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3" r:id="rId5"/>
    <p:sldId id="266" r:id="rId6"/>
    <p:sldId id="273" r:id="rId7"/>
    <p:sldId id="272" r:id="rId8"/>
    <p:sldId id="271" r:id="rId9"/>
    <p:sldId id="276" r:id="rId10"/>
    <p:sldId id="270" r:id="rId11"/>
    <p:sldId id="278" r:id="rId12"/>
    <p:sldId id="280" r:id="rId13"/>
    <p:sldId id="281" r:id="rId14"/>
    <p:sldId id="282" r:id="rId15"/>
    <p:sldId id="284" r:id="rId16"/>
    <p:sldId id="285" r:id="rId17"/>
    <p:sldId id="286" r:id="rId18"/>
    <p:sldId id="287" r:id="rId19"/>
    <p:sldId id="279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66"/>
    <a:srgbClr val="0099FF"/>
    <a:srgbClr val="FFCCFF"/>
    <a:srgbClr val="4B194F"/>
    <a:srgbClr val="FF99FF"/>
    <a:srgbClr val="800080"/>
    <a:srgbClr val="FDDFFE"/>
    <a:srgbClr val="FF00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36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57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369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242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1549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3411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4265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9338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953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8264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8145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151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9637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F7738-FF1C-468C-B457-0166F32CBD0C}" type="datetimeFigureOut">
              <a:rPr lang="ru-RU" smtClean="0"/>
              <a:t>15.11.2017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F49E6-066A-4846-B718-488E6F3985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349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www.google.bg/url?sa=i&amp;rct=j&amp;q=&amp;esrc=s&amp;source=images&amp;cd=&amp;cad=rja&amp;uact=8&amp;ved=0ahUKEwjVoLLBqtHWAhXFNhoKHeIXBxoQjRwIBw&amp;url=http://www.rotarytoronto.com/&amp;psig=AOvVaw3HPvEI-blViMvf-icg2KUK&amp;ust=150701284285948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wmf"/><Relationship Id="rId4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hyperlink" Target="http://www.riconvention.org/en/toronto/house-friendship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g"/><Relationship Id="rId5" Type="http://schemas.openxmlformats.org/officeDocument/2006/relationships/image" Target="../media/image44.jpeg"/><Relationship Id="rId4" Type="http://schemas.openxmlformats.org/officeDocument/2006/relationships/hyperlink" Target="http://www.google.bg/url?sa=i&amp;rct=j&amp;q=&amp;esrc=s&amp;source=images&amp;cd=&amp;cad=rja&amp;uact=8&amp;ved=0ahUKEwjDytOEiJjXAhXBI1AKHXW7AvEQjRwIBw&amp;url=http://www.ines.bg/tour_11294.html&amp;psig=AOvVaw0q1e_b27WIsXCDchpjBIV3&amp;ust=1509443129061930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hyperlink" Target="https://www.google.bg/url?sa=i&amp;rct=j&amp;q=&amp;esrc=s&amp;source=images&amp;cd=&amp;cad=rja&amp;uact=8&amp;ved=0ahUKEwi_1tPlvv7WAhUKuBQKHePHD7IQjRwIBw&amp;url=https://www.cruisecritic.com/news/news.cfm?ID%3D6533&amp;psig=AOvVaw2nq5KQyUPrl8aBh_VugLSF&amp;ust=1508564477324541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hyperlink" Target="https://www.celebritycruises.com/cruise-ships/celebrity-solstice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1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bg/url?sa=i&amp;rct=j&amp;q=&amp;esrc=s&amp;source=images&amp;cd=&amp;cad=rja&amp;uact=8&amp;ved=0ahUKEwjf_pyH7JDXAhXBJVAKHSyNDMAQjRwIBw&amp;url=http://www.vancouversun.com/business/Vancouver%2Brental%2Bhousing%2Bprogram%2Bwith%2Bqualified%2Bsuccess/6258951/story.html&amp;psig=AOvVaw1nghp4EphPmFNAm_OWTHZE&amp;ust=1509195038053634" TargetMode="Externa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20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24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28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31.jp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hyperlink" Target="http://www.google.bg/url?sa=i&amp;rct=j&amp;q=&amp;esrc=s&amp;source=images&amp;cd=&amp;cad=rja&amp;uact=8&amp;ved=0ahUKEwjh58D7x_7WAhXI7RQKHcJaDrwQjRwIBw&amp;url=http://ultimatevacations.us/celebrity-alaska-tracy-arm-fjord-cruise/&amp;psig=AOvVaw1nQTqrAh2hIAEGwOVdr10y&amp;ust=1508566919056748" TargetMode="External"/><Relationship Id="rId4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 julto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8640"/>
            <a:ext cx="2786633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24117" cy="5184576"/>
          </a:xfrm>
          <a:prstGeom prst="rect">
            <a:avLst/>
          </a:prstGeom>
        </p:spPr>
      </p:pic>
      <p:pic>
        <p:nvPicPr>
          <p:cNvPr id="9" name="irc_mi" descr="Image result for rotary canada convention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3960440" cy="83671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 Box 2"/>
          <p:cNvSpPr txBox="1">
            <a:spLocks noChangeArrowheads="1" noChangeShapeType="1" noTextEdit="1"/>
          </p:cNvSpPr>
          <p:nvPr/>
        </p:nvSpPr>
        <p:spPr bwMode="auto">
          <a:xfrm>
            <a:off x="513333" y="5301208"/>
            <a:ext cx="7371035" cy="77730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square" numCol="1" fromWordArt="1">
            <a:prstTxWarp prst="textPlain">
              <a:avLst>
                <a:gd name="adj" fmla="val 50000"/>
              </a:avLst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bg-BG" sz="2000" b="1" dirty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FFFF00"/>
                </a:solidFill>
                <a:effectLst/>
                <a:latin typeface="Segoe Print" panose="02000600000000000000" pitchFamily="2" charset="0"/>
                <a:ea typeface="Batang"/>
                <a:cs typeface="Times New Roman" panose="02020603050405020304" pitchFamily="18" charset="0"/>
              </a:rPr>
              <a:t>КАНАДА  </a:t>
            </a:r>
            <a:r>
              <a:rPr lang="en-US" sz="2000" b="1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FFFF00"/>
                </a:solidFill>
                <a:effectLst/>
                <a:latin typeface="Segoe Print" panose="02000600000000000000" pitchFamily="2" charset="0"/>
                <a:ea typeface="Times New Roman" panose="02020603050405020304" pitchFamily="18" charset="0"/>
              </a:rPr>
              <a:t>и</a:t>
            </a:r>
            <a:r>
              <a:rPr lang="bg-BG" sz="2000" b="1" dirty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FFFF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2000" b="1" dirty="0" err="1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FFFF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круиз</a:t>
            </a:r>
            <a:r>
              <a:rPr lang="bg-BG" sz="2000" b="1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FFFF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2000" b="1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FFFF00"/>
                </a:solidFill>
                <a:latin typeface="Segoe Print" panose="02000600000000000000" pitchFamily="2" charset="0"/>
                <a:ea typeface="Batang"/>
              </a:rPr>
              <a:t>АЛЯСКА</a:t>
            </a:r>
            <a:endParaRPr lang="en-US" sz="1200" b="1" dirty="0">
              <a:solidFill>
                <a:srgbClr val="FFFF00"/>
              </a:solidFill>
              <a:effectLst/>
              <a:latin typeface="Segoe Print" panose="020006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64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1" y="1155698"/>
            <a:ext cx="9103989" cy="43924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AutoShape 8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0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307975" y="-16383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2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460375" y="-14859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758" y="493841"/>
            <a:ext cx="6613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8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en-US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/20.06 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: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Цял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на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кораба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9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en-US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/ 21.06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:  Виктория / Канада </a:t>
            </a:r>
            <a:endParaRPr lang="ru-RU" b="1" dirty="0">
              <a:solidFill>
                <a:srgbClr val="FFFF00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/>
        </p:nvSpPr>
        <p:spPr>
          <a:xfrm>
            <a:off x="-37748" y="1292406"/>
            <a:ext cx="4355976" cy="3701591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Закуска.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кораба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можете да се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възползвате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от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всички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атракциони</a:t>
            </a:r>
            <a:endParaRPr lang="ru-RU" sz="1600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Обяд</a:t>
            </a: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Вечеря. </a:t>
            </a:r>
            <a:r>
              <a:rPr lang="ru-RU" sz="1600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Нощувка</a:t>
            </a: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b="1" u="sng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</a:t>
            </a:r>
            <a:r>
              <a:rPr lang="ru-RU" sz="1600" b="1" u="sng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</a:t>
            </a:r>
            <a:r>
              <a:rPr lang="ru-RU" sz="1600" b="1" u="sng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Закуска 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Обяд</a:t>
            </a: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bg-BG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17:30 ч. </a:t>
            </a:r>
            <a:r>
              <a:rPr lang="ru-RU" sz="1600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пристигане</a:t>
            </a:r>
            <a:r>
              <a:rPr lang="ru-RU" sz="16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6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във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Виктория / Канада. </a:t>
            </a:r>
            <a:r>
              <a:rPr lang="ru-RU" sz="16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Слизане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 </a:t>
            </a:r>
            <a:r>
              <a:rPr lang="ru-RU" sz="16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кораба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Разходка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1600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столицата</a:t>
            </a:r>
            <a:r>
              <a:rPr lang="ru-RU" sz="16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16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Британска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Колумбия. </a:t>
            </a: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Вечеря.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23:59 ч.</a:t>
            </a:r>
            <a:r>
              <a:rPr lang="ru-RU" sz="16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Отплаване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Нощувка</a:t>
            </a: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6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n-US" b="1" dirty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052" y="1313867"/>
            <a:ext cx="4813744" cy="361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4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AutoShape 8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10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307975" y="-16383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utoShape 12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460375" y="-14859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4198" y="447861"/>
            <a:ext cx="4535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10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en-US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/22.06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: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Сиатъл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/ Торонто </a:t>
            </a:r>
            <a:endParaRPr lang="ru-RU" b="1" dirty="0">
              <a:solidFill>
                <a:srgbClr val="FFFF00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1" y="859510"/>
            <a:ext cx="9103989" cy="43924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635" y="928219"/>
            <a:ext cx="4355976" cy="3410164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Закуска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06:00ч  </a:t>
            </a:r>
            <a:r>
              <a:rPr lang="ru-RU" sz="16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Пристигане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</a:t>
            </a:r>
            <a:r>
              <a:rPr lang="ru-RU" sz="1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b="1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Сиатъл</a:t>
            </a:r>
            <a:r>
              <a:rPr lang="ru-RU" sz="16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600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Слизане</a:t>
            </a:r>
            <a:r>
              <a:rPr lang="ru-RU" sz="16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от </a:t>
            </a:r>
            <a:r>
              <a:rPr lang="ru-RU" sz="1600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кораба</a:t>
            </a:r>
            <a:r>
              <a:rPr lang="ru-RU" sz="16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Панорамна</a:t>
            </a:r>
            <a:r>
              <a:rPr lang="ru-RU" sz="16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екскурзия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 </a:t>
            </a:r>
            <a:r>
              <a:rPr lang="ru-RU" sz="16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Сиатъл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с </a:t>
            </a:r>
            <a:r>
              <a:rPr lang="ru-RU" sz="16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екскурзовод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1600" dirty="0" smtClean="0">
              <a:solidFill>
                <a:srgbClr val="000066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Трансфер 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 </a:t>
            </a:r>
            <a:r>
              <a:rPr lang="ru-RU" sz="16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летището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1600" dirty="0" smtClean="0">
              <a:solidFill>
                <a:srgbClr val="000066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Полет </a:t>
            </a:r>
            <a:r>
              <a:rPr lang="ru-RU" sz="1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 Торонто. </a:t>
            </a:r>
            <a:endParaRPr lang="ru-RU" sz="1600" b="1" dirty="0" smtClean="0">
              <a:solidFill>
                <a:srgbClr val="000066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Пристигане</a:t>
            </a:r>
            <a:r>
              <a:rPr lang="ru-RU" sz="16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1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Торонто.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1600" dirty="0" smtClean="0">
              <a:solidFill>
                <a:srgbClr val="000066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Настаняване</a:t>
            </a:r>
            <a:r>
              <a:rPr lang="ru-RU" sz="16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хотел.</a:t>
            </a:r>
            <a:endParaRPr lang="en-US" b="1" dirty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054" y="878232"/>
            <a:ext cx="4844946" cy="18488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241" y="2713554"/>
            <a:ext cx="4849135" cy="1861045"/>
          </a:xfrm>
          <a:prstGeom prst="rect">
            <a:avLst/>
          </a:prstGeom>
        </p:spPr>
      </p:pic>
      <p:pic>
        <p:nvPicPr>
          <p:cNvPr id="20" name="Picture 19" descr="logo julto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 descr="logo julto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640" y="195352"/>
            <a:ext cx="2354585" cy="308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410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6" y="898855"/>
            <a:ext cx="9086825" cy="47400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AutoShape 8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10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307975" y="-16383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4198" y="447861"/>
            <a:ext cx="6875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11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ден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/ 23.06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Пълен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туристически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ден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на Торонто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31124" y="1048284"/>
            <a:ext cx="4819147" cy="4441216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Закуска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ru-RU" sz="1600" b="1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Панорамна</a:t>
            </a: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b="1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обиколка</a:t>
            </a: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</a:rPr>
              <a:t>на </a:t>
            </a:r>
            <a:r>
              <a:rPr lang="ru-RU" sz="1600" b="1" dirty="0">
                <a:solidFill>
                  <a:srgbClr val="000066"/>
                </a:solidFill>
                <a:latin typeface="Cambria" panose="02040503050406030204" pitchFamily="18" charset="0"/>
              </a:rPr>
              <a:t>Торонто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със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сградите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местния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парламент, улица Бей –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местната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Уолстрийт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центърът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със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сградите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финансовото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могъщество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“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желязната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къща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”,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Ситито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където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всяка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сграда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е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оцветена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различно,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крайбрежието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Небесния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купол, улица “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Иънг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”- 400 км,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най-дългата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в света,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викторианският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квартал “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Йорквил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” –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царството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цветята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. </a:t>
            </a:r>
            <a:r>
              <a:rPr lang="ru-RU" sz="1600" i="1" u="sng" dirty="0">
                <a:solidFill>
                  <a:srgbClr val="000066"/>
                </a:solidFill>
                <a:latin typeface="Cambria" panose="02040503050406030204" pitchFamily="18" charset="0"/>
              </a:rPr>
              <a:t>По желание 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-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изкачване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внушителната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телевизионна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кула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с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нейните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541 м –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една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от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най-високите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в света.</a:t>
            </a:r>
            <a:endParaRPr lang="ru-RU" sz="1600" b="1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Нощувка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pic>
        <p:nvPicPr>
          <p:cNvPr id="20" name="Picture 19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369" y="914561"/>
            <a:ext cx="4356972" cy="27474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3677687"/>
            <a:ext cx="4334317" cy="246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71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75325" y="1595064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AutoShape 8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10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307975" y="-16383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utoShape 12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460375" y="-14859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4198" y="447861"/>
            <a:ext cx="5150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12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ден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/24.06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Откриван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е на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Конгреса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24198" y="1088263"/>
            <a:ext cx="4355976" cy="2123658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bg-BG" sz="16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Неделя </a:t>
            </a:r>
            <a:r>
              <a:rPr lang="en-US" sz="16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, </a:t>
            </a:r>
            <a:r>
              <a:rPr lang="en-US" sz="1600" b="1" dirty="0">
                <a:solidFill>
                  <a:srgbClr val="FFFF00"/>
                </a:solidFill>
                <a:latin typeface="Cambria" panose="02040503050406030204" pitchFamily="18" charset="0"/>
              </a:rPr>
              <a:t>24 </a:t>
            </a:r>
            <a:r>
              <a:rPr lang="bg-BG" sz="16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Юни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bg-BG" sz="1600" b="1" dirty="0" smtClean="0">
                <a:solidFill>
                  <a:srgbClr val="FFFF00"/>
                </a:solidFill>
                <a:latin typeface="Cambria" panose="02040503050406030204" pitchFamily="18" charset="0"/>
              </a:rPr>
              <a:t>Закуска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600" b="1" dirty="0">
                <a:solidFill>
                  <a:srgbClr val="0000FF"/>
                </a:solidFill>
                <a:latin typeface="Cambria" panose="02040503050406030204" pitchFamily="18" charset="0"/>
              </a:rPr>
              <a:t>09:00-18:00</a:t>
            </a:r>
            <a:r>
              <a:rPr lang="en-US" sz="1600" dirty="0">
                <a:solidFill>
                  <a:srgbClr val="FFFF00"/>
                </a:solidFill>
                <a:latin typeface="Cambria" panose="02040503050406030204" pitchFamily="18" charset="0"/>
              </a:rPr>
              <a:t> | Metro Toronto Convention </a:t>
            </a:r>
            <a:r>
              <a:rPr lang="en-US" sz="1600" dirty="0" smtClean="0">
                <a:solidFill>
                  <a:srgbClr val="FFFF00"/>
                </a:solidFill>
                <a:latin typeface="Cambria" panose="02040503050406030204" pitchFamily="18" charset="0"/>
              </a:rPr>
              <a:t>Centre</a:t>
            </a:r>
            <a:r>
              <a:rPr lang="bg-BG" sz="1600" dirty="0" smtClean="0">
                <a:solidFill>
                  <a:srgbClr val="FFFF0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smtClean="0">
                <a:solidFill>
                  <a:srgbClr val="FFFF00"/>
                </a:solidFill>
                <a:latin typeface="Cambria" panose="02040503050406030204" pitchFamily="18" charset="0"/>
                <a:hlinkClick r:id="rId2"/>
              </a:rPr>
              <a:t>House </a:t>
            </a:r>
            <a:r>
              <a:rPr lang="en-US" sz="1600" dirty="0">
                <a:solidFill>
                  <a:srgbClr val="FFFF00"/>
                </a:solidFill>
                <a:latin typeface="Cambria" panose="02040503050406030204" pitchFamily="18" charset="0"/>
                <a:hlinkClick r:id="rId2"/>
              </a:rPr>
              <a:t>of Friendship</a:t>
            </a:r>
            <a:endParaRPr lang="en-US" sz="1600" dirty="0">
              <a:solidFill>
                <a:srgbClr val="FFFF00"/>
              </a:solidFill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600" b="1" dirty="0">
                <a:solidFill>
                  <a:srgbClr val="0000FF"/>
                </a:solidFill>
                <a:latin typeface="Cambria" panose="02040503050406030204" pitchFamily="18" charset="0"/>
              </a:rPr>
              <a:t>10:30-12:30</a:t>
            </a:r>
            <a:r>
              <a:rPr lang="en-US" sz="1600" dirty="0">
                <a:solidFill>
                  <a:srgbClr val="FFFF00"/>
                </a:solidFill>
                <a:latin typeface="Cambria" panose="02040503050406030204" pitchFamily="18" charset="0"/>
              </a:rPr>
              <a:t> Opening Ceremony — first </a:t>
            </a:r>
            <a:r>
              <a:rPr lang="en-US" sz="1600" dirty="0" smtClean="0">
                <a:solidFill>
                  <a:srgbClr val="FFFF00"/>
                </a:solidFill>
                <a:latin typeface="Cambria" panose="02040503050406030204" pitchFamily="18" charset="0"/>
              </a:rPr>
              <a:t>seating</a:t>
            </a:r>
            <a:r>
              <a:rPr lang="bg-BG" sz="1600" dirty="0" smtClean="0">
                <a:solidFill>
                  <a:srgbClr val="FFFF00"/>
                </a:solidFill>
                <a:latin typeface="Cambria" panose="02040503050406030204" pitchFamily="18" charset="0"/>
              </a:rPr>
              <a:t> / </a:t>
            </a:r>
            <a:r>
              <a:rPr lang="en-US" sz="1600" dirty="0" smtClean="0">
                <a:solidFill>
                  <a:srgbClr val="FFFF00"/>
                </a:solidFill>
                <a:latin typeface="Cambria" panose="02040503050406030204" pitchFamily="18" charset="0"/>
              </a:rPr>
              <a:t>Air Canada Centre</a:t>
            </a:r>
            <a:endParaRPr lang="bg-BG" sz="1600" dirty="0" smtClean="0">
              <a:solidFill>
                <a:srgbClr val="FFFF00"/>
              </a:solidFill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600" b="1" dirty="0" smtClean="0">
                <a:solidFill>
                  <a:srgbClr val="0000FF"/>
                </a:solidFill>
                <a:latin typeface="Cambria" panose="02040503050406030204" pitchFamily="18" charset="0"/>
              </a:rPr>
              <a:t>15:30-17:30</a:t>
            </a:r>
            <a:r>
              <a:rPr lang="en-US" sz="1600" dirty="0" smtClean="0">
                <a:solidFill>
                  <a:srgbClr val="FFFF00"/>
                </a:solidFill>
                <a:latin typeface="Cambria" panose="02040503050406030204" pitchFamily="18" charset="0"/>
              </a:rPr>
              <a:t> Opening </a:t>
            </a:r>
            <a:r>
              <a:rPr lang="en-US" sz="1600" dirty="0">
                <a:solidFill>
                  <a:srgbClr val="FFFF00"/>
                </a:solidFill>
                <a:latin typeface="Cambria" panose="02040503050406030204" pitchFamily="18" charset="0"/>
              </a:rPr>
              <a:t>Ceremony — second seating </a:t>
            </a:r>
            <a:r>
              <a:rPr lang="bg-BG" sz="1600" dirty="0">
                <a:solidFill>
                  <a:srgbClr val="FFFF00"/>
                </a:solidFill>
                <a:latin typeface="Cambria" panose="02040503050406030204" pitchFamily="18" charset="0"/>
              </a:rPr>
              <a:t>/</a:t>
            </a:r>
            <a:r>
              <a:rPr lang="en-US" sz="1600" dirty="0" smtClean="0">
                <a:solidFill>
                  <a:srgbClr val="FFFF0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>
                <a:solidFill>
                  <a:srgbClr val="FFFF00"/>
                </a:solidFill>
                <a:latin typeface="Cambria" panose="02040503050406030204" pitchFamily="18" charset="0"/>
              </a:rPr>
              <a:t>Air Canada Centre</a:t>
            </a:r>
            <a:endParaRPr lang="bg-BG" sz="1600" dirty="0">
              <a:solidFill>
                <a:srgbClr val="FFFF00"/>
              </a:solidFill>
              <a:latin typeface="Cambria" panose="02040503050406030204" pitchFamily="18" charset="0"/>
            </a:endParaRPr>
          </a:p>
        </p:txBody>
      </p:sp>
      <p:pic>
        <p:nvPicPr>
          <p:cNvPr id="20" name="Picture 19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327" y="2903354"/>
            <a:ext cx="6051595" cy="366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9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6" y="898855"/>
            <a:ext cx="9086825" cy="47400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AutoShape 8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10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307975" y="-16383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4198" y="447861"/>
            <a:ext cx="7144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13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ден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/25.06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Пълен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туристически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Ниагарски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водопад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31124" y="1048284"/>
            <a:ext cx="4819147" cy="4003147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Закуска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600" b="1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ълен</a:t>
            </a: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b="1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турсистически</a:t>
            </a: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b="1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ден</a:t>
            </a: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b="1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Ниагарския</a:t>
            </a: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Водопад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rgbClr val="000066"/>
                </a:solidFill>
              </a:rPr>
              <a:t>8-часова </a:t>
            </a:r>
            <a:r>
              <a:rPr lang="ru-RU" sz="1600" dirty="0" err="1">
                <a:solidFill>
                  <a:srgbClr val="000066"/>
                </a:solidFill>
              </a:rPr>
              <a:t>екскурзия</a:t>
            </a:r>
            <a:r>
              <a:rPr lang="ru-RU" sz="1600" dirty="0">
                <a:solidFill>
                  <a:srgbClr val="000066"/>
                </a:solidFill>
              </a:rPr>
              <a:t> до </a:t>
            </a:r>
            <a:r>
              <a:rPr lang="ru-RU" sz="1600" dirty="0" err="1">
                <a:solidFill>
                  <a:srgbClr val="000066"/>
                </a:solidFill>
              </a:rPr>
              <a:t>Ниагарския</a:t>
            </a:r>
            <a:r>
              <a:rPr lang="ru-RU" sz="1600" dirty="0">
                <a:solidFill>
                  <a:srgbClr val="000066"/>
                </a:solidFill>
              </a:rPr>
              <a:t> водопад, </a:t>
            </a:r>
            <a:r>
              <a:rPr lang="ru-RU" sz="1600" dirty="0" err="1">
                <a:solidFill>
                  <a:srgbClr val="000066"/>
                </a:solidFill>
              </a:rPr>
              <a:t>където</a:t>
            </a:r>
            <a:r>
              <a:rPr lang="ru-RU" sz="1600" dirty="0">
                <a:solidFill>
                  <a:srgbClr val="000066"/>
                </a:solidFill>
              </a:rPr>
              <a:t> </a:t>
            </a:r>
            <a:r>
              <a:rPr lang="ru-RU" sz="1600" dirty="0" err="1">
                <a:solidFill>
                  <a:srgbClr val="000066"/>
                </a:solidFill>
              </a:rPr>
              <a:t>имате</a:t>
            </a:r>
            <a:r>
              <a:rPr lang="ru-RU" sz="1600" dirty="0">
                <a:solidFill>
                  <a:srgbClr val="000066"/>
                </a:solidFill>
              </a:rPr>
              <a:t> </a:t>
            </a:r>
            <a:r>
              <a:rPr lang="ru-RU" sz="1600" dirty="0" err="1">
                <a:solidFill>
                  <a:srgbClr val="000066"/>
                </a:solidFill>
              </a:rPr>
              <a:t>възможност</a:t>
            </a:r>
            <a:r>
              <a:rPr lang="ru-RU" sz="1600" dirty="0">
                <a:solidFill>
                  <a:srgbClr val="000066"/>
                </a:solidFill>
              </a:rPr>
              <a:t> да се насладите на </a:t>
            </a:r>
            <a:r>
              <a:rPr lang="ru-RU" sz="1600" dirty="0" err="1">
                <a:solidFill>
                  <a:srgbClr val="000066"/>
                </a:solidFill>
              </a:rPr>
              <a:t>водопадите</a:t>
            </a:r>
            <a:r>
              <a:rPr lang="ru-RU" sz="1600" dirty="0">
                <a:solidFill>
                  <a:srgbClr val="000066"/>
                </a:solidFill>
              </a:rPr>
              <a:t> от </a:t>
            </a:r>
            <a:r>
              <a:rPr lang="ru-RU" sz="1600" dirty="0" err="1">
                <a:solidFill>
                  <a:srgbClr val="000066"/>
                </a:solidFill>
              </a:rPr>
              <a:t>канадска</a:t>
            </a:r>
            <a:r>
              <a:rPr lang="ru-RU" sz="1600" dirty="0">
                <a:solidFill>
                  <a:srgbClr val="000066"/>
                </a:solidFill>
              </a:rPr>
              <a:t> страна, </a:t>
            </a:r>
            <a:r>
              <a:rPr lang="ru-RU" sz="1600" i="1" u="sng" dirty="0" smtClean="0">
                <a:solidFill>
                  <a:srgbClr val="000066"/>
                </a:solidFill>
              </a:rPr>
              <a:t>по желание </a:t>
            </a:r>
            <a:r>
              <a:rPr lang="ru-RU" sz="1600" dirty="0" smtClean="0">
                <a:solidFill>
                  <a:srgbClr val="000066"/>
                </a:solidFill>
              </a:rPr>
              <a:t>с </a:t>
            </a:r>
            <a:r>
              <a:rPr lang="ru-RU" sz="1600" dirty="0" err="1">
                <a:solidFill>
                  <a:srgbClr val="000066"/>
                </a:solidFill>
              </a:rPr>
              <a:t>корабче</a:t>
            </a:r>
            <a:r>
              <a:rPr lang="ru-RU" sz="1600" dirty="0">
                <a:solidFill>
                  <a:srgbClr val="000066"/>
                </a:solidFill>
              </a:rPr>
              <a:t> </a:t>
            </a:r>
            <a:r>
              <a:rPr lang="ru-RU" sz="1600" dirty="0" err="1">
                <a:solidFill>
                  <a:srgbClr val="000066"/>
                </a:solidFill>
              </a:rPr>
              <a:t>ще</a:t>
            </a:r>
            <a:r>
              <a:rPr lang="ru-RU" sz="1600" dirty="0">
                <a:solidFill>
                  <a:srgbClr val="000066"/>
                </a:solidFill>
              </a:rPr>
              <a:t> направите </a:t>
            </a:r>
            <a:r>
              <a:rPr lang="ru-RU" sz="1600" dirty="0" err="1">
                <a:solidFill>
                  <a:srgbClr val="000066"/>
                </a:solidFill>
              </a:rPr>
              <a:t>разходка</a:t>
            </a:r>
            <a:r>
              <a:rPr lang="ru-RU" sz="1600" dirty="0">
                <a:solidFill>
                  <a:srgbClr val="000066"/>
                </a:solidFill>
              </a:rPr>
              <a:t> до </a:t>
            </a:r>
            <a:r>
              <a:rPr lang="ru-RU" sz="1600" dirty="0" err="1">
                <a:solidFill>
                  <a:srgbClr val="000066"/>
                </a:solidFill>
              </a:rPr>
              <a:t>водопадите</a:t>
            </a:r>
            <a:r>
              <a:rPr lang="ru-RU" sz="1600" dirty="0">
                <a:solidFill>
                  <a:srgbClr val="000066"/>
                </a:solidFill>
              </a:rPr>
              <a:t>, </a:t>
            </a:r>
            <a:r>
              <a:rPr lang="ru-RU" sz="1600" dirty="0" err="1">
                <a:solidFill>
                  <a:srgbClr val="000066"/>
                </a:solidFill>
              </a:rPr>
              <a:t>като</a:t>
            </a:r>
            <a:r>
              <a:rPr lang="ru-RU" sz="1600" dirty="0">
                <a:solidFill>
                  <a:srgbClr val="000066"/>
                </a:solidFill>
              </a:rPr>
              <a:t> </a:t>
            </a:r>
            <a:r>
              <a:rPr lang="ru-RU" sz="1600" dirty="0" err="1">
                <a:solidFill>
                  <a:srgbClr val="000066"/>
                </a:solidFill>
              </a:rPr>
              <a:t>ще</a:t>
            </a:r>
            <a:r>
              <a:rPr lang="ru-RU" sz="1600" dirty="0">
                <a:solidFill>
                  <a:srgbClr val="000066"/>
                </a:solidFill>
              </a:rPr>
              <a:t> влезете в </a:t>
            </a:r>
            <a:r>
              <a:rPr lang="ru-RU" sz="1600" dirty="0" err="1">
                <a:solidFill>
                  <a:srgbClr val="000066"/>
                </a:solidFill>
              </a:rPr>
              <a:t>подножието</a:t>
            </a:r>
            <a:r>
              <a:rPr lang="ru-RU" sz="1600" dirty="0">
                <a:solidFill>
                  <a:srgbClr val="000066"/>
                </a:solidFill>
              </a:rPr>
              <a:t> на </a:t>
            </a:r>
            <a:r>
              <a:rPr lang="ru-RU" sz="1600" dirty="0" err="1">
                <a:solidFill>
                  <a:srgbClr val="000066"/>
                </a:solidFill>
              </a:rPr>
              <a:t>бучащия</a:t>
            </a:r>
            <a:r>
              <a:rPr lang="ru-RU" sz="1600" dirty="0">
                <a:solidFill>
                  <a:srgbClr val="000066"/>
                </a:solidFill>
              </a:rPr>
              <a:t> водопад. </a:t>
            </a:r>
            <a:r>
              <a:rPr lang="ru-RU" sz="1600" dirty="0" smtClean="0">
                <a:solidFill>
                  <a:srgbClr val="000066"/>
                </a:solidFill>
              </a:rPr>
              <a:t>И </a:t>
            </a:r>
            <a:r>
              <a:rPr lang="ru-RU" sz="1600" dirty="0">
                <a:solidFill>
                  <a:srgbClr val="000066"/>
                </a:solidFill>
              </a:rPr>
              <a:t>След </a:t>
            </a:r>
            <a:r>
              <a:rPr lang="ru-RU" sz="1600" dirty="0" err="1">
                <a:solidFill>
                  <a:srgbClr val="000066"/>
                </a:solidFill>
              </a:rPr>
              <a:t>обяд</a:t>
            </a:r>
            <a:r>
              <a:rPr lang="ru-RU" sz="1600" u="sng" dirty="0">
                <a:solidFill>
                  <a:srgbClr val="000066"/>
                </a:solidFill>
              </a:rPr>
              <a:t>, </a:t>
            </a:r>
            <a:r>
              <a:rPr lang="ru-RU" sz="1600" i="1" u="sng" dirty="0">
                <a:solidFill>
                  <a:srgbClr val="000066"/>
                </a:solidFill>
              </a:rPr>
              <a:t>по желание </a:t>
            </a:r>
            <a:r>
              <a:rPr lang="ru-RU" sz="1600" dirty="0">
                <a:solidFill>
                  <a:srgbClr val="000066"/>
                </a:solidFill>
              </a:rPr>
              <a:t>– </a:t>
            </a:r>
            <a:r>
              <a:rPr lang="ru-RU" sz="1600" dirty="0" err="1">
                <a:solidFill>
                  <a:srgbClr val="000066"/>
                </a:solidFill>
              </a:rPr>
              <a:t>възможност</a:t>
            </a:r>
            <a:r>
              <a:rPr lang="ru-RU" sz="1600" dirty="0">
                <a:solidFill>
                  <a:srgbClr val="000066"/>
                </a:solidFill>
              </a:rPr>
              <a:t> за полет с </a:t>
            </a:r>
            <a:r>
              <a:rPr lang="ru-RU" sz="1600" dirty="0" err="1">
                <a:solidFill>
                  <a:srgbClr val="000066"/>
                </a:solidFill>
              </a:rPr>
              <a:t>хеликоптер</a:t>
            </a:r>
            <a:r>
              <a:rPr lang="ru-RU" sz="1600" dirty="0">
                <a:solidFill>
                  <a:srgbClr val="000066"/>
                </a:solidFill>
              </a:rPr>
              <a:t> над </a:t>
            </a:r>
            <a:r>
              <a:rPr lang="ru-RU" sz="1600" dirty="0" err="1">
                <a:solidFill>
                  <a:srgbClr val="000066"/>
                </a:solidFill>
              </a:rPr>
              <a:t>водопадите</a:t>
            </a:r>
            <a:r>
              <a:rPr lang="ru-RU" sz="1600" dirty="0">
                <a:solidFill>
                  <a:srgbClr val="000066"/>
                </a:solidFill>
              </a:rPr>
              <a:t>.</a:t>
            </a:r>
            <a:endParaRPr lang="ru-RU" sz="1600" b="1" dirty="0" smtClean="0">
              <a:solidFill>
                <a:srgbClr val="000066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Нощувка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pic>
        <p:nvPicPr>
          <p:cNvPr id="20" name="Picture 19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418" y="1044320"/>
            <a:ext cx="4355977" cy="22787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419" y="3329111"/>
            <a:ext cx="4369396" cy="272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63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6" y="898855"/>
            <a:ext cx="9086825" cy="47400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AutoShape 8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10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307975" y="-16383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4198" y="447861"/>
            <a:ext cx="4514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14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ден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/26.06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: Торонто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-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Отава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31124" y="1048284"/>
            <a:ext cx="4819147" cy="4131387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Закуска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ru-RU" sz="1600" b="1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Отпътуване</a:t>
            </a: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за Отава по </a:t>
            </a:r>
            <a:r>
              <a:rPr lang="ru-RU" sz="1600" b="1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път</a:t>
            </a: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</a:rPr>
              <a:t>разходка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с автобус по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бреговете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езерото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Онтарио и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реката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Сент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Лоренс до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някогашната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столица на Горна Канада -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Кингстън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. </a:t>
            </a:r>
            <a:endParaRPr lang="ru-RU" sz="1600" dirty="0" smtClean="0">
              <a:solidFill>
                <a:srgbClr val="000066"/>
              </a:solidFill>
              <a:latin typeface="Cambria" panose="020405030504060302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</a:rPr>
              <a:t>След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обяд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Ви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предлагаме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да се насладите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впечатляващия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круиз сред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Хилядата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острова.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Продължаваме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към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гр.Отава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. </a:t>
            </a:r>
            <a:endParaRPr lang="ru-RU" sz="1600" dirty="0" smtClean="0">
              <a:solidFill>
                <a:srgbClr val="000066"/>
              </a:solidFill>
              <a:latin typeface="Cambria" panose="020405030504060302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</a:rPr>
              <a:t>Настаняване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в хотела. Свободно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време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и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нощувка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в Отава</a:t>
            </a: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Cambria" panose="02040503050406030204" pitchFamily="18" charset="0"/>
              <a:ea typeface="Calibri" panose="020F050202020403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Нощувка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pic>
        <p:nvPicPr>
          <p:cNvPr id="20" name="Picture 19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459" y="902658"/>
            <a:ext cx="4243946" cy="28169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3719577"/>
            <a:ext cx="4255382" cy="2374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21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3" y="828964"/>
            <a:ext cx="9086825" cy="47400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AutoShape 8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10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307975" y="-16383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4198" y="447861"/>
            <a:ext cx="4532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15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ден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/27.06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: Отава –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Монреал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31124" y="1048284"/>
            <a:ext cx="4819147" cy="3848233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Закуска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</a:rPr>
              <a:t>Панорамна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обиколка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столицата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Отава, дом на 26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национални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музея: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каналът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Редю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който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протича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през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града,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правителствените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сгради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Парламента,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сградата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Кметството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пазарът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Хилт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Буярд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. 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Cambria" panose="020405030504060302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След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обяд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отпътуване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за </a:t>
            </a:r>
            <a:r>
              <a:rPr kumimoji="0" lang="ru-RU" sz="1600" b="1" i="0" u="none" strike="noStrike" kern="1200" cap="none" spc="0" normalizeH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Монреал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Настаняване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в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хотел.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Свободно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време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и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нощувка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в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Монреал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Cambria" panose="02040503050406030204" pitchFamily="18" charset="0"/>
              <a:ea typeface="Calibri" panose="020F0502020204030204" pitchFamily="34" charset="0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Нощувка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pic>
        <p:nvPicPr>
          <p:cNvPr id="20" name="Picture 19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352" y="1476670"/>
            <a:ext cx="4411648" cy="299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82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3" y="828964"/>
            <a:ext cx="9086825" cy="47400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AutoShape 8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10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307975" y="-16383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4198" y="447861"/>
            <a:ext cx="3239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15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ден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/28.06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Монреал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0269" y="828964"/>
            <a:ext cx="4819147" cy="4852610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Закуска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</a:rPr>
              <a:t>Панорамна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</a:rPr>
              <a:t>разходка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</a:rPr>
              <a:t> на </a:t>
            </a:r>
            <a:r>
              <a:rPr lang="ru-RU" sz="1600" b="1" dirty="0" err="1" smtClean="0">
                <a:solidFill>
                  <a:srgbClr val="000066"/>
                </a:solidFill>
                <a:latin typeface="Cambria" panose="02040503050406030204" pitchFamily="18" charset="0"/>
              </a:rPr>
              <a:t>Монреал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-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стилният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островен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град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със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силно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европейско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влияние. След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обяд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-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обиколка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втория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по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големина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френско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говорящ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град в света.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Ще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разгледате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: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Стария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Монреал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-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историческата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пешеходна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зона на града с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живописните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калдаръмени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улички,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площад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Жак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Картие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Базиликата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Нотр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Дам,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хълмът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“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Монт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Роял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” с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височина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от 764 фута,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откъдето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се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открива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невероятна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гледка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към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града, Университета Мак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Гил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и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Олимпийският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Комплекс, построен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през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1976.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Cambria" panose="02040503050406030204" pitchFamily="18" charset="0"/>
              <a:ea typeface="Calibri" panose="020F050202020403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Свободно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време</a:t>
            </a:r>
            <a:r>
              <a:rPr lang="ru-RU" sz="16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Нощувка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pic>
        <p:nvPicPr>
          <p:cNvPr id="20" name="Picture 19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Image result for Монреал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617" y="817193"/>
            <a:ext cx="4276918" cy="239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285" y="3212976"/>
            <a:ext cx="42862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31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3" y="828964"/>
            <a:ext cx="9086825" cy="47400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AutoShape 8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10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307975" y="-16383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4198" y="447861"/>
            <a:ext cx="5816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16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ден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/ 29.06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Монреал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– Квебек -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Монреал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24198" y="831245"/>
            <a:ext cx="4819147" cy="4569456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Закуска</a:t>
            </a:r>
            <a:endParaRPr lang="ru-RU" sz="1600" dirty="0" smtClean="0"/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З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</a:rPr>
              <a:t>аминаване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за град Квебек, известен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като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люлка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френската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цивилизация и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единствения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град в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Северна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Америка,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ограден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с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крепостни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стени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.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Настаняване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в хотел.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Следва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обиколка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Квебек с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разглеждане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: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Плейс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Роял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Палас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д’армес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Шато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Фронтенак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Цитаделата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Полетата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Абрахам,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терасата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Дуферин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,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Алеята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Ру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Гранде и др.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Спирка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живописните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водопади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Монтморенси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и посещение на </a:t>
            </a:r>
            <a:r>
              <a:rPr lang="ru-RU" sz="1600" dirty="0" err="1">
                <a:solidFill>
                  <a:srgbClr val="000066"/>
                </a:solidFill>
                <a:latin typeface="Cambria" panose="02040503050406030204" pitchFamily="18" charset="0"/>
              </a:rPr>
              <a:t>Базиликата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</a:rPr>
              <a:t> “Света Анна”.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Cambria" panose="02040503050406030204" pitchFamily="18" charset="0"/>
              <a:ea typeface="Calibri" panose="020F050202020403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Свободно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време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.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Връщане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в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Монреал</a:t>
            </a:r>
            <a:r>
              <a:rPr lang="ru-RU" sz="16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Нощувка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pic>
        <p:nvPicPr>
          <p:cNvPr id="20" name="Picture 19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894" y="796189"/>
            <a:ext cx="3720977" cy="27907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544" y="3586922"/>
            <a:ext cx="4287530" cy="203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5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AutoShape 8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10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307975" y="-16383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utoShape 12" descr="&amp;Kcy;&amp;acy;&amp;rcy;&amp;tcy;&amp;icy;&amp;ncy;&amp;kcy;&amp;icy; &amp;pcy;&amp;ocy; &amp;zcy;&amp;acy;&amp;pcy;&amp;rcy;&amp;ocy;&amp;scy;&amp;ucy; 華厳滝"/>
          <p:cNvSpPr>
            <a:spLocks noChangeAspect="1" noChangeArrowheads="1"/>
          </p:cNvSpPr>
          <p:nvPr/>
        </p:nvSpPr>
        <p:spPr bwMode="auto">
          <a:xfrm>
            <a:off x="460375" y="-14859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68" y="483500"/>
            <a:ext cx="5413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17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ден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30.06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Монреал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 – Париж – София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3" name="Picture 12" descr="logo julto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" y="908720"/>
            <a:ext cx="9086825" cy="474007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-39297" y="954804"/>
            <a:ext cx="4427983" cy="3765133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endParaRPr lang="en-US" sz="2000" b="1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Закуска </a:t>
            </a:r>
          </a:p>
          <a:p>
            <a:endParaRPr lang="ru-RU" dirty="0" smtClean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Трансфер до 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летището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Blip>
                <a:blip r:embed="rId4"/>
              </a:buBlip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Полет 30.06 - 21:55 от </a:t>
            </a: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Монреал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Каца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летището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 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ариж на  </a:t>
            </a:r>
          </a:p>
          <a:p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01.07 </a:t>
            </a:r>
            <a:r>
              <a:rPr lang="ru-RU" b="1" dirty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10:30ч. Излита от </a:t>
            </a:r>
            <a:r>
              <a:rPr lang="ru-RU" b="1" dirty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ариж в  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12:25ч.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аца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л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етище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София в 16:05 </a:t>
            </a:r>
          </a:p>
          <a:p>
            <a:pPr marL="285750" indent="-285750">
              <a:buBlip>
                <a:blip r:embed="rId4"/>
              </a:buBlip>
            </a:pPr>
            <a:endParaRPr lang="ru-RU" b="1" dirty="0" smtClean="0">
              <a:solidFill>
                <a:srgbClr val="4B194F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300"/>
              </a:lnSpc>
            </a:pPr>
            <a:endParaRPr lang="ru-RU" b="1" dirty="0">
              <a:solidFill>
                <a:srgbClr val="00206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300"/>
              </a:lnSpc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285750" indent="-285750">
              <a:lnSpc>
                <a:spcPts val="2300"/>
              </a:lnSpc>
              <a:buBlip>
                <a:blip r:embed="rId4"/>
              </a:buBlip>
            </a:pPr>
            <a:endParaRPr lang="en-US" sz="2000" b="1" dirty="0" smtClean="0">
              <a:solidFill>
                <a:srgbClr val="00206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141" y="930026"/>
            <a:ext cx="4778197" cy="227498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707810" y="5009000"/>
            <a:ext cx="7439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КРАЙ на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Times New Roman" panose="02020603050405020304" pitchFamily="18" charset="0"/>
              </a:rPr>
              <a:t>програмата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Segoe Print" panose="02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68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1615"/>
            <a:ext cx="9144000" cy="46342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516" y="1054268"/>
            <a:ext cx="4788024" cy="4708981"/>
          </a:xfrm>
          <a:prstGeom prst="rect">
            <a:avLst/>
          </a:prstGeom>
          <a:solidFill>
            <a:schemeClr val="lt1">
              <a:alpha val="45000"/>
            </a:schemeClr>
          </a:solidFill>
          <a:ln w="28575" cap="rnd">
            <a:noFill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252000" rIns="252000" numCol="1" rtlCol="0">
            <a:spAutoFit/>
          </a:bodyPr>
          <a:lstStyle/>
          <a:p>
            <a:pPr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София –</a:t>
            </a:r>
            <a:r>
              <a:rPr lang="ru-RU" sz="1200" b="1" dirty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ариж  -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Ванкувър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.  </a:t>
            </a:r>
          </a:p>
          <a:p>
            <a:pPr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Пълен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туристически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във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Ванкувър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ts val="1450"/>
              </a:lnSpc>
            </a:pPr>
            <a:endParaRPr lang="ru-RU" sz="1200" b="1" dirty="0" smtClean="0">
              <a:solidFill>
                <a:srgbClr val="0000FF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Отпътуване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за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Сиатъл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(САЩ)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качване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на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борда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на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круизен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кораб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Celebrity Solstice – 7 </a:t>
            </a:r>
            <a:r>
              <a:rPr lang="bg-BG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нощувки на пълен пансион на борда </a:t>
            </a:r>
            <a:endParaRPr lang="ru-RU" sz="1200" b="1" dirty="0" smtClean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в Океана </a:t>
            </a:r>
            <a:r>
              <a:rPr lang="ru-RU" sz="12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Кетчикан</a:t>
            </a:r>
            <a:r>
              <a:rPr lang="ru-RU" sz="12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1200" dirty="0" smtClean="0">
              <a:solidFill>
                <a:srgbClr val="000066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Трейси </a:t>
            </a:r>
            <a:r>
              <a:rPr lang="ru-RU" sz="1200" b="1" dirty="0" err="1" smtClean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Арм</a:t>
            </a:r>
            <a:r>
              <a:rPr lang="ru-RU" sz="1200" b="1" dirty="0" smtClean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200" dirty="0" err="1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столицата</a:t>
            </a:r>
            <a:r>
              <a:rPr lang="ru-RU" sz="1200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 Аляска – </a:t>
            </a:r>
            <a:r>
              <a:rPr lang="ru-RU" sz="1200" b="1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Джуно </a:t>
            </a:r>
            <a:endParaRPr lang="ru-RU" sz="1200" b="1" dirty="0" smtClean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Скагауей</a:t>
            </a:r>
            <a:r>
              <a:rPr lang="ru-RU" sz="12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2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Инсайсд</a:t>
            </a: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Пасаж</a:t>
            </a: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bg-BG" sz="1200" b="1" dirty="0" smtClean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Океана </a:t>
            </a:r>
            <a:endParaRPr lang="ru-RU" sz="1200" b="1" dirty="0" smtClean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Виктория / </a:t>
            </a:r>
            <a:r>
              <a:rPr lang="ru-RU" sz="1200" b="1" dirty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анада </a:t>
            </a:r>
          </a:p>
          <a:p>
            <a:pPr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слизане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от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кораба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Сиатъл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полет до Торонто</a:t>
            </a:r>
            <a:endParaRPr lang="ru-RU" sz="1200" b="1" dirty="0">
              <a:solidFill>
                <a:srgbClr val="0000FF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50"/>
              </a:lnSpc>
            </a:pPr>
            <a:endParaRPr lang="ru-RU" sz="1200" b="1" dirty="0" smtClean="0">
              <a:solidFill>
                <a:srgbClr val="0000FF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Откриване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на Конвента </a:t>
            </a:r>
          </a:p>
          <a:p>
            <a:pPr lvl="0"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err="1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Пълен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туристически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 Торонто</a:t>
            </a:r>
            <a:endParaRPr lang="bg-BG" sz="1200" b="1" dirty="0" smtClean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err="1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Пълен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туристически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Ниагарския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водопад </a:t>
            </a:r>
            <a:endParaRPr lang="ru-RU" sz="1200" b="1" dirty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err="1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Отава</a:t>
            </a:r>
            <a:endParaRPr lang="ru-RU" sz="1200" b="1" dirty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err="1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Монреал</a:t>
            </a:r>
            <a:endParaRPr lang="ru-RU" sz="1200" b="1" dirty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err="1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Монреал</a:t>
            </a:r>
            <a:endParaRPr lang="ru-RU" sz="1200" b="1" dirty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err="1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Квебек</a:t>
            </a:r>
            <a:endParaRPr lang="ru-RU" sz="1200" b="1" dirty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err="1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Монреал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трансфер до 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летището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полет за </a:t>
            </a:r>
            <a:r>
              <a:rPr lang="ru-RU" sz="1200" b="1" dirty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ариж </a:t>
            </a:r>
            <a:endParaRPr lang="ru-RU" sz="1200" b="1" dirty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ts val="1450"/>
              </a:lnSpc>
            </a:pPr>
            <a:r>
              <a:rPr lang="ru-RU" sz="1200" b="1" dirty="0" smtClean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err="1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ден</a:t>
            </a:r>
            <a:r>
              <a:rPr lang="ru-RU" sz="1200" b="1" dirty="0">
                <a:solidFill>
                  <a:srgbClr val="0000FF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dirty="0" err="1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</a:t>
            </a:r>
            <a:r>
              <a:rPr lang="ru-RU" sz="1200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ариж</a:t>
            </a:r>
            <a:r>
              <a:rPr lang="ru-RU" sz="1200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 - София </a:t>
            </a:r>
            <a:endParaRPr lang="ru-RU" sz="1200" b="1" dirty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450"/>
              </a:lnSpc>
            </a:pPr>
            <a:endParaRPr lang="ru-RU" sz="1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Box 3"/>
          <p:cNvSpPr txBox="1">
            <a:spLocks noChangeArrowheads="1" noChangeShapeType="1" noTextEdit="1"/>
          </p:cNvSpPr>
          <p:nvPr/>
        </p:nvSpPr>
        <p:spPr bwMode="auto">
          <a:xfrm>
            <a:off x="107504" y="496913"/>
            <a:ext cx="6912768" cy="38941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square" numCol="1" fromWordArt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bg-BG" sz="2000" b="1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FFFF00"/>
                </a:solidFill>
                <a:effectLst/>
                <a:latin typeface="Segoe Print" panose="02000600000000000000" pitchFamily="2" charset="0"/>
                <a:ea typeface="Times New Roman" panose="02020603050405020304" pitchFamily="18" charset="0"/>
              </a:rPr>
              <a:t>МАРШРУТ  </a:t>
            </a:r>
            <a:r>
              <a:rPr lang="en-US" sz="2000" b="1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FFFF00"/>
                </a:solidFill>
                <a:effectLst/>
                <a:latin typeface="Segoe Print" panose="02000600000000000000" pitchFamily="2" charset="0"/>
                <a:ea typeface="Times New Roman" panose="02020603050405020304" pitchFamily="18" charset="0"/>
              </a:rPr>
              <a:t>13.06.2018 -</a:t>
            </a:r>
            <a:r>
              <a:rPr lang="en-US" sz="2000" b="1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FFFF00"/>
                </a:solidFill>
                <a:latin typeface="Segoe Print" panose="02000600000000000000" pitchFamily="2" charset="0"/>
                <a:ea typeface="Times New Roman" panose="02020603050405020304" pitchFamily="18" charset="0"/>
              </a:rPr>
              <a:t>01</a:t>
            </a:r>
            <a:r>
              <a:rPr lang="en-US" sz="2000" b="1" dirty="0" smtClean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FFFF00"/>
                </a:solidFill>
                <a:effectLst/>
                <a:latin typeface="Segoe Print" panose="02000600000000000000" pitchFamily="2" charset="0"/>
                <a:ea typeface="Times New Roman" panose="02020603050405020304" pitchFamily="18" charset="0"/>
              </a:rPr>
              <a:t>.07.2018</a:t>
            </a:r>
            <a:endParaRPr lang="en-US" sz="1200" dirty="0">
              <a:solidFill>
                <a:srgbClr val="FFFF00"/>
              </a:solidFill>
              <a:effectLst/>
              <a:latin typeface="Segoe Print" panose="020006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27" name="Picture 26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415" y="85998"/>
            <a:ext cx="2354585" cy="308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irc_mi" descr="Related image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74" y="1091614"/>
            <a:ext cx="4408425" cy="1745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575" y="4256429"/>
            <a:ext cx="4408426" cy="14694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574" y="2836918"/>
            <a:ext cx="4408426" cy="144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7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487442"/>
              </p:ext>
            </p:extLst>
          </p:nvPr>
        </p:nvGraphicFramePr>
        <p:xfrm>
          <a:off x="1181484" y="266161"/>
          <a:ext cx="4527938" cy="785671"/>
        </p:xfrm>
        <a:graphic>
          <a:graphicData uri="http://schemas.openxmlformats.org/drawingml/2006/table">
            <a:tbl>
              <a:tblPr firstRow="1" bandRow="1">
                <a:tableStyleId>{E8034E78-7F5D-4C2E-B375-FC64B27BC917}</a:tableStyleId>
              </a:tblPr>
              <a:tblGrid>
                <a:gridCol w="1391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8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0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91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CCFF"/>
                          </a:solidFill>
                          <a:latin typeface="Segoe Print" panose="02000600000000000000" pitchFamily="2" charset="0"/>
                        </a:rPr>
                        <a:t>Хотели</a:t>
                      </a:r>
                      <a:r>
                        <a:rPr lang="ru-RU" dirty="0" smtClean="0">
                          <a:latin typeface="Segoe Print" panose="02000600000000000000" pitchFamily="2" charset="0"/>
                        </a:rPr>
                        <a:t> </a:t>
                      </a:r>
                      <a:endParaRPr lang="ru-RU" dirty="0">
                        <a:latin typeface="Segoe Print" panose="02000600000000000000" pitchFamily="2" charset="0"/>
                      </a:endParaRPr>
                    </a:p>
                  </a:txBody>
                  <a:tcPr>
                    <a:solidFill>
                      <a:srgbClr val="4B194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solidFill>
                            <a:srgbClr val="FFCCFF"/>
                          </a:solidFill>
                          <a:latin typeface="Segoe Print" panose="02000600000000000000" pitchFamily="2" charset="0"/>
                        </a:rPr>
                        <a:t>двойна</a:t>
                      </a:r>
                      <a:endParaRPr lang="ru-RU" dirty="0">
                        <a:solidFill>
                          <a:srgbClr val="FFCCFF"/>
                        </a:solidFill>
                        <a:latin typeface="Segoe Print" panose="02000600000000000000" pitchFamily="2" charset="0"/>
                      </a:endParaRPr>
                    </a:p>
                  </a:txBody>
                  <a:tcPr>
                    <a:solidFill>
                      <a:srgbClr val="4B194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baseline="0" dirty="0" smtClean="0">
                          <a:solidFill>
                            <a:srgbClr val="FFCCFF"/>
                          </a:solidFill>
                          <a:latin typeface="Segoe Print" panose="02000600000000000000" pitchFamily="2" charset="0"/>
                        </a:rPr>
                        <a:t>Единична </a:t>
                      </a:r>
                      <a:endParaRPr lang="ru-RU" dirty="0">
                        <a:latin typeface="Segoe Print" panose="02000600000000000000" pitchFamily="2" charset="0"/>
                      </a:endParaRPr>
                    </a:p>
                  </a:txBody>
                  <a:tcPr>
                    <a:solidFill>
                      <a:srgbClr val="4B19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168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10253F"/>
                          </a:solidFill>
                        </a:rPr>
                        <a:t>3*+</a:t>
                      </a:r>
                      <a:endParaRPr lang="ru-RU" b="1" dirty="0">
                        <a:solidFill>
                          <a:srgbClr val="10253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smtClean="0">
                          <a:solidFill>
                            <a:srgbClr val="10253F"/>
                          </a:solidFill>
                        </a:rPr>
                        <a:t>5 680</a:t>
                      </a:r>
                      <a:r>
                        <a:rPr lang="ru-RU" b="1" smtClean="0">
                          <a:solidFill>
                            <a:srgbClr val="10253F"/>
                          </a:solidFill>
                        </a:rPr>
                        <a:t>$</a:t>
                      </a:r>
                      <a:endParaRPr lang="ru-RU" b="1" dirty="0">
                        <a:solidFill>
                          <a:srgbClr val="10253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10253F"/>
                          </a:solidFill>
                        </a:rPr>
                        <a:t>………$ </a:t>
                      </a:r>
                      <a:endParaRPr lang="ru-RU" b="1" dirty="0">
                        <a:solidFill>
                          <a:srgbClr val="10253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8753" y="1051832"/>
            <a:ext cx="4230216" cy="5613845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Symbol" panose="05050102010706020507" pitchFamily="18" charset="2"/>
              <a:buChar char=""/>
              <a:tabLst>
                <a:tab pos="114300" algn="l"/>
              </a:tabLst>
            </a:pPr>
            <a:r>
              <a:rPr lang="bg-BG" sz="120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Цената включва: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b="1" u="sng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Самолетни </a:t>
            </a:r>
            <a:r>
              <a:rPr lang="bg-BG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билети по направлението: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София –Париж  – Ванкувър полет на </a:t>
            </a:r>
            <a:r>
              <a:rPr lang="en-US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Air France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Сиятъл</a:t>
            </a:r>
            <a:r>
              <a:rPr lang="bg-BG" sz="12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– Торонто  </a:t>
            </a:r>
            <a:r>
              <a:rPr lang="en-US" sz="12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( </a:t>
            </a:r>
            <a:r>
              <a:rPr lang="bg-BG" sz="1200" i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доплащане за багаж 25 $ на брой </a:t>
            </a:r>
            <a:r>
              <a:rPr lang="bg-BG" sz="12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)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Монреал – Париж – София с полет на </a:t>
            </a:r>
            <a:r>
              <a:rPr lang="en-US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Air Franc</a:t>
            </a: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е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Автобус от Ванкувър до Сиатъл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Автобус от Торонто до Отава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Автобус Отава до Монреал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Всички летищни такси по полетите на стойност </a:t>
            </a:r>
            <a:r>
              <a:rPr lang="en-US" sz="12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385</a:t>
            </a:r>
            <a:r>
              <a:rPr lang="bg-BG" sz="12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евро  към </a:t>
            </a:r>
            <a:r>
              <a:rPr lang="en-US" sz="12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30</a:t>
            </a:r>
            <a:r>
              <a:rPr lang="bg-BG" sz="12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.10.2017 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Летищните такси  подлежат на </a:t>
            </a:r>
            <a:r>
              <a:rPr lang="bg-BG" sz="12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препотвърждение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1 месец преди заминаването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Всички трансфери летище – хотел – летище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2 нощувки в хотел</a:t>
            </a:r>
            <a:r>
              <a:rPr lang="ru-RU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ymbol" panose="05050102010706020507" pitchFamily="18" charset="2"/>
              </a:rPr>
              <a:t> </a:t>
            </a:r>
            <a:r>
              <a:rPr lang="en-US" sz="1200" b="1" u="sng" dirty="0" smtClean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ymbol" panose="05050102010706020507" pitchFamily="18" charset="2"/>
              </a:rPr>
              <a:t>3*+</a:t>
            </a:r>
            <a:r>
              <a:rPr lang="bg-BG" sz="1200" b="1" u="sng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в </a:t>
            </a:r>
            <a:r>
              <a:rPr lang="bg-BG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Ванкувър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2 закуски в хотела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7 </a:t>
            </a:r>
            <a:r>
              <a:rPr lang="ru-RU" sz="12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нощувка</a:t>
            </a: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 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на пълен пансион на </a:t>
            </a:r>
            <a:r>
              <a:rPr lang="bg-BG" sz="12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круизния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кораб </a:t>
            </a:r>
            <a:r>
              <a:rPr lang="en-US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Celebrity Solstice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1200" b="1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celebritycruises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com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cruise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-</a:t>
            </a:r>
            <a:r>
              <a:rPr lang="en-US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ships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celebrity</a:t>
            </a: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-</a:t>
            </a:r>
            <a:r>
              <a:rPr lang="en-US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solstice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ru-RU" sz="1200" b="1" u="sng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Всички</a:t>
            </a:r>
            <a:r>
              <a:rPr lang="ru-RU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</a:t>
            </a:r>
            <a:r>
              <a:rPr lang="bg-BG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забавления на борда включени в цената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4 нощувки хотел </a:t>
            </a:r>
            <a:r>
              <a:rPr lang="en-US" sz="1200" b="1" u="sng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3*+</a:t>
            </a:r>
            <a:r>
              <a:rPr lang="bg-BG" sz="1200" b="1" u="sng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в </a:t>
            </a:r>
            <a:r>
              <a:rPr lang="bg-BG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Торонто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4 закуски </a:t>
            </a: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в хотела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ru-RU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1 </a:t>
            </a:r>
            <a:r>
              <a:rPr lang="ru-RU" sz="1200" b="1" u="sng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нощувка</a:t>
            </a:r>
            <a:r>
              <a:rPr lang="ru-RU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в хотел </a:t>
            </a:r>
            <a:r>
              <a:rPr lang="en-US" sz="1200" b="1" u="sng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3*+</a:t>
            </a:r>
            <a:r>
              <a:rPr lang="ru-RU" sz="1200" b="1" u="sng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в </a:t>
            </a:r>
            <a:r>
              <a:rPr lang="ru-RU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Отава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1 закуски </a:t>
            </a:r>
            <a:r>
              <a:rPr lang="ru-RU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в хотела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3 </a:t>
            </a:r>
            <a:r>
              <a:rPr lang="ru-RU" sz="1200" b="1" u="sng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нощувки</a:t>
            </a:r>
            <a:r>
              <a:rPr lang="ru-RU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в хотел </a:t>
            </a:r>
            <a:r>
              <a:rPr lang="en-US" sz="1200" b="1" u="sng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3*+</a:t>
            </a:r>
            <a:r>
              <a:rPr lang="ru-RU" sz="1200" b="1" u="sng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в </a:t>
            </a:r>
            <a:r>
              <a:rPr lang="ru-RU" sz="1200" b="1" u="sng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Монреал</a:t>
            </a:r>
            <a:r>
              <a:rPr lang="ru-RU" sz="1200" b="1" u="sng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2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3 закуски в </a:t>
            </a:r>
            <a:r>
              <a:rPr lang="bg-BG" sz="12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хотела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89298" y="1051832"/>
            <a:ext cx="4269898" cy="5771836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§"/>
            </a:pPr>
            <a:r>
              <a:rPr lang="ru-RU" sz="11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Туристическа</a:t>
            </a:r>
            <a:r>
              <a:rPr lang="ru-RU" sz="11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</a:t>
            </a:r>
            <a:endParaRPr lang="ru-RU" sz="11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Пълен туристически ден в Ванкувър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Пълен туристически ден във </a:t>
            </a:r>
            <a:r>
              <a:rPr lang="bg-BG" sz="11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Сиятъл</a:t>
            </a: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Туристическа програма по време на слизанията от кораба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Пълен туристически ден в Торонто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Пълен туристически ден в Ниагара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Пълен туристически ден в Отава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Пълен туристически ден в Монреал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Пълен туристически ден в Квебек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Туристическа програма по маршрута с включени всички входни такси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Местен екскурзовод на Руски език по време на туровете в Канада, САЩ / Сиатъл, АЛЯСКА 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Водач – екскурзовод, от България от Туристическа Агенция „Географски Свят” по време на цялото пътуване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buClr>
                <a:srgbClr val="000000"/>
              </a:buClr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1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медицинска застраховка с покритие  20 000 евро</a:t>
            </a:r>
            <a:endParaRPr lang="en-US" sz="11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1000" b="1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Пакетната цена </a:t>
            </a:r>
            <a:r>
              <a:rPr lang="bg-BG" sz="100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bg-BG" sz="1000" b="1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включва:</a:t>
            </a:r>
            <a:endParaRPr lang="en-US" sz="1000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1714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bg-BG" sz="10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Доплащане за външна каюта с прозорец </a:t>
            </a:r>
            <a:r>
              <a:rPr lang="bg-BG" sz="1000" b="1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840 $ </a:t>
            </a:r>
            <a:endParaRPr lang="en-US" sz="1000" b="1" dirty="0" smtClean="0">
              <a:solidFill>
                <a:srgbClr val="00006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1714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bg-BG" sz="1000" dirty="0" smtClean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Екскурзовод </a:t>
            </a:r>
            <a:r>
              <a:rPr lang="bg-BG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по време на </a:t>
            </a:r>
            <a:r>
              <a:rPr lang="bg-BG" sz="10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круиза</a:t>
            </a:r>
            <a:r>
              <a:rPr lang="bg-BG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( 7 дни ), който ще слиза на пристанищата с групата и ще прави туровете – </a:t>
            </a:r>
            <a:r>
              <a:rPr lang="bg-BG" sz="10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360 </a:t>
            </a:r>
            <a:r>
              <a:rPr lang="ru-RU" sz="1000" b="1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$ </a:t>
            </a:r>
            <a:r>
              <a:rPr lang="bg-BG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на човек </a:t>
            </a:r>
            <a:endParaRPr lang="en-US" sz="10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Цена на Американска виза ( за Сиатъл и аляска е необходима ) – 160 </a:t>
            </a:r>
            <a:r>
              <a:rPr lang="ru-RU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$</a:t>
            </a:r>
            <a:endParaRPr lang="en-US" sz="10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Обработка на документи – 60 </a:t>
            </a:r>
            <a:r>
              <a:rPr lang="bg-BG" sz="10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лв</a:t>
            </a:r>
            <a:r>
              <a:rPr lang="bg-BG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</a:t>
            </a:r>
            <a:endParaRPr lang="en-US" sz="10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разходи от личен характер</a:t>
            </a:r>
            <a:endParaRPr lang="en-US" sz="10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бакшиши – 2 долара за екскурзовода и 2 долара за шофьора на ден </a:t>
            </a:r>
            <a:endParaRPr lang="en-US" sz="10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Ако е необходимо такса доставка на паспорт с виза  - 10-30 </a:t>
            </a:r>
            <a:r>
              <a:rPr lang="bg-BG" sz="1000" dirty="0" err="1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лв</a:t>
            </a:r>
            <a:r>
              <a:rPr lang="bg-BG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 </a:t>
            </a:r>
            <a:endParaRPr lang="en-US" sz="10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  <a:tabLst>
                <a:tab pos="114300" algn="l"/>
              </a:tabLst>
            </a:pPr>
            <a:r>
              <a:rPr lang="bg-BG" sz="1000" dirty="0">
                <a:solidFill>
                  <a:srgbClr val="00006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Symbol" panose="05050102010706020507" pitchFamily="18" charset="2"/>
              </a:rPr>
              <a:t>Непредвидени разходи след изготвяне на оф</a:t>
            </a:r>
            <a:r>
              <a:rPr lang="bg-BG" sz="1000" dirty="0">
                <a:solidFill>
                  <a:srgbClr val="000066"/>
                </a:solidFill>
                <a:latin typeface="Calibri" panose="020F0502020204030204" pitchFamily="34" charset="0"/>
                <a:ea typeface="Calibri" panose="020F0502020204030204" pitchFamily="34" charset="0"/>
                <a:cs typeface="Symbol" panose="05050102010706020507" pitchFamily="18" charset="2"/>
              </a:rPr>
              <a:t>ертата</a:t>
            </a:r>
            <a:endParaRPr lang="en-US" sz="1000" dirty="0">
              <a:solidFill>
                <a:srgbClr val="000066"/>
              </a:solidFill>
              <a:latin typeface="Calibri" panose="020F0502020204030204" pitchFamily="34" charset="0"/>
              <a:ea typeface="Calibri" panose="020F0502020204030204" pitchFamily="34" charset="0"/>
              <a:cs typeface="Symbol" panose="05050102010706020507" pitchFamily="18" charset="2"/>
            </a:endParaRPr>
          </a:p>
          <a:p>
            <a:pPr marL="285750" indent="-285750">
              <a:lnSpc>
                <a:spcPts val="2600"/>
              </a:lnSpc>
              <a:buFont typeface="Wingdings" panose="05000000000000000000" pitchFamily="2" charset="2"/>
              <a:buChar char="§"/>
            </a:pPr>
            <a:endParaRPr lang="ru-RU" sz="1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948" y="112085"/>
            <a:ext cx="2354585" cy="3081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193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27" y="931623"/>
            <a:ext cx="9144000" cy="46342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696" y="410531"/>
            <a:ext cx="7217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1 </a:t>
            </a:r>
            <a:r>
              <a:rPr lang="ru-RU" sz="2400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ru-RU" sz="2400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/13.06 : София – Париж - </a:t>
            </a:r>
            <a:r>
              <a:rPr lang="ru-RU" sz="2400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Ванкувър</a:t>
            </a:r>
            <a:endParaRPr lang="ru-RU" sz="2400" b="1" dirty="0">
              <a:solidFill>
                <a:srgbClr val="FFFF00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9827" y="872196"/>
            <a:ext cx="4427983" cy="4596130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endParaRPr lang="en-US" sz="2000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13.06 Излита в 07:20  от София / 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Каца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 09:20 в Париж. Излита в 10:25 от Париж. </a:t>
            </a:r>
            <a:endParaRPr lang="ru-RU" dirty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11:20 /13.06 </a:t>
            </a: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Пристигане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на </a:t>
            </a: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летището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във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</a:t>
            </a: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анкувър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 smtClean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Посрещане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от 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фирмата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партньор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Трансфер до хотела</a:t>
            </a:r>
          </a:p>
          <a:p>
            <a:endParaRPr lang="ru-RU" dirty="0" smtClean="0">
              <a:solidFill>
                <a:srgbClr val="000066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Настаняване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 хотел. </a:t>
            </a:r>
            <a:r>
              <a:rPr lang="bg-BG" dirty="0" err="1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ощувка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Blip>
                <a:blip r:embed="rId3"/>
              </a:buBlip>
            </a:pPr>
            <a:endParaRPr lang="ru-RU" b="1" dirty="0" smtClean="0">
              <a:solidFill>
                <a:srgbClr val="4B194F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300"/>
              </a:lnSpc>
            </a:pPr>
            <a:endParaRPr lang="ru-RU" b="1" dirty="0">
              <a:solidFill>
                <a:srgbClr val="00206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300"/>
              </a:lnSpc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285750" indent="-285750">
              <a:lnSpc>
                <a:spcPts val="2300"/>
              </a:lnSpc>
              <a:buBlip>
                <a:blip r:embed="rId3"/>
              </a:buBlip>
            </a:pPr>
            <a:endParaRPr lang="en-US" sz="2000" b="1" dirty="0" smtClean="0">
              <a:solidFill>
                <a:srgbClr val="002060"/>
              </a:solidFill>
            </a:endParaRPr>
          </a:p>
        </p:txBody>
      </p:sp>
      <p:pic>
        <p:nvPicPr>
          <p:cNvPr id="15" name="Picture 14" descr="logo julto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803" y="3163830"/>
            <a:ext cx="4778197" cy="24219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803" y="937988"/>
            <a:ext cx="4778197" cy="227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6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27" y="931623"/>
            <a:ext cx="9144000" cy="46342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36513" y="476672"/>
            <a:ext cx="6529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en-US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/14.06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: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Пълен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Туристически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в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Ванкувър</a:t>
            </a:r>
            <a:endParaRPr lang="ru-RU" b="1" dirty="0">
              <a:solidFill>
                <a:srgbClr val="FFFF00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-36512" y="908720"/>
            <a:ext cx="4464497" cy="4093428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2600"/>
              </a:lnSpc>
              <a:buFont typeface="Wingdings" panose="05000000000000000000" pitchFamily="2" charset="2"/>
              <a:buChar char="v"/>
            </a:pP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Пълен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туристически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ден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в </a:t>
            </a:r>
            <a:r>
              <a:rPr lang="ru-RU" b="1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Ванкувър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,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определян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като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един от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най-живописните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и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красиви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световни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градове</a:t>
            </a:r>
            <a:endParaRPr lang="ru-RU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</a:endParaRPr>
          </a:p>
          <a:p>
            <a:pPr marL="285750" indent="-285750" algn="just">
              <a:lnSpc>
                <a:spcPts val="26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Стенли 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Парк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със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знаменитата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колекция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от исполински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индиански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тотеми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. </a:t>
            </a:r>
            <a:endParaRPr lang="ru-RU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</a:endParaRPr>
          </a:p>
          <a:p>
            <a:pPr marL="285750" indent="-285750" algn="just">
              <a:lnSpc>
                <a:spcPts val="2600"/>
              </a:lnSpc>
              <a:buFont typeface="Wingdings" panose="05000000000000000000" pitchFamily="2" charset="2"/>
              <a:buChar char="v"/>
            </a:pP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Гастаун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–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старата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част на града,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изпълнена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със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сгради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във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викториански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стил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,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където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през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1886 г. е основан </a:t>
            </a:r>
            <a:r>
              <a:rPr lang="ru-RU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град </a:t>
            </a: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Ванкувър</a:t>
            </a:r>
            <a:endParaRPr lang="ru-RU" b="1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</a:endParaRPr>
          </a:p>
          <a:p>
            <a:pPr marL="285750" indent="-285750" algn="just">
              <a:lnSpc>
                <a:spcPts val="2600"/>
              </a:lnSpc>
              <a:buFont typeface="Wingdings" panose="05000000000000000000" pitchFamily="2" charset="2"/>
              <a:buChar char="v"/>
            </a:pP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</a:rPr>
              <a:t>Нощувка</a:t>
            </a:r>
            <a:endParaRPr lang="ru-RU" b="1" dirty="0">
              <a:solidFill>
                <a:srgbClr val="000066"/>
              </a:solidFill>
              <a:latin typeface="Cambria" panose="02040503050406030204" pitchFamily="18" charset="0"/>
            </a:endParaRPr>
          </a:p>
        </p:txBody>
      </p:sp>
      <p:pic>
        <p:nvPicPr>
          <p:cNvPr id="14" name="Picture 13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554" y="931623"/>
            <a:ext cx="3001539" cy="19926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771" y="2899138"/>
            <a:ext cx="4728323" cy="2666774"/>
          </a:xfrm>
          <a:prstGeom prst="rect">
            <a:avLst/>
          </a:prstGeom>
        </p:spPr>
      </p:pic>
      <p:pic>
        <p:nvPicPr>
          <p:cNvPr id="1026" name="Picture 2" descr="Related image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771" y="940109"/>
            <a:ext cx="2088232" cy="182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54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43924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2277" y="1124744"/>
            <a:ext cx="4512269" cy="2426305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ts val="2600"/>
              </a:lnSpc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Трансфер с автобус до 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Сиатъл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- 4 часа </a:t>
            </a:r>
          </a:p>
          <a:p>
            <a:pPr marL="342900" indent="-342900" algn="just">
              <a:lnSpc>
                <a:spcPts val="2600"/>
              </a:lnSpc>
              <a:buFont typeface="Wingdings" panose="05000000000000000000" pitchFamily="2" charset="2"/>
              <a:buChar char="v"/>
            </a:pP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Качване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на </a:t>
            </a: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Круизен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кораб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- </a:t>
            </a:r>
            <a:r>
              <a:rPr lang="en-US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Celebrity Solstice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. </a:t>
            </a:r>
          </a:p>
          <a:p>
            <a:pPr marL="342900" indent="-342900" algn="just">
              <a:lnSpc>
                <a:spcPts val="2600"/>
              </a:lnSpc>
              <a:buFont typeface="Wingdings" panose="05000000000000000000" pitchFamily="2" charset="2"/>
              <a:buChar char="v"/>
            </a:pP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Настаняване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bg-BG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в каюти по двама 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за 7 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дневен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круиз в Аляска. </a:t>
            </a:r>
          </a:p>
          <a:p>
            <a:pPr marL="342900" indent="-342900" algn="just">
              <a:lnSpc>
                <a:spcPts val="2600"/>
              </a:lnSpc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16:00ч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отпътуване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от 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Сиатъл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по 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Вечеря.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Нощ</a:t>
            </a:r>
            <a:r>
              <a:rPr lang="bg-BG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увка</a:t>
            </a:r>
            <a:r>
              <a:rPr lang="bg-BG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endParaRPr lang="ru-RU" b="1" dirty="0" smtClean="0">
              <a:solidFill>
                <a:srgbClr val="000066"/>
              </a:solidFill>
              <a:latin typeface="Cambria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2278" y="494318"/>
            <a:ext cx="8688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3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en-US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/15.06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: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отпътуване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с трансфер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Ванкувър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–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Сиатъл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( САЩ )</a:t>
            </a:r>
            <a:endParaRPr lang="ru-RU" b="1" dirty="0">
              <a:solidFill>
                <a:srgbClr val="FFFF00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" y="3533927"/>
            <a:ext cx="4509387" cy="196794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12786"/>
            <a:ext cx="4728293" cy="362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18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5" y="1089010"/>
            <a:ext cx="9103989" cy="43924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068931"/>
            <a:ext cx="4464497" cy="2069797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Закуска.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кораба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можете да се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възползвате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от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всички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атракциони</a:t>
            </a:r>
            <a:endParaRPr lang="ru-RU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Обяд</a:t>
            </a:r>
            <a:endParaRPr lang="ru-RU" b="1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Вечеря 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Нощувка</a:t>
            </a: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49100"/>
            <a:ext cx="529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en-US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/ 16.06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: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Цял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в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Тихия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Океан   </a:t>
            </a:r>
            <a:endParaRPr lang="ru-RU" b="1" dirty="0">
              <a:solidFill>
                <a:srgbClr val="FFFF00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5" y="3366073"/>
            <a:ext cx="2497737" cy="21154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8465" y="1129857"/>
            <a:ext cx="2363527" cy="188127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520" y="1103960"/>
            <a:ext cx="2496277" cy="187220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240" y="3261082"/>
            <a:ext cx="2989557" cy="223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5" y="925266"/>
            <a:ext cx="9103989" cy="43924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49100"/>
            <a:ext cx="6876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5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en-US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/ 17.06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: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Кетчикан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– Аляска </a:t>
            </a:r>
            <a:endParaRPr lang="ru-RU" b="1" dirty="0">
              <a:solidFill>
                <a:srgbClr val="FFFF00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logo jult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-52160" y="918432"/>
            <a:ext cx="4464497" cy="2835135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Закуска.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7:00 </a:t>
            </a:r>
            <a:r>
              <a:rPr lang="ru-RU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ч </a:t>
            </a:r>
            <a:r>
              <a:rPr lang="ru-RU" b="1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пристигане</a:t>
            </a:r>
            <a:r>
              <a:rPr lang="ru-RU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в </a:t>
            </a:r>
            <a:r>
              <a:rPr lang="ru-RU" b="1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Кетчикан</a:t>
            </a:r>
            <a:r>
              <a:rPr lang="ru-RU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– 5 </a:t>
            </a:r>
            <a:r>
              <a:rPr lang="bg-BG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град 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по 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население в Аляска. </a:t>
            </a:r>
            <a:endParaRPr lang="ru-RU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ru-RU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Слизане</a:t>
            </a:r>
            <a:r>
              <a:rPr lang="ru-RU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от </a:t>
            </a:r>
            <a:r>
              <a:rPr lang="ru-RU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кораба</a:t>
            </a:r>
            <a:r>
              <a:rPr lang="ru-RU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, </a:t>
            </a:r>
            <a:r>
              <a:rPr lang="bg-BG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разглеждане на града. 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bg-BG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Обяд на кораба </a:t>
            </a:r>
          </a:p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bg-BG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16:00 </a:t>
            </a:r>
            <a:r>
              <a:rPr lang="bg-BG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ч</a:t>
            </a:r>
            <a:r>
              <a:rPr lang="bg-BG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отплаване. </a:t>
            </a:r>
            <a:r>
              <a:rPr lang="bg-BG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Вечеря. </a:t>
            </a:r>
            <a:r>
              <a:rPr lang="ru-RU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Нощувка</a:t>
            </a:r>
            <a:endParaRPr lang="en-US" dirty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7" y="918432"/>
            <a:ext cx="4760158" cy="35701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95" y="3702023"/>
            <a:ext cx="2502252" cy="167713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361" y="3704338"/>
            <a:ext cx="2947840" cy="165816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568" y="3686962"/>
            <a:ext cx="2568488" cy="169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3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utoShape 4" descr="&amp;Kcy;&amp;acy;&amp;rcy;&amp;tcy;&amp;icy;&amp;ncy;&amp;kcy;&amp;icy; &amp;pcy;&amp;ocy; &amp;zcy;&amp;acy;&amp;pcy;&amp;rcy;&amp;ocy;&amp;scy;&amp;ucy; ashi lake cruise"/>
          <p:cNvSpPr>
            <a:spLocks noChangeAspect="1" noChangeArrowheads="1"/>
          </p:cNvSpPr>
          <p:nvPr/>
        </p:nvSpPr>
        <p:spPr bwMode="auto">
          <a:xfrm>
            <a:off x="155575" y="-1766888"/>
            <a:ext cx="55245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&amp;Kcy;&amp;acy;&amp;rcy;&amp;tcy;&amp;icy;&amp;ncy;&amp;kcy;&amp;icy; &amp;pcy;&amp;ocy; &amp;zcy;&amp;acy;&amp;pcy;&amp;rcy;&amp;ocy;&amp;scy;&amp;ucy; ashi lake cruise"/>
          <p:cNvSpPr>
            <a:spLocks noChangeAspect="1" noChangeArrowheads="1"/>
          </p:cNvSpPr>
          <p:nvPr/>
        </p:nvSpPr>
        <p:spPr bwMode="auto">
          <a:xfrm>
            <a:off x="307975" y="-1614488"/>
            <a:ext cx="55245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8" descr="&amp;Kcy;&amp;acy;&amp;rcy;&amp;tcy;&amp;icy;&amp;ncy;&amp;kcy;&amp;icy; &amp;pcy;&amp;ocy; &amp;zcy;&amp;acy;&amp;pcy;&amp;rcy;&amp;ocy;&amp;scy;&amp;ucy; ashi lake cruise"/>
          <p:cNvSpPr>
            <a:spLocks noChangeAspect="1" noChangeArrowheads="1"/>
          </p:cNvSpPr>
          <p:nvPr/>
        </p:nvSpPr>
        <p:spPr bwMode="auto">
          <a:xfrm>
            <a:off x="460375" y="-1462088"/>
            <a:ext cx="55245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0" descr="&amp;Kcy;&amp;acy;&amp;rcy;&amp;tcy;&amp;icy;&amp;ncy;&amp;kcy;&amp;icy; &amp;pcy;&amp;ocy; &amp;zcy;&amp;acy;&amp;pcy;&amp;rcy;&amp;ocy;&amp;scy;&amp;ucy; ashi lake cruise"/>
          <p:cNvSpPr>
            <a:spLocks noChangeAspect="1" noChangeArrowheads="1"/>
          </p:cNvSpPr>
          <p:nvPr/>
        </p:nvSpPr>
        <p:spPr bwMode="auto">
          <a:xfrm>
            <a:off x="612775" y="-1309688"/>
            <a:ext cx="55245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12" descr="https://res.cloudinary.com/hstcxjula/image/upload/b_black,c_pad,f_auto,fl_keep_iptc,h_387,w_580/v1464844108/xowlqtxejkf2nqd702j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-110733" y="474986"/>
            <a:ext cx="8067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6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en-US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/ 18.06 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: Трейси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Арм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и Джуно –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столицата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на Аляска </a:t>
            </a:r>
            <a:endParaRPr lang="ru-RU" b="1" dirty="0">
              <a:solidFill>
                <a:srgbClr val="FFFF00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 descr="logo julto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" y="918432"/>
            <a:ext cx="9103989" cy="439248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52160" y="918432"/>
            <a:ext cx="4464497" cy="383759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n-US" dirty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52160" y="918432"/>
            <a:ext cx="4464497" cy="2785378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545"/>
              </a:lnSpc>
              <a:buFont typeface="Wingdings" panose="05000000000000000000" pitchFamily="2" charset="2"/>
              <a:buChar char="v"/>
            </a:pPr>
            <a:r>
              <a:rPr lang="bg-BG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Закуска </a:t>
            </a:r>
          </a:p>
          <a:p>
            <a:pPr algn="just">
              <a:lnSpc>
                <a:spcPts val="1545"/>
              </a:lnSpc>
            </a:pPr>
            <a:endParaRPr lang="bg-BG" sz="1600" dirty="0" smtClean="0">
              <a:solidFill>
                <a:srgbClr val="000066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ts val="1545"/>
              </a:lnSpc>
              <a:buFont typeface="Wingdings" panose="05000000000000000000" pitchFamily="2" charset="2"/>
              <a:buChar char="v"/>
            </a:pPr>
            <a:r>
              <a:rPr lang="bg-BG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06:00-10:00ч. </a:t>
            </a:r>
            <a:r>
              <a:rPr lang="bg-BG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преминаване през </a:t>
            </a: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Трейси </a:t>
            </a:r>
            <a:r>
              <a:rPr lang="ru-RU" sz="1600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Арм</a:t>
            </a: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едни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величествените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фиорди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ts val="1545"/>
              </a:lnSpc>
            </a:pPr>
            <a:endParaRPr lang="ru-RU" sz="1600" dirty="0" smtClean="0">
              <a:solidFill>
                <a:srgbClr val="000066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ts val="1545"/>
              </a:lnSpc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13:00ч.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пристига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столицата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Аляска – </a:t>
            </a: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Джуно 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Макар Джуно да е столица на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щат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да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помещава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множество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държавни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служби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да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има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натоварено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пристанище, на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което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всеки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акустират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грандиозни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круизни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кораби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той все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още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пази духа и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атмосферата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някогашното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селище на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златотърсачи</a:t>
            </a:r>
            <a:endParaRPr lang="ru-RU" sz="1600" b="1" dirty="0">
              <a:solidFill>
                <a:srgbClr val="000066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ts val="1545"/>
              </a:lnSpc>
              <a:buFont typeface="Wingdings" panose="05000000000000000000" pitchFamily="2" charset="2"/>
              <a:buChar char="v"/>
            </a:pPr>
            <a:r>
              <a:rPr lang="ru-RU" sz="1600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Обяд</a:t>
            </a: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Вечеря. 22:00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отплаване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err="1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Нощувка</a:t>
            </a:r>
            <a:endParaRPr lang="ru-RU" sz="1600" b="1" dirty="0" smtClean="0">
              <a:solidFill>
                <a:srgbClr val="000066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680" y="3930399"/>
            <a:ext cx="3277177" cy="144206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" y="3650051"/>
            <a:ext cx="3159125" cy="175506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216" y="947141"/>
            <a:ext cx="4685609" cy="312373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840" y="3659003"/>
            <a:ext cx="2568910" cy="171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7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78802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724128" y="1628800"/>
            <a:ext cx="2664296" cy="36933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utoShape 4" descr="&amp;Kcy;&amp;acy;&amp;rcy;&amp;tcy;&amp;icy;&amp;ncy;&amp;kcy;&amp;icy; &amp;pcy;&amp;ocy; &amp;zcy;&amp;acy;&amp;pcy;&amp;rcy;&amp;ocy;&amp;scy;&amp;ucy; ashi lake cruise"/>
          <p:cNvSpPr>
            <a:spLocks noChangeAspect="1" noChangeArrowheads="1"/>
          </p:cNvSpPr>
          <p:nvPr/>
        </p:nvSpPr>
        <p:spPr bwMode="auto">
          <a:xfrm>
            <a:off x="155575" y="-1766888"/>
            <a:ext cx="55245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&amp;Kcy;&amp;acy;&amp;rcy;&amp;tcy;&amp;icy;&amp;ncy;&amp;kcy;&amp;icy; &amp;pcy;&amp;ocy; &amp;zcy;&amp;acy;&amp;pcy;&amp;rcy;&amp;ocy;&amp;scy;&amp;ucy; ashi lake cruise"/>
          <p:cNvSpPr>
            <a:spLocks noChangeAspect="1" noChangeArrowheads="1"/>
          </p:cNvSpPr>
          <p:nvPr/>
        </p:nvSpPr>
        <p:spPr bwMode="auto">
          <a:xfrm>
            <a:off x="307975" y="-1614488"/>
            <a:ext cx="55245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8" descr="&amp;Kcy;&amp;acy;&amp;rcy;&amp;tcy;&amp;icy;&amp;ncy;&amp;kcy;&amp;icy; &amp;pcy;&amp;ocy; &amp;zcy;&amp;acy;&amp;pcy;&amp;rcy;&amp;ocy;&amp;scy;&amp;ucy; ashi lake cruise"/>
          <p:cNvSpPr>
            <a:spLocks noChangeAspect="1" noChangeArrowheads="1"/>
          </p:cNvSpPr>
          <p:nvPr/>
        </p:nvSpPr>
        <p:spPr bwMode="auto">
          <a:xfrm>
            <a:off x="460375" y="-1462088"/>
            <a:ext cx="55245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0" descr="&amp;Kcy;&amp;acy;&amp;rcy;&amp;tcy;&amp;icy;&amp;ncy;&amp;kcy;&amp;icy; &amp;pcy;&amp;ocy; &amp;zcy;&amp;acy;&amp;pcy;&amp;rcy;&amp;ocy;&amp;scy;&amp;ucy; ashi lake cruise"/>
          <p:cNvSpPr>
            <a:spLocks noChangeAspect="1" noChangeArrowheads="1"/>
          </p:cNvSpPr>
          <p:nvPr/>
        </p:nvSpPr>
        <p:spPr bwMode="auto">
          <a:xfrm>
            <a:off x="612775" y="-1309688"/>
            <a:ext cx="5524500" cy="368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12" descr="https://res.cloudinary.com/hstcxjula/image/upload/b_black,c_pad,f_auto,fl_keep_iptc,h_387,w_580/v1464844108/xowlqtxejkf2nqd702j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-25131" y="486385"/>
            <a:ext cx="790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7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ден</a:t>
            </a:r>
            <a:r>
              <a:rPr lang="en-US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/19.06 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: Трейси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Арм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и Джуно – </a:t>
            </a:r>
            <a:r>
              <a:rPr lang="ru-RU" b="1" dirty="0" err="1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столицата</a:t>
            </a:r>
            <a:r>
              <a:rPr lang="ru-RU" b="1" dirty="0" smtClean="0">
                <a:solidFill>
                  <a:srgbClr val="FFFF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на Аляска </a:t>
            </a:r>
            <a:endParaRPr lang="ru-RU" b="1" dirty="0">
              <a:solidFill>
                <a:srgbClr val="FFFF00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 descr="logo julto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2952"/>
            <a:ext cx="2354585" cy="30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" y="1040669"/>
            <a:ext cx="9103989" cy="439248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-52160" y="918431"/>
            <a:ext cx="4552152" cy="3170099"/>
          </a:xfrm>
          <a:prstGeom prst="rect">
            <a:avLst/>
          </a:prstGeom>
          <a:solidFill>
            <a:schemeClr val="bg1">
              <a:alpha val="45000"/>
            </a:scheme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545"/>
              </a:lnSpc>
              <a:buFont typeface="Wingdings" panose="05000000000000000000" pitchFamily="2" charset="2"/>
              <a:buChar char="v"/>
            </a:pPr>
            <a:endParaRPr lang="bg-BG" dirty="0" smtClean="0">
              <a:solidFill>
                <a:srgbClr val="000066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ts val="1545"/>
              </a:lnSpc>
              <a:buFont typeface="Wingdings" panose="05000000000000000000" pitchFamily="2" charset="2"/>
              <a:buChar char="v"/>
            </a:pPr>
            <a:r>
              <a:rPr lang="bg-BG" sz="1600" dirty="0" smtClean="0">
                <a:solidFill>
                  <a:srgbClr val="000066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Закуска</a:t>
            </a:r>
          </a:p>
          <a:p>
            <a:pPr marL="285750" indent="-285750" algn="just">
              <a:lnSpc>
                <a:spcPts val="1545"/>
              </a:lnSpc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07:00ч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.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Пристигане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в </a:t>
            </a:r>
            <a:r>
              <a:rPr lang="ru-RU" sz="1600" b="1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Скагауей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endParaRPr lang="ru-RU" sz="1600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</a:endParaRPr>
          </a:p>
          <a:p>
            <a:pPr marL="285750" indent="-285750" algn="just">
              <a:lnSpc>
                <a:spcPts val="1545"/>
              </a:lnSpc>
              <a:buFont typeface="Wingdings" panose="05000000000000000000" pitchFamily="2" charset="2"/>
              <a:buChar char="v"/>
            </a:pP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18:00ч.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отплаване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</a:p>
          <a:p>
            <a:pPr algn="just">
              <a:lnSpc>
                <a:spcPts val="1545"/>
              </a:lnSpc>
            </a:pPr>
            <a:endParaRPr lang="ru-RU" sz="1600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</a:endParaRPr>
          </a:p>
          <a:p>
            <a:pPr marL="285750" indent="-285750" algn="just">
              <a:lnSpc>
                <a:spcPts val="1545"/>
              </a:lnSpc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18:00 до 22:30</a:t>
            </a:r>
            <a:r>
              <a:rPr lang="ru-RU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sz="1600" dirty="0" err="1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ще</a:t>
            </a:r>
            <a:r>
              <a:rPr lang="ru-RU" sz="1600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се насладите на  </a:t>
            </a:r>
            <a:r>
              <a:rPr lang="ru-RU" sz="1600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«</a:t>
            </a:r>
            <a:r>
              <a:rPr lang="ru-RU" sz="1600" b="1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Инсайсд</a:t>
            </a:r>
            <a:r>
              <a:rPr lang="ru-RU" sz="1600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ru-RU" sz="1600" b="1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Пасаж</a:t>
            </a:r>
            <a:r>
              <a:rPr lang="ru-RU" sz="1600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» </a:t>
            </a:r>
            <a:r>
              <a:rPr lang="bg-BG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маршрут през тясната ивица от континентална суша и острови, които оформят </a:t>
            </a:r>
            <a:r>
              <a:rPr lang="bg-BG" sz="1600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анклава</a:t>
            </a:r>
            <a:r>
              <a:rPr lang="bg-BG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Аляска. Далечният северен край на „</a:t>
            </a:r>
            <a:r>
              <a:rPr lang="bg-BG" sz="1600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Инсайд</a:t>
            </a:r>
            <a:r>
              <a:rPr lang="bg-BG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r>
              <a:rPr lang="bg-BG" sz="1600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Песидж</a:t>
            </a:r>
            <a:r>
              <a:rPr lang="bg-BG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“ е затворен от </a:t>
            </a:r>
            <a:r>
              <a:rPr lang="bg-BG" sz="1600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красивия национален парк „</a:t>
            </a:r>
            <a:r>
              <a:rPr lang="bg-BG" sz="1600" b="1" dirty="0" err="1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Глешър</a:t>
            </a:r>
            <a:r>
              <a:rPr lang="bg-BG" sz="1600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Бей“</a:t>
            </a:r>
            <a:r>
              <a:rPr lang="bg-BG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, разклонен 105-километров фиорд, в който има дузина ледници и богата фауна. </a:t>
            </a:r>
            <a:endParaRPr lang="bg-BG" sz="1600" dirty="0" smtClean="0">
              <a:solidFill>
                <a:srgbClr val="000066"/>
              </a:solidFill>
              <a:latin typeface="Cambria" panose="02040503050406030204" pitchFamily="18" charset="0"/>
              <a:ea typeface="Calibri" panose="020F0502020204030204" pitchFamily="34" charset="0"/>
            </a:endParaRPr>
          </a:p>
          <a:p>
            <a:pPr marL="285750" indent="-285750" algn="just">
              <a:lnSpc>
                <a:spcPts val="1545"/>
              </a:lnSpc>
              <a:buFont typeface="Wingdings" panose="05000000000000000000" pitchFamily="2" charset="2"/>
              <a:buChar char="v"/>
            </a:pPr>
            <a:r>
              <a:rPr lang="bg-BG" sz="1600" b="1" dirty="0" smtClean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Вечеря</a:t>
            </a:r>
            <a:r>
              <a:rPr lang="bg-BG" sz="1600" b="1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. Нощувка</a:t>
            </a:r>
            <a:r>
              <a:rPr lang="bg-BG" sz="1600" dirty="0">
                <a:solidFill>
                  <a:srgbClr val="000066"/>
                </a:solidFill>
                <a:latin typeface="Cambria" panose="02040503050406030204" pitchFamily="18" charset="0"/>
                <a:ea typeface="Calibri" panose="020F0502020204030204" pitchFamily="34" charset="0"/>
              </a:rPr>
              <a:t> </a:t>
            </a:r>
            <a:endParaRPr lang="bg-BG" sz="1600" dirty="0" smtClean="0">
              <a:solidFill>
                <a:srgbClr val="000066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545"/>
              </a:lnSpc>
            </a:pPr>
            <a:endParaRPr lang="bg-BG" sz="1600" dirty="0" smtClean="0">
              <a:solidFill>
                <a:srgbClr val="000066"/>
              </a:solidFill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5" y="1040116"/>
            <a:ext cx="4728130" cy="3153626"/>
          </a:xfrm>
          <a:prstGeom prst="rect">
            <a:avLst/>
          </a:prstGeom>
        </p:spPr>
      </p:pic>
      <p:pic>
        <p:nvPicPr>
          <p:cNvPr id="25" name="irc_mi" descr="Image result for Treisi fiord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982850"/>
            <a:ext cx="3454861" cy="1516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761" y="3786449"/>
            <a:ext cx="5090889" cy="168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85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</TotalTime>
  <Words>1569</Words>
  <Application>Microsoft Office PowerPoint</Application>
  <PresentationFormat>On-screen Show (4:3)</PresentationFormat>
  <Paragraphs>184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Batang</vt:lpstr>
      <vt:lpstr>Calibri</vt:lpstr>
      <vt:lpstr>Cambria</vt:lpstr>
      <vt:lpstr>Segoe Print</vt:lpstr>
      <vt:lpstr>Symbol</vt:lpstr>
      <vt:lpstr>Times New Roman</vt:lpstr>
      <vt:lpstr>Wingdings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Quinta-Tour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Maria Rodzevitch (Quinta tour)</dc:creator>
  <cp:lastModifiedBy>PcUser</cp:lastModifiedBy>
  <cp:revision>130</cp:revision>
  <dcterms:created xsi:type="dcterms:W3CDTF">2017-08-25T12:29:55Z</dcterms:created>
  <dcterms:modified xsi:type="dcterms:W3CDTF">2017-11-15T11:34:55Z</dcterms:modified>
</cp:coreProperties>
</file>