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?>
<Relationships xmlns="http://schemas.openxmlformats.org/package/2006/relationships"><Relationship Id="rId1" Type="http://schemas.openxmlformats.org/package/2006/relationships/metadata/core-properties" Target="docProps/core.xml"></Relationship><Relationship Id="rId2" Type="http://schemas.openxmlformats.org/package/2006/relationships/metadata/thumbnail" Target="docProps/thumbnail.jpeg"></Relationship><Relationship Id="rId3" Type="http://schemas.openxmlformats.org/officeDocument/2006/relationships/officeDocument" Target="ppt/presentation.xml"></Relationship><Relationship Id="rId4" Type="http://schemas.openxmlformats.org/officeDocument/2006/relationships/extended-properties" Target="docProps/app.xml"></Relationship><Relationship Id="rId5" Type="http://www.infraware.co.kr/2012/infrawarePen" Target="docProps/infrawarePen.xml"></Relationship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9144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5E5E"/>
    <a:srgbClr val="5151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718" autoAdjust="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?>
<Relationships xmlns="http://schemas.openxmlformats.org/package/2006/relationships"><Relationship Id="rId1" Type="http://schemas.openxmlformats.org/officeDocument/2006/relationships/tableStyles" Target="tableStyles.xml"></Relationship><Relationship Id="rId2" Type="http://schemas.openxmlformats.org/officeDocument/2006/relationships/theme" Target="theme/theme1.xml"></Relationship><Relationship Id="rId3" Type="http://schemas.openxmlformats.org/officeDocument/2006/relationships/slideMaster" Target="slideMasters/slideMaster1.xml"></Relationship><Relationship Id="rId4" Type="http://schemas.openxmlformats.org/officeDocument/2006/relationships/viewProps" Target="viewProps.xml"></Relationship><Relationship Id="rId5" Type="http://schemas.openxmlformats.org/officeDocument/2006/relationships/presProps" Target="presProps.xml"></Relationship><Relationship Id="rId6" Type="http://schemas.openxmlformats.org/officeDocument/2006/relationships/slide" Target="slides/slide1.xml"></Relationship><Relationship Id="rId7" Type="http://schemas.openxmlformats.org/officeDocument/2006/relationships/slide" Target="slides/slide2.xml"></Relationship><Relationship Id="rId8" Type="http://schemas.openxmlformats.org/officeDocument/2006/relationships/slide" Target="slides/slide3.xml"></Relationship><Relationship Id="rId9" Type="http://schemas.openxmlformats.org/officeDocument/2006/relationships/slide" Target="slides/slide4.xml"></Relationship><Relationship Id="rId10" Type="http://schemas.openxmlformats.org/officeDocument/2006/relationships/slide" Target="slides/slide5.xml"></Relationship><Relationship Id="rId11" Type="http://schemas.openxmlformats.org/officeDocument/2006/relationships/slide" Target="slides/slide6.xml"></Relationship><Relationship Id="rId12" Type="http://schemas.openxmlformats.org/officeDocument/2006/relationships/slide" Target="slides/slide7.xml"></Relationship><Relationship Id="rId13" Type="http://schemas.openxmlformats.org/officeDocument/2006/relationships/slide" Target="slides/slide8.xml"></Relationship><Relationship Id="rId14" Type="http://schemas.openxmlformats.org/officeDocument/2006/relationships/slide" Target="slides/slide9.xml"></Relationship><Relationship Id="rId15" Type="http://schemas.openxmlformats.org/officeDocument/2006/relationships/slide" Target="slides/slide10.xml"></Relationship><Relationship Id="rId16" Type="http://schemas.openxmlformats.org/officeDocument/2006/relationships/slide" Target="slides/slide11.xml"></Relationship><Relationship Id="rId17" Type="http://schemas.openxmlformats.org/officeDocument/2006/relationships/slide" Target="slides/slide12.xml"></Relationship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58451-08D2-4535-82E1-C033A9D3D79C}" type="datetimeFigureOut">
              <a:rPr lang="bg-BG" smtClean="0"/>
              <a:pPr/>
              <a:t>26.2.2016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6B0CF-7C9C-440A-BFCA-E7EFD857D2E8}" type="slidenum">
              <a:rPr lang="bg-BG" smtClean="0"/>
              <a:pPr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58451-08D2-4535-82E1-C033A9D3D79C}" type="datetimeFigureOut">
              <a:rPr lang="bg-BG" smtClean="0"/>
              <a:pPr/>
              <a:t>26.2.2016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6B0CF-7C9C-440A-BFCA-E7EFD857D2E8}" type="slidenum">
              <a:rPr lang="bg-BG" smtClean="0"/>
              <a:pPr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58451-08D2-4535-82E1-C033A9D3D79C}" type="datetimeFigureOut">
              <a:rPr lang="bg-BG" smtClean="0"/>
              <a:pPr/>
              <a:t>26.2.2016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6B0CF-7C9C-440A-BFCA-E7EFD857D2E8}" type="slidenum">
              <a:rPr lang="bg-BG" smtClean="0"/>
              <a:pPr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58451-08D2-4535-82E1-C033A9D3D79C}" type="datetimeFigureOut">
              <a:rPr lang="bg-BG" smtClean="0"/>
              <a:pPr/>
              <a:t>26.2.2016 г.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6B0CF-7C9C-440A-BFCA-E7EFD857D2E8}" type="slidenum">
              <a:rPr lang="bg-BG" smtClean="0"/>
              <a:pPr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58451-08D2-4535-82E1-C033A9D3D79C}" type="datetimeFigureOut">
              <a:rPr lang="bg-BG" smtClean="0"/>
              <a:pPr/>
              <a:t>26.2.2016 г.</a:t>
            </a:fld>
            <a:endParaRPr lang="bg-BG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6B0CF-7C9C-440A-BFCA-E7EFD857D2E8}" type="slidenum">
              <a:rPr lang="bg-BG" smtClean="0"/>
              <a:pPr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58451-08D2-4535-82E1-C033A9D3D79C}" type="datetimeFigureOut">
              <a:rPr lang="bg-BG" smtClean="0"/>
              <a:pPr/>
              <a:t>26.2.2016 г.</a:t>
            </a:fld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6B0CF-7C9C-440A-BFCA-E7EFD857D2E8}" type="slidenum">
              <a:rPr lang="bg-BG" smtClean="0"/>
              <a:pPr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58451-08D2-4535-82E1-C033A9D3D79C}" type="datetimeFigureOut">
              <a:rPr lang="bg-BG" smtClean="0"/>
              <a:pPr/>
              <a:t>26.2.2016 г.</a:t>
            </a:fld>
            <a:endParaRPr lang="bg-BG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6B0CF-7C9C-440A-BFCA-E7EFD857D2E8}" type="slidenum">
              <a:rPr lang="bg-BG" smtClean="0"/>
              <a:pPr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58451-08D2-4535-82E1-C033A9D3D79C}" type="datetimeFigureOut">
              <a:rPr lang="bg-BG" smtClean="0"/>
              <a:pPr/>
              <a:t>26.2.2016 г.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6B0CF-7C9C-440A-BFCA-E7EFD857D2E8}" type="slidenum">
              <a:rPr lang="bg-BG" smtClean="0"/>
              <a:pPr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58451-08D2-4535-82E1-C033A9D3D79C}" type="datetimeFigureOut">
              <a:rPr lang="bg-BG" smtClean="0"/>
              <a:pPr/>
              <a:t>26.2.2016 г.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6B0CF-7C9C-440A-BFCA-E7EFD857D2E8}" type="slidenum">
              <a:rPr lang="bg-BG" smtClean="0"/>
              <a:pPr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58451-08D2-4535-82E1-C033A9D3D79C}" type="datetimeFigureOut">
              <a:rPr lang="bg-BG" smtClean="0"/>
              <a:pPr/>
              <a:t>26.2.2016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6B0CF-7C9C-440A-BFCA-E7EFD857D2E8}" type="slidenum">
              <a:rPr lang="bg-BG" smtClean="0"/>
              <a:pPr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58451-08D2-4535-82E1-C033A9D3D79C}" type="datetimeFigureOut">
              <a:rPr lang="bg-BG" smtClean="0"/>
              <a:pPr/>
              <a:t>26.2.2016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6B0CF-7C9C-440A-BFCA-E7EFD857D2E8}" type="slidenum">
              <a:rPr lang="bg-BG" smtClean="0"/>
              <a:pPr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F58451-08D2-4535-82E1-C033A9D3D79C}" type="datetimeFigureOut">
              <a:rPr lang="bg-BG" smtClean="0"/>
              <a:pPr/>
              <a:t>26.2.2016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46B0CF-7C9C-440A-BFCA-E7EFD857D2E8}" type="slidenum">
              <a:rPr lang="bg-BG" smtClean="0"/>
              <a:pPr/>
              <a:t>‹#›</a:t>
            </a:fld>
            <a:endParaRPr lang="bg-BG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8.xml.rels><?xml version="1.0" encoding="UTF-8"?>
<Relationships xmlns="http://schemas.openxmlformats.org/package/2006/relationships"><Relationship Id="rId3" Type="http://schemas.openxmlformats.org/officeDocument/2006/relationships/image" Target="../media/image2.png"></Relationship><Relationship Id="rId2" Type="http://schemas.openxmlformats.org/officeDocument/2006/relationships/image" Target="../media/image3.jpeg"></Relationship><Relationship Id="rId1" Type="http://schemas.openxmlformats.org/officeDocument/2006/relationships/slideLayout" Target="../slideLayouts/slideLayout7.xml"></Relationship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 dirty="0"/>
          </a:p>
        </p:txBody>
      </p:sp>
      <p:pic>
        <p:nvPicPr>
          <p:cNvPr id="4" name="Picture 3" descr="Picture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62" y="4762"/>
            <a:ext cx="9134475" cy="6853238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311212" y="911225"/>
            <a:ext cx="4972713" cy="2436025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r>
              <a:rPr lang="bg-BG" sz="5400" b="1" spc="-150" dirty="0" smtClean="0">
                <a:solidFill>
                  <a:srgbClr val="FFFFFF"/>
                </a:solidFill>
                <a:latin typeface="Arial Narrow Bold"/>
                <a:cs typeface="Arial Narrow Bold"/>
              </a:rPr>
              <a:t>1. Ноември – Ден на народните будители</a:t>
            </a:r>
            <a:endParaRPr lang="en-US" sz="5400" b="1" spc="-150" dirty="0">
              <a:solidFill>
                <a:srgbClr val="FFFFFF"/>
              </a:solidFill>
              <a:latin typeface="Arial Narrow Bold"/>
              <a:cs typeface="Arial Narrow Bold"/>
            </a:endParaRPr>
          </a:p>
        </p:txBody>
      </p:sp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321733" y="3589868"/>
            <a:ext cx="4470401" cy="1457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bg-BG" b="1" i="1" dirty="0" smtClean="0">
                <a:solidFill>
                  <a:schemeClr val="bg1"/>
                </a:solidFill>
                <a:cs typeface="Arial" pitchFamily="34" charset="0"/>
              </a:rPr>
              <a:t>Интеракт клуб Габрово</a:t>
            </a:r>
          </a:p>
          <a:p>
            <a:pPr eaLnBrk="1" hangingPunct="1"/>
            <a:endParaRPr lang="bg-BG" b="1" i="1" dirty="0" smtClean="0">
              <a:solidFill>
                <a:schemeClr val="bg1"/>
              </a:solidFill>
              <a:cs typeface="Arial" pitchFamily="34" charset="0"/>
            </a:endParaRPr>
          </a:p>
          <a:p>
            <a:pPr eaLnBrk="1" hangingPunct="1"/>
            <a:r>
              <a:rPr lang="bg-BG" b="1" i="1" dirty="0" smtClean="0">
                <a:solidFill>
                  <a:schemeClr val="bg1"/>
                </a:solidFill>
                <a:cs typeface="Arial" pitchFamily="34" charset="0"/>
              </a:rPr>
              <a:t>Ротари клуб Габрово</a:t>
            </a:r>
          </a:p>
          <a:p>
            <a:pPr eaLnBrk="1" hangingPunct="1"/>
            <a:endParaRPr lang="bg-BG" b="1" dirty="0" smtClean="0">
              <a:solidFill>
                <a:schemeClr val="bg1"/>
              </a:solidFill>
              <a:cs typeface="Arial" pitchFamily="34" charset="0"/>
            </a:endParaRPr>
          </a:p>
          <a:p>
            <a:pPr eaLnBrk="1" hangingPunct="1"/>
            <a:r>
              <a:rPr lang="bg-BG" b="1" i="1" dirty="0" smtClean="0">
                <a:solidFill>
                  <a:schemeClr val="bg1"/>
                </a:solidFill>
                <a:cs typeface="Arial" pitchFamily="34" charset="0"/>
              </a:rPr>
              <a:t>Лора Маркова и Ина Христова</a:t>
            </a:r>
            <a:endParaRPr lang="bg-BG" b="1" i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71670" y="5929330"/>
            <a:ext cx="2214578" cy="661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ROTARI\PREZENTACII-6ABLONI\INTERACT-PETS-2016\Pictur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48476"/>
          </a:xfrm>
          <a:prstGeom prst="rect">
            <a:avLst/>
          </a:prstGeom>
          <a:noFill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31178" y="5918880"/>
            <a:ext cx="2214578" cy="661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586864" y="74613"/>
            <a:ext cx="8526296" cy="197467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80000"/>
              </a:lnSpc>
            </a:pPr>
            <a:r>
              <a:rPr lang="bg-BG" sz="5400" b="1" spc="-150" dirty="0" smtClean="0">
                <a:solidFill>
                  <a:srgbClr val="FFFFFF"/>
                </a:solidFill>
                <a:latin typeface="Arial Narrow Bold"/>
                <a:cs typeface="Arial Narrow Bold"/>
              </a:rPr>
              <a:t>Ден на народните будители</a:t>
            </a:r>
            <a:endParaRPr lang="en-US" sz="5400" b="1" spc="-150" dirty="0">
              <a:solidFill>
                <a:srgbClr val="FFFFFF"/>
              </a:solidFill>
              <a:latin typeface="Arial Narrow Bold"/>
              <a:cs typeface="Arial Narrow Bold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14282" y="1714488"/>
            <a:ext cx="8572560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b="1" u="sng" dirty="0" smtClean="0">
                <a:solidFill>
                  <a:srgbClr val="585858"/>
                </a:solidFill>
                <a:latin typeface="Georgia"/>
                <a:cs typeface="Georgia"/>
              </a:rPr>
              <a:t>Какъв проблем сте открили?: </a:t>
            </a:r>
          </a:p>
          <a:p>
            <a:r>
              <a:rPr lang="bg-BG" sz="2000" dirty="0" smtClean="0">
                <a:solidFill>
                  <a:srgbClr val="585858"/>
                </a:solidFill>
                <a:latin typeface="Georgia"/>
                <a:cs typeface="Georgia"/>
              </a:rPr>
              <a:t>Неинформираност на гражданите на град Габрово относно личностите, които почитаме на празника 1. ноември.</a:t>
            </a:r>
          </a:p>
          <a:p>
            <a:endParaRPr lang="bg-BG" u="sng" dirty="0" smtClean="0">
              <a:solidFill>
                <a:srgbClr val="585858"/>
              </a:solidFill>
              <a:latin typeface="Georgia"/>
              <a:cs typeface="Georgia"/>
            </a:endParaRPr>
          </a:p>
          <a:p>
            <a:r>
              <a:rPr lang="bg-BG" b="1" u="sng" dirty="0" smtClean="0">
                <a:solidFill>
                  <a:srgbClr val="585858"/>
                </a:solidFill>
                <a:latin typeface="Georgia"/>
                <a:cs typeface="Georgia"/>
              </a:rPr>
              <a:t>Направихте ли проучване на проблема?</a:t>
            </a:r>
          </a:p>
          <a:p>
            <a:r>
              <a:rPr lang="bg-BG" sz="2000" dirty="0" smtClean="0">
                <a:solidFill>
                  <a:srgbClr val="585858"/>
                </a:solidFill>
                <a:latin typeface="Georgia"/>
                <a:cs typeface="Georgia"/>
              </a:rPr>
              <a:t>Попитахме съученици за техните познания за някои будители.</a:t>
            </a:r>
          </a:p>
          <a:p>
            <a:endParaRPr lang="bg-BG" u="sng" dirty="0" smtClean="0">
              <a:solidFill>
                <a:srgbClr val="585858"/>
              </a:solidFill>
              <a:latin typeface="Georgia"/>
              <a:cs typeface="Georgia"/>
            </a:endParaRPr>
          </a:p>
          <a:p>
            <a:r>
              <a:rPr lang="bg-BG" b="1" u="sng" dirty="0" smtClean="0">
                <a:solidFill>
                  <a:srgbClr val="585858"/>
                </a:solidFill>
                <a:latin typeface="Georgia"/>
                <a:cs typeface="Georgia"/>
              </a:rPr>
              <a:t>Защо сте избрали този проблем?:</a:t>
            </a:r>
            <a:r>
              <a:rPr lang="bg-BG" b="1" dirty="0" smtClean="0">
                <a:solidFill>
                  <a:srgbClr val="585858"/>
                </a:solidFill>
                <a:latin typeface="Georgia"/>
                <a:cs typeface="Georgia"/>
              </a:rPr>
              <a:t> </a:t>
            </a:r>
          </a:p>
          <a:p>
            <a:r>
              <a:rPr lang="bg-BG" sz="2000" dirty="0" smtClean="0">
                <a:solidFill>
                  <a:srgbClr val="585858"/>
                </a:solidFill>
                <a:latin typeface="Georgia"/>
                <a:cs typeface="Georgia"/>
              </a:rPr>
              <a:t>Смятаме, че хората трябва да помнят своите герои и да почитат ценностите си.</a:t>
            </a:r>
            <a:endParaRPr lang="bg-BG" sz="2000" u="sng" dirty="0" smtClean="0">
              <a:solidFill>
                <a:srgbClr val="585858"/>
              </a:solidFill>
              <a:latin typeface="Georgia"/>
              <a:cs typeface="Georgia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05542" y="346693"/>
            <a:ext cx="8932916" cy="106922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</a:pPr>
            <a:r>
              <a:rPr lang="bg-BG" sz="4200" b="1" spc="-150" dirty="0" smtClean="0">
                <a:solidFill>
                  <a:srgbClr val="FFFFFF"/>
                </a:solidFill>
                <a:latin typeface="Arial Narrow Bold"/>
                <a:cs typeface="Arial Narrow Bold"/>
              </a:rPr>
              <a:t>ЗАЩО ИЗБРАХМЕ  </a:t>
            </a:r>
          </a:p>
          <a:p>
            <a:pPr algn="l">
              <a:lnSpc>
                <a:spcPct val="80000"/>
              </a:lnSpc>
            </a:pPr>
            <a:r>
              <a:rPr lang="bg-BG" sz="4200" b="1" spc="-150" dirty="0" smtClean="0">
                <a:solidFill>
                  <a:srgbClr val="FFFFFF"/>
                </a:solidFill>
                <a:latin typeface="Arial Narrow Bold"/>
                <a:cs typeface="Arial Narrow Bold"/>
              </a:rPr>
              <a:t>ДА НАПРАВИМ ТОЧНО ТОВА</a:t>
            </a:r>
            <a:endParaRPr lang="en-US" sz="4200" b="1" spc="-150" dirty="0">
              <a:solidFill>
                <a:srgbClr val="FFFFFF"/>
              </a:solidFill>
              <a:latin typeface="Arial Narrow Bold"/>
              <a:cs typeface="Arial Narrow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ROTARI\PREZENTACII-6ABLONI\INTERACT-PETS-2016\Pictur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48476"/>
          </a:xfrm>
          <a:prstGeom prst="rect">
            <a:avLst/>
          </a:prstGeom>
          <a:noFill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31178" y="5918880"/>
            <a:ext cx="2214578" cy="661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586864" y="74613"/>
            <a:ext cx="8526296" cy="197467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80000"/>
              </a:lnSpc>
            </a:pPr>
            <a:r>
              <a:rPr lang="bg-BG" sz="5400" b="1" spc="-150" dirty="0">
                <a:solidFill>
                  <a:srgbClr val="FFFFFF"/>
                </a:solidFill>
                <a:latin typeface="Arial Narrow Bold"/>
                <a:cs typeface="Arial Narrow Bold"/>
              </a:rPr>
              <a:t>Ден на народните будители</a:t>
            </a:r>
            <a:endParaRPr lang="en-US" sz="5400" b="1" spc="-150" dirty="0">
              <a:solidFill>
                <a:srgbClr val="FFFFFF"/>
              </a:solidFill>
              <a:latin typeface="Arial Narrow Bold"/>
              <a:cs typeface="Arial Narrow Bold"/>
            </a:endParaRPr>
          </a:p>
          <a:p>
            <a:pPr algn="r">
              <a:lnSpc>
                <a:spcPct val="80000"/>
              </a:lnSpc>
            </a:pPr>
            <a:endParaRPr lang="en-US" sz="5400" b="1" spc="-150" dirty="0">
              <a:solidFill>
                <a:srgbClr val="FFFFFF"/>
              </a:solidFill>
              <a:latin typeface="Arial Narrow Bold"/>
              <a:cs typeface="Arial Narrow Bold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14282" y="1714488"/>
            <a:ext cx="8572560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b="1" u="sng" dirty="0" smtClean="0">
                <a:solidFill>
                  <a:srgbClr val="515151"/>
                </a:solidFill>
                <a:latin typeface="Georgia" pitchFamily="18" charset="0"/>
                <a:cs typeface="Georgia"/>
              </a:rPr>
              <a:t>Какво представлява проектът: </a:t>
            </a:r>
          </a:p>
          <a:p>
            <a:r>
              <a:rPr lang="bg-BG" sz="2000" dirty="0" smtClean="0">
                <a:solidFill>
                  <a:srgbClr val="515151"/>
                </a:solidFill>
                <a:latin typeface="Georgia" pitchFamily="18" charset="0"/>
                <a:cs typeface="Georgia"/>
              </a:rPr>
              <a:t>Информиране на гражданите на град Габрово относно празника </a:t>
            </a:r>
            <a:endParaRPr lang="bg-BG" sz="2000" dirty="0" smtClean="0">
              <a:solidFill>
                <a:srgbClr val="515151"/>
              </a:solidFill>
              <a:latin typeface="Georgia" pitchFamily="18" charset="0"/>
              <a:cs typeface="Georgia"/>
            </a:endParaRPr>
          </a:p>
          <a:p>
            <a:r>
              <a:rPr lang="bg-BG" sz="2000" dirty="0" smtClean="0">
                <a:solidFill>
                  <a:srgbClr val="515151"/>
                </a:solidFill>
                <a:latin typeface="Georgia" pitchFamily="18" charset="0"/>
                <a:cs typeface="Georgia"/>
              </a:rPr>
              <a:t>1</a:t>
            </a:r>
            <a:r>
              <a:rPr lang="bg-BG" sz="2000" dirty="0" smtClean="0">
                <a:solidFill>
                  <a:srgbClr val="515151"/>
                </a:solidFill>
                <a:latin typeface="Georgia" pitchFamily="18" charset="0"/>
                <a:cs typeface="Georgia"/>
              </a:rPr>
              <a:t>. ноември и личностите, свързани с него, чрез раздаване на информативни материали (брошури).</a:t>
            </a:r>
          </a:p>
          <a:p>
            <a:endParaRPr lang="bg-BG" dirty="0">
              <a:solidFill>
                <a:srgbClr val="515151"/>
              </a:solidFill>
              <a:latin typeface="Georgia" pitchFamily="18" charset="0"/>
              <a:cs typeface="Georgia"/>
            </a:endParaRPr>
          </a:p>
          <a:p>
            <a:r>
              <a:rPr lang="bg-BG" b="1" u="sng" dirty="0" smtClean="0">
                <a:solidFill>
                  <a:srgbClr val="515151"/>
                </a:solidFill>
                <a:latin typeface="Georgia" pitchFamily="18" charset="0"/>
                <a:cs typeface="Georgia"/>
              </a:rPr>
              <a:t>Работни групи: </a:t>
            </a:r>
          </a:p>
          <a:p>
            <a:r>
              <a:rPr lang="bg-BG" sz="2000" dirty="0" smtClean="0">
                <a:solidFill>
                  <a:srgbClr val="515151"/>
                </a:solidFill>
                <a:latin typeface="Georgia" pitchFamily="18" charset="0"/>
                <a:cs typeface="Georgia"/>
              </a:rPr>
              <a:t>7 групи, състоящи се от 2-3 души</a:t>
            </a:r>
          </a:p>
          <a:p>
            <a:endParaRPr lang="bg-BG" dirty="0">
              <a:solidFill>
                <a:srgbClr val="515151"/>
              </a:solidFill>
              <a:latin typeface="Georgia" pitchFamily="18" charset="0"/>
              <a:cs typeface="Georgia"/>
            </a:endParaRPr>
          </a:p>
          <a:p>
            <a:r>
              <a:rPr lang="bg-BG" b="1" u="sng" dirty="0" smtClean="0">
                <a:solidFill>
                  <a:srgbClr val="515151"/>
                </a:solidFill>
                <a:latin typeface="Georgia" pitchFamily="18" charset="0"/>
                <a:cs typeface="Georgia"/>
              </a:rPr>
              <a:t>Осъществяване</a:t>
            </a:r>
            <a:r>
              <a:rPr lang="bg-BG" b="1" dirty="0" smtClean="0">
                <a:solidFill>
                  <a:srgbClr val="515151"/>
                </a:solidFill>
                <a:latin typeface="Georgia" pitchFamily="18" charset="0"/>
                <a:cs typeface="Georgia"/>
              </a:rPr>
              <a:t>:</a:t>
            </a:r>
          </a:p>
          <a:p>
            <a:r>
              <a:rPr lang="bg-BG" sz="2000" dirty="0" smtClean="0">
                <a:solidFill>
                  <a:srgbClr val="515151"/>
                </a:solidFill>
                <a:latin typeface="Georgia" pitchFamily="18" charset="0"/>
                <a:cs typeface="Georgia"/>
              </a:rPr>
              <a:t>Всяка </a:t>
            </a:r>
            <a:r>
              <a:rPr lang="bg-BG" sz="2000" dirty="0" smtClean="0">
                <a:solidFill>
                  <a:srgbClr val="515151"/>
                </a:solidFill>
                <a:latin typeface="Georgia" pitchFamily="18" charset="0"/>
                <a:cs typeface="Georgia"/>
              </a:rPr>
              <a:t>група има собствен „</a:t>
            </a:r>
            <a:r>
              <a:rPr lang="bg-BG" sz="2000" dirty="0" smtClean="0">
                <a:solidFill>
                  <a:srgbClr val="515151"/>
                </a:solidFill>
                <a:latin typeface="Georgia" pitchFamily="18" charset="0"/>
                <a:cs typeface="Georgia"/>
              </a:rPr>
              <a:t>обект“, забележителност </a:t>
            </a:r>
            <a:r>
              <a:rPr lang="bg-BG" sz="2000" dirty="0" smtClean="0">
                <a:solidFill>
                  <a:srgbClr val="515151"/>
                </a:solidFill>
                <a:latin typeface="Georgia" pitchFamily="18" charset="0"/>
                <a:cs typeface="Georgia"/>
              </a:rPr>
              <a:t>в </a:t>
            </a:r>
            <a:r>
              <a:rPr lang="bg-BG" sz="2000" dirty="0" smtClean="0">
                <a:solidFill>
                  <a:srgbClr val="515151"/>
                </a:solidFill>
                <a:latin typeface="Georgia" pitchFamily="18" charset="0"/>
                <a:cs typeface="Georgia"/>
              </a:rPr>
              <a:t>Габрово, </a:t>
            </a:r>
            <a:r>
              <a:rPr lang="bg-BG" sz="2000" dirty="0" smtClean="0">
                <a:solidFill>
                  <a:srgbClr val="515151"/>
                </a:solidFill>
                <a:latin typeface="Georgia" pitchFamily="18" charset="0"/>
                <a:cs typeface="Georgia"/>
              </a:rPr>
              <a:t>около </a:t>
            </a:r>
            <a:r>
              <a:rPr lang="bg-BG" sz="2000" dirty="0" smtClean="0">
                <a:solidFill>
                  <a:srgbClr val="515151"/>
                </a:solidFill>
                <a:latin typeface="Georgia" pitchFamily="18" charset="0"/>
                <a:cs typeface="Georgia"/>
              </a:rPr>
              <a:t>който </a:t>
            </a:r>
            <a:r>
              <a:rPr lang="bg-BG" sz="2000" dirty="0" smtClean="0">
                <a:solidFill>
                  <a:srgbClr val="515151"/>
                </a:solidFill>
                <a:latin typeface="Georgia" pitchFamily="18" charset="0"/>
                <a:cs typeface="Georgia"/>
              </a:rPr>
              <a:t>групата спира минувачи, задава им въпроси и в замяна им подарява информативна брошура за съответната забележителност, както и химикал с логото на клуба.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05542" y="334690"/>
            <a:ext cx="8932916" cy="106922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</a:pPr>
            <a:endParaRPr lang="bg-BG" sz="4200" b="1" spc="-150" dirty="0" smtClean="0">
              <a:solidFill>
                <a:srgbClr val="FFFFFF"/>
              </a:solidFill>
              <a:latin typeface="Arial Narrow Bold"/>
              <a:cs typeface="Arial Narrow Bold"/>
            </a:endParaRPr>
          </a:p>
          <a:p>
            <a:pPr algn="l">
              <a:lnSpc>
                <a:spcPct val="80000"/>
              </a:lnSpc>
            </a:pPr>
            <a:r>
              <a:rPr lang="bg-BG" sz="4200" b="1" spc="-150" dirty="0" smtClean="0">
                <a:solidFill>
                  <a:srgbClr val="FFFFFF"/>
                </a:solidFill>
                <a:latin typeface="Arial Narrow Bold"/>
                <a:cs typeface="Arial Narrow Bold"/>
              </a:rPr>
              <a:t>ОПИСАНИЕ НА ПРОЕКТА</a:t>
            </a:r>
            <a:endParaRPr lang="en-US" sz="4200" b="1" spc="-150" dirty="0">
              <a:solidFill>
                <a:srgbClr val="FFFFFF"/>
              </a:solidFill>
              <a:latin typeface="Arial Narrow Bold"/>
              <a:cs typeface="Arial Narrow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ROTARI\PREZENTACII-6ABLONI\INTERACT-PETS-2016\Pictur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524"/>
            <a:ext cx="9144000" cy="6848476"/>
          </a:xfrm>
          <a:prstGeom prst="rect">
            <a:avLst/>
          </a:prstGeom>
          <a:noFill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31178" y="5918880"/>
            <a:ext cx="2214578" cy="661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586864" y="74613"/>
            <a:ext cx="8526296" cy="197467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80000"/>
              </a:lnSpc>
            </a:pPr>
            <a:r>
              <a:rPr lang="bg-BG" sz="5400" b="1" spc="-150" dirty="0">
                <a:solidFill>
                  <a:srgbClr val="FFFFFF"/>
                </a:solidFill>
                <a:latin typeface="Arial Narrow Bold"/>
                <a:cs typeface="Arial Narrow Bold"/>
              </a:rPr>
              <a:t>Ден на народните будители</a:t>
            </a:r>
            <a:endParaRPr lang="en-US" sz="5400" b="1" spc="-150" dirty="0">
              <a:solidFill>
                <a:srgbClr val="FFFFFF"/>
              </a:solidFill>
              <a:latin typeface="Arial Narrow Bold"/>
              <a:cs typeface="Arial Narrow Bold"/>
            </a:endParaRPr>
          </a:p>
          <a:p>
            <a:pPr algn="r">
              <a:lnSpc>
                <a:spcPct val="80000"/>
              </a:lnSpc>
            </a:pPr>
            <a:endParaRPr lang="en-US" sz="5400" b="1" spc="-150" dirty="0">
              <a:solidFill>
                <a:srgbClr val="FFFFFF"/>
              </a:solidFill>
              <a:latin typeface="Arial Narrow Bold"/>
              <a:cs typeface="Arial Narrow Bold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14282" y="1714488"/>
            <a:ext cx="857256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2000" dirty="0" smtClean="0">
                <a:solidFill>
                  <a:srgbClr val="515151"/>
                </a:solidFill>
                <a:latin typeface="Georgia" pitchFamily="18" charset="0"/>
                <a:cs typeface="Georgia"/>
              </a:rPr>
              <a:t>Припомняне на габровската общност за важни исторически личности посредством необичайни и интересни методи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2000" dirty="0" smtClean="0">
                <a:solidFill>
                  <a:srgbClr val="515151"/>
                </a:solidFill>
                <a:latin typeface="Georgia" pitchFamily="18" charset="0"/>
                <a:cs typeface="Georgia"/>
              </a:rPr>
              <a:t>Създаване на приятна атмосфера в градската среда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2000" dirty="0" smtClean="0">
                <a:solidFill>
                  <a:srgbClr val="515151"/>
                </a:solidFill>
                <a:latin typeface="Georgia" pitchFamily="18" charset="0"/>
                <a:cs typeface="Georgia"/>
              </a:rPr>
              <a:t>Провокиране на повече усмивки </a:t>
            </a:r>
            <a:r>
              <a:rPr lang="bg-BG" sz="2000" dirty="0" smtClean="0">
                <a:solidFill>
                  <a:srgbClr val="515151"/>
                </a:solidFill>
                <a:latin typeface="Georgia" pitchFamily="18" charset="0"/>
                <a:cs typeface="Georgia"/>
                <a:sym typeface="Wingdings" panose="05000000000000000000" pitchFamily="2" charset="2"/>
              </a:rPr>
              <a:t> </a:t>
            </a:r>
          </a:p>
          <a:p>
            <a:endParaRPr lang="bg-BG" dirty="0">
              <a:solidFill>
                <a:srgbClr val="515151"/>
              </a:solidFill>
              <a:latin typeface="Georgia" pitchFamily="18" charset="0"/>
              <a:cs typeface="Georgia"/>
            </a:endParaRPr>
          </a:p>
          <a:p>
            <a:r>
              <a:rPr lang="bg-BG" b="1" dirty="0" smtClean="0">
                <a:solidFill>
                  <a:srgbClr val="515151"/>
                </a:solidFill>
                <a:latin typeface="Georgia" pitchFamily="18" charset="0"/>
                <a:cs typeface="Georgia"/>
              </a:rPr>
              <a:t>С какво дейностите извършени по проекта ще променят заобикалящата ни среда?</a:t>
            </a:r>
          </a:p>
          <a:p>
            <a:endParaRPr lang="bg-BG" b="1" dirty="0">
              <a:solidFill>
                <a:srgbClr val="515151"/>
              </a:solidFill>
              <a:latin typeface="Georgia" pitchFamily="18" charset="0"/>
              <a:cs typeface="Georgi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2000" dirty="0" smtClean="0">
                <a:solidFill>
                  <a:srgbClr val="515151"/>
                </a:solidFill>
                <a:latin typeface="Georgia" pitchFamily="18" charset="0"/>
                <a:cs typeface="Georgia"/>
              </a:rPr>
              <a:t>Хората ще </a:t>
            </a:r>
            <a:r>
              <a:rPr lang="bg-BG" sz="2000" dirty="0" smtClean="0">
                <a:solidFill>
                  <a:srgbClr val="515151"/>
                </a:solidFill>
                <a:latin typeface="Georgia" pitchFamily="18" charset="0"/>
                <a:cs typeface="Georgia"/>
              </a:rPr>
              <a:t>получат повече знания относно </a:t>
            </a:r>
            <a:r>
              <a:rPr lang="bg-BG" sz="2000" dirty="0" smtClean="0">
                <a:solidFill>
                  <a:srgbClr val="515151"/>
                </a:solidFill>
                <a:latin typeface="Georgia" pitchFamily="18" charset="0"/>
                <a:cs typeface="Georgia"/>
              </a:rPr>
              <a:t>народните будители и чествания празник.</a:t>
            </a:r>
            <a:endParaRPr lang="bg-BG" sz="2000" dirty="0" smtClean="0">
              <a:solidFill>
                <a:srgbClr val="515151"/>
              </a:solidFill>
              <a:latin typeface="Georgia" pitchFamily="18" charset="0"/>
              <a:cs typeface="Georgi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2000" dirty="0" smtClean="0">
                <a:solidFill>
                  <a:srgbClr val="515151"/>
                </a:solidFill>
                <a:latin typeface="Georgia" pitchFamily="18" charset="0"/>
                <a:cs typeface="Georgia"/>
              </a:rPr>
              <a:t>Проектът провокира последващ интерес у гражданите относно исторически факти и личности, свързани със собствената им страна.</a:t>
            </a:r>
            <a:endParaRPr lang="bg-BG" sz="2000" dirty="0" smtClean="0">
              <a:solidFill>
                <a:srgbClr val="515151"/>
              </a:solidFill>
              <a:latin typeface="Georgia" pitchFamily="18" charset="0"/>
              <a:cs typeface="Georgia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05542" y="367727"/>
            <a:ext cx="8932916" cy="106922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</a:pPr>
            <a:endParaRPr lang="bg-BG" sz="4200" b="1" spc="-150" dirty="0" smtClean="0">
              <a:solidFill>
                <a:srgbClr val="FFFFFF"/>
              </a:solidFill>
              <a:latin typeface="Arial Narrow Bold"/>
              <a:cs typeface="Arial Narrow Bold"/>
            </a:endParaRPr>
          </a:p>
          <a:p>
            <a:pPr algn="l">
              <a:lnSpc>
                <a:spcPct val="80000"/>
              </a:lnSpc>
            </a:pPr>
            <a:r>
              <a:rPr lang="bg-BG" sz="4200" b="1" spc="-150" dirty="0" smtClean="0">
                <a:solidFill>
                  <a:srgbClr val="FFFFFF"/>
                </a:solidFill>
                <a:latin typeface="Arial Narrow Bold"/>
                <a:cs typeface="Arial Narrow Bold"/>
              </a:rPr>
              <a:t>ЦЕЛИ НА ПРОЕКТА</a:t>
            </a:r>
            <a:endParaRPr lang="en-US" sz="4200" b="1" spc="-150" dirty="0">
              <a:solidFill>
                <a:srgbClr val="FFFFFF"/>
              </a:solidFill>
              <a:latin typeface="Arial Narrow Bold"/>
              <a:cs typeface="Arial Narrow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ROTARI\PREZENTACII-6ABLONI\INTERACT-PETS-2016\Pictur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48476"/>
          </a:xfrm>
          <a:prstGeom prst="rect">
            <a:avLst/>
          </a:prstGeom>
          <a:noFill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31178" y="5918880"/>
            <a:ext cx="2214578" cy="661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586864" y="74613"/>
            <a:ext cx="8526296" cy="197467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80000"/>
              </a:lnSpc>
            </a:pPr>
            <a:r>
              <a:rPr lang="bg-BG" sz="5400" b="1" spc="-150" dirty="0">
                <a:solidFill>
                  <a:srgbClr val="FFFFFF"/>
                </a:solidFill>
                <a:latin typeface="Arial Narrow Bold"/>
                <a:cs typeface="Arial Narrow Bold"/>
              </a:rPr>
              <a:t>Ден на народните будители</a:t>
            </a:r>
            <a:endParaRPr lang="en-US" sz="5400" b="1" spc="-150" dirty="0">
              <a:solidFill>
                <a:srgbClr val="FFFFFF"/>
              </a:solidFill>
              <a:latin typeface="Arial Narrow Bold"/>
              <a:cs typeface="Arial Narrow Bold"/>
            </a:endParaRPr>
          </a:p>
          <a:p>
            <a:pPr algn="r">
              <a:lnSpc>
                <a:spcPct val="80000"/>
              </a:lnSpc>
            </a:pPr>
            <a:endParaRPr lang="en-US" sz="5400" b="1" spc="-150" dirty="0">
              <a:solidFill>
                <a:srgbClr val="FFFFFF"/>
              </a:solidFill>
              <a:latin typeface="Arial Narrow Bold"/>
              <a:cs typeface="Arial Narrow Bold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14282" y="1700808"/>
            <a:ext cx="8715436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b="1" u="sng" dirty="0" smtClean="0">
                <a:solidFill>
                  <a:srgbClr val="515151"/>
                </a:solidFill>
                <a:latin typeface="Georgia" pitchFamily="18" charset="0"/>
              </a:rPr>
              <a:t>Необходимо време за подготовка: </a:t>
            </a:r>
          </a:p>
          <a:p>
            <a:r>
              <a:rPr lang="bg-BG" sz="2000" dirty="0" smtClean="0">
                <a:solidFill>
                  <a:srgbClr val="515151"/>
                </a:solidFill>
                <a:latin typeface="Georgia" pitchFamily="18" charset="0"/>
              </a:rPr>
              <a:t>В рамките на 2 срещи (провеждащи се всяка седмица) се </a:t>
            </a:r>
            <a:r>
              <a:rPr lang="bg-BG" sz="2000" dirty="0" smtClean="0">
                <a:solidFill>
                  <a:srgbClr val="515151"/>
                </a:solidFill>
                <a:latin typeface="Georgia" pitchFamily="18" charset="0"/>
              </a:rPr>
              <a:t>обсъди проектът</a:t>
            </a:r>
            <a:r>
              <a:rPr lang="bg-BG" sz="2000" dirty="0" smtClean="0">
                <a:solidFill>
                  <a:srgbClr val="515151"/>
                </a:solidFill>
                <a:latin typeface="Georgia" pitchFamily="18" charset="0"/>
              </a:rPr>
              <a:t>, комисиите и необходимите ресурси. На третата (последната) среща всеки </a:t>
            </a:r>
            <a:r>
              <a:rPr lang="bg-BG" sz="2000" dirty="0" smtClean="0">
                <a:solidFill>
                  <a:srgbClr val="515151"/>
                </a:solidFill>
                <a:latin typeface="Georgia" pitchFamily="18" charset="0"/>
              </a:rPr>
              <a:t>сподели </a:t>
            </a:r>
            <a:r>
              <a:rPr lang="bg-BG" sz="2000" dirty="0" smtClean="0">
                <a:solidFill>
                  <a:srgbClr val="515151"/>
                </a:solidFill>
                <a:latin typeface="Georgia" pitchFamily="18" charset="0"/>
              </a:rPr>
              <a:t>до къде е стигнал с поставената си задача. </a:t>
            </a:r>
          </a:p>
          <a:p>
            <a:endParaRPr lang="bg-BG" dirty="0">
              <a:solidFill>
                <a:srgbClr val="515151"/>
              </a:solidFill>
              <a:latin typeface="Georgia" pitchFamily="18" charset="0"/>
            </a:endParaRPr>
          </a:p>
          <a:p>
            <a:r>
              <a:rPr lang="bg-BG" b="1" u="sng" dirty="0" smtClean="0">
                <a:solidFill>
                  <a:srgbClr val="515151"/>
                </a:solidFill>
                <a:latin typeface="Georgia" pitchFamily="18" charset="0"/>
              </a:rPr>
              <a:t>3 на брой комисии:</a:t>
            </a:r>
          </a:p>
          <a:p>
            <a:r>
              <a:rPr lang="bg-BG" sz="2000" dirty="0" smtClean="0">
                <a:solidFill>
                  <a:srgbClr val="515151"/>
                </a:solidFill>
                <a:latin typeface="Georgia" pitchFamily="18" charset="0"/>
              </a:rPr>
              <a:t>Комисия, работеща повреме на самия проект (7 работни групи), Комисия за осигуряване на ресурсите (3ма </a:t>
            </a:r>
            <a:r>
              <a:rPr lang="bg-BG" sz="2000" dirty="0" smtClean="0">
                <a:solidFill>
                  <a:srgbClr val="515151"/>
                </a:solidFill>
                <a:latin typeface="Georgia" pitchFamily="18" charset="0"/>
              </a:rPr>
              <a:t>членове) </a:t>
            </a:r>
            <a:r>
              <a:rPr lang="bg-BG" sz="2000" dirty="0" smtClean="0">
                <a:solidFill>
                  <a:srgbClr val="515151"/>
                </a:solidFill>
                <a:latin typeface="Georgia" pitchFamily="18" charset="0"/>
              </a:rPr>
              <a:t>и Комисия за осъществяване на външни контакти (3ма </a:t>
            </a:r>
            <a:r>
              <a:rPr lang="bg-BG" sz="2000" dirty="0" smtClean="0">
                <a:solidFill>
                  <a:srgbClr val="515151"/>
                </a:solidFill>
                <a:latin typeface="Georgia" pitchFamily="18" charset="0"/>
              </a:rPr>
              <a:t>членове).</a:t>
            </a:r>
            <a:endParaRPr lang="bg-BG" sz="2000" dirty="0" smtClean="0">
              <a:solidFill>
                <a:srgbClr val="515151"/>
              </a:solidFill>
              <a:latin typeface="Georgia" pitchFamily="18" charset="0"/>
            </a:endParaRPr>
          </a:p>
          <a:p>
            <a:endParaRPr lang="bg-BG" b="1" dirty="0">
              <a:solidFill>
                <a:srgbClr val="515151"/>
              </a:solidFill>
              <a:latin typeface="Georgia" pitchFamily="18" charset="0"/>
            </a:endParaRPr>
          </a:p>
          <a:p>
            <a:r>
              <a:rPr lang="bg-BG" b="1" u="sng" dirty="0" smtClean="0">
                <a:solidFill>
                  <a:srgbClr val="515151"/>
                </a:solidFill>
                <a:latin typeface="Georgia" pitchFamily="18" charset="0"/>
              </a:rPr>
              <a:t>Необходими ресурси </a:t>
            </a:r>
            <a:r>
              <a:rPr lang="bg-BG" b="1" dirty="0" smtClean="0">
                <a:solidFill>
                  <a:srgbClr val="515151"/>
                </a:solidFill>
                <a:latin typeface="Georgia" pitchFamily="18" charset="0"/>
              </a:rPr>
              <a:t>:</a:t>
            </a:r>
          </a:p>
          <a:p>
            <a:r>
              <a:rPr lang="bg-BG" sz="2000" dirty="0" smtClean="0">
                <a:solidFill>
                  <a:srgbClr val="515151"/>
                </a:solidFill>
                <a:latin typeface="Georgia" pitchFamily="18" charset="0"/>
              </a:rPr>
              <a:t>Брошури, химикалки, разрешение от Община Габрово за провеждане на проекта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05542" y="341530"/>
            <a:ext cx="8932916" cy="106922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</a:pPr>
            <a:endParaRPr lang="bg-BG" sz="4200" b="1" spc="-150" dirty="0" smtClean="0">
              <a:solidFill>
                <a:srgbClr val="FFFFFF"/>
              </a:solidFill>
              <a:latin typeface="Arial Narrow Bold"/>
              <a:cs typeface="Arial Narrow Bold"/>
            </a:endParaRPr>
          </a:p>
          <a:p>
            <a:pPr algn="l">
              <a:lnSpc>
                <a:spcPct val="80000"/>
              </a:lnSpc>
            </a:pPr>
            <a:r>
              <a:rPr lang="bg-BG" sz="4200" b="1" spc="-150" dirty="0" smtClean="0">
                <a:solidFill>
                  <a:srgbClr val="FFFFFF"/>
                </a:solidFill>
                <a:latin typeface="Arial Narrow Bold"/>
                <a:cs typeface="Arial Narrow Bold"/>
              </a:rPr>
              <a:t>ПЛАН-ПРОГРАМА И РЕСУРСИ</a:t>
            </a:r>
            <a:endParaRPr lang="en-US" sz="4200" b="1" spc="-150" dirty="0">
              <a:solidFill>
                <a:srgbClr val="FFFFFF"/>
              </a:solidFill>
              <a:latin typeface="Arial Narrow Bold"/>
              <a:cs typeface="Arial Narrow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ROTARI\PREZENTACII-6ABLONI\INTERACT-PETS-2016\Pictur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840" y="9524"/>
            <a:ext cx="9144000" cy="6848476"/>
          </a:xfrm>
          <a:prstGeom prst="rect">
            <a:avLst/>
          </a:prstGeom>
          <a:noFill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31178" y="5918880"/>
            <a:ext cx="2214578" cy="661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586864" y="74613"/>
            <a:ext cx="8526296" cy="197467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80000"/>
              </a:lnSpc>
            </a:pPr>
            <a:r>
              <a:rPr lang="bg-BG" sz="5400" b="1" spc="-150" dirty="0">
                <a:solidFill>
                  <a:srgbClr val="FFFFFF"/>
                </a:solidFill>
                <a:latin typeface="Arial Narrow Bold"/>
                <a:cs typeface="Arial Narrow Bold"/>
              </a:rPr>
              <a:t>Ден на народните будители</a:t>
            </a:r>
            <a:endParaRPr lang="en-US" sz="5400" b="1" spc="-150" dirty="0">
              <a:solidFill>
                <a:srgbClr val="FFFFFF"/>
              </a:solidFill>
              <a:latin typeface="Arial Narrow Bold"/>
              <a:cs typeface="Arial Narrow Bold"/>
            </a:endParaRPr>
          </a:p>
          <a:p>
            <a:pPr algn="r">
              <a:lnSpc>
                <a:spcPct val="80000"/>
              </a:lnSpc>
            </a:pPr>
            <a:endParaRPr lang="en-US" sz="5400" b="1" spc="-150" dirty="0">
              <a:solidFill>
                <a:srgbClr val="FFFFFF"/>
              </a:solidFill>
              <a:latin typeface="Arial Narrow Bold"/>
              <a:cs typeface="Arial Narrow Bold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68240" y="343548"/>
            <a:ext cx="8932916" cy="106922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</a:pPr>
            <a:endParaRPr lang="bg-BG" sz="4200" b="1" spc="-150" dirty="0" smtClean="0">
              <a:solidFill>
                <a:srgbClr val="FFFFFF"/>
              </a:solidFill>
              <a:latin typeface="Arial Narrow Bold"/>
              <a:cs typeface="Arial Narrow Bold"/>
            </a:endParaRPr>
          </a:p>
          <a:p>
            <a:pPr algn="l">
              <a:lnSpc>
                <a:spcPct val="80000"/>
              </a:lnSpc>
            </a:pPr>
            <a:r>
              <a:rPr lang="bg-BG" sz="4200" b="1" spc="-150" dirty="0" smtClean="0">
                <a:solidFill>
                  <a:srgbClr val="FFFFFF"/>
                </a:solidFill>
                <a:latin typeface="Arial Narrow Bold"/>
                <a:cs typeface="Arial Narrow Bold"/>
              </a:rPr>
              <a:t>ОСИГУРЯВАНЕ НА РЕСУРСИ</a:t>
            </a:r>
            <a:endParaRPr lang="bg-BG" sz="4200" b="1" spc="-150" dirty="0" smtClean="0">
              <a:solidFill>
                <a:srgbClr val="FFFFFF"/>
              </a:solidFill>
              <a:latin typeface="Arial Narrow Bold"/>
              <a:cs typeface="Arial Narrow Bold"/>
            </a:endParaRPr>
          </a:p>
        </p:txBody>
      </p:sp>
      <p:pic>
        <p:nvPicPr>
          <p:cNvPr id="1026" name="Picture 2" descr="https://scontent-frt3-1.xx.fbcdn.net/hphotos-xtp1/v/t1.0-9/12189742_1042391109146121_6490497509974399102_n.jpg?oh=8c8acce7a749e7bc031c9b2945ab7d07&amp;oe=57662EA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49" y="1476375"/>
            <a:ext cx="3384376" cy="4272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scontent-frt3-1.xx.fbcdn.net/hphotos-xtp1/v/t1.0-9/11700811_1042391115812787_4394147881655023147_n.jpg?oh=350549cbf94a86f5b871f2f0066e18fa&amp;oe=5766672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7619" y="1476375"/>
            <a:ext cx="3277959" cy="4137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6823721" y="1927266"/>
            <a:ext cx="208129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bg-BG" sz="2000" dirty="0">
                <a:solidFill>
                  <a:srgbClr val="515151"/>
                </a:solidFill>
                <a:latin typeface="Georgia" pitchFamily="18" charset="0"/>
              </a:rPr>
              <a:t>Една от брошурите, дизайна на които е дело на президента на клуба. Разпечатването осъществи партньорска на клуба печатарска фирма.</a:t>
            </a:r>
          </a:p>
        </p:txBody>
      </p:sp>
    </p:spTree>
    <p:extLst>
      <p:ext uri="{BB962C8B-B14F-4D97-AF65-F5344CB8AC3E}">
        <p14:creationId xmlns:p14="http://schemas.microsoft.com/office/powerpoint/2010/main" val="267525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ROTARI\PREZENTACII-6ABLONI\INTERACT-PETS-2016\Pictur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48476"/>
          </a:xfrm>
          <a:prstGeom prst="rect">
            <a:avLst/>
          </a:prstGeom>
          <a:noFill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31178" y="5918880"/>
            <a:ext cx="2214578" cy="661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586864" y="74613"/>
            <a:ext cx="8526296" cy="197467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80000"/>
              </a:lnSpc>
            </a:pPr>
            <a:r>
              <a:rPr lang="bg-BG" sz="5400" b="1" spc="-150" dirty="0">
                <a:solidFill>
                  <a:srgbClr val="FFFFFF"/>
                </a:solidFill>
                <a:latin typeface="Arial Narrow Bold"/>
                <a:cs typeface="Arial Narrow Bold"/>
              </a:rPr>
              <a:t>Ден на народните будители</a:t>
            </a:r>
            <a:endParaRPr lang="en-US" sz="5400" b="1" spc="-150" dirty="0">
              <a:solidFill>
                <a:srgbClr val="FFFFFF"/>
              </a:solidFill>
              <a:latin typeface="Arial Narrow Bold"/>
              <a:cs typeface="Arial Narrow Bold"/>
            </a:endParaRPr>
          </a:p>
          <a:p>
            <a:pPr algn="r">
              <a:lnSpc>
                <a:spcPct val="80000"/>
              </a:lnSpc>
            </a:pPr>
            <a:endParaRPr lang="en-US" sz="5400" b="1" spc="-150" dirty="0">
              <a:solidFill>
                <a:srgbClr val="FFFFFF"/>
              </a:solidFill>
              <a:latin typeface="Arial Narrow Bold"/>
              <a:cs typeface="Arial Narrow Bold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0" y="873777"/>
            <a:ext cx="8932916" cy="106922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</a:pPr>
            <a:r>
              <a:rPr lang="bg-BG" sz="4200" b="1" spc="-150" dirty="0" smtClean="0">
                <a:solidFill>
                  <a:srgbClr val="FFFFFF"/>
                </a:solidFill>
                <a:latin typeface="Arial Narrow Bold"/>
                <a:cs typeface="Arial Narrow Bold"/>
              </a:rPr>
              <a:t>ОПОЛЗОТВОРЯВАНЕ НА РЕСУРСИТЕ</a:t>
            </a:r>
            <a:endParaRPr lang="bg-BG" sz="4200" b="1" spc="-150" dirty="0" smtClean="0">
              <a:solidFill>
                <a:srgbClr val="FFFFFF"/>
              </a:solidFill>
              <a:latin typeface="Arial Narrow Bold"/>
              <a:cs typeface="Arial Narrow Bold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82163" y="4581128"/>
            <a:ext cx="3006364" cy="769795"/>
          </a:xfrm>
        </p:spPr>
        <p:txBody>
          <a:bodyPr>
            <a:normAutofit/>
          </a:bodyPr>
          <a:lstStyle/>
          <a:p>
            <a:r>
              <a:rPr lang="bg-B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Раздаване на брошурите</a:t>
            </a:r>
            <a:endParaRPr lang="bg-BG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59633" y="9381437"/>
            <a:ext cx="1374584" cy="1148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g-BG" dirty="0"/>
          </a:p>
        </p:txBody>
      </p:sp>
      <p:pic>
        <p:nvPicPr>
          <p:cNvPr id="2052" name="Picture 4" descr="https://scontent-frt3-1.xx.fbcdn.net/hphotos-xta1/v/t1.0-9/10599606_1247984305227049_4033391262206084161_n.jpg?oh=4dcc59ba77d05f530d65aabd1b9b27a8&amp;oe=5723067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562999"/>
            <a:ext cx="2376264" cy="3594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s://scontent-frt3-1.xx.fbcdn.net/hphotos-xta1/v/t1.0-9/12191003_980693018653760_4054201743546341085_n.jpg?oh=d530f635d59cdec0ce4fa27ebe4386e0&amp;oe=5752E62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9058" y="1603467"/>
            <a:ext cx="2594901" cy="3553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https://scontent-frt3-1.xx.fbcdn.net/hphotos-xta1/v/t1.0-9/12189855_862648747186880_2435084019663575089_n.jpg?oh=a70b4b04556115240433c6eb4d5c0e01&amp;oe=576DE4C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2162" y="1789235"/>
            <a:ext cx="3006365" cy="3046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414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ROTARI\PREZENTACII-6ABLONI\INTERACT-PETS-2016\Pictur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48476"/>
          </a:xfrm>
          <a:prstGeom prst="rect">
            <a:avLst/>
          </a:prstGeom>
          <a:noFill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31178" y="5918880"/>
            <a:ext cx="2214578" cy="661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586864" y="74613"/>
            <a:ext cx="8526296" cy="197467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80000"/>
              </a:lnSpc>
            </a:pPr>
            <a:r>
              <a:rPr lang="bg-BG" sz="5400" b="1" spc="-150" dirty="0">
                <a:solidFill>
                  <a:srgbClr val="FFFFFF"/>
                </a:solidFill>
                <a:latin typeface="Arial Narrow Bold"/>
                <a:cs typeface="Arial Narrow Bold"/>
              </a:rPr>
              <a:t>Ден на народните будители</a:t>
            </a:r>
            <a:endParaRPr lang="en-US" sz="5400" b="1" spc="-150" dirty="0">
              <a:solidFill>
                <a:srgbClr val="FFFFFF"/>
              </a:solidFill>
              <a:latin typeface="Arial Narrow Bold"/>
              <a:cs typeface="Arial Narrow Bold"/>
            </a:endParaRPr>
          </a:p>
          <a:p>
            <a:pPr algn="r">
              <a:lnSpc>
                <a:spcPct val="80000"/>
              </a:lnSpc>
            </a:pPr>
            <a:endParaRPr lang="en-US" sz="5400" b="1" spc="-150" dirty="0">
              <a:solidFill>
                <a:srgbClr val="FFFFFF"/>
              </a:solidFill>
              <a:latin typeface="Arial Narrow Bold"/>
              <a:cs typeface="Arial Narrow Bold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68240" y="346693"/>
            <a:ext cx="8932916" cy="106922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</a:pPr>
            <a:endParaRPr lang="bg-BG" sz="4200" b="1" spc="-150" dirty="0" smtClean="0">
              <a:solidFill>
                <a:srgbClr val="FFFFFF"/>
              </a:solidFill>
              <a:latin typeface="Arial Narrow Bold"/>
              <a:cs typeface="Arial Narrow Bold"/>
            </a:endParaRPr>
          </a:p>
          <a:p>
            <a:pPr algn="l">
              <a:lnSpc>
                <a:spcPct val="80000"/>
              </a:lnSpc>
            </a:pPr>
            <a:r>
              <a:rPr lang="bg-BG" sz="4200" b="1" spc="-150" dirty="0" smtClean="0">
                <a:solidFill>
                  <a:srgbClr val="FFFFFF"/>
                </a:solidFill>
                <a:latin typeface="Arial Narrow Bold"/>
                <a:cs typeface="Arial Narrow Bold"/>
              </a:rPr>
              <a:t>БЮДЖЕТ</a:t>
            </a:r>
            <a:endParaRPr lang="en-US" sz="4200" b="1" spc="-150" dirty="0">
              <a:solidFill>
                <a:srgbClr val="FFFFFF"/>
              </a:solidFill>
              <a:latin typeface="Arial Narrow Bold"/>
              <a:cs typeface="Arial Narrow Bold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42035" y="1864995"/>
            <a:ext cx="6985000" cy="230822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indent="0" algn="l" defTabSz="914400" latinLnBrk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dirty="0" smtClean="0">
                <a:solidFill>
                  <a:srgbClr val="000000"/>
                </a:solidFill>
                <a:latin typeface="Calibri" pitchFamily="0" charset="0"/>
              </a:rPr>
              <a:t>Общият бюджет за проекта се вмести в 90лв. Осигурихме го от </a:t>
            </a:r>
            <a:r>
              <a:rPr lang="en-US" altLang="ko-KR" sz="1800" dirty="0" smtClean="0">
                <a:solidFill>
                  <a:srgbClr val="000000"/>
                </a:solidFill>
                <a:latin typeface="Calibri" pitchFamily="0" charset="0"/>
              </a:rPr>
              <a:t>касата на клуба. Чрез него заплатихме:</a:t>
            </a:r>
            <a:endParaRPr lang="ko-KR" altLang="en-US" sz="1800" dirty="0" smtClean="0">
              <a:latin typeface="Calibri" pitchFamily="0" charset="0"/>
            </a:endParaRPr>
          </a:p>
          <a:p>
            <a:pPr marL="0" indent="0" algn="l" defTabSz="914400" latinLnBrk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dirty="0" smtClean="0">
              <a:latin typeface="Calibri" pitchFamily="0" charset="0"/>
            </a:endParaRPr>
          </a:p>
          <a:p>
            <a:pPr marL="285750" indent="-285750" algn="l" defTabSz="914400" latinLnBrk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Calibri"/>
              <a:buChar char="•"/>
            </a:pPr>
            <a:r>
              <a:rPr lang="en-US" altLang="ko-KR" sz="1800" dirty="0" smtClean="0">
                <a:solidFill>
                  <a:srgbClr val="000000"/>
                </a:solidFill>
                <a:latin typeface="Calibri" pitchFamily="0" charset="0"/>
              </a:rPr>
              <a:t>Разпечатване на информативни брошури (300бр.)</a:t>
            </a:r>
            <a:endParaRPr lang="ko-KR" altLang="en-US" sz="1800" dirty="0" smtClean="0">
              <a:latin typeface="Calibri" pitchFamily="0" charset="0"/>
            </a:endParaRPr>
          </a:p>
          <a:p>
            <a:pPr marL="285750" indent="-285750" algn="l" defTabSz="914400" latinLnBrk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Calibri"/>
              <a:buChar char="•"/>
            </a:pPr>
            <a:r>
              <a:rPr lang="en-US" altLang="ko-KR" sz="1800" dirty="0" smtClean="0">
                <a:solidFill>
                  <a:srgbClr val="000000"/>
                </a:solidFill>
                <a:latin typeface="Calibri" pitchFamily="0" charset="0"/>
              </a:rPr>
              <a:t>Закупуване на химикалки (300бр.)</a:t>
            </a:r>
            <a:endParaRPr lang="ko-KR" altLang="en-US" sz="1800" dirty="0" smtClean="0">
              <a:latin typeface="Calibri" pitchFamily="0" charset="0"/>
            </a:endParaRPr>
          </a:p>
          <a:p>
            <a:pPr marL="285750" indent="-285750" algn="l" defTabSz="914400" latinLnBrk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Calibri"/>
              <a:buChar char="•"/>
            </a:pPr>
            <a:r>
              <a:rPr lang="en-US" altLang="ko-KR" sz="1800" dirty="0" smtClean="0">
                <a:solidFill>
                  <a:srgbClr val="000000"/>
                </a:solidFill>
                <a:latin typeface="Calibri" pitchFamily="0" charset="0"/>
              </a:rPr>
              <a:t>Гравиране на химикалки (300бр.)</a:t>
            </a:r>
            <a:endParaRPr lang="ko-KR" altLang="en-US" sz="1800" dirty="0" smtClean="0">
              <a:latin typeface="Calibri" pitchFamily="0" charset="0"/>
            </a:endParaRPr>
          </a:p>
          <a:p>
            <a:pPr marL="285750" indent="-285750" algn="l" defTabSz="914400" latinLnBrk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dirty="0" smtClean="0">
              <a:latin typeface="Calibri" pitchFamily="0" charset="0"/>
            </a:endParaRPr>
          </a:p>
          <a:p>
            <a:pPr marL="0" indent="0" algn="l" defTabSz="914400" latinLnBrk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dirty="0" smtClean="0">
              <a:latin typeface="Calibri" pitchFamily="0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ROTARI\PREZENTACII-6ABLONI\INTERACT-PETS-2016\Pictur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48476"/>
          </a:xfrm>
          <a:prstGeom prst="rect">
            <a:avLst/>
          </a:prstGeom>
          <a:noFill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31178" y="5918880"/>
            <a:ext cx="2214578" cy="661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586864" y="74613"/>
            <a:ext cx="8526296" cy="197467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80000"/>
              </a:lnSpc>
            </a:pPr>
            <a:r>
              <a:rPr lang="bg-BG" sz="5400" b="1" spc="-150" dirty="0">
                <a:solidFill>
                  <a:srgbClr val="FFFFFF"/>
                </a:solidFill>
                <a:latin typeface="Arial Narrow Bold"/>
                <a:cs typeface="Arial Narrow Bold"/>
              </a:rPr>
              <a:t>Ден на народните будители</a:t>
            </a:r>
            <a:endParaRPr lang="en-US" sz="5400" b="1" spc="-150" dirty="0">
              <a:solidFill>
                <a:srgbClr val="FFFFFF"/>
              </a:solidFill>
              <a:latin typeface="Arial Narrow Bold"/>
              <a:cs typeface="Arial Narrow Bold"/>
            </a:endParaRPr>
          </a:p>
          <a:p>
            <a:pPr algn="r">
              <a:lnSpc>
                <a:spcPct val="80000"/>
              </a:lnSpc>
            </a:pPr>
            <a:endParaRPr lang="en-US" sz="5400" b="1" spc="-150" dirty="0">
              <a:solidFill>
                <a:srgbClr val="FFFFFF"/>
              </a:solidFill>
              <a:latin typeface="Arial Narrow Bold"/>
              <a:cs typeface="Arial Narrow Bold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14282" y="1556792"/>
            <a:ext cx="871543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b="1" u="sng" dirty="0" smtClean="0">
                <a:solidFill>
                  <a:srgbClr val="515151"/>
                </a:solidFill>
                <a:latin typeface="Georgia" pitchFamily="18" charset="0"/>
              </a:rPr>
              <a:t>Обобщение:</a:t>
            </a:r>
            <a:r>
              <a:rPr lang="bg-BG" b="1" dirty="0" smtClean="0">
                <a:solidFill>
                  <a:srgbClr val="515151"/>
                </a:solidFill>
                <a:latin typeface="Georgia" pitchFamily="18" charset="0"/>
              </a:rPr>
              <a:t> </a:t>
            </a:r>
            <a:r>
              <a:rPr lang="bg-BG" dirty="0" smtClean="0">
                <a:solidFill>
                  <a:srgbClr val="515151"/>
                </a:solidFill>
                <a:latin typeface="Georgia" pitchFamily="18" charset="0"/>
              </a:rPr>
              <a:t>Още по време на провеждането на акцията, много от минувачите </a:t>
            </a:r>
            <a:r>
              <a:rPr lang="bg-BG" dirty="0" smtClean="0">
                <a:solidFill>
                  <a:srgbClr val="515151"/>
                </a:solidFill>
                <a:latin typeface="Georgia" pitchFamily="18" charset="0"/>
              </a:rPr>
              <a:t>останаха </a:t>
            </a:r>
            <a:r>
              <a:rPr lang="bg-BG" dirty="0" smtClean="0">
                <a:solidFill>
                  <a:srgbClr val="515151"/>
                </a:solidFill>
                <a:latin typeface="Georgia" pitchFamily="18" charset="0"/>
              </a:rPr>
              <a:t>удовлетворени от факта, че се полагат старания за информиране на общността относно важни исторически личности. Раздадените информационни материали </a:t>
            </a:r>
            <a:r>
              <a:rPr lang="bg-BG" dirty="0" smtClean="0">
                <a:solidFill>
                  <a:srgbClr val="515151"/>
                </a:solidFill>
                <a:latin typeface="Georgia" pitchFamily="18" charset="0"/>
              </a:rPr>
              <a:t>провокираха </a:t>
            </a:r>
            <a:r>
              <a:rPr lang="bg-BG" dirty="0" smtClean="0">
                <a:solidFill>
                  <a:srgbClr val="515151"/>
                </a:solidFill>
                <a:latin typeface="Georgia" pitchFamily="18" charset="0"/>
              </a:rPr>
              <a:t>получателите им да се поинтересуват и да събудят интерес към историята на страната си. </a:t>
            </a:r>
          </a:p>
          <a:p>
            <a:pPr defTabSz="548640"/>
            <a:endParaRPr lang="bg-BG" dirty="0" smtClean="0">
              <a:solidFill>
                <a:srgbClr val="515151"/>
              </a:solidFill>
              <a:latin typeface="Georgia" pitchFamily="18" charset="0"/>
            </a:endParaRPr>
          </a:p>
          <a:p>
            <a:r>
              <a:rPr lang="bg-BG" b="1" u="sng" dirty="0" smtClean="0">
                <a:solidFill>
                  <a:srgbClr val="515151"/>
                </a:solidFill>
                <a:latin typeface="Georgia" pitchFamily="18" charset="0"/>
              </a:rPr>
              <a:t>Силни страни на проекта: </a:t>
            </a:r>
            <a:r>
              <a:rPr lang="bg-BG" dirty="0" smtClean="0">
                <a:solidFill>
                  <a:srgbClr val="515151"/>
                </a:solidFill>
                <a:latin typeface="Georgia" pitchFamily="18" charset="0"/>
              </a:rPr>
              <a:t>Информацията </a:t>
            </a:r>
            <a:r>
              <a:rPr lang="bg-BG" dirty="0" smtClean="0">
                <a:solidFill>
                  <a:srgbClr val="515151"/>
                </a:solidFill>
                <a:latin typeface="Georgia" pitchFamily="18" charset="0"/>
              </a:rPr>
              <a:t>бе </a:t>
            </a:r>
            <a:r>
              <a:rPr lang="bg-BG" dirty="0" smtClean="0">
                <a:solidFill>
                  <a:srgbClr val="515151"/>
                </a:solidFill>
                <a:latin typeface="Georgia" pitchFamily="18" charset="0"/>
              </a:rPr>
              <a:t>поднесена на гражданите по необикновен, следователно интересен начин</a:t>
            </a:r>
            <a:r>
              <a:rPr lang="bg-BG" dirty="0">
                <a:solidFill>
                  <a:srgbClr val="515151"/>
                </a:solidFill>
                <a:latin typeface="Georgia" pitchFamily="18" charset="0"/>
              </a:rPr>
              <a:t> </a:t>
            </a:r>
            <a:r>
              <a:rPr lang="bg-BG" dirty="0" smtClean="0">
                <a:solidFill>
                  <a:srgbClr val="515151"/>
                </a:solidFill>
                <a:latin typeface="Georgia" pitchFamily="18" charset="0"/>
              </a:rPr>
              <a:t>и те </a:t>
            </a:r>
            <a:r>
              <a:rPr lang="bg-BG" dirty="0" smtClean="0">
                <a:solidFill>
                  <a:srgbClr val="515151"/>
                </a:solidFill>
                <a:latin typeface="Georgia" pitchFamily="18" charset="0"/>
              </a:rPr>
              <a:t>бяха</a:t>
            </a:r>
            <a:r>
              <a:rPr lang="bg-BG" dirty="0" smtClean="0">
                <a:solidFill>
                  <a:srgbClr val="515151"/>
                </a:solidFill>
                <a:latin typeface="Georgia" pitchFamily="18" charset="0"/>
              </a:rPr>
              <a:t> </a:t>
            </a:r>
            <a:r>
              <a:rPr lang="bg-BG" dirty="0" smtClean="0">
                <a:solidFill>
                  <a:srgbClr val="515151"/>
                </a:solidFill>
                <a:latin typeface="Georgia" pitchFamily="18" charset="0"/>
              </a:rPr>
              <a:t>удовлетворени, </a:t>
            </a:r>
            <a:r>
              <a:rPr lang="bg-BG" dirty="0" smtClean="0">
                <a:solidFill>
                  <a:srgbClr val="515151"/>
                </a:solidFill>
                <a:latin typeface="Georgia" pitchFamily="18" charset="0"/>
              </a:rPr>
              <a:t>т.е. беше </a:t>
            </a:r>
            <a:r>
              <a:rPr lang="bg-BG" dirty="0" smtClean="0">
                <a:solidFill>
                  <a:srgbClr val="515151"/>
                </a:solidFill>
                <a:latin typeface="Georgia" pitchFamily="18" charset="0"/>
              </a:rPr>
              <a:t>изпълнена основната цел на проекта.</a:t>
            </a:r>
          </a:p>
          <a:p>
            <a:pPr defTabSz="548640"/>
            <a:endParaRPr lang="bg-BG" dirty="0" smtClean="0">
              <a:solidFill>
                <a:srgbClr val="515151"/>
              </a:solidFill>
              <a:latin typeface="Georgia" pitchFamily="18" charset="0"/>
            </a:endParaRPr>
          </a:p>
          <a:p>
            <a:r>
              <a:rPr lang="bg-BG" b="1" u="sng" dirty="0" smtClean="0">
                <a:solidFill>
                  <a:srgbClr val="515151"/>
                </a:solidFill>
                <a:latin typeface="Georgia" pitchFamily="18" charset="0"/>
              </a:rPr>
              <a:t>Слаби страни на проекта: </a:t>
            </a:r>
            <a:r>
              <a:rPr lang="bg-BG" dirty="0" smtClean="0">
                <a:solidFill>
                  <a:srgbClr val="515151"/>
                </a:solidFill>
                <a:latin typeface="Georgia" pitchFamily="18" charset="0"/>
              </a:rPr>
              <a:t>Някои от минувачите </a:t>
            </a:r>
            <a:r>
              <a:rPr lang="bg-BG" dirty="0" smtClean="0">
                <a:solidFill>
                  <a:srgbClr val="515151"/>
                </a:solidFill>
                <a:latin typeface="Georgia" pitchFamily="18" charset="0"/>
              </a:rPr>
              <a:t>бяха </a:t>
            </a:r>
            <a:r>
              <a:rPr lang="bg-BG" dirty="0" smtClean="0">
                <a:solidFill>
                  <a:srgbClr val="515151"/>
                </a:solidFill>
                <a:latin typeface="Georgia" pitchFamily="18" charset="0"/>
              </a:rPr>
              <a:t>скептични към акцията и не </a:t>
            </a:r>
            <a:r>
              <a:rPr lang="bg-BG" dirty="0" smtClean="0">
                <a:solidFill>
                  <a:srgbClr val="515151"/>
                </a:solidFill>
                <a:latin typeface="Georgia" pitchFamily="18" charset="0"/>
              </a:rPr>
              <a:t>спряха, </a:t>
            </a:r>
            <a:r>
              <a:rPr lang="bg-BG" dirty="0" smtClean="0">
                <a:solidFill>
                  <a:srgbClr val="515151"/>
                </a:solidFill>
                <a:latin typeface="Georgia" pitchFamily="18" charset="0"/>
              </a:rPr>
              <a:t>защото я </a:t>
            </a:r>
            <a:r>
              <a:rPr lang="bg-BG" dirty="0" smtClean="0">
                <a:solidFill>
                  <a:srgbClr val="515151"/>
                </a:solidFill>
                <a:latin typeface="Georgia" pitchFamily="18" charset="0"/>
              </a:rPr>
              <a:t>свързваха </a:t>
            </a:r>
            <a:r>
              <a:rPr lang="bg-BG" dirty="0" smtClean="0">
                <a:solidFill>
                  <a:srgbClr val="515151"/>
                </a:solidFill>
                <a:latin typeface="Georgia" pitchFamily="18" charset="0"/>
              </a:rPr>
              <a:t>с търговски трикове или агитация.</a:t>
            </a:r>
          </a:p>
          <a:p>
            <a:pPr defTabSz="548640"/>
            <a:endParaRPr lang="bg-BG" dirty="0">
              <a:solidFill>
                <a:srgbClr val="515151"/>
              </a:solidFill>
              <a:latin typeface="Georgia" pitchFamily="18" charset="0"/>
            </a:endParaRPr>
          </a:p>
          <a:p>
            <a:r>
              <a:rPr lang="bg-BG" b="1" u="sng" dirty="0" smtClean="0">
                <a:solidFill>
                  <a:srgbClr val="515151"/>
                </a:solidFill>
                <a:latin typeface="Georgia" pitchFamily="18" charset="0"/>
              </a:rPr>
              <a:t>Препоръка за бъдеще</a:t>
            </a:r>
            <a:r>
              <a:rPr lang="bg-BG" b="1" dirty="0" smtClean="0">
                <a:solidFill>
                  <a:srgbClr val="515151"/>
                </a:solidFill>
                <a:latin typeface="Georgia" pitchFamily="18" charset="0"/>
              </a:rPr>
              <a:t>: </a:t>
            </a:r>
            <a:r>
              <a:rPr lang="bg-BG" dirty="0" smtClean="0">
                <a:solidFill>
                  <a:srgbClr val="515151"/>
                </a:solidFill>
                <a:latin typeface="Georgia" pitchFamily="18" charset="0"/>
              </a:rPr>
              <a:t>Трябва да работим над имиджа на клуба си сред обществото в нашия град.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05542" y="379822"/>
            <a:ext cx="8932916" cy="106922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</a:pPr>
            <a:endParaRPr lang="bg-BG" sz="4200" b="1" spc="-150" dirty="0" smtClean="0">
              <a:solidFill>
                <a:srgbClr val="FFFFFF"/>
              </a:solidFill>
              <a:latin typeface="Arial Narrow Bold"/>
              <a:cs typeface="Arial Narrow Bold"/>
            </a:endParaRPr>
          </a:p>
          <a:p>
            <a:pPr algn="l">
              <a:lnSpc>
                <a:spcPct val="80000"/>
              </a:lnSpc>
            </a:pPr>
            <a:r>
              <a:rPr lang="bg-BG" sz="4200" b="1" spc="-150" dirty="0" smtClean="0">
                <a:solidFill>
                  <a:srgbClr val="FFFFFF"/>
                </a:solidFill>
                <a:latin typeface="Arial Narrow Bold"/>
                <a:cs typeface="Arial Narrow Bold"/>
              </a:rPr>
              <a:t>РАВНОСМЕТКА И ЗАБЕЛЕЖКИ</a:t>
            </a:r>
            <a:endParaRPr lang="en-US" sz="4200" b="1" spc="-150" dirty="0">
              <a:solidFill>
                <a:srgbClr val="FFFFFF"/>
              </a:solidFill>
              <a:latin typeface="Arial Narrow Bold"/>
              <a:cs typeface="Arial Narrow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ROTARI\PREZENTACII-6ABLONI\INTERACT-PETS-2016\Pictur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225" y="-5467"/>
            <a:ext cx="9144000" cy="6848476"/>
          </a:xfrm>
          <a:prstGeom prst="rect">
            <a:avLst/>
          </a:prstGeom>
          <a:noFill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31178" y="5918880"/>
            <a:ext cx="2214578" cy="661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586864" y="74613"/>
            <a:ext cx="8526296" cy="197467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80000"/>
              </a:lnSpc>
            </a:pPr>
            <a:r>
              <a:rPr lang="bg-BG" sz="5400" b="1" spc="-150" dirty="0">
                <a:solidFill>
                  <a:srgbClr val="FFFFFF"/>
                </a:solidFill>
                <a:latin typeface="Arial Narrow Bold"/>
                <a:cs typeface="Arial Narrow Bold"/>
              </a:rPr>
              <a:t>Ден на народните будители</a:t>
            </a:r>
            <a:endParaRPr lang="en-US" sz="5400" b="1" spc="-150" dirty="0">
              <a:solidFill>
                <a:srgbClr val="FFFFFF"/>
              </a:solidFill>
              <a:latin typeface="Arial Narrow Bold"/>
              <a:cs typeface="Arial Narrow Bold"/>
            </a:endParaRPr>
          </a:p>
          <a:p>
            <a:pPr algn="r">
              <a:lnSpc>
                <a:spcPct val="80000"/>
              </a:lnSpc>
            </a:pPr>
            <a:endParaRPr lang="en-US" sz="5400" b="1" spc="-150" dirty="0">
              <a:solidFill>
                <a:srgbClr val="FFFFFF"/>
              </a:solidFill>
              <a:latin typeface="Arial Narrow Bold"/>
              <a:cs typeface="Arial Narrow Bold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0" y="863074"/>
            <a:ext cx="8932916" cy="106922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</a:pPr>
            <a:r>
              <a:rPr lang="bg-BG" sz="4200" b="1" spc="-150" dirty="0" smtClean="0">
                <a:solidFill>
                  <a:srgbClr val="FFFFFF"/>
                </a:solidFill>
                <a:latin typeface="Arial Narrow Bold"/>
                <a:cs typeface="Arial Narrow Bold"/>
              </a:rPr>
              <a:t>ПОЗИТИВНИТЕ РЕЗУЛТАТИ В СНИМКИ</a:t>
            </a:r>
            <a:endParaRPr lang="en-US" sz="4200" b="1" spc="-150" dirty="0">
              <a:solidFill>
                <a:srgbClr val="FFFFFF"/>
              </a:solidFill>
              <a:latin typeface="Arial Narrow Bold"/>
              <a:cs typeface="Arial Narrow Bold"/>
            </a:endParaRPr>
          </a:p>
        </p:txBody>
      </p:sp>
      <p:pic>
        <p:nvPicPr>
          <p:cNvPr id="3076" name="Picture 4" descr="https://scontent-frt3-1.xx.fbcdn.net/hphotos-xpt1/v/t1.0-9/11222893_1182578111769607_8586328588360966847_n.jpg?oh=5ee33f9951b8e83e1060559764f0368d&amp;oe=5725BB5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49" y="1493989"/>
            <a:ext cx="2402044" cy="3202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scontent-frt3-1.xx.fbcdn.net/hphotos-xat1/v/t1.0-9/12196203_862648713853550_3340047446064421016_n.jpg?oh=936021677e21a2b85e0c5eb1442f088d&amp;oe=576D492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4229" y="1483408"/>
            <a:ext cx="2507766" cy="3213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scontent-frt3-1.xx.fbcdn.net/hphotos-xpt1/v/t1.0-9/12195866_1050747528282777_7274093611896277112_n.jpg?oh=4fbced76a29b5d0608b8561d65ccf0ef&amp;oe=576C088C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5592" y="4221088"/>
            <a:ext cx="3384376" cy="2117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s://scontent-frt3-1.xx.fbcdn.net/hphotos-xat1/v/t1.0-9/12189879_910944485620791_1210325585033242283_n.jpg?oh=465bf8397e231b515d1d5152e11ff710&amp;oe=57556CF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5592" y="1524820"/>
            <a:ext cx="3336305" cy="2502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6539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ROTARI\PREZENTACII-6ABLONI\INTERACT-PETS-2016\Pictur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48476"/>
          </a:xfrm>
          <a:prstGeom prst="rect">
            <a:avLst/>
          </a:prstGeom>
          <a:noFill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31178" y="5918880"/>
            <a:ext cx="2214578" cy="661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586864" y="74613"/>
            <a:ext cx="8526296" cy="197467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80000"/>
              </a:lnSpc>
            </a:pPr>
            <a:r>
              <a:rPr lang="bg-BG" sz="5400" b="1" spc="-150" dirty="0">
                <a:solidFill>
                  <a:srgbClr val="FFFFFF"/>
                </a:solidFill>
                <a:latin typeface="Arial Narrow Bold"/>
                <a:cs typeface="Arial Narrow Bold"/>
              </a:rPr>
              <a:t>Ден на народните будители</a:t>
            </a:r>
            <a:endParaRPr lang="en-US" sz="5400" b="1" spc="-150" dirty="0">
              <a:solidFill>
                <a:srgbClr val="FFFFFF"/>
              </a:solidFill>
              <a:latin typeface="Arial Narrow Bold"/>
              <a:cs typeface="Arial Narrow Bold"/>
            </a:endParaRPr>
          </a:p>
          <a:p>
            <a:pPr algn="r">
              <a:lnSpc>
                <a:spcPct val="80000"/>
              </a:lnSpc>
            </a:pPr>
            <a:endParaRPr lang="en-US" sz="5400" b="1" spc="-150" dirty="0">
              <a:solidFill>
                <a:srgbClr val="FFFFFF"/>
              </a:solidFill>
              <a:latin typeface="Arial Narrow Bold"/>
              <a:cs typeface="Arial Narrow Bold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68240" y="285728"/>
            <a:ext cx="8932916" cy="106922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</a:pPr>
            <a:endParaRPr lang="bg-BG" sz="4200" b="1" spc="-150" dirty="0" smtClean="0">
              <a:solidFill>
                <a:srgbClr val="FFFFFF"/>
              </a:solidFill>
              <a:latin typeface="Arial Narrow Bold"/>
              <a:cs typeface="Arial Narrow Bold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00034" y="1700808"/>
            <a:ext cx="814393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bg-BG" sz="4800" dirty="0" smtClean="0">
                <a:solidFill>
                  <a:srgbClr val="5E5E5E"/>
                </a:solidFill>
                <a:latin typeface="Georgia" pitchFamily="18" charset="0"/>
                <a:cs typeface="Arial" pitchFamily="34" charset="0"/>
              </a:rPr>
              <a:t>Благодарим ви, </a:t>
            </a:r>
            <a:r>
              <a:rPr lang="bg-BG" sz="4800" dirty="0">
                <a:solidFill>
                  <a:srgbClr val="5E5E5E"/>
                </a:solidFill>
                <a:latin typeface="Georgia" pitchFamily="18" charset="0"/>
                <a:cs typeface="Arial" pitchFamily="34" charset="0"/>
              </a:rPr>
              <a:t>че присъствахте на </a:t>
            </a:r>
            <a:r>
              <a:rPr lang="bg-BG" sz="4800" dirty="0" smtClean="0">
                <a:solidFill>
                  <a:srgbClr val="5E5E5E"/>
                </a:solidFill>
                <a:latin typeface="Georgia" pitchFamily="18" charset="0"/>
                <a:cs typeface="Arial" pitchFamily="34" charset="0"/>
              </a:rPr>
              <a:t>представянето на проект</a:t>
            </a:r>
          </a:p>
          <a:p>
            <a:pPr algn="ctr">
              <a:buFontTx/>
              <a:buNone/>
            </a:pPr>
            <a:r>
              <a:rPr lang="bg-BG" sz="5400" i="1" dirty="0" smtClean="0">
                <a:solidFill>
                  <a:srgbClr val="5E5E5E"/>
                </a:solidFill>
                <a:latin typeface="Georgia" pitchFamily="18" charset="0"/>
                <a:cs typeface="Arial" pitchFamily="34" charset="0"/>
              </a:rPr>
              <a:t> </a:t>
            </a:r>
            <a:r>
              <a:rPr lang="bg-BG" sz="4400" i="1" dirty="0" smtClean="0">
                <a:solidFill>
                  <a:srgbClr val="5E5E5E"/>
                </a:solidFill>
                <a:latin typeface="Georgia" pitchFamily="18" charset="0"/>
                <a:cs typeface="Arial" pitchFamily="34" charset="0"/>
              </a:rPr>
              <a:t>„1. ноември - Ден на народните будители“ </a:t>
            </a:r>
            <a:r>
              <a:rPr lang="bg-BG" sz="5400" i="1" dirty="0">
                <a:solidFill>
                  <a:srgbClr val="5E5E5E"/>
                </a:solidFill>
                <a:latin typeface="Georgia" pitchFamily="18" charset="0"/>
                <a:cs typeface="Arial" pitchFamily="34" charset="0"/>
              </a:rPr>
              <a:t>!</a:t>
            </a:r>
            <a:endParaRPr lang="en-US" sz="5400" i="1" dirty="0">
              <a:solidFill>
                <a:srgbClr val="5E5E5E"/>
              </a:solidFill>
              <a:latin typeface="Georgia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 dirty="0"/>
          </a:p>
        </p:txBody>
      </p:sp>
      <p:pic>
        <p:nvPicPr>
          <p:cNvPr id="4" name="Picture 3" descr="Picture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62" y="4762"/>
            <a:ext cx="9134475" cy="6853238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311212" y="911225"/>
            <a:ext cx="4972713" cy="2436025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r>
              <a:rPr lang="bg-BG" sz="5400" b="1" spc="-150" dirty="0" smtClean="0">
                <a:solidFill>
                  <a:srgbClr val="FFFFFF"/>
                </a:solidFill>
                <a:latin typeface="Arial Narrow Bold"/>
                <a:cs typeface="Arial Narrow Bold"/>
              </a:rPr>
              <a:t>1. Ноември – Ден на народните будители</a:t>
            </a:r>
            <a:endParaRPr lang="en-US" sz="5400" b="1" spc="-150" dirty="0">
              <a:solidFill>
                <a:srgbClr val="FFFFFF"/>
              </a:solidFill>
              <a:latin typeface="Arial Narrow Bold"/>
              <a:cs typeface="Arial Narrow Bold"/>
            </a:endParaRPr>
          </a:p>
        </p:txBody>
      </p:sp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321733" y="3589868"/>
            <a:ext cx="4470401" cy="1149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bg-BG" sz="1400" b="1" dirty="0" smtClean="0">
                <a:solidFill>
                  <a:prstClr val="white"/>
                </a:solidFill>
                <a:cs typeface="Arial" pitchFamily="34" charset="0"/>
              </a:rPr>
              <a:t>Интеракт клуб Габрово</a:t>
            </a:r>
          </a:p>
          <a:p>
            <a:pPr eaLnBrk="1" hangingPunct="1"/>
            <a:endParaRPr lang="bg-BG" sz="1400" b="1" dirty="0" smtClean="0">
              <a:solidFill>
                <a:prstClr val="white"/>
              </a:solidFill>
              <a:cs typeface="Arial" pitchFamily="34" charset="0"/>
            </a:endParaRPr>
          </a:p>
          <a:p>
            <a:pPr eaLnBrk="1" hangingPunct="1"/>
            <a:r>
              <a:rPr lang="bg-BG" sz="1400" b="1" dirty="0" smtClean="0">
                <a:solidFill>
                  <a:prstClr val="white"/>
                </a:solidFill>
                <a:cs typeface="Arial" pitchFamily="34" charset="0"/>
              </a:rPr>
              <a:t>Ротари клуб Габрово</a:t>
            </a:r>
          </a:p>
          <a:p>
            <a:pPr eaLnBrk="1" hangingPunct="1"/>
            <a:endParaRPr lang="bg-BG" sz="1400" b="1" dirty="0" smtClean="0">
              <a:solidFill>
                <a:prstClr val="white"/>
              </a:solidFill>
              <a:cs typeface="Arial" pitchFamily="34" charset="0"/>
            </a:endParaRPr>
          </a:p>
          <a:p>
            <a:pPr eaLnBrk="1" hangingPunct="1"/>
            <a:r>
              <a:rPr lang="bg-BG" sz="1400" b="1" dirty="0" smtClean="0">
                <a:solidFill>
                  <a:prstClr val="white"/>
                </a:solidFill>
                <a:cs typeface="Arial" pitchFamily="34" charset="0"/>
              </a:rPr>
              <a:t>Лора Маркова и Ина Христова</a:t>
            </a:r>
            <a:endParaRPr lang="bg-BG" sz="1400" b="1" dirty="0">
              <a:solidFill>
                <a:prstClr val="white"/>
              </a:solidFill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71670" y="5929330"/>
            <a:ext cx="2214578" cy="661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134976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AppVersion>12.000</AppVersion>
  <Characters>0</Characters>
  <CharactersWithSpaces>0</CharactersWithSpaces>
  <DocSecurity>0</DocSecurity>
  <HyperlinksChanged>false</HyperlinksChanged>
  <Lines>0</Lines>
  <LinksUpToDate>false</LinksUpToDate>
  <Pages>12</Pages>
  <Paragraphs>87</Paragraphs>
  <Words>616</Words>
  <TotalTime>0</TotalTime>
  <MMClips>0</MMClips>
  <ScaleCrop>false</ScaleCrop>
  <HeadingPairs>
    <vt:vector size="2" baseType="variant">
      <vt:variant>
        <vt:lpstr>제목</vt:lpstr>
      </vt:variant>
      <vt:variant>
        <vt:i4>1</vt:i4>
      </vt:variant>
    </vt:vector>
  </HeadingPairs>
  <TitlesOfParts>
    <vt:vector size="1" baseType="lpstr">
      <vt:lpstr>Title text</vt:lpstr>
    </vt:vector>
  </TitlesOfParts>
  <SharedDoc>false</SharedDoc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3</cp:revision>
  <dc:creator>ALEKSIEV</dc:creator>
  <cp:lastModifiedBy>Лора Маркова</cp:lastModifiedBy>
  <dc:title>Slide 1</dc:title>
  <dcterms:modified xsi:type="dcterms:W3CDTF">2016-02-26T20:03:34Z</dcterms:modified>
</cp:coreProperties>
</file>

<file path=docProps/infrawarePen.xml><?xml version="1.0" encoding="utf-8"?>
<InfrawarePenDraw xmlns="http://www.infraware.co.kr/2012/penmode"/>
</file>