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9" r:id="rId3"/>
  </p:sldMasterIdLst>
  <p:notesMasterIdLst>
    <p:notesMasterId r:id="rId22"/>
  </p:notesMasterIdLst>
  <p:sldIdLst>
    <p:sldId id="257" r:id="rId4"/>
    <p:sldId id="256" r:id="rId5"/>
    <p:sldId id="332" r:id="rId6"/>
    <p:sldId id="328" r:id="rId7"/>
    <p:sldId id="334" r:id="rId8"/>
    <p:sldId id="335" r:id="rId9"/>
    <p:sldId id="337" r:id="rId10"/>
    <p:sldId id="342" r:id="rId11"/>
    <p:sldId id="339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262" r:id="rId2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908FD0CD-70C9-4A2D-A030-46220F9CCD8C}">
          <p14:sldIdLst>
            <p14:sldId id="257"/>
            <p14:sldId id="256"/>
            <p14:sldId id="332"/>
            <p14:sldId id="328"/>
            <p14:sldId id="334"/>
            <p14:sldId id="335"/>
            <p14:sldId id="337"/>
            <p14:sldId id="342"/>
            <p14:sldId id="339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58F"/>
    <a:srgbClr val="FFB125"/>
    <a:srgbClr val="006BB7"/>
    <a:srgbClr val="254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17" autoAdjust="0"/>
    <p:restoredTop sz="91709" autoAdjust="0"/>
  </p:normalViewPr>
  <p:slideViewPr>
    <p:cSldViewPr snapToGrid="0">
      <p:cViewPr varScale="1">
        <p:scale>
          <a:sx n="132" d="100"/>
          <a:sy n="132" d="100"/>
        </p:scale>
        <p:origin x="75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2AAD0-F73E-4955-99D7-99898D94E183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772B7-C1CF-4A4A-82E2-DE6CE183E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4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25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Без стратегия и планиране изпадаме в паника и състояние,</a:t>
            </a:r>
            <a:r>
              <a:rPr lang="bg-BG" baseline="0" dirty="0"/>
              <a:t> което можем спокойно да дефинираме като „криза“.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Без стратегия и планиране изпадаме в паника и състояние,</a:t>
            </a:r>
            <a:r>
              <a:rPr lang="bg-BG" baseline="0" dirty="0"/>
              <a:t> което можем спокойно да дефинираме като „криза“.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25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82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0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09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90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0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89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3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66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69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81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37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72B7-C1CF-4A4A-82E2-DE6CE183EF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7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8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691881"/>
            <a:ext cx="12192000" cy="25006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561252"/>
            <a:ext cx="12192000" cy="2500605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1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9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504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706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BC1A21-5DD3-4712-A27D-A6E7112162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8979"/>
            <a:ext cx="1714804" cy="633128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8DA77A9-B9CD-42FB-B391-EDFCD17EE0EF}"/>
              </a:ext>
            </a:extLst>
          </p:cNvPr>
          <p:cNvSpPr/>
          <p:nvPr userDrawn="1"/>
        </p:nvSpPr>
        <p:spPr>
          <a:xfrm>
            <a:off x="0" y="2519418"/>
            <a:ext cx="12192000" cy="1485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g-BG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8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311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11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2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0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bg-BG" dirty="0"/>
              <a:t>Подраздел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895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508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2103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1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9480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11015529" cy="424725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885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733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1753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857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19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38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00206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4091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C0000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18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086184F0-BCA2-4D67-8CC0-466BB1CAC4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11347" y="540221"/>
            <a:ext cx="4030334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l" eaLnBrk="1" hangingPunct="1">
              <a:spcAft>
                <a:spcPts val="600"/>
              </a:spcAft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ДГ 2024-20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5: Маргарит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а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Богданова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ДГ 2025-20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6: Пламен Цветков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РИ Президент елект:  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Марио де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Камарго</a:t>
            </a:r>
            <a:endParaRPr lang="ru-RU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Дистрикт 2482</a:t>
            </a:r>
            <a:endParaRPr lang="en-US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60816" y="837284"/>
            <a:ext cx="3225875" cy="775480"/>
            <a:chOff x="8656232" y="540221"/>
            <a:chExt cx="3225875" cy="775480"/>
          </a:xfrm>
        </p:grpSpPr>
        <p:pic>
          <p:nvPicPr>
            <p:cNvPr id="6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1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 userDrawn="1"/>
        </p:nvGrpSpPr>
        <p:grpSpPr>
          <a:xfrm>
            <a:off x="8355707" y="779800"/>
            <a:ext cx="3140762" cy="832963"/>
            <a:chOff x="5304857" y="2818484"/>
            <a:chExt cx="3140762" cy="832963"/>
          </a:xfrm>
        </p:grpSpPr>
        <p:pic>
          <p:nvPicPr>
            <p:cNvPr id="1026" name="Picture 2" descr="E:\000000000000000000 Zone 21B\D2482\Пламен Цветков\PETS\шаблон\logo\PM2526-BC-SOCIAL-ROTARY-WHITE-1080x1080-EN-US (1).pn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20"/>
            <a:stretch/>
          </p:blipFill>
          <p:spPr bwMode="auto">
            <a:xfrm>
              <a:off x="7356496" y="2818485"/>
              <a:ext cx="1089123" cy="83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857" y="2818484"/>
              <a:ext cx="1863500" cy="775479"/>
            </a:xfrm>
            <a:prstGeom prst="rect">
              <a:avLst/>
            </a:prstGeom>
          </p:spPr>
        </p:pic>
        <p:cxnSp>
          <p:nvCxnSpPr>
            <p:cNvPr id="15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4568" y="2818485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13" y="6021829"/>
            <a:ext cx="3963973" cy="8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70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51" r:id="rId2"/>
    <p:sldLayoutId id="2147483685" r:id="rId3"/>
    <p:sldLayoutId id="2147483649" r:id="rId4"/>
    <p:sldLayoutId id="2147483687" r:id="rId5"/>
    <p:sldLayoutId id="2147483688" r:id="rId6"/>
    <p:sldLayoutId id="2147483670" r:id="rId7"/>
    <p:sldLayoutId id="2147483671" r:id="rId8"/>
    <p:sldLayoutId id="214748370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374"/>
            <a:ext cx="10972800" cy="588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202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Картина 7">
            <a:extLst>
              <a:ext uri="{FF2B5EF4-FFF2-40B4-BE49-F238E27FC236}">
                <a16:creationId xmlns:a16="http://schemas.microsoft.com/office/drawing/2014/main" id="{239D22AA-BF46-414C-8B4C-59B6935DF7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" y="5908887"/>
            <a:ext cx="1714804" cy="633128"/>
          </a:xfrm>
          <a:prstGeom prst="rect">
            <a:avLst/>
          </a:prstGeom>
        </p:spPr>
      </p:pic>
      <p:pic>
        <p:nvPicPr>
          <p:cNvPr id="2050" name="Picture 2" descr="E:\000000000000000000 Zone 21B\D2482\Margarita ПЕТС\template\Christo\theme-2023-24-logo-and-guidelines-en\2023-2024 Presidential theme logo and guidelines-EN\2 ALL LOGOS\ONE-COLOR\WHITE\Horizontal\T2324EN_Horizontal_RE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99" y="5958311"/>
            <a:ext cx="1514702" cy="5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авоъгълник 4">
            <a:extLst>
              <a:ext uri="{FF2B5EF4-FFF2-40B4-BE49-F238E27FC236}">
                <a16:creationId xmlns:a16="http://schemas.microsoft.com/office/drawing/2014/main" id="{D7466F01-F82C-4A32-A9C8-F586FEA26485}"/>
              </a:ext>
            </a:extLst>
          </p:cNvPr>
          <p:cNvSpPr/>
          <p:nvPr userDrawn="1"/>
        </p:nvSpPr>
        <p:spPr>
          <a:xfrm>
            <a:off x="0" y="6077712"/>
            <a:ext cx="12192000" cy="780288"/>
          </a:xfrm>
          <a:prstGeom prst="rect">
            <a:avLst/>
          </a:prstGeom>
          <a:solidFill>
            <a:srgbClr val="17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0" algn="ctr">
              <a:spcAft>
                <a:spcPts val="600"/>
              </a:spcAft>
            </a:pP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за обучение на елект президенти и секретари (ПЕТС)</a:t>
            </a:r>
            <a:b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0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4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-06 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април 202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5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, Пловдив</a:t>
            </a:r>
            <a:endParaRPr lang="bg-BG" sz="1200" b="0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Картина 11">
            <a:extLst>
              <a:ext uri="{FF2B5EF4-FFF2-40B4-BE49-F238E27FC236}">
                <a16:creationId xmlns:a16="http://schemas.microsoft.com/office/drawing/2014/main" id="{313340D6-2865-4EA6-B095-5F930CA2C71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9005"/>
            <a:ext cx="1462747" cy="540065"/>
          </a:xfrm>
          <a:prstGeom prst="rect">
            <a:avLst/>
          </a:prstGeom>
          <a:ln>
            <a:noFill/>
          </a:ln>
        </p:spPr>
      </p:pic>
      <p:pic>
        <p:nvPicPr>
          <p:cNvPr id="18" name="Картина 14">
            <a:extLst>
              <a:ext uri="{FF2B5EF4-FFF2-40B4-BE49-F238E27FC236}">
                <a16:creationId xmlns:a16="http://schemas.microsoft.com/office/drawing/2014/main" id="{A3854AD8-9E60-4A42-B79A-7221E1EE4F3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6212051"/>
            <a:ext cx="937755" cy="554827"/>
          </a:xfrm>
          <a:prstGeom prst="rect">
            <a:avLst/>
          </a:prstGeom>
          <a:ln>
            <a:noFill/>
          </a:ln>
        </p:spPr>
      </p:pic>
      <p:cxnSp>
        <p:nvCxnSpPr>
          <p:cNvPr id="19" name="Право съединение 17">
            <a:extLst>
              <a:ext uri="{FF2B5EF4-FFF2-40B4-BE49-F238E27FC236}">
                <a16:creationId xmlns:a16="http://schemas.microsoft.com/office/drawing/2014/main" id="{5DC20674-118F-4477-B6E2-05C8BD28A71C}"/>
              </a:ext>
            </a:extLst>
          </p:cNvPr>
          <p:cNvCxnSpPr/>
          <p:nvPr userDrawn="1"/>
        </p:nvCxnSpPr>
        <p:spPr>
          <a:xfrm>
            <a:off x="10978961" y="6144025"/>
            <a:ext cx="0" cy="647663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470164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Картина 11">
            <a:extLst>
              <a:ext uri="{FF2B5EF4-FFF2-40B4-BE49-F238E27FC236}">
                <a16:creationId xmlns:a16="http://schemas.microsoft.com/office/drawing/2014/main" id="{3036AF3E-0376-4D0D-A85C-EDE97D30D71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90" y="6202156"/>
            <a:ext cx="1462747" cy="540065"/>
          </a:xfrm>
          <a:prstGeom prst="rect">
            <a:avLst/>
          </a:prstGeom>
          <a:ln>
            <a:noFill/>
          </a:ln>
        </p:spPr>
      </p:pic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501DF13-3A49-43DA-8CDC-2826265509FA}"/>
              </a:ext>
            </a:extLst>
          </p:cNvPr>
          <p:cNvCxnSpPr/>
          <p:nvPr userDrawn="1"/>
        </p:nvCxnSpPr>
        <p:spPr>
          <a:xfrm>
            <a:off x="10985639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E:\000000000000000000 Zone 21B\D2482\Пламен Цветков\PETS\шаблон\logo\PM2526-Stacked-White-EN-US-small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335" y="6230122"/>
            <a:ext cx="862546" cy="5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4" y="6200637"/>
            <a:ext cx="1475478" cy="2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9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64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2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99452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ЦЕЛИ НА РОТАРИ ИНТЕРНЕШЪНЪЛ </a:t>
            </a:r>
            <a:br>
              <a:rPr lang="bg-BG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bg-BG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  ДИСТРИКТ 2482</a:t>
            </a:r>
            <a:br>
              <a:rPr lang="bg-BG" sz="4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bg-BG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ЗА РОТАРИАНСКАТА 2025 – 26 ГОДИНА</a:t>
            </a:r>
            <a:endParaRPr lang="bg-BG" sz="4400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689863" y="4338985"/>
            <a:ext cx="6400800" cy="1107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g-BG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Пламен Цветков</a:t>
            </a:r>
          </a:p>
          <a:p>
            <a:pPr marL="0" indent="0" algn="ctr">
              <a:buNone/>
            </a:pPr>
            <a:r>
              <a:rPr lang="bg-BG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ДГ 2025 - 26</a:t>
            </a:r>
            <a:endParaRPr lang="bg-BG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bg-BG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Ротари клуб Русе - Дунав</a:t>
            </a:r>
            <a:endParaRPr lang="en-US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1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ЗАПОЗНАЙТЕ СЕ С ПРЕЗИДЕНТА НА РИ 2025 - 26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/>
              <a:t>МАРИО СЕЗАР МАРТИНС ДЕ КАМАРГО</a:t>
            </a:r>
            <a:endParaRPr 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2BE774-91C7-47C6-B687-FFDF4DF22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37F725-ABDC-40A3-9C57-654F0558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47D3A7-36EE-4743-8CCD-C9617B84E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25" y="1679460"/>
            <a:ext cx="5614062" cy="3743878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67448B1-67CA-4936-BDAA-093A81543EE6}"/>
              </a:ext>
            </a:extLst>
          </p:cNvPr>
          <p:cNvSpPr txBox="1">
            <a:spLocks/>
          </p:cNvSpPr>
          <p:nvPr/>
        </p:nvSpPr>
        <p:spPr>
          <a:xfrm>
            <a:off x="6800192" y="1769148"/>
            <a:ext cx="4698126" cy="317060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bg-BG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„Мисля, че „обединяване“ е много силна дума. Това е много мощна дума в един разделен свят.</a:t>
            </a:r>
            <a:endParaRPr lang="bg-BG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bg-BG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Лесно е да се сее разделение, но много по-трудно е да се намери общ език.</a:t>
            </a:r>
            <a:endParaRPr lang="bg-BG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bg-BG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Трябва </a:t>
            </a:r>
            <a:r>
              <a:rPr lang="bg-BG" sz="1800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lang="bg-BG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търсим талантите на другите. Къде другаде освен в Ротари, организацията, която предлага възможност на хората да се свързват с други хора в тяхната общност и по света.“</a:t>
            </a:r>
          </a:p>
          <a:p>
            <a:pPr algn="r">
              <a:spcAft>
                <a:spcPts val="800"/>
              </a:spcAft>
            </a:pPr>
            <a:r>
              <a:rPr lang="bg-BG" sz="1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Марио Сезар Мартинс де Камарго</a:t>
            </a:r>
            <a:br>
              <a:rPr lang="bg-BG" sz="1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bg-BG" sz="18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Президент на РИ 2025 - 26</a:t>
            </a:r>
            <a:endParaRPr lang="bg-BG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ПОСЛАНИЕ НА ПРЕЗИДЕНТА НА РИ 2025 - 26 г.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/>
              <a:t>МАРИО СЕЗАР МАРТИНС ДЕ КАМАРГО</a:t>
            </a:r>
            <a:endParaRPr 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2BE774-91C7-47C6-B687-FFDF4DF22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37F725-ABDC-40A3-9C57-654F0558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11556F-8915-4FB6-9AF1-43D7E4F19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92" y="2162149"/>
            <a:ext cx="3982155" cy="25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4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ПОСЛАНИЕ НА ПРЕЗИДЕНТА НА РИ 2025 - 26</a:t>
            </a:r>
            <a:endParaRPr lang="en-US" sz="4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/>
              <a:t>МАРИО СЕЗАР МАРТИНС ДЕ КАМАРГО</a:t>
            </a:r>
            <a:endParaRPr 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2BE774-91C7-47C6-B687-FFDF4DF22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37F725-ABDC-40A3-9C57-654F0558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453F227-5920-4C90-A1C6-DE9F01FFF564}"/>
              </a:ext>
            </a:extLst>
          </p:cNvPr>
          <p:cNvSpPr txBox="1">
            <a:spLocks/>
          </p:cNvSpPr>
          <p:nvPr/>
        </p:nvSpPr>
        <p:spPr>
          <a:xfrm>
            <a:off x="5108028" y="2052927"/>
            <a:ext cx="6218784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bg-BG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премахнем различията и обединим усилията си за добро!</a:t>
            </a:r>
            <a:endParaRPr lang="bg-BG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bg-BG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се фокусираме върху споделените си ценности! Приятелство, Почтеност, Разнообразие, Служба, Лидерство!</a:t>
            </a:r>
            <a:endParaRPr lang="bg-BG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bg-BG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изградим общности, в които всеки да живее достойно и пълноценно!</a:t>
            </a:r>
            <a:endParaRPr lang="bg-BG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63678" y="2365212"/>
            <a:ext cx="4955628" cy="212757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000" b="1" i="1" dirty="0">
                <a:solidFill>
                  <a:srgbClr val="006B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ЕДИННИ </a:t>
            </a:r>
          </a:p>
          <a:p>
            <a:r>
              <a:rPr lang="bg-BG" sz="4000" b="1" i="1" dirty="0">
                <a:solidFill>
                  <a:srgbClr val="006B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ЗА </a:t>
            </a:r>
          </a:p>
          <a:p>
            <a:r>
              <a:rPr lang="bg-BG" sz="4000" b="1" i="1" dirty="0">
                <a:solidFill>
                  <a:srgbClr val="006B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ДОБРО</a:t>
            </a:r>
            <a:endParaRPr lang="en-US" sz="4000" b="1" i="1" dirty="0">
              <a:solidFill>
                <a:srgbClr val="006B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7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ВИЗИЯ И ПЛАН НА РИ И ДИСТРИКТ 2482</a:t>
            </a:r>
            <a:endParaRPr lang="en-US" sz="40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30294" y="2377506"/>
            <a:ext cx="4538865" cy="3526337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ЗАЕДНО</a:t>
            </a:r>
            <a:r>
              <a:rPr lang="bg-BG" sz="2800" b="1" i="1" dirty="0">
                <a:solidFill>
                  <a:srgbClr val="17458F"/>
                </a:solidFill>
              </a:rPr>
              <a:t> ние виждаме свят, в който 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ХОРАТА</a:t>
            </a:r>
            <a:r>
              <a:rPr lang="bg-BG" sz="2800" b="1" i="1" dirty="0">
                <a:solidFill>
                  <a:srgbClr val="17458F"/>
                </a:solidFill>
              </a:rPr>
              <a:t> се обединяват и предприемат действия, за да създават трайна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ПРОМЯНА</a:t>
            </a:r>
            <a:r>
              <a:rPr lang="bg-BG" sz="2800" b="1" i="1" dirty="0">
                <a:solidFill>
                  <a:srgbClr val="17458F"/>
                </a:solidFill>
              </a:rPr>
              <a:t> по целият свят, в нашите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ОБЩНОСТИ</a:t>
            </a:r>
            <a:r>
              <a:rPr lang="bg-BG" sz="2800" b="1" i="1" dirty="0">
                <a:solidFill>
                  <a:srgbClr val="17458F"/>
                </a:solidFill>
              </a:rPr>
              <a:t> и в самите нас.</a:t>
            </a:r>
            <a:endParaRPr lang="en-US" b="1" i="1" dirty="0">
              <a:solidFill>
                <a:srgbClr val="17458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37C0C51-B749-4630-91C5-7D23FEA5CCFD}"/>
              </a:ext>
            </a:extLst>
          </p:cNvPr>
          <p:cNvSpPr txBox="1">
            <a:spLocks/>
          </p:cNvSpPr>
          <p:nvPr/>
        </p:nvSpPr>
        <p:spPr>
          <a:xfrm>
            <a:off x="6064370" y="2377506"/>
            <a:ext cx="5878286" cy="327684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800" b="1" dirty="0">
                <a:solidFill>
                  <a:srgbClr val="17458F"/>
                </a:solidFill>
                <a:highlight>
                  <a:srgbClr val="FFB125"/>
                </a:highlight>
              </a:rPr>
              <a:t>ЖИЗНЕНИ КЛУБОВЕ,</a:t>
            </a:r>
            <a:r>
              <a:rPr lang="bg-BG" sz="1800" dirty="0">
                <a:solidFill>
                  <a:srgbClr val="17458F"/>
                </a:solidFill>
              </a:rPr>
              <a:t> посветени на непреходните ротариански ценности.</a:t>
            </a:r>
          </a:p>
          <a:p>
            <a:r>
              <a:rPr lang="bg-BG" sz="1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ИНОВАТИВНИ ЛИДЕРИ </a:t>
            </a:r>
            <a:r>
              <a:rPr lang="bg-BG" sz="1800" i="1" dirty="0">
                <a:solidFill>
                  <a:srgbClr val="17458F"/>
                </a:solidFill>
              </a:rPr>
              <a:t>на всички нива, които стимулират развитието на нова клубна култура</a:t>
            </a:r>
          </a:p>
          <a:p>
            <a:r>
              <a:rPr lang="bg-BG" sz="1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КРЕАТИВНИ ХОРА НА ДЕЙСТВИЕТО</a:t>
            </a:r>
            <a:r>
              <a:rPr lang="bg-BG" sz="1800" i="1" dirty="0">
                <a:solidFill>
                  <a:srgbClr val="17458F"/>
                </a:solidFill>
              </a:rPr>
              <a:t>, работещи заедно за реализирането на устойчиви проекти и популяризиране на резултатите от тях</a:t>
            </a:r>
          </a:p>
          <a:p>
            <a:r>
              <a:rPr lang="bg-BG" sz="1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РОТАРИАНЦИ И РОТАРАКТОРИ</a:t>
            </a:r>
            <a:r>
              <a:rPr lang="bg-BG" sz="1800" i="1" dirty="0">
                <a:solidFill>
                  <a:srgbClr val="17458F"/>
                </a:solidFill>
              </a:rPr>
              <a:t>, които обменят идеи и </a:t>
            </a:r>
            <a:r>
              <a:rPr lang="bg-BG" sz="1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ИЗГРАЖДАТ МРЕЖИ </a:t>
            </a:r>
            <a:r>
              <a:rPr lang="bg-BG" sz="1800" i="1" dirty="0">
                <a:solidFill>
                  <a:srgbClr val="17458F"/>
                </a:solidFill>
              </a:rPr>
              <a:t>чрез отварянето на </a:t>
            </a:r>
            <a:r>
              <a:rPr lang="bg-BG" sz="1800" i="1" dirty="0" err="1">
                <a:solidFill>
                  <a:srgbClr val="17458F"/>
                </a:solidFill>
              </a:rPr>
              <a:t>Дистрикта</a:t>
            </a:r>
            <a:r>
              <a:rPr lang="bg-BG" sz="1800" i="1" dirty="0">
                <a:solidFill>
                  <a:srgbClr val="17458F"/>
                </a:solidFill>
              </a:rPr>
              <a:t> към международни инициативи и проекти и в общности на интереси</a:t>
            </a:r>
          </a:p>
          <a:p>
            <a:endParaRPr lang="bg-BG" sz="1500" i="1" dirty="0">
              <a:solidFill>
                <a:srgbClr val="17458F"/>
              </a:solidFill>
            </a:endParaRPr>
          </a:p>
          <a:p>
            <a:endParaRPr lang="en-US" sz="1500" b="1" i="1" dirty="0">
              <a:solidFill>
                <a:srgbClr val="17458F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94A158-8121-46F0-8958-7943658570D4}"/>
              </a:ext>
            </a:extLst>
          </p:cNvPr>
          <p:cNvCxnSpPr>
            <a:cxnSpLocks/>
          </p:cNvCxnSpPr>
          <p:nvPr/>
        </p:nvCxnSpPr>
        <p:spPr>
          <a:xfrm>
            <a:off x="5747657" y="1530220"/>
            <a:ext cx="0" cy="4124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178CA2-772A-48A2-9938-8DF8D55DCE5F}"/>
              </a:ext>
            </a:extLst>
          </p:cNvPr>
          <p:cNvCxnSpPr>
            <a:cxnSpLocks/>
          </p:cNvCxnSpPr>
          <p:nvPr/>
        </p:nvCxnSpPr>
        <p:spPr>
          <a:xfrm>
            <a:off x="550506" y="2202025"/>
            <a:ext cx="11075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BEAC2F0-C211-4859-94F2-E18A9B846243}"/>
              </a:ext>
            </a:extLst>
          </p:cNvPr>
          <p:cNvSpPr txBox="1">
            <a:spLocks/>
          </p:cNvSpPr>
          <p:nvPr/>
        </p:nvSpPr>
        <p:spPr>
          <a:xfrm>
            <a:off x="630294" y="1211059"/>
            <a:ext cx="4697221" cy="477229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i="1" dirty="0">
                <a:solidFill>
                  <a:srgbClr val="17458F"/>
                </a:solidFill>
              </a:rPr>
              <a:t>ВИЗИЯ И ПЛАН ЗА ДЕЙСТВИЕ НА РИ</a:t>
            </a:r>
            <a:endParaRPr lang="en-US" sz="2800" b="1" i="1" dirty="0">
              <a:solidFill>
                <a:srgbClr val="17458F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DDB77AC-D71A-41F0-AF4F-42FA2AD9C48C}"/>
              </a:ext>
            </a:extLst>
          </p:cNvPr>
          <p:cNvSpPr txBox="1">
            <a:spLocks/>
          </p:cNvSpPr>
          <p:nvPr/>
        </p:nvSpPr>
        <p:spPr>
          <a:xfrm>
            <a:off x="6427979" y="1211115"/>
            <a:ext cx="5048674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i="1" dirty="0">
                <a:solidFill>
                  <a:srgbClr val="17458F"/>
                </a:solidFill>
              </a:rPr>
              <a:t>КЪМ 2027 г. РОТАРИ БЪЛГАРИЯ ДА БЪДЕ ОБЩНОСТ ОТ:</a:t>
            </a:r>
            <a:endParaRPr lang="en-US" sz="2800" b="1" i="1" dirty="0">
              <a:solidFill>
                <a:srgbClr val="1745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46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br>
              <a:rPr lang="bg-BG" sz="4000" dirty="0"/>
            </a:br>
            <a:r>
              <a:rPr lang="bg-BG" sz="4000" dirty="0"/>
              <a:t>ПРИОРИТЕТИ НА РОТАРИ ИНТЕРНЕШЪНЪЛ И ДИСТРИКТ 2482</a:t>
            </a:r>
            <a:endParaRPr lang="en-US" sz="40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376684" y="2517465"/>
            <a:ext cx="8148247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bg-BG" sz="2800" b="1" i="1" dirty="0">
                <a:solidFill>
                  <a:srgbClr val="17458F"/>
                </a:solidFill>
              </a:rPr>
              <a:t>ЗАСИЛВАНЕ НА НАШЕТО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ВЪЗДЕЙСТВИЕ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bg-BG" sz="2800" b="1" i="1" dirty="0">
                <a:solidFill>
                  <a:srgbClr val="17458F"/>
                </a:solidFill>
              </a:rPr>
              <a:t>РАЗШИРЯВАНЕ НА НАШИЯ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ОБХВАТ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bg-BG" sz="2800" b="1" i="1" dirty="0">
                <a:solidFill>
                  <a:srgbClr val="17458F"/>
                </a:solidFill>
              </a:rPr>
              <a:t>ПОВИШАВАНЕ НА НАШАТА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АНГАЖИРАНОСТ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bg-BG" sz="2800" b="1" i="1" dirty="0">
                <a:solidFill>
                  <a:srgbClr val="17458F"/>
                </a:solidFill>
              </a:rPr>
              <a:t>УВЕЛИЧАВАНЕ СПОСОБНОСТТА ЗА </a:t>
            </a:r>
            <a:r>
              <a:rPr lang="bg-BG" sz="2800" b="1" i="1" dirty="0">
                <a:solidFill>
                  <a:srgbClr val="17458F"/>
                </a:solidFill>
                <a:highlight>
                  <a:srgbClr val="FFB125"/>
                </a:highlight>
              </a:rPr>
              <a:t>АДАПТИРАНЕ</a:t>
            </a:r>
            <a:endParaRPr lang="en-US" sz="2400" b="1" i="1" dirty="0">
              <a:solidFill>
                <a:srgbClr val="17458F"/>
              </a:solidFill>
            </a:endParaRPr>
          </a:p>
          <a:p>
            <a:pPr algn="just"/>
            <a:endParaRPr lang="en-US" b="1" i="1" dirty="0">
              <a:solidFill>
                <a:srgbClr val="1745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0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92158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ТРИГОДИШНИТЕ „ЦЕЛИ В РАЗВИТИЕ“</a:t>
            </a:r>
            <a:endParaRPr lang="en-US" sz="40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1113047" y="868863"/>
            <a:ext cx="9902646" cy="519764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17145">
              <a:spcBef>
                <a:spcPts val="5"/>
              </a:spcBef>
              <a:spcAft>
                <a:spcPts val="0"/>
              </a:spcAft>
            </a:pP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Приоритетните</a:t>
            </a:r>
            <a:r>
              <a:rPr lang="bg-BG" b="1" spc="1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Тригодишни</a:t>
            </a:r>
            <a:r>
              <a:rPr lang="bg-BG" b="1" spc="1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spc="100" dirty="0">
                <a:solidFill>
                  <a:srgbClr val="17458F"/>
                </a:solidFill>
                <a:ea typeface="Tahoma" panose="020B0604030504040204" pitchFamily="34" charset="0"/>
              </a:rPr>
              <a:t>„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Цели</a:t>
            </a:r>
            <a:r>
              <a:rPr lang="bg-BG" b="1" spc="1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в развитие</a:t>
            </a:r>
            <a:r>
              <a:rPr lang="bg-BG" b="1" spc="100" dirty="0">
                <a:solidFill>
                  <a:srgbClr val="17458F"/>
                </a:solidFill>
                <a:ea typeface="Tahoma" panose="020B0604030504040204" pitchFamily="34" charset="0"/>
              </a:rPr>
              <a:t>“</a:t>
            </a:r>
            <a:r>
              <a:rPr lang="bg-BG" b="1" spc="1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са</a:t>
            </a:r>
            <a:r>
              <a:rPr lang="bg-BG" b="1" spc="-2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: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R="17145">
              <a:spcBef>
                <a:spcPts val="85"/>
              </a:spcBef>
              <a:spcAft>
                <a:spcPts val="0"/>
              </a:spcAft>
            </a:pPr>
            <a:r>
              <a:rPr lang="bg-BG" sz="1800" dirty="0">
                <a:effectLst/>
                <a:ea typeface="Tahoma" panose="020B0604030504040204" pitchFamily="34" charset="0"/>
              </a:rPr>
              <a:t> </a:t>
            </a:r>
          </a:p>
          <a:p>
            <a:pPr marL="342900" marR="17145" lvl="0" indent="-342900">
              <a:spcBef>
                <a:spcPts val="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Членство;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L="342900" marR="17145" lvl="0" indent="-342900">
              <a:spcBef>
                <a:spcPts val="4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Стратегически план;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L="342900" marR="17145" lvl="0" indent="-342900">
              <a:spcBef>
                <a:spcPts val="4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Участие на членовете в проектите за служба на клуба;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L="342900" marR="17145" lvl="0" indent="-342900">
              <a:spcBef>
                <a:spcPts val="4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Вноски и дарения към Годишния фонд на Фондация Ротари; 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L="342900" marR="17145" lvl="0" indent="-342900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Вноски и дарения към програмата Полио Плюс;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L="342900" marR="17145" lvl="0" indent="-342900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Благодетели;</a:t>
            </a:r>
            <a:endParaRPr lang="bg-BG" dirty="0">
              <a:effectLst/>
              <a:ea typeface="Tahoma" panose="020B0604030504040204" pitchFamily="34" charset="0"/>
            </a:endParaRPr>
          </a:p>
          <a:p>
            <a:pPr marR="17145">
              <a:spcBef>
                <a:spcPts val="90"/>
              </a:spcBef>
              <a:spcAft>
                <a:spcPts val="0"/>
              </a:spcAft>
            </a:pPr>
            <a:r>
              <a:rPr lang="bg-BG" sz="1800" dirty="0">
                <a:effectLst/>
                <a:ea typeface="Tahoma" panose="020B0604030504040204" pitchFamily="34" charset="0"/>
              </a:rPr>
              <a:t> </a:t>
            </a:r>
          </a:p>
          <a:p>
            <a:pPr marR="17145"/>
            <a:r>
              <a:rPr lang="bg-BG" sz="1800" b="1" dirty="0">
                <a:solidFill>
                  <a:srgbClr val="17458F"/>
                </a:solidFill>
                <a:ea typeface="Tahoma" panose="020B0604030504040204" pitchFamily="34" charset="0"/>
              </a:rPr>
              <a:t>       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Сред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останалите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цели,</a:t>
            </a:r>
            <a:r>
              <a:rPr lang="bg-BG" b="1" spc="-5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за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постигането,</a:t>
            </a:r>
            <a:r>
              <a:rPr lang="bg-BG" b="1" spc="-4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на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които</a:t>
            </a:r>
            <a:r>
              <a:rPr lang="bg-BG" b="1" spc="-4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клубовете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следва</a:t>
            </a:r>
            <a:r>
              <a:rPr lang="bg-BG" b="1" spc="-4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да</a:t>
            </a:r>
            <a:r>
              <a:rPr lang="bg-BG" b="1" spc="-4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работят,</a:t>
            </a:r>
            <a:r>
              <a:rPr lang="bg-BG" b="1" spc="-5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b="1" spc="-25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са:</a:t>
            </a:r>
            <a:endParaRPr lang="bg-BG" b="1" dirty="0">
              <a:effectLst/>
              <a:ea typeface="Tahoma" panose="020B0604030504040204" pitchFamily="34" charset="0"/>
            </a:endParaRPr>
          </a:p>
          <a:p>
            <a:pPr marL="2171700" marR="17145" lvl="4" indent="-342900"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Проекти</a:t>
            </a:r>
            <a:r>
              <a:rPr lang="bg-BG" sz="2000" spc="2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за</a:t>
            </a:r>
            <a:r>
              <a:rPr lang="bg-BG" sz="2000" spc="2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служба;</a:t>
            </a:r>
            <a:endParaRPr lang="bg-BG" sz="2000" dirty="0">
              <a:effectLst/>
              <a:ea typeface="Tahoma" panose="020B0604030504040204" pitchFamily="34" charset="0"/>
            </a:endParaRPr>
          </a:p>
          <a:p>
            <a:pPr marL="2171700" marR="17145" lvl="4" indent="-342900"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Спонсорство на нови членове</a:t>
            </a:r>
          </a:p>
          <a:p>
            <a:pPr marL="2171700" marR="17145" lvl="4" indent="-342900"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Онлайн присъствие, чрез социални платформи, сайтове;</a:t>
            </a:r>
            <a:endParaRPr lang="bg-BG" sz="2000" dirty="0">
              <a:effectLst/>
              <a:ea typeface="Tahoma" panose="020B0604030504040204" pitchFamily="34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Участие в младежки програми и програми за обмен;</a:t>
            </a:r>
            <a:endParaRPr lang="bg-BG" sz="2000" dirty="0">
              <a:effectLst/>
              <a:ea typeface="Tahoma" panose="020B0604030504040204" pitchFamily="34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Участие в обучения на лидери на д</a:t>
            </a:r>
            <a:r>
              <a:rPr lang="bg-BG" sz="2000" dirty="0">
                <a:solidFill>
                  <a:srgbClr val="17458F"/>
                </a:solidFill>
                <a:ea typeface="Tahoma" panose="020B0604030504040204" pitchFamily="34" charset="0"/>
              </a:rPr>
              <a:t>истриктно</a:t>
            </a:r>
            <a:r>
              <a:rPr lang="bg-BG" sz="2000" dirty="0">
                <a:solidFill>
                  <a:srgbClr val="17458F"/>
                </a:solidFill>
                <a:effectLst/>
                <a:ea typeface="Tahoma" panose="020B0604030504040204" pitchFamily="34" charset="0"/>
              </a:rPr>
              <a:t> и над дистриктно ниво</a:t>
            </a:r>
            <a:r>
              <a:rPr lang="bg-BG" sz="2000" dirty="0">
                <a:solidFill>
                  <a:srgbClr val="17458F"/>
                </a:solidFill>
                <a:ea typeface="Tahoma" panose="020B0604030504040204" pitchFamily="34" charset="0"/>
              </a:rPr>
              <a:t>;</a:t>
            </a: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r>
              <a:rPr lang="bg-BG" sz="2000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Участие в Дистриктна Конференция.</a:t>
            </a:r>
            <a:endParaRPr lang="bg-BG" sz="20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R="17145" lvl="4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</a:pPr>
            <a:endParaRPr lang="bg-BG" sz="1800" dirty="0"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FCE1DC-8C84-4C4B-81CD-CED88F80E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80" t="12164"/>
          <a:stretch/>
        </p:blipFill>
        <p:spPr>
          <a:xfrm>
            <a:off x="9216587" y="868863"/>
            <a:ext cx="1970627" cy="281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8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4000" dirty="0"/>
              <a:t>ЦЕЛИ НА ДИСТРИКТ 2482</a:t>
            </a:r>
            <a:endParaRPr lang="en-US" sz="40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37619" y="1436914"/>
            <a:ext cx="5215811" cy="4238329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bg-BG" b="1" kern="1200" dirty="0">
                <a:solidFill>
                  <a:srgbClr val="17458F"/>
                </a:solidFill>
                <a:effectLst/>
                <a:highlight>
                  <a:srgbClr val="FFB125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ЦЕЛ:</a:t>
            </a:r>
            <a:r>
              <a:rPr lang="bg-BG" b="1" kern="1200" dirty="0">
                <a:solidFill>
                  <a:srgbClr val="17458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Насърчаване на всички клубове в </a:t>
            </a:r>
            <a:r>
              <a:rPr lang="bg-BG" b="1" dirty="0">
                <a:solidFill>
                  <a:srgbClr val="17458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b="1" kern="1200" dirty="0">
                <a:solidFill>
                  <a:srgbClr val="17458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истрикта да поставят своите цели в РК Централ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bg-BG" kern="100" dirty="0">
              <a:solidFill>
                <a:srgbClr val="17458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">
              <a:lnSpc>
                <a:spcPct val="102000"/>
              </a:lnSpc>
              <a:spcBef>
                <a:spcPts val="10"/>
              </a:spcBef>
              <a:spcAft>
                <a:spcPts val="0"/>
              </a:spcAft>
            </a:pPr>
            <a:r>
              <a:rPr lang="bg-BG" b="1" kern="1200" dirty="0">
                <a:solidFill>
                  <a:srgbClr val="FFC000"/>
                </a:solidFill>
                <a:effectLst/>
                <a:highlight>
                  <a:srgbClr val="17458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Защо</a:t>
            </a:r>
            <a:r>
              <a:rPr lang="bg-BG" b="1" kern="1200" dirty="0">
                <a:solidFill>
                  <a:srgbClr val="FFC000"/>
                </a:solidFill>
                <a:effectLst/>
                <a:highlight>
                  <a:srgbClr val="17458F"/>
                </a:highlight>
                <a:latin typeface="Tahoma" panose="020B0604030504040204" pitchFamily="34" charset="0"/>
                <a:ea typeface="Times New Roman" panose="02020603050405020304" pitchFamily="18" charset="0"/>
              </a:rPr>
              <a:t>?</a:t>
            </a:r>
            <a:r>
              <a:rPr lang="bg-BG" dirty="0">
                <a:solidFill>
                  <a:srgbClr val="FFC000"/>
                </a:solidFill>
                <a:effectLst/>
                <a:highlight>
                  <a:srgbClr val="17458F"/>
                </a:highlight>
                <a:latin typeface="ADYS"/>
                <a:ea typeface="Tahoma" panose="020B0604030504040204" pitchFamily="34" charset="0"/>
              </a:rPr>
              <a:t> </a:t>
            </a:r>
            <a:r>
              <a:rPr lang="bg-BG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Всеки клуб, който е поставил и изпълнил целите в рамките на съответната ротарианска година бива удостоен с </a:t>
            </a:r>
            <a:r>
              <a:rPr lang="bg-BG" b="1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Клубна награда за отлични постижения </a:t>
            </a:r>
          </a:p>
          <a:p>
            <a:pPr marR="17145" algn="ctr">
              <a:lnSpc>
                <a:spcPct val="102000"/>
              </a:lnSpc>
              <a:spcBef>
                <a:spcPts val="10"/>
              </a:spcBef>
              <a:spcAft>
                <a:spcPts val="0"/>
              </a:spcAft>
            </a:pPr>
            <a:endParaRPr lang="bg-BG" b="1" dirty="0">
              <a:solidFill>
                <a:srgbClr val="17458F"/>
              </a:solidFill>
              <a:latin typeface="ADYS"/>
              <a:ea typeface="Tahoma" panose="020B0604030504040204" pitchFamily="34" charset="0"/>
            </a:endParaRPr>
          </a:p>
          <a:p>
            <a:pPr marR="17145">
              <a:lnSpc>
                <a:spcPct val="102000"/>
              </a:lnSpc>
              <a:spcBef>
                <a:spcPts val="10"/>
              </a:spcBef>
            </a:pPr>
            <a:r>
              <a:rPr lang="bg-BG" b="1" kern="1200" dirty="0">
                <a:solidFill>
                  <a:srgbClr val="17458F"/>
                </a:solidFill>
                <a:effectLst/>
                <a:highlight>
                  <a:srgbClr val="FFB125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РЕЗУЛТАТ: </a:t>
            </a:r>
            <a:r>
              <a:rPr lang="bg-BG" b="1" kern="1200" dirty="0">
                <a:solidFill>
                  <a:srgbClr val="17458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Минимум 50 % от клубовете да получат отличия</a:t>
            </a:r>
            <a:endParaRPr lang="bg-BG" kern="100" dirty="0">
              <a:solidFill>
                <a:srgbClr val="17458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">
              <a:lnSpc>
                <a:spcPct val="102000"/>
              </a:lnSpc>
              <a:spcBef>
                <a:spcPts val="10"/>
              </a:spcBef>
              <a:spcAft>
                <a:spcPts val="0"/>
              </a:spcAft>
            </a:pPr>
            <a:endParaRPr lang="bg-BG" sz="1800" dirty="0">
              <a:solidFill>
                <a:srgbClr val="17458F"/>
              </a:solidFill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12" name="Image 50" descr="A certificate with a colorful border&#10;&#10;AI-generated content may be incorrect.">
            <a:extLst>
              <a:ext uri="{FF2B5EF4-FFF2-40B4-BE49-F238E27FC236}">
                <a16:creationId xmlns:a16="http://schemas.microsoft.com/office/drawing/2014/main" id="{00AF5136-B52C-44E3-BC79-A94E07BCBCD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1436914"/>
            <a:ext cx="5524682" cy="398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285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391285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03933" y="1405529"/>
            <a:ext cx="10720874" cy="316647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 </a:t>
            </a: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Задържане и нарастване броя на ротарианците, ротаракторите и интеракторите в Дистрикта спрямо предходната година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Анализ в клуба – защо напускат нашите членове, каква е средата в нашия клуб;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 на стратегия за задържане на членове и привличане на нови, на база на анализа;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Нова клубна култура – клубовете да бъдат желано място за срещи;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Привличане и задържане на млади хора. Приемственост между Интеракт, Ротаракт и Ротари клубовете;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Привличане за членове на доброволци, участвали в нашите проекти;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 </a:t>
            </a:r>
            <a:endParaRPr lang="bg-BG" sz="1600" kern="100" dirty="0">
              <a:solidFill>
                <a:srgbClr val="17458F"/>
              </a:solidFill>
              <a:effectLst/>
              <a:highlight>
                <a:srgbClr val="FFB125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6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815723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dirty="0"/>
              <a:t>ЧЛЕНСТВО</a:t>
            </a:r>
            <a:endParaRPr lang="en-US" sz="40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2559F81-AC56-4B1B-ACF4-E665ACBFC37D}"/>
              </a:ext>
            </a:extLst>
          </p:cNvPr>
          <p:cNvSpPr txBox="1">
            <a:spLocks/>
          </p:cNvSpPr>
          <p:nvPr/>
        </p:nvSpPr>
        <p:spPr>
          <a:xfrm>
            <a:off x="703933" y="4936408"/>
            <a:ext cx="10720874" cy="1003557"/>
          </a:xfrm>
          <a:prstGeom prst="rect">
            <a:avLst/>
          </a:prstGeom>
        </p:spPr>
        <p:txBody>
          <a:bodyPr numCol="2"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100 % задържане на членовете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Нетно нарастване на членовете с 5 %    		                   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3 сателитни клуба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6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Чартиране на 2 нови Ротари или Ротаракт клубове</a:t>
            </a:r>
            <a:endParaRPr lang="bg-BG" sz="16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">
              <a:lnSpc>
                <a:spcPct val="102000"/>
              </a:lnSpc>
              <a:spcBef>
                <a:spcPts val="10"/>
              </a:spcBef>
              <a:spcAft>
                <a:spcPts val="0"/>
              </a:spcAft>
            </a:pPr>
            <a:endParaRPr lang="bg-BG" sz="16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6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49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4821493" y="2095389"/>
            <a:ext cx="6439542" cy="3279589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Преглед и оценка на Стратегическия клубен план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8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  </a:t>
            </a: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Актуализиране на Стратегическия клубен план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8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 </a:t>
            </a: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Всички клубове в </a:t>
            </a: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истрикт 2482 да имат Стратегически план за следващите три години, който да следват</a:t>
            </a: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200" dirty="0"/>
              <a:t>СТРАТЕГИЧЕСКИ ПЛАН – ПРЕГЛЕД, ОЦЕНКА И АКТУАЛИЗИРАНЕ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EC2AC-22D2-4A29-B3E0-3B0468F66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76" y="1888757"/>
            <a:ext cx="4001412" cy="327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3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9200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35563" y="1764494"/>
            <a:ext cx="5869518" cy="3612576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Увеличаване на реализираните проекти, удовлетворяващи приоритетни нужди на общностите, с реално измерен положителен резултат.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  </a:t>
            </a:r>
            <a:r>
              <a:rPr lang="bg-BG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Насърчаване на членовете на клуба да участват пряко в изпълнението на клубните проекти.</a:t>
            </a:r>
            <a:endParaRPr lang="bg-BG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</a:t>
            </a:r>
            <a:r>
              <a:rPr lang="bg-BG" b="1" kern="100" dirty="0">
                <a:solidFill>
                  <a:srgbClr val="17458F"/>
                </a:solidFill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Минимум 50 % клубове, чиито членове пряко участват като доброволци в изпълнението на клубните проекти.</a:t>
            </a:r>
            <a:endParaRPr lang="bg-BG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85248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/>
              <a:t>УЧАСТИЕ НА ЧЛЕНОВЕ В ПРОЕКТИТЕ ЗА СЛУЖБА НА КЛУБА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254648-6683-43BE-BABC-6F80D2348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271" y="2280337"/>
            <a:ext cx="4173166" cy="1606177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09582BE-2545-462B-8C18-981A03EA8E4F}"/>
              </a:ext>
            </a:extLst>
          </p:cNvPr>
          <p:cNvSpPr txBox="1">
            <a:spLocks/>
          </p:cNvSpPr>
          <p:nvPr/>
        </p:nvSpPr>
        <p:spPr>
          <a:xfrm>
            <a:off x="63260" y="5454336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i="1" dirty="0">
                <a:solidFill>
                  <a:srgbClr val="0070C0"/>
                </a:solidFill>
              </a:rPr>
              <a:t>НИЕ СМЕ ХОРА НА ДЕЙСТВИЕТО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54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35562" y="1699916"/>
            <a:ext cx="10684710" cy="4333137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Активно участие на клубовете и членовете с дарения към Годишния фонд на Фондация Ротари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  <a:r>
              <a:rPr lang="bg-BG" sz="1800" b="1" kern="100" dirty="0">
                <a:solidFill>
                  <a:srgbClr val="FFB12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Планиране на дарения към Фондация Ротари от Ротари и Ротаракт клубовете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Провеждане на кампании за дарения от всеки ротарианец и ротарактор, всяка година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Разяснителна кампания в клубовете относно „100% Пол Харис клуб“</a:t>
            </a:r>
            <a:endParaRPr lang="bg-BG" sz="18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</a:t>
            </a:r>
            <a:endParaRPr lang="bg-BG" sz="18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50 % клубове с дарения към Годишния фонд на Фондация Ротари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Нарастване с 50 % на членовете на Обществото на Пол Харис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Поне два нови клуба  „100</a:t>
            </a: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 Пол Харис“</a:t>
            </a:r>
            <a:endParaRPr lang="bg-BG" sz="18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">
              <a:spcBef>
                <a:spcPts val="45"/>
              </a:spcBef>
              <a:spcAft>
                <a:spcPts val="0"/>
              </a:spcAft>
            </a:pPr>
            <a:r>
              <a:rPr lang="bg-BG" sz="1800" dirty="0">
                <a:effectLst/>
                <a:latin typeface="ADYS"/>
                <a:ea typeface="Tahoma" panose="020B0604030504040204" pitchFamily="34" charset="0"/>
              </a:rPr>
              <a:t> </a:t>
            </a:r>
            <a:endParaRPr lang="bg-BG" sz="18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975852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/>
              <a:t>ВНОСКИ И ДАРЕНИЯ КЪМ </a:t>
            </a:r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ГОДИШНИЯ ФОНД </a:t>
            </a:r>
            <a:r>
              <a:rPr lang="bg-BG" sz="2800" dirty="0"/>
              <a:t>НА ФОНДАЦИЯ РОТАРИ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8A5E3-3E0D-4610-BB02-6A2279B35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286" y="3897679"/>
            <a:ext cx="2770628" cy="168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5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66517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4878748" y="1444441"/>
            <a:ext cx="6566000" cy="448441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4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 участие на клубовете и членовете с дарения към Програмата Полио Плюс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  <a:r>
              <a:rPr lang="bg-BG" b="1" kern="100" dirty="0">
                <a:solidFill>
                  <a:srgbClr val="FFB12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bg-BG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ровеждане на разяснителна кампания относно борбата за изкореняване на полиомиелита – глобална цел на Ротари Интернешънъл</a:t>
            </a:r>
            <a:endParaRPr lang="bg-BG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Планиране на дарения към Програмата Полио Плюс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</a:t>
            </a:r>
            <a:endParaRPr lang="bg-BG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50 % клубове с дарения към Програмата Полио Плюс</a:t>
            </a:r>
            <a:endParaRPr lang="bg-BG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738798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/>
              <a:t>ВНОСКИ И ДАРЕНИЯ КЪМ ПРОГРАМАТА ПОЛИО ПЛЮС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D810F-680C-4754-971D-1A0E64A13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30" y="1888757"/>
            <a:ext cx="3425786" cy="342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8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85841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68360" y="1279071"/>
            <a:ext cx="10710277" cy="472345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Разнообразни проекти за служба в клубове и зони.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Национален проект в Дистрикта.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Глобални проекти.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  <a:r>
              <a:rPr lang="bg-BG" sz="1800" b="1" kern="100" dirty="0">
                <a:solidFill>
                  <a:srgbClr val="FFB12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Насърчаване на клубовете </a:t>
            </a: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да проучват потребностите на общностите си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Помощ при идентифициране и стартиране на Дистриктни и Глобални грантове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работни групи по здравеопазване и превенция на зависимости, образование и екология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проекти реализирани чрез Дистриктни и Глобални грантове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Идентифициране на клубни проекти с  възможност за общ зонален или Дистриктен проект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Създаване на дистриктна банка с идеи за проекти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Съвместни проекти на Ротари и Ротаракт клубове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Един национален проект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Минимум 1 проект финансиран с Глобален грант</a:t>
            </a: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с водещ партньор клуб от Дистрикта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Двойно увеличение на клубовет</a:t>
            </a:r>
            <a:r>
              <a:rPr lang="bg-BG" sz="1800" b="1" kern="100" dirty="0">
                <a:solidFill>
                  <a:srgbClr val="17458F"/>
                </a:solidFill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е, кандидати за </a:t>
            </a:r>
            <a:r>
              <a:rPr lang="bg-BG" sz="1800" b="1" kern="100" dirty="0" err="1">
                <a:solidFill>
                  <a:srgbClr val="17458F"/>
                </a:solidFill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Дистриктен</a:t>
            </a:r>
            <a:r>
              <a:rPr lang="bg-BG" sz="1800" b="1" kern="100" dirty="0">
                <a:solidFill>
                  <a:srgbClr val="17458F"/>
                </a:solidFill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 грант</a:t>
            </a:r>
            <a:endParaRPr lang="bg-BG" sz="18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R="17145"/>
            <a:r>
              <a:rPr lang="bg-BG" sz="1800" dirty="0">
                <a:effectLst/>
                <a:latin typeface="ADYS"/>
                <a:ea typeface="Tahoma" panose="020B0604030504040204" pitchFamily="34" charset="0"/>
              </a:rPr>
              <a:t> </a:t>
            </a:r>
            <a:endParaRPr lang="bg-BG" sz="18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755211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dirty="0"/>
              <a:t>ПРОЕКТИ ЗА СЛУЖБА И ФОНДАЦИЯ РОТАРИ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9B7AC-B350-45CA-9DE5-F92BC262F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8859" y="1443564"/>
            <a:ext cx="2639778" cy="156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0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91872"/>
            <a:ext cx="1212874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740861" y="1104109"/>
            <a:ext cx="10710277" cy="4991891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Изграждане на положителния публичен имидж на Ротари в България, като водеща хуманитарна организация</a:t>
            </a:r>
            <a:r>
              <a:rPr lang="en-US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b="1" kern="100" dirty="0">
              <a:solidFill>
                <a:srgbClr val="17458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  <a:r>
              <a:rPr lang="bg-BG" sz="1800" b="1" kern="100" dirty="0">
                <a:solidFill>
                  <a:srgbClr val="FFB12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Оценка на възприятието на Ротари в рамките на Дистрикта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Прилагане на единната идентичност на бранда в Ротари, Ротаракт и Интеракт клубовете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Ефективно използване на дигитални платформи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партньорства с местни медии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значими проекти и инициативи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Ангажиране на разнообразна аудитория от разнообразни професионалисти и студенти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  <a:cs typeface="Times New Roman" panose="02020603050405020304" pitchFamily="18" charset="0"/>
              </a:rPr>
              <a:t>Мониторинг и оценка на напредъка.</a:t>
            </a:r>
            <a:endParaRPr lang="bg-BG" sz="1800" b="1" kern="100" dirty="0">
              <a:solidFill>
                <a:srgbClr val="17458F"/>
              </a:solidFill>
              <a:latin typeface="ADYS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 </a:t>
            </a:r>
          </a:p>
          <a:p>
            <a:pPr marL="285750" marR="17145" indent="-285750">
              <a:buFont typeface="Arial" panose="020B0604020202020204" pitchFamily="34" charset="0"/>
              <a:buChar char="•"/>
            </a:pPr>
            <a:r>
              <a:rPr lang="bg-BG" sz="1800" b="1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Създаване на условия за възникване на интерес към въпроса „Какво е Ротари?“</a:t>
            </a:r>
          </a:p>
          <a:p>
            <a:pPr marL="285750" marR="17145" indent="-285750">
              <a:buFont typeface="Arial" panose="020B0604020202020204" pitchFamily="34" charset="0"/>
              <a:buChar char="•"/>
            </a:pPr>
            <a:r>
              <a:rPr lang="bg-BG" sz="1800" b="1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Привличане и задържане на нови членове чрез създаване на приобщаваща среда и познание за Ротари.</a:t>
            </a:r>
          </a:p>
          <a:p>
            <a:pPr marL="285750" marR="17145" indent="-285750">
              <a:buFont typeface="Arial" panose="020B0604020202020204" pitchFamily="34" charset="0"/>
              <a:buChar char="•"/>
            </a:pPr>
            <a:r>
              <a:rPr lang="bg-BG" sz="1800" b="1" dirty="0">
                <a:solidFill>
                  <a:srgbClr val="17458F"/>
                </a:solidFill>
                <a:effectLst/>
                <a:latin typeface="ADYS"/>
                <a:ea typeface="Tahoma" panose="020B0604030504040204" pitchFamily="34" charset="0"/>
              </a:rPr>
              <a:t>Привличане и задържане на доброволци и партньори за съвместна работа по каузи.</a:t>
            </a:r>
            <a:endParaRPr lang="bg-BG" sz="1800" b="1" dirty="0">
              <a:solidFill>
                <a:srgbClr val="17458F"/>
              </a:solidFill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-88490" y="634667"/>
            <a:ext cx="1212874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/>
              <a:t>ПУБЛИЧЕН ИМИДЖ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2733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411163"/>
            <a:ext cx="12192000" cy="588962"/>
          </a:xfrm>
        </p:spPr>
        <p:txBody>
          <a:bodyPr>
            <a:noAutofit/>
          </a:bodyPr>
          <a:lstStyle/>
          <a:p>
            <a:r>
              <a:rPr lang="bg-BG" sz="2800" dirty="0"/>
              <a:t>ЦЕЛИ НА ДИСТРИКТ 2482</a:t>
            </a:r>
            <a:endParaRPr lang="en-US" sz="2800" dirty="0">
              <a:highlight>
                <a:srgbClr val="FFB125"/>
              </a:highlight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654417-903F-44D7-9A13-26FFD1105737}"/>
              </a:ext>
            </a:extLst>
          </p:cNvPr>
          <p:cNvSpPr txBox="1">
            <a:spLocks/>
          </p:cNvSpPr>
          <p:nvPr/>
        </p:nvSpPr>
        <p:spPr>
          <a:xfrm>
            <a:off x="865637" y="1594634"/>
            <a:ext cx="10710277" cy="2925473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24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ЦЕЛ: </a:t>
            </a:r>
            <a:r>
              <a:rPr lang="bg-BG" sz="24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4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Привличане на млади хора в програмите на Ротари</a:t>
            </a:r>
            <a:endParaRPr lang="bg-BG" sz="2400" b="1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b="1" kern="100" dirty="0">
              <a:solidFill>
                <a:srgbClr val="17458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FFB125"/>
                </a:solidFill>
                <a:effectLst/>
                <a:highlight>
                  <a:srgbClr val="17458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  <a:r>
              <a:rPr lang="bg-BG" sz="1800" b="1" kern="100" dirty="0">
                <a:solidFill>
                  <a:srgbClr val="FFB12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Популяризиране на младежките програми на Ротари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Насърчаване на клубовете да издирват и привличат млади лидери за участие в програмите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b="1" kern="100" dirty="0">
              <a:solidFill>
                <a:srgbClr val="17458F"/>
              </a:solidFill>
              <a:highlight>
                <a:srgbClr val="FFB125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b="1" kern="100" dirty="0">
              <a:solidFill>
                <a:srgbClr val="17458F"/>
              </a:solidFill>
              <a:effectLst/>
              <a:highlight>
                <a:srgbClr val="FFB125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800" b="1" kern="100" dirty="0">
                <a:solidFill>
                  <a:srgbClr val="17458F"/>
                </a:solidFill>
                <a:effectLst/>
                <a:highlight>
                  <a:srgbClr val="FFB125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РЕЗУЛТАТ: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Два дистриктни семинара </a:t>
            </a:r>
            <a:r>
              <a:rPr lang="en-US" sz="1800" b="1" kern="100" dirty="0">
                <a:solidFill>
                  <a:srgbClr val="17458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RYLA</a:t>
            </a:r>
            <a:endParaRPr lang="bg-BG" sz="1800" b="1" kern="100" dirty="0">
              <a:solidFill>
                <a:srgbClr val="17458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Един международен семинар </a:t>
            </a:r>
            <a:r>
              <a:rPr lang="en-US" sz="1800" b="1" kern="100" dirty="0">
                <a:solidFill>
                  <a:srgbClr val="17458F"/>
                </a:solidFill>
                <a:effectLst/>
                <a:ea typeface="Tahoma" panose="020B0604030504040204" pitchFamily="34" charset="0"/>
                <a:cs typeface="Times New Roman" panose="02020603050405020304" pitchFamily="18" charset="0"/>
              </a:rPr>
              <a:t>RYLA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bg-BG" sz="1800" b="1" kern="100" dirty="0">
                <a:solidFill>
                  <a:srgbClr val="17458F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Един международен обмен</a:t>
            </a:r>
            <a:endParaRPr lang="bg-BG" sz="1800" dirty="0">
              <a:effectLst/>
              <a:ea typeface="Tahoma" panose="020B0604030504040204" pitchFamily="34" charset="0"/>
            </a:endParaRPr>
          </a:p>
          <a:p>
            <a:pPr marR="17145"/>
            <a:r>
              <a:rPr lang="bg-BG" sz="1800" dirty="0">
                <a:effectLst/>
                <a:ea typeface="Tahoma" panose="020B0604030504040204" pitchFamily="34" charset="0"/>
              </a:rPr>
              <a:t> 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bg-BG" sz="1800" kern="100" dirty="0">
              <a:solidFill>
                <a:srgbClr val="17458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marR="17145" lvl="4" indent="-342900">
              <a:lnSpc>
                <a:spcPct val="102000"/>
              </a:lnSpc>
              <a:spcBef>
                <a:spcPts val="45"/>
              </a:spcBef>
              <a:buClr>
                <a:srgbClr val="323E4F"/>
              </a:buClr>
              <a:buFont typeface="Wingdings" panose="05000000000000000000" pitchFamily="2" charset="2"/>
              <a:buChar char=""/>
            </a:pPr>
            <a:endParaRPr lang="bg-BG" sz="1800" dirty="0">
              <a:solidFill>
                <a:srgbClr val="17458F"/>
              </a:solidFill>
              <a:effectLst/>
              <a:ea typeface="Tahoma" panose="020B060403050404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DA0C72F-934B-4D46-9210-E2D80186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5B76E7-4EFA-4AD6-B875-8A7EAD3A52C8}"/>
              </a:ext>
            </a:extLst>
          </p:cNvPr>
          <p:cNvSpPr txBox="1">
            <a:spLocks/>
          </p:cNvSpPr>
          <p:nvPr/>
        </p:nvSpPr>
        <p:spPr>
          <a:xfrm>
            <a:off x="0" y="855479"/>
            <a:ext cx="12192000" cy="58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200" dirty="0"/>
              <a:t>УЧАСТИЕ В МЛАДЕЖКИ ПРОГРАМИ И ПРОГРАМИ ЗА ОБМЕН, </a:t>
            </a:r>
            <a:r>
              <a:rPr lang="en-US" sz="3200" dirty="0"/>
              <a:t>RYLA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4A1C94-3983-436E-BF17-5CFA47C2D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878" y="3189267"/>
            <a:ext cx="5340485" cy="26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81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Благодаря за вниманието!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994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Create Hope 2023-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458C"/>
      </a:accent1>
      <a:accent2>
        <a:srgbClr val="C22134"/>
      </a:accent2>
      <a:accent3>
        <a:srgbClr val="7958A1"/>
      </a:accent3>
      <a:accent4>
        <a:srgbClr val="FFD500"/>
      </a:accent4>
      <a:accent5>
        <a:srgbClr val="831550"/>
      </a:accent5>
      <a:accent6>
        <a:srgbClr val="FFFF00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4112</TotalTime>
  <Words>1286</Words>
  <Application>Microsoft Office PowerPoint</Application>
  <PresentationFormat>Widescreen</PresentationFormat>
  <Paragraphs>170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ADYS</vt:lpstr>
      <vt:lpstr>Aptos</vt:lpstr>
      <vt:lpstr>Arial</vt:lpstr>
      <vt:lpstr>Calibri</vt:lpstr>
      <vt:lpstr>Tahoma</vt:lpstr>
      <vt:lpstr>Times New Roman</vt:lpstr>
      <vt:lpstr>Wingdings</vt:lpstr>
      <vt:lpstr>Тема на Office</vt:lpstr>
      <vt:lpstr>Custom Design</vt:lpstr>
      <vt:lpstr>1_Custom Design</vt:lpstr>
      <vt:lpstr>PowerPoint Presentation</vt:lpstr>
      <vt:lpstr>PowerPoint Presentation</vt:lpstr>
      <vt:lpstr>ЗАПОЗНАЙТЕ СЕ С ПРЕЗИДЕНТА НА РИ 2025 - 26</vt:lpstr>
      <vt:lpstr>ПОСЛАНИЕ НА ПРЕЗИДЕНТА НА РИ 2025 - 26 г.</vt:lpstr>
      <vt:lpstr>ПОСЛАНИЕ НА ПРЕЗИДЕНТА НА РИ 2025 - 26</vt:lpstr>
      <vt:lpstr>ВИЗИЯ И ПЛАН НА РИ И ДИСТРИКТ 2482</vt:lpstr>
      <vt:lpstr> ПРИОРИТЕТИ НА РОТАРИ ИНТЕРНЕШЪНЪЛ И ДИСТРИКТ 2482</vt:lpstr>
      <vt:lpstr>ТРИГОДИШНИТЕ „ЦЕЛИ В РАЗВИТИЕ“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ЦЕЛИ НА ДИСТРИКТ 2482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Маргарита Й. Богданова</dc:creator>
  <cp:lastModifiedBy>Plamen Ilarionov</cp:lastModifiedBy>
  <cp:revision>147</cp:revision>
  <dcterms:created xsi:type="dcterms:W3CDTF">2023-08-17T13:43:07Z</dcterms:created>
  <dcterms:modified xsi:type="dcterms:W3CDTF">2025-04-03T07:37:09Z</dcterms:modified>
</cp:coreProperties>
</file>