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2" r:id="rId3"/>
    <p:sldId id="275" r:id="rId4"/>
    <p:sldId id="273" r:id="rId5"/>
    <p:sldId id="272" r:id="rId6"/>
    <p:sldId id="274" r:id="rId7"/>
    <p:sldId id="266" r:id="rId8"/>
    <p:sldId id="267" r:id="rId9"/>
    <p:sldId id="265" r:id="rId10"/>
    <p:sldId id="271" r:id="rId11"/>
    <p:sldId id="269" r:id="rId12"/>
    <p:sldId id="268" r:id="rId13"/>
    <p:sldId id="276" r:id="rId14"/>
    <p:sldId id="277" r:id="rId15"/>
    <p:sldId id="264" r:id="rId16"/>
  </p:sldIdLst>
  <p:sldSz cx="9144000" cy="6858000" type="screen4x3"/>
  <p:notesSz cx="6858000" cy="9144000"/>
  <p:defaultTextStyle>
    <a:defPPr>
      <a:defRPr lang="bg-BG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6FFCC"/>
    <a:srgbClr val="0071A4"/>
    <a:srgbClr val="0077A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48" autoAdjust="0"/>
    <p:restoredTop sz="94660"/>
  </p:normalViewPr>
  <p:slideViewPr>
    <p:cSldViewPr snapToGrid="0" showGuides="1">
      <p:cViewPr>
        <p:scale>
          <a:sx n="96" d="100"/>
          <a:sy n="96" d="100"/>
        </p:scale>
        <p:origin x="-1752" y="-3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6" d="100"/>
          <a:sy n="86" d="100"/>
        </p:scale>
        <p:origin x="-296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BCB6DF80-DF23-434B-ACC3-043F6603DFA8}" type="datetimeFigureOut">
              <a:rPr lang="bg-BG"/>
              <a:pPr>
                <a:defRPr/>
              </a:pPr>
              <a:t>10.11.2011 г.</a:t>
            </a:fld>
            <a:endParaRPr lang="bg-B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bg-BG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bg-BG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391719D7-B701-4D0A-B9AB-C8837FE7833E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xmlns="" val="40566553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1719D7-B701-4D0A-B9AB-C8837FE7833E}" type="slidenum">
              <a:rPr lang="bg-BG" smtClean="0"/>
              <a:pPr>
                <a:defRPr/>
              </a:pPr>
              <a:t>1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xmlns="" val="2008834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AC6D186-ED50-4ED9-8754-08F2972D6CE0}" type="slidenum">
              <a:rPr lang="bg-BG" smtClean="0"/>
              <a:pPr eaLnBrk="1" hangingPunct="1"/>
              <a:t>15</a:t>
            </a:fld>
            <a:endParaRPr lang="bg-BG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dirty="0" smtClean="0"/>
              <a:t>Всяка година, хиляди млади мъже и жени участват в  образователни програми на Ротари,както</a:t>
            </a:r>
            <a:r>
              <a:rPr lang="bg-BG" baseline="0" dirty="0" smtClean="0"/>
              <a:t> и в новите програми </a:t>
            </a:r>
            <a:r>
              <a:rPr lang="bg-BG" dirty="0" smtClean="0"/>
              <a:t>за поколенията, които да им позволят да развият нови умения, включително лидерски и  да служат на своите общности както допринясят</a:t>
            </a:r>
            <a:r>
              <a:rPr lang="bg-BG" baseline="0" dirty="0" smtClean="0"/>
              <a:t> и до </a:t>
            </a:r>
            <a:r>
              <a:rPr lang="bg-BG" dirty="0" smtClean="0"/>
              <a:t>насърчаване на международното разбирателство. Но това преживяване  не трябва да приключва, когато програмата приключи. Като стипендианти/възпитаници на Ротари , те са част от разширената мрежа на хора, които споделят обща връзка. Те винаги ще принадлежи към семейството на Ротари. Дръжте ги ангажирани с идеи и ресурси. </a:t>
            </a:r>
            <a:br>
              <a:rPr lang="bg-BG" dirty="0" smtClean="0"/>
            </a:br>
            <a:r>
              <a:rPr lang="bg-BG" dirty="0" smtClean="0"/>
              <a:t/>
            </a:r>
            <a:br>
              <a:rPr lang="bg-BG" dirty="0" smtClean="0"/>
            </a:br>
            <a:r>
              <a:rPr lang="bg-BG" dirty="0" smtClean="0"/>
              <a:t>Ротари възпитаници са бивши участници от някое от следните:</a:t>
            </a:r>
            <a:br>
              <a:rPr lang="bg-BG" dirty="0" smtClean="0"/>
            </a:br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1719D7-B701-4D0A-B9AB-C8837FE7833E}" type="slidenum">
              <a:rPr lang="bg-BG" smtClean="0"/>
              <a:pPr>
                <a:defRPr/>
              </a:pPr>
              <a:t>2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xmlns="" val="23866898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sz="1200" b="1" dirty="0" smtClean="0">
                <a:solidFill>
                  <a:srgbClr val="00A29E"/>
                </a:solidFill>
                <a:latin typeface="Century Gothic" pitchFamily="34" charset="0"/>
              </a:rPr>
              <a:t>Чрез грантове на обща стойност приблизително $ 16,2 милиона, получатели от около 70 страни, са учили в близо  80 страни.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200" b="1" dirty="0" smtClean="0">
                <a:solidFill>
                  <a:srgbClr val="00A29E"/>
                </a:solidFill>
                <a:latin typeface="Century Gothic" pitchFamily="34" charset="0"/>
              </a:rPr>
              <a:t>Целта на посланическите стипендии е за по-нататъшно международно разбирателство и приятелските отношения между хора от различни страни и географски райони.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200" b="1" dirty="0" smtClean="0">
                <a:solidFill>
                  <a:srgbClr val="00A29E"/>
                </a:solidFill>
                <a:latin typeface="Century Gothic" pitchFamily="34" charset="0"/>
              </a:rPr>
              <a:t>Програмата спонсорира стипендии  за  1 академична година за бакалаври и магистри, както и за квалифицирани професионалисти, преследващи професионално обучение. По време на престоя си в чужбина, учените служат като посланици на добра воля на приемащата страна и  изнасят презентации за родните си места, за техните Ротари клубове и други групи. При завръщането си у дома, учените споделят с ротарианци и други техните преживявания и опит , които водят  до по-добро разбиране на страната-домакин.</a:t>
            </a:r>
            <a:br>
              <a:rPr lang="bg-BG" sz="1200" b="1" dirty="0" smtClean="0">
                <a:solidFill>
                  <a:srgbClr val="00A29E"/>
                </a:solidFill>
                <a:latin typeface="Century Gothic" pitchFamily="34" charset="0"/>
              </a:rPr>
            </a:br>
            <a:endParaRPr lang="bg-BG" sz="1200" b="1" dirty="0" smtClean="0">
              <a:solidFill>
                <a:srgbClr val="00A29E"/>
              </a:solidFill>
              <a:latin typeface="Century Gothic" pitchFamily="34" charset="0"/>
            </a:endParaRPr>
          </a:p>
          <a:p>
            <a:r>
              <a:rPr lang="bg-BG" dirty="0" smtClean="0"/>
              <a:t/>
            </a:r>
            <a:br>
              <a:rPr lang="bg-BG" dirty="0" smtClean="0"/>
            </a:br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1719D7-B701-4D0A-B9AB-C8837FE7833E}" type="slidenum">
              <a:rPr lang="bg-BG" smtClean="0"/>
              <a:pPr>
                <a:defRPr/>
              </a:pPr>
              <a:t>3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xmlns="" val="23866898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sz="1200" b="1" dirty="0" smtClean="0">
                <a:solidFill>
                  <a:srgbClr val="00A29E"/>
                </a:solidFill>
                <a:latin typeface="Century Gothic" pitchFamily="34" charset="0"/>
              </a:rPr>
              <a:t>Чрез грантове на обща стойност приблизително $ 16,2 милиона, получатели от около 70 страни, са учили в близо  80 страни.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200" b="1" dirty="0" smtClean="0">
                <a:solidFill>
                  <a:srgbClr val="00A29E"/>
                </a:solidFill>
                <a:latin typeface="Century Gothic" pitchFamily="34" charset="0"/>
              </a:rPr>
              <a:t>Целта на посланическите стипендии е за по-нататъшно международно разбирателство и приятелските отношения между хора от различни страни и географски райони.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200" b="1" dirty="0" smtClean="0">
                <a:solidFill>
                  <a:srgbClr val="00A29E"/>
                </a:solidFill>
                <a:latin typeface="Century Gothic" pitchFamily="34" charset="0"/>
              </a:rPr>
              <a:t>Програмата спонсорира стипендии  за  1 академична година за бакалаври и магистри, както и за квалифицирани професионалисти, преследващи професионално обучение. По време на престоя си в чужбина, учените служат като посланици на добра воля на приемащата страна и  изнасят презентации за родните си места, за техните Ротари клубове и други групи. При завръщането си у дома, учените споделят с ротарианци и други техните преживявания и опит , които водят  до по-добро разбиране на страната-домакин.</a:t>
            </a:r>
            <a:br>
              <a:rPr lang="bg-BG" sz="1200" b="1" dirty="0" smtClean="0">
                <a:solidFill>
                  <a:srgbClr val="00A29E"/>
                </a:solidFill>
                <a:latin typeface="Century Gothic" pitchFamily="34" charset="0"/>
              </a:rPr>
            </a:br>
            <a:endParaRPr lang="bg-BG" sz="1200" b="1" dirty="0" smtClean="0">
              <a:solidFill>
                <a:srgbClr val="00A29E"/>
              </a:solidFill>
              <a:latin typeface="Century Gothic" pitchFamily="34" charset="0"/>
            </a:endParaRPr>
          </a:p>
          <a:p>
            <a:r>
              <a:rPr lang="bg-BG" dirty="0" smtClean="0"/>
              <a:t/>
            </a:r>
            <a:br>
              <a:rPr lang="bg-BG" dirty="0" smtClean="0"/>
            </a:br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1719D7-B701-4D0A-B9AB-C8837FE7833E}" type="slidenum">
              <a:rPr lang="bg-BG" smtClean="0"/>
              <a:pPr>
                <a:defRPr/>
              </a:pPr>
              <a:t>4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xmlns="" val="23866898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sz="1200" b="1" dirty="0" smtClean="0">
                <a:solidFill>
                  <a:srgbClr val="00A29E"/>
                </a:solidFill>
                <a:latin typeface="Century Gothic" pitchFamily="34" charset="0"/>
              </a:rPr>
              <a:t>Чрез грантове на обща стойност приблизително $ 16,2 милиона, получатели от около 70 страни, са учили в близо  80 страни.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200" b="1" dirty="0" smtClean="0">
                <a:solidFill>
                  <a:srgbClr val="00A29E"/>
                </a:solidFill>
                <a:latin typeface="Century Gothic" pitchFamily="34" charset="0"/>
              </a:rPr>
              <a:t>Целта на посланическите стипендии е за по-нататъшно международно разбирателство и приятелските отношения между хора от различни страни и географски райони.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200" b="1" dirty="0" smtClean="0">
                <a:solidFill>
                  <a:srgbClr val="00A29E"/>
                </a:solidFill>
                <a:latin typeface="Century Gothic" pitchFamily="34" charset="0"/>
              </a:rPr>
              <a:t>Програмата спонсорира стипендии  за  1 академична година за бакалаври и магистри, както и за квалифицирани професионалисти, преследващи професионално обучение. По време на престоя си в чужбина, учените служат като посланици на добра воля на приемащата страна и  изнасят презентации за родните си места, за техните Ротари клубове и други групи. При завръщането си у дома, учените споделят с ротарианци и други техните преживявания и опит , които водят  до по-добро разбиране на страната-домакин.</a:t>
            </a:r>
            <a:br>
              <a:rPr lang="bg-BG" sz="1200" b="1" dirty="0" smtClean="0">
                <a:solidFill>
                  <a:srgbClr val="00A29E"/>
                </a:solidFill>
                <a:latin typeface="Century Gothic" pitchFamily="34" charset="0"/>
              </a:rPr>
            </a:br>
            <a:endParaRPr lang="bg-BG" sz="1200" b="1" dirty="0" smtClean="0">
              <a:solidFill>
                <a:srgbClr val="00A29E"/>
              </a:solidFill>
              <a:latin typeface="Century Gothic" pitchFamily="34" charset="0"/>
            </a:endParaRPr>
          </a:p>
          <a:p>
            <a:r>
              <a:rPr lang="bg-BG" dirty="0" smtClean="0"/>
              <a:t/>
            </a:r>
            <a:br>
              <a:rPr lang="bg-BG" dirty="0" smtClean="0"/>
            </a:br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1719D7-B701-4D0A-B9AB-C8837FE7833E}" type="slidenum">
              <a:rPr lang="bg-BG" smtClean="0"/>
              <a:pPr>
                <a:defRPr/>
              </a:pPr>
              <a:t>5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xmlns="" val="23866898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sz="1200" b="1" dirty="0" smtClean="0">
                <a:solidFill>
                  <a:srgbClr val="00A29E"/>
                </a:solidFill>
                <a:latin typeface="Century Gothic" pitchFamily="34" charset="0"/>
              </a:rPr>
              <a:t>Чрез грантове на обща стойност приблизително $ 16,2 милиона, получатели от около 70 страни, са учили в близо  80 страни.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200" b="1" dirty="0" smtClean="0">
                <a:solidFill>
                  <a:srgbClr val="00A29E"/>
                </a:solidFill>
                <a:latin typeface="Century Gothic" pitchFamily="34" charset="0"/>
              </a:rPr>
              <a:t>Целта на посланическите стипендии е за по-нататъшно международно разбирателство и приятелските отношения между хора от различни страни и географски райони.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bg-BG" sz="1200" b="1" dirty="0" smtClean="0">
                <a:solidFill>
                  <a:srgbClr val="00A29E"/>
                </a:solidFill>
                <a:latin typeface="Century Gothic" pitchFamily="34" charset="0"/>
              </a:rPr>
              <a:t>Програмата спонсорира стипендии  за  1 академична година за бакалаври и магистри, както и за квалифицирани професионалисти, преследващи професионално обучение. По време на престоя си в чужбина, учените служат като посланици на добра воля на приемащата страна и  изнасят презентации за родните си места, за техните Ротари клубове и други групи. При завръщането си у дома, учените споделят с ротарианци и други техните преживявания и опит , които водят  до по-добро разбиране на страната-домакин.</a:t>
            </a:r>
            <a:br>
              <a:rPr lang="bg-BG" sz="1200" b="1" dirty="0" smtClean="0">
                <a:solidFill>
                  <a:srgbClr val="00A29E"/>
                </a:solidFill>
                <a:latin typeface="Century Gothic" pitchFamily="34" charset="0"/>
              </a:rPr>
            </a:br>
            <a:endParaRPr lang="bg-BG" sz="1200" b="1" dirty="0" smtClean="0">
              <a:solidFill>
                <a:srgbClr val="00A29E"/>
              </a:solidFill>
              <a:latin typeface="Century Gothic" pitchFamily="34" charset="0"/>
            </a:endParaRPr>
          </a:p>
          <a:p>
            <a:r>
              <a:rPr lang="bg-BG" dirty="0" smtClean="0"/>
              <a:t/>
            </a:r>
            <a:br>
              <a:rPr lang="bg-BG" dirty="0" smtClean="0"/>
            </a:br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1719D7-B701-4D0A-B9AB-C8837FE7833E}" type="slidenum">
              <a:rPr lang="bg-BG" smtClean="0"/>
              <a:pPr>
                <a:defRPr/>
              </a:pPr>
              <a:t>6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xmlns="" val="23866898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dirty="0" smtClean="0">
                <a:solidFill>
                  <a:srgbClr val="00A29E"/>
                </a:solidFill>
                <a:latin typeface="Century Gothic" pitchFamily="34" charset="0"/>
              </a:rPr>
              <a:t>Асоциациите  на стипендиантите на Ротари Фондацията са чудесен начин за възпитаниците да останат в контакт един с друг и да продължат  да изграждат взаимоотношения с Ротари. Асоциациите  на стипендиантите на Ротари Фондацията Асоциациите често са свързани с Ротари дистрикт или  включат възпитаници от цялата страна. Активните  асоциации на стипендиантите  обикновено организират социални събития, като вечери или обеди, изпълняват проекти за служба с помощта на местните Ротари или Ротаракт клубове, както и организират  специални събития за набиране на средства, предназначени за подкрепа на мисията на Ротари фондацията.</a:t>
            </a:r>
            <a:br>
              <a:rPr lang="ru-RU" sz="1200" b="0" dirty="0" smtClean="0">
                <a:solidFill>
                  <a:srgbClr val="00A29E"/>
                </a:solidFill>
                <a:latin typeface="Century Gothic" pitchFamily="34" charset="0"/>
              </a:rPr>
            </a:br>
            <a:r>
              <a:rPr lang="ru-RU" sz="1200" b="0" dirty="0" smtClean="0">
                <a:solidFill>
                  <a:srgbClr val="00A29E"/>
                </a:solidFill>
                <a:latin typeface="Century Gothic" pitchFamily="34" charset="0"/>
              </a:rPr>
              <a:t/>
            </a:r>
            <a:br>
              <a:rPr lang="ru-RU" sz="1200" b="0" dirty="0" smtClean="0">
                <a:solidFill>
                  <a:srgbClr val="00A29E"/>
                </a:solidFill>
                <a:latin typeface="Century Gothic" pitchFamily="34" charset="0"/>
              </a:rPr>
            </a:br>
            <a:r>
              <a:rPr lang="ru-RU" sz="1200" b="0" dirty="0" smtClean="0">
                <a:solidFill>
                  <a:srgbClr val="00A29E"/>
                </a:solidFill>
                <a:latin typeface="Century Gothic" pitchFamily="34" charset="0"/>
              </a:rPr>
              <a:t>Ротари фондацията Алумни Асоциация на годината "е създадена, за да признае сдружение на възпитаници, че има повишаване на осведомеността на значителна роля фондация възпитаници играят в Ротари и демонстрира трайно въздействие върху програмите на Ротари фондация.</a:t>
            </a:r>
            <a:br>
              <a:rPr lang="ru-RU" sz="1200" b="0" dirty="0" smtClean="0">
                <a:solidFill>
                  <a:srgbClr val="00A29E"/>
                </a:solidFill>
                <a:latin typeface="Century Gothic" pitchFamily="34" charset="0"/>
              </a:rPr>
            </a:br>
            <a:r>
              <a:rPr lang="ru-RU" sz="1200" b="0" dirty="0" smtClean="0">
                <a:solidFill>
                  <a:srgbClr val="00A29E"/>
                </a:solidFill>
                <a:latin typeface="Century Gothic" pitchFamily="34" charset="0"/>
              </a:rPr>
              <a:t/>
            </a:r>
            <a:br>
              <a:rPr lang="ru-RU" sz="1200" b="0" dirty="0" smtClean="0">
                <a:solidFill>
                  <a:srgbClr val="00A29E"/>
                </a:solidFill>
                <a:latin typeface="Century Gothic" pitchFamily="34" charset="0"/>
              </a:rPr>
            </a:br>
            <a:r>
              <a:rPr lang="ru-RU" sz="1200" b="0" dirty="0" smtClean="0">
                <a:solidFill>
                  <a:srgbClr val="00A29E"/>
                </a:solidFill>
                <a:latin typeface="Century Gothic" pitchFamily="34" charset="0"/>
              </a:rPr>
              <a:t>Виж карта на Ротари фондация възпитаници асоциации по целия свят.</a:t>
            </a:r>
          </a:p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1719D7-B701-4D0A-B9AB-C8837FE7833E}" type="slidenum">
              <a:rPr lang="bg-BG" smtClean="0"/>
              <a:pPr>
                <a:defRPr/>
              </a:pPr>
              <a:t>7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xmlns="" val="14265534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285750" eaLnBrk="1" hangingPunct="1">
              <a:buFont typeface="Arial" pitchFamily="34" charset="0"/>
              <a:buChar char="•"/>
            </a:pPr>
            <a:r>
              <a:rPr lang="ru-RU" sz="1200" b="1" dirty="0" smtClean="0">
                <a:solidFill>
                  <a:srgbClr val="00A29E"/>
                </a:solidFill>
                <a:latin typeface="Century Gothic" pitchFamily="34" charset="0"/>
              </a:rPr>
              <a:t>Стипендиант на Ротари</a:t>
            </a:r>
          </a:p>
          <a:p>
            <a:pPr marL="285750" eaLnBrk="1" hangingPunct="1">
              <a:buFont typeface="Arial" pitchFamily="34" charset="0"/>
              <a:buChar char="•"/>
            </a:pPr>
            <a:endParaRPr lang="ru-RU" sz="1200" b="1" dirty="0" smtClean="0">
              <a:solidFill>
                <a:srgbClr val="00A29E"/>
              </a:solidFill>
              <a:latin typeface="Century Gothic" pitchFamily="34" charset="0"/>
            </a:endParaRPr>
          </a:p>
          <a:p>
            <a:pPr marL="285750" eaLnBrk="1" hangingPunct="1">
              <a:buFont typeface="Arial" pitchFamily="34" charset="0"/>
              <a:buChar char="•"/>
            </a:pPr>
            <a:r>
              <a:rPr lang="ru-RU" sz="1200" b="1" dirty="0" smtClean="0">
                <a:solidFill>
                  <a:srgbClr val="006699"/>
                </a:solidFill>
                <a:latin typeface="Century Gothic" pitchFamily="34" charset="0"/>
              </a:rPr>
              <a:t> Изключителна служба  на човечеството и професионални постижения пример за</a:t>
            </a:r>
            <a:r>
              <a:rPr lang="ru-RU" sz="1200" b="1" dirty="0" smtClean="0">
                <a:solidFill>
                  <a:srgbClr val="00A29E"/>
                </a:solidFill>
                <a:latin typeface="Century Gothic" pitchFamily="34" charset="0"/>
              </a:rPr>
              <a:t/>
            </a:r>
            <a:br>
              <a:rPr lang="ru-RU" sz="1200" b="1" dirty="0" smtClean="0">
                <a:solidFill>
                  <a:srgbClr val="00A29E"/>
                </a:solidFill>
                <a:latin typeface="Century Gothic" pitchFamily="34" charset="0"/>
              </a:rPr>
            </a:br>
            <a:r>
              <a:rPr lang="ru-RU" sz="1200" b="1" dirty="0" smtClean="0">
                <a:solidFill>
                  <a:srgbClr val="006699"/>
                </a:solidFill>
                <a:latin typeface="Century Gothic" pitchFamily="34" charset="0"/>
              </a:rPr>
              <a:t>Ротари идеала за безкористна служба </a:t>
            </a:r>
          </a:p>
          <a:p>
            <a:pPr marL="285750" eaLnBrk="1" hangingPunct="1">
              <a:buFont typeface="Arial" pitchFamily="34" charset="0"/>
              <a:buChar char="•"/>
            </a:pPr>
            <a:endParaRPr lang="ru-RU" sz="1200" b="1" dirty="0" smtClean="0">
              <a:solidFill>
                <a:srgbClr val="006699"/>
              </a:solidFill>
              <a:latin typeface="Century Gothic" pitchFamily="34" charset="0"/>
            </a:endParaRPr>
          </a:p>
          <a:p>
            <a:pPr marL="285750" eaLnBrk="1" hangingPunct="1">
              <a:buFont typeface="Arial" pitchFamily="34" charset="0"/>
              <a:buChar char="•"/>
            </a:pPr>
            <a:r>
              <a:rPr lang="ru-RU" sz="1200" b="1" dirty="0" smtClean="0">
                <a:solidFill>
                  <a:srgbClr val="00A29E"/>
                </a:solidFill>
                <a:latin typeface="Century Gothic" pitchFamily="34" charset="0"/>
              </a:rPr>
              <a:t>Всеки дистрикт може да номинира само по един кандидат за тази награда нагодина</a:t>
            </a:r>
          </a:p>
          <a:p>
            <a:pPr marL="285750" eaLnBrk="1" hangingPunct="1">
              <a:buFont typeface="Arial" pitchFamily="34" charset="0"/>
              <a:buChar char="•"/>
            </a:pPr>
            <a:endParaRPr lang="ru-RU" sz="1200" b="1" dirty="0" smtClean="0">
              <a:solidFill>
                <a:srgbClr val="00A29E"/>
              </a:solidFill>
              <a:latin typeface="Century Gothic" pitchFamily="34" charset="0"/>
            </a:endParaRPr>
          </a:p>
          <a:p>
            <a:pPr marL="285750" indent="0" eaLnBrk="1" hangingPunct="1"/>
            <a:r>
              <a:rPr lang="ru-RU" sz="1200" b="1" dirty="0" smtClean="0">
                <a:solidFill>
                  <a:srgbClr val="006699"/>
                </a:solidFill>
                <a:latin typeface="Century Gothic" pitchFamily="34" charset="0"/>
              </a:rPr>
              <a:t>Кандидати могат да беше спонсорирани или приети от  Ротари клуб или дисктрикт</a:t>
            </a:r>
            <a:br>
              <a:rPr lang="ru-RU" sz="1200" b="1" dirty="0" smtClean="0">
                <a:solidFill>
                  <a:srgbClr val="006699"/>
                </a:solidFill>
                <a:latin typeface="Century Gothic" pitchFamily="34" charset="0"/>
              </a:rPr>
            </a:br>
            <a:r>
              <a:rPr lang="ru-RU" sz="1200" b="1" dirty="0" smtClean="0">
                <a:solidFill>
                  <a:srgbClr val="00A29E"/>
                </a:solidFill>
                <a:latin typeface="Century Gothic" pitchFamily="34" charset="0"/>
              </a:rPr>
              <a:t/>
            </a:r>
            <a:br>
              <a:rPr lang="ru-RU" sz="1200" b="1" dirty="0" smtClean="0">
                <a:solidFill>
                  <a:srgbClr val="00A29E"/>
                </a:solidFill>
                <a:latin typeface="Century Gothic" pitchFamily="34" charset="0"/>
              </a:rPr>
            </a:br>
            <a:r>
              <a:rPr lang="ru-RU" sz="1200" b="1" dirty="0" smtClean="0">
                <a:solidFill>
                  <a:srgbClr val="00A29E"/>
                </a:solidFill>
                <a:latin typeface="Century Gothic" pitchFamily="34" charset="0"/>
              </a:rPr>
              <a:t>Всички стипендианти на РФ, са допустими за предлагане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bg-BG" sz="1200" b="1" dirty="0" smtClean="0">
                <a:solidFill>
                  <a:srgbClr val="00A29E"/>
                </a:solidFill>
                <a:latin typeface="Century Gothic" pitchFamily="34" charset="0"/>
              </a:rPr>
              <a:t>Посланически стипендии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1200" b="1" dirty="0" smtClean="0">
              <a:solidFill>
                <a:srgbClr val="00A29E"/>
              </a:solidFill>
              <a:latin typeface="Century Gothic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bg-BG" sz="1200" b="1" dirty="0" smtClean="0">
                <a:solidFill>
                  <a:srgbClr val="006699"/>
                </a:solidFill>
                <a:latin typeface="Century Gothic" pitchFamily="34" charset="0"/>
              </a:rPr>
              <a:t>Групов Образователен Обмен</a:t>
            </a:r>
          </a:p>
          <a:p>
            <a:pPr marL="285750" indent="-285750">
              <a:buFont typeface="Arial" pitchFamily="34" charset="0"/>
              <a:buChar char="•"/>
            </a:pPr>
            <a:endParaRPr lang="bg-BG" sz="1200" b="1" dirty="0" smtClean="0">
              <a:solidFill>
                <a:srgbClr val="00A29E"/>
              </a:solidFill>
              <a:latin typeface="Century Gothic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bg-BG" sz="1200" b="1" dirty="0" smtClean="0">
                <a:solidFill>
                  <a:srgbClr val="00A29E"/>
                </a:solidFill>
                <a:latin typeface="Century Gothic" pitchFamily="34" charset="0"/>
              </a:rPr>
              <a:t>Интерактори</a:t>
            </a:r>
          </a:p>
          <a:p>
            <a:pPr marL="285750" indent="-285750">
              <a:buFont typeface="Arial" pitchFamily="34" charset="0"/>
              <a:buChar char="•"/>
            </a:pPr>
            <a:endParaRPr lang="bg-BG" sz="1200" b="1" dirty="0" smtClean="0">
              <a:solidFill>
                <a:srgbClr val="00A29E"/>
              </a:solidFill>
              <a:latin typeface="Century Gothic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bg-BG" sz="1200" b="1" dirty="0" smtClean="0">
                <a:solidFill>
                  <a:srgbClr val="006699"/>
                </a:solidFill>
                <a:latin typeface="Century Gothic" pitchFamily="34" charset="0"/>
              </a:rPr>
              <a:t>Ротарактори</a:t>
            </a:r>
          </a:p>
          <a:p>
            <a:pPr marL="285750" indent="-285750">
              <a:buFont typeface="Arial" pitchFamily="34" charset="0"/>
              <a:buChar char="•"/>
            </a:pPr>
            <a:endParaRPr lang="bg-BG" sz="1200" b="1" dirty="0" smtClean="0">
              <a:solidFill>
                <a:srgbClr val="00A29E"/>
              </a:solidFill>
              <a:latin typeface="Century Gothic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bg-BG" sz="1200" b="1" dirty="0" smtClean="0">
                <a:solidFill>
                  <a:srgbClr val="00A29E"/>
                </a:solidFill>
                <a:latin typeface="Century Gothic" pitchFamily="34" charset="0"/>
              </a:rPr>
              <a:t>Бенефициенти на РФ грантови схеми</a:t>
            </a:r>
          </a:p>
          <a:p>
            <a:pPr marL="285750" indent="0" eaLnBrk="1" hangingPunct="1"/>
            <a:endParaRPr lang="ru-RU" sz="1200" b="1" dirty="0" smtClean="0">
              <a:solidFill>
                <a:srgbClr val="00A29E"/>
              </a:solidFill>
              <a:latin typeface="Century Gothic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bg-BG" sz="1200" b="1" dirty="0" smtClean="0">
                <a:solidFill>
                  <a:srgbClr val="00A29E"/>
                </a:solidFill>
                <a:latin typeface="Century Gothic" pitchFamily="34" charset="0"/>
              </a:rPr>
              <a:t>Университетски преподаватели получили Ротари субсидия</a:t>
            </a:r>
          </a:p>
          <a:p>
            <a:pPr marL="285750" indent="-285750">
              <a:buFont typeface="Arial" pitchFamily="34" charset="0"/>
              <a:buChar char="•"/>
            </a:pPr>
            <a:endParaRPr lang="bg-BG" sz="1200" b="1" dirty="0" smtClean="0">
              <a:solidFill>
                <a:srgbClr val="00A29E"/>
              </a:solidFill>
              <a:latin typeface="Century Gothic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bg-BG" sz="1200" b="1" dirty="0" smtClean="0">
                <a:solidFill>
                  <a:srgbClr val="006699"/>
                </a:solidFill>
                <a:latin typeface="Century Gothic" pitchFamily="34" charset="0"/>
              </a:rPr>
              <a:t>Ротари стипендии за мир</a:t>
            </a:r>
          </a:p>
          <a:p>
            <a:pPr marL="285750" indent="-285750">
              <a:buFont typeface="Arial" pitchFamily="34" charset="0"/>
              <a:buChar char="•"/>
            </a:pPr>
            <a:endParaRPr lang="bg-BG" sz="1200" b="1" dirty="0" smtClean="0">
              <a:solidFill>
                <a:srgbClr val="00A29E"/>
              </a:solidFill>
              <a:latin typeface="Century Gothic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bg-BG" sz="1200" b="1" dirty="0" smtClean="0">
                <a:solidFill>
                  <a:srgbClr val="00A29E"/>
                </a:solidFill>
                <a:latin typeface="Century Gothic" pitchFamily="34" charset="0"/>
              </a:rPr>
              <a:t>Младежки обмен</a:t>
            </a:r>
          </a:p>
          <a:p>
            <a:pPr marL="285750" indent="-285750">
              <a:buFont typeface="Arial" pitchFamily="34" charset="0"/>
              <a:buChar char="•"/>
            </a:pPr>
            <a:endParaRPr lang="bg-BG" sz="1200" b="1" dirty="0" smtClean="0">
              <a:solidFill>
                <a:srgbClr val="00A29E"/>
              </a:solidFill>
              <a:latin typeface="Century Gothic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bg-BG" sz="1200" b="1" dirty="0" smtClean="0">
                <a:solidFill>
                  <a:srgbClr val="006699"/>
                </a:solidFill>
                <a:latin typeface="Century Gothic" pitchFamily="34" charset="0"/>
              </a:rPr>
              <a:t>Субсидия за Ротари доброволци</a:t>
            </a:r>
          </a:p>
          <a:p>
            <a:pPr marL="285750" indent="-285750">
              <a:buFont typeface="Arial" pitchFamily="34" charset="0"/>
              <a:buChar char="•"/>
            </a:pPr>
            <a:endParaRPr lang="bg-BG" sz="1200" b="1" dirty="0" smtClean="0">
              <a:solidFill>
                <a:srgbClr val="006699"/>
              </a:solidFill>
              <a:latin typeface="Century Gothic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bg-BG" sz="1200" b="1" dirty="0" smtClean="0">
                <a:solidFill>
                  <a:srgbClr val="00A29E"/>
                </a:solidFill>
                <a:latin typeface="Century Gothic" pitchFamily="34" charset="0"/>
              </a:rPr>
              <a:t> Ротари награди за младежки лидери   (RYLA)</a:t>
            </a:r>
          </a:p>
          <a:p>
            <a:pPr marL="285750" indent="0" eaLnBrk="1" hangingPunct="1"/>
            <a:endParaRPr lang="ru-RU" sz="1200" b="1" dirty="0" smtClean="0">
              <a:solidFill>
                <a:srgbClr val="00A29E"/>
              </a:solidFill>
              <a:latin typeface="Century Gothic" pitchFamily="34" charset="0"/>
            </a:endParaRPr>
          </a:p>
          <a:p>
            <a:pPr marL="285750" indent="0" eaLnBrk="1" hangingPunct="1"/>
            <a:r>
              <a:rPr lang="ru-RU" sz="1200" b="1" dirty="0" smtClean="0">
                <a:solidFill>
                  <a:srgbClr val="006699"/>
                </a:solidFill>
                <a:latin typeface="Century Gothic" pitchFamily="34" charset="0"/>
              </a:rPr>
              <a:t>Кандидатите трябва да имат изключителна сллужба към човечеството и трябва да са постигнали най-висока степен на признание  в своята професия или призвание.</a:t>
            </a:r>
            <a:br>
              <a:rPr lang="ru-RU" sz="1200" b="1" dirty="0" smtClean="0">
                <a:solidFill>
                  <a:srgbClr val="006699"/>
                </a:solidFill>
                <a:latin typeface="Century Gothic" pitchFamily="34" charset="0"/>
              </a:rPr>
            </a:br>
            <a:r>
              <a:rPr lang="ru-RU" sz="1200" b="1" dirty="0" smtClean="0">
                <a:solidFill>
                  <a:srgbClr val="006699"/>
                </a:solidFill>
                <a:latin typeface="Century Gothic" pitchFamily="34" charset="0"/>
              </a:rPr>
              <a:t>Кандидатите трябва да са служили като гражданин на света, тяхната дейност да е дала отражение на международната сцена (т.е., тяхната дейност трябва да бъдат добре позната  не само на местно и нац.равнище).</a:t>
            </a:r>
            <a:br>
              <a:rPr lang="ru-RU" sz="1200" b="1" dirty="0" smtClean="0">
                <a:solidFill>
                  <a:srgbClr val="006699"/>
                </a:solidFill>
                <a:latin typeface="Century Gothic" pitchFamily="34" charset="0"/>
              </a:rPr>
            </a:br>
            <a:r>
              <a:rPr lang="ru-RU" sz="1200" b="1" dirty="0" smtClean="0">
                <a:solidFill>
                  <a:srgbClr val="00A29E"/>
                </a:solidFill>
                <a:latin typeface="Century Gothic" pitchFamily="34" charset="0"/>
              </a:rPr>
              <a:t>Наградата е отворена за ротарианци, както и не-ротарианци. </a:t>
            </a:r>
          </a:p>
          <a:p>
            <a:pPr marL="285750" indent="0" eaLnBrk="1" hangingPunct="1"/>
            <a:r>
              <a:rPr lang="ru-RU" sz="1200" b="1" dirty="0" smtClean="0">
                <a:solidFill>
                  <a:srgbClr val="006699"/>
                </a:solidFill>
                <a:latin typeface="Century Gothic" pitchFamily="34" charset="0"/>
              </a:rPr>
              <a:t>Само една награда ще бъде дадена на отделни хора в която и да е година.</a:t>
            </a:r>
          </a:p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1719D7-B701-4D0A-B9AB-C8837FE7833E}" type="slidenum">
              <a:rPr lang="bg-BG" smtClean="0"/>
              <a:pPr>
                <a:defRPr/>
              </a:pPr>
              <a:t>9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xmlns="" val="23185687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52463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1719D7-B701-4D0A-B9AB-C8837FE7833E}" type="slidenum">
              <a:rPr lang="bg-BG" smtClean="0"/>
              <a:pPr>
                <a:defRPr/>
              </a:pPr>
              <a:t>10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xmlns="" val="948025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A435E4-1A03-4AA9-8429-60CD63DF0C0A}" type="datetime1">
              <a:rPr lang="bg-BG" smtClean="0"/>
              <a:pPr>
                <a:defRPr/>
              </a:pPr>
              <a:t>10.11.2011 г.</a:t>
            </a:fld>
            <a:endParaRPr lang="bg-B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BD0233-55B3-48E2-9553-10B02C4D5427}" type="slidenum">
              <a:rPr lang="bg-BG"/>
              <a:pPr>
                <a:defRPr/>
              </a:pPr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xmlns="" val="7437518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820305-3E4B-423A-95B5-EE3E278DFEBD}" type="datetime1">
              <a:rPr lang="bg-BG" smtClean="0"/>
              <a:pPr>
                <a:defRPr/>
              </a:pPr>
              <a:t>10.11.2011 г.</a:t>
            </a:fld>
            <a:endParaRPr lang="bg-B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F4FFAA-6924-41A0-AD71-E4EE8D3D165E}" type="slidenum">
              <a:rPr lang="bg-BG"/>
              <a:pPr>
                <a:defRPr/>
              </a:pPr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xmlns="" val="90342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A04A87-1EE3-4FC5-856C-F9DA061440EA}" type="datetime1">
              <a:rPr lang="bg-BG" smtClean="0"/>
              <a:pPr>
                <a:defRPr/>
              </a:pPr>
              <a:t>10.11.2011 г.</a:t>
            </a:fld>
            <a:endParaRPr lang="bg-B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AA4A03-E12B-409B-94E3-B12B69C1DB32}" type="slidenum">
              <a:rPr lang="bg-BG"/>
              <a:pPr>
                <a:defRPr/>
              </a:pPr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xmlns="" val="3119197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bg-BG" dirty="0" smtClean="0"/>
              <a:t>МАРИЯ ГОРАНОВА</a:t>
            </a:r>
            <a:br>
              <a:rPr lang="bg-BG" dirty="0" smtClean="0"/>
            </a:b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B67F1F-5679-4949-B60A-13CB1A36313A}" type="datetime1">
              <a:rPr lang="bg-BG" smtClean="0"/>
              <a:pPr>
                <a:defRPr/>
              </a:pPr>
              <a:t>10.11.2011 г.</a:t>
            </a:fld>
            <a:endParaRPr lang="bg-B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41A4C-144F-4631-9631-8C063A540D09}" type="slidenum">
              <a:rPr lang="bg-BG"/>
              <a:pPr>
                <a:defRPr/>
              </a:pPr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xmlns="" val="3064435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9F6A73-BA1E-4F40-B309-8335B0601420}" type="datetime1">
              <a:rPr lang="bg-BG" smtClean="0"/>
              <a:pPr>
                <a:defRPr/>
              </a:pPr>
              <a:t>10.11.2011 г.</a:t>
            </a:fld>
            <a:endParaRPr lang="bg-B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5CA6ED-D642-4D59-8912-35AEEB4AA374}" type="slidenum">
              <a:rPr lang="bg-BG"/>
              <a:pPr>
                <a:defRPr/>
              </a:pPr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xmlns="" val="918929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20A21D-C29E-4F27-94FE-F2B2DD7FA5CC}" type="datetime1">
              <a:rPr lang="bg-BG" smtClean="0"/>
              <a:pPr>
                <a:defRPr/>
              </a:pPr>
              <a:t>10.11.2011 г.</a:t>
            </a:fld>
            <a:endParaRPr lang="bg-BG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440E0E-F1A7-4FA6-AB20-4EF1FAFB2BAE}" type="slidenum">
              <a:rPr lang="bg-BG"/>
              <a:pPr>
                <a:defRPr/>
              </a:pPr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xmlns="" val="3941561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454E13-3AB1-4792-9465-15EBDA019811}" type="datetime1">
              <a:rPr lang="bg-BG" smtClean="0"/>
              <a:pPr>
                <a:defRPr/>
              </a:pPr>
              <a:t>10.11.2011 г.</a:t>
            </a:fld>
            <a:endParaRPr lang="bg-BG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AE2ED-A739-410C-8CBD-8BA24AB16C95}" type="slidenum">
              <a:rPr lang="bg-BG"/>
              <a:pPr>
                <a:defRPr/>
              </a:pPr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xmlns="" val="1069706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CE93DD-DBAD-4B19-9017-5562C1F9F887}" type="datetime1">
              <a:rPr lang="bg-BG" smtClean="0"/>
              <a:pPr>
                <a:defRPr/>
              </a:pPr>
              <a:t>10.11.2011 г.</a:t>
            </a:fld>
            <a:endParaRPr lang="bg-BG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DE5856-3B6B-49EE-B8F0-3BFD6B7B304E}" type="slidenum">
              <a:rPr lang="bg-BG"/>
              <a:pPr>
                <a:defRPr/>
              </a:pPr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xmlns="" val="2028589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6599BF-CBF8-40E4-BCB5-BCAB2940A0DD}" type="datetime1">
              <a:rPr lang="bg-BG" smtClean="0"/>
              <a:pPr>
                <a:defRPr/>
              </a:pPr>
              <a:t>10.11.2011 г.</a:t>
            </a:fld>
            <a:endParaRPr lang="bg-BG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987B1E-C4E7-437E-8A6B-26ABEE41169D}" type="slidenum">
              <a:rPr lang="bg-BG"/>
              <a:pPr>
                <a:defRPr/>
              </a:pPr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xmlns="" val="679488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60E8EA-37ED-47F0-B47F-F030AB5AE14D}" type="datetime1">
              <a:rPr lang="bg-BG" smtClean="0"/>
              <a:pPr>
                <a:defRPr/>
              </a:pPr>
              <a:t>10.11.2011 г.</a:t>
            </a:fld>
            <a:endParaRPr lang="bg-BG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95512B-3151-4D7F-8864-1C4122FF7C5B}" type="slidenum">
              <a:rPr lang="bg-BG"/>
              <a:pPr>
                <a:defRPr/>
              </a:pPr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xmlns="" val="2026178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5AE4F-4B14-444D-9974-2B7EEB1AC199}" type="datetime1">
              <a:rPr lang="bg-BG" smtClean="0"/>
              <a:pPr>
                <a:defRPr/>
              </a:pPr>
              <a:t>10.11.2011 г.</a:t>
            </a:fld>
            <a:endParaRPr lang="bg-BG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127C2-7E23-480D-973F-89D4F4BE0A6B}" type="slidenum">
              <a:rPr lang="bg-BG"/>
              <a:pPr>
                <a:defRPr/>
              </a:pPr>
              <a:t>‹#›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xmlns="" val="386460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31B3ED4-1732-4284-B31C-42C3A83EF86D}" type="datetime1">
              <a:rPr lang="bg-BG" smtClean="0"/>
              <a:pPr>
                <a:defRPr/>
              </a:pPr>
              <a:t>10.11.2011 г.</a:t>
            </a:fld>
            <a:endParaRPr lang="bg-BG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FF0000"/>
                </a:solidFill>
                <a:latin typeface="+mn-lt"/>
              </a:defRPr>
            </a:lvl1pPr>
          </a:lstStyle>
          <a:p>
            <a:pPr>
              <a:defRPr/>
            </a:pPr>
            <a:fld id="{0B766307-5147-4A6C-B240-7CED0A3F0AB8}" type="slidenum">
              <a:rPr lang="bg-BG"/>
              <a:pPr>
                <a:defRPr/>
              </a:pPr>
              <a:t>‹#›</a:t>
            </a:fld>
            <a:endParaRPr lang="bg-BG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357188" y="1285875"/>
            <a:ext cx="8501062" cy="1588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0" name="Picture 12" descr="C:\data\Users\Roni\Rotary\Rotary images\riemblem_c_large.gif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0363" y="168275"/>
            <a:ext cx="955675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6"/>
          <p:cNvSpPr>
            <a:spLocks noChangeArrowheads="1"/>
          </p:cNvSpPr>
          <p:nvPr userDrawn="1"/>
        </p:nvSpPr>
        <p:spPr bwMode="auto">
          <a:xfrm>
            <a:off x="1385888" y="-15056"/>
            <a:ext cx="5681662" cy="13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sz="1400" b="1" dirty="0">
                <a:solidFill>
                  <a:srgbClr val="005A84"/>
                </a:solidFill>
                <a:latin typeface="Calibri" pitchFamily="34" charset="0"/>
                <a:cs typeface="Times New Roman" pitchFamily="18" charset="0"/>
              </a:rPr>
              <a:t>ROTARY INTERNATIONAL</a:t>
            </a:r>
            <a:endParaRPr lang="bg-BG" sz="1400" b="1" dirty="0">
              <a:solidFill>
                <a:srgbClr val="005A84"/>
              </a:solidFill>
              <a:latin typeface="Calibri" pitchFamily="34" charset="0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bg-BG" sz="1400" b="1" dirty="0">
                <a:solidFill>
                  <a:srgbClr val="005A84"/>
                </a:solidFill>
                <a:latin typeface="Calibri" pitchFamily="34" charset="0"/>
                <a:cs typeface="Times New Roman" pitchFamily="18" charset="0"/>
              </a:rPr>
              <a:t>ДИСТРИКТ</a:t>
            </a:r>
            <a:r>
              <a:rPr lang="en-US" sz="1400" b="1" dirty="0">
                <a:solidFill>
                  <a:srgbClr val="005A84"/>
                </a:solidFill>
                <a:latin typeface="Calibri" pitchFamily="34" charset="0"/>
                <a:cs typeface="Times New Roman" pitchFamily="18" charset="0"/>
              </a:rPr>
              <a:t> 2482 </a:t>
            </a:r>
            <a:r>
              <a:rPr lang="bg-BG" sz="1400" b="1" dirty="0">
                <a:solidFill>
                  <a:srgbClr val="005A84"/>
                </a:solidFill>
                <a:latin typeface="Calibri" pitchFamily="34" charset="0"/>
                <a:cs typeface="Times New Roman" pitchFamily="18" charset="0"/>
              </a:rPr>
              <a:t>БЪЛГАРИЯ</a:t>
            </a:r>
            <a:endParaRPr lang="en-US" sz="1400" b="1" dirty="0">
              <a:solidFill>
                <a:srgbClr val="005A84"/>
              </a:solidFill>
              <a:latin typeface="Calibri" pitchFamily="34" charset="0"/>
              <a:cs typeface="Times New Roman" pitchFamily="18" charset="0"/>
            </a:endParaRPr>
          </a:p>
          <a:p>
            <a:pPr eaLnBrk="0" hangingPunct="0">
              <a:defRPr/>
            </a:pPr>
            <a:endParaRPr lang="bg-BG" sz="900" dirty="0"/>
          </a:p>
          <a:p>
            <a:pPr eaLnBrk="0" hangingPunct="0">
              <a:defRPr/>
            </a:pPr>
            <a:r>
              <a:rPr lang="bg-BG" sz="1400" b="1" dirty="0" smtClean="0">
                <a:solidFill>
                  <a:srgbClr val="005A84"/>
                </a:solidFill>
                <a:latin typeface="Calibri" pitchFamily="34" charset="0"/>
                <a:cs typeface="Times New Roman" pitchFamily="18" charset="0"/>
              </a:rPr>
              <a:t>Мария</a:t>
            </a:r>
            <a:r>
              <a:rPr lang="bg-BG" sz="1400" b="1" baseline="0" dirty="0" smtClean="0">
                <a:solidFill>
                  <a:srgbClr val="005A84"/>
                </a:solidFill>
                <a:latin typeface="Calibri" pitchFamily="34" charset="0"/>
                <a:cs typeface="Times New Roman" pitchFamily="18" charset="0"/>
              </a:rPr>
              <a:t> Горанова-Вълкова</a:t>
            </a:r>
          </a:p>
          <a:p>
            <a:pPr eaLnBrk="0" hangingPunct="0">
              <a:defRPr/>
            </a:pPr>
            <a:r>
              <a:rPr lang="bg-BG" sz="1400" b="1" baseline="0" dirty="0" smtClean="0">
                <a:solidFill>
                  <a:srgbClr val="005A84"/>
                </a:solidFill>
                <a:latin typeface="Calibri" pitchFamily="34" charset="0"/>
                <a:cs typeface="Times New Roman" pitchFamily="18" charset="0"/>
              </a:rPr>
              <a:t>Председател на комисия за стипендианти и възпитаниците на РФ </a:t>
            </a:r>
          </a:p>
          <a:p>
            <a:pPr eaLnBrk="0" hangingPunct="0">
              <a:defRPr/>
            </a:pPr>
            <a:r>
              <a:rPr lang="bg-BG" sz="1400" b="1" baseline="0" dirty="0" smtClean="0">
                <a:solidFill>
                  <a:srgbClr val="005A84"/>
                </a:solidFill>
                <a:latin typeface="Calibri" pitchFamily="34" charset="0"/>
                <a:cs typeface="Times New Roman" pitchFamily="18" charset="0"/>
              </a:rPr>
              <a:t>и мачинг грантове</a:t>
            </a:r>
            <a:endParaRPr lang="bg-BG" dirty="0"/>
          </a:p>
        </p:txBody>
      </p:sp>
      <p:pic>
        <p:nvPicPr>
          <p:cNvPr id="1032" name="Picture 15" descr="G:\Theme Logo\JPG\RGB\T1112EN-4p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99400" y="165100"/>
            <a:ext cx="955675" cy="89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 userDrawn="1"/>
        </p:nvSpPr>
        <p:spPr>
          <a:xfrm>
            <a:off x="7935913" y="1016000"/>
            <a:ext cx="882650" cy="21590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bg-BG" sz="400" b="1">
                <a:solidFill>
                  <a:srgbClr val="0071A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Опознай</a:t>
            </a:r>
            <a:r>
              <a:rPr lang="bg-BG" sz="400" b="1">
                <a:solidFill>
                  <a:srgbClr val="005A8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bg-BG" sz="400" b="1">
                <a:solidFill>
                  <a:srgbClr val="0071A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себе си,</a:t>
            </a:r>
          </a:p>
          <a:p>
            <a:pPr algn="r" eaLnBrk="1" hangingPunct="1"/>
            <a:r>
              <a:rPr lang="bg-BG" sz="400" b="1">
                <a:solidFill>
                  <a:srgbClr val="0071A4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прегърни човечеството</a:t>
            </a:r>
            <a:endParaRPr lang="en-US" sz="400" b="1">
              <a:solidFill>
                <a:srgbClr val="0071A4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lang="bg-BG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5"/>
          <p:cNvGrpSpPr>
            <a:grpSpLocks/>
          </p:cNvGrpSpPr>
          <p:nvPr/>
        </p:nvGrpSpPr>
        <p:grpSpPr bwMode="auto">
          <a:xfrm>
            <a:off x="141288" y="2311400"/>
            <a:ext cx="8715375" cy="1671638"/>
            <a:chOff x="523" y="1066"/>
            <a:chExt cx="4540" cy="1053"/>
          </a:xfrm>
        </p:grpSpPr>
        <p:pic>
          <p:nvPicPr>
            <p:cNvPr id="2052" name="Picture 10" descr="pod"/>
            <p:cNvPicPr>
              <a:picLocks noChangeAspect="1" noChangeArrowheads="1"/>
            </p:cNvPicPr>
            <p:nvPr/>
          </p:nvPicPr>
          <p:blipFill>
            <a:blip r:embed="rId3" cstate="print">
              <a:lum bright="42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" y="1066"/>
              <a:ext cx="4540" cy="10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3" name="Text Box 12"/>
            <p:cNvSpPr txBox="1">
              <a:spLocks noChangeArrowheads="1"/>
            </p:cNvSpPr>
            <p:nvPr/>
          </p:nvSpPr>
          <p:spPr bwMode="auto">
            <a:xfrm>
              <a:off x="967" y="1313"/>
              <a:ext cx="3619" cy="589"/>
            </a:xfrm>
            <a:prstGeom prst="rect">
              <a:avLst/>
            </a:prstGeom>
            <a:solidFill>
              <a:srgbClr val="006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000" tIns="36000" rIns="36000" bIns="360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pPr algn="ctr" eaLnBrk="1" hangingPunct="1"/>
              <a:r>
                <a:rPr lang="bg-BG" sz="2000" b="1" dirty="0" smtClean="0">
                  <a:solidFill>
                    <a:schemeClr val="bg1"/>
                  </a:solidFill>
                  <a:latin typeface="Calibri" pitchFamily="34" charset="0"/>
                </a:rPr>
                <a:t>СТИПЕНДИАНТИТЕ НА РОТАРИ  И ДИСТРИКТ 2482</a:t>
              </a:r>
            </a:p>
            <a:p>
              <a:pPr eaLnBrk="1" hangingPunct="1"/>
              <a:endParaRPr lang="en-US" b="1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2051" name="Text Box 15"/>
          <p:cNvSpPr txBox="1">
            <a:spLocks noChangeArrowheads="1"/>
          </p:cNvSpPr>
          <p:nvPr/>
        </p:nvSpPr>
        <p:spPr bwMode="auto">
          <a:xfrm>
            <a:off x="1388415" y="4497388"/>
            <a:ext cx="6259513" cy="934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bg-BG" sz="1400" b="1" dirty="0" smtClean="0">
                <a:solidFill>
                  <a:srgbClr val="006699"/>
                </a:solidFill>
                <a:latin typeface="Century Gothic" pitchFamily="34" charset="0"/>
              </a:rPr>
              <a:t>МАРИЯ ГОРАНОВА-ВЪЛКОВА</a:t>
            </a:r>
            <a:endParaRPr lang="bg-BG" sz="1400" b="1" dirty="0">
              <a:solidFill>
                <a:srgbClr val="006699"/>
              </a:solidFill>
              <a:latin typeface="Century Gothic" pitchFamily="34" charset="0"/>
            </a:endParaRPr>
          </a:p>
          <a:p>
            <a:pPr algn="ctr" eaLnBrk="1" hangingPunct="1"/>
            <a:r>
              <a:rPr lang="bg-BG" sz="1400" b="1" dirty="0" smtClean="0">
                <a:solidFill>
                  <a:srgbClr val="006699"/>
                </a:solidFill>
                <a:latin typeface="Century Gothic" pitchFamily="34" charset="0"/>
              </a:rPr>
              <a:t>ПРЕДСЕДАТЕЛ НА КОМИСИЯ ЗА СТИПЕНДИАНТИТЕ</a:t>
            </a:r>
          </a:p>
          <a:p>
            <a:pPr algn="ctr" eaLnBrk="1" hangingPunct="1"/>
            <a:r>
              <a:rPr lang="bg-BG" sz="1400" b="1" dirty="0" smtClean="0">
                <a:solidFill>
                  <a:srgbClr val="006699"/>
                </a:solidFill>
                <a:latin typeface="Century Gothic" pitchFamily="34" charset="0"/>
              </a:rPr>
              <a:t>И ПОДКОМИСИЯ ЗА МАЧИНГ ГРАНТОВЕ </a:t>
            </a:r>
            <a:br>
              <a:rPr lang="bg-BG" sz="1400" b="1" dirty="0" smtClean="0">
                <a:solidFill>
                  <a:srgbClr val="006699"/>
                </a:solidFill>
                <a:latin typeface="Century Gothic" pitchFamily="34" charset="0"/>
              </a:rPr>
            </a:br>
            <a:endParaRPr lang="bg-BG" sz="1400" b="1" dirty="0">
              <a:solidFill>
                <a:srgbClr val="006699"/>
              </a:solidFill>
              <a:latin typeface="Century Gothic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BD0233-55B3-48E2-9553-10B02C4D5427}" type="slidenum">
              <a:rPr lang="bg-BG" smtClean="0"/>
              <a:pPr>
                <a:defRPr/>
              </a:pPr>
              <a:t>1</a:t>
            </a:fld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11"/>
          <p:cNvGrpSpPr>
            <a:grpSpLocks/>
          </p:cNvGrpSpPr>
          <p:nvPr/>
        </p:nvGrpSpPr>
        <p:grpSpPr bwMode="auto">
          <a:xfrm>
            <a:off x="-28575" y="1500188"/>
            <a:ext cx="9059863" cy="839787"/>
            <a:chOff x="-28324" y="1500174"/>
            <a:chExt cx="9060352" cy="839164"/>
          </a:xfrm>
        </p:grpSpPr>
        <p:pic>
          <p:nvPicPr>
            <p:cNvPr id="4102" name="Picture 10" descr="pod"/>
            <p:cNvPicPr>
              <a:picLocks noChangeAspect="1" noChangeArrowheads="1"/>
            </p:cNvPicPr>
            <p:nvPr/>
          </p:nvPicPr>
          <p:blipFill>
            <a:blip r:embed="rId3" cstate="print">
              <a:lum bright="42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56621"/>
            <a:stretch>
              <a:fillRect/>
            </a:stretch>
          </p:blipFill>
          <p:spPr bwMode="auto">
            <a:xfrm>
              <a:off x="-28324" y="1614196"/>
              <a:ext cx="9060352" cy="7251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03" name="Text Box 12"/>
            <p:cNvSpPr txBox="1">
              <a:spLocks noChangeArrowheads="1"/>
            </p:cNvSpPr>
            <p:nvPr/>
          </p:nvSpPr>
          <p:spPr bwMode="auto">
            <a:xfrm>
              <a:off x="714348" y="1500174"/>
              <a:ext cx="7572428" cy="565146"/>
            </a:xfrm>
            <a:prstGeom prst="rect">
              <a:avLst/>
            </a:prstGeom>
            <a:solidFill>
              <a:srgbClr val="006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0" tIns="36000" rIns="36000" bIns="360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sz="6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pPr algn="ctr" eaLnBrk="1" hangingPunct="1"/>
              <a:r>
                <a:rPr lang="bg-BG" sz="2000" b="1" dirty="0" smtClean="0">
                  <a:solidFill>
                    <a:schemeClr val="bg1"/>
                  </a:solidFill>
                  <a:latin typeface="Calibri" pitchFamily="34" charset="0"/>
                </a:rPr>
                <a:t>СТИПЕНДИАНТИ НА 2482</a:t>
              </a:r>
              <a:endParaRPr lang="en-US" sz="20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pPr eaLnBrk="1" hangingPunct="1"/>
              <a:endParaRPr lang="en-US" sz="600" b="1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4099" name="Text Box 15"/>
          <p:cNvSpPr txBox="1">
            <a:spLocks noChangeArrowheads="1"/>
          </p:cNvSpPr>
          <p:nvPr/>
        </p:nvSpPr>
        <p:spPr bwMode="auto">
          <a:xfrm>
            <a:off x="3651250" y="2922588"/>
            <a:ext cx="4930775" cy="3519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 indent="63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>
              <a:buFont typeface="Arial" pitchFamily="34" charset="0"/>
              <a:buChar char="•"/>
            </a:pPr>
            <a: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  <a:t>От 2006 до  </a:t>
            </a: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2010</a:t>
            </a:r>
          </a:p>
          <a:p>
            <a:pPr marL="285750" indent="-285750">
              <a:buFont typeface="Arial" pitchFamily="34" charset="0"/>
              <a:buChar char="•"/>
            </a:pPr>
            <a:endParaRPr lang="bg-BG" sz="1400" b="1" dirty="0" smtClean="0">
              <a:solidFill>
                <a:srgbClr val="00A29E"/>
              </a:solidFill>
              <a:latin typeface="Century Gothic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bg-BG" sz="1400" b="1" dirty="0">
                <a:solidFill>
                  <a:srgbClr val="006699"/>
                </a:solidFill>
                <a:latin typeface="Century Gothic" pitchFamily="34" charset="0"/>
              </a:rPr>
              <a:t>33 Стипендианти (18  жени и 17 мъже</a:t>
            </a:r>
            <a:r>
              <a:rPr lang="bg-BG" sz="1400" b="1" dirty="0" smtClean="0">
                <a:solidFill>
                  <a:srgbClr val="006699"/>
                </a:solidFill>
                <a:latin typeface="Century Gothic" pitchFamily="34" charset="0"/>
              </a:rPr>
              <a:t>)</a:t>
            </a:r>
          </a:p>
          <a:p>
            <a:pPr marL="285750" indent="-285750">
              <a:buFont typeface="Arial" pitchFamily="34" charset="0"/>
              <a:buChar char="•"/>
            </a:pPr>
            <a:endParaRPr lang="bg-BG" sz="1400" b="1" dirty="0">
              <a:solidFill>
                <a:srgbClr val="006699"/>
              </a:solidFill>
              <a:latin typeface="Century Gothic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  <a:t>25 участници в </a:t>
            </a: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ГОО</a:t>
            </a:r>
          </a:p>
          <a:p>
            <a:pPr marL="285750" indent="-285750">
              <a:buFont typeface="Arial" pitchFamily="34" charset="0"/>
              <a:buChar char="•"/>
            </a:pPr>
            <a:endParaRPr lang="bg-BG" sz="1400" b="1" dirty="0">
              <a:solidFill>
                <a:srgbClr val="00A29E"/>
              </a:solidFill>
              <a:latin typeface="Century Gothic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bg-BG" sz="1400" b="1" dirty="0">
                <a:solidFill>
                  <a:srgbClr val="006699"/>
                </a:solidFill>
                <a:latin typeface="Century Gothic" pitchFamily="34" charset="0"/>
              </a:rPr>
              <a:t>7 посланически  </a:t>
            </a:r>
            <a:r>
              <a:rPr lang="bg-BG" sz="1400" b="1" dirty="0" smtClean="0">
                <a:solidFill>
                  <a:srgbClr val="006699"/>
                </a:solidFill>
                <a:latin typeface="Century Gothic" pitchFamily="34" charset="0"/>
              </a:rPr>
              <a:t> годишни стипендии</a:t>
            </a:r>
            <a:endParaRPr lang="bg-BG" sz="1400" b="1" dirty="0">
              <a:solidFill>
                <a:srgbClr val="006699"/>
              </a:solidFill>
              <a:latin typeface="Century Gothic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bg-BG" sz="1400" b="1" dirty="0">
              <a:solidFill>
                <a:srgbClr val="006699"/>
              </a:solidFill>
              <a:latin typeface="Century Gothic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1 Ротари стипендия за мир</a:t>
            </a:r>
          </a:p>
          <a:p>
            <a:pPr marL="285750" indent="-285750">
              <a:buFont typeface="Arial" pitchFamily="34" charset="0"/>
              <a:buChar char="•"/>
            </a:pPr>
            <a:endParaRPr lang="bg-BG" sz="1400" b="1" dirty="0">
              <a:solidFill>
                <a:srgbClr val="00A29E"/>
              </a:solidFill>
              <a:latin typeface="Century Gothic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? Стипендианти  </a:t>
            </a:r>
            <a:r>
              <a:rPr lang="en-US" sz="1400" b="1" dirty="0" smtClean="0">
                <a:solidFill>
                  <a:srgbClr val="00A29E"/>
                </a:solidFill>
                <a:latin typeface="Century Gothic" pitchFamily="34" charset="0"/>
              </a:rPr>
              <a:t>RYLA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1400" b="1" dirty="0">
              <a:solidFill>
                <a:srgbClr val="00A29E"/>
              </a:solidFill>
              <a:latin typeface="Century Gothic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400" b="1" dirty="0" smtClean="0">
                <a:solidFill>
                  <a:srgbClr val="00A29E"/>
                </a:solidFill>
                <a:latin typeface="Century Gothic" pitchFamily="34" charset="0"/>
              </a:rPr>
              <a:t>? </a:t>
            </a: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Стипендианти от Младежкия обмен</a:t>
            </a:r>
            <a:endParaRPr lang="bg-BG" sz="1400" b="1" dirty="0">
              <a:solidFill>
                <a:srgbClr val="00A29E"/>
              </a:solidFill>
              <a:latin typeface="Century Gothic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bg-BG" sz="1400" b="1" dirty="0">
              <a:solidFill>
                <a:srgbClr val="006699"/>
              </a:solidFill>
              <a:latin typeface="Century Gothic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bg-BG" sz="1400" b="1" dirty="0">
              <a:solidFill>
                <a:srgbClr val="006699"/>
              </a:solidFill>
              <a:latin typeface="Century Gothic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n-US" sz="1400" b="1" dirty="0">
              <a:solidFill>
                <a:srgbClr val="00A29E"/>
              </a:solidFill>
              <a:latin typeface="Century Gothic" pitchFamily="34" charset="0"/>
            </a:endParaRPr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757238" y="2328863"/>
            <a:ext cx="73279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bg-BG" sz="1400" b="1" dirty="0" smtClean="0">
                <a:solidFill>
                  <a:srgbClr val="006699"/>
                </a:solidFill>
                <a:latin typeface="Century Gothic" pitchFamily="34" charset="0"/>
              </a:rPr>
              <a:t>	МАЛКО СТАТИСТИКА </a:t>
            </a:r>
            <a:endParaRPr lang="bg-BG" sz="1400" b="1" dirty="0">
              <a:solidFill>
                <a:srgbClr val="006699"/>
              </a:solidFill>
              <a:latin typeface="Century Gothic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6403" y="2473325"/>
            <a:ext cx="3359384" cy="2519538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BD0233-55B3-48E2-9553-10B02C4D5427}" type="slidenum">
              <a:rPr lang="bg-BG" smtClean="0"/>
              <a:pPr>
                <a:defRPr/>
              </a:pPr>
              <a:t>10</a:t>
            </a:fld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xmlns="" val="92243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11"/>
          <p:cNvGrpSpPr>
            <a:grpSpLocks/>
          </p:cNvGrpSpPr>
          <p:nvPr/>
        </p:nvGrpSpPr>
        <p:grpSpPr bwMode="auto">
          <a:xfrm>
            <a:off x="-28575" y="1500188"/>
            <a:ext cx="9059863" cy="839787"/>
            <a:chOff x="-28324" y="1500174"/>
            <a:chExt cx="9060352" cy="839164"/>
          </a:xfrm>
        </p:grpSpPr>
        <p:pic>
          <p:nvPicPr>
            <p:cNvPr id="4102" name="Picture 10" descr="pod"/>
            <p:cNvPicPr>
              <a:picLocks noChangeAspect="1" noChangeArrowheads="1"/>
            </p:cNvPicPr>
            <p:nvPr/>
          </p:nvPicPr>
          <p:blipFill>
            <a:blip r:embed="rId2" cstate="print">
              <a:lum bright="42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56621"/>
            <a:stretch>
              <a:fillRect/>
            </a:stretch>
          </p:blipFill>
          <p:spPr bwMode="auto">
            <a:xfrm>
              <a:off x="-28324" y="1614196"/>
              <a:ext cx="9060352" cy="7251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03" name="Text Box 12"/>
            <p:cNvSpPr txBox="1">
              <a:spLocks noChangeArrowheads="1"/>
            </p:cNvSpPr>
            <p:nvPr/>
          </p:nvSpPr>
          <p:spPr bwMode="auto">
            <a:xfrm>
              <a:off x="648842" y="1500174"/>
              <a:ext cx="7572428" cy="565146"/>
            </a:xfrm>
            <a:prstGeom prst="rect">
              <a:avLst/>
            </a:prstGeom>
            <a:solidFill>
              <a:srgbClr val="006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0" tIns="36000" rIns="36000" bIns="360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sz="6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pPr algn="ctr" eaLnBrk="1" hangingPunct="1"/>
              <a:r>
                <a:rPr lang="bg-BG" sz="2000" b="1" dirty="0" smtClean="0">
                  <a:solidFill>
                    <a:schemeClr val="bg1"/>
                  </a:solidFill>
                  <a:latin typeface="Calibri" pitchFamily="34" charset="0"/>
                </a:rPr>
                <a:t>ПРАКТИЧЕСКИ СЪВЕТИ (1) </a:t>
              </a:r>
              <a:endParaRPr lang="en-US" sz="2000" b="1" dirty="0" smtClean="0">
                <a:solidFill>
                  <a:schemeClr val="bg1"/>
                </a:solidFill>
                <a:latin typeface="Calibri" pitchFamily="34" charset="0"/>
              </a:endParaRPr>
            </a:p>
            <a:p>
              <a:pPr eaLnBrk="1" hangingPunct="1"/>
              <a:endParaRPr lang="en-US" sz="600" b="1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4099" name="Text Box 15"/>
          <p:cNvSpPr txBox="1">
            <a:spLocks noChangeArrowheads="1"/>
          </p:cNvSpPr>
          <p:nvPr/>
        </p:nvSpPr>
        <p:spPr bwMode="auto">
          <a:xfrm>
            <a:off x="3651250" y="2922588"/>
            <a:ext cx="4930775" cy="3304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 indent="63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>
              <a:buFont typeface="Arial" pitchFamily="34" charset="0"/>
              <a:buChar char="•"/>
            </a:pPr>
            <a: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  <a:t>Поканете ги  да посетят срещите на клуба и да споделят опита им от Ротари.</a:t>
            </a:r>
            <a:b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</a:br>
            <a:endParaRPr lang="bg-BG" sz="1400" b="1" dirty="0" smtClean="0">
              <a:solidFill>
                <a:srgbClr val="00A29E"/>
              </a:solidFill>
              <a:latin typeface="Century Gothic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Завербувайте </a:t>
            </a:r>
            <a: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  <a:t>помощта им в  проекти за служба на клуба</a:t>
            </a: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.</a:t>
            </a:r>
          </a:p>
          <a:p>
            <a:pPr marL="285750" indent="-285750">
              <a:buFont typeface="Arial" pitchFamily="34" charset="0"/>
              <a:buChar char="•"/>
            </a:pPr>
            <a:endParaRPr lang="bg-BG" sz="1400" b="1" dirty="0" smtClean="0">
              <a:solidFill>
                <a:srgbClr val="00A29E"/>
              </a:solidFill>
              <a:latin typeface="Century Gothic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Насърчете  ги да Ви  помогнат  </a:t>
            </a:r>
            <a: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  <a:t>в набирането на бъдещите участници</a:t>
            </a: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.</a:t>
            </a:r>
          </a:p>
          <a:p>
            <a:pPr marL="285750" indent="-285750">
              <a:buFont typeface="Arial" pitchFamily="34" charset="0"/>
              <a:buChar char="•"/>
            </a:pPr>
            <a:endParaRPr lang="bg-BG" sz="1400" b="1" dirty="0" smtClean="0">
              <a:solidFill>
                <a:srgbClr val="00A29E"/>
              </a:solidFill>
              <a:latin typeface="Century Gothic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Станете домакин </a:t>
            </a:r>
            <a: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  <a:t>на годишното </a:t>
            </a: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събиране на Ротари стипендиантите.</a:t>
            </a:r>
          </a:p>
          <a:p>
            <a:pPr marL="285750" indent="-285750">
              <a:buFont typeface="Arial" pitchFamily="34" charset="0"/>
              <a:buChar char="•"/>
            </a:pPr>
            <a:endParaRPr lang="bg-BG" sz="1400" b="1" dirty="0" smtClean="0">
              <a:solidFill>
                <a:srgbClr val="00A29E"/>
              </a:solidFill>
              <a:latin typeface="Century Gothic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Покани възпитаниците  </a:t>
            </a:r>
            <a: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  <a:t>да служат </a:t>
            </a: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в комисии  </a:t>
            </a:r>
            <a: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  <a:t>за избор на програми, с които те са запознати.</a:t>
            </a:r>
            <a:b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</a:br>
            <a:endParaRPr lang="en-US" sz="1400" b="1" dirty="0">
              <a:solidFill>
                <a:srgbClr val="00A29E"/>
              </a:solidFill>
              <a:latin typeface="Century Gothic" pitchFamily="34" charset="0"/>
            </a:endParaRPr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757238" y="2328863"/>
            <a:ext cx="73279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bg-BG" sz="1400" b="1" dirty="0" smtClean="0">
                <a:solidFill>
                  <a:srgbClr val="006699"/>
                </a:solidFill>
                <a:latin typeface="Century Gothic" pitchFamily="34" charset="0"/>
              </a:rPr>
              <a:t>КАК ДА ПРИВЛЕЧЕМ И ЗАПАЗИМ СТИПЕНДИАНТИТЕ ПРИ НАС?</a:t>
            </a:r>
            <a:endParaRPr lang="bg-BG" sz="1400" b="1" dirty="0">
              <a:solidFill>
                <a:srgbClr val="006699"/>
              </a:solidFill>
              <a:latin typeface="Century Gothic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BD0233-55B3-48E2-9553-10B02C4D5427}" type="slidenum">
              <a:rPr lang="bg-BG" smtClean="0"/>
              <a:pPr>
                <a:defRPr/>
              </a:pPr>
              <a:t>11</a:t>
            </a:fld>
            <a:endParaRPr lang="bg-BG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4056" y="3090449"/>
            <a:ext cx="2937193" cy="2972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12698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11"/>
          <p:cNvGrpSpPr>
            <a:grpSpLocks/>
          </p:cNvGrpSpPr>
          <p:nvPr/>
        </p:nvGrpSpPr>
        <p:grpSpPr bwMode="auto">
          <a:xfrm>
            <a:off x="-28575" y="1500188"/>
            <a:ext cx="9059863" cy="839787"/>
            <a:chOff x="-28324" y="1500174"/>
            <a:chExt cx="9060352" cy="839164"/>
          </a:xfrm>
        </p:grpSpPr>
        <p:pic>
          <p:nvPicPr>
            <p:cNvPr id="4102" name="Picture 10" descr="pod"/>
            <p:cNvPicPr>
              <a:picLocks noChangeAspect="1" noChangeArrowheads="1"/>
            </p:cNvPicPr>
            <p:nvPr/>
          </p:nvPicPr>
          <p:blipFill>
            <a:blip r:embed="rId2" cstate="print">
              <a:lum bright="42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56621"/>
            <a:stretch>
              <a:fillRect/>
            </a:stretch>
          </p:blipFill>
          <p:spPr bwMode="auto">
            <a:xfrm>
              <a:off x="-28324" y="1614196"/>
              <a:ext cx="9060352" cy="7251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03" name="Text Box 12"/>
            <p:cNvSpPr txBox="1">
              <a:spLocks noChangeArrowheads="1"/>
            </p:cNvSpPr>
            <p:nvPr/>
          </p:nvSpPr>
          <p:spPr bwMode="auto">
            <a:xfrm>
              <a:off x="714348" y="1500174"/>
              <a:ext cx="7572428" cy="565146"/>
            </a:xfrm>
            <a:prstGeom prst="rect">
              <a:avLst/>
            </a:prstGeom>
            <a:solidFill>
              <a:srgbClr val="006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0" tIns="36000" rIns="36000" bIns="360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sz="6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pPr algn="ctr" eaLnBrk="1" hangingPunct="1"/>
              <a:r>
                <a:rPr lang="bg-BG" sz="2000" b="1" dirty="0" smtClean="0">
                  <a:solidFill>
                    <a:schemeClr val="bg1"/>
                  </a:solidFill>
                  <a:latin typeface="Calibri" pitchFamily="34" charset="0"/>
                </a:rPr>
                <a:t>ПРАКТИЧЕСКИ  СЪВЕТИ (2) </a:t>
              </a:r>
              <a:endParaRPr lang="en-US" sz="2000" b="1" dirty="0" smtClean="0">
                <a:solidFill>
                  <a:schemeClr val="bg1"/>
                </a:solidFill>
                <a:latin typeface="Calibri" pitchFamily="34" charset="0"/>
              </a:endParaRPr>
            </a:p>
            <a:p>
              <a:pPr eaLnBrk="1" hangingPunct="1"/>
              <a:endParaRPr lang="en-US" sz="600" b="1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4099" name="Text Box 15"/>
          <p:cNvSpPr txBox="1">
            <a:spLocks noChangeArrowheads="1"/>
          </p:cNvSpPr>
          <p:nvPr/>
        </p:nvSpPr>
        <p:spPr bwMode="auto">
          <a:xfrm>
            <a:off x="3651250" y="2922588"/>
            <a:ext cx="4930775" cy="2873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 indent="63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>
              <a:buFont typeface="Arial" pitchFamily="34" charset="0"/>
              <a:buChar char="•"/>
            </a:pP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Изпращайте  бюлетина </a:t>
            </a:r>
            <a: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  <a:t>на вашия </a:t>
            </a: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клубдо тях</a:t>
            </a:r>
          </a:p>
          <a:p>
            <a:pPr marL="285750" indent="-285750">
              <a:buFont typeface="Arial" pitchFamily="34" charset="0"/>
              <a:buChar char="•"/>
            </a:pPr>
            <a:endParaRPr lang="bg-BG" sz="1400" b="1" dirty="0" smtClean="0">
              <a:solidFill>
                <a:srgbClr val="00A29E"/>
              </a:solidFill>
              <a:latin typeface="Century Gothic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Създайте комисия за </a:t>
            </a:r>
            <a: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  <a:t>новите </a:t>
            </a: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поколения и фи приобщете към нея.</a:t>
            </a:r>
          </a:p>
          <a:p>
            <a:pPr marL="285750" indent="-285750">
              <a:buFont typeface="Arial" pitchFamily="34" charset="0"/>
              <a:buChar char="•"/>
            </a:pPr>
            <a:endParaRPr lang="bg-BG" sz="1400" b="1" dirty="0" smtClean="0">
              <a:solidFill>
                <a:srgbClr val="00A29E"/>
              </a:solidFill>
              <a:latin typeface="Century Gothic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Включете ги, </a:t>
            </a:r>
            <a: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  <a:t>като част от сесията </a:t>
            </a: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по ориентация </a:t>
            </a:r>
            <a: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  <a:t>за </a:t>
            </a: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новите стипендианти .</a:t>
            </a:r>
          </a:p>
          <a:p>
            <a:pPr marL="285750" indent="-285750">
              <a:buFont typeface="Arial" pitchFamily="34" charset="0"/>
              <a:buChar char="•"/>
            </a:pPr>
            <a:endParaRPr lang="bg-BG" sz="1400" b="1" dirty="0" smtClean="0">
              <a:solidFill>
                <a:srgbClr val="00A29E"/>
              </a:solidFill>
              <a:latin typeface="Century Gothic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Поканте  възпитаниците  </a:t>
            </a:r>
            <a: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  <a:t>на годишните </a:t>
            </a: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чествания </a:t>
            </a:r>
            <a: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  <a:t>на клуба</a:t>
            </a: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.</a:t>
            </a:r>
          </a:p>
          <a:p>
            <a:pPr marL="285750" indent="-285750">
              <a:buFont typeface="Arial" pitchFamily="34" charset="0"/>
              <a:buChar char="•"/>
            </a:pPr>
            <a:endParaRPr lang="bg-BG" sz="1400" b="1" dirty="0" smtClean="0">
              <a:solidFill>
                <a:srgbClr val="00A29E"/>
              </a:solidFill>
              <a:latin typeface="Century Gothic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Добавете   раздел  „стипендианти на Ротари“ в клубните </a:t>
            </a:r>
            <a: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  <a:t>бюлетини и уебсайтове.</a:t>
            </a:r>
            <a:endParaRPr lang="en-US" sz="1400" b="1" dirty="0">
              <a:solidFill>
                <a:srgbClr val="00A29E"/>
              </a:solidFill>
              <a:latin typeface="Century Gothic" pitchFamily="34" charset="0"/>
            </a:endParaRPr>
          </a:p>
        </p:txBody>
      </p:sp>
      <p:sp>
        <p:nvSpPr>
          <p:cNvPr id="4100" name="Text Box 15"/>
          <p:cNvSpPr txBox="1">
            <a:spLocks noChangeArrowheads="1"/>
          </p:cNvSpPr>
          <p:nvPr/>
        </p:nvSpPr>
        <p:spPr bwMode="auto">
          <a:xfrm>
            <a:off x="714057" y="2339975"/>
            <a:ext cx="73279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bg-BG" sz="1400" b="1" dirty="0">
                <a:solidFill>
                  <a:srgbClr val="006699"/>
                </a:solidFill>
                <a:latin typeface="Century Gothic" pitchFamily="34" charset="0"/>
              </a:rPr>
              <a:t>КАК ДА ПРИВЛЕЧЕМ ЗАПАЗИМ СТИПЕНДИАНТИТЕ ПРИ НАС?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BD0233-55B3-48E2-9553-10B02C4D5427}" type="slidenum">
              <a:rPr lang="bg-BG" smtClean="0"/>
              <a:pPr>
                <a:defRPr/>
              </a:pPr>
              <a:t>12</a:t>
            </a:fld>
            <a:endParaRPr lang="bg-BG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56" y="2922588"/>
            <a:ext cx="3158339" cy="270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56120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11"/>
          <p:cNvGrpSpPr>
            <a:grpSpLocks/>
          </p:cNvGrpSpPr>
          <p:nvPr/>
        </p:nvGrpSpPr>
        <p:grpSpPr bwMode="auto">
          <a:xfrm>
            <a:off x="-28575" y="1500188"/>
            <a:ext cx="9059863" cy="839787"/>
            <a:chOff x="-28324" y="1500174"/>
            <a:chExt cx="9060352" cy="839164"/>
          </a:xfrm>
        </p:grpSpPr>
        <p:pic>
          <p:nvPicPr>
            <p:cNvPr id="4102" name="Picture 10" descr="pod"/>
            <p:cNvPicPr>
              <a:picLocks noChangeAspect="1" noChangeArrowheads="1"/>
            </p:cNvPicPr>
            <p:nvPr/>
          </p:nvPicPr>
          <p:blipFill>
            <a:blip r:embed="rId2" cstate="print">
              <a:lum bright="42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56621"/>
            <a:stretch>
              <a:fillRect/>
            </a:stretch>
          </p:blipFill>
          <p:spPr bwMode="auto">
            <a:xfrm>
              <a:off x="-28324" y="1614196"/>
              <a:ext cx="9060352" cy="7251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03" name="Text Box 12"/>
            <p:cNvSpPr txBox="1">
              <a:spLocks noChangeArrowheads="1"/>
            </p:cNvSpPr>
            <p:nvPr/>
          </p:nvSpPr>
          <p:spPr bwMode="auto">
            <a:xfrm>
              <a:off x="714348" y="1500174"/>
              <a:ext cx="7572428" cy="565146"/>
            </a:xfrm>
            <a:prstGeom prst="rect">
              <a:avLst/>
            </a:prstGeom>
            <a:solidFill>
              <a:srgbClr val="006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0" tIns="36000" rIns="36000" bIns="360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sz="6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pPr algn="ctr" eaLnBrk="1" hangingPunct="1"/>
              <a:r>
                <a:rPr lang="bg-BG" sz="2000" b="1" dirty="0" smtClean="0">
                  <a:solidFill>
                    <a:schemeClr val="bg1"/>
                  </a:solidFill>
                  <a:latin typeface="Calibri" pitchFamily="34" charset="0"/>
                </a:rPr>
                <a:t>ПРАКТИЧЕСКИ  СЪВЕТИ ЗА РАБОТА С НОВИТЕ ПОКОЛЕНИЯ </a:t>
              </a:r>
              <a:endParaRPr lang="en-US" sz="2000" b="1" dirty="0" smtClean="0">
                <a:solidFill>
                  <a:schemeClr val="bg1"/>
                </a:solidFill>
                <a:latin typeface="Calibri" pitchFamily="34" charset="0"/>
              </a:endParaRPr>
            </a:p>
            <a:p>
              <a:pPr eaLnBrk="1" hangingPunct="1"/>
              <a:endParaRPr lang="en-US" sz="600" b="1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4099" name="Text Box 15"/>
          <p:cNvSpPr txBox="1">
            <a:spLocks noChangeArrowheads="1"/>
          </p:cNvSpPr>
          <p:nvPr/>
        </p:nvSpPr>
        <p:spPr bwMode="auto">
          <a:xfrm>
            <a:off x="3651250" y="2922588"/>
            <a:ext cx="4930775" cy="30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 indent="63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indent="0"/>
            <a:r>
              <a:rPr lang="ru-RU" sz="1400" b="1" dirty="0">
                <a:solidFill>
                  <a:srgbClr val="006699"/>
                </a:solidFill>
                <a:latin typeface="Century Gothic" pitchFamily="34" charset="0"/>
              </a:rPr>
              <a:t>Нови поколения: Ротари младежки обмен</a:t>
            </a:r>
          </a:p>
          <a:p>
            <a:pPr indent="0"/>
            <a:r>
              <a:rPr lang="ru-RU" sz="1400" b="1" dirty="0">
                <a:solidFill>
                  <a:srgbClr val="006699"/>
                </a:solidFill>
                <a:latin typeface="Century Gothic" pitchFamily="34" charset="0"/>
              </a:rPr>
              <a:t/>
            </a:r>
            <a:br>
              <a:rPr lang="ru-RU" sz="1400" b="1" dirty="0">
                <a:solidFill>
                  <a:srgbClr val="006699"/>
                </a:solidFill>
                <a:latin typeface="Century Gothic" pitchFamily="34" charset="0"/>
              </a:rPr>
            </a:b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>Поканете </a:t>
            </a:r>
            <a:r>
              <a:rPr lang="ru-RU" sz="1400" b="1" dirty="0" smtClean="0">
                <a:solidFill>
                  <a:srgbClr val="00A29E"/>
                </a:solidFill>
                <a:latin typeface="Century Gothic" pitchFamily="34" charset="0"/>
              </a:rPr>
              <a:t>участниците в младежкия </a:t>
            </a: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>обмен, за да </a:t>
            </a:r>
            <a:r>
              <a:rPr lang="ru-RU" sz="1400" b="1" dirty="0" smtClean="0">
                <a:solidFill>
                  <a:srgbClr val="00A29E"/>
                </a:solidFill>
                <a:latin typeface="Century Gothic" pitchFamily="34" charset="0"/>
              </a:rPr>
              <a:t>разкажат за родните </a:t>
            </a: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>си страни или </a:t>
            </a:r>
            <a:r>
              <a:rPr lang="ru-RU" sz="1400" b="1" dirty="0" smtClean="0">
                <a:solidFill>
                  <a:srgbClr val="00A29E"/>
                </a:solidFill>
                <a:latin typeface="Century Gothic" pitchFamily="34" charset="0"/>
              </a:rPr>
              <a:t>техния </a:t>
            </a: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>опит в чужбина.</a:t>
            </a:r>
            <a:b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</a:br>
            <a:r>
              <a:rPr lang="ru-RU" sz="1400" b="1" dirty="0" smtClean="0">
                <a:solidFill>
                  <a:srgbClr val="00A29E"/>
                </a:solidFill>
                <a:latin typeface="Century Gothic" pitchFamily="34" charset="0"/>
              </a:rPr>
              <a:t>Помогнете им  </a:t>
            </a: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>да се </a:t>
            </a:r>
            <a:r>
              <a:rPr lang="ru-RU" sz="1400" b="1" dirty="0" smtClean="0">
                <a:solidFill>
                  <a:srgbClr val="00A29E"/>
                </a:solidFill>
                <a:latin typeface="Century Gothic" pitchFamily="34" charset="0"/>
              </a:rPr>
              <a:t>свържат  </a:t>
            </a: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>с местните Интеракт и Ротаракт </a:t>
            </a:r>
            <a:r>
              <a:rPr lang="ru-RU" sz="1400" b="1" dirty="0" smtClean="0">
                <a:solidFill>
                  <a:srgbClr val="00A29E"/>
                </a:solidFill>
                <a:latin typeface="Century Gothic" pitchFamily="34" charset="0"/>
              </a:rPr>
              <a:t>клубове.</a:t>
            </a: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/>
            </a:r>
            <a:b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</a:br>
            <a:r>
              <a:rPr lang="ru-RU" sz="1400" b="1" dirty="0" smtClean="0">
                <a:solidFill>
                  <a:srgbClr val="00A29E"/>
                </a:solidFill>
                <a:latin typeface="Century Gothic" pitchFamily="34" charset="0"/>
              </a:rPr>
              <a:t>Спонсорирайте ги  </a:t>
            </a: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>да присъстват на </a:t>
            </a:r>
            <a:r>
              <a:rPr lang="ru-RU" sz="1400" b="1" dirty="0" smtClean="0">
                <a:solidFill>
                  <a:srgbClr val="00A29E"/>
                </a:solidFill>
                <a:latin typeface="Century Gothic" pitchFamily="34" charset="0"/>
              </a:rPr>
              <a:t>местния  РИЛА семинар</a:t>
            </a: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/>
            </a:r>
            <a:b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</a:b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>Насърчаване </a:t>
            </a:r>
            <a:r>
              <a:rPr lang="ru-RU" sz="1400" b="1" dirty="0" smtClean="0">
                <a:solidFill>
                  <a:srgbClr val="00A29E"/>
                </a:solidFill>
                <a:latin typeface="Century Gothic" pitchFamily="34" charset="0"/>
              </a:rPr>
              <a:t>ротариански  приемни семейства или </a:t>
            </a: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>Ротари клубове да останат в </a:t>
            </a:r>
            <a:r>
              <a:rPr lang="ru-RU" sz="1400" b="1" dirty="0" smtClean="0">
                <a:solidFill>
                  <a:srgbClr val="00A29E"/>
                </a:solidFill>
                <a:latin typeface="Century Gothic" pitchFamily="34" charset="0"/>
              </a:rPr>
              <a:t>контакт  </a:t>
            </a: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>със </a:t>
            </a:r>
            <a:r>
              <a:rPr lang="ru-RU" sz="1400" b="1" dirty="0" smtClean="0">
                <a:solidFill>
                  <a:srgbClr val="00A29E"/>
                </a:solidFill>
                <a:latin typeface="Century Gothic" pitchFamily="34" charset="0"/>
              </a:rPr>
              <a:t>постилите ги младежи чрез  поздравителни  картички, емейли или социалните мрежи</a:t>
            </a:r>
            <a:endParaRPr lang="ru-RU" sz="1400" b="1" dirty="0">
              <a:solidFill>
                <a:srgbClr val="00A29E"/>
              </a:solidFill>
              <a:latin typeface="Century Gothic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n-US" sz="1400" b="1" dirty="0">
              <a:solidFill>
                <a:srgbClr val="00A29E"/>
              </a:solidFill>
              <a:latin typeface="Century Gothic" pitchFamily="34" charset="0"/>
            </a:endParaRPr>
          </a:p>
        </p:txBody>
      </p:sp>
      <p:sp>
        <p:nvSpPr>
          <p:cNvPr id="4100" name="Text Box 15"/>
          <p:cNvSpPr txBox="1">
            <a:spLocks noChangeArrowheads="1"/>
          </p:cNvSpPr>
          <p:nvPr/>
        </p:nvSpPr>
        <p:spPr bwMode="auto">
          <a:xfrm>
            <a:off x="714057" y="2339975"/>
            <a:ext cx="73279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bg-BG" sz="1400" b="1" dirty="0">
                <a:solidFill>
                  <a:srgbClr val="006699"/>
                </a:solidFill>
                <a:latin typeface="Century Gothic" pitchFamily="34" charset="0"/>
              </a:rPr>
              <a:t>КАК ДА ПРИВЛЕЧЕМ ЗАПАЗИМ СТИПЕНДИАНТИТЕ ПРИ НАС?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BD0233-55B3-48E2-9553-10B02C4D5427}" type="slidenum">
              <a:rPr lang="bg-BG" smtClean="0"/>
              <a:pPr>
                <a:defRPr/>
              </a:pPr>
              <a:t>13</a:t>
            </a:fld>
            <a:endParaRPr lang="bg-BG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8152" y="3567044"/>
            <a:ext cx="2802006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2000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11"/>
          <p:cNvGrpSpPr>
            <a:grpSpLocks/>
          </p:cNvGrpSpPr>
          <p:nvPr/>
        </p:nvGrpSpPr>
        <p:grpSpPr bwMode="auto">
          <a:xfrm>
            <a:off x="-28575" y="1500188"/>
            <a:ext cx="9059863" cy="839787"/>
            <a:chOff x="-28324" y="1500174"/>
            <a:chExt cx="9060352" cy="839164"/>
          </a:xfrm>
        </p:grpSpPr>
        <p:pic>
          <p:nvPicPr>
            <p:cNvPr id="4102" name="Picture 10" descr="pod"/>
            <p:cNvPicPr>
              <a:picLocks noChangeAspect="1" noChangeArrowheads="1"/>
            </p:cNvPicPr>
            <p:nvPr/>
          </p:nvPicPr>
          <p:blipFill>
            <a:blip r:embed="rId2" cstate="print">
              <a:lum bright="42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56621"/>
            <a:stretch>
              <a:fillRect/>
            </a:stretch>
          </p:blipFill>
          <p:spPr bwMode="auto">
            <a:xfrm>
              <a:off x="-28324" y="1614196"/>
              <a:ext cx="9060352" cy="7251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03" name="Text Box 12"/>
            <p:cNvSpPr txBox="1">
              <a:spLocks noChangeArrowheads="1"/>
            </p:cNvSpPr>
            <p:nvPr/>
          </p:nvSpPr>
          <p:spPr bwMode="auto">
            <a:xfrm>
              <a:off x="714348" y="1500174"/>
              <a:ext cx="7572428" cy="565146"/>
            </a:xfrm>
            <a:prstGeom prst="rect">
              <a:avLst/>
            </a:prstGeom>
            <a:solidFill>
              <a:srgbClr val="006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0" tIns="36000" rIns="36000" bIns="360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sz="6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pPr algn="ctr" eaLnBrk="1" hangingPunct="1"/>
              <a:r>
                <a:rPr lang="bg-BG" sz="2000" b="1" dirty="0" smtClean="0">
                  <a:solidFill>
                    <a:schemeClr val="bg1"/>
                  </a:solidFill>
                  <a:latin typeface="Calibri" pitchFamily="34" charset="0"/>
                </a:rPr>
                <a:t>ПРАКТИЧЕСКИ  СЪВЕТИ ЗА РАБОТА С НОВИТЕ ПОКОЛЕНИЯ </a:t>
              </a:r>
              <a:endParaRPr lang="en-US" sz="2000" b="1" dirty="0" smtClean="0">
                <a:solidFill>
                  <a:schemeClr val="bg1"/>
                </a:solidFill>
                <a:latin typeface="Calibri" pitchFamily="34" charset="0"/>
              </a:endParaRPr>
            </a:p>
            <a:p>
              <a:pPr eaLnBrk="1" hangingPunct="1"/>
              <a:endParaRPr lang="en-US" sz="600" b="1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4099" name="Text Box 15"/>
          <p:cNvSpPr txBox="1">
            <a:spLocks noChangeArrowheads="1"/>
          </p:cNvSpPr>
          <p:nvPr/>
        </p:nvSpPr>
        <p:spPr bwMode="auto">
          <a:xfrm>
            <a:off x="3664778" y="3003482"/>
            <a:ext cx="4930775" cy="2011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 indent="63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bg-BG" sz="1400" b="1" dirty="0">
                <a:solidFill>
                  <a:srgbClr val="006699"/>
                </a:solidFill>
                <a:latin typeface="Century Gothic" pitchFamily="34" charset="0"/>
              </a:rPr>
              <a:t>Новите поколения: РИЛА</a:t>
            </a:r>
          </a:p>
          <a:p>
            <a: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  <a:t/>
            </a:r>
            <a:b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</a:br>
            <a: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  <a:t>Поканете  участниците в РИЛА  да служат като съветници за организирането на новия семинар, фасилитатори или като помощници.</a:t>
            </a:r>
            <a:b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</a:br>
            <a: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  <a:t>Планирайте  обща сбирка на участниците в РИЛА  от предишни години.</a:t>
            </a:r>
            <a:b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</a:br>
            <a: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  <a:t>Помогнете на участниците в РИЛА  да се свържат  с местните Интеракт и Ротаракт клубовете.</a:t>
            </a:r>
            <a:endParaRPr lang="en-US" sz="1400" b="1" dirty="0">
              <a:solidFill>
                <a:srgbClr val="00A29E"/>
              </a:solidFill>
              <a:latin typeface="Century Gothic" pitchFamily="34" charset="0"/>
            </a:endParaRPr>
          </a:p>
        </p:txBody>
      </p:sp>
      <p:sp>
        <p:nvSpPr>
          <p:cNvPr id="4100" name="Text Box 15"/>
          <p:cNvSpPr txBox="1">
            <a:spLocks noChangeArrowheads="1"/>
          </p:cNvSpPr>
          <p:nvPr/>
        </p:nvSpPr>
        <p:spPr bwMode="auto">
          <a:xfrm>
            <a:off x="714057" y="2339975"/>
            <a:ext cx="73279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bg-BG" sz="1400" b="1" dirty="0">
                <a:solidFill>
                  <a:srgbClr val="006699"/>
                </a:solidFill>
                <a:latin typeface="Century Gothic" pitchFamily="34" charset="0"/>
              </a:rPr>
              <a:t>КАК ДА ПРИВЛЕЧЕМ ЗАПАЗИМ СТИПЕНДИАНТИТЕ ПРИ НАС?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BD0233-55B3-48E2-9553-10B02C4D5427}" type="slidenum">
              <a:rPr lang="bg-BG" smtClean="0"/>
              <a:pPr>
                <a:defRPr/>
              </a:pPr>
              <a:t>14</a:t>
            </a:fld>
            <a:endParaRPr lang="bg-BG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9064" y="3003482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4009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15"/>
          <p:cNvGrpSpPr>
            <a:grpSpLocks/>
          </p:cNvGrpSpPr>
          <p:nvPr/>
        </p:nvGrpSpPr>
        <p:grpSpPr bwMode="auto">
          <a:xfrm>
            <a:off x="793750" y="2428875"/>
            <a:ext cx="7207250" cy="1671638"/>
            <a:chOff x="523" y="1066"/>
            <a:chExt cx="4540" cy="1053"/>
          </a:xfrm>
        </p:grpSpPr>
        <p:pic>
          <p:nvPicPr>
            <p:cNvPr id="7171" name="Picture 10" descr="pod"/>
            <p:cNvPicPr>
              <a:picLocks noChangeAspect="1" noChangeArrowheads="1"/>
            </p:cNvPicPr>
            <p:nvPr/>
          </p:nvPicPr>
          <p:blipFill>
            <a:blip r:embed="rId3" cstate="print">
              <a:lum bright="42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" y="1066"/>
              <a:ext cx="4540" cy="10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72" name="Text Box 12"/>
            <p:cNvSpPr txBox="1">
              <a:spLocks noChangeArrowheads="1"/>
            </p:cNvSpPr>
            <p:nvPr/>
          </p:nvSpPr>
          <p:spPr bwMode="auto">
            <a:xfrm>
              <a:off x="921" y="1179"/>
              <a:ext cx="3764" cy="783"/>
            </a:xfrm>
            <a:prstGeom prst="rect">
              <a:avLst/>
            </a:prstGeom>
            <a:solidFill>
              <a:srgbClr val="006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0" tIns="36000" rIns="36000" bIns="360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b="1">
                <a:solidFill>
                  <a:schemeClr val="bg1"/>
                </a:solidFill>
                <a:latin typeface="Calibri" pitchFamily="34" charset="0"/>
              </a:endParaRPr>
            </a:p>
            <a:p>
              <a:pPr algn="ctr" eaLnBrk="1" hangingPunct="1"/>
              <a:r>
                <a:rPr lang="bg-BG" sz="2000" b="1">
                  <a:solidFill>
                    <a:schemeClr val="bg1"/>
                  </a:solidFill>
                  <a:latin typeface="Calibri" pitchFamily="34" charset="0"/>
                </a:rPr>
                <a:t>БЛАГОДАРЯ </a:t>
              </a:r>
            </a:p>
            <a:p>
              <a:pPr algn="ctr" eaLnBrk="1" hangingPunct="1"/>
              <a:r>
                <a:rPr lang="bg-BG" sz="2000" b="1">
                  <a:solidFill>
                    <a:schemeClr val="bg1"/>
                  </a:solidFill>
                  <a:latin typeface="Calibri" pitchFamily="34" charset="0"/>
                </a:rPr>
                <a:t>ЗА ВНИМАНИЕТО !</a:t>
              </a:r>
              <a:endParaRPr lang="en-US" sz="2000" b="1">
                <a:solidFill>
                  <a:schemeClr val="bg1"/>
                </a:solidFill>
                <a:latin typeface="Calibri" pitchFamily="34" charset="0"/>
              </a:endParaRPr>
            </a:p>
            <a:p>
              <a:pPr eaLnBrk="1" hangingPunct="1"/>
              <a:endParaRPr lang="en-US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BD0233-55B3-48E2-9553-10B02C4D5427}" type="slidenum">
              <a:rPr lang="bg-BG" smtClean="0"/>
              <a:pPr>
                <a:defRPr/>
              </a:pPr>
              <a:t>15</a:t>
            </a:fld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11"/>
          <p:cNvGrpSpPr>
            <a:grpSpLocks/>
          </p:cNvGrpSpPr>
          <p:nvPr/>
        </p:nvGrpSpPr>
        <p:grpSpPr bwMode="auto">
          <a:xfrm>
            <a:off x="-28575" y="1500188"/>
            <a:ext cx="9059863" cy="839787"/>
            <a:chOff x="-28324" y="1500174"/>
            <a:chExt cx="9060352" cy="839164"/>
          </a:xfrm>
        </p:grpSpPr>
        <p:pic>
          <p:nvPicPr>
            <p:cNvPr id="3080" name="Picture 10" descr="pod"/>
            <p:cNvPicPr>
              <a:picLocks noChangeAspect="1" noChangeArrowheads="1"/>
            </p:cNvPicPr>
            <p:nvPr/>
          </p:nvPicPr>
          <p:blipFill>
            <a:blip r:embed="rId3" cstate="print">
              <a:lum bright="42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56621"/>
            <a:stretch>
              <a:fillRect/>
            </a:stretch>
          </p:blipFill>
          <p:spPr bwMode="auto">
            <a:xfrm>
              <a:off x="-28324" y="1614196"/>
              <a:ext cx="9060352" cy="7251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81" name="Text Box 12"/>
            <p:cNvSpPr txBox="1">
              <a:spLocks noChangeArrowheads="1"/>
            </p:cNvSpPr>
            <p:nvPr/>
          </p:nvSpPr>
          <p:spPr bwMode="auto">
            <a:xfrm>
              <a:off x="714348" y="1500174"/>
              <a:ext cx="7572428" cy="565146"/>
            </a:xfrm>
            <a:prstGeom prst="rect">
              <a:avLst/>
            </a:prstGeom>
            <a:solidFill>
              <a:srgbClr val="006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0" tIns="36000" rIns="36000" bIns="360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sz="600" b="1" dirty="0" smtClean="0">
                <a:solidFill>
                  <a:schemeClr val="bg1"/>
                </a:solidFill>
                <a:latin typeface="Calibri" pitchFamily="34" charset="0"/>
              </a:endParaRPr>
            </a:p>
            <a:p>
              <a:pPr algn="ctr" eaLnBrk="1" hangingPunct="1"/>
              <a:r>
                <a:rPr lang="bg-BG" sz="2000" b="1" dirty="0" smtClean="0">
                  <a:solidFill>
                    <a:schemeClr val="bg1"/>
                  </a:solidFill>
                  <a:latin typeface="Calibri" pitchFamily="34" charset="0"/>
                </a:rPr>
                <a:t>КОИ СА СТИПЕНДИАНТИТЕ НА РОТАРИ?</a:t>
              </a:r>
              <a:endParaRPr lang="en-US" sz="20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pPr eaLnBrk="1" hangingPunct="1"/>
              <a:endParaRPr lang="en-US" sz="600" b="1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3076" name="Text Box 15"/>
          <p:cNvSpPr txBox="1">
            <a:spLocks noChangeArrowheads="1"/>
          </p:cNvSpPr>
          <p:nvPr/>
        </p:nvSpPr>
        <p:spPr bwMode="auto">
          <a:xfrm>
            <a:off x="714057" y="2317016"/>
            <a:ext cx="7327900" cy="288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bg-BG" sz="1400" b="1" dirty="0" smtClean="0">
                <a:solidFill>
                  <a:srgbClr val="006699"/>
                </a:solidFill>
                <a:latin typeface="Century Gothic" pitchFamily="34" charset="0"/>
              </a:rPr>
              <a:t>УЧАТНИЦИТЕ В СЛЕДНИТЕ ПРОГРАМИ НА РОТАРИ СА СТИПЕНДИАНТИТЕ:</a:t>
            </a:r>
            <a:endParaRPr lang="bg-BG" sz="1400" b="1" dirty="0">
              <a:solidFill>
                <a:srgbClr val="006699"/>
              </a:solidFill>
              <a:latin typeface="Century Gothic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7444" y="2850659"/>
            <a:ext cx="355820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Ротари </a:t>
            </a:r>
            <a: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  <a:t>награди за младежки лидери   (RYLA</a:t>
            </a: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)</a:t>
            </a:r>
          </a:p>
          <a:p>
            <a:pPr marL="285750" indent="-285750">
              <a:buFont typeface="Arial" pitchFamily="34" charset="0"/>
              <a:buChar char="•"/>
            </a:pPr>
            <a:endParaRPr lang="bg-BG" sz="1400" b="1" dirty="0">
              <a:solidFill>
                <a:srgbClr val="00A29E"/>
              </a:solidFill>
              <a:latin typeface="Century Gothic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bg-BG" sz="1400" b="1" dirty="0" smtClean="0">
                <a:solidFill>
                  <a:srgbClr val="006699"/>
                </a:solidFill>
                <a:latin typeface="Century Gothic" pitchFamily="34" charset="0"/>
              </a:rPr>
              <a:t>Групов </a:t>
            </a:r>
            <a:r>
              <a:rPr lang="bg-BG" sz="1400" b="1" dirty="0">
                <a:solidFill>
                  <a:srgbClr val="006699"/>
                </a:solidFill>
                <a:latin typeface="Century Gothic" pitchFamily="34" charset="0"/>
              </a:rPr>
              <a:t>Образователен </a:t>
            </a:r>
            <a:r>
              <a:rPr lang="bg-BG" sz="1400" b="1" dirty="0" smtClean="0">
                <a:solidFill>
                  <a:srgbClr val="006699"/>
                </a:solidFill>
                <a:latin typeface="Century Gothic" pitchFamily="34" charset="0"/>
              </a:rPr>
              <a:t>Обмен</a:t>
            </a:r>
          </a:p>
          <a:p>
            <a:pPr marL="285750" indent="-285750">
              <a:buFont typeface="Arial" pitchFamily="34" charset="0"/>
              <a:buChar char="•"/>
            </a:pPr>
            <a:endParaRPr lang="bg-BG" sz="1400" b="1" dirty="0">
              <a:solidFill>
                <a:srgbClr val="006699"/>
              </a:solidFill>
              <a:latin typeface="Century Gothic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  <a:t>Посланически стипендии</a:t>
            </a: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*</a:t>
            </a:r>
          </a:p>
          <a:p>
            <a:pPr marL="285750" indent="-285750">
              <a:buFont typeface="Arial" pitchFamily="34" charset="0"/>
              <a:buChar char="•"/>
            </a:pPr>
            <a:endParaRPr lang="bg-BG" sz="1400" b="1" dirty="0" smtClean="0">
              <a:solidFill>
                <a:srgbClr val="00A29E"/>
              </a:solidFill>
              <a:latin typeface="Century Gothic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bg-BG" sz="1400" b="1" dirty="0">
                <a:solidFill>
                  <a:srgbClr val="006699"/>
                </a:solidFill>
                <a:latin typeface="Century Gothic" pitchFamily="34" charset="0"/>
              </a:rPr>
              <a:t>Ротари стипендии за </a:t>
            </a:r>
            <a:r>
              <a:rPr lang="bg-BG" sz="1400" b="1" dirty="0" smtClean="0">
                <a:solidFill>
                  <a:srgbClr val="006699"/>
                </a:solidFill>
                <a:latin typeface="Century Gothic" pitchFamily="34" charset="0"/>
              </a:rPr>
              <a:t>мир</a:t>
            </a:r>
          </a:p>
          <a:p>
            <a:pPr marL="285750" indent="-285750">
              <a:buFont typeface="Arial" pitchFamily="34" charset="0"/>
              <a:buChar char="•"/>
            </a:pPr>
            <a:endParaRPr lang="bg-BG" sz="1400" b="1" dirty="0" smtClean="0">
              <a:solidFill>
                <a:srgbClr val="006699"/>
              </a:solidFill>
              <a:latin typeface="Century Gothic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  <a:t>Университетски преподаватели получили Ротари субсидия*</a:t>
            </a:r>
          </a:p>
          <a:p>
            <a:pPr marL="285750" indent="-285750">
              <a:buFont typeface="Arial" pitchFamily="34" charset="0"/>
              <a:buChar char="•"/>
            </a:pPr>
            <a:endParaRPr lang="bg-BG" sz="1400" b="1" dirty="0">
              <a:solidFill>
                <a:srgbClr val="006699"/>
              </a:solidFill>
              <a:latin typeface="Century Gothic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bg-BG" sz="1400" b="1" dirty="0">
              <a:solidFill>
                <a:srgbClr val="006699"/>
              </a:solidFill>
              <a:latin typeface="Century Gothic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bg-BG" sz="1400" b="1" dirty="0">
              <a:solidFill>
                <a:srgbClr val="00A29E"/>
              </a:solidFill>
              <a:latin typeface="Century Gothic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934598" y="2850658"/>
            <a:ext cx="3908069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Младежки обмен</a:t>
            </a:r>
          </a:p>
          <a:p>
            <a:pPr marL="285750" indent="-285750">
              <a:buFont typeface="Arial" pitchFamily="34" charset="0"/>
              <a:buChar char="•"/>
            </a:pPr>
            <a:endParaRPr lang="bg-BG" sz="1400" b="1" dirty="0" smtClean="0">
              <a:solidFill>
                <a:srgbClr val="00A29E"/>
              </a:solidFill>
              <a:latin typeface="Century Gothic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bg-BG" sz="1400" b="1" dirty="0">
                <a:solidFill>
                  <a:srgbClr val="006699"/>
                </a:solidFill>
                <a:latin typeface="Century Gothic" pitchFamily="34" charset="0"/>
              </a:rPr>
              <a:t>Субсидия за Ротари </a:t>
            </a:r>
            <a:r>
              <a:rPr lang="bg-BG" sz="1400" b="1" dirty="0" smtClean="0">
                <a:solidFill>
                  <a:srgbClr val="006699"/>
                </a:solidFill>
                <a:latin typeface="Century Gothic" pitchFamily="34" charset="0"/>
              </a:rPr>
              <a:t>доброволци</a:t>
            </a:r>
          </a:p>
          <a:p>
            <a:pPr marL="285750" indent="-285750">
              <a:buFont typeface="Arial" pitchFamily="34" charset="0"/>
              <a:buChar char="•"/>
            </a:pPr>
            <a:endParaRPr lang="bg-BG" sz="1400" b="1" dirty="0">
              <a:solidFill>
                <a:srgbClr val="006699"/>
              </a:solidFill>
              <a:latin typeface="Century Gothic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Интерактори</a:t>
            </a:r>
            <a:endParaRPr lang="bg-BG" sz="1400" b="1" dirty="0">
              <a:solidFill>
                <a:srgbClr val="00A29E"/>
              </a:solidFill>
              <a:latin typeface="Century Gothic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bg-BG" sz="1400" b="1" dirty="0">
              <a:solidFill>
                <a:srgbClr val="00A29E"/>
              </a:solidFill>
              <a:latin typeface="Century Gothic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bg-BG" sz="1400" b="1" dirty="0">
                <a:solidFill>
                  <a:srgbClr val="006699"/>
                </a:solidFill>
                <a:latin typeface="Century Gothic" pitchFamily="34" charset="0"/>
              </a:rPr>
              <a:t>Ротарактори</a:t>
            </a:r>
          </a:p>
          <a:p>
            <a:pPr marL="285750" indent="-285750">
              <a:buFont typeface="Arial" pitchFamily="34" charset="0"/>
              <a:buChar char="•"/>
            </a:pPr>
            <a:endParaRPr lang="bg-BG" sz="1400" b="1" dirty="0">
              <a:solidFill>
                <a:srgbClr val="00A29E"/>
              </a:solidFill>
              <a:latin typeface="Century Gothic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  <a:t>Бенефициенти на РФ грантови схеми</a:t>
            </a:r>
          </a:p>
          <a:p>
            <a:pPr marL="285750" indent="-285750">
              <a:buFont typeface="Arial" pitchFamily="34" charset="0"/>
              <a:buChar char="•"/>
            </a:pPr>
            <a:endParaRPr lang="bg-BG" sz="1400" b="1" dirty="0">
              <a:solidFill>
                <a:srgbClr val="00A29E"/>
              </a:solidFill>
              <a:latin typeface="Century Gothic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bg-BG" sz="1400" b="1" dirty="0">
              <a:solidFill>
                <a:srgbClr val="00A29E"/>
              </a:solidFill>
              <a:latin typeface="Century Gothic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bg-BG" sz="1400" b="1" dirty="0">
              <a:solidFill>
                <a:srgbClr val="006699"/>
              </a:solidFill>
              <a:latin typeface="Century Gothic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bg-BG" sz="1400" b="1" dirty="0">
              <a:solidFill>
                <a:srgbClr val="00A29E"/>
              </a:solidFill>
              <a:latin typeface="Century Gothic" pitchFamily="34" charset="0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half" idx="2"/>
          </p:nvPr>
        </p:nvSpPr>
        <p:spPr>
          <a:xfrm>
            <a:off x="714057" y="5645426"/>
            <a:ext cx="7813717" cy="864704"/>
          </a:xfrm>
        </p:spPr>
        <p:txBody>
          <a:bodyPr/>
          <a:lstStyle/>
          <a:p>
            <a:r>
              <a:rPr lang="bg-BG" dirty="0"/>
              <a:t>*</a:t>
            </a:r>
            <a:r>
              <a:rPr lang="bg-BG" sz="1000" b="1" dirty="0">
                <a:solidFill>
                  <a:srgbClr val="006699"/>
                </a:solidFill>
                <a:latin typeface="Century Gothic" pitchFamily="34" charset="0"/>
              </a:rPr>
              <a:t>На заседанието си от април 2009 г., Настоятелството на </a:t>
            </a:r>
            <a:r>
              <a:rPr lang="bg-BG" sz="1000" b="1" dirty="0" smtClean="0">
                <a:solidFill>
                  <a:srgbClr val="006699"/>
                </a:solidFill>
                <a:latin typeface="Century Gothic" pitchFamily="34" charset="0"/>
              </a:rPr>
              <a:t>РФ прекрати </a:t>
            </a:r>
            <a:r>
              <a:rPr lang="bg-BG" sz="1000" b="1" dirty="0">
                <a:solidFill>
                  <a:srgbClr val="006699"/>
                </a:solidFill>
                <a:latin typeface="Century Gothic" pitchFamily="34" charset="0"/>
              </a:rPr>
              <a:t>някои Ротари програми, включително финансиране </a:t>
            </a:r>
            <a:r>
              <a:rPr lang="bg-BG" sz="1000" b="1" dirty="0" smtClean="0">
                <a:solidFill>
                  <a:srgbClr val="006699"/>
                </a:solidFill>
                <a:latin typeface="Century Gothic" pitchFamily="34" charset="0"/>
              </a:rPr>
              <a:t>на културни </a:t>
            </a:r>
            <a:r>
              <a:rPr lang="bg-BG" sz="1000" b="1" dirty="0">
                <a:solidFill>
                  <a:srgbClr val="006699"/>
                </a:solidFill>
                <a:latin typeface="Century Gothic" pitchFamily="34" charset="0"/>
              </a:rPr>
              <a:t>и </a:t>
            </a:r>
            <a:r>
              <a:rPr lang="bg-BG" sz="1000" b="1" dirty="0" smtClean="0">
                <a:solidFill>
                  <a:srgbClr val="006699"/>
                </a:solidFill>
                <a:latin typeface="Century Gothic" pitchFamily="34" charset="0"/>
              </a:rPr>
              <a:t>многогодишни посланическа стипендии</a:t>
            </a:r>
            <a:r>
              <a:rPr lang="bg-BG" sz="1000" b="1" dirty="0">
                <a:solidFill>
                  <a:srgbClr val="006699"/>
                </a:solidFill>
                <a:latin typeface="Century Gothic" pitchFamily="34" charset="0"/>
              </a:rPr>
              <a:t>. От 1 юли 2009 г., </a:t>
            </a:r>
            <a:r>
              <a:rPr lang="bg-BG" sz="1000" b="1" dirty="0" smtClean="0">
                <a:solidFill>
                  <a:srgbClr val="006699"/>
                </a:solidFill>
                <a:latin typeface="Century Gothic" pitchFamily="34" charset="0"/>
              </a:rPr>
              <a:t>РФ вече не </a:t>
            </a:r>
            <a:r>
              <a:rPr lang="bg-BG" sz="1000" b="1" dirty="0">
                <a:solidFill>
                  <a:srgbClr val="006699"/>
                </a:solidFill>
                <a:latin typeface="Century Gothic" pitchFamily="34" charset="0"/>
              </a:rPr>
              <a:t>финансира тези два вида посланически стипендии, нито Ротари грантове за университетски преподаватели</a:t>
            </a:r>
            <a:r>
              <a:rPr lang="bg-BG" dirty="0"/>
              <a:t>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440E0E-F1A7-4FA6-AB20-4EF1FAFB2BAE}" type="slidenum">
              <a:rPr lang="bg-BG" smtClean="0"/>
              <a:pPr>
                <a:defRPr/>
              </a:pPr>
              <a:t>2</a:t>
            </a:fld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11"/>
          <p:cNvGrpSpPr>
            <a:grpSpLocks/>
          </p:cNvGrpSpPr>
          <p:nvPr/>
        </p:nvGrpSpPr>
        <p:grpSpPr bwMode="auto">
          <a:xfrm>
            <a:off x="-28575" y="1500188"/>
            <a:ext cx="9059863" cy="839787"/>
            <a:chOff x="-28324" y="1500174"/>
            <a:chExt cx="9060352" cy="839164"/>
          </a:xfrm>
        </p:grpSpPr>
        <p:pic>
          <p:nvPicPr>
            <p:cNvPr id="3080" name="Picture 10" descr="pod"/>
            <p:cNvPicPr>
              <a:picLocks noChangeAspect="1" noChangeArrowheads="1"/>
            </p:cNvPicPr>
            <p:nvPr/>
          </p:nvPicPr>
          <p:blipFill>
            <a:blip r:embed="rId3" cstate="print">
              <a:lum bright="42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56621"/>
            <a:stretch>
              <a:fillRect/>
            </a:stretch>
          </p:blipFill>
          <p:spPr bwMode="auto">
            <a:xfrm>
              <a:off x="-28324" y="1614196"/>
              <a:ext cx="9060352" cy="7251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81" name="Text Box 12"/>
            <p:cNvSpPr txBox="1">
              <a:spLocks noChangeArrowheads="1"/>
            </p:cNvSpPr>
            <p:nvPr/>
          </p:nvSpPr>
          <p:spPr bwMode="auto">
            <a:xfrm>
              <a:off x="714348" y="1500174"/>
              <a:ext cx="7572428" cy="564726"/>
            </a:xfrm>
            <a:prstGeom prst="rect">
              <a:avLst/>
            </a:prstGeom>
            <a:solidFill>
              <a:srgbClr val="006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0" tIns="36000" rIns="36000" bIns="360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sz="600" b="1" dirty="0" smtClean="0">
                <a:solidFill>
                  <a:schemeClr val="bg1"/>
                </a:solidFill>
                <a:latin typeface="Calibri" pitchFamily="34" charset="0"/>
              </a:endParaRPr>
            </a:p>
            <a:p>
              <a:pPr algn="ctr" eaLnBrk="1" hangingPunct="1"/>
              <a:r>
                <a:rPr lang="bg-BG" sz="2000" b="1" dirty="0" smtClean="0">
                  <a:solidFill>
                    <a:schemeClr val="bg1"/>
                  </a:solidFill>
                  <a:latin typeface="Century Gothic" pitchFamily="34" charset="0"/>
                </a:rPr>
                <a:t>РОТАРИ НАГРАДИ ЗА МЛАДИ ЛИДЕРИ </a:t>
              </a:r>
              <a:r>
                <a:rPr lang="en-US" sz="2000" b="1" dirty="0" smtClean="0">
                  <a:solidFill>
                    <a:schemeClr val="bg1"/>
                  </a:solidFill>
                  <a:latin typeface="Century Gothic" pitchFamily="34" charset="0"/>
                </a:rPr>
                <a:t>(RYLA)</a:t>
              </a:r>
              <a:endParaRPr lang="en-US" sz="2000" b="1" dirty="0" smtClean="0">
                <a:solidFill>
                  <a:schemeClr val="bg1"/>
                </a:solidFill>
                <a:latin typeface="Calibri" pitchFamily="34" charset="0"/>
              </a:endParaRPr>
            </a:p>
            <a:p>
              <a:pPr eaLnBrk="1" hangingPunct="1"/>
              <a:endParaRPr lang="en-US" sz="600" b="1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139" y="3886199"/>
            <a:ext cx="7305261" cy="2276061"/>
          </a:xfrm>
        </p:spPr>
        <p:txBody>
          <a:bodyPr/>
          <a:lstStyle/>
          <a:p>
            <a:pPr algn="l">
              <a:spcBef>
                <a:spcPct val="0"/>
              </a:spcBef>
            </a:pP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>РИЛА набляга на лидерство, гражданство, и личностно израстване, и има за цел да:</a:t>
            </a:r>
          </a:p>
          <a:p>
            <a:pPr marL="1789113" indent="-88900" algn="l">
              <a:spcBef>
                <a:spcPct val="0"/>
              </a:spcBef>
              <a:buFont typeface="Arial" pitchFamily="34" charset="0"/>
              <a:buChar char="•"/>
            </a:pP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>   </a:t>
            </a:r>
            <a:r>
              <a:rPr lang="ru-RU" sz="1400" b="1" dirty="0">
                <a:solidFill>
                  <a:srgbClr val="006699"/>
                </a:solidFill>
                <a:latin typeface="Century Gothic" pitchFamily="34" charset="0"/>
              </a:rPr>
              <a:t>Демонстра уважението и загрижеността на Ротари към  младежта</a:t>
            </a:r>
          </a:p>
          <a:p>
            <a:pPr marL="1789113" indent="-88900" algn="l">
              <a:spcBef>
                <a:spcPct val="0"/>
              </a:spcBef>
              <a:buFont typeface="Arial" pitchFamily="34" charset="0"/>
              <a:buChar char="•"/>
            </a:pPr>
            <a:r>
              <a:rPr lang="ru-RU" sz="1400" b="1" dirty="0">
                <a:solidFill>
                  <a:srgbClr val="006699"/>
                </a:solidFill>
                <a:latin typeface="Century Gothic" pitchFamily="34" charset="0"/>
              </a:rPr>
              <a:t>  Осигурява ефективен обучителен опит  на младежите и потенциални лидери</a:t>
            </a:r>
          </a:p>
          <a:p>
            <a:pPr marL="1789113" indent="-88900" algn="l">
              <a:spcBef>
                <a:spcPct val="0"/>
              </a:spcBef>
              <a:buFont typeface="Arial" pitchFamily="34" charset="0"/>
              <a:buChar char="•"/>
            </a:pPr>
            <a:r>
              <a:rPr lang="ru-RU" sz="1400" b="1" dirty="0">
                <a:solidFill>
                  <a:srgbClr val="006699"/>
                </a:solidFill>
                <a:latin typeface="Century Gothic" pitchFamily="34" charset="0"/>
              </a:rPr>
              <a:t> Насърчаване  лидерството на  младите хора чрез 	младежи</a:t>
            </a:r>
          </a:p>
          <a:p>
            <a:pPr marL="1789113" indent="-88900" algn="l">
              <a:spcBef>
                <a:spcPct val="0"/>
              </a:spcBef>
              <a:buFont typeface="Arial" pitchFamily="34" charset="0"/>
              <a:buChar char="•"/>
            </a:pPr>
            <a:r>
              <a:rPr lang="ru-RU" sz="1400" b="1" dirty="0">
                <a:solidFill>
                  <a:srgbClr val="006699"/>
                </a:solidFill>
                <a:latin typeface="Century Gothic" pitchFamily="34" charset="0"/>
              </a:rPr>
              <a:t> Разпознава публично млади хора, които служат на 	своите общности</a:t>
            </a:r>
          </a:p>
          <a:p>
            <a:pPr algn="l">
              <a:spcBef>
                <a:spcPct val="0"/>
              </a:spcBef>
            </a:pPr>
            <a:endParaRPr lang="bg-BG" sz="1400" b="1" dirty="0">
              <a:solidFill>
                <a:schemeClr val="tx1"/>
              </a:solidFill>
              <a:latin typeface="Century Gothic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440E0E-F1A7-4FA6-AB20-4EF1FAFB2BAE}" type="slidenum">
              <a:rPr lang="bg-BG" smtClean="0"/>
              <a:pPr>
                <a:defRPr/>
              </a:pPr>
              <a:t>3</a:t>
            </a:fld>
            <a:endParaRPr lang="bg-BG" dirty="0"/>
          </a:p>
        </p:txBody>
      </p:sp>
      <p:sp>
        <p:nvSpPr>
          <p:cNvPr id="8" name="Rectangle 7"/>
          <p:cNvSpPr/>
          <p:nvPr/>
        </p:nvSpPr>
        <p:spPr>
          <a:xfrm>
            <a:off x="325631" y="2258135"/>
            <a:ext cx="834887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/>
          </a:p>
          <a:p>
            <a:pPr eaLnBrk="0" hangingPunct="0"/>
            <a:r>
              <a:rPr lang="bg-BG" sz="1400" b="1" dirty="0">
                <a:solidFill>
                  <a:srgbClr val="006699"/>
                </a:solidFill>
                <a:latin typeface="Century Gothic" pitchFamily="34" charset="0"/>
              </a:rPr>
              <a:t>РОТАРИ НАГРАДИ ЗА МЛАДИ ЛИДЕРИ</a:t>
            </a:r>
            <a:r>
              <a:rPr lang="ru-RU" sz="1400" b="1" dirty="0">
                <a:solidFill>
                  <a:srgbClr val="006699"/>
                </a:solidFill>
                <a:latin typeface="Century Gothic" pitchFamily="34" charset="0"/>
              </a:rPr>
              <a:t>(RYLA)- </a:t>
            </a: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>е програма на Ротари за обучение на </a:t>
            </a:r>
            <a:r>
              <a:rPr lang="ru-RU" sz="1400" b="1" dirty="0" smtClean="0">
                <a:solidFill>
                  <a:srgbClr val="00A29E"/>
                </a:solidFill>
                <a:latin typeface="Century Gothic" pitchFamily="34" charset="0"/>
              </a:rPr>
              <a:t>				младите </a:t>
            </a: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>	</a:t>
            </a:r>
            <a:r>
              <a:rPr lang="ru-RU" sz="1400" b="1" dirty="0" smtClean="0">
                <a:solidFill>
                  <a:srgbClr val="00A29E"/>
                </a:solidFill>
                <a:latin typeface="Century Gothic" pitchFamily="34" charset="0"/>
              </a:rPr>
              <a:t>хора  </a:t>
            </a: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>за лидери . РИЛА участниците </a:t>
            </a:r>
            <a:r>
              <a:rPr lang="ru-RU" sz="1400" b="1" dirty="0" smtClean="0">
                <a:solidFill>
                  <a:srgbClr val="00A29E"/>
                </a:solidFill>
                <a:latin typeface="Century Gothic" pitchFamily="34" charset="0"/>
              </a:rPr>
              <a:t>				могат </a:t>
            </a: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>да бъдат </a:t>
            </a:r>
            <a:r>
              <a:rPr lang="ru-RU" sz="1400" b="1" dirty="0" smtClean="0">
                <a:solidFill>
                  <a:srgbClr val="00A29E"/>
                </a:solidFill>
                <a:latin typeface="Century Gothic" pitchFamily="34" charset="0"/>
              </a:rPr>
              <a:t> на </a:t>
            </a: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>възраст 14-30г, но повечето </a:t>
            </a:r>
            <a:r>
              <a:rPr lang="ru-RU" sz="1400" b="1" dirty="0" smtClean="0">
                <a:solidFill>
                  <a:srgbClr val="00A29E"/>
                </a:solidFill>
                <a:latin typeface="Century Gothic" pitchFamily="34" charset="0"/>
              </a:rPr>
              <a:t>				клубове </a:t>
            </a: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>и дистрикти </a:t>
            </a:r>
            <a:r>
              <a:rPr lang="ru-RU" sz="1400" b="1" dirty="0" smtClean="0">
                <a:solidFill>
                  <a:srgbClr val="00A29E"/>
                </a:solidFill>
                <a:latin typeface="Century Gothic" pitchFamily="34" charset="0"/>
              </a:rPr>
              <a:t> избират </a:t>
            </a: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>да се фокусират </a:t>
            </a:r>
            <a:r>
              <a:rPr lang="ru-RU" sz="1400" b="1" dirty="0" smtClean="0">
                <a:solidFill>
                  <a:srgbClr val="00A29E"/>
                </a:solidFill>
                <a:latin typeface="Century Gothic" pitchFamily="34" charset="0"/>
              </a:rPr>
              <a:t>				върху </a:t>
            </a: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>по-тесен възрастов </a:t>
            </a:r>
            <a:r>
              <a:rPr lang="ru-RU" sz="1400" b="1" dirty="0" smtClean="0">
                <a:solidFill>
                  <a:srgbClr val="00A29E"/>
                </a:solidFill>
                <a:latin typeface="Century Gothic" pitchFamily="34" charset="0"/>
              </a:rPr>
              <a:t> диапазон</a:t>
            </a: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>, като </a:t>
            </a:r>
            <a:r>
              <a:rPr lang="ru-RU" sz="1400" b="1" dirty="0" smtClean="0">
                <a:solidFill>
                  <a:srgbClr val="00A29E"/>
                </a:solidFill>
                <a:latin typeface="Century Gothic" pitchFamily="34" charset="0"/>
              </a:rPr>
              <a:t>				например </a:t>
            </a: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>14-18 или 19-30.</a:t>
            </a:r>
            <a:b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</a:b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/>
            </a:r>
            <a:b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</a:br>
            <a:endParaRPr lang="ru-RU" sz="1400" b="1" dirty="0">
              <a:solidFill>
                <a:srgbClr val="006699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9332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11"/>
          <p:cNvGrpSpPr>
            <a:grpSpLocks/>
          </p:cNvGrpSpPr>
          <p:nvPr/>
        </p:nvGrpSpPr>
        <p:grpSpPr bwMode="auto">
          <a:xfrm>
            <a:off x="-28575" y="1500188"/>
            <a:ext cx="9059863" cy="839787"/>
            <a:chOff x="-28324" y="1500174"/>
            <a:chExt cx="9060352" cy="839164"/>
          </a:xfrm>
        </p:grpSpPr>
        <p:pic>
          <p:nvPicPr>
            <p:cNvPr id="3080" name="Picture 10" descr="pod"/>
            <p:cNvPicPr>
              <a:picLocks noChangeAspect="1" noChangeArrowheads="1"/>
            </p:cNvPicPr>
            <p:nvPr/>
          </p:nvPicPr>
          <p:blipFill>
            <a:blip r:embed="rId3" cstate="print">
              <a:lum bright="42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56621"/>
            <a:stretch>
              <a:fillRect/>
            </a:stretch>
          </p:blipFill>
          <p:spPr bwMode="auto">
            <a:xfrm>
              <a:off x="-28324" y="1614196"/>
              <a:ext cx="9060352" cy="7251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81" name="Text Box 12"/>
            <p:cNvSpPr txBox="1">
              <a:spLocks noChangeArrowheads="1"/>
            </p:cNvSpPr>
            <p:nvPr/>
          </p:nvSpPr>
          <p:spPr bwMode="auto">
            <a:xfrm>
              <a:off x="714348" y="1500174"/>
              <a:ext cx="7572428" cy="564726"/>
            </a:xfrm>
            <a:prstGeom prst="rect">
              <a:avLst/>
            </a:prstGeom>
            <a:solidFill>
              <a:srgbClr val="006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0" tIns="36000" rIns="36000" bIns="360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sz="600" b="1" dirty="0" smtClean="0">
                <a:solidFill>
                  <a:schemeClr val="bg1"/>
                </a:solidFill>
                <a:latin typeface="Calibri" pitchFamily="34" charset="0"/>
              </a:endParaRPr>
            </a:p>
            <a:p>
              <a:pPr algn="ctr" eaLnBrk="1" hangingPunct="1"/>
              <a:r>
                <a:rPr lang="bg-BG" sz="2000" b="1" dirty="0" smtClean="0">
                  <a:solidFill>
                    <a:schemeClr val="bg1"/>
                  </a:solidFill>
                  <a:latin typeface="Century Gothic" pitchFamily="34" charset="0"/>
                </a:rPr>
                <a:t>ГРУПОВ ОБРАЗОВАТЕЛЕН ОБМЕН (</a:t>
              </a:r>
              <a:r>
                <a:rPr lang="en-US" sz="2000" b="1" dirty="0" smtClean="0">
                  <a:solidFill>
                    <a:schemeClr val="bg1"/>
                  </a:solidFill>
                  <a:latin typeface="Century Gothic" pitchFamily="34" charset="0"/>
                </a:rPr>
                <a:t>GSE)</a:t>
              </a:r>
              <a:endParaRPr lang="en-US" sz="2000" b="1" dirty="0" smtClean="0">
                <a:solidFill>
                  <a:schemeClr val="bg1"/>
                </a:solidFill>
                <a:latin typeface="Calibri" pitchFamily="34" charset="0"/>
              </a:endParaRPr>
            </a:p>
            <a:p>
              <a:pPr eaLnBrk="1" hangingPunct="1"/>
              <a:endParaRPr lang="en-US" sz="600" b="1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440E0E-F1A7-4FA6-AB20-4EF1FAFB2BAE}" type="slidenum">
              <a:rPr lang="bg-BG" smtClean="0"/>
              <a:pPr>
                <a:defRPr/>
              </a:pPr>
              <a:t>4</a:t>
            </a:fld>
            <a:endParaRPr lang="bg-BG" dirty="0"/>
          </a:p>
        </p:txBody>
      </p:sp>
      <p:sp>
        <p:nvSpPr>
          <p:cNvPr id="8" name="Rectangle 7"/>
          <p:cNvSpPr/>
          <p:nvPr/>
        </p:nvSpPr>
        <p:spPr>
          <a:xfrm>
            <a:off x="325631" y="2546369"/>
            <a:ext cx="834887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/>
          </a:p>
          <a:p>
            <a:pPr eaLnBrk="0" hangingPunct="0"/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			Годишни </a:t>
            </a:r>
            <a: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  <a:t>стипендии се предоставят на  2 Ротари </a:t>
            </a: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				дистрикти </a:t>
            </a:r>
            <a: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  <a:t>за покриване на пътни разходи за екип от </a:t>
            </a: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не-			ротарианци </a:t>
            </a:r>
            <a: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  <a:t>от различни професии. </a:t>
            </a:r>
            <a:endParaRPr lang="bg-BG" sz="1400" b="1" dirty="0" smtClean="0">
              <a:solidFill>
                <a:srgbClr val="00A29E"/>
              </a:solidFill>
              <a:latin typeface="Century Gothic" pitchFamily="34" charset="0"/>
            </a:endParaRPr>
          </a:p>
          <a:p>
            <a:pPr eaLnBrk="0" hangingPunct="0"/>
            <a: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  <a:t>	</a:t>
            </a: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		Ротарианците  домакини </a:t>
            </a:r>
            <a: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  <a:t>организират </a:t>
            </a: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  от четири </a:t>
            </a:r>
            <a: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  <a:t>до шест </a:t>
            </a: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			седмици 	маршрут </a:t>
            </a:r>
            <a: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  <a:t>включващ  професионалното </a:t>
            </a: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			обучение</a:t>
            </a:r>
            <a: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  <a:t>, </a:t>
            </a: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образователни </a:t>
            </a:r>
            <a: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  <a:t>и културни посещения. От 1965 </a:t>
            </a: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			г</a:t>
            </a:r>
            <a: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  <a:t>., са </a:t>
            </a: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участвали </a:t>
            </a:r>
            <a: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  <a:t>повече от 57 000 души (почти 12 000 </a:t>
            </a: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			групи</a:t>
            </a:r>
            <a: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  <a:t>) </a:t>
            </a: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от	100 </a:t>
            </a:r>
            <a: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  <a:t>страни на цена от над $ 92 милиона.</a:t>
            </a:r>
            <a:endParaRPr lang="ru-RU" sz="1400" b="1" dirty="0">
              <a:solidFill>
                <a:srgbClr val="00A29E"/>
              </a:solidFill>
              <a:latin typeface="Century Gothic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788" y="2852530"/>
            <a:ext cx="2088000" cy="156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9936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11"/>
          <p:cNvGrpSpPr>
            <a:grpSpLocks/>
          </p:cNvGrpSpPr>
          <p:nvPr/>
        </p:nvGrpSpPr>
        <p:grpSpPr bwMode="auto">
          <a:xfrm>
            <a:off x="-28575" y="1500188"/>
            <a:ext cx="9059863" cy="839787"/>
            <a:chOff x="-28324" y="1500174"/>
            <a:chExt cx="9060352" cy="839164"/>
          </a:xfrm>
        </p:grpSpPr>
        <p:pic>
          <p:nvPicPr>
            <p:cNvPr id="3080" name="Picture 10" descr="pod"/>
            <p:cNvPicPr>
              <a:picLocks noChangeAspect="1" noChangeArrowheads="1"/>
            </p:cNvPicPr>
            <p:nvPr/>
          </p:nvPicPr>
          <p:blipFill>
            <a:blip r:embed="rId3" cstate="print">
              <a:lum bright="42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56621"/>
            <a:stretch>
              <a:fillRect/>
            </a:stretch>
          </p:blipFill>
          <p:spPr bwMode="auto">
            <a:xfrm>
              <a:off x="-28324" y="1614196"/>
              <a:ext cx="9060352" cy="7251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81" name="Text Box 12"/>
            <p:cNvSpPr txBox="1">
              <a:spLocks noChangeArrowheads="1"/>
            </p:cNvSpPr>
            <p:nvPr/>
          </p:nvSpPr>
          <p:spPr bwMode="auto">
            <a:xfrm>
              <a:off x="714348" y="1500174"/>
              <a:ext cx="7572428" cy="564726"/>
            </a:xfrm>
            <a:prstGeom prst="rect">
              <a:avLst/>
            </a:prstGeom>
            <a:solidFill>
              <a:srgbClr val="006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0" tIns="36000" rIns="36000" bIns="360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sz="600" b="1" dirty="0" smtClean="0">
                <a:solidFill>
                  <a:schemeClr val="bg1"/>
                </a:solidFill>
                <a:latin typeface="Calibri" pitchFamily="34" charset="0"/>
              </a:endParaRPr>
            </a:p>
            <a:p>
              <a:pPr algn="ctr" eaLnBrk="1" hangingPunct="1"/>
              <a:r>
                <a:rPr lang="bg-BG" sz="2000" b="1" dirty="0">
                  <a:solidFill>
                    <a:schemeClr val="bg1"/>
                  </a:solidFill>
                  <a:latin typeface="Century Gothic" pitchFamily="34" charset="0"/>
                </a:rPr>
                <a:t>ПОСЛАНИЧЕСКИ </a:t>
              </a:r>
              <a:r>
                <a:rPr lang="bg-BG" sz="2000" b="1" dirty="0" smtClean="0">
                  <a:solidFill>
                    <a:schemeClr val="bg1"/>
                  </a:solidFill>
                  <a:latin typeface="Century Gothic" pitchFamily="34" charset="0"/>
                </a:rPr>
                <a:t>СТИПЕНДИИ</a:t>
              </a:r>
              <a:endParaRPr lang="en-US" sz="2000" b="1" dirty="0" smtClean="0">
                <a:solidFill>
                  <a:schemeClr val="bg1"/>
                </a:solidFill>
                <a:latin typeface="Calibri" pitchFamily="34" charset="0"/>
              </a:endParaRPr>
            </a:p>
            <a:p>
              <a:pPr eaLnBrk="1" hangingPunct="1"/>
              <a:endParaRPr lang="en-US" sz="600" b="1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440E0E-F1A7-4FA6-AB20-4EF1FAFB2BAE}" type="slidenum">
              <a:rPr lang="bg-BG" smtClean="0"/>
              <a:pPr>
                <a:defRPr/>
              </a:pPr>
              <a:t>5</a:t>
            </a:fld>
            <a:endParaRPr lang="bg-BG" dirty="0"/>
          </a:p>
        </p:txBody>
      </p:sp>
      <p:sp>
        <p:nvSpPr>
          <p:cNvPr id="8" name="Rectangle 7"/>
          <p:cNvSpPr/>
          <p:nvPr/>
        </p:nvSpPr>
        <p:spPr>
          <a:xfrm>
            <a:off x="325631" y="2258135"/>
            <a:ext cx="8348870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eaLnBrk="0" hangingPunct="0">
              <a:buFont typeface="Arial" pitchFamily="34" charset="0"/>
              <a:buChar char="•"/>
            </a:pP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Най-старата и </a:t>
            </a:r>
            <a: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  <a:t>най-известната програма на </a:t>
            </a: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РФ</a:t>
            </a:r>
          </a:p>
          <a:p>
            <a:pPr marL="285750" indent="-285750" eaLnBrk="0" hangingPunct="0">
              <a:buFont typeface="Arial" pitchFamily="34" charset="0"/>
              <a:buChar char="•"/>
            </a:pPr>
            <a:endParaRPr lang="bg-BG" sz="1400" b="1" dirty="0" smtClean="0">
              <a:solidFill>
                <a:srgbClr val="00A29E"/>
              </a:solidFill>
              <a:latin typeface="Century Gothic" pitchFamily="34" charset="0"/>
            </a:endParaRPr>
          </a:p>
          <a:p>
            <a:pPr marL="285750" indent="-285750" eaLnBrk="0" hangingPunct="0">
              <a:buFont typeface="Arial" pitchFamily="34" charset="0"/>
              <a:buChar char="•"/>
            </a:pP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Основана </a:t>
            </a:r>
            <a: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  <a:t>през 1947 </a:t>
            </a: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година</a:t>
            </a:r>
          </a:p>
          <a:p>
            <a:pPr marL="285750" indent="-285750" eaLnBrk="0" hangingPunct="0">
              <a:buFont typeface="Arial" pitchFamily="34" charset="0"/>
              <a:buChar char="•"/>
            </a:pPr>
            <a:endParaRPr lang="bg-BG" sz="1400" b="1" dirty="0" smtClean="0">
              <a:solidFill>
                <a:srgbClr val="00A29E"/>
              </a:solidFill>
              <a:latin typeface="Century Gothic" pitchFamily="34" charset="0"/>
            </a:endParaRPr>
          </a:p>
          <a:p>
            <a:pPr marL="285750" indent="-285750" eaLnBrk="0" hangingPunct="0">
              <a:buFont typeface="Arial" pitchFamily="34" charset="0"/>
              <a:buChar char="•"/>
            </a:pP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40 </a:t>
            </a:r>
            <a: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  <a:t>000 мъже и жени от около 100 страни са учили в чужбина под </a:t>
            </a: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нейната егида</a:t>
            </a:r>
          </a:p>
          <a:p>
            <a:pPr marL="285750" indent="-285750" eaLnBrk="0" hangingPunct="0">
              <a:buFont typeface="Arial" pitchFamily="34" charset="0"/>
              <a:buChar char="•"/>
            </a:pPr>
            <a:endParaRPr lang="bg-BG" sz="1400" b="1" dirty="0" smtClean="0">
              <a:solidFill>
                <a:srgbClr val="00A29E"/>
              </a:solidFill>
              <a:latin typeface="Century Gothic" pitchFamily="34" charset="0"/>
            </a:endParaRPr>
          </a:p>
          <a:p>
            <a:pPr marL="285750" indent="-285750" eaLnBrk="0" hangingPunct="0">
              <a:buFont typeface="Arial" pitchFamily="34" charset="0"/>
              <a:buChar char="•"/>
            </a:pP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700 </a:t>
            </a:r>
            <a: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  <a:t>стипендии </a:t>
            </a: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са отпуснати за образование  </a:t>
            </a:r>
            <a: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  <a:t>през 2009-10</a:t>
            </a: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.</a:t>
            </a:r>
          </a:p>
          <a:p>
            <a:pPr marL="285750" indent="-285750" eaLnBrk="0" hangingPunct="0">
              <a:buFont typeface="Arial" pitchFamily="34" charset="0"/>
              <a:buChar char="•"/>
            </a:pPr>
            <a:endParaRPr lang="bg-BG" sz="1400" b="1" dirty="0" smtClean="0">
              <a:solidFill>
                <a:srgbClr val="00A29E"/>
              </a:solidFill>
              <a:latin typeface="Century Gothic" pitchFamily="34" charset="0"/>
            </a:endParaRPr>
          </a:p>
          <a:p>
            <a:pPr marL="285750" indent="-285750" eaLnBrk="0" hangingPunct="0">
              <a:buFont typeface="Arial" pitchFamily="34" charset="0"/>
              <a:buChar char="•"/>
            </a:pP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$ </a:t>
            </a:r>
            <a: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  <a:t>16,2 милиона, получатели от около 70 страни, </a:t>
            </a: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са учили в близо  </a:t>
            </a:r>
            <a: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  <a:t>80 </a:t>
            </a: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страни.</a:t>
            </a:r>
          </a:p>
          <a:p>
            <a:pPr marL="285750" indent="-285750" eaLnBrk="0" hangingPunct="0">
              <a:buFont typeface="Arial" pitchFamily="34" charset="0"/>
              <a:buChar char="•"/>
            </a:pPr>
            <a:endParaRPr lang="bg-BG" sz="1400" b="1" dirty="0" smtClean="0">
              <a:solidFill>
                <a:srgbClr val="00A29E"/>
              </a:solidFill>
              <a:latin typeface="Century Gothic" pitchFamily="34" charset="0"/>
            </a:endParaRPr>
          </a:p>
          <a:p>
            <a:pPr marL="285750" indent="-285750" eaLnBrk="0" hangingPunct="0">
              <a:buFont typeface="Arial" pitchFamily="34" charset="0"/>
              <a:buChar char="•"/>
            </a:pP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Целта - международно </a:t>
            </a:r>
            <a: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  <a:t>разбирателство и приятелските отношения между хора от различни страни и географски райони. </a:t>
            </a:r>
            <a:endParaRPr lang="bg-BG" sz="1400" b="1" dirty="0" smtClean="0">
              <a:solidFill>
                <a:srgbClr val="00A29E"/>
              </a:solidFill>
              <a:latin typeface="Century Gothic" pitchFamily="34" charset="0"/>
            </a:endParaRPr>
          </a:p>
          <a:p>
            <a:pPr marL="285750" indent="-285750" eaLnBrk="0" hangingPunct="0">
              <a:buFont typeface="Arial" pitchFamily="34" charset="0"/>
              <a:buChar char="•"/>
            </a:pPr>
            <a:endParaRPr lang="bg-BG" sz="1400" b="1" dirty="0" smtClean="0">
              <a:solidFill>
                <a:srgbClr val="00A29E"/>
              </a:solidFill>
              <a:latin typeface="Century Gothic" pitchFamily="34" charset="0"/>
            </a:endParaRPr>
          </a:p>
          <a:p>
            <a:pPr marL="285750" indent="-285750" eaLnBrk="0" hangingPunct="0">
              <a:buFont typeface="Arial" pitchFamily="34" charset="0"/>
              <a:buChar char="•"/>
            </a:pP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1 академична година за </a:t>
            </a:r>
            <a: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  <a:t>бакалаври и магистри, както и за квалифицирани </a:t>
            </a: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професионалисти</a:t>
            </a:r>
          </a:p>
          <a:p>
            <a:pPr marL="285750" indent="-285750" eaLnBrk="0" hangingPunct="0">
              <a:buFont typeface="Arial" pitchFamily="34" charset="0"/>
              <a:buChar char="•"/>
            </a:pPr>
            <a:endParaRPr lang="bg-BG" sz="1400" b="1" dirty="0" smtClean="0">
              <a:solidFill>
                <a:srgbClr val="00A29E"/>
              </a:solidFill>
              <a:latin typeface="Century Gothic" pitchFamily="34" charset="0"/>
            </a:endParaRPr>
          </a:p>
          <a:p>
            <a:pPr marL="285750" indent="-285750" eaLnBrk="0" hangingPunct="0">
              <a:buFont typeface="Arial" pitchFamily="34" charset="0"/>
              <a:buChar char="•"/>
            </a:pP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Щедрите  </a:t>
            </a:r>
            <a: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  <a:t>вноски от ротарианците по света представляват </a:t>
            </a: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продължаваща  </a:t>
            </a:r>
            <a: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  <a:t>вяра, че </a:t>
            </a: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днешните  </a:t>
            </a:r>
            <a: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  <a:t>посланически стипендианти ще бъде </a:t>
            </a: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утрешните общностни и световни </a:t>
            </a:r>
            <a: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  <a:t>лидери.</a:t>
            </a:r>
          </a:p>
        </p:txBody>
      </p:sp>
    </p:spTree>
    <p:extLst>
      <p:ext uri="{BB962C8B-B14F-4D97-AF65-F5344CB8AC3E}">
        <p14:creationId xmlns:p14="http://schemas.microsoft.com/office/powerpoint/2010/main" xmlns="" val="3360180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11"/>
          <p:cNvGrpSpPr>
            <a:grpSpLocks/>
          </p:cNvGrpSpPr>
          <p:nvPr/>
        </p:nvGrpSpPr>
        <p:grpSpPr bwMode="auto">
          <a:xfrm>
            <a:off x="-28575" y="1559823"/>
            <a:ext cx="9059863" cy="780158"/>
            <a:chOff x="-28324" y="1559761"/>
            <a:chExt cx="9060352" cy="779577"/>
          </a:xfrm>
        </p:grpSpPr>
        <p:pic>
          <p:nvPicPr>
            <p:cNvPr id="3080" name="Picture 10" descr="pod"/>
            <p:cNvPicPr>
              <a:picLocks noChangeAspect="1" noChangeArrowheads="1"/>
            </p:cNvPicPr>
            <p:nvPr/>
          </p:nvPicPr>
          <p:blipFill>
            <a:blip r:embed="rId3" cstate="print">
              <a:lum bright="42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56621"/>
            <a:stretch>
              <a:fillRect/>
            </a:stretch>
          </p:blipFill>
          <p:spPr bwMode="auto">
            <a:xfrm>
              <a:off x="-28324" y="1614196"/>
              <a:ext cx="9060352" cy="7251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81" name="Text Box 12"/>
            <p:cNvSpPr txBox="1">
              <a:spLocks noChangeArrowheads="1"/>
            </p:cNvSpPr>
            <p:nvPr/>
          </p:nvSpPr>
          <p:spPr bwMode="auto">
            <a:xfrm>
              <a:off x="714348" y="1559761"/>
              <a:ext cx="7572428" cy="472461"/>
            </a:xfrm>
            <a:prstGeom prst="rect">
              <a:avLst/>
            </a:prstGeom>
            <a:solidFill>
              <a:srgbClr val="006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0" tIns="36000" rIns="36000" bIns="360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sz="2000" b="1" dirty="0" smtClean="0">
                <a:solidFill>
                  <a:schemeClr val="bg1"/>
                </a:solidFill>
                <a:latin typeface="Calibri" pitchFamily="34" charset="0"/>
              </a:endParaRPr>
            </a:p>
            <a:p>
              <a:pPr eaLnBrk="1" hangingPunct="1"/>
              <a:endParaRPr lang="en-US" sz="600" b="1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575050" y="2136913"/>
            <a:ext cx="5111750" cy="3989250"/>
          </a:xfrm>
        </p:spPr>
        <p:txBody>
          <a:bodyPr/>
          <a:lstStyle/>
          <a:p>
            <a:pPr marL="0" indent="0">
              <a:spcBef>
                <a:spcPct val="0"/>
              </a:spcBef>
              <a:buNone/>
            </a:pPr>
            <a: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  <a:t>Ротари </a:t>
            </a: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>стипендианти за мир  са лидери, </a:t>
            </a:r>
            <a:r>
              <a:rPr lang="ru-RU" sz="1400" b="1" dirty="0" smtClean="0">
                <a:solidFill>
                  <a:srgbClr val="00A29E"/>
                </a:solidFill>
                <a:latin typeface="Century Gothic" pitchFamily="34" charset="0"/>
              </a:rPr>
              <a:t>които насърчават  националното  </a:t>
            </a: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>и международно сътрудничество, мир и успешното решаване на конфликта през целия си живот в кариерата си, и чрез дейности по предоставяне на услуги. </a:t>
            </a:r>
            <a:endParaRPr lang="ru-RU" sz="1400" b="1" dirty="0" smtClean="0">
              <a:solidFill>
                <a:srgbClr val="00A29E"/>
              </a:solidFill>
              <a:latin typeface="Century Gothic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ru-RU" sz="1400" b="1" dirty="0">
              <a:solidFill>
                <a:srgbClr val="00A29E"/>
              </a:solidFill>
              <a:latin typeface="Century Gothic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Всяка година до </a:t>
            </a:r>
            <a:r>
              <a:rPr lang="bg-BG" sz="1400" b="1" dirty="0">
                <a:solidFill>
                  <a:srgbClr val="006699"/>
                </a:solidFill>
                <a:latin typeface="Century Gothic" pitchFamily="34" charset="0"/>
              </a:rPr>
              <a:t>100</a:t>
            </a: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 </a:t>
            </a:r>
            <a:r>
              <a:rPr lang="bg-BG" sz="1400" b="1" dirty="0">
                <a:solidFill>
                  <a:srgbClr val="006699"/>
                </a:solidFill>
                <a:latin typeface="Century Gothic" pitchFamily="34" charset="0"/>
              </a:rPr>
              <a:t>стипендии </a:t>
            </a: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 се отпускат  за обучение в </a:t>
            </a:r>
            <a:r>
              <a:rPr lang="bg-BG" sz="1400" b="1" dirty="0">
                <a:solidFill>
                  <a:srgbClr val="006699"/>
                </a:solidFill>
                <a:latin typeface="Century Gothic" pitchFamily="34" charset="0"/>
              </a:rPr>
              <a:t>6те Ротари Центрове за Мир</a:t>
            </a: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.</a:t>
            </a:r>
          </a:p>
          <a:p>
            <a:pPr marL="0" indent="0">
              <a:spcBef>
                <a:spcPct val="0"/>
              </a:spcBef>
              <a:buNone/>
            </a:pPr>
            <a:endParaRPr lang="bg-BG" sz="1400" b="1" dirty="0" smtClean="0">
              <a:solidFill>
                <a:srgbClr val="00A29E"/>
              </a:solidFill>
              <a:latin typeface="Century Gothic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 </a:t>
            </a:r>
            <a:r>
              <a:rPr lang="ru-RU" sz="1400" b="1" dirty="0" smtClean="0">
                <a:solidFill>
                  <a:srgbClr val="00A29E"/>
                </a:solidFill>
                <a:latin typeface="Century Gothic" pitchFamily="34" charset="0"/>
              </a:rPr>
              <a:t>Стипендиантите </a:t>
            </a: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>могат да </a:t>
            </a:r>
            <a:r>
              <a:rPr lang="ru-RU" sz="1400" b="1" dirty="0" smtClean="0">
                <a:solidFill>
                  <a:srgbClr val="00A29E"/>
                </a:solidFill>
                <a:latin typeface="Century Gothic" pitchFamily="34" charset="0"/>
              </a:rPr>
              <a:t>спечелят </a:t>
            </a:r>
            <a:r>
              <a:rPr lang="ru-RU" sz="1400" b="1" dirty="0">
                <a:solidFill>
                  <a:srgbClr val="006699"/>
                </a:solidFill>
                <a:latin typeface="Century Gothic" pitchFamily="34" charset="0"/>
              </a:rPr>
              <a:t>магистърска степен </a:t>
            </a: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>по международни отношения, публична администрация, устойчивото развитие, проучвания за мир, разрешаването на конфликти, или </a:t>
            </a:r>
            <a:r>
              <a:rPr lang="ru-RU" sz="1400" b="1" dirty="0" smtClean="0">
                <a:solidFill>
                  <a:srgbClr val="00A29E"/>
                </a:solidFill>
                <a:latin typeface="Century Gothic" pitchFamily="34" charset="0"/>
              </a:rPr>
              <a:t> други подобни  </a:t>
            </a: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>или </a:t>
            </a:r>
            <a:r>
              <a:rPr lang="ru-RU" sz="1400" b="1" dirty="0">
                <a:solidFill>
                  <a:srgbClr val="006699"/>
                </a:solidFill>
                <a:latin typeface="Century Gothic" pitchFamily="34" charset="0"/>
              </a:rPr>
              <a:t>професионален сертификат </a:t>
            </a: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>за </a:t>
            </a:r>
            <a:r>
              <a:rPr lang="ru-RU" sz="1400" b="1" dirty="0" smtClean="0">
                <a:solidFill>
                  <a:srgbClr val="00A29E"/>
                </a:solidFill>
                <a:latin typeface="Century Gothic" pitchFamily="34" charset="0"/>
              </a:rPr>
              <a:t>мир </a:t>
            </a: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>и разрешаване на конфликти.</a:t>
            </a:r>
          </a:p>
          <a:p>
            <a:pPr marL="0" indent="0">
              <a:spcBef>
                <a:spcPct val="0"/>
              </a:spcBef>
              <a:buNone/>
            </a:pPr>
            <a:endParaRPr lang="bg-BG" sz="1400" b="1" dirty="0">
              <a:solidFill>
                <a:srgbClr val="00A29E"/>
              </a:solidFill>
              <a:latin typeface="Century Gothic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440E0E-F1A7-4FA6-AB20-4EF1FAFB2BAE}" type="slidenum">
              <a:rPr lang="bg-BG" smtClean="0"/>
              <a:pPr>
                <a:defRPr/>
              </a:pPr>
              <a:t>6</a:t>
            </a:fld>
            <a:endParaRPr lang="bg-BG" dirty="0"/>
          </a:p>
        </p:txBody>
      </p:sp>
      <p:sp>
        <p:nvSpPr>
          <p:cNvPr id="3" name="Rectangle 2"/>
          <p:cNvSpPr/>
          <p:nvPr/>
        </p:nvSpPr>
        <p:spPr>
          <a:xfrm>
            <a:off x="2397183" y="1551928"/>
            <a:ext cx="34932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b="1" dirty="0" smtClean="0">
                <a:solidFill>
                  <a:schemeClr val="bg1"/>
                </a:solidFill>
                <a:latin typeface="Century Gothic" pitchFamily="34" charset="0"/>
              </a:rPr>
              <a:t>РОТАРИ СТИПЕНДИИ ЗА МИР</a:t>
            </a:r>
            <a:endParaRPr lang="bg-BG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1424" y="2220706"/>
            <a:ext cx="3130473" cy="2758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58787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11"/>
          <p:cNvGrpSpPr>
            <a:grpSpLocks/>
          </p:cNvGrpSpPr>
          <p:nvPr/>
        </p:nvGrpSpPr>
        <p:grpSpPr bwMode="auto">
          <a:xfrm>
            <a:off x="-28575" y="1500188"/>
            <a:ext cx="9059863" cy="839787"/>
            <a:chOff x="-28324" y="1500174"/>
            <a:chExt cx="9060352" cy="839164"/>
          </a:xfrm>
        </p:grpSpPr>
        <p:pic>
          <p:nvPicPr>
            <p:cNvPr id="5127" name="Picture 10" descr="pod"/>
            <p:cNvPicPr>
              <a:picLocks noChangeAspect="1" noChangeArrowheads="1"/>
            </p:cNvPicPr>
            <p:nvPr/>
          </p:nvPicPr>
          <p:blipFill>
            <a:blip r:embed="rId3" cstate="print">
              <a:lum bright="42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56621"/>
            <a:stretch>
              <a:fillRect/>
            </a:stretch>
          </p:blipFill>
          <p:spPr bwMode="auto">
            <a:xfrm>
              <a:off x="-28324" y="1614196"/>
              <a:ext cx="9060352" cy="7251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28" name="Text Box 12"/>
            <p:cNvSpPr txBox="1">
              <a:spLocks noChangeArrowheads="1"/>
            </p:cNvSpPr>
            <p:nvPr/>
          </p:nvSpPr>
          <p:spPr bwMode="auto">
            <a:xfrm>
              <a:off x="714348" y="1500174"/>
              <a:ext cx="7572428" cy="565146"/>
            </a:xfrm>
            <a:prstGeom prst="rect">
              <a:avLst/>
            </a:prstGeom>
            <a:solidFill>
              <a:srgbClr val="006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0" tIns="36000" rIns="36000" bIns="360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sz="6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pPr algn="ctr" eaLnBrk="1" hangingPunct="1"/>
              <a:r>
                <a:rPr lang="ru-RU" sz="2000" b="1" dirty="0" smtClean="0">
                  <a:solidFill>
                    <a:schemeClr val="bg1"/>
                  </a:solidFill>
                  <a:latin typeface="Calibri" pitchFamily="34" charset="0"/>
                </a:rPr>
                <a:t>АСОЦИАЦИЯ НА СТИПЕНДИАНТИТЕ НА РОТАРИ ФОНДАЦИЯТА</a:t>
              </a:r>
              <a:endParaRPr lang="en-US" sz="2000" b="1" dirty="0" smtClean="0">
                <a:solidFill>
                  <a:schemeClr val="bg1"/>
                </a:solidFill>
                <a:latin typeface="Calibri" pitchFamily="34" charset="0"/>
              </a:endParaRPr>
            </a:p>
            <a:p>
              <a:pPr eaLnBrk="1" hangingPunct="1"/>
              <a:endParaRPr lang="en-US" sz="600" b="1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5123" name="Text Box 15"/>
          <p:cNvSpPr txBox="1">
            <a:spLocks noChangeArrowheads="1"/>
          </p:cNvSpPr>
          <p:nvPr/>
        </p:nvSpPr>
        <p:spPr bwMode="auto">
          <a:xfrm>
            <a:off x="826414" y="2173494"/>
            <a:ext cx="7459662" cy="5243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 indent="63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>
              <a:buFont typeface="Arial" pitchFamily="34" charset="0"/>
              <a:buChar char="•"/>
            </a:pP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>Асоциациите  на стипендиантите на Ротари Фондацията са чудесен начин за възпитаниците да останат в контакт един с друг и да продължат  да изграждат взаимоотношения с Ротари. </a:t>
            </a:r>
            <a:endParaRPr lang="ru-RU" sz="1400" b="1" dirty="0" smtClean="0">
              <a:solidFill>
                <a:srgbClr val="00A29E"/>
              </a:solidFill>
              <a:latin typeface="Century Gothic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ru-RU" sz="1400" b="1" dirty="0" smtClean="0">
              <a:solidFill>
                <a:srgbClr val="00A29E"/>
              </a:solidFill>
              <a:latin typeface="Century Gothic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00A29E"/>
                </a:solidFill>
                <a:latin typeface="Century Gothic" pitchFamily="34" charset="0"/>
              </a:rPr>
              <a:t>Асоциациите  </a:t>
            </a: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>на стипендиантите на Ротари Фондацията  </a:t>
            </a:r>
            <a:r>
              <a:rPr lang="ru-RU" sz="1400" b="1" dirty="0" smtClean="0">
                <a:solidFill>
                  <a:srgbClr val="00A29E"/>
                </a:solidFill>
                <a:latin typeface="Century Gothic" pitchFamily="34" charset="0"/>
              </a:rPr>
              <a:t>често </a:t>
            </a: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>са свързани с </a:t>
            </a:r>
            <a:r>
              <a:rPr lang="ru-RU" sz="1400" b="1" dirty="0">
                <a:solidFill>
                  <a:srgbClr val="006699"/>
                </a:solidFill>
                <a:latin typeface="Century Gothic" pitchFamily="34" charset="0"/>
              </a:rPr>
              <a:t>Ротари дистрикт </a:t>
            </a: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>или  включат възпитаници от </a:t>
            </a:r>
            <a:r>
              <a:rPr lang="ru-RU" sz="1400" b="1" dirty="0">
                <a:solidFill>
                  <a:srgbClr val="006699"/>
                </a:solidFill>
                <a:latin typeface="Century Gothic" pitchFamily="34" charset="0"/>
              </a:rPr>
              <a:t>цялата страна. </a:t>
            </a: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>(16 в Европа)</a:t>
            </a:r>
            <a:endParaRPr lang="ru-RU" sz="1400" b="1" dirty="0">
              <a:solidFill>
                <a:srgbClr val="006699"/>
              </a:solidFill>
              <a:latin typeface="Century Gothic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ru-RU" sz="1400" b="1" dirty="0" smtClean="0">
              <a:solidFill>
                <a:srgbClr val="00A29E"/>
              </a:solidFill>
              <a:latin typeface="Century Gothic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00A29E"/>
                </a:solidFill>
                <a:latin typeface="Century Gothic" pitchFamily="34" charset="0"/>
              </a:rPr>
              <a:t>Активните  асоциации на стипендиантите  </a:t>
            </a: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>обикновено организират </a:t>
            </a:r>
            <a:r>
              <a:rPr lang="ru-RU" sz="1400" b="1" dirty="0">
                <a:solidFill>
                  <a:srgbClr val="006699"/>
                </a:solidFill>
                <a:latin typeface="Century Gothic" pitchFamily="34" charset="0"/>
              </a:rPr>
              <a:t>социални събития</a:t>
            </a: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>, като вечери или обеди, </a:t>
            </a:r>
            <a:r>
              <a:rPr lang="ru-RU" sz="1400" b="1" dirty="0">
                <a:solidFill>
                  <a:srgbClr val="006699"/>
                </a:solidFill>
                <a:latin typeface="Century Gothic" pitchFamily="34" charset="0"/>
              </a:rPr>
              <a:t>изпълняват проекти за служба </a:t>
            </a: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>с помощта на местните Ротари или Ротаракт </a:t>
            </a:r>
            <a:r>
              <a:rPr lang="ru-RU" sz="1400" b="1" dirty="0" smtClean="0">
                <a:solidFill>
                  <a:srgbClr val="00A29E"/>
                </a:solidFill>
                <a:latin typeface="Century Gothic" pitchFamily="34" charset="0"/>
              </a:rPr>
              <a:t>клубове, </a:t>
            </a: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>както и </a:t>
            </a:r>
            <a:r>
              <a:rPr lang="ru-RU" sz="1400" b="1" dirty="0" smtClean="0">
                <a:solidFill>
                  <a:srgbClr val="00A29E"/>
                </a:solidFill>
                <a:latin typeface="Century Gothic" pitchFamily="34" charset="0"/>
              </a:rPr>
              <a:t>организират  </a:t>
            </a:r>
            <a:r>
              <a:rPr lang="ru-RU" sz="1400" b="1" dirty="0">
                <a:solidFill>
                  <a:srgbClr val="006699"/>
                </a:solidFill>
                <a:latin typeface="Century Gothic" pitchFamily="34" charset="0"/>
              </a:rPr>
              <a:t>специални събития за набиране на средства</a:t>
            </a: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>, предназначени за </a:t>
            </a:r>
            <a:r>
              <a:rPr lang="ru-RU" sz="1400" b="1" dirty="0">
                <a:solidFill>
                  <a:srgbClr val="006699"/>
                </a:solidFill>
                <a:latin typeface="Century Gothic" pitchFamily="34" charset="0"/>
              </a:rPr>
              <a:t>подкрепа на мисията на Ротари фондацията</a:t>
            </a:r>
            <a:r>
              <a:rPr lang="ru-RU" sz="1400" b="1" dirty="0" smtClean="0">
                <a:solidFill>
                  <a:srgbClr val="006699"/>
                </a:solidFill>
                <a:latin typeface="Century Gothic" pitchFamily="34" charset="0"/>
              </a:rPr>
              <a:t>.</a:t>
            </a:r>
          </a:p>
          <a:p>
            <a:pPr marL="285750" indent="-285750">
              <a:buFont typeface="Arial" pitchFamily="34" charset="0"/>
              <a:buChar char="•"/>
            </a:pPr>
            <a:endParaRPr lang="ru-RU" sz="1400" b="1" dirty="0" smtClean="0">
              <a:solidFill>
                <a:srgbClr val="006699"/>
              </a:solidFill>
              <a:latin typeface="Century Gothic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>Асоциациите  на стипендиантите на Ротари Фондацията  учередиха  годишна награда 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>Тя е създадена, за да признае  значимостта на Асоциациите  на стипендиантите на Ротари Фондацията , за повишаване на осведомеността и  значителна роля,която стипендиантите на Ротари  играят в Ротари и да демонстрира трайно въздействие върху програмите на Ротари фондация.</a:t>
            </a:r>
          </a:p>
          <a:p>
            <a:pPr indent="0"/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/>
            </a:r>
            <a:b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</a:b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/>
            </a:r>
            <a:b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</a:b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/>
            </a:r>
            <a:b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</a:b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/>
            </a:r>
            <a:b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</a:br>
            <a:endParaRPr lang="ru-RU" sz="1400" b="1" dirty="0">
              <a:solidFill>
                <a:srgbClr val="00A29E"/>
              </a:solidFill>
              <a:latin typeface="Century Gothic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BD0233-55B3-48E2-9553-10B02C4D5427}" type="slidenum">
              <a:rPr lang="bg-BG" smtClean="0"/>
              <a:pPr>
                <a:defRPr/>
              </a:pPr>
              <a:t>7</a:t>
            </a:fld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11"/>
          <p:cNvGrpSpPr>
            <a:grpSpLocks/>
          </p:cNvGrpSpPr>
          <p:nvPr/>
        </p:nvGrpSpPr>
        <p:grpSpPr bwMode="auto">
          <a:xfrm>
            <a:off x="-28575" y="1569762"/>
            <a:ext cx="9059863" cy="770220"/>
            <a:chOff x="-28324" y="1569692"/>
            <a:chExt cx="9060352" cy="769646"/>
          </a:xfrm>
        </p:grpSpPr>
        <p:pic>
          <p:nvPicPr>
            <p:cNvPr id="6149" name="Picture 10" descr="pod"/>
            <p:cNvPicPr>
              <a:picLocks noChangeAspect="1" noChangeArrowheads="1"/>
            </p:cNvPicPr>
            <p:nvPr/>
          </p:nvPicPr>
          <p:blipFill>
            <a:blip r:embed="rId2" cstate="print">
              <a:lum bright="42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56621"/>
            <a:stretch>
              <a:fillRect/>
            </a:stretch>
          </p:blipFill>
          <p:spPr bwMode="auto">
            <a:xfrm>
              <a:off x="-28324" y="1614196"/>
              <a:ext cx="9060352" cy="7251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50" name="Text Box 12"/>
            <p:cNvSpPr txBox="1">
              <a:spLocks noChangeArrowheads="1"/>
            </p:cNvSpPr>
            <p:nvPr/>
          </p:nvSpPr>
          <p:spPr bwMode="auto">
            <a:xfrm>
              <a:off x="714348" y="1569692"/>
              <a:ext cx="7572428" cy="472461"/>
            </a:xfrm>
            <a:prstGeom prst="rect">
              <a:avLst/>
            </a:prstGeom>
            <a:solidFill>
              <a:srgbClr val="006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0" tIns="36000" rIns="36000" bIns="360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sz="600" b="1" dirty="0" smtClean="0">
                <a:solidFill>
                  <a:schemeClr val="bg1"/>
                </a:solidFill>
                <a:latin typeface="Calibri" pitchFamily="34" charset="0"/>
              </a:endParaRPr>
            </a:p>
            <a:p>
              <a:pPr algn="ctr"/>
              <a:r>
                <a:rPr lang="bg-BG" sz="2000" b="1" dirty="0" smtClean="0">
                  <a:solidFill>
                    <a:schemeClr val="bg1"/>
                  </a:solidFill>
                  <a:latin typeface="Century Gothic" pitchFamily="34" charset="0"/>
                </a:rPr>
                <a:t>ГЛОБАЛНАТА НАГРАДАТА ЗА  СЛУЖБА КЪМ ЧОВЕЧЕСТВОТО</a:t>
              </a:r>
              <a:endParaRPr lang="en-US" sz="600" b="1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6147" name="Text Box 15"/>
          <p:cNvSpPr txBox="1">
            <a:spLocks noChangeArrowheads="1"/>
          </p:cNvSpPr>
          <p:nvPr/>
        </p:nvSpPr>
        <p:spPr bwMode="auto">
          <a:xfrm>
            <a:off x="3071191" y="3144838"/>
            <a:ext cx="5754757" cy="1365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36000" bIns="36000">
            <a:spAutoFit/>
          </a:bodyPr>
          <a:lstStyle>
            <a:lvl1pPr indent="63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400" b="1" dirty="0" smtClean="0">
                <a:solidFill>
                  <a:srgbClr val="00A29E"/>
                </a:solidFill>
                <a:latin typeface="Century Gothic" pitchFamily="34" charset="0"/>
              </a:rPr>
              <a:t>	</a:t>
            </a:r>
          </a:p>
          <a:p>
            <a:pPr eaLnBrk="1" hangingPunct="1"/>
            <a:r>
              <a:rPr lang="bg-BG" sz="1400" b="1" dirty="0" smtClean="0">
                <a:solidFill>
                  <a:srgbClr val="00A29E"/>
                </a:solidFill>
                <a:latin typeface="Century Gothic" pitchFamily="34" charset="0"/>
              </a:rPr>
              <a:t>	Целта </a:t>
            </a:r>
            <a: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  <a:t>на  </a:t>
            </a:r>
            <a:r>
              <a:rPr lang="bg-BG" sz="1400" b="1" dirty="0">
                <a:solidFill>
                  <a:srgbClr val="006699"/>
                </a:solidFill>
                <a:latin typeface="Century Gothic" pitchFamily="34" charset="0"/>
              </a:rPr>
              <a:t>глобалната наградата за  служба към човечеството </a:t>
            </a:r>
            <a: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  <a:t>за стипендианти на Ротари се връчва на </a:t>
            </a:r>
            <a:r>
              <a:rPr lang="bg-BG" sz="1400" b="1" dirty="0">
                <a:solidFill>
                  <a:srgbClr val="006699"/>
                </a:solidFill>
                <a:latin typeface="Century Gothic" pitchFamily="34" charset="0"/>
              </a:rPr>
              <a:t>бележит </a:t>
            </a:r>
            <a:r>
              <a:rPr lang="bg-BG" sz="1400" b="1" dirty="0">
                <a:solidFill>
                  <a:srgbClr val="00A29E"/>
                </a:solidFill>
                <a:latin typeface="Century Gothic" pitchFamily="34" charset="0"/>
              </a:rPr>
              <a:t>участник в програмата на РФ и помага да се разпостранят и популризират </a:t>
            </a:r>
            <a:r>
              <a:rPr lang="bg-BG" sz="1400" b="1" dirty="0">
                <a:solidFill>
                  <a:srgbClr val="006699"/>
                </a:solidFill>
                <a:latin typeface="Century Gothic" pitchFamily="34" charset="0"/>
              </a:rPr>
              <a:t>социалните ползи от програмите на РФ.</a:t>
            </a:r>
          </a:p>
        </p:txBody>
      </p:sp>
      <p:sp>
        <p:nvSpPr>
          <p:cNvPr id="6148" name="Text Box 15"/>
          <p:cNvSpPr txBox="1">
            <a:spLocks noChangeArrowheads="1"/>
          </p:cNvSpPr>
          <p:nvPr/>
        </p:nvSpPr>
        <p:spPr bwMode="auto">
          <a:xfrm>
            <a:off x="757238" y="2328863"/>
            <a:ext cx="73279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000" tIns="36000" rIns="36000" bIns="36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bg-BG" sz="1400" b="1" dirty="0" smtClean="0">
                <a:solidFill>
                  <a:srgbClr val="006699"/>
                </a:solidFill>
                <a:latin typeface="Century Gothic" pitchFamily="34" charset="0"/>
              </a:rPr>
              <a:t>ГОДИШНА НАГРАДА </a:t>
            </a:r>
            <a:endParaRPr lang="bg-BG" sz="1400" b="1" dirty="0">
              <a:solidFill>
                <a:srgbClr val="006699"/>
              </a:solidFill>
              <a:latin typeface="Century Gothic" pitchFamily="34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5774" y="2745414"/>
            <a:ext cx="2376513" cy="3490080"/>
          </a:xfr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95512B-3151-4D7F-8864-1C4122FF7C5B}" type="slidenum">
              <a:rPr lang="bg-BG" smtClean="0"/>
              <a:pPr>
                <a:defRPr/>
              </a:pPr>
              <a:t>8</a:t>
            </a:fld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11"/>
          <p:cNvGrpSpPr>
            <a:grpSpLocks/>
          </p:cNvGrpSpPr>
          <p:nvPr/>
        </p:nvGrpSpPr>
        <p:grpSpPr bwMode="auto">
          <a:xfrm>
            <a:off x="-28575" y="1500188"/>
            <a:ext cx="9059863" cy="839787"/>
            <a:chOff x="-28324" y="1500174"/>
            <a:chExt cx="9060352" cy="839164"/>
          </a:xfrm>
        </p:grpSpPr>
        <p:pic>
          <p:nvPicPr>
            <p:cNvPr id="4102" name="Picture 10" descr="pod"/>
            <p:cNvPicPr>
              <a:picLocks noChangeAspect="1" noChangeArrowheads="1"/>
            </p:cNvPicPr>
            <p:nvPr/>
          </p:nvPicPr>
          <p:blipFill>
            <a:blip r:embed="rId3" cstate="print">
              <a:lum bright="42000"/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56621"/>
            <a:stretch>
              <a:fillRect/>
            </a:stretch>
          </p:blipFill>
          <p:spPr bwMode="auto">
            <a:xfrm>
              <a:off x="-28324" y="1614196"/>
              <a:ext cx="9060352" cy="7251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03" name="Text Box 12"/>
            <p:cNvSpPr txBox="1">
              <a:spLocks noChangeArrowheads="1"/>
            </p:cNvSpPr>
            <p:nvPr/>
          </p:nvSpPr>
          <p:spPr bwMode="auto">
            <a:xfrm>
              <a:off x="714348" y="1500174"/>
              <a:ext cx="7572428" cy="565146"/>
            </a:xfrm>
            <a:prstGeom prst="rect">
              <a:avLst/>
            </a:prstGeom>
            <a:solidFill>
              <a:srgbClr val="0066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000" tIns="36000" rIns="36000" bIns="3600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sz="600" b="1" dirty="0">
                <a:solidFill>
                  <a:schemeClr val="bg1"/>
                </a:solidFill>
                <a:latin typeface="Calibri" pitchFamily="34" charset="0"/>
              </a:endParaRPr>
            </a:p>
            <a:p>
              <a:pPr algn="ctr" eaLnBrk="1" hangingPunct="1"/>
              <a:r>
                <a:rPr lang="bg-BG" sz="2000" b="1" dirty="0" smtClean="0">
                  <a:solidFill>
                    <a:schemeClr val="bg1"/>
                  </a:solidFill>
                  <a:latin typeface="Calibri" pitchFamily="34" charset="0"/>
                </a:rPr>
                <a:t>КОЙ МОЖЕ ДА ПОЛУЧИ НАГРАДАТА? </a:t>
              </a:r>
              <a:endParaRPr lang="en-US" sz="2000" b="1" dirty="0" smtClean="0">
                <a:solidFill>
                  <a:schemeClr val="bg1"/>
                </a:solidFill>
                <a:latin typeface="Calibri" pitchFamily="34" charset="0"/>
              </a:endParaRPr>
            </a:p>
            <a:p>
              <a:pPr eaLnBrk="1" hangingPunct="1"/>
              <a:endParaRPr lang="en-US" sz="600" b="1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4099" name="Text Box 15"/>
          <p:cNvSpPr txBox="1">
            <a:spLocks noChangeArrowheads="1"/>
          </p:cNvSpPr>
          <p:nvPr/>
        </p:nvSpPr>
        <p:spPr bwMode="auto">
          <a:xfrm>
            <a:off x="188844" y="2110309"/>
            <a:ext cx="8393182" cy="5243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000" tIns="36000" rIns="36000" bIns="36000">
            <a:spAutoFit/>
          </a:bodyPr>
          <a:lstStyle>
            <a:lvl1pPr indent="63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1714500" lvl="2" eaLnBrk="1" hangingPunct="1"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00A29E"/>
                </a:solidFill>
                <a:latin typeface="Century Gothic" pitchFamily="34" charset="0"/>
              </a:rPr>
              <a:t> Стипендиант </a:t>
            </a: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>на </a:t>
            </a:r>
            <a:r>
              <a:rPr lang="ru-RU" sz="1400" b="1" dirty="0" smtClean="0">
                <a:solidFill>
                  <a:srgbClr val="00A29E"/>
                </a:solidFill>
                <a:latin typeface="Century Gothic" pitchFamily="34" charset="0"/>
              </a:rPr>
              <a:t>Ротари</a:t>
            </a:r>
          </a:p>
          <a:p>
            <a:pPr marL="571500" indent="-285750" eaLnBrk="1" hangingPunct="1">
              <a:buFont typeface="Arial" pitchFamily="34" charset="0"/>
              <a:buChar char="•"/>
            </a:pPr>
            <a:endParaRPr lang="ru-RU" sz="1400" b="1" dirty="0">
              <a:solidFill>
                <a:srgbClr val="00A29E"/>
              </a:solidFill>
              <a:latin typeface="Century Gothic" pitchFamily="34" charset="0"/>
            </a:endParaRPr>
          </a:p>
          <a:p>
            <a:pPr marL="1714500" lvl="2" eaLnBrk="1" hangingPunct="1"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006699"/>
                </a:solidFill>
                <a:latin typeface="Century Gothic" pitchFamily="34" charset="0"/>
              </a:rPr>
              <a:t> Служба  </a:t>
            </a:r>
            <a:r>
              <a:rPr lang="ru-RU" sz="1400" b="1" dirty="0">
                <a:solidFill>
                  <a:srgbClr val="006699"/>
                </a:solidFill>
                <a:latin typeface="Century Gothic" pitchFamily="34" charset="0"/>
              </a:rPr>
              <a:t>на човечеството и професионални постижения пример за</a:t>
            </a: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/>
            </a:r>
            <a:b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</a:br>
            <a:r>
              <a:rPr lang="ru-RU" sz="1400" b="1" dirty="0">
                <a:solidFill>
                  <a:srgbClr val="006699"/>
                </a:solidFill>
                <a:latin typeface="Century Gothic" pitchFamily="34" charset="0"/>
              </a:rPr>
              <a:t>Ротари идеала за безкористна служба </a:t>
            </a:r>
            <a:endParaRPr lang="ru-RU" sz="1400" b="1" dirty="0" smtClean="0">
              <a:solidFill>
                <a:srgbClr val="006699"/>
              </a:solidFill>
              <a:latin typeface="Century Gothic" pitchFamily="34" charset="0"/>
            </a:endParaRPr>
          </a:p>
          <a:p>
            <a:pPr marL="571500" indent="-285750" eaLnBrk="1" hangingPunct="1">
              <a:buFont typeface="Arial" pitchFamily="34" charset="0"/>
              <a:buChar char="•"/>
            </a:pPr>
            <a:endParaRPr lang="ru-RU" sz="1400" b="1" dirty="0">
              <a:solidFill>
                <a:srgbClr val="006699"/>
              </a:solidFill>
              <a:latin typeface="Century Gothic" pitchFamily="34" charset="0"/>
            </a:endParaRPr>
          </a:p>
          <a:p>
            <a:pPr marL="1714500" lvl="2" eaLnBrk="1" hangingPunct="1">
              <a:buFont typeface="Arial" pitchFamily="34" charset="0"/>
              <a:buChar char="•"/>
            </a:pP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>Всеки дистрикт може да номинира само по </a:t>
            </a:r>
            <a:r>
              <a:rPr lang="ru-RU" sz="1400" b="1" dirty="0" smtClean="0">
                <a:solidFill>
                  <a:srgbClr val="00A29E"/>
                </a:solidFill>
                <a:latin typeface="Century Gothic" pitchFamily="34" charset="0"/>
              </a:rPr>
              <a:t>1 </a:t>
            </a: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>кандидат за тази награда </a:t>
            </a:r>
            <a:r>
              <a:rPr lang="ru-RU" sz="1400" b="1" dirty="0" smtClean="0">
                <a:solidFill>
                  <a:srgbClr val="00A29E"/>
                </a:solidFill>
                <a:latin typeface="Century Gothic" pitchFamily="34" charset="0"/>
              </a:rPr>
              <a:t>нагодина</a:t>
            </a:r>
          </a:p>
          <a:p>
            <a:pPr marL="571500" indent="-285750" eaLnBrk="1" hangingPunct="1">
              <a:buFont typeface="Arial" pitchFamily="34" charset="0"/>
              <a:buChar char="•"/>
            </a:pPr>
            <a:endParaRPr lang="ru-RU" sz="1400" b="1" dirty="0">
              <a:solidFill>
                <a:srgbClr val="00A29E"/>
              </a:solidFill>
              <a:latin typeface="Century Gothic" pitchFamily="34" charset="0"/>
            </a:endParaRPr>
          </a:p>
          <a:p>
            <a:pPr marL="1714500" lvl="2" eaLnBrk="1" hangingPunct="1">
              <a:buFont typeface="Arial" pitchFamily="34" charset="0"/>
              <a:buChar char="•"/>
            </a:pPr>
            <a:r>
              <a:rPr lang="ru-RU" sz="1400" b="1" dirty="0">
                <a:solidFill>
                  <a:srgbClr val="006699"/>
                </a:solidFill>
                <a:latin typeface="Century Gothic" pitchFamily="34" charset="0"/>
              </a:rPr>
              <a:t>Кандидати могат да беше спонсорирани или приети от  Ротари клуб или дисктрикт</a:t>
            </a:r>
            <a:br>
              <a:rPr lang="ru-RU" sz="1400" b="1" dirty="0">
                <a:solidFill>
                  <a:srgbClr val="006699"/>
                </a:solidFill>
                <a:latin typeface="Century Gothic" pitchFamily="34" charset="0"/>
              </a:rPr>
            </a:b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/>
            </a:r>
            <a:b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</a:b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>Всички стипендианти на </a:t>
            </a:r>
            <a:r>
              <a:rPr lang="ru-RU" sz="1400" b="1" dirty="0" smtClean="0">
                <a:solidFill>
                  <a:srgbClr val="00A29E"/>
                </a:solidFill>
                <a:latin typeface="Century Gothic" pitchFamily="34" charset="0"/>
              </a:rPr>
              <a:t>РФ, </a:t>
            </a: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>са допустими за </a:t>
            </a:r>
            <a:r>
              <a:rPr lang="ru-RU" sz="1400" b="1" dirty="0" smtClean="0">
                <a:solidFill>
                  <a:srgbClr val="00A29E"/>
                </a:solidFill>
                <a:latin typeface="Century Gothic" pitchFamily="34" charset="0"/>
              </a:rPr>
              <a:t>предлагане</a:t>
            </a:r>
          </a:p>
          <a:p>
            <a:pPr marL="571500" indent="-285750" eaLnBrk="1" hangingPunct="1">
              <a:buFont typeface="Arial" pitchFamily="34" charset="0"/>
              <a:buChar char="•"/>
            </a:pPr>
            <a:endParaRPr lang="ru-RU" sz="1400" b="1" dirty="0">
              <a:solidFill>
                <a:srgbClr val="00A29E"/>
              </a:solidFill>
              <a:latin typeface="Century Gothic" pitchFamily="34" charset="0"/>
            </a:endParaRPr>
          </a:p>
          <a:p>
            <a:pPr marL="1714500" lvl="2" eaLnBrk="1" hangingPunct="1"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006699"/>
                </a:solidFill>
                <a:latin typeface="Century Gothic" pitchFamily="34" charset="0"/>
              </a:rPr>
              <a:t>Кандидатите </a:t>
            </a:r>
            <a:r>
              <a:rPr lang="ru-RU" sz="1400" b="1" dirty="0">
                <a:solidFill>
                  <a:srgbClr val="006699"/>
                </a:solidFill>
                <a:latin typeface="Century Gothic" pitchFamily="34" charset="0"/>
              </a:rPr>
              <a:t>трябва да са служили като гражданин на света, тяхната </a:t>
            </a:r>
            <a:r>
              <a:rPr lang="ru-RU" sz="1400" b="1" dirty="0" smtClean="0">
                <a:solidFill>
                  <a:srgbClr val="006699"/>
                </a:solidFill>
                <a:latin typeface="Century Gothic" pitchFamily="34" charset="0"/>
              </a:rPr>
              <a:t>дейност </a:t>
            </a:r>
            <a:r>
              <a:rPr lang="ru-RU" sz="1400" b="1" dirty="0">
                <a:solidFill>
                  <a:srgbClr val="006699"/>
                </a:solidFill>
                <a:latin typeface="Century Gothic" pitchFamily="34" charset="0"/>
              </a:rPr>
              <a:t>да е дала отражение на международната сцена (т.е., тяхната дейност трябва да бъдат добре позната </a:t>
            </a:r>
            <a:r>
              <a:rPr lang="ru-RU" sz="1400" b="1" dirty="0" smtClean="0">
                <a:solidFill>
                  <a:srgbClr val="006699"/>
                </a:solidFill>
                <a:latin typeface="Century Gothic" pitchFamily="34" charset="0"/>
              </a:rPr>
              <a:t> не </a:t>
            </a:r>
            <a:r>
              <a:rPr lang="ru-RU" sz="1400" b="1" dirty="0">
                <a:solidFill>
                  <a:srgbClr val="006699"/>
                </a:solidFill>
                <a:latin typeface="Century Gothic" pitchFamily="34" charset="0"/>
              </a:rPr>
              <a:t>само на местно и нац.равнище</a:t>
            </a:r>
            <a:r>
              <a:rPr lang="ru-RU" sz="1400" b="1" dirty="0" smtClean="0">
                <a:solidFill>
                  <a:srgbClr val="006699"/>
                </a:solidFill>
                <a:latin typeface="Century Gothic" pitchFamily="34" charset="0"/>
              </a:rPr>
              <a:t>)</a:t>
            </a:r>
          </a:p>
          <a:p>
            <a:pPr marL="571500" indent="-285750" eaLnBrk="1" hangingPunct="1">
              <a:buFont typeface="Arial" pitchFamily="34" charset="0"/>
              <a:buChar char="•"/>
            </a:pPr>
            <a:endParaRPr lang="ru-RU" sz="1400" b="1" dirty="0" smtClean="0">
              <a:solidFill>
                <a:srgbClr val="006699"/>
              </a:solidFill>
              <a:latin typeface="Century Gothic" pitchFamily="34" charset="0"/>
            </a:endParaRPr>
          </a:p>
          <a:p>
            <a:pPr marL="1714500" lvl="2" eaLnBrk="1" hangingPunct="1">
              <a:buFont typeface="Arial" pitchFamily="34" charset="0"/>
              <a:buChar char="•"/>
            </a:pPr>
            <a:r>
              <a:rPr lang="ru-RU" sz="1400" b="1" dirty="0" smtClean="0">
                <a:solidFill>
                  <a:srgbClr val="00A29E"/>
                </a:solidFill>
                <a:latin typeface="Century Gothic" pitchFamily="34" charset="0"/>
              </a:rPr>
              <a:t>Наградата </a:t>
            </a:r>
            <a:r>
              <a:rPr lang="ru-RU" sz="1400" b="1" dirty="0">
                <a:solidFill>
                  <a:srgbClr val="00A29E"/>
                </a:solidFill>
                <a:latin typeface="Century Gothic" pitchFamily="34" charset="0"/>
              </a:rPr>
              <a:t>е отворена за ротарианци, както и не-ротарианци. </a:t>
            </a:r>
            <a:endParaRPr lang="ru-RU" sz="1400" b="1" dirty="0" smtClean="0">
              <a:solidFill>
                <a:srgbClr val="00A29E"/>
              </a:solidFill>
              <a:latin typeface="Century Gothic" pitchFamily="34" charset="0"/>
            </a:endParaRPr>
          </a:p>
          <a:p>
            <a:pPr marL="571500" indent="-285750" eaLnBrk="1" hangingPunct="1">
              <a:buFont typeface="Arial" pitchFamily="34" charset="0"/>
              <a:buChar char="•"/>
            </a:pPr>
            <a:endParaRPr lang="ru-RU" sz="1400" b="1" dirty="0" smtClean="0">
              <a:solidFill>
                <a:srgbClr val="00A29E"/>
              </a:solidFill>
              <a:latin typeface="Century Gothic" pitchFamily="34" charset="0"/>
            </a:endParaRPr>
          </a:p>
          <a:p>
            <a:pPr marL="1714500" lvl="2" eaLnBrk="1" hangingPunct="1">
              <a:buFont typeface="Arial" pitchFamily="34" charset="0"/>
              <a:buChar char="•"/>
            </a:pPr>
            <a:r>
              <a:rPr lang="ru-RU" sz="1400" b="1" dirty="0">
                <a:solidFill>
                  <a:srgbClr val="006699"/>
                </a:solidFill>
                <a:latin typeface="Century Gothic" pitchFamily="34" charset="0"/>
              </a:rPr>
              <a:t>Срокове: до 1.11.2011 на регионално ниво и до 15.11.2011 на зонално ниво</a:t>
            </a:r>
          </a:p>
          <a:p>
            <a:pPr marL="571500" indent="-285750" eaLnBrk="1" hangingPunct="1">
              <a:buFont typeface="Arial" pitchFamily="34" charset="0"/>
              <a:buChar char="•"/>
            </a:pPr>
            <a:endParaRPr lang="ru-RU" sz="1400" b="1" dirty="0" smtClean="0">
              <a:solidFill>
                <a:srgbClr val="00A29E"/>
              </a:solidFill>
              <a:latin typeface="Century Gothic" pitchFamily="34" charset="0"/>
            </a:endParaRPr>
          </a:p>
          <a:p>
            <a:pPr marL="285750" indent="0" eaLnBrk="1" hangingPunct="1"/>
            <a:endParaRPr lang="ru-RU" sz="1400" b="1" dirty="0">
              <a:solidFill>
                <a:srgbClr val="00A29E"/>
              </a:solidFill>
              <a:latin typeface="Century Gothic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BD0233-55B3-48E2-9553-10B02C4D5427}" type="slidenum">
              <a:rPr lang="bg-BG" smtClean="0"/>
              <a:pPr>
                <a:defRPr/>
              </a:pPr>
              <a:t>9</a:t>
            </a:fld>
            <a:endParaRPr lang="bg-BG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5092" y="3212410"/>
            <a:ext cx="1238250" cy="192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801</TotalTime>
  <Words>1443</Words>
  <Application>Microsoft Office PowerPoint</Application>
  <PresentationFormat>On-screen Show (4:3)</PresentationFormat>
  <Paragraphs>223</Paragraphs>
  <Slides>15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Mariya Goranova</dc:creator>
  <cp:lastModifiedBy>vessela</cp:lastModifiedBy>
  <cp:revision>74</cp:revision>
  <dcterms:created xsi:type="dcterms:W3CDTF">2010-10-22T09:31:40Z</dcterms:created>
  <dcterms:modified xsi:type="dcterms:W3CDTF">2011-11-10T12:11:17Z</dcterms:modified>
</cp:coreProperties>
</file>