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6" r:id="rId19"/>
    <p:sldId id="278" r:id="rId20"/>
    <p:sldId id="279" r:id="rId21"/>
    <p:sldId id="280" r:id="rId22"/>
    <p:sldId id="273" r:id="rId23"/>
    <p:sldId id="274" r:id="rId24"/>
    <p:sldId id="275" r:id="rId25"/>
    <p:sldId id="281" r:id="rId26"/>
    <p:sldId id="288" r:id="rId27"/>
    <p:sldId id="289" r:id="rId28"/>
    <p:sldId id="290" r:id="rId29"/>
    <p:sldId id="291" r:id="rId30"/>
    <p:sldId id="282" r:id="rId31"/>
    <p:sldId id="285" r:id="rId32"/>
    <p:sldId id="283" r:id="rId33"/>
    <p:sldId id="286" r:id="rId34"/>
    <p:sldId id="287" r:id="rId35"/>
    <p:sldId id="28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354BB-4B02-4630-9E5C-02331CD0CFA4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bg-BG"/>
        </a:p>
      </dgm:t>
    </dgm:pt>
    <dgm:pt modelId="{2018B82F-B17F-491D-9BC6-ED5B722631E5}">
      <dgm:prSet/>
      <dgm:spPr/>
      <dgm:t>
        <a:bodyPr/>
        <a:lstStyle/>
        <a:p>
          <a:pPr rtl="0"/>
          <a:r>
            <a:rPr lang="bg-BG" b="1" dirty="0" smtClean="0"/>
            <a:t>Ротарианците са членове на Ротари клубовете, които принадлежат към глобалната организация </a:t>
          </a:r>
          <a:r>
            <a:rPr lang="en-US" b="1" dirty="0" smtClean="0"/>
            <a:t>Rotary International.</a:t>
          </a:r>
          <a:endParaRPr lang="bg-BG" b="1" dirty="0"/>
        </a:p>
      </dgm:t>
    </dgm:pt>
    <dgm:pt modelId="{B0690858-0F66-4729-A46A-41E865DE12C2}" type="parTrans" cxnId="{3565EC85-1DB6-4E94-82CC-53AE27A0AD0A}">
      <dgm:prSet/>
      <dgm:spPr/>
      <dgm:t>
        <a:bodyPr/>
        <a:lstStyle/>
        <a:p>
          <a:endParaRPr lang="bg-BG"/>
        </a:p>
      </dgm:t>
    </dgm:pt>
    <dgm:pt modelId="{B1ACDF93-95A9-4DCB-81A2-B1B3AAEC249F}" type="sibTrans" cxnId="{3565EC85-1DB6-4E94-82CC-53AE27A0AD0A}">
      <dgm:prSet/>
      <dgm:spPr/>
      <dgm:t>
        <a:bodyPr/>
        <a:lstStyle/>
        <a:p>
          <a:endParaRPr lang="bg-BG"/>
        </a:p>
      </dgm:t>
    </dgm:pt>
    <dgm:pt modelId="{50DB1442-7FA5-4641-AED3-C9B0D4BB0488}">
      <dgm:prSet/>
      <dgm:spPr/>
      <dgm:t>
        <a:bodyPr/>
        <a:lstStyle/>
        <a:p>
          <a:pPr rtl="0"/>
          <a:r>
            <a:rPr lang="bg-BG" b="1" dirty="0" smtClean="0"/>
            <a:t>Всеки клуб избира своите ръководители (офицери) за срок от една година и има значителна автономия в рамките на Конституцията и Правилника на Ротари.</a:t>
          </a:r>
          <a:endParaRPr lang="bg-BG" b="1" dirty="0"/>
        </a:p>
      </dgm:t>
    </dgm:pt>
    <dgm:pt modelId="{33B9B711-CDA6-4ABB-9FE4-4DEFD10B5F7E}" type="parTrans" cxnId="{1C68B090-42D1-4D46-89B3-912FF4C4BE46}">
      <dgm:prSet/>
      <dgm:spPr/>
      <dgm:t>
        <a:bodyPr/>
        <a:lstStyle/>
        <a:p>
          <a:endParaRPr lang="bg-BG"/>
        </a:p>
      </dgm:t>
    </dgm:pt>
    <dgm:pt modelId="{BE09AB7F-82CA-485C-B871-9CD5EFEDEB39}" type="sibTrans" cxnId="{1C68B090-42D1-4D46-89B3-912FF4C4BE46}">
      <dgm:prSet/>
      <dgm:spPr/>
      <dgm:t>
        <a:bodyPr/>
        <a:lstStyle/>
        <a:p>
          <a:endParaRPr lang="bg-BG"/>
        </a:p>
      </dgm:t>
    </dgm:pt>
    <dgm:pt modelId="{CAF9694F-838D-43AA-9415-5F27D73EA6DC}" type="pres">
      <dgm:prSet presAssocID="{6F8354BB-4B02-4630-9E5C-02331CD0CFA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9E25EF0-B921-4D3A-B3AC-33FBF4D481FB}" type="pres">
      <dgm:prSet presAssocID="{2018B82F-B17F-491D-9BC6-ED5B722631E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4F97968E-2421-4211-ACF1-F9B439E2D3B2}" type="pres">
      <dgm:prSet presAssocID="{B1ACDF93-95A9-4DCB-81A2-B1B3AAEC249F}" presName="sibTrans" presStyleLbl="sibTrans2D1" presStyleIdx="0" presStyleCnt="2"/>
      <dgm:spPr/>
      <dgm:t>
        <a:bodyPr/>
        <a:lstStyle/>
        <a:p>
          <a:endParaRPr lang="bg-BG"/>
        </a:p>
      </dgm:t>
    </dgm:pt>
    <dgm:pt modelId="{0F92CB66-BE99-4698-AB62-FB3E8B5553FC}" type="pres">
      <dgm:prSet presAssocID="{B1ACDF93-95A9-4DCB-81A2-B1B3AAEC249F}" presName="connectorText" presStyleLbl="sibTrans2D1" presStyleIdx="0" presStyleCnt="2"/>
      <dgm:spPr/>
      <dgm:t>
        <a:bodyPr/>
        <a:lstStyle/>
        <a:p>
          <a:endParaRPr lang="bg-BG"/>
        </a:p>
      </dgm:t>
    </dgm:pt>
    <dgm:pt modelId="{DC7760E6-417B-44ED-9FFE-E5E58410572B}" type="pres">
      <dgm:prSet presAssocID="{50DB1442-7FA5-4641-AED3-C9B0D4BB048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FCDF9AB-3DD6-42CF-89F5-0C010D8278F0}" type="pres">
      <dgm:prSet presAssocID="{BE09AB7F-82CA-485C-B871-9CD5EFEDEB39}" presName="sibTrans" presStyleLbl="sibTrans2D1" presStyleIdx="1" presStyleCnt="2"/>
      <dgm:spPr/>
      <dgm:t>
        <a:bodyPr/>
        <a:lstStyle/>
        <a:p>
          <a:endParaRPr lang="bg-BG"/>
        </a:p>
      </dgm:t>
    </dgm:pt>
    <dgm:pt modelId="{6170FCF8-E622-41C6-AE40-2B2F0C5A4FC0}" type="pres">
      <dgm:prSet presAssocID="{BE09AB7F-82CA-485C-B871-9CD5EFEDEB39}" presName="connectorText" presStyleLbl="sibTrans2D1" presStyleIdx="1" presStyleCnt="2"/>
      <dgm:spPr/>
      <dgm:t>
        <a:bodyPr/>
        <a:lstStyle/>
        <a:p>
          <a:endParaRPr lang="bg-BG"/>
        </a:p>
      </dgm:t>
    </dgm:pt>
  </dgm:ptLst>
  <dgm:cxnLst>
    <dgm:cxn modelId="{600D3C0A-87BB-4921-A9EA-4B75B58E47A6}" type="presOf" srcId="{BE09AB7F-82CA-485C-B871-9CD5EFEDEB39}" destId="{6170FCF8-E622-41C6-AE40-2B2F0C5A4FC0}" srcOrd="1" destOrd="0" presId="urn:microsoft.com/office/officeart/2005/8/layout/cycle2"/>
    <dgm:cxn modelId="{5F4D73AA-91FE-4D67-B623-E420752C8BD6}" type="presOf" srcId="{6F8354BB-4B02-4630-9E5C-02331CD0CFA4}" destId="{CAF9694F-838D-43AA-9415-5F27D73EA6DC}" srcOrd="0" destOrd="0" presId="urn:microsoft.com/office/officeart/2005/8/layout/cycle2"/>
    <dgm:cxn modelId="{3565EC85-1DB6-4E94-82CC-53AE27A0AD0A}" srcId="{6F8354BB-4B02-4630-9E5C-02331CD0CFA4}" destId="{2018B82F-B17F-491D-9BC6-ED5B722631E5}" srcOrd="0" destOrd="0" parTransId="{B0690858-0F66-4729-A46A-41E865DE12C2}" sibTransId="{B1ACDF93-95A9-4DCB-81A2-B1B3AAEC249F}"/>
    <dgm:cxn modelId="{FE308CD2-8545-4EC4-9FA5-F1700C526B5F}" type="presOf" srcId="{BE09AB7F-82CA-485C-B871-9CD5EFEDEB39}" destId="{1FCDF9AB-3DD6-42CF-89F5-0C010D8278F0}" srcOrd="0" destOrd="0" presId="urn:microsoft.com/office/officeart/2005/8/layout/cycle2"/>
    <dgm:cxn modelId="{E94FE13D-EF34-42D2-B59B-91CD8CE263A8}" type="presOf" srcId="{B1ACDF93-95A9-4DCB-81A2-B1B3AAEC249F}" destId="{4F97968E-2421-4211-ACF1-F9B439E2D3B2}" srcOrd="0" destOrd="0" presId="urn:microsoft.com/office/officeart/2005/8/layout/cycle2"/>
    <dgm:cxn modelId="{2847E55D-C973-481F-B58B-9E8CF0A75055}" type="presOf" srcId="{B1ACDF93-95A9-4DCB-81A2-B1B3AAEC249F}" destId="{0F92CB66-BE99-4698-AB62-FB3E8B5553FC}" srcOrd="1" destOrd="0" presId="urn:microsoft.com/office/officeart/2005/8/layout/cycle2"/>
    <dgm:cxn modelId="{1C68B090-42D1-4D46-89B3-912FF4C4BE46}" srcId="{6F8354BB-4B02-4630-9E5C-02331CD0CFA4}" destId="{50DB1442-7FA5-4641-AED3-C9B0D4BB0488}" srcOrd="1" destOrd="0" parTransId="{33B9B711-CDA6-4ABB-9FE4-4DEFD10B5F7E}" sibTransId="{BE09AB7F-82CA-485C-B871-9CD5EFEDEB39}"/>
    <dgm:cxn modelId="{C14450EB-3A4C-49EA-858A-DE72B7683BA4}" type="presOf" srcId="{2018B82F-B17F-491D-9BC6-ED5B722631E5}" destId="{59E25EF0-B921-4D3A-B3AC-33FBF4D481FB}" srcOrd="0" destOrd="0" presId="urn:microsoft.com/office/officeart/2005/8/layout/cycle2"/>
    <dgm:cxn modelId="{2D44B685-F96F-43D7-8AAD-965ECCC04D43}" type="presOf" srcId="{50DB1442-7FA5-4641-AED3-C9B0D4BB0488}" destId="{DC7760E6-417B-44ED-9FFE-E5E58410572B}" srcOrd="0" destOrd="0" presId="urn:microsoft.com/office/officeart/2005/8/layout/cycle2"/>
    <dgm:cxn modelId="{DD345543-275C-4DA2-9042-DE068A3E7E1E}" type="presParOf" srcId="{CAF9694F-838D-43AA-9415-5F27D73EA6DC}" destId="{59E25EF0-B921-4D3A-B3AC-33FBF4D481FB}" srcOrd="0" destOrd="0" presId="urn:microsoft.com/office/officeart/2005/8/layout/cycle2"/>
    <dgm:cxn modelId="{3E4040B1-2779-43F7-977D-531CA619477A}" type="presParOf" srcId="{CAF9694F-838D-43AA-9415-5F27D73EA6DC}" destId="{4F97968E-2421-4211-ACF1-F9B439E2D3B2}" srcOrd="1" destOrd="0" presId="urn:microsoft.com/office/officeart/2005/8/layout/cycle2"/>
    <dgm:cxn modelId="{882113E4-BB92-4060-B10C-739A9B43722C}" type="presParOf" srcId="{4F97968E-2421-4211-ACF1-F9B439E2D3B2}" destId="{0F92CB66-BE99-4698-AB62-FB3E8B5553FC}" srcOrd="0" destOrd="0" presId="urn:microsoft.com/office/officeart/2005/8/layout/cycle2"/>
    <dgm:cxn modelId="{C336E2B8-91CA-4B94-97AF-72E255DCBC4F}" type="presParOf" srcId="{CAF9694F-838D-43AA-9415-5F27D73EA6DC}" destId="{DC7760E6-417B-44ED-9FFE-E5E58410572B}" srcOrd="2" destOrd="0" presId="urn:microsoft.com/office/officeart/2005/8/layout/cycle2"/>
    <dgm:cxn modelId="{EAF380C4-D172-45B7-8C46-538CE4E6BB9B}" type="presParOf" srcId="{CAF9694F-838D-43AA-9415-5F27D73EA6DC}" destId="{1FCDF9AB-3DD6-42CF-89F5-0C010D8278F0}" srcOrd="3" destOrd="0" presId="urn:microsoft.com/office/officeart/2005/8/layout/cycle2"/>
    <dgm:cxn modelId="{94B496B2-D711-4C38-99ED-AF3123CF71B4}" type="presParOf" srcId="{1FCDF9AB-3DD6-42CF-89F5-0C010D8278F0}" destId="{6170FCF8-E622-41C6-AE40-2B2F0C5A4FC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4C9CDA-42AB-4A22-8C8B-B74EBEF7B7C0}" type="doc">
      <dgm:prSet loTypeId="urn:microsoft.com/office/officeart/2005/8/layout/vList2" loCatId="list" qsTypeId="urn:microsoft.com/office/officeart/2005/8/quickstyle/3d7" qsCatId="3D" csTypeId="urn:microsoft.com/office/officeart/2005/8/colors/accent1_2" csCatId="accent1"/>
      <dgm:spPr/>
      <dgm:t>
        <a:bodyPr/>
        <a:lstStyle/>
        <a:p>
          <a:endParaRPr lang="bg-BG"/>
        </a:p>
      </dgm:t>
    </dgm:pt>
    <dgm:pt modelId="{9AA45043-2EEC-462A-8F93-A4E82384C534}">
      <dgm:prSet/>
      <dgm:spPr/>
      <dgm:t>
        <a:bodyPr/>
        <a:lstStyle/>
        <a:p>
          <a:pPr rtl="0"/>
          <a:r>
            <a:rPr lang="bg-BG" b="1" dirty="0" smtClean="0"/>
            <a:t>Клубовете са групирани в около 530 дистрикта, ръководени от Дистрикт Говерньори, които са офицери на </a:t>
          </a:r>
          <a:r>
            <a:rPr lang="en-US" b="1" dirty="0" smtClean="0"/>
            <a:t>RI.</a:t>
          </a:r>
          <a:endParaRPr lang="bg-BG" dirty="0"/>
        </a:p>
      </dgm:t>
    </dgm:pt>
    <dgm:pt modelId="{3F3CC75B-98AF-4540-9E76-48C899D0170B}" type="parTrans" cxnId="{B6FBCB9D-3CA5-4D90-A93B-D680434DCFB8}">
      <dgm:prSet/>
      <dgm:spPr/>
      <dgm:t>
        <a:bodyPr/>
        <a:lstStyle/>
        <a:p>
          <a:endParaRPr lang="bg-BG"/>
        </a:p>
      </dgm:t>
    </dgm:pt>
    <dgm:pt modelId="{B4102392-85BA-48FB-80B1-A71074258C20}" type="sibTrans" cxnId="{B6FBCB9D-3CA5-4D90-A93B-D680434DCFB8}">
      <dgm:prSet/>
      <dgm:spPr/>
      <dgm:t>
        <a:bodyPr/>
        <a:lstStyle/>
        <a:p>
          <a:endParaRPr lang="bg-BG"/>
        </a:p>
      </dgm:t>
    </dgm:pt>
    <dgm:pt modelId="{7151AC00-301C-49F8-82A3-5E6552F461B5}">
      <dgm:prSet/>
      <dgm:spPr/>
      <dgm:t>
        <a:bodyPr/>
        <a:lstStyle/>
        <a:p>
          <a:pPr rtl="0"/>
          <a:r>
            <a:rPr lang="bg-BG" b="1" dirty="0" smtClean="0"/>
            <a:t>Администрацията на дистрикта, включително Дистрикт Говерньора и формирания от него екип, направлява и подкрепя клубовете.</a:t>
          </a:r>
          <a:endParaRPr lang="bg-BG" b="1" dirty="0"/>
        </a:p>
      </dgm:t>
    </dgm:pt>
    <dgm:pt modelId="{79853811-79BF-4FF7-A85F-6121936F71D1}" type="parTrans" cxnId="{C78A1EB1-6ABE-4187-A8FD-1F92A4215DF3}">
      <dgm:prSet/>
      <dgm:spPr/>
      <dgm:t>
        <a:bodyPr/>
        <a:lstStyle/>
        <a:p>
          <a:endParaRPr lang="bg-BG"/>
        </a:p>
      </dgm:t>
    </dgm:pt>
    <dgm:pt modelId="{EC13CCEF-B5E4-4DB6-843F-CFEB1CDEC632}" type="sibTrans" cxnId="{C78A1EB1-6ABE-4187-A8FD-1F92A4215DF3}">
      <dgm:prSet/>
      <dgm:spPr/>
      <dgm:t>
        <a:bodyPr/>
        <a:lstStyle/>
        <a:p>
          <a:endParaRPr lang="bg-BG"/>
        </a:p>
      </dgm:t>
    </dgm:pt>
    <dgm:pt modelId="{93DF5054-45C5-49F1-AC02-7B72591F7D43}" type="pres">
      <dgm:prSet presAssocID="{DC4C9CDA-42AB-4A22-8C8B-B74EBEF7B7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E2210284-C32D-4752-B734-1224D6FD7EF5}" type="pres">
      <dgm:prSet presAssocID="{9AA45043-2EEC-462A-8F93-A4E82384C53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36CCD97-D0D4-420A-879C-373749CDEEC8}" type="pres">
      <dgm:prSet presAssocID="{B4102392-85BA-48FB-80B1-A71074258C20}" presName="spacer" presStyleCnt="0"/>
      <dgm:spPr/>
    </dgm:pt>
    <dgm:pt modelId="{E25D3231-14D5-49F9-B640-FE80FBC992FE}" type="pres">
      <dgm:prSet presAssocID="{7151AC00-301C-49F8-82A3-5E6552F461B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A02E666-0F48-47B4-BAAE-B8BF3D325C44}" type="presOf" srcId="{9AA45043-2EEC-462A-8F93-A4E82384C534}" destId="{E2210284-C32D-4752-B734-1224D6FD7EF5}" srcOrd="0" destOrd="0" presId="urn:microsoft.com/office/officeart/2005/8/layout/vList2"/>
    <dgm:cxn modelId="{B6FBCB9D-3CA5-4D90-A93B-D680434DCFB8}" srcId="{DC4C9CDA-42AB-4A22-8C8B-B74EBEF7B7C0}" destId="{9AA45043-2EEC-462A-8F93-A4E82384C534}" srcOrd="0" destOrd="0" parTransId="{3F3CC75B-98AF-4540-9E76-48C899D0170B}" sibTransId="{B4102392-85BA-48FB-80B1-A71074258C20}"/>
    <dgm:cxn modelId="{C78A1EB1-6ABE-4187-A8FD-1F92A4215DF3}" srcId="{DC4C9CDA-42AB-4A22-8C8B-B74EBEF7B7C0}" destId="{7151AC00-301C-49F8-82A3-5E6552F461B5}" srcOrd="1" destOrd="0" parTransId="{79853811-79BF-4FF7-A85F-6121936F71D1}" sibTransId="{EC13CCEF-B5E4-4DB6-843F-CFEB1CDEC632}"/>
    <dgm:cxn modelId="{E4C902CD-00CE-4E94-9D07-9FB8F2D0D8FD}" type="presOf" srcId="{7151AC00-301C-49F8-82A3-5E6552F461B5}" destId="{E25D3231-14D5-49F9-B640-FE80FBC992FE}" srcOrd="0" destOrd="0" presId="urn:microsoft.com/office/officeart/2005/8/layout/vList2"/>
    <dgm:cxn modelId="{7BC3AFA7-A926-4E42-8FCF-8A4D8B398895}" type="presOf" srcId="{DC4C9CDA-42AB-4A22-8C8B-B74EBEF7B7C0}" destId="{93DF5054-45C5-49F1-AC02-7B72591F7D43}" srcOrd="0" destOrd="0" presId="urn:microsoft.com/office/officeart/2005/8/layout/vList2"/>
    <dgm:cxn modelId="{788E55AC-90CA-4F91-AB21-53C0B9820367}" type="presParOf" srcId="{93DF5054-45C5-49F1-AC02-7B72591F7D43}" destId="{E2210284-C32D-4752-B734-1224D6FD7EF5}" srcOrd="0" destOrd="0" presId="urn:microsoft.com/office/officeart/2005/8/layout/vList2"/>
    <dgm:cxn modelId="{F205C804-EDF3-4C9A-94FC-3CA16FA5C8DB}" type="presParOf" srcId="{93DF5054-45C5-49F1-AC02-7B72591F7D43}" destId="{B36CCD97-D0D4-420A-879C-373749CDEEC8}" srcOrd="1" destOrd="0" presId="urn:microsoft.com/office/officeart/2005/8/layout/vList2"/>
    <dgm:cxn modelId="{CDF2DAC0-DCCA-4FC7-A92B-5C9569362EF5}" type="presParOf" srcId="{93DF5054-45C5-49F1-AC02-7B72591F7D43}" destId="{E25D3231-14D5-49F9-B640-FE80FBC992F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C5165F-AB6B-41AB-BC54-3B7187D46B11}" type="doc">
      <dgm:prSet loTypeId="urn:microsoft.com/office/officeart/2005/8/layout/vProcess5" loCatId="process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bg-BG"/>
        </a:p>
      </dgm:t>
    </dgm:pt>
    <dgm:pt modelId="{F81B9833-4AC9-47B3-83EA-3AEE015A8780}">
      <dgm:prSet/>
      <dgm:spPr/>
      <dgm:t>
        <a:bodyPr/>
        <a:lstStyle/>
        <a:p>
          <a:pPr rtl="0"/>
          <a:r>
            <a:rPr lang="en-US" b="1" dirty="0" smtClean="0"/>
            <a:t>19 </a:t>
          </a:r>
          <a:r>
            <a:rPr lang="bg-BG" b="1" dirty="0" smtClean="0"/>
            <a:t>ротарианци, които се избират за срок от две години. Бордът заседава всяко тримесечие и определя политиката на </a:t>
          </a:r>
          <a:r>
            <a:rPr lang="en-US" b="1" dirty="0" smtClean="0"/>
            <a:t>RI.</a:t>
          </a:r>
          <a:r>
            <a:rPr lang="bg-BG" b="1" dirty="0" smtClean="0"/>
            <a:t> По традиция Президентът на </a:t>
          </a:r>
          <a:r>
            <a:rPr lang="en-US" b="1" dirty="0" smtClean="0"/>
            <a:t>RI</a:t>
          </a:r>
          <a:r>
            <a:rPr lang="bg-BG" b="1" dirty="0" smtClean="0"/>
            <a:t>, избиран ежегодно, предлага тема и акцент на годината.</a:t>
          </a:r>
          <a:endParaRPr lang="bg-BG" dirty="0"/>
        </a:p>
      </dgm:t>
    </dgm:pt>
    <dgm:pt modelId="{8D54C443-AB98-49D9-A8E9-5DD0619C7DC3}" type="parTrans" cxnId="{2AF927A9-9614-4188-A717-19BA31828D6B}">
      <dgm:prSet/>
      <dgm:spPr/>
      <dgm:t>
        <a:bodyPr/>
        <a:lstStyle/>
        <a:p>
          <a:endParaRPr lang="bg-BG"/>
        </a:p>
      </dgm:t>
    </dgm:pt>
    <dgm:pt modelId="{4451E4A0-F1BC-4681-B4C4-7AC9F6EB11D3}" type="sibTrans" cxnId="{2AF927A9-9614-4188-A717-19BA31828D6B}">
      <dgm:prSet/>
      <dgm:spPr/>
      <dgm:t>
        <a:bodyPr/>
        <a:lstStyle/>
        <a:p>
          <a:endParaRPr lang="bg-BG"/>
        </a:p>
      </dgm:t>
    </dgm:pt>
    <dgm:pt modelId="{4BCACC81-E107-4F51-A883-6AE9B823B7DC}">
      <dgm:prSet custT="1"/>
      <dgm:spPr/>
      <dgm:t>
        <a:bodyPr/>
        <a:lstStyle/>
        <a:p>
          <a:pPr algn="ctr" rtl="0"/>
          <a:r>
            <a:rPr lang="bg-BG" sz="2400" b="1" dirty="0" smtClean="0">
              <a:solidFill>
                <a:srgbClr val="FF0000"/>
              </a:solidFill>
            </a:rPr>
            <a:t>Темата на 2011 – 2012 година е</a:t>
          </a:r>
        </a:p>
        <a:p>
          <a:pPr algn="ctr" rtl="0"/>
          <a:r>
            <a:rPr lang="bg-BG" sz="2400" b="1" dirty="0" smtClean="0">
              <a:solidFill>
                <a:srgbClr val="FF0000"/>
              </a:solidFill>
            </a:rPr>
            <a:t>ОПОЗНАЙ СЕБЕ СИ, ЗА ДА ПРЕГЪРНЕШ ЧОВЕЧЕСТВОТО.</a:t>
          </a:r>
          <a:endParaRPr lang="bg-BG" sz="2400" dirty="0">
            <a:solidFill>
              <a:srgbClr val="FF0000"/>
            </a:solidFill>
          </a:endParaRPr>
        </a:p>
      </dgm:t>
    </dgm:pt>
    <dgm:pt modelId="{3AF7918F-91AF-4B4A-A9FF-57D234D43E56}" type="parTrans" cxnId="{B45A48F5-7F5C-4D61-B195-BCE831BA5ED4}">
      <dgm:prSet/>
      <dgm:spPr/>
      <dgm:t>
        <a:bodyPr/>
        <a:lstStyle/>
        <a:p>
          <a:endParaRPr lang="bg-BG"/>
        </a:p>
      </dgm:t>
    </dgm:pt>
    <dgm:pt modelId="{414262CE-3184-452D-8114-09196DE9958D}" type="sibTrans" cxnId="{B45A48F5-7F5C-4D61-B195-BCE831BA5ED4}">
      <dgm:prSet/>
      <dgm:spPr/>
      <dgm:t>
        <a:bodyPr/>
        <a:lstStyle/>
        <a:p>
          <a:endParaRPr lang="bg-BG"/>
        </a:p>
      </dgm:t>
    </dgm:pt>
    <dgm:pt modelId="{66629CF0-5F22-4007-A3BA-732F6C28A0B5}">
      <dgm:prSet custT="1"/>
      <dgm:spPr/>
      <dgm:t>
        <a:bodyPr/>
        <a:lstStyle/>
        <a:p>
          <a:pPr algn="ctr" rtl="0"/>
          <a:r>
            <a:rPr lang="bg-BG" sz="2400" b="1" dirty="0" smtClean="0">
              <a:solidFill>
                <a:srgbClr val="FF0000"/>
              </a:solidFill>
            </a:rPr>
            <a:t>Темата на 2012 – 2013 година е</a:t>
          </a:r>
        </a:p>
        <a:p>
          <a:pPr algn="ctr" rtl="0"/>
          <a:r>
            <a:rPr lang="bg-BG" sz="2400" b="1" dirty="0" smtClean="0">
              <a:solidFill>
                <a:srgbClr val="FF0000"/>
              </a:solidFill>
            </a:rPr>
            <a:t>МИР ЧРЕЗ СЛУЖБА.</a:t>
          </a:r>
          <a:endParaRPr lang="bg-BG" sz="2400" b="1" dirty="0">
            <a:solidFill>
              <a:srgbClr val="FF0000"/>
            </a:solidFill>
          </a:endParaRPr>
        </a:p>
      </dgm:t>
    </dgm:pt>
    <dgm:pt modelId="{5EC7AFE5-73E9-4300-A493-E2394DC4D112}" type="parTrans" cxnId="{FB9CBFDA-32B6-4687-B429-B15270077ABF}">
      <dgm:prSet/>
      <dgm:spPr/>
      <dgm:t>
        <a:bodyPr/>
        <a:lstStyle/>
        <a:p>
          <a:endParaRPr lang="bg-BG"/>
        </a:p>
      </dgm:t>
    </dgm:pt>
    <dgm:pt modelId="{E842AF47-33EE-4B05-B27B-5E958F391C6A}" type="sibTrans" cxnId="{FB9CBFDA-32B6-4687-B429-B15270077ABF}">
      <dgm:prSet/>
      <dgm:spPr/>
      <dgm:t>
        <a:bodyPr/>
        <a:lstStyle/>
        <a:p>
          <a:endParaRPr lang="bg-BG"/>
        </a:p>
      </dgm:t>
    </dgm:pt>
    <dgm:pt modelId="{75B77829-9FFB-4717-AF4C-F7BCFFE11E91}" type="pres">
      <dgm:prSet presAssocID="{32C5165F-AB6B-41AB-BC54-3B7187D46B1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830B9C16-6E35-436B-BAED-3C952D51BE98}" type="pres">
      <dgm:prSet presAssocID="{32C5165F-AB6B-41AB-BC54-3B7187D46B11}" presName="dummyMaxCanvas" presStyleCnt="0">
        <dgm:presLayoutVars/>
      </dgm:prSet>
      <dgm:spPr/>
    </dgm:pt>
    <dgm:pt modelId="{665F25B8-DB33-4F3C-B96F-B4353F7515E1}" type="pres">
      <dgm:prSet presAssocID="{32C5165F-AB6B-41AB-BC54-3B7187D46B1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1DD4D6B-56FB-4422-B819-78B6F57E55F4}" type="pres">
      <dgm:prSet presAssocID="{32C5165F-AB6B-41AB-BC54-3B7187D46B1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23EC6E5-AF43-465D-91D5-1992EDE4C576}" type="pres">
      <dgm:prSet presAssocID="{32C5165F-AB6B-41AB-BC54-3B7187D46B1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B135740-FE7A-467D-9CDA-5D4DCFC3DE24}" type="pres">
      <dgm:prSet presAssocID="{32C5165F-AB6B-41AB-BC54-3B7187D46B1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65BB1AF-D81C-430E-9987-BA901B563079}" type="pres">
      <dgm:prSet presAssocID="{32C5165F-AB6B-41AB-BC54-3B7187D46B1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C5C8234-59CC-4083-A69C-B2C6B2D16826}" type="pres">
      <dgm:prSet presAssocID="{32C5165F-AB6B-41AB-BC54-3B7187D46B1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017CB4C-9D60-4181-A48A-1BB462AE8879}" type="pres">
      <dgm:prSet presAssocID="{32C5165F-AB6B-41AB-BC54-3B7187D46B1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1FF8EBA-32CC-4207-B8AB-BACE88A29D8F}" type="pres">
      <dgm:prSet presAssocID="{32C5165F-AB6B-41AB-BC54-3B7187D46B1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B9CBFDA-32B6-4687-B429-B15270077ABF}" srcId="{32C5165F-AB6B-41AB-BC54-3B7187D46B11}" destId="{66629CF0-5F22-4007-A3BA-732F6C28A0B5}" srcOrd="2" destOrd="0" parTransId="{5EC7AFE5-73E9-4300-A493-E2394DC4D112}" sibTransId="{E842AF47-33EE-4B05-B27B-5E958F391C6A}"/>
    <dgm:cxn modelId="{2AF927A9-9614-4188-A717-19BA31828D6B}" srcId="{32C5165F-AB6B-41AB-BC54-3B7187D46B11}" destId="{F81B9833-4AC9-47B3-83EA-3AEE015A8780}" srcOrd="0" destOrd="0" parTransId="{8D54C443-AB98-49D9-A8E9-5DD0619C7DC3}" sibTransId="{4451E4A0-F1BC-4681-B4C4-7AC9F6EB11D3}"/>
    <dgm:cxn modelId="{9ECFCCD5-3726-4D2B-A6D1-6458650F9FA3}" type="presOf" srcId="{66629CF0-5F22-4007-A3BA-732F6C28A0B5}" destId="{823EC6E5-AF43-465D-91D5-1992EDE4C576}" srcOrd="0" destOrd="0" presId="urn:microsoft.com/office/officeart/2005/8/layout/vProcess5"/>
    <dgm:cxn modelId="{C14ED243-52AC-426A-A25F-2236828B24BF}" type="presOf" srcId="{4BCACC81-E107-4F51-A883-6AE9B823B7DC}" destId="{F1DD4D6B-56FB-4422-B819-78B6F57E55F4}" srcOrd="0" destOrd="0" presId="urn:microsoft.com/office/officeart/2005/8/layout/vProcess5"/>
    <dgm:cxn modelId="{114D6F6F-54CD-4019-87D5-48D8472BAB8E}" type="presOf" srcId="{32C5165F-AB6B-41AB-BC54-3B7187D46B11}" destId="{75B77829-9FFB-4717-AF4C-F7BCFFE11E91}" srcOrd="0" destOrd="0" presId="urn:microsoft.com/office/officeart/2005/8/layout/vProcess5"/>
    <dgm:cxn modelId="{8BD2EA69-9FE1-442C-931F-EB1DFB268B73}" type="presOf" srcId="{4451E4A0-F1BC-4681-B4C4-7AC9F6EB11D3}" destId="{1B135740-FE7A-467D-9CDA-5D4DCFC3DE24}" srcOrd="0" destOrd="0" presId="urn:microsoft.com/office/officeart/2005/8/layout/vProcess5"/>
    <dgm:cxn modelId="{CC456935-FEEB-4BF3-8741-0D6CAA460025}" type="presOf" srcId="{66629CF0-5F22-4007-A3BA-732F6C28A0B5}" destId="{B1FF8EBA-32CC-4207-B8AB-BACE88A29D8F}" srcOrd="1" destOrd="0" presId="urn:microsoft.com/office/officeart/2005/8/layout/vProcess5"/>
    <dgm:cxn modelId="{B7A6E8DA-765E-42DC-9765-DD995CEEDD4A}" type="presOf" srcId="{F81B9833-4AC9-47B3-83EA-3AEE015A8780}" destId="{665F25B8-DB33-4F3C-B96F-B4353F7515E1}" srcOrd="0" destOrd="0" presId="urn:microsoft.com/office/officeart/2005/8/layout/vProcess5"/>
    <dgm:cxn modelId="{9A98817D-D6CA-46C9-9ACE-A09BB6DF7370}" type="presOf" srcId="{4BCACC81-E107-4F51-A883-6AE9B823B7DC}" destId="{B017CB4C-9D60-4181-A48A-1BB462AE8879}" srcOrd="1" destOrd="0" presId="urn:microsoft.com/office/officeart/2005/8/layout/vProcess5"/>
    <dgm:cxn modelId="{B45A48F5-7F5C-4D61-B195-BCE831BA5ED4}" srcId="{32C5165F-AB6B-41AB-BC54-3B7187D46B11}" destId="{4BCACC81-E107-4F51-A883-6AE9B823B7DC}" srcOrd="1" destOrd="0" parTransId="{3AF7918F-91AF-4B4A-A9FF-57D234D43E56}" sibTransId="{414262CE-3184-452D-8114-09196DE9958D}"/>
    <dgm:cxn modelId="{AF01DBBD-61A6-4534-886A-6ADAAF93D10B}" type="presOf" srcId="{414262CE-3184-452D-8114-09196DE9958D}" destId="{565BB1AF-D81C-430E-9987-BA901B563079}" srcOrd="0" destOrd="0" presId="urn:microsoft.com/office/officeart/2005/8/layout/vProcess5"/>
    <dgm:cxn modelId="{6294020B-791B-4F32-AE04-3E446A4CD89F}" type="presOf" srcId="{F81B9833-4AC9-47B3-83EA-3AEE015A8780}" destId="{AC5C8234-59CC-4083-A69C-B2C6B2D16826}" srcOrd="1" destOrd="0" presId="urn:microsoft.com/office/officeart/2005/8/layout/vProcess5"/>
    <dgm:cxn modelId="{6B35C760-B399-4ED7-95FD-08384DA604A1}" type="presParOf" srcId="{75B77829-9FFB-4717-AF4C-F7BCFFE11E91}" destId="{830B9C16-6E35-436B-BAED-3C952D51BE98}" srcOrd="0" destOrd="0" presId="urn:microsoft.com/office/officeart/2005/8/layout/vProcess5"/>
    <dgm:cxn modelId="{8397C4AA-C2BB-481B-A978-4D74B520BB4B}" type="presParOf" srcId="{75B77829-9FFB-4717-AF4C-F7BCFFE11E91}" destId="{665F25B8-DB33-4F3C-B96F-B4353F7515E1}" srcOrd="1" destOrd="0" presId="urn:microsoft.com/office/officeart/2005/8/layout/vProcess5"/>
    <dgm:cxn modelId="{294CFC9C-F36D-45A4-9AC2-E24C9703AD06}" type="presParOf" srcId="{75B77829-9FFB-4717-AF4C-F7BCFFE11E91}" destId="{F1DD4D6B-56FB-4422-B819-78B6F57E55F4}" srcOrd="2" destOrd="0" presId="urn:microsoft.com/office/officeart/2005/8/layout/vProcess5"/>
    <dgm:cxn modelId="{A5B38025-DAE8-4348-982B-E9DFB6943356}" type="presParOf" srcId="{75B77829-9FFB-4717-AF4C-F7BCFFE11E91}" destId="{823EC6E5-AF43-465D-91D5-1992EDE4C576}" srcOrd="3" destOrd="0" presId="urn:microsoft.com/office/officeart/2005/8/layout/vProcess5"/>
    <dgm:cxn modelId="{CFBC1E6D-1723-4429-8462-1A8FF656EFD3}" type="presParOf" srcId="{75B77829-9FFB-4717-AF4C-F7BCFFE11E91}" destId="{1B135740-FE7A-467D-9CDA-5D4DCFC3DE24}" srcOrd="4" destOrd="0" presId="urn:microsoft.com/office/officeart/2005/8/layout/vProcess5"/>
    <dgm:cxn modelId="{397F07ED-B886-4441-B390-9AB8B085A59F}" type="presParOf" srcId="{75B77829-9FFB-4717-AF4C-F7BCFFE11E91}" destId="{565BB1AF-D81C-430E-9987-BA901B563079}" srcOrd="5" destOrd="0" presId="urn:microsoft.com/office/officeart/2005/8/layout/vProcess5"/>
    <dgm:cxn modelId="{0AF8D27F-FF77-4A45-9AF2-57E76E45EC98}" type="presParOf" srcId="{75B77829-9FFB-4717-AF4C-F7BCFFE11E91}" destId="{AC5C8234-59CC-4083-A69C-B2C6B2D16826}" srcOrd="6" destOrd="0" presId="urn:microsoft.com/office/officeart/2005/8/layout/vProcess5"/>
    <dgm:cxn modelId="{475F2E11-E100-4471-B1EA-B21E8E37888F}" type="presParOf" srcId="{75B77829-9FFB-4717-AF4C-F7BCFFE11E91}" destId="{B017CB4C-9D60-4181-A48A-1BB462AE8879}" srcOrd="7" destOrd="0" presId="urn:microsoft.com/office/officeart/2005/8/layout/vProcess5"/>
    <dgm:cxn modelId="{BF9DE132-1E48-44C2-BC8F-14EA81B4D322}" type="presParOf" srcId="{75B77829-9FFB-4717-AF4C-F7BCFFE11E91}" destId="{B1FF8EBA-32CC-4207-B8AB-BACE88A29D8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5D231E-0BC5-493E-947C-EC4EF5C1F4E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bg-BG"/>
        </a:p>
      </dgm:t>
    </dgm:pt>
    <dgm:pt modelId="{EEF296D5-7C95-4A89-ABE8-B98CFD42B914}">
      <dgm:prSet/>
      <dgm:spPr/>
      <dgm:t>
        <a:bodyPr/>
        <a:lstStyle/>
        <a:p>
          <a:pPr rtl="0"/>
          <a:r>
            <a:rPr lang="bg-BG" b="1" dirty="0" smtClean="0"/>
            <a:t>Централата на </a:t>
          </a:r>
          <a:r>
            <a:rPr lang="en-US" b="1" dirty="0" smtClean="0"/>
            <a:t>RI </a:t>
          </a:r>
          <a:r>
            <a:rPr lang="bg-BG" b="1" dirty="0" smtClean="0"/>
            <a:t>се намира в Евънстън, Чикаго, САЩ.</a:t>
          </a:r>
          <a:endParaRPr lang="bg-BG" dirty="0"/>
        </a:p>
      </dgm:t>
    </dgm:pt>
    <dgm:pt modelId="{5B6D183D-9857-4831-90F5-D76E03B1AD65}" type="parTrans" cxnId="{A2940808-634E-4CA5-A3BD-889EAF2553A0}">
      <dgm:prSet/>
      <dgm:spPr/>
      <dgm:t>
        <a:bodyPr/>
        <a:lstStyle/>
        <a:p>
          <a:endParaRPr lang="bg-BG"/>
        </a:p>
      </dgm:t>
    </dgm:pt>
    <dgm:pt modelId="{BBECB312-D457-4299-A562-6462522393AB}" type="sibTrans" cxnId="{A2940808-634E-4CA5-A3BD-889EAF2553A0}">
      <dgm:prSet/>
      <dgm:spPr/>
      <dgm:t>
        <a:bodyPr/>
        <a:lstStyle/>
        <a:p>
          <a:endParaRPr lang="bg-BG"/>
        </a:p>
      </dgm:t>
    </dgm:pt>
    <dgm:pt modelId="{CB6ABBCB-0E12-4954-9CAA-D8AB3BA88960}">
      <dgm:prSet/>
      <dgm:spPr/>
      <dgm:t>
        <a:bodyPr/>
        <a:lstStyle/>
        <a:p>
          <a:pPr rtl="0"/>
          <a:r>
            <a:rPr lang="bg-BG" b="1" dirty="0" smtClean="0"/>
            <a:t>Седем международни офиса – Аржентина, Австралия, Бразилия, Индия, Япония, Корея, Швейцария.</a:t>
          </a:r>
          <a:endParaRPr lang="bg-BG" dirty="0"/>
        </a:p>
      </dgm:t>
    </dgm:pt>
    <dgm:pt modelId="{0490FD56-D961-4679-9086-3C786230EDCB}" type="parTrans" cxnId="{89B75FA1-4E08-4CC8-8CB1-CE0D5DC0E5FA}">
      <dgm:prSet/>
      <dgm:spPr/>
      <dgm:t>
        <a:bodyPr/>
        <a:lstStyle/>
        <a:p>
          <a:endParaRPr lang="bg-BG"/>
        </a:p>
      </dgm:t>
    </dgm:pt>
    <dgm:pt modelId="{8EE5EB22-1B71-4DFC-B888-C45C2A92FE0F}" type="sibTrans" cxnId="{89B75FA1-4E08-4CC8-8CB1-CE0D5DC0E5FA}">
      <dgm:prSet/>
      <dgm:spPr/>
      <dgm:t>
        <a:bodyPr/>
        <a:lstStyle/>
        <a:p>
          <a:endParaRPr lang="bg-BG"/>
        </a:p>
      </dgm:t>
    </dgm:pt>
    <dgm:pt modelId="{7DB19158-9673-4546-A92E-8C2D63D4CBAF}">
      <dgm:prSet/>
      <dgm:spPr/>
      <dgm:t>
        <a:bodyPr/>
        <a:lstStyle/>
        <a:p>
          <a:pPr rtl="0"/>
          <a:r>
            <a:rPr lang="bg-BG" b="1" dirty="0" smtClean="0"/>
            <a:t>Офисът на </a:t>
          </a:r>
          <a:r>
            <a:rPr lang="en-US" b="1" dirty="0" smtClean="0"/>
            <a:t>RI</a:t>
          </a:r>
          <a:r>
            <a:rPr lang="bg-BG" b="1" dirty="0" smtClean="0"/>
            <a:t> за Великобритания и Ирландия (</a:t>
          </a:r>
          <a:r>
            <a:rPr lang="en-US" b="1" dirty="0" smtClean="0"/>
            <a:t>RIBI</a:t>
          </a:r>
          <a:r>
            <a:rPr lang="bg-BG" b="1" dirty="0" smtClean="0"/>
            <a:t>)</a:t>
          </a:r>
          <a:r>
            <a:rPr lang="en-US" b="1" dirty="0" smtClean="0"/>
            <a:t> e </a:t>
          </a:r>
          <a:r>
            <a:rPr lang="bg-BG" b="1" dirty="0" smtClean="0"/>
            <a:t>в Англия и обслужва клубовете и дистриктите от този регион.</a:t>
          </a:r>
          <a:endParaRPr lang="bg-BG" dirty="0"/>
        </a:p>
      </dgm:t>
    </dgm:pt>
    <dgm:pt modelId="{7C964B0B-397B-41E4-9F0F-0E2562D858C9}" type="parTrans" cxnId="{B7C61879-F1D4-44E9-9262-3BC313517E13}">
      <dgm:prSet/>
      <dgm:spPr/>
      <dgm:t>
        <a:bodyPr/>
        <a:lstStyle/>
        <a:p>
          <a:endParaRPr lang="bg-BG"/>
        </a:p>
      </dgm:t>
    </dgm:pt>
    <dgm:pt modelId="{1C0AA1E5-2E70-44D6-88C8-304A416A6A0B}" type="sibTrans" cxnId="{B7C61879-F1D4-44E9-9262-3BC313517E13}">
      <dgm:prSet/>
      <dgm:spPr/>
      <dgm:t>
        <a:bodyPr/>
        <a:lstStyle/>
        <a:p>
          <a:endParaRPr lang="bg-BG"/>
        </a:p>
      </dgm:t>
    </dgm:pt>
    <dgm:pt modelId="{A02B68B3-069D-4741-87D5-7BBFF928FCE7}">
      <dgm:prSet/>
      <dgm:spPr/>
      <dgm:t>
        <a:bodyPr/>
        <a:lstStyle/>
        <a:p>
          <a:pPr rtl="0"/>
          <a:r>
            <a:rPr lang="bg-BG" b="1" dirty="0" smtClean="0"/>
            <a:t>Генералният секретар на </a:t>
          </a:r>
          <a:r>
            <a:rPr lang="en-US" b="1" dirty="0" smtClean="0"/>
            <a:t>RI</a:t>
          </a:r>
          <a:r>
            <a:rPr lang="bg-BG" b="1" dirty="0" smtClean="0"/>
            <a:t> ръководи екипа, обслужващ ротарианците по целия свят.</a:t>
          </a:r>
          <a:endParaRPr lang="bg-BG" b="1" dirty="0"/>
        </a:p>
      </dgm:t>
    </dgm:pt>
    <dgm:pt modelId="{58136DFF-3001-465D-B649-1BD80612F5FE}" type="parTrans" cxnId="{5AD63717-51F9-4F0D-AFE1-22D06246BA55}">
      <dgm:prSet/>
      <dgm:spPr/>
      <dgm:t>
        <a:bodyPr/>
        <a:lstStyle/>
        <a:p>
          <a:endParaRPr lang="bg-BG"/>
        </a:p>
      </dgm:t>
    </dgm:pt>
    <dgm:pt modelId="{B73375D9-2715-4517-A4E2-3BA2727A9545}" type="sibTrans" cxnId="{5AD63717-51F9-4F0D-AFE1-22D06246BA55}">
      <dgm:prSet/>
      <dgm:spPr/>
      <dgm:t>
        <a:bodyPr/>
        <a:lstStyle/>
        <a:p>
          <a:endParaRPr lang="bg-BG"/>
        </a:p>
      </dgm:t>
    </dgm:pt>
    <dgm:pt modelId="{CD400221-A9DD-48AB-AB6E-512D5702B006}" type="pres">
      <dgm:prSet presAssocID="{BF5D231E-0BC5-493E-947C-EC4EF5C1F4E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118AD12-5BB5-48A3-A65F-C9C84EA383D6}" type="pres">
      <dgm:prSet presAssocID="{EEF296D5-7C95-4A89-ABE8-B98CFD42B914}" presName="circ1" presStyleLbl="vennNode1" presStyleIdx="0" presStyleCnt="4"/>
      <dgm:spPr/>
      <dgm:t>
        <a:bodyPr/>
        <a:lstStyle/>
        <a:p>
          <a:endParaRPr lang="bg-BG"/>
        </a:p>
      </dgm:t>
    </dgm:pt>
    <dgm:pt modelId="{A028D8D0-6E60-4E16-A6C1-FDC508009C97}" type="pres">
      <dgm:prSet presAssocID="{EEF296D5-7C95-4A89-ABE8-B98CFD42B91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DD8CBF3-42EF-4088-8C9B-C2F27AAA37F9}" type="pres">
      <dgm:prSet presAssocID="{CB6ABBCB-0E12-4954-9CAA-D8AB3BA88960}" presName="circ2" presStyleLbl="vennNode1" presStyleIdx="1" presStyleCnt="4"/>
      <dgm:spPr/>
      <dgm:t>
        <a:bodyPr/>
        <a:lstStyle/>
        <a:p>
          <a:endParaRPr lang="bg-BG"/>
        </a:p>
      </dgm:t>
    </dgm:pt>
    <dgm:pt modelId="{E8A9987E-E3F5-4139-A4C4-798DA353A26E}" type="pres">
      <dgm:prSet presAssocID="{CB6ABBCB-0E12-4954-9CAA-D8AB3BA8896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408619BB-2CF8-449E-99A3-AEC2834D1053}" type="pres">
      <dgm:prSet presAssocID="{7DB19158-9673-4546-A92E-8C2D63D4CBAF}" presName="circ3" presStyleLbl="vennNode1" presStyleIdx="2" presStyleCnt="4"/>
      <dgm:spPr/>
      <dgm:t>
        <a:bodyPr/>
        <a:lstStyle/>
        <a:p>
          <a:endParaRPr lang="bg-BG"/>
        </a:p>
      </dgm:t>
    </dgm:pt>
    <dgm:pt modelId="{EDFEED5A-8B26-4D01-A13C-DAE8E4573E5A}" type="pres">
      <dgm:prSet presAssocID="{7DB19158-9673-4546-A92E-8C2D63D4CBA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9AEFCD9-4757-4F99-B848-19B8E6CDB9AE}" type="pres">
      <dgm:prSet presAssocID="{A02B68B3-069D-4741-87D5-7BBFF928FCE7}" presName="circ4" presStyleLbl="vennNode1" presStyleIdx="3" presStyleCnt="4"/>
      <dgm:spPr/>
      <dgm:t>
        <a:bodyPr/>
        <a:lstStyle/>
        <a:p>
          <a:endParaRPr lang="bg-BG"/>
        </a:p>
      </dgm:t>
    </dgm:pt>
    <dgm:pt modelId="{D1754EE0-62E5-4688-8AC9-B88083985E7F}" type="pres">
      <dgm:prSet presAssocID="{A02B68B3-069D-4741-87D5-7BBFF928FCE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9EC17DB2-5954-44F7-B4A0-F44CE5211722}" type="presOf" srcId="{EEF296D5-7C95-4A89-ABE8-B98CFD42B914}" destId="{A028D8D0-6E60-4E16-A6C1-FDC508009C97}" srcOrd="1" destOrd="0" presId="urn:microsoft.com/office/officeart/2005/8/layout/venn1"/>
    <dgm:cxn modelId="{871DCD0E-D49B-4E0B-9F82-7B200E56F6F2}" type="presOf" srcId="{CB6ABBCB-0E12-4954-9CAA-D8AB3BA88960}" destId="{1DD8CBF3-42EF-4088-8C9B-C2F27AAA37F9}" srcOrd="0" destOrd="0" presId="urn:microsoft.com/office/officeart/2005/8/layout/venn1"/>
    <dgm:cxn modelId="{9A238171-E579-46DB-9409-E9AF4F9A10E3}" type="presOf" srcId="{EEF296D5-7C95-4A89-ABE8-B98CFD42B914}" destId="{D118AD12-5BB5-48A3-A65F-C9C84EA383D6}" srcOrd="0" destOrd="0" presId="urn:microsoft.com/office/officeart/2005/8/layout/venn1"/>
    <dgm:cxn modelId="{8E71CB46-64D3-47E2-A464-C363D1B7EBBA}" type="presOf" srcId="{7DB19158-9673-4546-A92E-8C2D63D4CBAF}" destId="{408619BB-2CF8-449E-99A3-AEC2834D1053}" srcOrd="0" destOrd="0" presId="urn:microsoft.com/office/officeart/2005/8/layout/venn1"/>
    <dgm:cxn modelId="{39E9997C-E9C7-4E93-95D2-36782B345E2B}" type="presOf" srcId="{BF5D231E-0BC5-493E-947C-EC4EF5C1F4E5}" destId="{CD400221-A9DD-48AB-AB6E-512D5702B006}" srcOrd="0" destOrd="0" presId="urn:microsoft.com/office/officeart/2005/8/layout/venn1"/>
    <dgm:cxn modelId="{A2940808-634E-4CA5-A3BD-889EAF2553A0}" srcId="{BF5D231E-0BC5-493E-947C-EC4EF5C1F4E5}" destId="{EEF296D5-7C95-4A89-ABE8-B98CFD42B914}" srcOrd="0" destOrd="0" parTransId="{5B6D183D-9857-4831-90F5-D76E03B1AD65}" sibTransId="{BBECB312-D457-4299-A562-6462522393AB}"/>
    <dgm:cxn modelId="{5AD63717-51F9-4F0D-AFE1-22D06246BA55}" srcId="{BF5D231E-0BC5-493E-947C-EC4EF5C1F4E5}" destId="{A02B68B3-069D-4741-87D5-7BBFF928FCE7}" srcOrd="3" destOrd="0" parTransId="{58136DFF-3001-465D-B649-1BD80612F5FE}" sibTransId="{B73375D9-2715-4517-A4E2-3BA2727A9545}"/>
    <dgm:cxn modelId="{3827761D-DD41-42C5-8654-0FFDCFF236EC}" type="presOf" srcId="{A02B68B3-069D-4741-87D5-7BBFF928FCE7}" destId="{D1754EE0-62E5-4688-8AC9-B88083985E7F}" srcOrd="1" destOrd="0" presId="urn:microsoft.com/office/officeart/2005/8/layout/venn1"/>
    <dgm:cxn modelId="{B7C61879-F1D4-44E9-9262-3BC313517E13}" srcId="{BF5D231E-0BC5-493E-947C-EC4EF5C1F4E5}" destId="{7DB19158-9673-4546-A92E-8C2D63D4CBAF}" srcOrd="2" destOrd="0" parTransId="{7C964B0B-397B-41E4-9F0F-0E2562D858C9}" sibTransId="{1C0AA1E5-2E70-44D6-88C8-304A416A6A0B}"/>
    <dgm:cxn modelId="{89B75FA1-4E08-4CC8-8CB1-CE0D5DC0E5FA}" srcId="{BF5D231E-0BC5-493E-947C-EC4EF5C1F4E5}" destId="{CB6ABBCB-0E12-4954-9CAA-D8AB3BA88960}" srcOrd="1" destOrd="0" parTransId="{0490FD56-D961-4679-9086-3C786230EDCB}" sibTransId="{8EE5EB22-1B71-4DFC-B888-C45C2A92FE0F}"/>
    <dgm:cxn modelId="{7EFBEE82-9799-48C1-A499-E37D1B93CFD2}" type="presOf" srcId="{7DB19158-9673-4546-A92E-8C2D63D4CBAF}" destId="{EDFEED5A-8B26-4D01-A13C-DAE8E4573E5A}" srcOrd="1" destOrd="0" presId="urn:microsoft.com/office/officeart/2005/8/layout/venn1"/>
    <dgm:cxn modelId="{194F0785-0A31-487A-881C-9EC9B9B8C368}" type="presOf" srcId="{CB6ABBCB-0E12-4954-9CAA-D8AB3BA88960}" destId="{E8A9987E-E3F5-4139-A4C4-798DA353A26E}" srcOrd="1" destOrd="0" presId="urn:microsoft.com/office/officeart/2005/8/layout/venn1"/>
    <dgm:cxn modelId="{96AEA1F8-A498-4956-A745-2E3678CC417C}" type="presOf" srcId="{A02B68B3-069D-4741-87D5-7BBFF928FCE7}" destId="{69AEFCD9-4757-4F99-B848-19B8E6CDB9AE}" srcOrd="0" destOrd="0" presId="urn:microsoft.com/office/officeart/2005/8/layout/venn1"/>
    <dgm:cxn modelId="{3466C288-0C28-45AB-AAA8-78CF29BEB780}" type="presParOf" srcId="{CD400221-A9DD-48AB-AB6E-512D5702B006}" destId="{D118AD12-5BB5-48A3-A65F-C9C84EA383D6}" srcOrd="0" destOrd="0" presId="urn:microsoft.com/office/officeart/2005/8/layout/venn1"/>
    <dgm:cxn modelId="{08C2EFB3-E0A5-437B-865F-CE9D7800F88C}" type="presParOf" srcId="{CD400221-A9DD-48AB-AB6E-512D5702B006}" destId="{A028D8D0-6E60-4E16-A6C1-FDC508009C97}" srcOrd="1" destOrd="0" presId="urn:microsoft.com/office/officeart/2005/8/layout/venn1"/>
    <dgm:cxn modelId="{D2CAC5AD-CE75-4555-A58B-D31071EA73E7}" type="presParOf" srcId="{CD400221-A9DD-48AB-AB6E-512D5702B006}" destId="{1DD8CBF3-42EF-4088-8C9B-C2F27AAA37F9}" srcOrd="2" destOrd="0" presId="urn:microsoft.com/office/officeart/2005/8/layout/venn1"/>
    <dgm:cxn modelId="{50109AA5-A5A4-45F0-8694-1DD101308421}" type="presParOf" srcId="{CD400221-A9DD-48AB-AB6E-512D5702B006}" destId="{E8A9987E-E3F5-4139-A4C4-798DA353A26E}" srcOrd="3" destOrd="0" presId="urn:microsoft.com/office/officeart/2005/8/layout/venn1"/>
    <dgm:cxn modelId="{134BEE95-42F1-4156-82A6-FC5518DCFF7B}" type="presParOf" srcId="{CD400221-A9DD-48AB-AB6E-512D5702B006}" destId="{408619BB-2CF8-449E-99A3-AEC2834D1053}" srcOrd="4" destOrd="0" presId="urn:microsoft.com/office/officeart/2005/8/layout/venn1"/>
    <dgm:cxn modelId="{DD621EA6-6D76-4EA8-A4E7-D196D6A882FD}" type="presParOf" srcId="{CD400221-A9DD-48AB-AB6E-512D5702B006}" destId="{EDFEED5A-8B26-4D01-A13C-DAE8E4573E5A}" srcOrd="5" destOrd="0" presId="urn:microsoft.com/office/officeart/2005/8/layout/venn1"/>
    <dgm:cxn modelId="{80C584B7-F387-4D3F-A929-83B56258BBE8}" type="presParOf" srcId="{CD400221-A9DD-48AB-AB6E-512D5702B006}" destId="{69AEFCD9-4757-4F99-B848-19B8E6CDB9AE}" srcOrd="6" destOrd="0" presId="urn:microsoft.com/office/officeart/2005/8/layout/venn1"/>
    <dgm:cxn modelId="{AC780C3F-0C0C-4218-A730-BA0AC81ADF95}" type="presParOf" srcId="{CD400221-A9DD-48AB-AB6E-512D5702B006}" destId="{D1754EE0-62E5-4688-8AC9-B88083985E7F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CEEC8D-AC3E-486C-B290-C91492B9C6EB}" type="doc">
      <dgm:prSet loTypeId="urn:microsoft.com/office/officeart/2005/8/layout/cycle2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bg-BG"/>
        </a:p>
      </dgm:t>
    </dgm:pt>
    <dgm:pt modelId="{2560BD4F-D889-40C5-A04F-7561DC1A4D91}">
      <dgm:prSet/>
      <dgm:spPr/>
      <dgm:t>
        <a:bodyPr/>
        <a:lstStyle/>
        <a:p>
          <a:pPr rtl="0"/>
          <a:r>
            <a:rPr lang="bg-BG" b="1" dirty="0" smtClean="0">
              <a:solidFill>
                <a:srgbClr val="FF0000"/>
              </a:solidFill>
            </a:rPr>
            <a:t>Нарастване и поддържане на членството</a:t>
          </a:r>
        </a:p>
        <a:p>
          <a:pPr rtl="0"/>
          <a:r>
            <a:rPr lang="en-US" b="1" dirty="0" smtClean="0"/>
            <a:t>Membership Growth and Retention Support</a:t>
          </a:r>
          <a:endParaRPr lang="bg-BG" dirty="0"/>
        </a:p>
      </dgm:t>
    </dgm:pt>
    <dgm:pt modelId="{8F3BA9DD-CECC-4377-9EB3-2CA703E37C80}" type="parTrans" cxnId="{6B987F14-B26B-466C-BF09-9E1414366EC1}">
      <dgm:prSet/>
      <dgm:spPr/>
      <dgm:t>
        <a:bodyPr/>
        <a:lstStyle/>
        <a:p>
          <a:endParaRPr lang="bg-BG"/>
        </a:p>
      </dgm:t>
    </dgm:pt>
    <dgm:pt modelId="{B30272B7-4CFE-4705-851A-465A1A859AB2}" type="sibTrans" cxnId="{6B987F14-B26B-466C-BF09-9E1414366EC1}">
      <dgm:prSet/>
      <dgm:spPr/>
      <dgm:t>
        <a:bodyPr/>
        <a:lstStyle/>
        <a:p>
          <a:endParaRPr lang="bg-BG"/>
        </a:p>
      </dgm:t>
    </dgm:pt>
    <dgm:pt modelId="{8CF6A647-2D9F-4378-96A8-464AB4097894}">
      <dgm:prSet/>
      <dgm:spPr/>
      <dgm:t>
        <a:bodyPr/>
        <a:lstStyle/>
        <a:p>
          <a:pPr rtl="0"/>
          <a:r>
            <a:rPr lang="bg-BG" b="1" dirty="0" smtClean="0">
              <a:solidFill>
                <a:srgbClr val="FF0000"/>
              </a:solidFill>
            </a:rPr>
            <a:t>За клубни лидери</a:t>
          </a:r>
        </a:p>
        <a:p>
          <a:pPr rtl="0"/>
          <a:r>
            <a:rPr lang="en-US" b="1" dirty="0" smtClean="0"/>
            <a:t>[0002 </a:t>
          </a:r>
          <a:r>
            <a:rPr lang="en-US" b="1" dirty="0" smtClean="0"/>
            <a:t>For Club </a:t>
          </a:r>
          <a:r>
            <a:rPr lang="en-US" b="1" dirty="0" smtClean="0"/>
            <a:t>Leaders]</a:t>
          </a:r>
          <a:endParaRPr lang="bg-BG" dirty="0"/>
        </a:p>
      </dgm:t>
    </dgm:pt>
    <dgm:pt modelId="{35732414-99AD-4E3D-AA54-FF7F063BC124}" type="parTrans" cxnId="{14409CAA-4D69-477A-82E5-30C73AA8AC54}">
      <dgm:prSet/>
      <dgm:spPr/>
      <dgm:t>
        <a:bodyPr/>
        <a:lstStyle/>
        <a:p>
          <a:endParaRPr lang="bg-BG"/>
        </a:p>
      </dgm:t>
    </dgm:pt>
    <dgm:pt modelId="{BC9B240E-FFA5-4573-B430-F28C22CE351D}" type="sibTrans" cxnId="{14409CAA-4D69-477A-82E5-30C73AA8AC54}">
      <dgm:prSet/>
      <dgm:spPr/>
      <dgm:t>
        <a:bodyPr/>
        <a:lstStyle/>
        <a:p>
          <a:endParaRPr lang="bg-BG"/>
        </a:p>
      </dgm:t>
    </dgm:pt>
    <dgm:pt modelId="{A3012B31-1130-4810-9B7D-FE559B475C7B}">
      <dgm:prSet/>
      <dgm:spPr/>
      <dgm:t>
        <a:bodyPr/>
        <a:lstStyle/>
        <a:p>
          <a:pPr rtl="0"/>
          <a:r>
            <a:rPr lang="bg-BG" b="1" dirty="0" smtClean="0">
              <a:solidFill>
                <a:srgbClr val="FF0000"/>
              </a:solidFill>
            </a:rPr>
            <a:t>За дистриктни лидери</a:t>
          </a:r>
        </a:p>
        <a:p>
          <a:pPr rtl="0"/>
          <a:r>
            <a:rPr lang="en-US" b="1" dirty="0" smtClean="0"/>
            <a:t>[0001 </a:t>
          </a:r>
          <a:r>
            <a:rPr lang="en-US" b="1" dirty="0" smtClean="0"/>
            <a:t>For District </a:t>
          </a:r>
          <a:r>
            <a:rPr lang="en-US" b="1" dirty="0" smtClean="0"/>
            <a:t>Leaders]</a:t>
          </a:r>
          <a:endParaRPr lang="bg-BG" b="1" dirty="0"/>
        </a:p>
      </dgm:t>
    </dgm:pt>
    <dgm:pt modelId="{BEC0B9B4-6FC3-4498-93AE-54DE10FACA0F}" type="parTrans" cxnId="{291A449E-8215-4B7E-9B6E-51D86C181022}">
      <dgm:prSet/>
      <dgm:spPr/>
      <dgm:t>
        <a:bodyPr/>
        <a:lstStyle/>
        <a:p>
          <a:endParaRPr lang="bg-BG"/>
        </a:p>
      </dgm:t>
    </dgm:pt>
    <dgm:pt modelId="{85C78D96-2DFE-4369-A299-81C18D38CCD3}" type="sibTrans" cxnId="{291A449E-8215-4B7E-9B6E-51D86C181022}">
      <dgm:prSet/>
      <dgm:spPr/>
      <dgm:t>
        <a:bodyPr/>
        <a:lstStyle/>
        <a:p>
          <a:endParaRPr lang="bg-BG"/>
        </a:p>
      </dgm:t>
    </dgm:pt>
    <dgm:pt modelId="{CB528FEF-968A-4317-B157-70F501FE43A0}" type="pres">
      <dgm:prSet presAssocID="{F0CEEC8D-AC3E-486C-B290-C91492B9C6E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6F5BC009-1DF7-48D6-985B-EB69AC89419F}" type="pres">
      <dgm:prSet presAssocID="{2560BD4F-D889-40C5-A04F-7561DC1A4D9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B24558E-B45C-4BD4-8B54-CB8E12D02D82}" type="pres">
      <dgm:prSet presAssocID="{B30272B7-4CFE-4705-851A-465A1A859AB2}" presName="sibTrans" presStyleLbl="sibTrans2D1" presStyleIdx="0" presStyleCnt="3"/>
      <dgm:spPr/>
      <dgm:t>
        <a:bodyPr/>
        <a:lstStyle/>
        <a:p>
          <a:endParaRPr lang="bg-BG"/>
        </a:p>
      </dgm:t>
    </dgm:pt>
    <dgm:pt modelId="{0E38A681-1271-416A-8089-00E36257F48C}" type="pres">
      <dgm:prSet presAssocID="{B30272B7-4CFE-4705-851A-465A1A859AB2}" presName="connectorText" presStyleLbl="sibTrans2D1" presStyleIdx="0" presStyleCnt="3"/>
      <dgm:spPr/>
      <dgm:t>
        <a:bodyPr/>
        <a:lstStyle/>
        <a:p>
          <a:endParaRPr lang="bg-BG"/>
        </a:p>
      </dgm:t>
    </dgm:pt>
    <dgm:pt modelId="{46E5131F-9216-4A5F-B4F5-98E5D9C9F932}" type="pres">
      <dgm:prSet presAssocID="{8CF6A647-2D9F-4378-96A8-464AB409789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D75FAC9-841A-4819-B722-953EE6BD98F4}" type="pres">
      <dgm:prSet presAssocID="{BC9B240E-FFA5-4573-B430-F28C22CE351D}" presName="sibTrans" presStyleLbl="sibTrans2D1" presStyleIdx="1" presStyleCnt="3"/>
      <dgm:spPr/>
      <dgm:t>
        <a:bodyPr/>
        <a:lstStyle/>
        <a:p>
          <a:endParaRPr lang="bg-BG"/>
        </a:p>
      </dgm:t>
    </dgm:pt>
    <dgm:pt modelId="{1D0822C2-F015-42A2-829C-CD6B40027FCE}" type="pres">
      <dgm:prSet presAssocID="{BC9B240E-FFA5-4573-B430-F28C22CE351D}" presName="connectorText" presStyleLbl="sibTrans2D1" presStyleIdx="1" presStyleCnt="3"/>
      <dgm:spPr/>
      <dgm:t>
        <a:bodyPr/>
        <a:lstStyle/>
        <a:p>
          <a:endParaRPr lang="bg-BG"/>
        </a:p>
      </dgm:t>
    </dgm:pt>
    <dgm:pt modelId="{F2BB67DA-6B9D-45F3-9C96-0E609B78FCB0}" type="pres">
      <dgm:prSet presAssocID="{A3012B31-1130-4810-9B7D-FE559B475C7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86B6B09-3333-464C-8221-E51D1049C0A9}" type="pres">
      <dgm:prSet presAssocID="{85C78D96-2DFE-4369-A299-81C18D38CCD3}" presName="sibTrans" presStyleLbl="sibTrans2D1" presStyleIdx="2" presStyleCnt="3"/>
      <dgm:spPr/>
      <dgm:t>
        <a:bodyPr/>
        <a:lstStyle/>
        <a:p>
          <a:endParaRPr lang="bg-BG"/>
        </a:p>
      </dgm:t>
    </dgm:pt>
    <dgm:pt modelId="{6857FFCF-0096-4DBD-899B-1B93E2DAF5B3}" type="pres">
      <dgm:prSet presAssocID="{85C78D96-2DFE-4369-A299-81C18D38CCD3}" presName="connectorText" presStyleLbl="sibTrans2D1" presStyleIdx="2" presStyleCnt="3"/>
      <dgm:spPr/>
      <dgm:t>
        <a:bodyPr/>
        <a:lstStyle/>
        <a:p>
          <a:endParaRPr lang="bg-BG"/>
        </a:p>
      </dgm:t>
    </dgm:pt>
  </dgm:ptLst>
  <dgm:cxnLst>
    <dgm:cxn modelId="{E00DCD61-59A7-436E-9625-DE87D49644D3}" type="presOf" srcId="{BC9B240E-FFA5-4573-B430-F28C22CE351D}" destId="{CD75FAC9-841A-4819-B722-953EE6BD98F4}" srcOrd="0" destOrd="0" presId="urn:microsoft.com/office/officeart/2005/8/layout/cycle2"/>
    <dgm:cxn modelId="{C67950E1-C69F-4D2D-8936-F275ECB0516B}" type="presOf" srcId="{85C78D96-2DFE-4369-A299-81C18D38CCD3}" destId="{6857FFCF-0096-4DBD-899B-1B93E2DAF5B3}" srcOrd="1" destOrd="0" presId="urn:microsoft.com/office/officeart/2005/8/layout/cycle2"/>
    <dgm:cxn modelId="{A5FC6621-FC78-4237-9B4F-E84FD8B68862}" type="presOf" srcId="{A3012B31-1130-4810-9B7D-FE559B475C7B}" destId="{F2BB67DA-6B9D-45F3-9C96-0E609B78FCB0}" srcOrd="0" destOrd="0" presId="urn:microsoft.com/office/officeart/2005/8/layout/cycle2"/>
    <dgm:cxn modelId="{291A449E-8215-4B7E-9B6E-51D86C181022}" srcId="{F0CEEC8D-AC3E-486C-B290-C91492B9C6EB}" destId="{A3012B31-1130-4810-9B7D-FE559B475C7B}" srcOrd="2" destOrd="0" parTransId="{BEC0B9B4-6FC3-4498-93AE-54DE10FACA0F}" sibTransId="{85C78D96-2DFE-4369-A299-81C18D38CCD3}"/>
    <dgm:cxn modelId="{F56FD495-7123-4E02-BB48-5122F751DD8D}" type="presOf" srcId="{BC9B240E-FFA5-4573-B430-F28C22CE351D}" destId="{1D0822C2-F015-42A2-829C-CD6B40027FCE}" srcOrd="1" destOrd="0" presId="urn:microsoft.com/office/officeart/2005/8/layout/cycle2"/>
    <dgm:cxn modelId="{C2D4F665-36B4-4DC1-8404-1057CC4D0BA8}" type="presOf" srcId="{8CF6A647-2D9F-4378-96A8-464AB4097894}" destId="{46E5131F-9216-4A5F-B4F5-98E5D9C9F932}" srcOrd="0" destOrd="0" presId="urn:microsoft.com/office/officeart/2005/8/layout/cycle2"/>
    <dgm:cxn modelId="{14409CAA-4D69-477A-82E5-30C73AA8AC54}" srcId="{F0CEEC8D-AC3E-486C-B290-C91492B9C6EB}" destId="{8CF6A647-2D9F-4378-96A8-464AB4097894}" srcOrd="1" destOrd="0" parTransId="{35732414-99AD-4E3D-AA54-FF7F063BC124}" sibTransId="{BC9B240E-FFA5-4573-B430-F28C22CE351D}"/>
    <dgm:cxn modelId="{6D9A95F8-6E75-4955-8AB1-20588BA38266}" type="presOf" srcId="{B30272B7-4CFE-4705-851A-465A1A859AB2}" destId="{0E38A681-1271-416A-8089-00E36257F48C}" srcOrd="1" destOrd="0" presId="urn:microsoft.com/office/officeart/2005/8/layout/cycle2"/>
    <dgm:cxn modelId="{6B987F14-B26B-466C-BF09-9E1414366EC1}" srcId="{F0CEEC8D-AC3E-486C-B290-C91492B9C6EB}" destId="{2560BD4F-D889-40C5-A04F-7561DC1A4D91}" srcOrd="0" destOrd="0" parTransId="{8F3BA9DD-CECC-4377-9EB3-2CA703E37C80}" sibTransId="{B30272B7-4CFE-4705-851A-465A1A859AB2}"/>
    <dgm:cxn modelId="{56C895E4-8E75-4AE9-A180-70C656F88676}" type="presOf" srcId="{85C78D96-2DFE-4369-A299-81C18D38CCD3}" destId="{586B6B09-3333-464C-8221-E51D1049C0A9}" srcOrd="0" destOrd="0" presId="urn:microsoft.com/office/officeart/2005/8/layout/cycle2"/>
    <dgm:cxn modelId="{757D3D96-497A-4F69-9DBA-6A27C457D61E}" type="presOf" srcId="{F0CEEC8D-AC3E-486C-B290-C91492B9C6EB}" destId="{CB528FEF-968A-4317-B157-70F501FE43A0}" srcOrd="0" destOrd="0" presId="urn:microsoft.com/office/officeart/2005/8/layout/cycle2"/>
    <dgm:cxn modelId="{4EE4D647-15AF-41AA-B25D-77837ADACBF3}" type="presOf" srcId="{2560BD4F-D889-40C5-A04F-7561DC1A4D91}" destId="{6F5BC009-1DF7-48D6-985B-EB69AC89419F}" srcOrd="0" destOrd="0" presId="urn:microsoft.com/office/officeart/2005/8/layout/cycle2"/>
    <dgm:cxn modelId="{2D61ECED-82EE-4EEB-9BEA-5DAD8263FE74}" type="presOf" srcId="{B30272B7-4CFE-4705-851A-465A1A859AB2}" destId="{AB24558E-B45C-4BD4-8B54-CB8E12D02D82}" srcOrd="0" destOrd="0" presId="urn:microsoft.com/office/officeart/2005/8/layout/cycle2"/>
    <dgm:cxn modelId="{7EC1DC0C-52AD-4A8D-933C-5FAE9B26A884}" type="presParOf" srcId="{CB528FEF-968A-4317-B157-70F501FE43A0}" destId="{6F5BC009-1DF7-48D6-985B-EB69AC89419F}" srcOrd="0" destOrd="0" presId="urn:microsoft.com/office/officeart/2005/8/layout/cycle2"/>
    <dgm:cxn modelId="{296F479D-C043-4108-8148-AFC25F488643}" type="presParOf" srcId="{CB528FEF-968A-4317-B157-70F501FE43A0}" destId="{AB24558E-B45C-4BD4-8B54-CB8E12D02D82}" srcOrd="1" destOrd="0" presId="urn:microsoft.com/office/officeart/2005/8/layout/cycle2"/>
    <dgm:cxn modelId="{F6778F57-5616-475C-A415-E22D168F439D}" type="presParOf" srcId="{AB24558E-B45C-4BD4-8B54-CB8E12D02D82}" destId="{0E38A681-1271-416A-8089-00E36257F48C}" srcOrd="0" destOrd="0" presId="urn:microsoft.com/office/officeart/2005/8/layout/cycle2"/>
    <dgm:cxn modelId="{ECF711FB-264B-4246-B897-52F8A6C1D416}" type="presParOf" srcId="{CB528FEF-968A-4317-B157-70F501FE43A0}" destId="{46E5131F-9216-4A5F-B4F5-98E5D9C9F932}" srcOrd="2" destOrd="0" presId="urn:microsoft.com/office/officeart/2005/8/layout/cycle2"/>
    <dgm:cxn modelId="{60DB6AB6-5B46-4962-87D5-A4AD8FF11E3A}" type="presParOf" srcId="{CB528FEF-968A-4317-B157-70F501FE43A0}" destId="{CD75FAC9-841A-4819-B722-953EE6BD98F4}" srcOrd="3" destOrd="0" presId="urn:microsoft.com/office/officeart/2005/8/layout/cycle2"/>
    <dgm:cxn modelId="{27DCC42E-8BFA-4D2E-809F-5D612E21EBF3}" type="presParOf" srcId="{CD75FAC9-841A-4819-B722-953EE6BD98F4}" destId="{1D0822C2-F015-42A2-829C-CD6B40027FCE}" srcOrd="0" destOrd="0" presId="urn:microsoft.com/office/officeart/2005/8/layout/cycle2"/>
    <dgm:cxn modelId="{240A4A20-82EE-423D-BFD6-1305DE890171}" type="presParOf" srcId="{CB528FEF-968A-4317-B157-70F501FE43A0}" destId="{F2BB67DA-6B9D-45F3-9C96-0E609B78FCB0}" srcOrd="4" destOrd="0" presId="urn:microsoft.com/office/officeart/2005/8/layout/cycle2"/>
    <dgm:cxn modelId="{05BE770A-83FC-46BC-9DE8-764F0C26B9BE}" type="presParOf" srcId="{CB528FEF-968A-4317-B157-70F501FE43A0}" destId="{586B6B09-3333-464C-8221-E51D1049C0A9}" srcOrd="5" destOrd="0" presId="urn:microsoft.com/office/officeart/2005/8/layout/cycle2"/>
    <dgm:cxn modelId="{A8519351-A9B0-4640-A494-E532ECBCC916}" type="presParOf" srcId="{586B6B09-3333-464C-8221-E51D1049C0A9}" destId="{6857FFCF-0096-4DBD-899B-1B93E2DAF5B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ADCA46-52FB-4D3F-B8A9-DFEEB7C4E4B6}" type="doc">
      <dgm:prSet loTypeId="urn:microsoft.com/office/officeart/2005/8/layout/l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bg-BG"/>
        </a:p>
      </dgm:t>
    </dgm:pt>
    <dgm:pt modelId="{F1B0DDDA-0F9A-4D61-A266-84572B4C77A8}">
      <dgm:prSet/>
      <dgm:spPr/>
      <dgm:t>
        <a:bodyPr/>
        <a:lstStyle/>
        <a:p>
          <a:pPr rtl="0"/>
          <a:r>
            <a:rPr lang="bg-BG" b="1" dirty="0" smtClean="0"/>
            <a:t>Можете да улесните членовете на вашите клубове да ползват </a:t>
          </a:r>
          <a:r>
            <a:rPr lang="en-US" b="1" dirty="0" smtClean="0"/>
            <a:t>On-line </a:t>
          </a:r>
          <a:r>
            <a:rPr lang="bg-BG" b="1" dirty="0" smtClean="0"/>
            <a:t>различни формуляри, в т.ч. и във връзка с членството като добавите </a:t>
          </a:r>
          <a:r>
            <a:rPr lang="bg-BG" b="1" u="sng" dirty="0" smtClean="0"/>
            <a:t>банери във вашите сайтове или клубни бюлетини</a:t>
          </a:r>
          <a:endParaRPr lang="bg-BG" u="sng" dirty="0"/>
        </a:p>
      </dgm:t>
    </dgm:pt>
    <dgm:pt modelId="{D98E6B53-6A9F-4257-883C-7A1027E5E6FE}" type="parTrans" cxnId="{E8F91D41-1AE3-4772-8EBA-75D5CC752363}">
      <dgm:prSet/>
      <dgm:spPr/>
      <dgm:t>
        <a:bodyPr/>
        <a:lstStyle/>
        <a:p>
          <a:endParaRPr lang="bg-BG"/>
        </a:p>
      </dgm:t>
    </dgm:pt>
    <dgm:pt modelId="{8A8348E0-ACBF-4FE5-A1F6-9FD2D2257409}" type="sibTrans" cxnId="{E8F91D41-1AE3-4772-8EBA-75D5CC752363}">
      <dgm:prSet/>
      <dgm:spPr/>
      <dgm:t>
        <a:bodyPr/>
        <a:lstStyle/>
        <a:p>
          <a:endParaRPr lang="bg-BG"/>
        </a:p>
      </dgm:t>
    </dgm:pt>
    <dgm:pt modelId="{34C32D2E-5ABC-48A7-B35E-09EFD26F768A}">
      <dgm:prSet/>
      <dgm:spPr/>
      <dgm:t>
        <a:bodyPr/>
        <a:lstStyle/>
        <a:p>
          <a:pPr rtl="0"/>
          <a:r>
            <a:rPr lang="bg-BG" b="1" dirty="0" smtClean="0"/>
            <a:t>- Добавяне на банери</a:t>
          </a:r>
        </a:p>
        <a:p>
          <a:pPr rtl="0"/>
          <a:r>
            <a:rPr lang="en-US" b="1" dirty="0" smtClean="0"/>
            <a:t>[0003 Member Referral Web Banner Ads]</a:t>
          </a:r>
          <a:endParaRPr lang="bg-BG" b="1" dirty="0"/>
        </a:p>
      </dgm:t>
    </dgm:pt>
    <dgm:pt modelId="{5BA1878D-3FDF-463C-8EA0-4B084FEF0E2D}" type="parTrans" cxnId="{D2B87A3C-0C9A-4CB8-B9DF-3A54D01BBF9E}">
      <dgm:prSet/>
      <dgm:spPr/>
      <dgm:t>
        <a:bodyPr/>
        <a:lstStyle/>
        <a:p>
          <a:endParaRPr lang="bg-BG"/>
        </a:p>
      </dgm:t>
    </dgm:pt>
    <dgm:pt modelId="{4A7D7DBD-8999-458E-A1F4-83C854C1B678}" type="sibTrans" cxnId="{D2B87A3C-0C9A-4CB8-B9DF-3A54D01BBF9E}">
      <dgm:prSet/>
      <dgm:spPr/>
      <dgm:t>
        <a:bodyPr/>
        <a:lstStyle/>
        <a:p>
          <a:endParaRPr lang="bg-BG"/>
        </a:p>
      </dgm:t>
    </dgm:pt>
    <dgm:pt modelId="{C14D0E20-86D1-488E-B993-1715BFA196F4}" type="pres">
      <dgm:prSet presAssocID="{0FADCA46-52FB-4D3F-B8A9-DFEEB7C4E4B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162CFB66-BBC5-48AD-9377-485EAE839D4F}" type="pres">
      <dgm:prSet presAssocID="{F1B0DDDA-0F9A-4D61-A266-84572B4C77A8}" presName="horFlow" presStyleCnt="0"/>
      <dgm:spPr/>
    </dgm:pt>
    <dgm:pt modelId="{8A660D61-6718-4F4E-994A-5647EB2EFCF6}" type="pres">
      <dgm:prSet presAssocID="{F1B0DDDA-0F9A-4D61-A266-84572B4C77A8}" presName="bigChev" presStyleLbl="node1" presStyleIdx="0" presStyleCnt="2"/>
      <dgm:spPr/>
      <dgm:t>
        <a:bodyPr/>
        <a:lstStyle/>
        <a:p>
          <a:endParaRPr lang="bg-BG"/>
        </a:p>
      </dgm:t>
    </dgm:pt>
    <dgm:pt modelId="{53B1879E-ACF2-41B1-80BF-770DF294B310}" type="pres">
      <dgm:prSet presAssocID="{F1B0DDDA-0F9A-4D61-A266-84572B4C77A8}" presName="vSp" presStyleCnt="0"/>
      <dgm:spPr/>
    </dgm:pt>
    <dgm:pt modelId="{4526AA73-5C1B-417A-B94E-C653A4EEC400}" type="pres">
      <dgm:prSet presAssocID="{34C32D2E-5ABC-48A7-B35E-09EFD26F768A}" presName="horFlow" presStyleCnt="0"/>
      <dgm:spPr/>
    </dgm:pt>
    <dgm:pt modelId="{DF1C3021-A5E6-4866-8F0C-4070A6D2F8DC}" type="pres">
      <dgm:prSet presAssocID="{34C32D2E-5ABC-48A7-B35E-09EFD26F768A}" presName="bigChev" presStyleLbl="node1" presStyleIdx="1" presStyleCnt="2"/>
      <dgm:spPr/>
      <dgm:t>
        <a:bodyPr/>
        <a:lstStyle/>
        <a:p>
          <a:endParaRPr lang="bg-BG"/>
        </a:p>
      </dgm:t>
    </dgm:pt>
  </dgm:ptLst>
  <dgm:cxnLst>
    <dgm:cxn modelId="{D2B87A3C-0C9A-4CB8-B9DF-3A54D01BBF9E}" srcId="{0FADCA46-52FB-4D3F-B8A9-DFEEB7C4E4B6}" destId="{34C32D2E-5ABC-48A7-B35E-09EFD26F768A}" srcOrd="1" destOrd="0" parTransId="{5BA1878D-3FDF-463C-8EA0-4B084FEF0E2D}" sibTransId="{4A7D7DBD-8999-458E-A1F4-83C854C1B678}"/>
    <dgm:cxn modelId="{E97A1C1F-9F71-4645-86B5-30EC936CB901}" type="presOf" srcId="{0FADCA46-52FB-4D3F-B8A9-DFEEB7C4E4B6}" destId="{C14D0E20-86D1-488E-B993-1715BFA196F4}" srcOrd="0" destOrd="0" presId="urn:microsoft.com/office/officeart/2005/8/layout/lProcess3"/>
    <dgm:cxn modelId="{8E82CF85-5928-4DDE-B420-A3D3B7BAF1B7}" type="presOf" srcId="{34C32D2E-5ABC-48A7-B35E-09EFD26F768A}" destId="{DF1C3021-A5E6-4866-8F0C-4070A6D2F8DC}" srcOrd="0" destOrd="0" presId="urn:microsoft.com/office/officeart/2005/8/layout/lProcess3"/>
    <dgm:cxn modelId="{E8F91D41-1AE3-4772-8EBA-75D5CC752363}" srcId="{0FADCA46-52FB-4D3F-B8A9-DFEEB7C4E4B6}" destId="{F1B0DDDA-0F9A-4D61-A266-84572B4C77A8}" srcOrd="0" destOrd="0" parTransId="{D98E6B53-6A9F-4257-883C-7A1027E5E6FE}" sibTransId="{8A8348E0-ACBF-4FE5-A1F6-9FD2D2257409}"/>
    <dgm:cxn modelId="{06110923-661F-4BA3-BE04-083F792CF2F2}" type="presOf" srcId="{F1B0DDDA-0F9A-4D61-A266-84572B4C77A8}" destId="{8A660D61-6718-4F4E-994A-5647EB2EFCF6}" srcOrd="0" destOrd="0" presId="urn:microsoft.com/office/officeart/2005/8/layout/lProcess3"/>
    <dgm:cxn modelId="{244D1ACF-468F-41B2-92C0-2C76CDC7A979}" type="presParOf" srcId="{C14D0E20-86D1-488E-B993-1715BFA196F4}" destId="{162CFB66-BBC5-48AD-9377-485EAE839D4F}" srcOrd="0" destOrd="0" presId="urn:microsoft.com/office/officeart/2005/8/layout/lProcess3"/>
    <dgm:cxn modelId="{01BA027D-CC2A-448B-9927-AE60491EC36F}" type="presParOf" srcId="{162CFB66-BBC5-48AD-9377-485EAE839D4F}" destId="{8A660D61-6718-4F4E-994A-5647EB2EFCF6}" srcOrd="0" destOrd="0" presId="urn:microsoft.com/office/officeart/2005/8/layout/lProcess3"/>
    <dgm:cxn modelId="{3878F847-DC28-472E-9E29-7D6EFF070D0B}" type="presParOf" srcId="{C14D0E20-86D1-488E-B993-1715BFA196F4}" destId="{53B1879E-ACF2-41B1-80BF-770DF294B310}" srcOrd="1" destOrd="0" presId="urn:microsoft.com/office/officeart/2005/8/layout/lProcess3"/>
    <dgm:cxn modelId="{CB1D6AF7-6FB2-48F2-A67F-0DECA4588034}" type="presParOf" srcId="{C14D0E20-86D1-488E-B993-1715BFA196F4}" destId="{4526AA73-5C1B-417A-B94E-C653A4EEC400}" srcOrd="2" destOrd="0" presId="urn:microsoft.com/office/officeart/2005/8/layout/lProcess3"/>
    <dgm:cxn modelId="{36BB2D36-5A07-4D56-938C-12B8E506D4E1}" type="presParOf" srcId="{4526AA73-5C1B-417A-B94E-C653A4EEC400}" destId="{DF1C3021-A5E6-4866-8F0C-4070A6D2F8D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E25EF0-B921-4D3A-B3AC-33FBF4D481FB}">
      <dsp:nvSpPr>
        <dsp:cNvPr id="0" name=""/>
        <dsp:cNvSpPr/>
      </dsp:nvSpPr>
      <dsp:spPr>
        <a:xfrm>
          <a:off x="1265" y="1099579"/>
          <a:ext cx="3134841" cy="31348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700" b="1" kern="1200" dirty="0" smtClean="0"/>
            <a:t>Ротарианците са членове на Ротари клубовете, които принадлежат към глобалната организация </a:t>
          </a:r>
          <a:r>
            <a:rPr lang="en-US" sz="1700" b="1" kern="1200" dirty="0" smtClean="0"/>
            <a:t>Rotary International.</a:t>
          </a:r>
          <a:endParaRPr lang="bg-BG" sz="1700" b="1" kern="1200" dirty="0"/>
        </a:p>
      </dsp:txBody>
      <dsp:txXfrm>
        <a:off x="1265" y="1099579"/>
        <a:ext cx="3134841" cy="3134841"/>
      </dsp:txXfrm>
    </dsp:sp>
    <dsp:sp modelId="{4F97968E-2421-4211-ACF1-F9B439E2D3B2}">
      <dsp:nvSpPr>
        <dsp:cNvPr id="0" name=""/>
        <dsp:cNvSpPr/>
      </dsp:nvSpPr>
      <dsp:spPr>
        <a:xfrm>
          <a:off x="2891827" y="656525"/>
          <a:ext cx="1954323" cy="105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>
        <a:off x="2891827" y="656525"/>
        <a:ext cx="1954323" cy="1058008"/>
      </dsp:txXfrm>
    </dsp:sp>
    <dsp:sp modelId="{DC7760E6-417B-44ED-9FFE-E5E58410572B}">
      <dsp:nvSpPr>
        <dsp:cNvPr id="0" name=""/>
        <dsp:cNvSpPr/>
      </dsp:nvSpPr>
      <dsp:spPr>
        <a:xfrm>
          <a:off x="4712493" y="1099579"/>
          <a:ext cx="3134841" cy="31348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700" b="1" kern="1200" dirty="0" smtClean="0"/>
            <a:t>Всеки клуб избира своите ръководители (офицери) за срок от една година и има значителна автономия в рамките на Конституцията и Правилника на Ротари.</a:t>
          </a:r>
          <a:endParaRPr lang="bg-BG" sz="1700" b="1" kern="1200" dirty="0"/>
        </a:p>
      </dsp:txBody>
      <dsp:txXfrm>
        <a:off x="4712493" y="1099579"/>
        <a:ext cx="3134841" cy="3134841"/>
      </dsp:txXfrm>
    </dsp:sp>
    <dsp:sp modelId="{1FCDF9AB-3DD6-42CF-89F5-0C010D8278F0}">
      <dsp:nvSpPr>
        <dsp:cNvPr id="0" name=""/>
        <dsp:cNvSpPr/>
      </dsp:nvSpPr>
      <dsp:spPr>
        <a:xfrm rot="10800000">
          <a:off x="3002449" y="3619465"/>
          <a:ext cx="1954323" cy="105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400" kern="1200"/>
        </a:p>
      </dsp:txBody>
      <dsp:txXfrm rot="10800000">
        <a:off x="3002449" y="3619465"/>
        <a:ext cx="1954323" cy="10580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210284-C32D-4752-B734-1224D6FD7EF5}">
      <dsp:nvSpPr>
        <dsp:cNvPr id="0" name=""/>
        <dsp:cNvSpPr/>
      </dsp:nvSpPr>
      <dsp:spPr>
        <a:xfrm>
          <a:off x="0" y="78746"/>
          <a:ext cx="7848600" cy="2536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600" b="1" kern="1200" dirty="0" smtClean="0"/>
            <a:t>Клубовете са групирани в около 530 дистрикта, ръководени от Дистрикт Говерньори, които са офицери на </a:t>
          </a:r>
          <a:r>
            <a:rPr lang="en-US" sz="3600" b="1" kern="1200" dirty="0" smtClean="0"/>
            <a:t>RI.</a:t>
          </a:r>
          <a:endParaRPr lang="bg-BG" sz="3600" kern="1200" dirty="0"/>
        </a:p>
      </dsp:txBody>
      <dsp:txXfrm>
        <a:off x="0" y="78746"/>
        <a:ext cx="7848600" cy="2536413"/>
      </dsp:txXfrm>
    </dsp:sp>
    <dsp:sp modelId="{E25D3231-14D5-49F9-B640-FE80FBC992FE}">
      <dsp:nvSpPr>
        <dsp:cNvPr id="0" name=""/>
        <dsp:cNvSpPr/>
      </dsp:nvSpPr>
      <dsp:spPr>
        <a:xfrm>
          <a:off x="0" y="2718839"/>
          <a:ext cx="7848600" cy="25364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600" b="1" kern="1200" dirty="0" smtClean="0"/>
            <a:t>Администрацията на дистрикта, включително Дистрикт Говерньора и формирания от него екип, направлява и подкрепя клубовете.</a:t>
          </a:r>
          <a:endParaRPr lang="bg-BG" sz="3600" b="1" kern="1200" dirty="0"/>
        </a:p>
      </dsp:txBody>
      <dsp:txXfrm>
        <a:off x="0" y="2718839"/>
        <a:ext cx="7848600" cy="253641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5F25B8-DB33-4F3C-B96F-B4353F7515E1}">
      <dsp:nvSpPr>
        <dsp:cNvPr id="0" name=""/>
        <dsp:cNvSpPr/>
      </dsp:nvSpPr>
      <dsp:spPr>
        <a:xfrm>
          <a:off x="0" y="0"/>
          <a:ext cx="6671310" cy="1600200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19 </a:t>
          </a:r>
          <a:r>
            <a:rPr lang="bg-BG" sz="1800" b="1" kern="1200" dirty="0" smtClean="0"/>
            <a:t>ротарианци, които се избират за срок от две години. Бордът заседава всяко тримесечие и определя политиката на </a:t>
          </a:r>
          <a:r>
            <a:rPr lang="en-US" sz="1800" b="1" kern="1200" dirty="0" smtClean="0"/>
            <a:t>RI.</a:t>
          </a:r>
          <a:r>
            <a:rPr lang="bg-BG" sz="1800" b="1" kern="1200" dirty="0" smtClean="0"/>
            <a:t> По традиция Президентът на </a:t>
          </a:r>
          <a:r>
            <a:rPr lang="en-US" sz="1800" b="1" kern="1200" dirty="0" smtClean="0"/>
            <a:t>RI</a:t>
          </a:r>
          <a:r>
            <a:rPr lang="bg-BG" sz="1800" b="1" kern="1200" dirty="0" smtClean="0"/>
            <a:t>, избиран ежегодно, предлага тема и акцент на годината.</a:t>
          </a:r>
          <a:endParaRPr lang="bg-BG" sz="1800" kern="1200" dirty="0"/>
        </a:p>
      </dsp:txBody>
      <dsp:txXfrm>
        <a:off x="0" y="0"/>
        <a:ext cx="5038305" cy="1600200"/>
      </dsp:txXfrm>
    </dsp:sp>
    <dsp:sp modelId="{F1DD4D6B-56FB-4422-B819-78B6F57E55F4}">
      <dsp:nvSpPr>
        <dsp:cNvPr id="0" name=""/>
        <dsp:cNvSpPr/>
      </dsp:nvSpPr>
      <dsp:spPr>
        <a:xfrm>
          <a:off x="588644" y="1866899"/>
          <a:ext cx="6671310" cy="1600200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-139622"/>
            <a:satOff val="-4225"/>
            <a:lumOff val="277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rgbClr val="FF0000"/>
              </a:solidFill>
            </a:rPr>
            <a:t>Темата на 2011 – 2012 година е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rgbClr val="FF0000"/>
              </a:solidFill>
            </a:rPr>
            <a:t>ОПОЗНАЙ СЕБЕ СИ, ЗА ДА ПРЕГЪРНЕШ ЧОВЕЧЕСТВОТО.</a:t>
          </a:r>
          <a:endParaRPr lang="bg-BG" sz="2400" kern="1200" dirty="0">
            <a:solidFill>
              <a:srgbClr val="FF0000"/>
            </a:solidFill>
          </a:endParaRPr>
        </a:p>
      </dsp:txBody>
      <dsp:txXfrm>
        <a:off x="588644" y="1866899"/>
        <a:ext cx="5042535" cy="1600200"/>
      </dsp:txXfrm>
    </dsp:sp>
    <dsp:sp modelId="{823EC6E5-AF43-465D-91D5-1992EDE4C576}">
      <dsp:nvSpPr>
        <dsp:cNvPr id="0" name=""/>
        <dsp:cNvSpPr/>
      </dsp:nvSpPr>
      <dsp:spPr>
        <a:xfrm>
          <a:off x="1177289" y="3733799"/>
          <a:ext cx="6671310" cy="1600200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-139622"/>
            <a:satOff val="-4225"/>
            <a:lumOff val="277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rgbClr val="FF0000"/>
              </a:solidFill>
            </a:rPr>
            <a:t>Темата на 2012 – 2013 година е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kern="1200" dirty="0" smtClean="0">
              <a:solidFill>
                <a:srgbClr val="FF0000"/>
              </a:solidFill>
            </a:rPr>
            <a:t>МИР ЧРЕЗ СЛУЖБА.</a:t>
          </a:r>
          <a:endParaRPr lang="bg-BG" sz="2400" b="1" kern="1200" dirty="0">
            <a:solidFill>
              <a:srgbClr val="FF0000"/>
            </a:solidFill>
          </a:endParaRPr>
        </a:p>
      </dsp:txBody>
      <dsp:txXfrm>
        <a:off x="1177289" y="3733799"/>
        <a:ext cx="5042535" cy="1600200"/>
      </dsp:txXfrm>
    </dsp:sp>
    <dsp:sp modelId="{1B135740-FE7A-467D-9CDA-5D4DCFC3DE24}">
      <dsp:nvSpPr>
        <dsp:cNvPr id="0" name=""/>
        <dsp:cNvSpPr/>
      </dsp:nvSpPr>
      <dsp:spPr>
        <a:xfrm>
          <a:off x="5631180" y="1213485"/>
          <a:ext cx="1040130" cy="104013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3600" kern="1200"/>
        </a:p>
      </dsp:txBody>
      <dsp:txXfrm>
        <a:off x="5631180" y="1213485"/>
        <a:ext cx="1040130" cy="1040130"/>
      </dsp:txXfrm>
    </dsp:sp>
    <dsp:sp modelId="{565BB1AF-D81C-430E-9987-BA901B563079}">
      <dsp:nvSpPr>
        <dsp:cNvPr id="0" name=""/>
        <dsp:cNvSpPr/>
      </dsp:nvSpPr>
      <dsp:spPr>
        <a:xfrm>
          <a:off x="6219825" y="3069717"/>
          <a:ext cx="1040130" cy="104013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3600" kern="1200"/>
        </a:p>
      </dsp:txBody>
      <dsp:txXfrm>
        <a:off x="6219825" y="3069717"/>
        <a:ext cx="1040130" cy="104013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18AD12-5BB5-48A3-A65F-C9C84EA383D6}">
      <dsp:nvSpPr>
        <dsp:cNvPr id="0" name=""/>
        <dsp:cNvSpPr/>
      </dsp:nvSpPr>
      <dsp:spPr>
        <a:xfrm>
          <a:off x="2537460" y="53340"/>
          <a:ext cx="2773680" cy="27736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200" b="1" kern="1200" dirty="0" smtClean="0"/>
            <a:t>Централата на </a:t>
          </a:r>
          <a:r>
            <a:rPr lang="en-US" sz="1200" b="1" kern="1200" dirty="0" smtClean="0"/>
            <a:t>RI </a:t>
          </a:r>
          <a:r>
            <a:rPr lang="bg-BG" sz="1200" b="1" kern="1200" dirty="0" smtClean="0"/>
            <a:t>се намира в Евънстън, Чикаго, САЩ.</a:t>
          </a:r>
          <a:endParaRPr lang="bg-BG" sz="1200" kern="1200" dirty="0"/>
        </a:p>
      </dsp:txBody>
      <dsp:txXfrm>
        <a:off x="2857500" y="426720"/>
        <a:ext cx="2133600" cy="880110"/>
      </dsp:txXfrm>
    </dsp:sp>
    <dsp:sp modelId="{1DD8CBF3-42EF-4088-8C9B-C2F27AAA37F9}">
      <dsp:nvSpPr>
        <dsp:cNvPr id="0" name=""/>
        <dsp:cNvSpPr/>
      </dsp:nvSpPr>
      <dsp:spPr>
        <a:xfrm>
          <a:off x="3764280" y="1280159"/>
          <a:ext cx="2773680" cy="27736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200" b="1" kern="1200" dirty="0" smtClean="0"/>
            <a:t>Седем международни офиса – Аржентина, Австралия, Бразилия, Индия, Япония, Корея, Швейцария.</a:t>
          </a:r>
          <a:endParaRPr lang="bg-BG" sz="1200" kern="1200" dirty="0"/>
        </a:p>
      </dsp:txBody>
      <dsp:txXfrm>
        <a:off x="5257800" y="1600200"/>
        <a:ext cx="1066800" cy="2133600"/>
      </dsp:txXfrm>
    </dsp:sp>
    <dsp:sp modelId="{408619BB-2CF8-449E-99A3-AEC2834D1053}">
      <dsp:nvSpPr>
        <dsp:cNvPr id="0" name=""/>
        <dsp:cNvSpPr/>
      </dsp:nvSpPr>
      <dsp:spPr>
        <a:xfrm>
          <a:off x="2537460" y="2506980"/>
          <a:ext cx="2773680" cy="27736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200" b="1" kern="1200" dirty="0" smtClean="0"/>
            <a:t>Офисът на </a:t>
          </a:r>
          <a:r>
            <a:rPr lang="en-US" sz="1200" b="1" kern="1200" dirty="0" smtClean="0"/>
            <a:t>RI</a:t>
          </a:r>
          <a:r>
            <a:rPr lang="bg-BG" sz="1200" b="1" kern="1200" dirty="0" smtClean="0"/>
            <a:t> за Великобритания и Ирландия (</a:t>
          </a:r>
          <a:r>
            <a:rPr lang="en-US" sz="1200" b="1" kern="1200" dirty="0" smtClean="0"/>
            <a:t>RIBI</a:t>
          </a:r>
          <a:r>
            <a:rPr lang="bg-BG" sz="1200" b="1" kern="1200" dirty="0" smtClean="0"/>
            <a:t>)</a:t>
          </a:r>
          <a:r>
            <a:rPr lang="en-US" sz="1200" b="1" kern="1200" dirty="0" smtClean="0"/>
            <a:t> e </a:t>
          </a:r>
          <a:r>
            <a:rPr lang="bg-BG" sz="1200" b="1" kern="1200" dirty="0" smtClean="0"/>
            <a:t>в Англия и обслужва клубовете и дистриктите от този регион.</a:t>
          </a:r>
          <a:endParaRPr lang="bg-BG" sz="1200" kern="1200" dirty="0"/>
        </a:p>
      </dsp:txBody>
      <dsp:txXfrm>
        <a:off x="2857500" y="4027170"/>
        <a:ext cx="2133600" cy="880110"/>
      </dsp:txXfrm>
    </dsp:sp>
    <dsp:sp modelId="{69AEFCD9-4757-4F99-B848-19B8E6CDB9AE}">
      <dsp:nvSpPr>
        <dsp:cNvPr id="0" name=""/>
        <dsp:cNvSpPr/>
      </dsp:nvSpPr>
      <dsp:spPr>
        <a:xfrm>
          <a:off x="1310640" y="1280159"/>
          <a:ext cx="2773680" cy="27736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200" b="1" kern="1200" dirty="0" smtClean="0"/>
            <a:t>Генералният секретар на </a:t>
          </a:r>
          <a:r>
            <a:rPr lang="en-US" sz="1200" b="1" kern="1200" dirty="0" smtClean="0"/>
            <a:t>RI</a:t>
          </a:r>
          <a:r>
            <a:rPr lang="bg-BG" sz="1200" b="1" kern="1200" dirty="0" smtClean="0"/>
            <a:t> ръководи екипа, обслужващ ротарианците по целия свят.</a:t>
          </a:r>
          <a:endParaRPr lang="bg-BG" sz="1200" b="1" kern="1200" dirty="0"/>
        </a:p>
      </dsp:txBody>
      <dsp:txXfrm>
        <a:off x="1524000" y="1600200"/>
        <a:ext cx="1066800" cy="21336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5BC009-1DF7-48D6-985B-EB69AC89419F}">
      <dsp:nvSpPr>
        <dsp:cNvPr id="0" name=""/>
        <dsp:cNvSpPr/>
      </dsp:nvSpPr>
      <dsp:spPr>
        <a:xfrm>
          <a:off x="2765021" y="1259"/>
          <a:ext cx="2318556" cy="23185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dirty="0" smtClean="0">
              <a:solidFill>
                <a:srgbClr val="FF0000"/>
              </a:solidFill>
            </a:rPr>
            <a:t>Нарастване и поддържане на членството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Membership Growth and Retention Support</a:t>
          </a:r>
          <a:endParaRPr lang="bg-BG" sz="1600" kern="1200" dirty="0"/>
        </a:p>
      </dsp:txBody>
      <dsp:txXfrm>
        <a:off x="2765021" y="1259"/>
        <a:ext cx="2318556" cy="2318556"/>
      </dsp:txXfrm>
    </dsp:sp>
    <dsp:sp modelId="{AB24558E-B45C-4BD4-8B54-CB8E12D02D82}">
      <dsp:nvSpPr>
        <dsp:cNvPr id="0" name=""/>
        <dsp:cNvSpPr/>
      </dsp:nvSpPr>
      <dsp:spPr>
        <a:xfrm rot="3600000">
          <a:off x="4477828" y="2260668"/>
          <a:ext cx="615048" cy="7825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300" kern="1200"/>
        </a:p>
      </dsp:txBody>
      <dsp:txXfrm rot="3600000">
        <a:off x="4477828" y="2260668"/>
        <a:ext cx="615048" cy="782512"/>
      </dsp:txXfrm>
    </dsp:sp>
    <dsp:sp modelId="{46E5131F-9216-4A5F-B4F5-98E5D9C9F932}">
      <dsp:nvSpPr>
        <dsp:cNvPr id="0" name=""/>
        <dsp:cNvSpPr/>
      </dsp:nvSpPr>
      <dsp:spPr>
        <a:xfrm>
          <a:off x="4504534" y="3014184"/>
          <a:ext cx="2318556" cy="23185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dirty="0" smtClean="0">
              <a:solidFill>
                <a:srgbClr val="FF0000"/>
              </a:solidFill>
            </a:rPr>
            <a:t>За клубни лидери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[0002 </a:t>
          </a:r>
          <a:r>
            <a:rPr lang="en-US" sz="1600" b="1" kern="1200" dirty="0" smtClean="0"/>
            <a:t>For Club </a:t>
          </a:r>
          <a:r>
            <a:rPr lang="en-US" sz="1600" b="1" kern="1200" dirty="0" smtClean="0"/>
            <a:t>Leaders]</a:t>
          </a:r>
          <a:endParaRPr lang="bg-BG" sz="1600" kern="1200" dirty="0"/>
        </a:p>
      </dsp:txBody>
      <dsp:txXfrm>
        <a:off x="4504534" y="3014184"/>
        <a:ext cx="2318556" cy="2318556"/>
      </dsp:txXfrm>
    </dsp:sp>
    <dsp:sp modelId="{CD75FAC9-841A-4819-B722-953EE6BD98F4}">
      <dsp:nvSpPr>
        <dsp:cNvPr id="0" name=""/>
        <dsp:cNvSpPr/>
      </dsp:nvSpPr>
      <dsp:spPr>
        <a:xfrm rot="10800000">
          <a:off x="3634182" y="3782206"/>
          <a:ext cx="615048" cy="7825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300" kern="1200"/>
        </a:p>
      </dsp:txBody>
      <dsp:txXfrm rot="10800000">
        <a:off x="3634182" y="3782206"/>
        <a:ext cx="615048" cy="782512"/>
      </dsp:txXfrm>
    </dsp:sp>
    <dsp:sp modelId="{F2BB67DA-6B9D-45F3-9C96-0E609B78FCB0}">
      <dsp:nvSpPr>
        <dsp:cNvPr id="0" name=""/>
        <dsp:cNvSpPr/>
      </dsp:nvSpPr>
      <dsp:spPr>
        <a:xfrm>
          <a:off x="1025508" y="3014184"/>
          <a:ext cx="2318556" cy="23185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b="1" kern="1200" dirty="0" smtClean="0">
              <a:solidFill>
                <a:srgbClr val="FF0000"/>
              </a:solidFill>
            </a:rPr>
            <a:t>За дистриктни лидери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[0001 </a:t>
          </a:r>
          <a:r>
            <a:rPr lang="en-US" sz="1600" b="1" kern="1200" dirty="0" smtClean="0"/>
            <a:t>For District </a:t>
          </a:r>
          <a:r>
            <a:rPr lang="en-US" sz="1600" b="1" kern="1200" dirty="0" smtClean="0"/>
            <a:t>Leaders]</a:t>
          </a:r>
          <a:endParaRPr lang="bg-BG" sz="1600" b="1" kern="1200" dirty="0"/>
        </a:p>
      </dsp:txBody>
      <dsp:txXfrm>
        <a:off x="1025508" y="3014184"/>
        <a:ext cx="2318556" cy="2318556"/>
      </dsp:txXfrm>
    </dsp:sp>
    <dsp:sp modelId="{586B6B09-3333-464C-8221-E51D1049C0A9}">
      <dsp:nvSpPr>
        <dsp:cNvPr id="0" name=""/>
        <dsp:cNvSpPr/>
      </dsp:nvSpPr>
      <dsp:spPr>
        <a:xfrm rot="18000000">
          <a:off x="2738315" y="2290818"/>
          <a:ext cx="615048" cy="7825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1300" kern="1200"/>
        </a:p>
      </dsp:txBody>
      <dsp:txXfrm rot="18000000">
        <a:off x="2738315" y="2290818"/>
        <a:ext cx="615048" cy="78251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660D61-6718-4F4E-994A-5647EB2EFCF6}">
      <dsp:nvSpPr>
        <dsp:cNvPr id="0" name=""/>
        <dsp:cNvSpPr/>
      </dsp:nvSpPr>
      <dsp:spPr>
        <a:xfrm>
          <a:off x="812452" y="3258"/>
          <a:ext cx="6223694" cy="248947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b="1" kern="1200" dirty="0" smtClean="0"/>
            <a:t>Можете да улесните членовете на вашите клубове да ползват </a:t>
          </a:r>
          <a:r>
            <a:rPr lang="en-US" sz="2200" b="1" kern="1200" dirty="0" smtClean="0"/>
            <a:t>On-line </a:t>
          </a:r>
          <a:r>
            <a:rPr lang="bg-BG" sz="2200" b="1" kern="1200" dirty="0" smtClean="0"/>
            <a:t>различни формуляри, в т.ч. и във връзка с членството като добавите </a:t>
          </a:r>
          <a:r>
            <a:rPr lang="bg-BG" sz="2200" b="1" u="sng" kern="1200" dirty="0" smtClean="0"/>
            <a:t>банери във вашите сайтове или клубни бюлетини</a:t>
          </a:r>
          <a:endParaRPr lang="bg-BG" sz="2200" u="sng" kern="1200" dirty="0"/>
        </a:p>
      </dsp:txBody>
      <dsp:txXfrm>
        <a:off x="812452" y="3258"/>
        <a:ext cx="6223694" cy="2489477"/>
      </dsp:txXfrm>
    </dsp:sp>
    <dsp:sp modelId="{DF1C3021-A5E6-4866-8F0C-4070A6D2F8DC}">
      <dsp:nvSpPr>
        <dsp:cNvPr id="0" name=""/>
        <dsp:cNvSpPr/>
      </dsp:nvSpPr>
      <dsp:spPr>
        <a:xfrm>
          <a:off x="812452" y="2841263"/>
          <a:ext cx="6223694" cy="2489477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200" b="1" kern="1200" dirty="0" smtClean="0"/>
            <a:t>- Добавяне на банери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[0003 Member Referral Web Banner Ads]</a:t>
          </a:r>
          <a:endParaRPr lang="bg-BG" sz="2200" b="1" kern="1200" dirty="0"/>
        </a:p>
      </dsp:txBody>
      <dsp:txXfrm>
        <a:off x="812452" y="2841263"/>
        <a:ext cx="6223694" cy="2489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FF6BA-174D-4D43-A22D-CB32CD129462}" type="datetimeFigureOut">
              <a:rPr lang="bg-BG" smtClean="0"/>
              <a:pPr/>
              <a:t>6.4.2012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351C5-4224-4275-BFC8-13D0F1620014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351C5-4224-4275-BFC8-13D0F1620014}" type="slidenum">
              <a:rPr lang="bg-BG" smtClean="0"/>
              <a:pPr/>
              <a:t>30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351C5-4224-4275-BFC8-13D0F1620014}" type="slidenum">
              <a:rPr lang="bg-BG" smtClean="0"/>
              <a:pPr/>
              <a:t>31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0AF56-6B55-4662-BF46-B697251F6AB6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4F8C0-A543-465D-A4CA-F5CB67336CF7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7F90-2F71-4F6C-BEFE-83CAA214619D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30AB-7682-4F4D-B628-5385A4C1EEFA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3E97D-216E-4F52-B4A3-92B83D05026D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C29CF-1997-4AD7-ADDD-A07C6CADA81F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0E1A-25E9-44C2-8800-E69FCF8F910F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579F-5CE2-4F03-AB51-9B9111EA6788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09DF3-A370-4B52-B79E-4AF35B515976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F687-4ED4-4DAB-81D0-8FC1FBF1FD42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47DB6-916C-472B-9574-5E7D7214E25F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476B4-5659-4822-BCEA-F0B56C24C0BB}" type="datetime1">
              <a:rPr lang="en-US" smtClean="0"/>
              <a:pPr/>
              <a:t>4/6/2012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d"/>
    <p:sndAc>
      <p:stSnd>
        <p:snd r:embed="rId13" name="chimes.wav"/>
      </p:stSnd>
    </p:sndAc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tary.org/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tary.org/en/Members/GeneralInformation/MembershipResources/" TargetMode="Externa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embershipquestions@rotary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bg-BG" b="1" dirty="0" smtClean="0">
                <a:solidFill>
                  <a:srgbClr val="0070C0"/>
                </a:solidFill>
              </a:rPr>
              <a:t/>
            </a:r>
            <a:br>
              <a:rPr lang="bg-BG" b="1" dirty="0" smtClean="0">
                <a:solidFill>
                  <a:srgbClr val="0070C0"/>
                </a:solidFill>
              </a:rPr>
            </a:br>
            <a:r>
              <a:rPr lang="bg-BG" b="1" dirty="0" smtClean="0">
                <a:solidFill>
                  <a:srgbClr val="0070C0"/>
                </a:solidFill>
              </a:rPr>
              <a:t>Семинар по членство</a:t>
            </a:r>
            <a:endParaRPr lang="bg-BG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 err="1" smtClean="0">
                <a:solidFill>
                  <a:srgbClr val="00B0F0"/>
                </a:solidFill>
              </a:rPr>
              <a:t>Дист</a:t>
            </a:r>
            <a:r>
              <a:rPr lang="bg-BG" b="1" dirty="0" smtClean="0">
                <a:solidFill>
                  <a:srgbClr val="00B0F0"/>
                </a:solidFill>
              </a:rPr>
              <a:t>рикт 2482</a:t>
            </a:r>
          </a:p>
          <a:p>
            <a:r>
              <a:rPr lang="bg-BG" b="1" dirty="0" smtClean="0">
                <a:solidFill>
                  <a:srgbClr val="00B0F0"/>
                </a:solidFill>
              </a:rPr>
              <a:t>2012 – 2013</a:t>
            </a:r>
          </a:p>
          <a:p>
            <a:r>
              <a:rPr lang="bg-BG" b="1" dirty="0" smtClean="0">
                <a:solidFill>
                  <a:srgbClr val="00B0F0"/>
                </a:solidFill>
              </a:rPr>
              <a:t>Асеновград, Хотел “Сани”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7 – 8 </a:t>
            </a:r>
            <a:r>
              <a:rPr lang="bg-BG" b="1" dirty="0" smtClean="0">
                <a:solidFill>
                  <a:srgbClr val="00B0F0"/>
                </a:solidFill>
              </a:rPr>
              <a:t>Април 2012</a:t>
            </a:r>
            <a:endParaRPr lang="en-US" b="1" dirty="0" smtClean="0">
              <a:solidFill>
                <a:srgbClr val="00B0F0"/>
              </a:solidFill>
            </a:endParaRPr>
          </a:p>
          <a:p>
            <a:endParaRPr lang="bg-BG" b="1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Users\Alex\Documents\Dropbox\ROTARY 2012 2013\120407 Asenovgrad\99 Работи\logoTheme 2011 2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219200"/>
            <a:ext cx="1543050" cy="1400175"/>
          </a:xfrm>
          <a:prstGeom prst="rect">
            <a:avLst/>
          </a:prstGeom>
          <a:noFill/>
        </p:spPr>
      </p:pic>
      <p:pic>
        <p:nvPicPr>
          <p:cNvPr id="5" name="Picture 4" descr="tema 2012-201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12192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own border-seminar po 4lenstv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381000"/>
            <a:ext cx="7445375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Този\Desktop\logoFoot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43200" y="1447800"/>
            <a:ext cx="3848100" cy="952500"/>
          </a:xfrm>
          <a:prstGeom prst="rect">
            <a:avLst/>
          </a:prstGeo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Членство. Тенденции и данни.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RI</a:t>
            </a:r>
            <a:r>
              <a:rPr lang="bg-BG" b="1" dirty="0" smtClean="0">
                <a:solidFill>
                  <a:srgbClr val="00B0F0"/>
                </a:solidFill>
              </a:rPr>
              <a:t> предлага на своите клубове и дистрикти разнообразие от данни и статистика, които могат да бъдат използвани при планиране и развитие на членството.</a:t>
            </a:r>
          </a:p>
          <a:p>
            <a:endParaRPr lang="bg-B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 descr="Rotary Pict 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4161" y="3007672"/>
            <a:ext cx="3630439" cy="3248740"/>
          </a:xfrm>
          <a:prstGeom prst="rect">
            <a:avLst/>
          </a:prstGeom>
        </p:spPr>
      </p:pic>
    </p:spTree>
  </p:cSld>
  <p:clrMapOvr>
    <a:masterClrMapping/>
  </p:clrMapOvr>
  <p:transition spd="med">
    <p:wipe dir="d"/>
    <p:sndAc>
      <p:stSnd>
        <p:snd r:embed="rId2" name="wind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latin typeface="+mn-lt"/>
              </a:rPr>
              <a:t>Послание 1</a:t>
            </a:r>
            <a:endParaRPr lang="bg-BG" sz="3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  <a:solidFill>
            <a:schemeClr val="accent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* </a:t>
            </a:r>
            <a:r>
              <a:rPr lang="bg-BG" b="1" dirty="0" smtClean="0">
                <a:solidFill>
                  <a:srgbClr val="00B0F0"/>
                </a:solidFill>
              </a:rPr>
              <a:t>За да има възможност  това да се случва и вътре, в рамките на нашия Дистрикт – клубните офицери трябва да бъдат насърчавани, при необходимост подлагани и на “приятелски натиск”, за да подават исканата от дистриктния екип информация, в т.ч. и отнасяща се за движението на членския състав по клубовете. Това не е прищявка или самоцел. Нашият Дистрикт е млад, с течение на годините ще се натрупа информация, която да послужи за основа на анализи и планиране на членството.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drumroll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latin typeface="+mn-lt"/>
              </a:rPr>
              <a:t>Послание 2</a:t>
            </a:r>
            <a:endParaRPr lang="bg-BG" sz="3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  <a:solidFill>
            <a:schemeClr val="accent5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** </a:t>
            </a:r>
            <a:r>
              <a:rPr lang="bg-BG" b="1" dirty="0" smtClean="0">
                <a:solidFill>
                  <a:srgbClr val="FF0000"/>
                </a:solidFill>
              </a:rPr>
              <a:t>За да е вярна и актуална информацията на </a:t>
            </a:r>
            <a:r>
              <a:rPr lang="en-US" b="1" dirty="0" smtClean="0">
                <a:solidFill>
                  <a:srgbClr val="FF0000"/>
                </a:solidFill>
              </a:rPr>
              <a:t>RI</a:t>
            </a:r>
            <a:r>
              <a:rPr lang="bg-BG" b="1" dirty="0" smtClean="0">
                <a:solidFill>
                  <a:srgbClr val="FF0000"/>
                </a:solidFill>
              </a:rPr>
              <a:t>, клубните офицери трябва да бъдат насърчавани, при необходимост подлагани и на “приятелски натиск”, за да подават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bg-BG" b="1" dirty="0" smtClean="0">
                <a:solidFill>
                  <a:srgbClr val="FF0000"/>
                </a:solidFill>
              </a:rPr>
              <a:t>регламентираната по нашите правила информация към </a:t>
            </a:r>
            <a:r>
              <a:rPr lang="en-US" b="1" dirty="0" smtClean="0">
                <a:solidFill>
                  <a:srgbClr val="FF0000"/>
                </a:solidFill>
                <a:hlinkClick r:id="rId3"/>
              </a:rPr>
              <a:t>www.rotary.org</a:t>
            </a:r>
            <a:r>
              <a:rPr lang="bg-BG" b="1" dirty="0" smtClean="0">
                <a:solidFill>
                  <a:srgbClr val="FF0000"/>
                </a:solidFill>
              </a:rPr>
              <a:t>; редовно да се актуализират данните за членовете на клуба и избраните клубни бордове; навреме да се изпращат </a:t>
            </a:r>
            <a:r>
              <a:rPr lang="en-US" b="1" dirty="0" smtClean="0">
                <a:solidFill>
                  <a:srgbClr val="FF0000"/>
                </a:solidFill>
              </a:rPr>
              <a:t>SAR-</a:t>
            </a:r>
            <a:r>
              <a:rPr lang="bg-BG" b="1" dirty="0" smtClean="0">
                <a:solidFill>
                  <a:srgbClr val="FF0000"/>
                </a:solidFill>
              </a:rPr>
              <a:t>формите; компетентно да се отразява приноса към Ротари Фондацията и т.н.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drumroll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Нарастване и задържане на членове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1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Нарастване и задържане на членове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bg-BG" sz="3200" dirty="0"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Клубни членове – по страни - 1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r>
              <a:rPr lang="bg-BG" b="1" dirty="0" smtClean="0">
                <a:solidFill>
                  <a:srgbClr val="00B0F0"/>
                </a:solidFill>
              </a:rPr>
              <a:t>Членството по държави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[0101 Club Member Count by Country]</a:t>
            </a:r>
            <a:endParaRPr lang="bg-BG" b="1" dirty="0" smtClean="0">
              <a:solidFill>
                <a:srgbClr val="00B0F0"/>
              </a:solidFill>
            </a:endParaRPr>
          </a:p>
          <a:p>
            <a:pPr algn="r"/>
            <a:r>
              <a:rPr lang="bg-BG" sz="2000" dirty="0" smtClean="0">
                <a:solidFill>
                  <a:srgbClr val="FF0000"/>
                </a:solidFill>
              </a:rPr>
              <a:t>Към 29 Февр. 2012</a:t>
            </a:r>
          </a:p>
          <a:p>
            <a:pPr algn="r"/>
            <a:r>
              <a:rPr lang="bg-BG" sz="2000" dirty="0" smtClean="0">
                <a:solidFill>
                  <a:srgbClr val="FF0000"/>
                </a:solidFill>
              </a:rPr>
              <a:t>Примери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2209800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/>
                <a:gridCol w="1803400"/>
                <a:gridCol w="1803400"/>
              </a:tblGrid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Държава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Брой клубове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Членове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Албания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3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104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Аржентина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639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11519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Австралия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1121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31931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Австрия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140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7097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Белгия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251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9749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Бразилия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2378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56700</a:t>
                      </a:r>
                      <a:endParaRPr lang="bg-BG" sz="1400" dirty="0"/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solidFill>
                            <a:srgbClr val="FF0000"/>
                          </a:solidFill>
                        </a:rPr>
                        <a:t>БЪЛГАРИЯ</a:t>
                      </a:r>
                      <a:endParaRPr lang="bg-BG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solidFill>
                            <a:srgbClr val="FF0000"/>
                          </a:solidFill>
                        </a:rPr>
                        <a:t>84</a:t>
                      </a:r>
                      <a:endParaRPr lang="bg-BG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sz="1400" b="1" dirty="0" smtClean="0">
                          <a:solidFill>
                            <a:srgbClr val="FF0000"/>
                          </a:solidFill>
                        </a:rPr>
                        <a:t>2218</a:t>
                      </a:r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Канада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736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26114</a:t>
                      </a:r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Македония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11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305</a:t>
                      </a:r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Гърция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110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2494</a:t>
                      </a:r>
                    </a:p>
                  </a:txBody>
                  <a:tcPr/>
                </a:tc>
              </a:tr>
              <a:tr h="336550"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Турция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224</a:t>
                      </a:r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 smtClean="0"/>
                        <a:t>5903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  <p:sndAc>
      <p:stSnd>
        <p:snd r:embed="rId2" name="push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Клубни членове – по страни - 2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r>
              <a:rPr lang="bg-BG" b="1" dirty="0" smtClean="0">
                <a:solidFill>
                  <a:srgbClr val="00B0F0"/>
                </a:solidFill>
              </a:rPr>
              <a:t>Членството по държави</a:t>
            </a:r>
          </a:p>
          <a:p>
            <a:pPr algn="r"/>
            <a:r>
              <a:rPr lang="bg-BG" sz="2000" dirty="0" smtClean="0">
                <a:solidFill>
                  <a:srgbClr val="FF0000"/>
                </a:solidFill>
              </a:rPr>
              <a:t>Към 29 Февруари 2012</a:t>
            </a:r>
          </a:p>
          <a:p>
            <a:pPr algn="r"/>
            <a:r>
              <a:rPr lang="bg-BG" sz="2000" dirty="0" smtClean="0">
                <a:solidFill>
                  <a:srgbClr val="FF0000"/>
                </a:solidFill>
              </a:rPr>
              <a:t>Примери</a:t>
            </a:r>
          </a:p>
          <a:p>
            <a:pPr algn="r"/>
            <a:r>
              <a:rPr lang="bg-BG" sz="2000" dirty="0" smtClean="0">
                <a:solidFill>
                  <a:srgbClr val="FF0000"/>
                </a:solidFill>
              </a:rPr>
              <a:t>продълж.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905000"/>
          <a:ext cx="5562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/>
                <a:gridCol w="1854200"/>
                <a:gridCol w="1854200"/>
              </a:tblGrid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Държава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Брой клубове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Членове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Румъния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2840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Сърбия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56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1332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Косово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237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Англия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1452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49097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Ирландия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45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1319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Франция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1052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32863</a:t>
                      </a:r>
                      <a:endParaRPr lang="bg-BG" dirty="0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Германия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1006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51104</a:t>
                      </a:r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Корея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1562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61358</a:t>
                      </a:r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Япония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2292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88655</a:t>
                      </a:r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САЩ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7835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346964</a:t>
                      </a:r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algn="r"/>
                      <a:r>
                        <a:rPr lang="bg-BG" b="1" dirty="0" smtClean="0">
                          <a:solidFill>
                            <a:srgbClr val="0070C0"/>
                          </a:solidFill>
                        </a:rPr>
                        <a:t>ВСИЧКО:</a:t>
                      </a:r>
                      <a:endParaRPr lang="bg-BG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b="1" dirty="0" smtClean="0">
                          <a:solidFill>
                            <a:srgbClr val="0070C0"/>
                          </a:solidFill>
                        </a:rPr>
                        <a:t>34196</a:t>
                      </a:r>
                      <a:endParaRPr lang="bg-BG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b="1" dirty="0" smtClean="0">
                          <a:solidFill>
                            <a:srgbClr val="0070C0"/>
                          </a:solidFill>
                        </a:rPr>
                        <a:t>1218269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push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членството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RI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r>
              <a:rPr lang="bg-BG" b="1" dirty="0" smtClean="0">
                <a:solidFill>
                  <a:srgbClr val="00B0F0"/>
                </a:solidFill>
              </a:rPr>
              <a:t>Динамика за последните две години</a:t>
            </a:r>
          </a:p>
          <a:p>
            <a:r>
              <a:rPr lang="en-US" sz="2000" b="1" dirty="0" smtClean="0">
                <a:solidFill>
                  <a:srgbClr val="00B0F0"/>
                </a:solidFill>
              </a:rPr>
              <a:t>[0102 Comparison to Start Figures]</a:t>
            </a:r>
            <a:endParaRPr lang="bg-BG" sz="2000" b="1" dirty="0" smtClean="0">
              <a:solidFill>
                <a:srgbClr val="00B0F0"/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1998" y="1905000"/>
          <a:ext cx="7696214" cy="3657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2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</a:tblGrid>
              <a:tr h="5225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PRIOR YEAR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CURRENT YEAR ACTIVITY TO DATE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2011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- </a:t>
                      </a:r>
                      <a:r>
                        <a:rPr lang="en-GB" sz="1000" b="0" i="0" u="none" strike="noStrike" dirty="0" smtClean="0">
                          <a:latin typeface="Arial"/>
                        </a:rPr>
                        <a:t>2012 MEMBERSHIP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10 - 11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Start Figures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29 February 2012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29-Feb-12</a:t>
                      </a:r>
                    </a:p>
                  </a:txBody>
                  <a:tcPr marL="9525" marR="9525" marT="9525" marB="0" anchor="ctr"/>
                </a:tc>
              </a:tr>
              <a:tr h="5225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5225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Inc 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Net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% of</a:t>
                      </a:r>
                    </a:p>
                  </a:txBody>
                  <a:tcPr marL="9525" marR="9525" marT="9525" marB="0" anchor="b"/>
                </a:tc>
              </a:tr>
              <a:tr h="522514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30 June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RY 10-11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01 July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Inc 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b"/>
                </a:tc>
              </a:tr>
              <a:tr h="52251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Districts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Zones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Achieved</a:t>
                      </a:r>
                    </a:p>
                  </a:txBody>
                  <a:tcPr marL="9525" marR="9525" marT="9525" marB="0" anchor="b"/>
                </a:tc>
              </a:tr>
              <a:tr h="52251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532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34301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1223413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40713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34106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1196423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34196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1218269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21846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57867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37.75%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push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членството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Зона 20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pPr algn="r"/>
            <a:r>
              <a:rPr lang="bg-BG" sz="2000" b="1" dirty="0" smtClean="0">
                <a:solidFill>
                  <a:srgbClr val="00B0F0"/>
                </a:solidFill>
              </a:rPr>
              <a:t>Обобщение за Зона 20		</a:t>
            </a:r>
            <a:r>
              <a:rPr lang="en-US" sz="2000" b="1" dirty="0" smtClean="0">
                <a:solidFill>
                  <a:srgbClr val="00B0F0"/>
                </a:solidFill>
              </a:rPr>
              <a:t>[0102 Comparison to Start Figures]</a:t>
            </a:r>
            <a:endParaRPr lang="bg-BG" sz="2000" b="1" dirty="0" smtClean="0">
              <a:solidFill>
                <a:srgbClr val="00B0F0"/>
              </a:solidFill>
            </a:endParaRPr>
          </a:p>
          <a:p>
            <a:r>
              <a:rPr lang="en-GB" sz="1800" b="1" dirty="0" smtClean="0">
                <a:solidFill>
                  <a:srgbClr val="FF0000"/>
                </a:solidFill>
              </a:rPr>
              <a:t>Africa, Middle East, Armenia, Azerbaijan, Georgia, Gibraltar, Greece, Tajikistan, Turkey, Kazakhstan, Kosovo, Kyrgyzstan, Macedonia, Serbia &amp; Montenegro, Bulgaria</a:t>
            </a:r>
            <a:endParaRPr lang="bg-BG" sz="1800" b="1" dirty="0" smtClean="0">
              <a:solidFill>
                <a:srgbClr val="FF0000"/>
              </a:solidFill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1998" y="2575378"/>
          <a:ext cx="7696214" cy="2464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2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</a:tblGrid>
              <a:tr h="3828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PRIOR YEAR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CURRENT YEAR ACTIVITY TO DATE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dirty="0" smtClean="0">
                          <a:latin typeface="Arial"/>
                        </a:rPr>
                        <a:t>2011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- </a:t>
                      </a:r>
                      <a:r>
                        <a:rPr lang="en-GB" sz="1000" b="0" i="0" u="none" strike="noStrike" dirty="0" smtClean="0">
                          <a:latin typeface="Arial"/>
                        </a:rPr>
                        <a:t>2012 MEMBERSHIP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828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10 - 11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11 - 12 Start Figures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29 February 2012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29-Feb-12</a:t>
                      </a:r>
                    </a:p>
                  </a:txBody>
                  <a:tcPr marL="9525" marR="9525" marT="9525" marB="0" anchor="ctr"/>
                </a:tc>
              </a:tr>
              <a:tr h="382814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Net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Inc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% of</a:t>
                      </a:r>
                    </a:p>
                  </a:txBody>
                  <a:tcPr marL="9525" marR="9525" marT="9525" marB="0" anchor="b"/>
                </a:tc>
              </a:tr>
              <a:tr h="382814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30 June 2011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RY 10-11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01 July 2011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Net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Inc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/ Dec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</a:tr>
              <a:tr h="38281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Districts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Zone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Achieved</a:t>
                      </a:r>
                    </a:p>
                  </a:txBody>
                  <a:tcPr marL="9525" marR="9525" marT="9525" marB="0" anchor="ctr"/>
                </a:tc>
              </a:tr>
              <a:tr h="382814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Общо</a:t>
                      </a:r>
                      <a:r>
                        <a:rPr lang="bg-BG" sz="1000" b="0" i="0" u="none" strike="noStrike" baseline="0" dirty="0" smtClean="0">
                          <a:latin typeface="Arial"/>
                        </a:rPr>
                        <a:t> 20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1688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40912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40352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1671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40719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367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2778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13.21%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push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членството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Зона 20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pPr algn="r"/>
            <a:r>
              <a:rPr lang="bg-BG" sz="2000" b="1" dirty="0" smtClean="0">
                <a:solidFill>
                  <a:srgbClr val="00B0F0"/>
                </a:solidFill>
              </a:rPr>
              <a:t>Зона 20 – по Дистрикти		</a:t>
            </a:r>
            <a:r>
              <a:rPr lang="en-US" sz="2000" b="1" dirty="0" smtClean="0">
                <a:solidFill>
                  <a:srgbClr val="00B0F0"/>
                </a:solidFill>
              </a:rPr>
              <a:t>[0102 Comparison to Start Figures]</a:t>
            </a:r>
          </a:p>
          <a:p>
            <a:pPr algn="r"/>
            <a:r>
              <a:rPr lang="bg-BG" sz="2000" b="1" dirty="0" smtClean="0">
                <a:solidFill>
                  <a:srgbClr val="00B0F0"/>
                </a:solidFill>
              </a:rPr>
              <a:t>Зона 20 - </a:t>
            </a:r>
            <a:r>
              <a:rPr lang="en-US" sz="2000" b="1" dirty="0" smtClean="0">
                <a:solidFill>
                  <a:srgbClr val="00B0F0"/>
                </a:solidFill>
              </a:rPr>
              <a:t>1 </a:t>
            </a:r>
            <a:r>
              <a:rPr lang="bg-BG" sz="2000" b="1" dirty="0" smtClean="0">
                <a:solidFill>
                  <a:srgbClr val="00B0F0"/>
                </a:solidFill>
              </a:rPr>
              <a:t>част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Africa, Middle East, Armenia, Azerbaijan, Georgia, Gibraltar, Greece, Tajikistan, Turkey, Kazakhstan, Kosovo, Kyrgyzstan, Macedonia, Serbia &amp; Montenegro, Bulgaria</a:t>
            </a:r>
            <a:endParaRPr lang="bg-BG" sz="16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1" y="2666996"/>
          <a:ext cx="7772412" cy="3352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</a:tblGrid>
              <a:tr h="389587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PRIOR YEAR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CURRENT YEAR ACTIVITY TO DATE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2011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- </a:t>
                      </a:r>
                      <a:r>
                        <a:rPr lang="en-GB" sz="1000" b="0" i="0" u="none" strike="noStrike" dirty="0" smtClean="0">
                          <a:latin typeface="Arial"/>
                        </a:rPr>
                        <a:t>2012 MEMBERSHIP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89587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10 - 11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11 - 12 Start Figures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29 February 2012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29-Feb-12</a:t>
                      </a:r>
                    </a:p>
                  </a:txBody>
                  <a:tcPr marL="9525" marR="9525" marT="9525" marB="0" anchor="ctr"/>
                </a:tc>
              </a:tr>
              <a:tr h="578476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30 June 2011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RY 10-11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01 July 2011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Net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Inc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% of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GOAL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89587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latin typeface="Arial"/>
                        </a:rPr>
                        <a:t>Districts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Zone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Achieved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Arial"/>
                        </a:rPr>
                        <a:t>NA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Not a District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Arial"/>
                        </a:rPr>
                        <a:t>NA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Not a District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0" i="0" u="none" strike="noStrike">
                          <a:latin typeface="Arial"/>
                        </a:rPr>
                        <a:t>NA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27.85%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2281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2246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-81.40%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-13.00%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4467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4472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4347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-86.81%</a:t>
                      </a:r>
                    </a:p>
                  </a:txBody>
                  <a:tcPr marL="9525" marR="9525" marT="9525" marB="0" anchor="b"/>
                </a:tc>
              </a:tr>
              <a:tr h="2006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2470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-18.00%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push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g-BG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ЧЛЕНСТВОТО У НАС И ПО СВЕТА В ЦИФРИ</a:t>
            </a:r>
            <a:endParaRPr lang="bg-BG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600" dirty="0" smtClean="0"/>
          </a:p>
          <a:p>
            <a:endParaRPr lang="en-US" sz="1600" dirty="0" smtClean="0"/>
          </a:p>
          <a:p>
            <a:pPr algn="r"/>
            <a:r>
              <a:rPr lang="bg-BG" sz="1600" b="1" dirty="0" smtClean="0">
                <a:solidFill>
                  <a:srgbClr val="00B0F0"/>
                </a:solidFill>
              </a:rPr>
              <a:t>Александър М. Александров</a:t>
            </a:r>
            <a:r>
              <a:rPr lang="en-US" sz="1600" b="1" dirty="0" smtClean="0">
                <a:solidFill>
                  <a:srgbClr val="00B0F0"/>
                </a:solidFill>
              </a:rPr>
              <a:t> (ID: 5972651)</a:t>
            </a:r>
            <a:endParaRPr lang="bg-BG" sz="1600" b="1" dirty="0" smtClean="0">
              <a:solidFill>
                <a:srgbClr val="00B0F0"/>
              </a:solidFill>
            </a:endParaRPr>
          </a:p>
          <a:p>
            <a:pPr algn="r"/>
            <a:r>
              <a:rPr lang="bg-BG" sz="1600" b="1" dirty="0" smtClean="0">
                <a:solidFill>
                  <a:srgbClr val="00B0F0"/>
                </a:solidFill>
              </a:rPr>
              <a:t>Ротари клуб Бургас</a:t>
            </a:r>
            <a:r>
              <a:rPr lang="en-US" sz="1600" b="1" dirty="0" smtClean="0">
                <a:solidFill>
                  <a:srgbClr val="00B0F0"/>
                </a:solidFill>
              </a:rPr>
              <a:t> (ID: 29217)</a:t>
            </a:r>
            <a:endParaRPr lang="bg-BG" sz="1600" b="1" dirty="0" smtClean="0">
              <a:solidFill>
                <a:srgbClr val="00B0F0"/>
              </a:solidFill>
            </a:endParaRPr>
          </a:p>
          <a:p>
            <a:pPr algn="r"/>
            <a:r>
              <a:rPr lang="bg-BG" sz="1600" b="1" dirty="0" smtClean="0">
                <a:solidFill>
                  <a:srgbClr val="00B0F0"/>
                </a:solidFill>
              </a:rPr>
              <a:t>АДГ 2012 – 2013 Зона </a:t>
            </a:r>
            <a:r>
              <a:rPr lang="en-US" sz="1600" b="1" dirty="0" smtClean="0">
                <a:solidFill>
                  <a:srgbClr val="00B0F0"/>
                </a:solidFill>
              </a:rPr>
              <a:t>XVII</a:t>
            </a:r>
            <a:endParaRPr lang="bg-BG" sz="1600" b="1" dirty="0">
              <a:solidFill>
                <a:srgbClr val="00B0F0"/>
              </a:solidFill>
            </a:endParaRPr>
          </a:p>
        </p:txBody>
      </p:sp>
      <p:pic>
        <p:nvPicPr>
          <p:cNvPr id="6" name="Picture 3" descr="down border-seminar po 4lenstv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81000"/>
            <a:ext cx="7445375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членството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Зона 20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pPr algn="r"/>
            <a:r>
              <a:rPr lang="bg-BG" sz="2000" b="1" dirty="0" smtClean="0">
                <a:solidFill>
                  <a:srgbClr val="00B0F0"/>
                </a:solidFill>
              </a:rPr>
              <a:t>Зона</a:t>
            </a:r>
            <a:r>
              <a:rPr lang="en-US" sz="2000" b="1" dirty="0" smtClean="0">
                <a:solidFill>
                  <a:srgbClr val="00B0F0"/>
                </a:solidFill>
              </a:rPr>
              <a:t> 20</a:t>
            </a:r>
            <a:r>
              <a:rPr lang="bg-BG" sz="2000" b="1" dirty="0" smtClean="0">
                <a:solidFill>
                  <a:srgbClr val="00B0F0"/>
                </a:solidFill>
              </a:rPr>
              <a:t> – по Дистрикти -  продължение	</a:t>
            </a:r>
            <a:r>
              <a:rPr lang="en-US" sz="2000" b="1" dirty="0" smtClean="0">
                <a:solidFill>
                  <a:srgbClr val="00B0F0"/>
                </a:solidFill>
              </a:rPr>
              <a:t>[0102 Comparison to Start Figures]</a:t>
            </a:r>
            <a:endParaRPr lang="bg-BG" sz="2000" b="1" dirty="0" smtClean="0">
              <a:solidFill>
                <a:srgbClr val="00B0F0"/>
              </a:solidFill>
            </a:endParaRPr>
          </a:p>
          <a:p>
            <a:pPr algn="r"/>
            <a:r>
              <a:rPr lang="bg-BG" sz="2000" b="1" dirty="0" smtClean="0">
                <a:solidFill>
                  <a:srgbClr val="00B0F0"/>
                </a:solidFill>
              </a:rPr>
              <a:t>Зона 20 - 2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bg-BG" sz="2000" b="1" dirty="0" smtClean="0">
                <a:solidFill>
                  <a:srgbClr val="00B0F0"/>
                </a:solidFill>
              </a:rPr>
              <a:t>част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1" y="1981199"/>
          <a:ext cx="7772412" cy="4258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</a:tblGrid>
              <a:tr h="320307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PRIOR YEAR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CURRENT YEAR ACTIVITY TO DATE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2011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- </a:t>
                      </a:r>
                      <a:r>
                        <a:rPr lang="en-GB" sz="1000" b="0" i="0" u="none" strike="noStrike" dirty="0" smtClean="0">
                          <a:latin typeface="Arial"/>
                        </a:rPr>
                        <a:t>2012 MEMBERSHIP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320307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10 - 11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11 - 12 Start Figures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29 February 2012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29-Feb-12</a:t>
                      </a:r>
                    </a:p>
                  </a:txBody>
                  <a:tcPr marL="9525" marR="9525" marT="9525" marB="0" anchor="ctr"/>
                </a:tc>
              </a:tr>
              <a:tr h="458504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30 June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RY 10-11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01 July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Net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Inc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% of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GOAL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20307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Districts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Zone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# Mem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err="1" smtClean="0">
                          <a:latin typeface="Arial"/>
                        </a:rPr>
                        <a:t>Achiev</a:t>
                      </a:r>
                      <a:r>
                        <a:rPr lang="bg-BG" sz="1000" b="0" i="0" u="none" strike="noStrike" dirty="0" smtClean="0">
                          <a:latin typeface="Arial"/>
                        </a:rPr>
                        <a:t>.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2481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-9</a:t>
                      </a:r>
                    </a:p>
                  </a:txBody>
                  <a:tcPr marL="9525" marR="9525" marT="9525" marB="0" anchor="b"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Not a District; See 2483 &amp;2484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2482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86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2287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-98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2275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2218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-57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-67.06%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Not a District; See 2481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1483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1478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-8.06%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2484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Not a District; See 2481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</a:t>
                      </a:r>
                      <a:r>
                        <a:rPr lang="bg-BG" sz="1000" b="0" i="0" u="none" strike="noStrike" dirty="0" smtClean="0">
                          <a:latin typeface="Arial"/>
                        </a:rPr>
                        <a:t>135.7%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60.49%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2.63%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2050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2031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2059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3.50%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1316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1278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1325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75.81%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2192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2491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119.6%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1222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1257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96.67%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4046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3906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3914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5.13%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1284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-15.25%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27.27%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9270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27.17%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1090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30.61%</a:t>
                      </a:r>
                    </a:p>
                  </a:txBody>
                  <a:tcPr marL="9525" marR="9525" marT="9525" marB="0" anchor="b"/>
                </a:tc>
              </a:tr>
              <a:tr h="190260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>
                          <a:latin typeface="Arial"/>
                        </a:rPr>
                        <a:t>9350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1369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1325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146.7</a:t>
                      </a:r>
                      <a:r>
                        <a:rPr lang="bg-BG" sz="1000" b="0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9525" marR="9525" marT="9525" marB="0" anchor="b"/>
                </a:tc>
              </a:tr>
              <a:tr h="165007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9400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20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1609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-30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>
                          <a:latin typeface="Arial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000" b="0" i="0" u="none" strike="noStrike" dirty="0">
                          <a:latin typeface="Arial"/>
                        </a:rPr>
                        <a:t>-33.33%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push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 MR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в членството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Дистрикт 2482</a:t>
            </a:r>
            <a:endParaRPr lang="bg-BG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bg-BG" sz="2000" b="1" dirty="0" smtClean="0">
                <a:solidFill>
                  <a:srgbClr val="00B0F0"/>
                </a:solidFill>
              </a:rPr>
              <a:t>Динамика на изменение на членството за последните две години  - Дистрикт 2482 – България</a:t>
            </a:r>
          </a:p>
          <a:p>
            <a:pPr algn="r"/>
            <a:r>
              <a:rPr lang="en-US" sz="2000" b="1" dirty="0" smtClean="0">
                <a:solidFill>
                  <a:srgbClr val="00B0F0"/>
                </a:solidFill>
              </a:rPr>
              <a:t>[0102 Comparison to Start Figures]</a:t>
            </a:r>
            <a:endParaRPr lang="bg-BG" sz="2000" b="1" dirty="0" smtClean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1" y="2209799"/>
          <a:ext cx="7772412" cy="331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  <a:gridCol w="513081"/>
              </a:tblGrid>
              <a:tr h="569456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PRIOR YEAR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CURRENT YEAR ACTIVITY TO DATE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2011- 2012 MEM</a:t>
                      </a:r>
                      <a:r>
                        <a:rPr lang="en-US" sz="1000" b="0" i="0" u="none" strike="noStrike" dirty="0" smtClean="0">
                          <a:latin typeface="Arial"/>
                        </a:rPr>
                        <a:t>B</a:t>
                      </a:r>
                      <a:r>
                        <a:rPr lang="en-GB" sz="1000" b="0" i="0" u="none" strike="noStrike" dirty="0" smtClean="0">
                          <a:latin typeface="Arial"/>
                        </a:rPr>
                        <a:t>ERSHIP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</a:tr>
              <a:tr h="569456">
                <a:tc>
                  <a:txBody>
                    <a:bodyPr/>
                    <a:lstStyle/>
                    <a:p>
                      <a:pPr algn="l" fontAlgn="b"/>
                      <a:endParaRPr lang="bg-BG" sz="1000" b="0" i="0" u="none" strike="noStrike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10 - 11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>
                          <a:latin typeface="Arial"/>
                        </a:rPr>
                        <a:t>11 - 12 Start Figures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29 February 2012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11 - 12 Year-End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latin typeface="Arial"/>
                        </a:rPr>
                        <a:t>29-Feb-12</a:t>
                      </a:r>
                    </a:p>
                  </a:txBody>
                  <a:tcPr marL="9525" marR="9525" marT="9525" marB="0" anchor="ctr"/>
                </a:tc>
              </a:tr>
              <a:tr h="536094"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30 June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RY 10-11</a:t>
                      </a: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01 July 2011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Net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Inc </a:t>
                      </a:r>
                      <a:r>
                        <a:rPr lang="en-GB" sz="1000" b="0" i="0" u="none" strike="noStrike" dirty="0">
                          <a:latin typeface="Arial"/>
                        </a:rPr>
                        <a:t>/ Dec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% of</a:t>
                      </a:r>
                    </a:p>
                    <a:p>
                      <a:pPr algn="ctr" fontAlgn="b"/>
                      <a:r>
                        <a:rPr lang="en-GB" sz="1000" b="0" i="0" u="none" strike="noStrike" dirty="0" smtClean="0">
                          <a:latin typeface="Arial"/>
                        </a:rPr>
                        <a:t>GOAL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6945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smtClean="0">
                          <a:latin typeface="Arial"/>
                        </a:rPr>
                        <a:t>District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Zone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Clubs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# </a:t>
                      </a:r>
                      <a:r>
                        <a:rPr lang="en-GB" sz="1000" b="0" i="0" u="none" strike="noStrike" dirty="0" err="1">
                          <a:latin typeface="Arial"/>
                        </a:rPr>
                        <a:t>Mem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latin typeface="Arial"/>
                        </a:rPr>
                        <a:t>GOAL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 err="1" smtClean="0">
                          <a:latin typeface="Arial"/>
                        </a:rPr>
                        <a:t>Achiev</a:t>
                      </a:r>
                      <a:r>
                        <a:rPr lang="bg-BG" sz="1000" b="0" i="0" u="none" strike="noStrike" dirty="0" smtClean="0">
                          <a:latin typeface="Arial"/>
                        </a:rPr>
                        <a:t>.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29335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2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3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4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5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6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7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8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9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10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11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12</a:t>
                      </a:r>
                      <a:endParaRPr lang="bg-BG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b="0" i="0" u="none" strike="noStrike" dirty="0" smtClean="0">
                          <a:latin typeface="Arial"/>
                        </a:rPr>
                        <a:t>13</a:t>
                      </a:r>
                      <a:endParaRPr lang="en-GB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781902">
                <a:tc>
                  <a:txBody>
                    <a:bodyPr/>
                    <a:lstStyle/>
                    <a:p>
                      <a:pPr algn="ctr" fontAlgn="b"/>
                      <a:r>
                        <a:rPr lang="bg-BG" sz="2000" b="0" i="0" u="none" strike="noStrike" dirty="0">
                          <a:latin typeface="Arial"/>
                        </a:rPr>
                        <a:t>2482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2000" b="0" i="0" u="none" strike="noStrike" dirty="0" smtClean="0">
                          <a:latin typeface="Arial"/>
                        </a:rPr>
                        <a:t>20</a:t>
                      </a:r>
                      <a:endParaRPr lang="en-GB" sz="2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latin typeface="Arial"/>
                        </a:rPr>
                        <a:t>2287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latin typeface="Arial"/>
                        </a:rPr>
                        <a:t>-98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2275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rgbClr val="00B05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-57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sng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0" u="none" strike="noStrike" dirty="0">
                          <a:latin typeface="Arial"/>
                        </a:rPr>
                        <a:t>-</a:t>
                      </a:r>
                      <a:r>
                        <a:rPr lang="bg-BG" sz="1600" b="1" i="0" u="none" strike="noStrike" dirty="0" smtClean="0">
                          <a:latin typeface="Arial"/>
                        </a:rPr>
                        <a:t>67%</a:t>
                      </a:r>
                      <a:endParaRPr lang="bg-BG" sz="1600" b="1" i="0" u="none" strike="noStrike" dirty="0"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suction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Средна големина на клубовете по региони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en-US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8200" y="1066800"/>
          <a:ext cx="7543800" cy="5276850"/>
        </p:xfrm>
        <a:graphic>
          <a:graphicData uri="http://schemas.openxmlformats.org/presentationml/2006/ole">
            <p:oleObj spid="_x0000_s1027" name="Acrobat Document" r:id="rId4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spd="med">
    <p:wipe dir="d"/>
    <p:sndAc>
      <p:stSnd>
        <p:snd r:embed="rId3" name="wind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Ден на клубната среща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800100" y="990600"/>
          <a:ext cx="7543800" cy="5353050"/>
        </p:xfrm>
        <a:graphic>
          <a:graphicData uri="http://schemas.openxmlformats.org/presentationml/2006/ole">
            <p:oleObj spid="_x0000_s36866" name="Acrobat Document" r:id="rId4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spd="med">
    <p:wipe dir="d"/>
    <p:sndAc>
      <p:stSnd>
        <p:snd r:embed="rId3" name="wind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Време на клубната среща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800100" y="990600"/>
          <a:ext cx="7543800" cy="5353050"/>
        </p:xfrm>
        <a:graphic>
          <a:graphicData uri="http://schemas.openxmlformats.org/presentationml/2006/ole">
            <p:oleObj spid="_x0000_s37890" name="Acrobat Document" r:id="rId4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spd="med">
    <p:wipe dir="d"/>
    <p:sndAc>
      <p:stSnd>
        <p:snd r:embed="rId3" name="wind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Членството в Ротари по региони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00100" y="990600"/>
          <a:ext cx="7543800" cy="5353050"/>
        </p:xfrm>
        <a:graphic>
          <a:graphicData uri="http://schemas.openxmlformats.org/presentationml/2006/ole">
            <p:oleObj spid="_x0000_s38914" name="Acrobat Document" r:id="rId4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spd="med">
    <p:wipe dir="d"/>
    <p:sndAc>
      <p:stSnd>
        <p:snd r:embed="rId3" name="wind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Демографски данни – Централна и Източна Европа - 1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rgbClr val="00B0F0"/>
                </a:solidFill>
              </a:rPr>
              <a:t>Съотношение мъже</a:t>
            </a:r>
            <a:r>
              <a:rPr lang="en-US" sz="2800" b="1" dirty="0" smtClean="0">
                <a:solidFill>
                  <a:srgbClr val="00B0F0"/>
                </a:solidFill>
              </a:rPr>
              <a:t>/</a:t>
            </a:r>
            <a:r>
              <a:rPr lang="bg-BG" sz="2800" b="1" dirty="0" smtClean="0">
                <a:solidFill>
                  <a:srgbClr val="00B0F0"/>
                </a:solidFill>
              </a:rPr>
              <a:t>жени</a:t>
            </a:r>
          </a:p>
          <a:p>
            <a:pPr algn="l"/>
            <a:r>
              <a:rPr lang="bg-BG" sz="2800" b="1" dirty="0" smtClean="0">
                <a:solidFill>
                  <a:srgbClr val="FF0000"/>
                </a:solidFill>
              </a:rPr>
              <a:t>Мъже: 82%		Жени: 18%</a:t>
            </a:r>
            <a:endParaRPr lang="bg-BG" sz="2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2667000"/>
            <a:ext cx="4714875" cy="356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Демографски данни – Централна и Източна Европа - 2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rgbClr val="00B0F0"/>
                </a:solidFill>
              </a:rPr>
              <a:t>Години членство</a:t>
            </a:r>
          </a:p>
          <a:p>
            <a:r>
              <a:rPr lang="bg-BG" sz="2400" b="1" dirty="0" smtClean="0">
                <a:solidFill>
                  <a:srgbClr val="FF0000"/>
                </a:solidFill>
              </a:rPr>
              <a:t>Най-много са ротарианците с 6-10 години членство – 33%</a:t>
            </a:r>
            <a:endParaRPr lang="bg-BG" sz="2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1981200"/>
            <a:ext cx="4772025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Демографски данни – Централна и Източна Европа - 3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rgbClr val="00B0F0"/>
                </a:solidFill>
              </a:rPr>
              <a:t>Възрастов състав</a:t>
            </a:r>
          </a:p>
          <a:p>
            <a:pPr algn="l"/>
            <a:r>
              <a:rPr lang="bg-BG" sz="2000" b="1" dirty="0" smtClean="0">
                <a:solidFill>
                  <a:srgbClr val="FF0000"/>
                </a:solidFill>
              </a:rPr>
              <a:t>Ротарианците на възраст 50-59 години преобладават – 38%</a:t>
            </a:r>
            <a:endParaRPr lang="bg-BG" sz="2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905001"/>
            <a:ext cx="4800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Демографски данни – Централна и Източна Европа - 4</a:t>
            </a:r>
            <a:endParaRPr lang="bg-BG" sz="2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rgbClr val="00B0F0"/>
                </a:solidFill>
              </a:rPr>
              <a:t>Съотношение работещи</a:t>
            </a:r>
            <a:r>
              <a:rPr lang="en-US" sz="2800" b="1" dirty="0" smtClean="0">
                <a:solidFill>
                  <a:srgbClr val="00B0F0"/>
                </a:solidFill>
              </a:rPr>
              <a:t>/</a:t>
            </a:r>
            <a:r>
              <a:rPr lang="bg-BG" sz="2800" b="1" dirty="0" smtClean="0">
                <a:solidFill>
                  <a:srgbClr val="00B0F0"/>
                </a:solidFill>
              </a:rPr>
              <a:t>пенсионери</a:t>
            </a:r>
          </a:p>
          <a:p>
            <a:pPr algn="l"/>
            <a:r>
              <a:rPr lang="bg-BG" sz="2400" b="1" dirty="0" smtClean="0">
                <a:solidFill>
                  <a:srgbClr val="FF0000"/>
                </a:solidFill>
              </a:rPr>
              <a:t>Работещи: 90%; Пенсионери: 10%</a:t>
            </a:r>
            <a:endParaRPr lang="bg-BG" sz="2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981200"/>
            <a:ext cx="4804941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Въведение в света на Ротари</a:t>
            </a:r>
            <a:endParaRPr lang="bg-BG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Най – старата организация с идеална цел в света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34 хил. клуба в повече от 200 страни и географски региона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Над 1.2 млн. членове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13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bg-BG" sz="2800" b="1" dirty="0" smtClean="0">
                <a:solidFill>
                  <a:srgbClr val="00B0F0"/>
                </a:solidFill>
              </a:rPr>
              <a:t>200 </a:t>
            </a:r>
            <a:r>
              <a:rPr lang="bg-BG" sz="2800" b="1" noProof="1" smtClean="0">
                <a:solidFill>
                  <a:srgbClr val="00B0F0"/>
                </a:solidFill>
              </a:rPr>
              <a:t>Интеракт</a:t>
            </a:r>
            <a:r>
              <a:rPr lang="bg-BG" sz="2800" b="1" dirty="0" smtClean="0">
                <a:solidFill>
                  <a:srgbClr val="00B0F0"/>
                </a:solidFill>
              </a:rPr>
              <a:t> клуба; 8 500 Ротаракт клуба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7 000 Ротариански обществени групи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532 Ротариански дистрикта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34 Зони</a:t>
            </a:r>
            <a:endParaRPr lang="en-US" sz="2800" b="1" dirty="0" smtClean="0">
              <a:solidFill>
                <a:srgbClr val="00B0F0"/>
              </a:solidFill>
            </a:endParaRPr>
          </a:p>
          <a:p>
            <a:pPr algn="r"/>
            <a:r>
              <a:rPr lang="bg-BG" sz="1600" b="1" dirty="0" smtClean="0">
                <a:solidFill>
                  <a:srgbClr val="00B0F0"/>
                </a:solidFill>
              </a:rPr>
              <a:t>(Към 01 юли 2011 г.)</a:t>
            </a:r>
          </a:p>
          <a:p>
            <a:pPr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rgbClr val="00B0F0"/>
                </a:solidFill>
              </a:rPr>
              <a:t> РД 2482 – България е в Зона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>
    <p:wipe dir="r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Топ 4</a:t>
            </a:r>
            <a:r>
              <a:rPr lang="en-US" sz="2400" b="1" dirty="0" smtClean="0">
                <a:latin typeface="+mn-lt"/>
              </a:rPr>
              <a:t>0</a:t>
            </a:r>
            <a:r>
              <a:rPr lang="bg-BG" sz="2400" b="1" dirty="0" smtClean="0">
                <a:latin typeface="+mn-lt"/>
              </a:rPr>
              <a:t>							</a:t>
            </a:r>
            <a:r>
              <a:rPr lang="bg-BG" sz="1600" b="1" dirty="0" smtClean="0">
                <a:latin typeface="+mn-lt"/>
              </a:rPr>
              <a:t>(1 – 20)</a:t>
            </a:r>
            <a:endParaRPr lang="bg-BG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1143004"/>
          <a:ext cx="6096000" cy="48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533400"/>
                <a:gridCol w="609600"/>
                <a:gridCol w="914400"/>
                <a:gridCol w="609600"/>
                <a:gridCol w="381000"/>
                <a:gridCol w="533400"/>
                <a:gridCol w="533400"/>
                <a:gridCol w="990600"/>
                <a:gridCol w="609600"/>
              </a:tblGrid>
              <a:tr h="282388">
                <a:tc>
                  <a:txBody>
                    <a:bodyPr/>
                    <a:lstStyle/>
                    <a:p>
                      <a:pPr algn="ctr"/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Зона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Дистр.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Клуб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Членове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Зона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Дистр.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Клуб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Членове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1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5030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latin typeface="+mn-lt"/>
                        </a:rPr>
                        <a:t>Seattle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628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11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6760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Nashville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449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6860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err="1" smtClean="0">
                          <a:latin typeface="+mn-lt"/>
                        </a:rPr>
                        <a:t>Birmingh</a:t>
                      </a:r>
                      <a:r>
                        <a:rPr lang="en-US" sz="1200" b="0" i="0" u="none" strike="noStrike" dirty="0" smtClean="0">
                          <a:latin typeface="+mn-lt"/>
                        </a:rPr>
                        <a:t>am</a:t>
                      </a:r>
                      <a:endParaRPr lang="en-GB" sz="12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564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12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5790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latin typeface="+mn-lt"/>
                        </a:rPr>
                        <a:t>Fort Worth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448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Oklahoma City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533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13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Tulsa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441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4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latin typeface="+mn-lt"/>
                        </a:rPr>
                        <a:t>San Diego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511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14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Little Rock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427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5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5840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San Antonio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499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15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Toledo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420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6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Atlanta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495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16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Indianapolis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405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7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Baton Rouge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494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17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6270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Milwaukee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379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8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Madison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492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18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Los Angeles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368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9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San Jose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461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19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5690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Wichita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364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10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6710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Louisville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457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+mn-lt"/>
                        </a:rPr>
                        <a:t>20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>
                          <a:latin typeface="+mn-lt"/>
                        </a:rPr>
                        <a:t>5020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latin typeface="+mn-lt"/>
                        </a:rPr>
                        <a:t>Tacoma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200" b="0" i="0" u="none" strike="noStrike" dirty="0">
                          <a:latin typeface="+mn-lt"/>
                        </a:rPr>
                        <a:t>360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3" name="explode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2400" b="1" dirty="0" smtClean="0">
                <a:latin typeface="+mn-lt"/>
              </a:rPr>
              <a:t>Топ 4</a:t>
            </a:r>
            <a:r>
              <a:rPr lang="en-US" sz="2400" b="1" dirty="0" smtClean="0">
                <a:latin typeface="+mn-lt"/>
              </a:rPr>
              <a:t>0</a:t>
            </a:r>
            <a:r>
              <a:rPr lang="bg-BG" sz="2400" b="1" dirty="0" smtClean="0">
                <a:latin typeface="+mn-lt"/>
              </a:rPr>
              <a:t>							</a:t>
            </a:r>
            <a:r>
              <a:rPr lang="bg-BG" sz="1600" b="1" dirty="0" smtClean="0">
                <a:latin typeface="+mn-lt"/>
              </a:rPr>
              <a:t>(21 – 40)</a:t>
            </a:r>
            <a:endParaRPr lang="bg-BG" sz="1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52600" y="1143004"/>
          <a:ext cx="6096000" cy="4800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533400"/>
                <a:gridCol w="609600"/>
                <a:gridCol w="914400"/>
                <a:gridCol w="609600"/>
                <a:gridCol w="381000"/>
                <a:gridCol w="533400"/>
                <a:gridCol w="533400"/>
                <a:gridCol w="990600"/>
                <a:gridCol w="609600"/>
              </a:tblGrid>
              <a:tr h="282388">
                <a:tc>
                  <a:txBody>
                    <a:bodyPr/>
                    <a:lstStyle/>
                    <a:p>
                      <a:pPr algn="ctr"/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Зона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Дистр.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Клуб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Членове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Зона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Дистр.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Клуб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b="1" dirty="0" smtClean="0">
                          <a:latin typeface="+mn-lt"/>
                        </a:rPr>
                        <a:t>Членове</a:t>
                      </a:r>
                      <a:endParaRPr lang="bg-BG" sz="900" b="1" dirty="0">
                        <a:latin typeface="+mn-lt"/>
                      </a:endParaRPr>
                    </a:p>
                  </a:txBody>
                  <a:tcPr anchor="ctr"/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21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6780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latin typeface="Arial"/>
                        </a:rPr>
                        <a:t>Chattanooga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356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1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5060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Yakima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323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22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6860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latin typeface="Arial"/>
                        </a:rPr>
                        <a:t>Huntsville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355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2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2580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latin typeface="Arial"/>
                        </a:rPr>
                        <a:t>Tokyo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322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23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5180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Sacramento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349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3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6690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Columbus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321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24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7120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Rochester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349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4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Ann Arbor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317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25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6740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Lexington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344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5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6040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Kansas City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317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26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Kota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338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6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Nagpur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312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27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6190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Shreveport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337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7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5970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Cedar Rapids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309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28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Bombay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331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8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5170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Oakland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305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29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Columbus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328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</a:t>
                      </a:r>
                      <a:r>
                        <a:rPr lang="en-US" sz="1200" dirty="0" smtClean="0">
                          <a:latin typeface="+mn-lt"/>
                        </a:rPr>
                        <a:t>9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5610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Sioux Falls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305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1821"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30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6670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Cincinnati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326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200" dirty="0" smtClean="0">
                          <a:latin typeface="+mn-lt"/>
                        </a:rPr>
                        <a:t>4</a:t>
                      </a:r>
                      <a:r>
                        <a:rPr lang="en-US" sz="1200" dirty="0" smtClean="0">
                          <a:latin typeface="+mn-lt"/>
                        </a:rPr>
                        <a:t>0</a:t>
                      </a:r>
                      <a:endParaRPr lang="bg-BG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>
                          <a:latin typeface="Arial"/>
                        </a:rPr>
                        <a:t>6000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>
                          <a:latin typeface="Arial"/>
                        </a:rPr>
                        <a:t>Iowa City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000" b="0" i="0" u="none" strike="noStrike" dirty="0">
                          <a:latin typeface="Arial"/>
                        </a:rPr>
                        <a:t>303</a:t>
                      </a:r>
                    </a:p>
                  </a:txBody>
                  <a:tcPr marL="342900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3" name="coin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Жените в Ротари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- 1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066796"/>
          <a:ext cx="6096000" cy="51816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3180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Година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Жени Ротарианки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Ротарианци всичко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>
                          <a:latin typeface="Calibri"/>
                        </a:rPr>
                        <a:t>% </a:t>
                      </a:r>
                      <a:r>
                        <a:rPr lang="bg-BG" sz="1100" b="0" i="0" u="none" strike="noStrike" dirty="0" smtClean="0">
                          <a:latin typeface="Calibri"/>
                        </a:rPr>
                        <a:t>Жени Ротарианки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Jul-01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101726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1170501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8.69%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126775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1243431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10.20%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Aug-03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133922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1218230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10.99%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May-04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146918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1217457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12.07%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Jan-05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149994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1205732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12.44%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168101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1222788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13.75%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178050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1224168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14.54%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187976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1231483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15.26%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196749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1234527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15.94%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199633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1227563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16.26%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197044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1223413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16.11%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Жените в Ротари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– 2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066796"/>
          <a:ext cx="6096000" cy="51816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3180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Година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Брой клубове с жени ротарианки</a:t>
                      </a:r>
                      <a:endParaRPr lang="en-US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Общ брой клубове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Calibri"/>
                        </a:rPr>
                        <a:t>% </a:t>
                      </a:r>
                      <a:r>
                        <a:rPr lang="bg-BG" sz="1100" b="0" i="0" u="none" strike="noStrike" dirty="0" smtClean="0">
                          <a:latin typeface="Calibri"/>
                        </a:rPr>
                        <a:t>на Клубовете с жени ротарианки</a:t>
                      </a:r>
                      <a:endParaRPr lang="en-US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Jul-01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15673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30254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51.80%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19719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31256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63.09%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Aug-03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21353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31661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67.44%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May-04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22693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31761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71.45%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Jan-05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22963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31807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72.19%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24373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32756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74.41%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25228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32943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76.58%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26085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33270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78.40%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26853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33790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79.47%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27468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34103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80.54%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27998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>
                          <a:latin typeface="Calibri"/>
                        </a:rPr>
                        <a:t>34301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bg-BG" sz="1600" b="0" i="0" u="none" strike="noStrike" dirty="0">
                          <a:latin typeface="Calibri"/>
                        </a:rPr>
                        <a:t>81.62%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Жените в Ротари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- 3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066796"/>
          <a:ext cx="6096000" cy="51816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431800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Години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Жени Говерньори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100" b="0" i="0" u="none" strike="noStrike" dirty="0" smtClean="0">
                          <a:latin typeface="Calibri"/>
                        </a:rPr>
                        <a:t>Дистрикт Говерньори - общо</a:t>
                      </a:r>
                      <a:endParaRPr lang="en-GB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Calibri"/>
                        </a:rPr>
                        <a:t>% </a:t>
                      </a:r>
                      <a:r>
                        <a:rPr lang="bg-BG" sz="1100" b="0" i="0" u="none" strike="noStrike" dirty="0" smtClean="0">
                          <a:latin typeface="Calibri"/>
                        </a:rPr>
                        <a:t>на Дистриктите с Говерньори жени</a:t>
                      </a:r>
                      <a:endParaRPr lang="en-US" sz="11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Jul-01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39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517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7.54%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57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513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11.11%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Aug-03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46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521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8.83%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May-04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60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525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11.43%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Jan-05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47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528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8.90%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69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529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13.04%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latin typeface="Calibri"/>
                        </a:rPr>
                        <a:t>Jun-07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51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532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9.59%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63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532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11.84%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69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534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12.92%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72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531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13.56%</a:t>
                      </a:r>
                    </a:p>
                  </a:txBody>
                  <a:tcPr marL="9525" marR="9525" marT="9525" marB="0" anchor="ctr"/>
                </a:tc>
              </a:tr>
              <a:tr h="4318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latin typeface="Calibri"/>
                        </a:rPr>
                        <a:t>Jun-11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91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>
                          <a:latin typeface="Calibri"/>
                        </a:rPr>
                        <a:t>534</a:t>
                      </a: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bg-BG" sz="1600" b="0" i="0" u="none" strike="noStrike" dirty="0">
                          <a:latin typeface="Calibri"/>
                        </a:rPr>
                        <a:t>17.04%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endParaRPr lang="bg-BG" sz="2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990600"/>
            <a:ext cx="8229600" cy="5334000"/>
          </a:xfrm>
        </p:spPr>
        <p:txBody>
          <a:bodyPr/>
          <a:lstStyle/>
          <a:p>
            <a:endParaRPr lang="en-US" dirty="0" smtClean="0"/>
          </a:p>
          <a:p>
            <a:r>
              <a:rPr lang="bg-BG" b="1" dirty="0" smtClean="0">
                <a:solidFill>
                  <a:srgbClr val="00B0F0"/>
                </a:solidFill>
              </a:rPr>
              <a:t>Дистрикт 2482</a:t>
            </a:r>
          </a:p>
          <a:p>
            <a:r>
              <a:rPr lang="bg-BG" b="1" dirty="0" smtClean="0">
                <a:solidFill>
                  <a:srgbClr val="00B0F0"/>
                </a:solidFill>
              </a:rPr>
              <a:t>2012 – 2013</a:t>
            </a:r>
          </a:p>
          <a:p>
            <a:r>
              <a:rPr lang="bg-BG" b="1" dirty="0" smtClean="0">
                <a:solidFill>
                  <a:srgbClr val="00B0F0"/>
                </a:solidFill>
              </a:rPr>
              <a:t>Асеновград, Хотел “Сани”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7 – 8 </a:t>
            </a:r>
            <a:r>
              <a:rPr lang="bg-BG" b="1" dirty="0" smtClean="0">
                <a:solidFill>
                  <a:srgbClr val="00B0F0"/>
                </a:solidFill>
              </a:rPr>
              <a:t>Април 2012</a:t>
            </a:r>
            <a:endParaRPr lang="en-US" b="1" dirty="0" smtClean="0">
              <a:solidFill>
                <a:srgbClr val="00B0F0"/>
              </a:solidFill>
            </a:endParaRPr>
          </a:p>
          <a:p>
            <a:endParaRPr lang="en-US" dirty="0" smtClean="0"/>
          </a:p>
          <a:p>
            <a:r>
              <a:rPr lang="bg-BG" sz="4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за вниманието</a:t>
            </a:r>
          </a:p>
          <a:p>
            <a:endParaRPr lang="bg-BG" dirty="0" smtClean="0"/>
          </a:p>
          <a:p>
            <a:endParaRPr lang="bg-BG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5" name="Picture 3" descr="down border-seminar po 4lenstv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04800"/>
            <a:ext cx="81534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Alex\Documents\Dropbox\ROTARY 2012 2013\120407 Asenovgrad\99 Работи\logoTheme 2011 20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219200"/>
            <a:ext cx="1543050" cy="1400175"/>
          </a:xfrm>
          <a:prstGeom prst="rect">
            <a:avLst/>
          </a:prstGeom>
          <a:noFill/>
        </p:spPr>
      </p:pic>
      <p:pic>
        <p:nvPicPr>
          <p:cNvPr id="7" name="Picture 6" descr="tema 2012-20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1143000"/>
            <a:ext cx="114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stSnd>
        <p:snd r:embed="rId2" name="applaus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 fontScale="90000"/>
          </a:bodyPr>
          <a:lstStyle/>
          <a:p>
            <a:pPr algn="l"/>
            <a:r>
              <a:rPr lang="bg-BG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Организация на Ротари		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</a:t>
            </a:r>
            <a:r>
              <a:rPr lang="en-US" sz="1300" dirty="0" smtClean="0">
                <a:solidFill>
                  <a:srgbClr val="0070C0"/>
                </a:solidFill>
                <a:latin typeface="+mn-lt"/>
              </a:rPr>
              <a:t>www.rotary-bulgaria.org</a:t>
            </a:r>
            <a:endParaRPr lang="bg-BG" sz="3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bg-BG" sz="3600" b="1" dirty="0" smtClean="0">
                <a:solidFill>
                  <a:srgbClr val="00B0F0"/>
                </a:solidFill>
              </a:rPr>
              <a:t>В Ротари работата се извършва основно на клубно ниво.</a:t>
            </a:r>
          </a:p>
          <a:p>
            <a:endParaRPr lang="bg-BG" sz="3600" b="1" dirty="0" smtClean="0">
              <a:solidFill>
                <a:srgbClr val="00B0F0"/>
              </a:solidFill>
            </a:endParaRPr>
          </a:p>
          <a:p>
            <a:r>
              <a:rPr lang="bg-BG" sz="3600" b="1" dirty="0" smtClean="0">
                <a:solidFill>
                  <a:srgbClr val="00B0F0"/>
                </a:solidFill>
              </a:rPr>
              <a:t>Предназначението на дистриктната и международните структури е да подкрепят, подпомагат и координират службата на клубовете в полза на техните общности и света.</a:t>
            </a:r>
            <a:endParaRPr lang="bg-BG" b="1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 fontScale="90000"/>
          </a:bodyPr>
          <a:lstStyle/>
          <a:p>
            <a:pPr algn="l"/>
            <a:r>
              <a:rPr lang="bg-BG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Клубовете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				</a:t>
            </a:r>
            <a:r>
              <a:rPr lang="en-US" sz="1300" dirty="0" smtClean="0">
                <a:solidFill>
                  <a:srgbClr val="0070C0"/>
                </a:solidFill>
              </a:rPr>
              <a:t>www.rotary-bulgaria.org</a:t>
            </a:r>
            <a:endParaRPr lang="bg-BG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Дистриктите</a:t>
            </a:r>
            <a:r>
              <a:rPr lang="bg-BG" sz="2400" dirty="0" smtClean="0">
                <a:latin typeface="+mn-lt"/>
              </a:rPr>
              <a:t>					</a:t>
            </a:r>
            <a:r>
              <a:rPr lang="en-US" sz="1200" dirty="0" smtClean="0">
                <a:solidFill>
                  <a:srgbClr val="0070C0"/>
                </a:solidFill>
              </a:rPr>
              <a:t>www.rotary-bulgaria.org</a:t>
            </a:r>
            <a:endParaRPr lang="bg-BG" sz="1200" dirty="0"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Борд на Директорите на 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RI		</a:t>
            </a:r>
            <a:r>
              <a:rPr lang="en-US" sz="1200" dirty="0" smtClean="0">
                <a:solidFill>
                  <a:srgbClr val="0070C0"/>
                </a:solidFill>
              </a:rPr>
              <a:t>www.rotary-bulgaria.org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Секретариат					</a:t>
            </a:r>
            <a:r>
              <a:rPr lang="en-US" sz="1200" dirty="0" smtClean="0">
                <a:solidFill>
                  <a:srgbClr val="0070C0"/>
                </a:solidFill>
              </a:rPr>
              <a:t>www.rotary-bulgaria.org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990600"/>
          <a:ext cx="7848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wipe dir="d"/>
    <p:sndAc>
      <p:stSnd>
        <p:snd r:embed="rId2" name="chimes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8153400" cy="685799"/>
          </a:xfrm>
        </p:spPr>
        <p:txBody>
          <a:bodyPr>
            <a:normAutofit/>
          </a:bodyPr>
          <a:lstStyle/>
          <a:p>
            <a:pPr algn="l"/>
            <a:r>
              <a:rPr lang="bg-BG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Членство. Източници.</a:t>
            </a:r>
            <a:endParaRPr lang="bg-BG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848600" cy="5334000"/>
          </a:xfrm>
        </p:spPr>
        <p:txBody>
          <a:bodyPr>
            <a:normAutofit fontScale="92500" lnSpcReduction="20000"/>
          </a:bodyPr>
          <a:lstStyle/>
          <a:p>
            <a:r>
              <a:rPr lang="bg-BG" sz="3100" b="1" dirty="0" smtClean="0">
                <a:solidFill>
                  <a:schemeClr val="tx1"/>
                </a:solidFill>
              </a:rPr>
              <a:t>Ротари клубовете, дистриктните лидери, както и всички ротарианци могат да използват следната информация, анализи, статистически данни, доклади и проучвания на </a:t>
            </a:r>
            <a:r>
              <a:rPr lang="bg-BG" sz="3100" b="1" u="sng" dirty="0" smtClean="0">
                <a:solidFill>
                  <a:srgbClr val="FF0000"/>
                </a:solidFill>
              </a:rPr>
              <a:t>сайта на </a:t>
            </a:r>
            <a:r>
              <a:rPr lang="en-US" sz="3100" b="1" u="sng" dirty="0" smtClean="0">
                <a:solidFill>
                  <a:srgbClr val="FF0000"/>
                </a:solidFill>
              </a:rPr>
              <a:t>RI </a:t>
            </a:r>
            <a:r>
              <a:rPr lang="bg-BG" sz="3100" b="1" dirty="0" smtClean="0">
                <a:solidFill>
                  <a:schemeClr val="tx1"/>
                </a:solidFill>
              </a:rPr>
              <a:t>за да развиват и поддържат членството:</a:t>
            </a:r>
          </a:p>
          <a:p>
            <a:endParaRPr lang="bg-BG" sz="3100" dirty="0" smtClean="0"/>
          </a:p>
          <a:p>
            <a:r>
              <a:rPr lang="en-US" sz="3100" b="1" dirty="0" smtClean="0"/>
              <a:t>[0000 </a:t>
            </a:r>
            <a:r>
              <a:rPr lang="bg-BG" sz="3100" b="1" dirty="0" smtClean="0"/>
              <a:t>Membership resources</a:t>
            </a:r>
            <a:r>
              <a:rPr lang="en-US" sz="3100" b="1" dirty="0" smtClean="0"/>
              <a:t>]</a:t>
            </a:r>
          </a:p>
          <a:p>
            <a:r>
              <a:rPr lang="bg-BG" sz="3100" b="1" dirty="0" smtClean="0"/>
              <a:t>(Средства и възможности относно членството)</a:t>
            </a:r>
            <a:endParaRPr lang="bg-BG" sz="3100" dirty="0" smtClean="0"/>
          </a:p>
          <a:p>
            <a:r>
              <a:rPr lang="bg-BG" sz="1900" u="sng" dirty="0" smtClean="0">
                <a:hlinkClick r:id="rId3"/>
              </a:rPr>
              <a:t>http://www.rotary.org/en/Members/GeneralInformation/MembershipResources/</a:t>
            </a:r>
            <a:endParaRPr lang="bg-BG" sz="1900" u="sng" dirty="0" smtClean="0"/>
          </a:p>
          <a:p>
            <a:endParaRPr lang="bg-BG" dirty="0" smtClean="0"/>
          </a:p>
          <a:p>
            <a:r>
              <a:rPr lang="bg-BG" dirty="0" smtClean="0">
                <a:solidFill>
                  <a:schemeClr val="tx1"/>
                </a:solidFill>
              </a:rPr>
              <a:t>За допълнителна информация: </a:t>
            </a:r>
          </a:p>
          <a:p>
            <a:r>
              <a:rPr lang="bg-BG" dirty="0" smtClean="0">
                <a:solidFill>
                  <a:schemeClr val="tx1"/>
                </a:solidFill>
              </a:rPr>
              <a:t>e-mail:</a:t>
            </a:r>
            <a:r>
              <a:rPr lang="bg-BG" dirty="0" smtClean="0"/>
              <a:t> </a:t>
            </a:r>
            <a:r>
              <a:rPr lang="bg-BG" sz="2200" u="sng" dirty="0" smtClean="0">
                <a:hlinkClick r:id="rId4"/>
              </a:rPr>
              <a:t>membershipquestions@rotary.org </a:t>
            </a:r>
            <a:endParaRPr lang="bg-B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wipe dir="d"/>
    <p:sndAc>
      <p:stSnd>
        <p:snd r:embed="rId2" name="wind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2287</Words>
  <Application>Microsoft Office PowerPoint</Application>
  <PresentationFormat>On-screen Show (4:3)</PresentationFormat>
  <Paragraphs>1162</Paragraphs>
  <Slides>35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Office Theme</vt:lpstr>
      <vt:lpstr>Acrobat Document</vt:lpstr>
      <vt:lpstr> Семинар по членство</vt:lpstr>
      <vt:lpstr>ЧЛЕНСТВОТО У НАС И ПО СВЕТА В ЦИФРИ</vt:lpstr>
      <vt:lpstr>Въведение в света на Ротари</vt:lpstr>
      <vt:lpstr>Организация на Ротари   www.rotary-bulgaria.org</vt:lpstr>
      <vt:lpstr>Клубовете     www.rotary-bulgaria.org</vt:lpstr>
      <vt:lpstr>Дистриктите     www.rotary-bulgaria.org</vt:lpstr>
      <vt:lpstr>Борд на Директорите на RI  www.rotary-bulgaria.org</vt:lpstr>
      <vt:lpstr>Секретариат     www.rotary-bulgaria.org</vt:lpstr>
      <vt:lpstr>Членство. Източници.</vt:lpstr>
      <vt:lpstr>Членство. Тенденции и данни.</vt:lpstr>
      <vt:lpstr>Послание 1</vt:lpstr>
      <vt:lpstr>Послание 2</vt:lpstr>
      <vt:lpstr>RI MR Нарастване и задържане на членове 1</vt:lpstr>
      <vt:lpstr>RI MR Нарастване и задържане на членове 2</vt:lpstr>
      <vt:lpstr>RI MR Клубни членове – по страни - 1</vt:lpstr>
      <vt:lpstr>RI MR Клубни членове – по страни - 2</vt:lpstr>
      <vt:lpstr>RI MR Изменения в членството - RI</vt:lpstr>
      <vt:lpstr>RI MR Изменения в членството – Зона 20</vt:lpstr>
      <vt:lpstr>RI MR Изменения в членството – Зона 20</vt:lpstr>
      <vt:lpstr>RI MR Изменения в членството – Зона 20</vt:lpstr>
      <vt:lpstr>RI MR Изменения в членството – Дистрикт 2482</vt:lpstr>
      <vt:lpstr>Средна големина на клубовете по региони</vt:lpstr>
      <vt:lpstr>Ден на клубната среща</vt:lpstr>
      <vt:lpstr>Време на клубната среща</vt:lpstr>
      <vt:lpstr>Членството в Ротари по региони</vt:lpstr>
      <vt:lpstr>Демографски данни – Централна и Източна Европа - 1</vt:lpstr>
      <vt:lpstr>Демографски данни – Централна и Източна Европа - 2</vt:lpstr>
      <vt:lpstr>Демографски данни – Централна и Източна Европа - 3</vt:lpstr>
      <vt:lpstr>Демографски данни – Централна и Източна Европа - 4</vt:lpstr>
      <vt:lpstr>Топ 40       (1 – 20)</vt:lpstr>
      <vt:lpstr>Топ 40       (21 – 40)</vt:lpstr>
      <vt:lpstr>Жените в Ротари - 1</vt:lpstr>
      <vt:lpstr>Жените в Ротари – 2</vt:lpstr>
      <vt:lpstr>Жените в Ротари - 3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по членство</dc:title>
  <dc:creator>Alex</dc:creator>
  <cp:lastModifiedBy>Alex</cp:lastModifiedBy>
  <cp:revision>230</cp:revision>
  <dcterms:created xsi:type="dcterms:W3CDTF">2006-08-16T00:00:00Z</dcterms:created>
  <dcterms:modified xsi:type="dcterms:W3CDTF">2012-04-06T06:16:16Z</dcterms:modified>
</cp:coreProperties>
</file>