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  <p:sldMasterId id="2147483689" r:id="rId3"/>
  </p:sldMasterIdLst>
  <p:notesMasterIdLst>
    <p:notesMasterId r:id="rId96"/>
  </p:notesMasterIdLst>
  <p:sldIdLst>
    <p:sldId id="257" r:id="rId4"/>
    <p:sldId id="256" r:id="rId5"/>
    <p:sldId id="332" r:id="rId6"/>
    <p:sldId id="337" r:id="rId7"/>
    <p:sldId id="335" r:id="rId8"/>
    <p:sldId id="338" r:id="rId9"/>
    <p:sldId id="339" r:id="rId10"/>
    <p:sldId id="331" r:id="rId11"/>
    <p:sldId id="340" r:id="rId12"/>
    <p:sldId id="341" r:id="rId13"/>
    <p:sldId id="342" r:id="rId14"/>
    <p:sldId id="356" r:id="rId15"/>
    <p:sldId id="357" r:id="rId16"/>
    <p:sldId id="358" r:id="rId17"/>
    <p:sldId id="359" r:id="rId18"/>
    <p:sldId id="360" r:id="rId19"/>
    <p:sldId id="361" r:id="rId20"/>
    <p:sldId id="362" r:id="rId21"/>
    <p:sldId id="363" r:id="rId22"/>
    <p:sldId id="364" r:id="rId23"/>
    <p:sldId id="365" r:id="rId24"/>
    <p:sldId id="334" r:id="rId25"/>
    <p:sldId id="343" r:id="rId26"/>
    <p:sldId id="350" r:id="rId27"/>
    <p:sldId id="351" r:id="rId28"/>
    <p:sldId id="353" r:id="rId29"/>
    <p:sldId id="344" r:id="rId30"/>
    <p:sldId id="348" r:id="rId31"/>
    <p:sldId id="349" r:id="rId32"/>
    <p:sldId id="345" r:id="rId33"/>
    <p:sldId id="346" r:id="rId34"/>
    <p:sldId id="347" r:id="rId35"/>
    <p:sldId id="366" r:id="rId36"/>
    <p:sldId id="367" r:id="rId37"/>
    <p:sldId id="368" r:id="rId38"/>
    <p:sldId id="369" r:id="rId39"/>
    <p:sldId id="370" r:id="rId40"/>
    <p:sldId id="371" r:id="rId41"/>
    <p:sldId id="372" r:id="rId42"/>
    <p:sldId id="373" r:id="rId43"/>
    <p:sldId id="374" r:id="rId44"/>
    <p:sldId id="375" r:id="rId45"/>
    <p:sldId id="376" r:id="rId46"/>
    <p:sldId id="328" r:id="rId47"/>
    <p:sldId id="377" r:id="rId48"/>
    <p:sldId id="378" r:id="rId49"/>
    <p:sldId id="379" r:id="rId50"/>
    <p:sldId id="380" r:id="rId51"/>
    <p:sldId id="333" r:id="rId52"/>
    <p:sldId id="381" r:id="rId53"/>
    <p:sldId id="382" r:id="rId54"/>
    <p:sldId id="383" r:id="rId55"/>
    <p:sldId id="384" r:id="rId56"/>
    <p:sldId id="288" r:id="rId57"/>
    <p:sldId id="330" r:id="rId58"/>
    <p:sldId id="385" r:id="rId59"/>
    <p:sldId id="336" r:id="rId60"/>
    <p:sldId id="386" r:id="rId61"/>
    <p:sldId id="387" r:id="rId62"/>
    <p:sldId id="388" r:id="rId63"/>
    <p:sldId id="389" r:id="rId64"/>
    <p:sldId id="390" r:id="rId65"/>
    <p:sldId id="391" r:id="rId66"/>
    <p:sldId id="392" r:id="rId67"/>
    <p:sldId id="393" r:id="rId68"/>
    <p:sldId id="394" r:id="rId69"/>
    <p:sldId id="395" r:id="rId70"/>
    <p:sldId id="396" r:id="rId71"/>
    <p:sldId id="397" r:id="rId72"/>
    <p:sldId id="398" r:id="rId73"/>
    <p:sldId id="399" r:id="rId74"/>
    <p:sldId id="400" r:id="rId75"/>
    <p:sldId id="352" r:id="rId76"/>
    <p:sldId id="401" r:id="rId77"/>
    <p:sldId id="354" r:id="rId78"/>
    <p:sldId id="355" r:id="rId79"/>
    <p:sldId id="402" r:id="rId80"/>
    <p:sldId id="403" r:id="rId81"/>
    <p:sldId id="404" r:id="rId82"/>
    <p:sldId id="405" r:id="rId83"/>
    <p:sldId id="406" r:id="rId84"/>
    <p:sldId id="407" r:id="rId85"/>
    <p:sldId id="408" r:id="rId86"/>
    <p:sldId id="409" r:id="rId87"/>
    <p:sldId id="410" r:id="rId88"/>
    <p:sldId id="411" r:id="rId89"/>
    <p:sldId id="412" r:id="rId90"/>
    <p:sldId id="413" r:id="rId91"/>
    <p:sldId id="414" r:id="rId92"/>
    <p:sldId id="415" r:id="rId93"/>
    <p:sldId id="416" r:id="rId94"/>
    <p:sldId id="417" r:id="rId95"/>
  </p:sldIdLst>
  <p:sldSz cx="12192000" cy="6858000"/>
  <p:notesSz cx="6858000" cy="9144000"/>
  <p:defaultTextStyle>
    <a:defPPr>
      <a:defRPr lang="bg-BG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Секция по подразбиране" id="{908FD0CD-70C9-4A2D-A030-46220F9CCD8C}">
          <p14:sldIdLst>
            <p14:sldId id="257"/>
            <p14:sldId id="256"/>
            <p14:sldId id="332"/>
            <p14:sldId id="337"/>
            <p14:sldId id="335"/>
            <p14:sldId id="338"/>
            <p14:sldId id="339"/>
            <p14:sldId id="331"/>
            <p14:sldId id="340"/>
            <p14:sldId id="341"/>
            <p14:sldId id="342"/>
            <p14:sldId id="356"/>
            <p14:sldId id="357"/>
            <p14:sldId id="358"/>
            <p14:sldId id="359"/>
            <p14:sldId id="360"/>
            <p14:sldId id="361"/>
            <p14:sldId id="362"/>
            <p14:sldId id="363"/>
            <p14:sldId id="364"/>
            <p14:sldId id="365"/>
            <p14:sldId id="334"/>
            <p14:sldId id="343"/>
            <p14:sldId id="350"/>
            <p14:sldId id="351"/>
            <p14:sldId id="353"/>
            <p14:sldId id="344"/>
            <p14:sldId id="348"/>
            <p14:sldId id="349"/>
            <p14:sldId id="345"/>
            <p14:sldId id="346"/>
            <p14:sldId id="347"/>
            <p14:sldId id="366"/>
            <p14:sldId id="367"/>
            <p14:sldId id="368"/>
            <p14:sldId id="369"/>
            <p14:sldId id="370"/>
            <p14:sldId id="371"/>
            <p14:sldId id="372"/>
            <p14:sldId id="373"/>
            <p14:sldId id="374"/>
            <p14:sldId id="375"/>
            <p14:sldId id="376"/>
            <p14:sldId id="328"/>
            <p14:sldId id="377"/>
            <p14:sldId id="378"/>
            <p14:sldId id="379"/>
            <p14:sldId id="380"/>
            <p14:sldId id="333"/>
            <p14:sldId id="381"/>
            <p14:sldId id="382"/>
            <p14:sldId id="383"/>
            <p14:sldId id="384"/>
            <p14:sldId id="288"/>
            <p14:sldId id="330"/>
            <p14:sldId id="385"/>
            <p14:sldId id="336"/>
            <p14:sldId id="386"/>
            <p14:sldId id="387"/>
            <p14:sldId id="388"/>
            <p14:sldId id="389"/>
            <p14:sldId id="390"/>
            <p14:sldId id="391"/>
            <p14:sldId id="392"/>
            <p14:sldId id="393"/>
            <p14:sldId id="394"/>
            <p14:sldId id="395"/>
            <p14:sldId id="396"/>
            <p14:sldId id="397"/>
            <p14:sldId id="398"/>
            <p14:sldId id="399"/>
            <p14:sldId id="400"/>
            <p14:sldId id="352"/>
            <p14:sldId id="401"/>
            <p14:sldId id="354"/>
            <p14:sldId id="355"/>
            <p14:sldId id="402"/>
            <p14:sldId id="403"/>
            <p14:sldId id="404"/>
            <p14:sldId id="405"/>
            <p14:sldId id="406"/>
            <p14:sldId id="407"/>
            <p14:sldId id="408"/>
            <p14:sldId id="409"/>
            <p14:sldId id="410"/>
            <p14:sldId id="411"/>
            <p14:sldId id="412"/>
            <p14:sldId id="413"/>
            <p14:sldId id="414"/>
            <p14:sldId id="415"/>
            <p14:sldId id="416"/>
            <p14:sldId id="417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41367"/>
    <a:srgbClr val="5A2BC1"/>
    <a:srgbClr val="A3439F"/>
    <a:srgbClr val="D413CB"/>
    <a:srgbClr val="D471CB"/>
    <a:srgbClr val="E571CF"/>
    <a:srgbClr val="D438B6"/>
    <a:srgbClr val="77AB42"/>
    <a:srgbClr val="006AEA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ен стил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Светъл стил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Светъл стил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017" autoAdjust="0"/>
    <p:restoredTop sz="85109" autoAdjust="0"/>
  </p:normalViewPr>
  <p:slideViewPr>
    <p:cSldViewPr snapToGrid="0">
      <p:cViewPr varScale="1">
        <p:scale>
          <a:sx n="129" d="100"/>
          <a:sy n="129" d="100"/>
        </p:scale>
        <p:origin x="202" y="5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2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3.xml"/><Relationship Id="rId21" Type="http://schemas.openxmlformats.org/officeDocument/2006/relationships/slide" Target="slides/slide18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63" Type="http://schemas.openxmlformats.org/officeDocument/2006/relationships/slide" Target="slides/slide60.xml"/><Relationship Id="rId68" Type="http://schemas.openxmlformats.org/officeDocument/2006/relationships/slide" Target="slides/slide65.xml"/><Relationship Id="rId84" Type="http://schemas.openxmlformats.org/officeDocument/2006/relationships/slide" Target="slides/slide81.xml"/><Relationship Id="rId89" Type="http://schemas.openxmlformats.org/officeDocument/2006/relationships/slide" Target="slides/slide86.xml"/><Relationship Id="rId16" Type="http://schemas.openxmlformats.org/officeDocument/2006/relationships/slide" Target="slides/slide13.xml"/><Relationship Id="rId11" Type="http://schemas.openxmlformats.org/officeDocument/2006/relationships/slide" Target="slides/slide8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53" Type="http://schemas.openxmlformats.org/officeDocument/2006/relationships/slide" Target="slides/slide50.xml"/><Relationship Id="rId58" Type="http://schemas.openxmlformats.org/officeDocument/2006/relationships/slide" Target="slides/slide55.xml"/><Relationship Id="rId74" Type="http://schemas.openxmlformats.org/officeDocument/2006/relationships/slide" Target="slides/slide71.xml"/><Relationship Id="rId79" Type="http://schemas.openxmlformats.org/officeDocument/2006/relationships/slide" Target="slides/slide76.xml"/><Relationship Id="rId5" Type="http://schemas.openxmlformats.org/officeDocument/2006/relationships/slide" Target="slides/slide2.xml"/><Relationship Id="rId90" Type="http://schemas.openxmlformats.org/officeDocument/2006/relationships/slide" Target="slides/slide87.xml"/><Relationship Id="rId95" Type="http://schemas.openxmlformats.org/officeDocument/2006/relationships/slide" Target="slides/slide92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64" Type="http://schemas.openxmlformats.org/officeDocument/2006/relationships/slide" Target="slides/slide61.xml"/><Relationship Id="rId69" Type="http://schemas.openxmlformats.org/officeDocument/2006/relationships/slide" Target="slides/slide66.xml"/><Relationship Id="rId80" Type="http://schemas.openxmlformats.org/officeDocument/2006/relationships/slide" Target="slides/slide77.xml"/><Relationship Id="rId85" Type="http://schemas.openxmlformats.org/officeDocument/2006/relationships/slide" Target="slides/slide82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slide" Target="slides/slide56.xml"/><Relationship Id="rId67" Type="http://schemas.openxmlformats.org/officeDocument/2006/relationships/slide" Target="slides/slide64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62" Type="http://schemas.openxmlformats.org/officeDocument/2006/relationships/slide" Target="slides/slide59.xml"/><Relationship Id="rId70" Type="http://schemas.openxmlformats.org/officeDocument/2006/relationships/slide" Target="slides/slide67.xml"/><Relationship Id="rId75" Type="http://schemas.openxmlformats.org/officeDocument/2006/relationships/slide" Target="slides/slide72.xml"/><Relationship Id="rId83" Type="http://schemas.openxmlformats.org/officeDocument/2006/relationships/slide" Target="slides/slide80.xml"/><Relationship Id="rId88" Type="http://schemas.openxmlformats.org/officeDocument/2006/relationships/slide" Target="slides/slide85.xml"/><Relationship Id="rId91" Type="http://schemas.openxmlformats.org/officeDocument/2006/relationships/slide" Target="slides/slide88.xml"/><Relationship Id="rId96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slide" Target="slides/slide54.xml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slide" Target="slides/slide57.xml"/><Relationship Id="rId65" Type="http://schemas.openxmlformats.org/officeDocument/2006/relationships/slide" Target="slides/slide62.xml"/><Relationship Id="rId73" Type="http://schemas.openxmlformats.org/officeDocument/2006/relationships/slide" Target="slides/slide70.xml"/><Relationship Id="rId78" Type="http://schemas.openxmlformats.org/officeDocument/2006/relationships/slide" Target="slides/slide75.xml"/><Relationship Id="rId81" Type="http://schemas.openxmlformats.org/officeDocument/2006/relationships/slide" Target="slides/slide78.xml"/><Relationship Id="rId86" Type="http://schemas.openxmlformats.org/officeDocument/2006/relationships/slide" Target="slides/slide83.xml"/><Relationship Id="rId94" Type="http://schemas.openxmlformats.org/officeDocument/2006/relationships/slide" Target="slides/slide91.xml"/><Relationship Id="rId99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9" Type="http://schemas.openxmlformats.org/officeDocument/2006/relationships/slide" Target="slides/slide36.xml"/><Relationship Id="rId34" Type="http://schemas.openxmlformats.org/officeDocument/2006/relationships/slide" Target="slides/slide31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76" Type="http://schemas.openxmlformats.org/officeDocument/2006/relationships/slide" Target="slides/slide73.xml"/><Relationship Id="rId97" Type="http://schemas.openxmlformats.org/officeDocument/2006/relationships/presProps" Target="presProps.xml"/><Relationship Id="rId7" Type="http://schemas.openxmlformats.org/officeDocument/2006/relationships/slide" Target="slides/slide4.xml"/><Relationship Id="rId71" Type="http://schemas.openxmlformats.org/officeDocument/2006/relationships/slide" Target="slides/slide68.xml"/><Relationship Id="rId92" Type="http://schemas.openxmlformats.org/officeDocument/2006/relationships/slide" Target="slides/slide89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6.xml"/><Relationship Id="rId24" Type="http://schemas.openxmlformats.org/officeDocument/2006/relationships/slide" Target="slides/slide21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66" Type="http://schemas.openxmlformats.org/officeDocument/2006/relationships/slide" Target="slides/slide63.xml"/><Relationship Id="rId87" Type="http://schemas.openxmlformats.org/officeDocument/2006/relationships/slide" Target="slides/slide84.xml"/><Relationship Id="rId61" Type="http://schemas.openxmlformats.org/officeDocument/2006/relationships/slide" Target="slides/slide58.xml"/><Relationship Id="rId82" Type="http://schemas.openxmlformats.org/officeDocument/2006/relationships/slide" Target="slides/slide79.xml"/><Relationship Id="rId19" Type="http://schemas.openxmlformats.org/officeDocument/2006/relationships/slide" Target="slides/slide16.xml"/><Relationship Id="rId14" Type="http://schemas.openxmlformats.org/officeDocument/2006/relationships/slide" Target="slides/slide11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56" Type="http://schemas.openxmlformats.org/officeDocument/2006/relationships/slide" Target="slides/slide53.xml"/><Relationship Id="rId77" Type="http://schemas.openxmlformats.org/officeDocument/2006/relationships/slide" Target="slides/slide74.xml"/><Relationship Id="rId100" Type="http://schemas.openxmlformats.org/officeDocument/2006/relationships/tableStyles" Target="tableStyle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72" Type="http://schemas.openxmlformats.org/officeDocument/2006/relationships/slide" Target="slides/slide69.xml"/><Relationship Id="rId93" Type="http://schemas.openxmlformats.org/officeDocument/2006/relationships/slide" Target="slides/slide90.xml"/><Relationship Id="rId98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2A645CD-FD07-4FC6-AE25-55C8380174D1}" type="doc">
      <dgm:prSet loTypeId="urn:microsoft.com/office/officeart/2008/layout/VerticalCurvedList" loCatId="list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bg-BG"/>
        </a:p>
      </dgm:t>
    </dgm:pt>
    <dgm:pt modelId="{90398281-CAAF-402A-9951-9625D1971E16}">
      <dgm:prSet phldrT="[Текст]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bg-BG" dirty="0"/>
            <a:t>Проекти в служба на общността</a:t>
          </a:r>
        </a:p>
      </dgm:t>
    </dgm:pt>
    <dgm:pt modelId="{A4EC656B-85FC-4DD7-B92E-9549F1DCE8E4}" type="parTrans" cxnId="{B513AC85-512D-4374-9CCA-E1341329F1CE}">
      <dgm:prSet/>
      <dgm:spPr/>
      <dgm:t>
        <a:bodyPr/>
        <a:lstStyle/>
        <a:p>
          <a:endParaRPr lang="bg-BG">
            <a:solidFill>
              <a:schemeClr val="tx1"/>
            </a:solidFill>
          </a:endParaRPr>
        </a:p>
      </dgm:t>
    </dgm:pt>
    <dgm:pt modelId="{4B38D415-6D1A-4BFD-92A2-FF0313DDA0D7}" type="sibTrans" cxnId="{B513AC85-512D-4374-9CCA-E1341329F1CE}">
      <dgm:prSet/>
      <dgm:spPr/>
      <dgm:t>
        <a:bodyPr/>
        <a:lstStyle/>
        <a:p>
          <a:endParaRPr lang="bg-BG">
            <a:solidFill>
              <a:schemeClr val="tx1"/>
            </a:solidFill>
          </a:endParaRPr>
        </a:p>
      </dgm:t>
    </dgm:pt>
    <dgm:pt modelId="{182A6509-1C8A-4A84-B34E-5AEA368F2E8F}">
      <dgm:prSet phldrT="[Текст]"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r>
            <a:rPr lang="bg-BG"/>
            <a:t>Приятелство</a:t>
          </a:r>
          <a:endParaRPr lang="bg-BG" dirty="0"/>
        </a:p>
      </dgm:t>
    </dgm:pt>
    <dgm:pt modelId="{B322A4E7-728D-4F9E-86F7-DA83E5FE192C}" type="parTrans" cxnId="{89B9FD06-5346-4798-97CE-40C05D5FE065}">
      <dgm:prSet/>
      <dgm:spPr/>
      <dgm:t>
        <a:bodyPr/>
        <a:lstStyle/>
        <a:p>
          <a:endParaRPr lang="bg-BG">
            <a:solidFill>
              <a:schemeClr val="tx1"/>
            </a:solidFill>
          </a:endParaRPr>
        </a:p>
      </dgm:t>
    </dgm:pt>
    <dgm:pt modelId="{045254CE-5477-4F23-B085-602838ECC65C}" type="sibTrans" cxnId="{89B9FD06-5346-4798-97CE-40C05D5FE065}">
      <dgm:prSet/>
      <dgm:spPr/>
      <dgm:t>
        <a:bodyPr/>
        <a:lstStyle/>
        <a:p>
          <a:endParaRPr lang="bg-BG">
            <a:solidFill>
              <a:schemeClr val="tx1"/>
            </a:solidFill>
          </a:endParaRPr>
        </a:p>
      </dgm:t>
    </dgm:pt>
    <dgm:pt modelId="{B7AA7088-DECD-4AA3-8DD0-C9C0A53F109D}">
      <dgm:prSet phldrT="[Текст]"/>
      <dgm:spPr>
        <a:solidFill>
          <a:srgbClr val="FFFF00"/>
        </a:solidFill>
      </dgm:spPr>
      <dgm:t>
        <a:bodyPr/>
        <a:lstStyle/>
        <a:p>
          <a:r>
            <a:rPr lang="bg-BG" dirty="0"/>
            <a:t>Международни проекти</a:t>
          </a:r>
        </a:p>
      </dgm:t>
    </dgm:pt>
    <dgm:pt modelId="{9722FCC7-4057-46ED-905D-88E89DE49B00}" type="parTrans" cxnId="{F574E8DC-8BCF-4786-9A52-A6D8BC16F111}">
      <dgm:prSet/>
      <dgm:spPr/>
      <dgm:t>
        <a:bodyPr/>
        <a:lstStyle/>
        <a:p>
          <a:endParaRPr lang="bg-BG">
            <a:solidFill>
              <a:schemeClr val="tx1"/>
            </a:solidFill>
          </a:endParaRPr>
        </a:p>
      </dgm:t>
    </dgm:pt>
    <dgm:pt modelId="{AC92340A-1D81-406D-AF80-09C134C99348}" type="sibTrans" cxnId="{F574E8DC-8BCF-4786-9A52-A6D8BC16F111}">
      <dgm:prSet/>
      <dgm:spPr/>
      <dgm:t>
        <a:bodyPr/>
        <a:lstStyle/>
        <a:p>
          <a:endParaRPr lang="bg-BG">
            <a:solidFill>
              <a:schemeClr val="tx1"/>
            </a:solidFill>
          </a:endParaRPr>
        </a:p>
      </dgm:t>
    </dgm:pt>
    <dgm:pt modelId="{B32003BF-C46C-461D-B1FD-87DCF9D9CD06}">
      <dgm:prSet phldrT="[Текст]"/>
      <dgm:spPr/>
      <dgm:t>
        <a:bodyPr/>
        <a:lstStyle/>
        <a:p>
          <a:r>
            <a:rPr lang="bg-BG"/>
            <a:t>Професионални контакти</a:t>
          </a:r>
          <a:endParaRPr lang="bg-BG" dirty="0"/>
        </a:p>
      </dgm:t>
    </dgm:pt>
    <dgm:pt modelId="{81CA083A-E639-4AAE-90B8-9580279F5BA0}" type="parTrans" cxnId="{933C0950-DA8C-4BBD-9B5A-AAFACAC6B9C0}">
      <dgm:prSet/>
      <dgm:spPr/>
      <dgm:t>
        <a:bodyPr/>
        <a:lstStyle/>
        <a:p>
          <a:endParaRPr lang="bg-BG">
            <a:solidFill>
              <a:schemeClr val="tx1"/>
            </a:solidFill>
          </a:endParaRPr>
        </a:p>
      </dgm:t>
    </dgm:pt>
    <dgm:pt modelId="{3B26E7F8-1C21-42FB-962C-D4BD4F539253}" type="sibTrans" cxnId="{933C0950-DA8C-4BBD-9B5A-AAFACAC6B9C0}">
      <dgm:prSet/>
      <dgm:spPr/>
      <dgm:t>
        <a:bodyPr/>
        <a:lstStyle/>
        <a:p>
          <a:endParaRPr lang="bg-BG">
            <a:solidFill>
              <a:schemeClr val="tx1"/>
            </a:solidFill>
          </a:endParaRPr>
        </a:p>
      </dgm:t>
    </dgm:pt>
    <dgm:pt modelId="{FCBDA4C6-6207-43C9-85A0-91BF93BDAA42}" type="pres">
      <dgm:prSet presAssocID="{82A645CD-FD07-4FC6-AE25-55C8380174D1}" presName="Name0" presStyleCnt="0">
        <dgm:presLayoutVars>
          <dgm:chMax val="7"/>
          <dgm:chPref val="7"/>
          <dgm:dir/>
        </dgm:presLayoutVars>
      </dgm:prSet>
      <dgm:spPr/>
    </dgm:pt>
    <dgm:pt modelId="{B0445061-9F29-4793-8FE3-8496D9F573F1}" type="pres">
      <dgm:prSet presAssocID="{82A645CD-FD07-4FC6-AE25-55C8380174D1}" presName="Name1" presStyleCnt="0"/>
      <dgm:spPr/>
    </dgm:pt>
    <dgm:pt modelId="{5AABECDF-7ECF-48BF-8444-CE3D42F93EB6}" type="pres">
      <dgm:prSet presAssocID="{82A645CD-FD07-4FC6-AE25-55C8380174D1}" presName="cycle" presStyleCnt="0"/>
      <dgm:spPr/>
    </dgm:pt>
    <dgm:pt modelId="{29C82B36-22DC-4B47-8161-AE08B20FCFF7}" type="pres">
      <dgm:prSet presAssocID="{82A645CD-FD07-4FC6-AE25-55C8380174D1}" presName="srcNode" presStyleLbl="node1" presStyleIdx="0" presStyleCnt="4"/>
      <dgm:spPr/>
    </dgm:pt>
    <dgm:pt modelId="{65D97B06-2036-42D6-B311-5F4725347BA6}" type="pres">
      <dgm:prSet presAssocID="{82A645CD-FD07-4FC6-AE25-55C8380174D1}" presName="conn" presStyleLbl="parChTrans1D2" presStyleIdx="0" presStyleCnt="1"/>
      <dgm:spPr/>
    </dgm:pt>
    <dgm:pt modelId="{6084ECAA-57D8-48C1-8D2E-38569C763C1B}" type="pres">
      <dgm:prSet presAssocID="{82A645CD-FD07-4FC6-AE25-55C8380174D1}" presName="extraNode" presStyleLbl="node1" presStyleIdx="0" presStyleCnt="4"/>
      <dgm:spPr/>
    </dgm:pt>
    <dgm:pt modelId="{8CB881C6-7794-4392-81A4-D3A3C8A006B1}" type="pres">
      <dgm:prSet presAssocID="{82A645CD-FD07-4FC6-AE25-55C8380174D1}" presName="dstNode" presStyleLbl="node1" presStyleIdx="0" presStyleCnt="4"/>
      <dgm:spPr/>
    </dgm:pt>
    <dgm:pt modelId="{11BA1A56-8E2A-443B-A204-D4D08D651F80}" type="pres">
      <dgm:prSet presAssocID="{90398281-CAAF-402A-9951-9625D1971E16}" presName="text_1" presStyleLbl="node1" presStyleIdx="0" presStyleCnt="4">
        <dgm:presLayoutVars>
          <dgm:bulletEnabled val="1"/>
        </dgm:presLayoutVars>
      </dgm:prSet>
      <dgm:spPr/>
    </dgm:pt>
    <dgm:pt modelId="{C35C4DED-3BC1-453A-BD6E-5B50A403DBC8}" type="pres">
      <dgm:prSet presAssocID="{90398281-CAAF-402A-9951-9625D1971E16}" presName="accent_1" presStyleCnt="0"/>
      <dgm:spPr/>
    </dgm:pt>
    <dgm:pt modelId="{C1BE6E7F-FDCA-4788-8A3A-D3A0892CADE0}" type="pres">
      <dgm:prSet presAssocID="{90398281-CAAF-402A-9951-9625D1971E16}" presName="accentRepeatNode" presStyleLbl="solidFgAcc1" presStyleIdx="0" presStyleCnt="4"/>
      <dgm:spPr/>
    </dgm:pt>
    <dgm:pt modelId="{8EE47320-890E-47DE-961B-B18946449F7C}" type="pres">
      <dgm:prSet presAssocID="{182A6509-1C8A-4A84-B34E-5AEA368F2E8F}" presName="text_2" presStyleLbl="node1" presStyleIdx="1" presStyleCnt="4">
        <dgm:presLayoutVars>
          <dgm:bulletEnabled val="1"/>
        </dgm:presLayoutVars>
      </dgm:prSet>
      <dgm:spPr/>
    </dgm:pt>
    <dgm:pt modelId="{82CD628B-D21D-4695-A2A3-EA4C722F89C0}" type="pres">
      <dgm:prSet presAssocID="{182A6509-1C8A-4A84-B34E-5AEA368F2E8F}" presName="accent_2" presStyleCnt="0"/>
      <dgm:spPr/>
    </dgm:pt>
    <dgm:pt modelId="{7673CC78-8C9C-4599-9829-9DAD58991119}" type="pres">
      <dgm:prSet presAssocID="{182A6509-1C8A-4A84-B34E-5AEA368F2E8F}" presName="accentRepeatNode" presStyleLbl="solidFgAcc1" presStyleIdx="1" presStyleCnt="4"/>
      <dgm:spPr/>
    </dgm:pt>
    <dgm:pt modelId="{FB0AB116-AFE7-4308-BEFC-83F014C7F76A}" type="pres">
      <dgm:prSet presAssocID="{B7AA7088-DECD-4AA3-8DD0-C9C0A53F109D}" presName="text_3" presStyleLbl="node1" presStyleIdx="2" presStyleCnt="4">
        <dgm:presLayoutVars>
          <dgm:bulletEnabled val="1"/>
        </dgm:presLayoutVars>
      </dgm:prSet>
      <dgm:spPr/>
    </dgm:pt>
    <dgm:pt modelId="{EBE4C68B-3BD4-4202-A7F3-F1EE08B98C18}" type="pres">
      <dgm:prSet presAssocID="{B7AA7088-DECD-4AA3-8DD0-C9C0A53F109D}" presName="accent_3" presStyleCnt="0"/>
      <dgm:spPr/>
    </dgm:pt>
    <dgm:pt modelId="{0BC2648C-00BC-4B3F-847B-0E5F6E1563DA}" type="pres">
      <dgm:prSet presAssocID="{B7AA7088-DECD-4AA3-8DD0-C9C0A53F109D}" presName="accentRepeatNode" presStyleLbl="solidFgAcc1" presStyleIdx="2" presStyleCnt="4"/>
      <dgm:spPr/>
    </dgm:pt>
    <dgm:pt modelId="{4F80FE1C-4CBB-4998-9EE2-A147A68E25FD}" type="pres">
      <dgm:prSet presAssocID="{B32003BF-C46C-461D-B1FD-87DCF9D9CD06}" presName="text_4" presStyleLbl="node1" presStyleIdx="3" presStyleCnt="4">
        <dgm:presLayoutVars>
          <dgm:bulletEnabled val="1"/>
        </dgm:presLayoutVars>
      </dgm:prSet>
      <dgm:spPr/>
    </dgm:pt>
    <dgm:pt modelId="{323D2724-DB0C-4638-9BC3-083892240813}" type="pres">
      <dgm:prSet presAssocID="{B32003BF-C46C-461D-B1FD-87DCF9D9CD06}" presName="accent_4" presStyleCnt="0"/>
      <dgm:spPr/>
    </dgm:pt>
    <dgm:pt modelId="{64CDAAE8-DF09-4D9F-9822-B562F20DDEC3}" type="pres">
      <dgm:prSet presAssocID="{B32003BF-C46C-461D-B1FD-87DCF9D9CD06}" presName="accentRepeatNode" presStyleLbl="solidFgAcc1" presStyleIdx="3" presStyleCnt="4"/>
      <dgm:spPr/>
    </dgm:pt>
  </dgm:ptLst>
  <dgm:cxnLst>
    <dgm:cxn modelId="{89B9FD06-5346-4798-97CE-40C05D5FE065}" srcId="{82A645CD-FD07-4FC6-AE25-55C8380174D1}" destId="{182A6509-1C8A-4A84-B34E-5AEA368F2E8F}" srcOrd="1" destOrd="0" parTransId="{B322A4E7-728D-4F9E-86F7-DA83E5FE192C}" sibTransId="{045254CE-5477-4F23-B085-602838ECC65C}"/>
    <dgm:cxn modelId="{46C93F18-5663-406F-82BC-F94D5419ADC3}" type="presOf" srcId="{90398281-CAAF-402A-9951-9625D1971E16}" destId="{11BA1A56-8E2A-443B-A204-D4D08D651F80}" srcOrd="0" destOrd="0" presId="urn:microsoft.com/office/officeart/2008/layout/VerticalCurvedList"/>
    <dgm:cxn modelId="{7AF8693A-94D5-4D18-8376-043B755F2692}" type="presOf" srcId="{82A645CD-FD07-4FC6-AE25-55C8380174D1}" destId="{FCBDA4C6-6207-43C9-85A0-91BF93BDAA42}" srcOrd="0" destOrd="0" presId="urn:microsoft.com/office/officeart/2008/layout/VerticalCurvedList"/>
    <dgm:cxn modelId="{1CA56E3A-2D9E-4B52-8472-B450EC037527}" type="presOf" srcId="{B32003BF-C46C-461D-B1FD-87DCF9D9CD06}" destId="{4F80FE1C-4CBB-4998-9EE2-A147A68E25FD}" srcOrd="0" destOrd="0" presId="urn:microsoft.com/office/officeart/2008/layout/VerticalCurvedList"/>
    <dgm:cxn modelId="{933C0950-DA8C-4BBD-9B5A-AAFACAC6B9C0}" srcId="{82A645CD-FD07-4FC6-AE25-55C8380174D1}" destId="{B32003BF-C46C-461D-B1FD-87DCF9D9CD06}" srcOrd="3" destOrd="0" parTransId="{81CA083A-E639-4AAE-90B8-9580279F5BA0}" sibTransId="{3B26E7F8-1C21-42FB-962C-D4BD4F539253}"/>
    <dgm:cxn modelId="{B513AC85-512D-4374-9CCA-E1341329F1CE}" srcId="{82A645CD-FD07-4FC6-AE25-55C8380174D1}" destId="{90398281-CAAF-402A-9951-9625D1971E16}" srcOrd="0" destOrd="0" parTransId="{A4EC656B-85FC-4DD7-B92E-9549F1DCE8E4}" sibTransId="{4B38D415-6D1A-4BFD-92A2-FF0313DDA0D7}"/>
    <dgm:cxn modelId="{8E7280AF-92E9-4403-9002-F8EE2DAB1336}" type="presOf" srcId="{182A6509-1C8A-4A84-B34E-5AEA368F2E8F}" destId="{8EE47320-890E-47DE-961B-B18946449F7C}" srcOrd="0" destOrd="0" presId="urn:microsoft.com/office/officeart/2008/layout/VerticalCurvedList"/>
    <dgm:cxn modelId="{F574E8DC-8BCF-4786-9A52-A6D8BC16F111}" srcId="{82A645CD-FD07-4FC6-AE25-55C8380174D1}" destId="{B7AA7088-DECD-4AA3-8DD0-C9C0A53F109D}" srcOrd="2" destOrd="0" parTransId="{9722FCC7-4057-46ED-905D-88E89DE49B00}" sibTransId="{AC92340A-1D81-406D-AF80-09C134C99348}"/>
    <dgm:cxn modelId="{4FC273E1-6286-4CF3-AE7B-3AF6AA683111}" type="presOf" srcId="{4B38D415-6D1A-4BFD-92A2-FF0313DDA0D7}" destId="{65D97B06-2036-42D6-B311-5F4725347BA6}" srcOrd="0" destOrd="0" presId="urn:microsoft.com/office/officeart/2008/layout/VerticalCurvedList"/>
    <dgm:cxn modelId="{AF7999E1-54F4-4B66-86EF-9C58EDF70B24}" type="presOf" srcId="{B7AA7088-DECD-4AA3-8DD0-C9C0A53F109D}" destId="{FB0AB116-AFE7-4308-BEFC-83F014C7F76A}" srcOrd="0" destOrd="0" presId="urn:microsoft.com/office/officeart/2008/layout/VerticalCurvedList"/>
    <dgm:cxn modelId="{D184D903-111C-40B1-8897-DD4F171A8744}" type="presParOf" srcId="{FCBDA4C6-6207-43C9-85A0-91BF93BDAA42}" destId="{B0445061-9F29-4793-8FE3-8496D9F573F1}" srcOrd="0" destOrd="0" presId="urn:microsoft.com/office/officeart/2008/layout/VerticalCurvedList"/>
    <dgm:cxn modelId="{1434C597-7634-4FE2-9543-5E86121F17C8}" type="presParOf" srcId="{B0445061-9F29-4793-8FE3-8496D9F573F1}" destId="{5AABECDF-7ECF-48BF-8444-CE3D42F93EB6}" srcOrd="0" destOrd="0" presId="urn:microsoft.com/office/officeart/2008/layout/VerticalCurvedList"/>
    <dgm:cxn modelId="{64C103C8-6655-42A7-808E-6BD3A15474F6}" type="presParOf" srcId="{5AABECDF-7ECF-48BF-8444-CE3D42F93EB6}" destId="{29C82B36-22DC-4B47-8161-AE08B20FCFF7}" srcOrd="0" destOrd="0" presId="urn:microsoft.com/office/officeart/2008/layout/VerticalCurvedList"/>
    <dgm:cxn modelId="{A7CF2862-294C-46BF-9E85-99CE0454CC2B}" type="presParOf" srcId="{5AABECDF-7ECF-48BF-8444-CE3D42F93EB6}" destId="{65D97B06-2036-42D6-B311-5F4725347BA6}" srcOrd="1" destOrd="0" presId="urn:microsoft.com/office/officeart/2008/layout/VerticalCurvedList"/>
    <dgm:cxn modelId="{D07BD582-6842-4BEB-8EB3-101B9FF800AD}" type="presParOf" srcId="{5AABECDF-7ECF-48BF-8444-CE3D42F93EB6}" destId="{6084ECAA-57D8-48C1-8D2E-38569C763C1B}" srcOrd="2" destOrd="0" presId="urn:microsoft.com/office/officeart/2008/layout/VerticalCurvedList"/>
    <dgm:cxn modelId="{2F15D487-4094-4009-9CC8-DCDF6936B338}" type="presParOf" srcId="{5AABECDF-7ECF-48BF-8444-CE3D42F93EB6}" destId="{8CB881C6-7794-4392-81A4-D3A3C8A006B1}" srcOrd="3" destOrd="0" presId="urn:microsoft.com/office/officeart/2008/layout/VerticalCurvedList"/>
    <dgm:cxn modelId="{91EB1F79-2339-4E65-8440-D3DDCE1C879B}" type="presParOf" srcId="{B0445061-9F29-4793-8FE3-8496D9F573F1}" destId="{11BA1A56-8E2A-443B-A204-D4D08D651F80}" srcOrd="1" destOrd="0" presId="urn:microsoft.com/office/officeart/2008/layout/VerticalCurvedList"/>
    <dgm:cxn modelId="{0B65C411-891F-43E4-A121-FB5714AE2452}" type="presParOf" srcId="{B0445061-9F29-4793-8FE3-8496D9F573F1}" destId="{C35C4DED-3BC1-453A-BD6E-5B50A403DBC8}" srcOrd="2" destOrd="0" presId="urn:microsoft.com/office/officeart/2008/layout/VerticalCurvedList"/>
    <dgm:cxn modelId="{DE332D5F-86E8-48A8-B35A-ADC9E3F725B8}" type="presParOf" srcId="{C35C4DED-3BC1-453A-BD6E-5B50A403DBC8}" destId="{C1BE6E7F-FDCA-4788-8A3A-D3A0892CADE0}" srcOrd="0" destOrd="0" presId="urn:microsoft.com/office/officeart/2008/layout/VerticalCurvedList"/>
    <dgm:cxn modelId="{609AFAC7-3E9A-4EF6-8BE7-7142ED47C529}" type="presParOf" srcId="{B0445061-9F29-4793-8FE3-8496D9F573F1}" destId="{8EE47320-890E-47DE-961B-B18946449F7C}" srcOrd="3" destOrd="0" presId="urn:microsoft.com/office/officeart/2008/layout/VerticalCurvedList"/>
    <dgm:cxn modelId="{2552561C-A538-43B6-9036-406E4B55E2BE}" type="presParOf" srcId="{B0445061-9F29-4793-8FE3-8496D9F573F1}" destId="{82CD628B-D21D-4695-A2A3-EA4C722F89C0}" srcOrd="4" destOrd="0" presId="urn:microsoft.com/office/officeart/2008/layout/VerticalCurvedList"/>
    <dgm:cxn modelId="{ADECBEA2-AC1A-4221-9513-DD261691AF78}" type="presParOf" srcId="{82CD628B-D21D-4695-A2A3-EA4C722F89C0}" destId="{7673CC78-8C9C-4599-9829-9DAD58991119}" srcOrd="0" destOrd="0" presId="urn:microsoft.com/office/officeart/2008/layout/VerticalCurvedList"/>
    <dgm:cxn modelId="{6B2055A3-E389-46FC-AB47-79E9E8A69200}" type="presParOf" srcId="{B0445061-9F29-4793-8FE3-8496D9F573F1}" destId="{FB0AB116-AFE7-4308-BEFC-83F014C7F76A}" srcOrd="5" destOrd="0" presId="urn:microsoft.com/office/officeart/2008/layout/VerticalCurvedList"/>
    <dgm:cxn modelId="{B1F39561-7561-4306-8CA0-C4F7086D7FFC}" type="presParOf" srcId="{B0445061-9F29-4793-8FE3-8496D9F573F1}" destId="{EBE4C68B-3BD4-4202-A7F3-F1EE08B98C18}" srcOrd="6" destOrd="0" presId="urn:microsoft.com/office/officeart/2008/layout/VerticalCurvedList"/>
    <dgm:cxn modelId="{8B1398AB-6A87-40C0-AF30-64C60475116A}" type="presParOf" srcId="{EBE4C68B-3BD4-4202-A7F3-F1EE08B98C18}" destId="{0BC2648C-00BC-4B3F-847B-0E5F6E1563DA}" srcOrd="0" destOrd="0" presId="urn:microsoft.com/office/officeart/2008/layout/VerticalCurvedList"/>
    <dgm:cxn modelId="{E20C9F25-7008-4F63-8EF9-CE30655760C9}" type="presParOf" srcId="{B0445061-9F29-4793-8FE3-8496D9F573F1}" destId="{4F80FE1C-4CBB-4998-9EE2-A147A68E25FD}" srcOrd="7" destOrd="0" presId="urn:microsoft.com/office/officeart/2008/layout/VerticalCurvedList"/>
    <dgm:cxn modelId="{39F0BADD-4AFC-4D93-A0AB-D2404B31A4BD}" type="presParOf" srcId="{B0445061-9F29-4793-8FE3-8496D9F573F1}" destId="{323D2724-DB0C-4638-9BC3-083892240813}" srcOrd="8" destOrd="0" presId="urn:microsoft.com/office/officeart/2008/layout/VerticalCurvedList"/>
    <dgm:cxn modelId="{764904E6-2525-4DC8-83B3-D4B61B25C7A0}" type="presParOf" srcId="{323D2724-DB0C-4638-9BC3-083892240813}" destId="{64CDAAE8-DF09-4D9F-9822-B562F20DDEC3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2A645CD-FD07-4FC6-AE25-55C8380174D1}" type="doc">
      <dgm:prSet loTypeId="urn:microsoft.com/office/officeart/2008/layout/VerticalCurvedList" loCatId="list" qsTypeId="urn:microsoft.com/office/officeart/2005/8/quickstyle/simple1" qsCatId="simple" csTypeId="urn:microsoft.com/office/officeart/2005/8/colors/accent0_2" csCatId="mainScheme" phldr="1"/>
      <dgm:spPr/>
      <dgm:t>
        <a:bodyPr/>
        <a:lstStyle/>
        <a:p>
          <a:endParaRPr lang="bg-BG"/>
        </a:p>
      </dgm:t>
    </dgm:pt>
    <dgm:pt modelId="{90398281-CAAF-402A-9951-9625D1971E16}">
      <dgm:prSet phldrT="[Текст]" custT="1"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r>
            <a:rPr lang="bg-BG" sz="2000">
              <a:solidFill>
                <a:schemeClr val="tx1"/>
              </a:solidFill>
            </a:rPr>
            <a:t>Приятелство</a:t>
          </a:r>
          <a:endParaRPr lang="bg-BG" sz="2000" dirty="0">
            <a:solidFill>
              <a:schemeClr val="tx1"/>
            </a:solidFill>
          </a:endParaRPr>
        </a:p>
      </dgm:t>
    </dgm:pt>
    <dgm:pt modelId="{A4EC656B-85FC-4DD7-B92E-9549F1DCE8E4}" type="parTrans" cxnId="{B513AC85-512D-4374-9CCA-E1341329F1CE}">
      <dgm:prSet/>
      <dgm:spPr/>
      <dgm:t>
        <a:bodyPr/>
        <a:lstStyle/>
        <a:p>
          <a:endParaRPr lang="bg-BG" sz="1600">
            <a:solidFill>
              <a:schemeClr val="tx1"/>
            </a:solidFill>
          </a:endParaRPr>
        </a:p>
      </dgm:t>
    </dgm:pt>
    <dgm:pt modelId="{4B38D415-6D1A-4BFD-92A2-FF0313DDA0D7}" type="sibTrans" cxnId="{B513AC85-512D-4374-9CCA-E1341329F1CE}">
      <dgm:prSet/>
      <dgm:spPr/>
      <dgm:t>
        <a:bodyPr/>
        <a:lstStyle/>
        <a:p>
          <a:endParaRPr lang="bg-BG" sz="1600">
            <a:solidFill>
              <a:schemeClr val="tx1"/>
            </a:solidFill>
          </a:endParaRPr>
        </a:p>
      </dgm:t>
    </dgm:pt>
    <dgm:pt modelId="{B7AA7088-DECD-4AA3-8DD0-C9C0A53F109D}">
      <dgm:prSet phldrT="[Текст]" custT="1"/>
      <dgm:spPr>
        <a:solidFill>
          <a:srgbClr val="FFFF00"/>
        </a:solidFill>
      </dgm:spPr>
      <dgm:t>
        <a:bodyPr/>
        <a:lstStyle/>
        <a:p>
          <a:r>
            <a:rPr lang="bg-BG" sz="2000" dirty="0">
              <a:solidFill>
                <a:schemeClr val="tx1"/>
              </a:solidFill>
            </a:rPr>
            <a:t>Международни проекти</a:t>
          </a:r>
        </a:p>
      </dgm:t>
    </dgm:pt>
    <dgm:pt modelId="{9722FCC7-4057-46ED-905D-88E89DE49B00}" type="parTrans" cxnId="{F574E8DC-8BCF-4786-9A52-A6D8BC16F111}">
      <dgm:prSet/>
      <dgm:spPr/>
      <dgm:t>
        <a:bodyPr/>
        <a:lstStyle/>
        <a:p>
          <a:endParaRPr lang="bg-BG" sz="1600">
            <a:solidFill>
              <a:schemeClr val="tx1"/>
            </a:solidFill>
          </a:endParaRPr>
        </a:p>
      </dgm:t>
    </dgm:pt>
    <dgm:pt modelId="{AC92340A-1D81-406D-AF80-09C134C99348}" type="sibTrans" cxnId="{F574E8DC-8BCF-4786-9A52-A6D8BC16F111}">
      <dgm:prSet/>
      <dgm:spPr/>
      <dgm:t>
        <a:bodyPr/>
        <a:lstStyle/>
        <a:p>
          <a:endParaRPr lang="bg-BG" sz="1600">
            <a:solidFill>
              <a:schemeClr val="tx1"/>
            </a:solidFill>
          </a:endParaRPr>
        </a:p>
      </dgm:t>
    </dgm:pt>
    <dgm:pt modelId="{79037FF5-9F2E-4603-8237-F65D00B28DA5}">
      <dgm:prSet phldrT="[Текст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bg-BG" sz="2000" dirty="0">
              <a:solidFill>
                <a:schemeClr val="tx1"/>
              </a:solidFill>
            </a:rPr>
            <a:t>Проекти в служба на общността</a:t>
          </a:r>
        </a:p>
      </dgm:t>
    </dgm:pt>
    <dgm:pt modelId="{662814B3-0C91-4237-927A-988D7398C3A4}" type="parTrans" cxnId="{7768B948-9ACA-4C84-86AC-3341096A0954}">
      <dgm:prSet/>
      <dgm:spPr/>
      <dgm:t>
        <a:bodyPr/>
        <a:lstStyle/>
        <a:p>
          <a:endParaRPr lang="bg-BG" sz="1600">
            <a:solidFill>
              <a:schemeClr val="tx1"/>
            </a:solidFill>
          </a:endParaRPr>
        </a:p>
      </dgm:t>
    </dgm:pt>
    <dgm:pt modelId="{78235ADE-A78A-4FDF-815B-E6E45466313E}" type="sibTrans" cxnId="{7768B948-9ACA-4C84-86AC-3341096A0954}">
      <dgm:prSet/>
      <dgm:spPr/>
      <dgm:t>
        <a:bodyPr/>
        <a:lstStyle/>
        <a:p>
          <a:endParaRPr lang="bg-BG" sz="1600">
            <a:solidFill>
              <a:schemeClr val="tx1"/>
            </a:solidFill>
          </a:endParaRPr>
        </a:p>
      </dgm:t>
    </dgm:pt>
    <dgm:pt modelId="{FCBDA4C6-6207-43C9-85A0-91BF93BDAA42}" type="pres">
      <dgm:prSet presAssocID="{82A645CD-FD07-4FC6-AE25-55C8380174D1}" presName="Name0" presStyleCnt="0">
        <dgm:presLayoutVars>
          <dgm:chMax val="7"/>
          <dgm:chPref val="7"/>
          <dgm:dir/>
        </dgm:presLayoutVars>
      </dgm:prSet>
      <dgm:spPr/>
    </dgm:pt>
    <dgm:pt modelId="{B0445061-9F29-4793-8FE3-8496D9F573F1}" type="pres">
      <dgm:prSet presAssocID="{82A645CD-FD07-4FC6-AE25-55C8380174D1}" presName="Name1" presStyleCnt="0"/>
      <dgm:spPr/>
    </dgm:pt>
    <dgm:pt modelId="{5AABECDF-7ECF-48BF-8444-CE3D42F93EB6}" type="pres">
      <dgm:prSet presAssocID="{82A645CD-FD07-4FC6-AE25-55C8380174D1}" presName="cycle" presStyleCnt="0"/>
      <dgm:spPr/>
    </dgm:pt>
    <dgm:pt modelId="{29C82B36-22DC-4B47-8161-AE08B20FCFF7}" type="pres">
      <dgm:prSet presAssocID="{82A645CD-FD07-4FC6-AE25-55C8380174D1}" presName="srcNode" presStyleLbl="node1" presStyleIdx="0" presStyleCnt="3"/>
      <dgm:spPr/>
    </dgm:pt>
    <dgm:pt modelId="{65D97B06-2036-42D6-B311-5F4725347BA6}" type="pres">
      <dgm:prSet presAssocID="{82A645CD-FD07-4FC6-AE25-55C8380174D1}" presName="conn" presStyleLbl="parChTrans1D2" presStyleIdx="0" presStyleCnt="1"/>
      <dgm:spPr/>
    </dgm:pt>
    <dgm:pt modelId="{6084ECAA-57D8-48C1-8D2E-38569C763C1B}" type="pres">
      <dgm:prSet presAssocID="{82A645CD-FD07-4FC6-AE25-55C8380174D1}" presName="extraNode" presStyleLbl="node1" presStyleIdx="0" presStyleCnt="3"/>
      <dgm:spPr/>
    </dgm:pt>
    <dgm:pt modelId="{8CB881C6-7794-4392-81A4-D3A3C8A006B1}" type="pres">
      <dgm:prSet presAssocID="{82A645CD-FD07-4FC6-AE25-55C8380174D1}" presName="dstNode" presStyleLbl="node1" presStyleIdx="0" presStyleCnt="3"/>
      <dgm:spPr/>
    </dgm:pt>
    <dgm:pt modelId="{11BA1A56-8E2A-443B-A204-D4D08D651F80}" type="pres">
      <dgm:prSet presAssocID="{90398281-CAAF-402A-9951-9625D1971E16}" presName="text_1" presStyleLbl="node1" presStyleIdx="0" presStyleCnt="3">
        <dgm:presLayoutVars>
          <dgm:bulletEnabled val="1"/>
        </dgm:presLayoutVars>
      </dgm:prSet>
      <dgm:spPr/>
    </dgm:pt>
    <dgm:pt modelId="{C35C4DED-3BC1-453A-BD6E-5B50A403DBC8}" type="pres">
      <dgm:prSet presAssocID="{90398281-CAAF-402A-9951-9625D1971E16}" presName="accent_1" presStyleCnt="0"/>
      <dgm:spPr/>
    </dgm:pt>
    <dgm:pt modelId="{C1BE6E7F-FDCA-4788-8A3A-D3A0892CADE0}" type="pres">
      <dgm:prSet presAssocID="{90398281-CAAF-402A-9951-9625D1971E16}" presName="accentRepeatNode" presStyleLbl="solidFgAcc1" presStyleIdx="0" presStyleCnt="3"/>
      <dgm:spPr/>
    </dgm:pt>
    <dgm:pt modelId="{F39272D0-24AD-47B2-90EE-3403AF5F236F}" type="pres">
      <dgm:prSet presAssocID="{79037FF5-9F2E-4603-8237-F65D00B28DA5}" presName="text_2" presStyleLbl="node1" presStyleIdx="1" presStyleCnt="3">
        <dgm:presLayoutVars>
          <dgm:bulletEnabled val="1"/>
        </dgm:presLayoutVars>
      </dgm:prSet>
      <dgm:spPr/>
    </dgm:pt>
    <dgm:pt modelId="{8F06225B-37A6-4B44-86BB-945700A9FE5A}" type="pres">
      <dgm:prSet presAssocID="{79037FF5-9F2E-4603-8237-F65D00B28DA5}" presName="accent_2" presStyleCnt="0"/>
      <dgm:spPr/>
    </dgm:pt>
    <dgm:pt modelId="{42F1ABFD-1D00-4898-9F65-E1FB04F1FD5B}" type="pres">
      <dgm:prSet presAssocID="{79037FF5-9F2E-4603-8237-F65D00B28DA5}" presName="accentRepeatNode" presStyleLbl="solidFgAcc1" presStyleIdx="1" presStyleCnt="3"/>
      <dgm:spPr/>
    </dgm:pt>
    <dgm:pt modelId="{BB84DA6F-26BD-4F73-A056-D20605F95995}" type="pres">
      <dgm:prSet presAssocID="{B7AA7088-DECD-4AA3-8DD0-C9C0A53F109D}" presName="text_3" presStyleLbl="node1" presStyleIdx="2" presStyleCnt="3">
        <dgm:presLayoutVars>
          <dgm:bulletEnabled val="1"/>
        </dgm:presLayoutVars>
      </dgm:prSet>
      <dgm:spPr/>
    </dgm:pt>
    <dgm:pt modelId="{91317130-6F36-490B-AA36-1B0EBCCC0C48}" type="pres">
      <dgm:prSet presAssocID="{B7AA7088-DECD-4AA3-8DD0-C9C0A53F109D}" presName="accent_3" presStyleCnt="0"/>
      <dgm:spPr/>
    </dgm:pt>
    <dgm:pt modelId="{0BC2648C-00BC-4B3F-847B-0E5F6E1563DA}" type="pres">
      <dgm:prSet presAssocID="{B7AA7088-DECD-4AA3-8DD0-C9C0A53F109D}" presName="accentRepeatNode" presStyleLbl="solidFgAcc1" presStyleIdx="2" presStyleCnt="3"/>
      <dgm:spPr/>
    </dgm:pt>
  </dgm:ptLst>
  <dgm:cxnLst>
    <dgm:cxn modelId="{46C93F18-5663-406F-82BC-F94D5419ADC3}" type="presOf" srcId="{90398281-CAAF-402A-9951-9625D1971E16}" destId="{11BA1A56-8E2A-443B-A204-D4D08D651F80}" srcOrd="0" destOrd="0" presId="urn:microsoft.com/office/officeart/2008/layout/VerticalCurvedList"/>
    <dgm:cxn modelId="{3DC36235-F9DD-4FFC-9220-07216494519D}" type="presOf" srcId="{B7AA7088-DECD-4AA3-8DD0-C9C0A53F109D}" destId="{BB84DA6F-26BD-4F73-A056-D20605F95995}" srcOrd="0" destOrd="0" presId="urn:microsoft.com/office/officeart/2008/layout/VerticalCurvedList"/>
    <dgm:cxn modelId="{7AF8693A-94D5-4D18-8376-043B755F2692}" type="presOf" srcId="{82A645CD-FD07-4FC6-AE25-55C8380174D1}" destId="{FCBDA4C6-6207-43C9-85A0-91BF93BDAA42}" srcOrd="0" destOrd="0" presId="urn:microsoft.com/office/officeart/2008/layout/VerticalCurvedList"/>
    <dgm:cxn modelId="{7768B948-9ACA-4C84-86AC-3341096A0954}" srcId="{82A645CD-FD07-4FC6-AE25-55C8380174D1}" destId="{79037FF5-9F2E-4603-8237-F65D00B28DA5}" srcOrd="1" destOrd="0" parTransId="{662814B3-0C91-4237-927A-988D7398C3A4}" sibTransId="{78235ADE-A78A-4FDF-815B-E6E45466313E}"/>
    <dgm:cxn modelId="{B513AC85-512D-4374-9CCA-E1341329F1CE}" srcId="{82A645CD-FD07-4FC6-AE25-55C8380174D1}" destId="{90398281-CAAF-402A-9951-9625D1971E16}" srcOrd="0" destOrd="0" parTransId="{A4EC656B-85FC-4DD7-B92E-9549F1DCE8E4}" sibTransId="{4B38D415-6D1A-4BFD-92A2-FF0313DDA0D7}"/>
    <dgm:cxn modelId="{3F2D1A9C-F1F8-409B-B99B-596731AF68C9}" type="presOf" srcId="{79037FF5-9F2E-4603-8237-F65D00B28DA5}" destId="{F39272D0-24AD-47B2-90EE-3403AF5F236F}" srcOrd="0" destOrd="0" presId="urn:microsoft.com/office/officeart/2008/layout/VerticalCurvedList"/>
    <dgm:cxn modelId="{F574E8DC-8BCF-4786-9A52-A6D8BC16F111}" srcId="{82A645CD-FD07-4FC6-AE25-55C8380174D1}" destId="{B7AA7088-DECD-4AA3-8DD0-C9C0A53F109D}" srcOrd="2" destOrd="0" parTransId="{9722FCC7-4057-46ED-905D-88E89DE49B00}" sibTransId="{AC92340A-1D81-406D-AF80-09C134C99348}"/>
    <dgm:cxn modelId="{4FC273E1-6286-4CF3-AE7B-3AF6AA683111}" type="presOf" srcId="{4B38D415-6D1A-4BFD-92A2-FF0313DDA0D7}" destId="{65D97B06-2036-42D6-B311-5F4725347BA6}" srcOrd="0" destOrd="0" presId="urn:microsoft.com/office/officeart/2008/layout/VerticalCurvedList"/>
    <dgm:cxn modelId="{D184D903-111C-40B1-8897-DD4F171A8744}" type="presParOf" srcId="{FCBDA4C6-6207-43C9-85A0-91BF93BDAA42}" destId="{B0445061-9F29-4793-8FE3-8496D9F573F1}" srcOrd="0" destOrd="0" presId="urn:microsoft.com/office/officeart/2008/layout/VerticalCurvedList"/>
    <dgm:cxn modelId="{1434C597-7634-4FE2-9543-5E86121F17C8}" type="presParOf" srcId="{B0445061-9F29-4793-8FE3-8496D9F573F1}" destId="{5AABECDF-7ECF-48BF-8444-CE3D42F93EB6}" srcOrd="0" destOrd="0" presId="urn:microsoft.com/office/officeart/2008/layout/VerticalCurvedList"/>
    <dgm:cxn modelId="{64C103C8-6655-42A7-808E-6BD3A15474F6}" type="presParOf" srcId="{5AABECDF-7ECF-48BF-8444-CE3D42F93EB6}" destId="{29C82B36-22DC-4B47-8161-AE08B20FCFF7}" srcOrd="0" destOrd="0" presId="urn:microsoft.com/office/officeart/2008/layout/VerticalCurvedList"/>
    <dgm:cxn modelId="{A7CF2862-294C-46BF-9E85-99CE0454CC2B}" type="presParOf" srcId="{5AABECDF-7ECF-48BF-8444-CE3D42F93EB6}" destId="{65D97B06-2036-42D6-B311-5F4725347BA6}" srcOrd="1" destOrd="0" presId="urn:microsoft.com/office/officeart/2008/layout/VerticalCurvedList"/>
    <dgm:cxn modelId="{D07BD582-6842-4BEB-8EB3-101B9FF800AD}" type="presParOf" srcId="{5AABECDF-7ECF-48BF-8444-CE3D42F93EB6}" destId="{6084ECAA-57D8-48C1-8D2E-38569C763C1B}" srcOrd="2" destOrd="0" presId="urn:microsoft.com/office/officeart/2008/layout/VerticalCurvedList"/>
    <dgm:cxn modelId="{2F15D487-4094-4009-9CC8-DCDF6936B338}" type="presParOf" srcId="{5AABECDF-7ECF-48BF-8444-CE3D42F93EB6}" destId="{8CB881C6-7794-4392-81A4-D3A3C8A006B1}" srcOrd="3" destOrd="0" presId="urn:microsoft.com/office/officeart/2008/layout/VerticalCurvedList"/>
    <dgm:cxn modelId="{91EB1F79-2339-4E65-8440-D3DDCE1C879B}" type="presParOf" srcId="{B0445061-9F29-4793-8FE3-8496D9F573F1}" destId="{11BA1A56-8E2A-443B-A204-D4D08D651F80}" srcOrd="1" destOrd="0" presId="urn:microsoft.com/office/officeart/2008/layout/VerticalCurvedList"/>
    <dgm:cxn modelId="{0B65C411-891F-43E4-A121-FB5714AE2452}" type="presParOf" srcId="{B0445061-9F29-4793-8FE3-8496D9F573F1}" destId="{C35C4DED-3BC1-453A-BD6E-5B50A403DBC8}" srcOrd="2" destOrd="0" presId="urn:microsoft.com/office/officeart/2008/layout/VerticalCurvedList"/>
    <dgm:cxn modelId="{DE332D5F-86E8-48A8-B35A-ADC9E3F725B8}" type="presParOf" srcId="{C35C4DED-3BC1-453A-BD6E-5B50A403DBC8}" destId="{C1BE6E7F-FDCA-4788-8A3A-D3A0892CADE0}" srcOrd="0" destOrd="0" presId="urn:microsoft.com/office/officeart/2008/layout/VerticalCurvedList"/>
    <dgm:cxn modelId="{0ECC1EDF-5A69-474E-88EC-49722AF9BF21}" type="presParOf" srcId="{B0445061-9F29-4793-8FE3-8496D9F573F1}" destId="{F39272D0-24AD-47B2-90EE-3403AF5F236F}" srcOrd="3" destOrd="0" presId="urn:microsoft.com/office/officeart/2008/layout/VerticalCurvedList"/>
    <dgm:cxn modelId="{97BA88D3-4201-49A6-B087-7B5FADE94048}" type="presParOf" srcId="{B0445061-9F29-4793-8FE3-8496D9F573F1}" destId="{8F06225B-37A6-4B44-86BB-945700A9FE5A}" srcOrd="4" destOrd="0" presId="urn:microsoft.com/office/officeart/2008/layout/VerticalCurvedList"/>
    <dgm:cxn modelId="{63297232-7727-405B-AF63-173E09F999D5}" type="presParOf" srcId="{8F06225B-37A6-4B44-86BB-945700A9FE5A}" destId="{42F1ABFD-1D00-4898-9F65-E1FB04F1FD5B}" srcOrd="0" destOrd="0" presId="urn:microsoft.com/office/officeart/2008/layout/VerticalCurvedList"/>
    <dgm:cxn modelId="{A1B12AF1-2E3D-4B82-9D91-3A3AE999268D}" type="presParOf" srcId="{B0445061-9F29-4793-8FE3-8496D9F573F1}" destId="{BB84DA6F-26BD-4F73-A056-D20605F95995}" srcOrd="5" destOrd="0" presId="urn:microsoft.com/office/officeart/2008/layout/VerticalCurvedList"/>
    <dgm:cxn modelId="{4F92B9BC-0E23-49F2-A29E-544819E78448}" type="presParOf" srcId="{B0445061-9F29-4793-8FE3-8496D9F573F1}" destId="{91317130-6F36-490B-AA36-1B0EBCCC0C48}" srcOrd="6" destOrd="0" presId="urn:microsoft.com/office/officeart/2008/layout/VerticalCurvedList"/>
    <dgm:cxn modelId="{E701AE17-5C5F-45DD-834C-E4DC591C79D1}" type="presParOf" srcId="{91317130-6F36-490B-AA36-1B0EBCCC0C48}" destId="{0BC2648C-00BC-4B3F-847B-0E5F6E1563DA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2A645CD-FD07-4FC6-AE25-55C8380174D1}" type="doc">
      <dgm:prSet loTypeId="urn:microsoft.com/office/officeart/2008/layout/VerticalCurvedList" loCatId="list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bg-BG"/>
        </a:p>
      </dgm:t>
    </dgm:pt>
    <dgm:pt modelId="{90398281-CAAF-402A-9951-9625D1971E16}">
      <dgm:prSet phldrT="[Текст]"/>
      <dgm:spPr>
        <a:solidFill>
          <a:schemeClr val="accent4">
            <a:lumMod val="20000"/>
            <a:lumOff val="80000"/>
          </a:schemeClr>
        </a:solidFill>
      </dgm:spPr>
      <dgm:t>
        <a:bodyPr/>
        <a:lstStyle/>
        <a:p>
          <a:r>
            <a:rPr lang="bg-BG" dirty="0"/>
            <a:t>Развитие на лидерски умения</a:t>
          </a:r>
        </a:p>
      </dgm:t>
    </dgm:pt>
    <dgm:pt modelId="{A4EC656B-85FC-4DD7-B92E-9549F1DCE8E4}" type="parTrans" cxnId="{B513AC85-512D-4374-9CCA-E1341329F1CE}">
      <dgm:prSet/>
      <dgm:spPr/>
      <dgm:t>
        <a:bodyPr/>
        <a:lstStyle/>
        <a:p>
          <a:endParaRPr lang="bg-BG">
            <a:solidFill>
              <a:schemeClr val="tx1"/>
            </a:solidFill>
          </a:endParaRPr>
        </a:p>
      </dgm:t>
    </dgm:pt>
    <dgm:pt modelId="{4B38D415-6D1A-4BFD-92A2-FF0313DDA0D7}" type="sibTrans" cxnId="{B513AC85-512D-4374-9CCA-E1341329F1CE}">
      <dgm:prSet/>
      <dgm:spPr/>
      <dgm:t>
        <a:bodyPr/>
        <a:lstStyle/>
        <a:p>
          <a:endParaRPr lang="bg-BG">
            <a:solidFill>
              <a:schemeClr val="tx1"/>
            </a:solidFill>
          </a:endParaRPr>
        </a:p>
      </dgm:t>
    </dgm:pt>
    <dgm:pt modelId="{B7AA7088-DECD-4AA3-8DD0-C9C0A53F109D}">
      <dgm:prSet phldrT="[Текст]"/>
      <dgm:spPr>
        <a:solidFill>
          <a:srgbClr val="FFFF00"/>
        </a:solidFill>
      </dgm:spPr>
      <dgm:t>
        <a:bodyPr/>
        <a:lstStyle/>
        <a:p>
          <a:r>
            <a:rPr lang="bg-BG" dirty="0"/>
            <a:t>Международни проекти</a:t>
          </a:r>
        </a:p>
      </dgm:t>
    </dgm:pt>
    <dgm:pt modelId="{9722FCC7-4057-46ED-905D-88E89DE49B00}" type="parTrans" cxnId="{F574E8DC-8BCF-4786-9A52-A6D8BC16F111}">
      <dgm:prSet/>
      <dgm:spPr/>
      <dgm:t>
        <a:bodyPr/>
        <a:lstStyle/>
        <a:p>
          <a:endParaRPr lang="bg-BG">
            <a:solidFill>
              <a:schemeClr val="tx1"/>
            </a:solidFill>
          </a:endParaRPr>
        </a:p>
      </dgm:t>
    </dgm:pt>
    <dgm:pt modelId="{AC92340A-1D81-406D-AF80-09C134C99348}" type="sibTrans" cxnId="{F574E8DC-8BCF-4786-9A52-A6D8BC16F111}">
      <dgm:prSet/>
      <dgm:spPr/>
      <dgm:t>
        <a:bodyPr/>
        <a:lstStyle/>
        <a:p>
          <a:endParaRPr lang="bg-BG">
            <a:solidFill>
              <a:schemeClr val="tx1"/>
            </a:solidFill>
          </a:endParaRPr>
        </a:p>
      </dgm:t>
    </dgm:pt>
    <dgm:pt modelId="{7B69D653-D7C5-4268-8180-910A7756354D}">
      <dgm:prSet phldrT="[Текст]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bg-BG" dirty="0"/>
            <a:t> Проекти в служба на общността</a:t>
          </a:r>
        </a:p>
      </dgm:t>
    </dgm:pt>
    <dgm:pt modelId="{7B716EF7-F183-4C15-9049-0A13B25E0FC4}" type="parTrans" cxnId="{B7234815-8753-4CEB-AA80-D89852F85852}">
      <dgm:prSet/>
      <dgm:spPr/>
      <dgm:t>
        <a:bodyPr/>
        <a:lstStyle/>
        <a:p>
          <a:endParaRPr lang="bg-BG"/>
        </a:p>
      </dgm:t>
    </dgm:pt>
    <dgm:pt modelId="{F85C290E-6C1D-46EB-88B5-AEFFE233C9FF}" type="sibTrans" cxnId="{B7234815-8753-4CEB-AA80-D89852F85852}">
      <dgm:prSet/>
      <dgm:spPr/>
      <dgm:t>
        <a:bodyPr/>
        <a:lstStyle/>
        <a:p>
          <a:endParaRPr lang="bg-BG"/>
        </a:p>
      </dgm:t>
    </dgm:pt>
    <dgm:pt modelId="{FCBDA4C6-6207-43C9-85A0-91BF93BDAA42}" type="pres">
      <dgm:prSet presAssocID="{82A645CD-FD07-4FC6-AE25-55C8380174D1}" presName="Name0" presStyleCnt="0">
        <dgm:presLayoutVars>
          <dgm:chMax val="7"/>
          <dgm:chPref val="7"/>
          <dgm:dir/>
        </dgm:presLayoutVars>
      </dgm:prSet>
      <dgm:spPr/>
    </dgm:pt>
    <dgm:pt modelId="{B0445061-9F29-4793-8FE3-8496D9F573F1}" type="pres">
      <dgm:prSet presAssocID="{82A645CD-FD07-4FC6-AE25-55C8380174D1}" presName="Name1" presStyleCnt="0"/>
      <dgm:spPr/>
    </dgm:pt>
    <dgm:pt modelId="{5AABECDF-7ECF-48BF-8444-CE3D42F93EB6}" type="pres">
      <dgm:prSet presAssocID="{82A645CD-FD07-4FC6-AE25-55C8380174D1}" presName="cycle" presStyleCnt="0"/>
      <dgm:spPr/>
    </dgm:pt>
    <dgm:pt modelId="{29C82B36-22DC-4B47-8161-AE08B20FCFF7}" type="pres">
      <dgm:prSet presAssocID="{82A645CD-FD07-4FC6-AE25-55C8380174D1}" presName="srcNode" presStyleLbl="node1" presStyleIdx="0" presStyleCnt="3"/>
      <dgm:spPr/>
    </dgm:pt>
    <dgm:pt modelId="{65D97B06-2036-42D6-B311-5F4725347BA6}" type="pres">
      <dgm:prSet presAssocID="{82A645CD-FD07-4FC6-AE25-55C8380174D1}" presName="conn" presStyleLbl="parChTrans1D2" presStyleIdx="0" presStyleCnt="1"/>
      <dgm:spPr/>
    </dgm:pt>
    <dgm:pt modelId="{6084ECAA-57D8-48C1-8D2E-38569C763C1B}" type="pres">
      <dgm:prSet presAssocID="{82A645CD-FD07-4FC6-AE25-55C8380174D1}" presName="extraNode" presStyleLbl="node1" presStyleIdx="0" presStyleCnt="3"/>
      <dgm:spPr/>
    </dgm:pt>
    <dgm:pt modelId="{8CB881C6-7794-4392-81A4-D3A3C8A006B1}" type="pres">
      <dgm:prSet presAssocID="{82A645CD-FD07-4FC6-AE25-55C8380174D1}" presName="dstNode" presStyleLbl="node1" presStyleIdx="0" presStyleCnt="3"/>
      <dgm:spPr/>
    </dgm:pt>
    <dgm:pt modelId="{11BA1A56-8E2A-443B-A204-D4D08D651F80}" type="pres">
      <dgm:prSet presAssocID="{90398281-CAAF-402A-9951-9625D1971E16}" presName="text_1" presStyleLbl="node1" presStyleIdx="0" presStyleCnt="3">
        <dgm:presLayoutVars>
          <dgm:bulletEnabled val="1"/>
        </dgm:presLayoutVars>
      </dgm:prSet>
      <dgm:spPr/>
    </dgm:pt>
    <dgm:pt modelId="{C35C4DED-3BC1-453A-BD6E-5B50A403DBC8}" type="pres">
      <dgm:prSet presAssocID="{90398281-CAAF-402A-9951-9625D1971E16}" presName="accent_1" presStyleCnt="0"/>
      <dgm:spPr/>
    </dgm:pt>
    <dgm:pt modelId="{C1BE6E7F-FDCA-4788-8A3A-D3A0892CADE0}" type="pres">
      <dgm:prSet presAssocID="{90398281-CAAF-402A-9951-9625D1971E16}" presName="accentRepeatNode" presStyleLbl="solidFgAcc1" presStyleIdx="0" presStyleCnt="3"/>
      <dgm:spPr/>
    </dgm:pt>
    <dgm:pt modelId="{A99EAABB-FCBB-44C8-89C2-74219D894851}" type="pres">
      <dgm:prSet presAssocID="{7B69D653-D7C5-4268-8180-910A7756354D}" presName="text_2" presStyleLbl="node1" presStyleIdx="1" presStyleCnt="3">
        <dgm:presLayoutVars>
          <dgm:bulletEnabled val="1"/>
        </dgm:presLayoutVars>
      </dgm:prSet>
      <dgm:spPr/>
    </dgm:pt>
    <dgm:pt modelId="{EA00955A-DA0D-44A8-A440-C72AA7AB97E3}" type="pres">
      <dgm:prSet presAssocID="{7B69D653-D7C5-4268-8180-910A7756354D}" presName="accent_2" presStyleCnt="0"/>
      <dgm:spPr/>
    </dgm:pt>
    <dgm:pt modelId="{6E94695E-8E18-4840-8D84-5827E23AE22C}" type="pres">
      <dgm:prSet presAssocID="{7B69D653-D7C5-4268-8180-910A7756354D}" presName="accentRepeatNode" presStyleLbl="solidFgAcc1" presStyleIdx="1" presStyleCnt="3"/>
      <dgm:spPr/>
    </dgm:pt>
    <dgm:pt modelId="{266153AB-A819-463A-AED0-FF67A4FCD785}" type="pres">
      <dgm:prSet presAssocID="{B7AA7088-DECD-4AA3-8DD0-C9C0A53F109D}" presName="text_3" presStyleLbl="node1" presStyleIdx="2" presStyleCnt="3">
        <dgm:presLayoutVars>
          <dgm:bulletEnabled val="1"/>
        </dgm:presLayoutVars>
      </dgm:prSet>
      <dgm:spPr/>
    </dgm:pt>
    <dgm:pt modelId="{799AD0F5-0A7D-4E91-B66B-9FCF9D42E7FE}" type="pres">
      <dgm:prSet presAssocID="{B7AA7088-DECD-4AA3-8DD0-C9C0A53F109D}" presName="accent_3" presStyleCnt="0"/>
      <dgm:spPr/>
    </dgm:pt>
    <dgm:pt modelId="{0BC2648C-00BC-4B3F-847B-0E5F6E1563DA}" type="pres">
      <dgm:prSet presAssocID="{B7AA7088-DECD-4AA3-8DD0-C9C0A53F109D}" presName="accentRepeatNode" presStyleLbl="solidFgAcc1" presStyleIdx="2" presStyleCnt="3"/>
      <dgm:spPr/>
    </dgm:pt>
  </dgm:ptLst>
  <dgm:cxnLst>
    <dgm:cxn modelId="{B7234815-8753-4CEB-AA80-D89852F85852}" srcId="{82A645CD-FD07-4FC6-AE25-55C8380174D1}" destId="{7B69D653-D7C5-4268-8180-910A7756354D}" srcOrd="1" destOrd="0" parTransId="{7B716EF7-F183-4C15-9049-0A13B25E0FC4}" sibTransId="{F85C290E-6C1D-46EB-88B5-AEFFE233C9FF}"/>
    <dgm:cxn modelId="{46C93F18-5663-406F-82BC-F94D5419ADC3}" type="presOf" srcId="{90398281-CAAF-402A-9951-9625D1971E16}" destId="{11BA1A56-8E2A-443B-A204-D4D08D651F80}" srcOrd="0" destOrd="0" presId="urn:microsoft.com/office/officeart/2008/layout/VerticalCurvedList"/>
    <dgm:cxn modelId="{7AF8693A-94D5-4D18-8376-043B755F2692}" type="presOf" srcId="{82A645CD-FD07-4FC6-AE25-55C8380174D1}" destId="{FCBDA4C6-6207-43C9-85A0-91BF93BDAA42}" srcOrd="0" destOrd="0" presId="urn:microsoft.com/office/officeart/2008/layout/VerticalCurvedList"/>
    <dgm:cxn modelId="{B513AC85-512D-4374-9CCA-E1341329F1CE}" srcId="{82A645CD-FD07-4FC6-AE25-55C8380174D1}" destId="{90398281-CAAF-402A-9951-9625D1971E16}" srcOrd="0" destOrd="0" parTransId="{A4EC656B-85FC-4DD7-B92E-9549F1DCE8E4}" sibTransId="{4B38D415-6D1A-4BFD-92A2-FF0313DDA0D7}"/>
    <dgm:cxn modelId="{C0283992-EF24-4C1A-9068-F4C4CE1C9C1F}" type="presOf" srcId="{7B69D653-D7C5-4268-8180-910A7756354D}" destId="{A99EAABB-FCBB-44C8-89C2-74219D894851}" srcOrd="0" destOrd="0" presId="urn:microsoft.com/office/officeart/2008/layout/VerticalCurvedList"/>
    <dgm:cxn modelId="{4FB9D2C5-D8F0-4C80-91E2-BD0D1430ED02}" type="presOf" srcId="{B7AA7088-DECD-4AA3-8DD0-C9C0A53F109D}" destId="{266153AB-A819-463A-AED0-FF67A4FCD785}" srcOrd="0" destOrd="0" presId="urn:microsoft.com/office/officeart/2008/layout/VerticalCurvedList"/>
    <dgm:cxn modelId="{F574E8DC-8BCF-4786-9A52-A6D8BC16F111}" srcId="{82A645CD-FD07-4FC6-AE25-55C8380174D1}" destId="{B7AA7088-DECD-4AA3-8DD0-C9C0A53F109D}" srcOrd="2" destOrd="0" parTransId="{9722FCC7-4057-46ED-905D-88E89DE49B00}" sibTransId="{AC92340A-1D81-406D-AF80-09C134C99348}"/>
    <dgm:cxn modelId="{4FC273E1-6286-4CF3-AE7B-3AF6AA683111}" type="presOf" srcId="{4B38D415-6D1A-4BFD-92A2-FF0313DDA0D7}" destId="{65D97B06-2036-42D6-B311-5F4725347BA6}" srcOrd="0" destOrd="0" presId="urn:microsoft.com/office/officeart/2008/layout/VerticalCurvedList"/>
    <dgm:cxn modelId="{D184D903-111C-40B1-8897-DD4F171A8744}" type="presParOf" srcId="{FCBDA4C6-6207-43C9-85A0-91BF93BDAA42}" destId="{B0445061-9F29-4793-8FE3-8496D9F573F1}" srcOrd="0" destOrd="0" presId="urn:microsoft.com/office/officeart/2008/layout/VerticalCurvedList"/>
    <dgm:cxn modelId="{1434C597-7634-4FE2-9543-5E86121F17C8}" type="presParOf" srcId="{B0445061-9F29-4793-8FE3-8496D9F573F1}" destId="{5AABECDF-7ECF-48BF-8444-CE3D42F93EB6}" srcOrd="0" destOrd="0" presId="urn:microsoft.com/office/officeart/2008/layout/VerticalCurvedList"/>
    <dgm:cxn modelId="{64C103C8-6655-42A7-808E-6BD3A15474F6}" type="presParOf" srcId="{5AABECDF-7ECF-48BF-8444-CE3D42F93EB6}" destId="{29C82B36-22DC-4B47-8161-AE08B20FCFF7}" srcOrd="0" destOrd="0" presId="urn:microsoft.com/office/officeart/2008/layout/VerticalCurvedList"/>
    <dgm:cxn modelId="{A7CF2862-294C-46BF-9E85-99CE0454CC2B}" type="presParOf" srcId="{5AABECDF-7ECF-48BF-8444-CE3D42F93EB6}" destId="{65D97B06-2036-42D6-B311-5F4725347BA6}" srcOrd="1" destOrd="0" presId="urn:microsoft.com/office/officeart/2008/layout/VerticalCurvedList"/>
    <dgm:cxn modelId="{D07BD582-6842-4BEB-8EB3-101B9FF800AD}" type="presParOf" srcId="{5AABECDF-7ECF-48BF-8444-CE3D42F93EB6}" destId="{6084ECAA-57D8-48C1-8D2E-38569C763C1B}" srcOrd="2" destOrd="0" presId="urn:microsoft.com/office/officeart/2008/layout/VerticalCurvedList"/>
    <dgm:cxn modelId="{2F15D487-4094-4009-9CC8-DCDF6936B338}" type="presParOf" srcId="{5AABECDF-7ECF-48BF-8444-CE3D42F93EB6}" destId="{8CB881C6-7794-4392-81A4-D3A3C8A006B1}" srcOrd="3" destOrd="0" presId="urn:microsoft.com/office/officeart/2008/layout/VerticalCurvedList"/>
    <dgm:cxn modelId="{91EB1F79-2339-4E65-8440-D3DDCE1C879B}" type="presParOf" srcId="{B0445061-9F29-4793-8FE3-8496D9F573F1}" destId="{11BA1A56-8E2A-443B-A204-D4D08D651F80}" srcOrd="1" destOrd="0" presId="urn:microsoft.com/office/officeart/2008/layout/VerticalCurvedList"/>
    <dgm:cxn modelId="{0B65C411-891F-43E4-A121-FB5714AE2452}" type="presParOf" srcId="{B0445061-9F29-4793-8FE3-8496D9F573F1}" destId="{C35C4DED-3BC1-453A-BD6E-5B50A403DBC8}" srcOrd="2" destOrd="0" presId="urn:microsoft.com/office/officeart/2008/layout/VerticalCurvedList"/>
    <dgm:cxn modelId="{DE332D5F-86E8-48A8-B35A-ADC9E3F725B8}" type="presParOf" srcId="{C35C4DED-3BC1-453A-BD6E-5B50A403DBC8}" destId="{C1BE6E7F-FDCA-4788-8A3A-D3A0892CADE0}" srcOrd="0" destOrd="0" presId="urn:microsoft.com/office/officeart/2008/layout/VerticalCurvedList"/>
    <dgm:cxn modelId="{F778B397-D680-4765-9D72-CCC03F168137}" type="presParOf" srcId="{B0445061-9F29-4793-8FE3-8496D9F573F1}" destId="{A99EAABB-FCBB-44C8-89C2-74219D894851}" srcOrd="3" destOrd="0" presId="urn:microsoft.com/office/officeart/2008/layout/VerticalCurvedList"/>
    <dgm:cxn modelId="{F1C6B89B-78B5-4528-92E4-CF8F40A42557}" type="presParOf" srcId="{B0445061-9F29-4793-8FE3-8496D9F573F1}" destId="{EA00955A-DA0D-44A8-A440-C72AA7AB97E3}" srcOrd="4" destOrd="0" presId="urn:microsoft.com/office/officeart/2008/layout/VerticalCurvedList"/>
    <dgm:cxn modelId="{9A56E8B5-5F8F-4503-97B9-D241F0DC3FC9}" type="presParOf" srcId="{EA00955A-DA0D-44A8-A440-C72AA7AB97E3}" destId="{6E94695E-8E18-4840-8D84-5827E23AE22C}" srcOrd="0" destOrd="0" presId="urn:microsoft.com/office/officeart/2008/layout/VerticalCurvedList"/>
    <dgm:cxn modelId="{370C2A8E-53D3-4FFF-8114-0F56D1FAC1EC}" type="presParOf" srcId="{B0445061-9F29-4793-8FE3-8496D9F573F1}" destId="{266153AB-A819-463A-AED0-FF67A4FCD785}" srcOrd="5" destOrd="0" presId="urn:microsoft.com/office/officeart/2008/layout/VerticalCurvedList"/>
    <dgm:cxn modelId="{2821587D-5B6A-414B-9EC3-5EC0FDC07F46}" type="presParOf" srcId="{B0445061-9F29-4793-8FE3-8496D9F573F1}" destId="{799AD0F5-0A7D-4E91-B66B-9FCF9D42E7FE}" srcOrd="6" destOrd="0" presId="urn:microsoft.com/office/officeart/2008/layout/VerticalCurvedList"/>
    <dgm:cxn modelId="{A3EBC1FB-7FEB-42C3-9173-7FD69F123E52}" type="presParOf" srcId="{799AD0F5-0A7D-4E91-B66B-9FCF9D42E7FE}" destId="{0BC2648C-00BC-4B3F-847B-0E5F6E1563DA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2A645CD-FD07-4FC6-AE25-55C8380174D1}" type="doc">
      <dgm:prSet loTypeId="urn:microsoft.com/office/officeart/2008/layout/VerticalCurvedList" loCatId="list" qsTypeId="urn:microsoft.com/office/officeart/2005/8/quickstyle/simple1" qsCatId="simple" csTypeId="urn:microsoft.com/office/officeart/2005/8/colors/accent0_2" csCatId="mainScheme" phldr="1"/>
      <dgm:spPr/>
      <dgm:t>
        <a:bodyPr/>
        <a:lstStyle/>
        <a:p>
          <a:endParaRPr lang="bg-BG"/>
        </a:p>
      </dgm:t>
    </dgm:pt>
    <dgm:pt modelId="{90398281-CAAF-402A-9951-9625D1971E16}">
      <dgm:prSet phldrT="[Текст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bg-BG" sz="2000" dirty="0">
              <a:solidFill>
                <a:schemeClr val="tx1"/>
              </a:solidFill>
            </a:rPr>
            <a:t>Проекти в служба на общността</a:t>
          </a:r>
        </a:p>
      </dgm:t>
    </dgm:pt>
    <dgm:pt modelId="{A4EC656B-85FC-4DD7-B92E-9549F1DCE8E4}" type="parTrans" cxnId="{B513AC85-512D-4374-9CCA-E1341329F1CE}">
      <dgm:prSet/>
      <dgm:spPr/>
      <dgm:t>
        <a:bodyPr/>
        <a:lstStyle/>
        <a:p>
          <a:endParaRPr lang="bg-BG" sz="1600">
            <a:solidFill>
              <a:schemeClr val="tx1"/>
            </a:solidFill>
          </a:endParaRPr>
        </a:p>
      </dgm:t>
    </dgm:pt>
    <dgm:pt modelId="{4B38D415-6D1A-4BFD-92A2-FF0313DDA0D7}" type="sibTrans" cxnId="{B513AC85-512D-4374-9CCA-E1341329F1CE}">
      <dgm:prSet/>
      <dgm:spPr/>
      <dgm:t>
        <a:bodyPr/>
        <a:lstStyle/>
        <a:p>
          <a:endParaRPr lang="bg-BG" sz="1600">
            <a:solidFill>
              <a:schemeClr val="tx1"/>
            </a:solidFill>
          </a:endParaRPr>
        </a:p>
      </dgm:t>
    </dgm:pt>
    <dgm:pt modelId="{D739A4C6-DED6-4FC1-BC9E-C49C09FB649E}">
      <dgm:prSet phldrT="[Текст]" custT="1"/>
      <dgm:spPr>
        <a:solidFill>
          <a:schemeClr val="accent4">
            <a:lumMod val="20000"/>
            <a:lumOff val="80000"/>
          </a:schemeClr>
        </a:solidFill>
      </dgm:spPr>
      <dgm:t>
        <a:bodyPr/>
        <a:lstStyle/>
        <a:p>
          <a:r>
            <a:rPr lang="bg-BG" sz="2000" dirty="0">
              <a:solidFill>
                <a:schemeClr val="tx1"/>
              </a:solidFill>
            </a:rPr>
            <a:t>Развитие на лидерски умения</a:t>
          </a:r>
        </a:p>
      </dgm:t>
    </dgm:pt>
    <dgm:pt modelId="{A406CA29-1F2B-44A8-B2D0-602D92F7057B}" type="parTrans" cxnId="{4DBFA982-29FA-4F41-BBA5-A148A525143A}">
      <dgm:prSet/>
      <dgm:spPr/>
      <dgm:t>
        <a:bodyPr/>
        <a:lstStyle/>
        <a:p>
          <a:endParaRPr lang="bg-BG"/>
        </a:p>
      </dgm:t>
    </dgm:pt>
    <dgm:pt modelId="{B176A06F-7A5C-45F3-8B57-8B474CE9D547}" type="sibTrans" cxnId="{4DBFA982-29FA-4F41-BBA5-A148A525143A}">
      <dgm:prSet/>
      <dgm:spPr/>
      <dgm:t>
        <a:bodyPr/>
        <a:lstStyle/>
        <a:p>
          <a:endParaRPr lang="bg-BG"/>
        </a:p>
      </dgm:t>
    </dgm:pt>
    <dgm:pt modelId="{A3213CE5-1B88-4306-B7C7-DAB6AC60A927}">
      <dgm:prSet phldrT="[Текст]" custT="1"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r>
            <a:rPr lang="bg-BG" sz="2000" dirty="0">
              <a:solidFill>
                <a:schemeClr val="tx1"/>
              </a:solidFill>
            </a:rPr>
            <a:t>Приятелство</a:t>
          </a:r>
        </a:p>
      </dgm:t>
    </dgm:pt>
    <dgm:pt modelId="{72F15F3E-6D63-40A4-8EDE-45069BB62DE6}" type="parTrans" cxnId="{FA815B4C-CE16-4B67-A36A-2AA175AE7047}">
      <dgm:prSet/>
      <dgm:spPr/>
      <dgm:t>
        <a:bodyPr/>
        <a:lstStyle/>
        <a:p>
          <a:endParaRPr lang="bg-BG"/>
        </a:p>
      </dgm:t>
    </dgm:pt>
    <dgm:pt modelId="{DA9F2775-44F4-4594-B284-280C524BE245}" type="sibTrans" cxnId="{FA815B4C-CE16-4B67-A36A-2AA175AE7047}">
      <dgm:prSet/>
      <dgm:spPr/>
      <dgm:t>
        <a:bodyPr/>
        <a:lstStyle/>
        <a:p>
          <a:endParaRPr lang="bg-BG"/>
        </a:p>
      </dgm:t>
    </dgm:pt>
    <dgm:pt modelId="{FCBDA4C6-6207-43C9-85A0-91BF93BDAA42}" type="pres">
      <dgm:prSet presAssocID="{82A645CD-FD07-4FC6-AE25-55C8380174D1}" presName="Name0" presStyleCnt="0">
        <dgm:presLayoutVars>
          <dgm:chMax val="7"/>
          <dgm:chPref val="7"/>
          <dgm:dir/>
        </dgm:presLayoutVars>
      </dgm:prSet>
      <dgm:spPr/>
    </dgm:pt>
    <dgm:pt modelId="{B0445061-9F29-4793-8FE3-8496D9F573F1}" type="pres">
      <dgm:prSet presAssocID="{82A645CD-FD07-4FC6-AE25-55C8380174D1}" presName="Name1" presStyleCnt="0"/>
      <dgm:spPr/>
    </dgm:pt>
    <dgm:pt modelId="{5AABECDF-7ECF-48BF-8444-CE3D42F93EB6}" type="pres">
      <dgm:prSet presAssocID="{82A645CD-FD07-4FC6-AE25-55C8380174D1}" presName="cycle" presStyleCnt="0"/>
      <dgm:spPr/>
    </dgm:pt>
    <dgm:pt modelId="{29C82B36-22DC-4B47-8161-AE08B20FCFF7}" type="pres">
      <dgm:prSet presAssocID="{82A645CD-FD07-4FC6-AE25-55C8380174D1}" presName="srcNode" presStyleLbl="node1" presStyleIdx="0" presStyleCnt="3"/>
      <dgm:spPr/>
    </dgm:pt>
    <dgm:pt modelId="{65D97B06-2036-42D6-B311-5F4725347BA6}" type="pres">
      <dgm:prSet presAssocID="{82A645CD-FD07-4FC6-AE25-55C8380174D1}" presName="conn" presStyleLbl="parChTrans1D2" presStyleIdx="0" presStyleCnt="1"/>
      <dgm:spPr/>
    </dgm:pt>
    <dgm:pt modelId="{6084ECAA-57D8-48C1-8D2E-38569C763C1B}" type="pres">
      <dgm:prSet presAssocID="{82A645CD-FD07-4FC6-AE25-55C8380174D1}" presName="extraNode" presStyleLbl="node1" presStyleIdx="0" presStyleCnt="3"/>
      <dgm:spPr/>
    </dgm:pt>
    <dgm:pt modelId="{8CB881C6-7794-4392-81A4-D3A3C8A006B1}" type="pres">
      <dgm:prSet presAssocID="{82A645CD-FD07-4FC6-AE25-55C8380174D1}" presName="dstNode" presStyleLbl="node1" presStyleIdx="0" presStyleCnt="3"/>
      <dgm:spPr/>
    </dgm:pt>
    <dgm:pt modelId="{11BA1A56-8E2A-443B-A204-D4D08D651F80}" type="pres">
      <dgm:prSet presAssocID="{90398281-CAAF-402A-9951-9625D1971E16}" presName="text_1" presStyleLbl="node1" presStyleIdx="0" presStyleCnt="3">
        <dgm:presLayoutVars>
          <dgm:bulletEnabled val="1"/>
        </dgm:presLayoutVars>
      </dgm:prSet>
      <dgm:spPr/>
    </dgm:pt>
    <dgm:pt modelId="{C35C4DED-3BC1-453A-BD6E-5B50A403DBC8}" type="pres">
      <dgm:prSet presAssocID="{90398281-CAAF-402A-9951-9625D1971E16}" presName="accent_1" presStyleCnt="0"/>
      <dgm:spPr/>
    </dgm:pt>
    <dgm:pt modelId="{C1BE6E7F-FDCA-4788-8A3A-D3A0892CADE0}" type="pres">
      <dgm:prSet presAssocID="{90398281-CAAF-402A-9951-9625D1971E16}" presName="accentRepeatNode" presStyleLbl="solidFgAcc1" presStyleIdx="0" presStyleCnt="3"/>
      <dgm:spPr/>
    </dgm:pt>
    <dgm:pt modelId="{051F9D5D-0478-428C-9439-6EB6AFEF4C96}" type="pres">
      <dgm:prSet presAssocID="{D739A4C6-DED6-4FC1-BC9E-C49C09FB649E}" presName="text_2" presStyleLbl="node1" presStyleIdx="1" presStyleCnt="3">
        <dgm:presLayoutVars>
          <dgm:bulletEnabled val="1"/>
        </dgm:presLayoutVars>
      </dgm:prSet>
      <dgm:spPr/>
    </dgm:pt>
    <dgm:pt modelId="{0B799EA9-D01D-4CEB-8936-8CC49D5BB071}" type="pres">
      <dgm:prSet presAssocID="{D739A4C6-DED6-4FC1-BC9E-C49C09FB649E}" presName="accent_2" presStyleCnt="0"/>
      <dgm:spPr/>
    </dgm:pt>
    <dgm:pt modelId="{1A0CAF98-8193-465C-BA17-976EEF639334}" type="pres">
      <dgm:prSet presAssocID="{D739A4C6-DED6-4FC1-BC9E-C49C09FB649E}" presName="accentRepeatNode" presStyleLbl="solidFgAcc1" presStyleIdx="1" presStyleCnt="3"/>
      <dgm:spPr/>
    </dgm:pt>
    <dgm:pt modelId="{6CE5ED64-2EB9-437B-9B99-E73835B896DB}" type="pres">
      <dgm:prSet presAssocID="{A3213CE5-1B88-4306-B7C7-DAB6AC60A927}" presName="text_3" presStyleLbl="node1" presStyleIdx="2" presStyleCnt="3">
        <dgm:presLayoutVars>
          <dgm:bulletEnabled val="1"/>
        </dgm:presLayoutVars>
      </dgm:prSet>
      <dgm:spPr/>
    </dgm:pt>
    <dgm:pt modelId="{0BF9E530-9398-47F4-9D57-F7DEA5B3F76C}" type="pres">
      <dgm:prSet presAssocID="{A3213CE5-1B88-4306-B7C7-DAB6AC60A927}" presName="accent_3" presStyleCnt="0"/>
      <dgm:spPr/>
    </dgm:pt>
    <dgm:pt modelId="{5208E220-136E-42F6-8971-DA6894CA21B9}" type="pres">
      <dgm:prSet presAssocID="{A3213CE5-1B88-4306-B7C7-DAB6AC60A927}" presName="accentRepeatNode" presStyleLbl="solidFgAcc1" presStyleIdx="2" presStyleCnt="3"/>
      <dgm:spPr/>
    </dgm:pt>
  </dgm:ptLst>
  <dgm:cxnLst>
    <dgm:cxn modelId="{46C93F18-5663-406F-82BC-F94D5419ADC3}" type="presOf" srcId="{90398281-CAAF-402A-9951-9625D1971E16}" destId="{11BA1A56-8E2A-443B-A204-D4D08D651F80}" srcOrd="0" destOrd="0" presId="urn:microsoft.com/office/officeart/2008/layout/VerticalCurvedList"/>
    <dgm:cxn modelId="{25C2A22D-9B25-42D2-9F67-1AC831B563F5}" type="presOf" srcId="{D739A4C6-DED6-4FC1-BC9E-C49C09FB649E}" destId="{051F9D5D-0478-428C-9439-6EB6AFEF4C96}" srcOrd="0" destOrd="0" presId="urn:microsoft.com/office/officeart/2008/layout/VerticalCurvedList"/>
    <dgm:cxn modelId="{7AF8693A-94D5-4D18-8376-043B755F2692}" type="presOf" srcId="{82A645CD-FD07-4FC6-AE25-55C8380174D1}" destId="{FCBDA4C6-6207-43C9-85A0-91BF93BDAA42}" srcOrd="0" destOrd="0" presId="urn:microsoft.com/office/officeart/2008/layout/VerticalCurvedList"/>
    <dgm:cxn modelId="{FA815B4C-CE16-4B67-A36A-2AA175AE7047}" srcId="{82A645CD-FD07-4FC6-AE25-55C8380174D1}" destId="{A3213CE5-1B88-4306-B7C7-DAB6AC60A927}" srcOrd="2" destOrd="0" parTransId="{72F15F3E-6D63-40A4-8EDE-45069BB62DE6}" sibTransId="{DA9F2775-44F4-4594-B284-280C524BE245}"/>
    <dgm:cxn modelId="{4DBFA982-29FA-4F41-BBA5-A148A525143A}" srcId="{82A645CD-FD07-4FC6-AE25-55C8380174D1}" destId="{D739A4C6-DED6-4FC1-BC9E-C49C09FB649E}" srcOrd="1" destOrd="0" parTransId="{A406CA29-1F2B-44A8-B2D0-602D92F7057B}" sibTransId="{B176A06F-7A5C-45F3-8B57-8B474CE9D547}"/>
    <dgm:cxn modelId="{B513AC85-512D-4374-9CCA-E1341329F1CE}" srcId="{82A645CD-FD07-4FC6-AE25-55C8380174D1}" destId="{90398281-CAAF-402A-9951-9625D1971E16}" srcOrd="0" destOrd="0" parTransId="{A4EC656B-85FC-4DD7-B92E-9549F1DCE8E4}" sibTransId="{4B38D415-6D1A-4BFD-92A2-FF0313DDA0D7}"/>
    <dgm:cxn modelId="{8B016DD2-7A4E-4CFE-85D3-191CDEEF939A}" type="presOf" srcId="{A3213CE5-1B88-4306-B7C7-DAB6AC60A927}" destId="{6CE5ED64-2EB9-437B-9B99-E73835B896DB}" srcOrd="0" destOrd="0" presId="urn:microsoft.com/office/officeart/2008/layout/VerticalCurvedList"/>
    <dgm:cxn modelId="{4FC273E1-6286-4CF3-AE7B-3AF6AA683111}" type="presOf" srcId="{4B38D415-6D1A-4BFD-92A2-FF0313DDA0D7}" destId="{65D97B06-2036-42D6-B311-5F4725347BA6}" srcOrd="0" destOrd="0" presId="urn:microsoft.com/office/officeart/2008/layout/VerticalCurvedList"/>
    <dgm:cxn modelId="{D184D903-111C-40B1-8897-DD4F171A8744}" type="presParOf" srcId="{FCBDA4C6-6207-43C9-85A0-91BF93BDAA42}" destId="{B0445061-9F29-4793-8FE3-8496D9F573F1}" srcOrd="0" destOrd="0" presId="urn:microsoft.com/office/officeart/2008/layout/VerticalCurvedList"/>
    <dgm:cxn modelId="{1434C597-7634-4FE2-9543-5E86121F17C8}" type="presParOf" srcId="{B0445061-9F29-4793-8FE3-8496D9F573F1}" destId="{5AABECDF-7ECF-48BF-8444-CE3D42F93EB6}" srcOrd="0" destOrd="0" presId="urn:microsoft.com/office/officeart/2008/layout/VerticalCurvedList"/>
    <dgm:cxn modelId="{64C103C8-6655-42A7-808E-6BD3A15474F6}" type="presParOf" srcId="{5AABECDF-7ECF-48BF-8444-CE3D42F93EB6}" destId="{29C82B36-22DC-4B47-8161-AE08B20FCFF7}" srcOrd="0" destOrd="0" presId="urn:microsoft.com/office/officeart/2008/layout/VerticalCurvedList"/>
    <dgm:cxn modelId="{A7CF2862-294C-46BF-9E85-99CE0454CC2B}" type="presParOf" srcId="{5AABECDF-7ECF-48BF-8444-CE3D42F93EB6}" destId="{65D97B06-2036-42D6-B311-5F4725347BA6}" srcOrd="1" destOrd="0" presId="urn:microsoft.com/office/officeart/2008/layout/VerticalCurvedList"/>
    <dgm:cxn modelId="{D07BD582-6842-4BEB-8EB3-101B9FF800AD}" type="presParOf" srcId="{5AABECDF-7ECF-48BF-8444-CE3D42F93EB6}" destId="{6084ECAA-57D8-48C1-8D2E-38569C763C1B}" srcOrd="2" destOrd="0" presId="urn:microsoft.com/office/officeart/2008/layout/VerticalCurvedList"/>
    <dgm:cxn modelId="{2F15D487-4094-4009-9CC8-DCDF6936B338}" type="presParOf" srcId="{5AABECDF-7ECF-48BF-8444-CE3D42F93EB6}" destId="{8CB881C6-7794-4392-81A4-D3A3C8A006B1}" srcOrd="3" destOrd="0" presId="urn:microsoft.com/office/officeart/2008/layout/VerticalCurvedList"/>
    <dgm:cxn modelId="{91EB1F79-2339-4E65-8440-D3DDCE1C879B}" type="presParOf" srcId="{B0445061-9F29-4793-8FE3-8496D9F573F1}" destId="{11BA1A56-8E2A-443B-A204-D4D08D651F80}" srcOrd="1" destOrd="0" presId="urn:microsoft.com/office/officeart/2008/layout/VerticalCurvedList"/>
    <dgm:cxn modelId="{0B65C411-891F-43E4-A121-FB5714AE2452}" type="presParOf" srcId="{B0445061-9F29-4793-8FE3-8496D9F573F1}" destId="{C35C4DED-3BC1-453A-BD6E-5B50A403DBC8}" srcOrd="2" destOrd="0" presId="urn:microsoft.com/office/officeart/2008/layout/VerticalCurvedList"/>
    <dgm:cxn modelId="{DE332D5F-86E8-48A8-B35A-ADC9E3F725B8}" type="presParOf" srcId="{C35C4DED-3BC1-453A-BD6E-5B50A403DBC8}" destId="{C1BE6E7F-FDCA-4788-8A3A-D3A0892CADE0}" srcOrd="0" destOrd="0" presId="urn:microsoft.com/office/officeart/2008/layout/VerticalCurvedList"/>
    <dgm:cxn modelId="{E3E3ABEF-27C0-4D60-A376-E3613AB13B36}" type="presParOf" srcId="{B0445061-9F29-4793-8FE3-8496D9F573F1}" destId="{051F9D5D-0478-428C-9439-6EB6AFEF4C96}" srcOrd="3" destOrd="0" presId="urn:microsoft.com/office/officeart/2008/layout/VerticalCurvedList"/>
    <dgm:cxn modelId="{0DBF1A4B-82E8-47AC-93E2-4821E8238140}" type="presParOf" srcId="{B0445061-9F29-4793-8FE3-8496D9F573F1}" destId="{0B799EA9-D01D-4CEB-8936-8CC49D5BB071}" srcOrd="4" destOrd="0" presId="urn:microsoft.com/office/officeart/2008/layout/VerticalCurvedList"/>
    <dgm:cxn modelId="{4C320DBA-EF43-4729-BB20-3442284B73E2}" type="presParOf" srcId="{0B799EA9-D01D-4CEB-8936-8CC49D5BB071}" destId="{1A0CAF98-8193-465C-BA17-976EEF639334}" srcOrd="0" destOrd="0" presId="urn:microsoft.com/office/officeart/2008/layout/VerticalCurvedList"/>
    <dgm:cxn modelId="{2B3CF521-3975-444F-A6CA-4437173DF17D}" type="presParOf" srcId="{B0445061-9F29-4793-8FE3-8496D9F573F1}" destId="{6CE5ED64-2EB9-437B-9B99-E73835B896DB}" srcOrd="5" destOrd="0" presId="urn:microsoft.com/office/officeart/2008/layout/VerticalCurvedList"/>
    <dgm:cxn modelId="{9C6286F2-8C0E-46DA-9F11-8598C28AF9E1}" type="presParOf" srcId="{B0445061-9F29-4793-8FE3-8496D9F573F1}" destId="{0BF9E530-9398-47F4-9D57-F7DEA5B3F76C}" srcOrd="6" destOrd="0" presId="urn:microsoft.com/office/officeart/2008/layout/VerticalCurvedList"/>
    <dgm:cxn modelId="{D5DF9F83-E8F2-4D61-919B-795C91637E4C}" type="presParOf" srcId="{0BF9E530-9398-47F4-9D57-F7DEA5B3F76C}" destId="{5208E220-136E-42F6-8971-DA6894CA21B9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5D97B06-2036-42D6-B311-5F4725347BA6}">
      <dsp:nvSpPr>
        <dsp:cNvPr id="0" name=""/>
        <dsp:cNvSpPr/>
      </dsp:nvSpPr>
      <dsp:spPr>
        <a:xfrm>
          <a:off x="-4203463" y="-644985"/>
          <a:ext cx="5008488" cy="5008488"/>
        </a:xfrm>
        <a:prstGeom prst="blockArc">
          <a:avLst>
            <a:gd name="adj1" fmla="val 18900000"/>
            <a:gd name="adj2" fmla="val 2700000"/>
            <a:gd name="adj3" fmla="val 431"/>
          </a:avLst>
        </a:prstGeom>
        <a:noFill/>
        <a:ln w="254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1BA1A56-8E2A-443B-A204-D4D08D651F80}">
      <dsp:nvSpPr>
        <dsp:cNvPr id="0" name=""/>
        <dsp:cNvSpPr/>
      </dsp:nvSpPr>
      <dsp:spPr>
        <a:xfrm>
          <a:off x="421778" y="285879"/>
          <a:ext cx="3910920" cy="572056"/>
        </a:xfrm>
        <a:prstGeom prst="rect">
          <a:avLst/>
        </a:prstGeom>
        <a:solidFill>
          <a:schemeClr val="accent3">
            <a:lumMod val="40000"/>
            <a:lumOff val="6000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4070" tIns="48260" rIns="48260" bIns="4826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1900" kern="1200" dirty="0"/>
            <a:t>Проекти в служба на общността</a:t>
          </a:r>
        </a:p>
      </dsp:txBody>
      <dsp:txXfrm>
        <a:off x="421778" y="285879"/>
        <a:ext cx="3910920" cy="572056"/>
      </dsp:txXfrm>
    </dsp:sp>
    <dsp:sp modelId="{C1BE6E7F-FDCA-4788-8A3A-D3A0892CADE0}">
      <dsp:nvSpPr>
        <dsp:cNvPr id="0" name=""/>
        <dsp:cNvSpPr/>
      </dsp:nvSpPr>
      <dsp:spPr>
        <a:xfrm>
          <a:off x="64242" y="214372"/>
          <a:ext cx="715071" cy="71507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EE47320-890E-47DE-961B-B18946449F7C}">
      <dsp:nvSpPr>
        <dsp:cNvPr id="0" name=""/>
        <dsp:cNvSpPr/>
      </dsp:nvSpPr>
      <dsp:spPr>
        <a:xfrm>
          <a:off x="749751" y="1144113"/>
          <a:ext cx="3582947" cy="572056"/>
        </a:xfrm>
        <a:prstGeom prst="rect">
          <a:avLst/>
        </a:prstGeom>
        <a:solidFill>
          <a:schemeClr val="accent2">
            <a:lumMod val="20000"/>
            <a:lumOff val="8000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4070" tIns="48260" rIns="48260" bIns="4826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1900" kern="1200"/>
            <a:t>Приятелство</a:t>
          </a:r>
          <a:endParaRPr lang="bg-BG" sz="1900" kern="1200" dirty="0"/>
        </a:p>
      </dsp:txBody>
      <dsp:txXfrm>
        <a:off x="749751" y="1144113"/>
        <a:ext cx="3582947" cy="572056"/>
      </dsp:txXfrm>
    </dsp:sp>
    <dsp:sp modelId="{7673CC78-8C9C-4599-9829-9DAD58991119}">
      <dsp:nvSpPr>
        <dsp:cNvPr id="0" name=""/>
        <dsp:cNvSpPr/>
      </dsp:nvSpPr>
      <dsp:spPr>
        <a:xfrm>
          <a:off x="392215" y="1072606"/>
          <a:ext cx="715071" cy="71507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B0AB116-AFE7-4308-BEFC-83F014C7F76A}">
      <dsp:nvSpPr>
        <dsp:cNvPr id="0" name=""/>
        <dsp:cNvSpPr/>
      </dsp:nvSpPr>
      <dsp:spPr>
        <a:xfrm>
          <a:off x="749751" y="2002347"/>
          <a:ext cx="3582947" cy="572056"/>
        </a:xfrm>
        <a:prstGeom prst="rect">
          <a:avLst/>
        </a:prstGeom>
        <a:solidFill>
          <a:srgbClr val="FFFF00"/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4070" tIns="48260" rIns="48260" bIns="4826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1900" kern="1200" dirty="0"/>
            <a:t>Международни проекти</a:t>
          </a:r>
        </a:p>
      </dsp:txBody>
      <dsp:txXfrm>
        <a:off x="749751" y="2002347"/>
        <a:ext cx="3582947" cy="572056"/>
      </dsp:txXfrm>
    </dsp:sp>
    <dsp:sp modelId="{0BC2648C-00BC-4B3F-847B-0E5F6E1563DA}">
      <dsp:nvSpPr>
        <dsp:cNvPr id="0" name=""/>
        <dsp:cNvSpPr/>
      </dsp:nvSpPr>
      <dsp:spPr>
        <a:xfrm>
          <a:off x="392215" y="1930840"/>
          <a:ext cx="715071" cy="71507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F80FE1C-4CBB-4998-9EE2-A147A68E25FD}">
      <dsp:nvSpPr>
        <dsp:cNvPr id="0" name=""/>
        <dsp:cNvSpPr/>
      </dsp:nvSpPr>
      <dsp:spPr>
        <a:xfrm>
          <a:off x="421778" y="2860581"/>
          <a:ext cx="3910920" cy="57205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4070" tIns="48260" rIns="48260" bIns="4826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1900" kern="1200"/>
            <a:t>Професионални контакти</a:t>
          </a:r>
          <a:endParaRPr lang="bg-BG" sz="1900" kern="1200" dirty="0"/>
        </a:p>
      </dsp:txBody>
      <dsp:txXfrm>
        <a:off x="421778" y="2860581"/>
        <a:ext cx="3910920" cy="572056"/>
      </dsp:txXfrm>
    </dsp:sp>
    <dsp:sp modelId="{64CDAAE8-DF09-4D9F-9822-B562F20DDEC3}">
      <dsp:nvSpPr>
        <dsp:cNvPr id="0" name=""/>
        <dsp:cNvSpPr/>
      </dsp:nvSpPr>
      <dsp:spPr>
        <a:xfrm>
          <a:off x="64242" y="2789074"/>
          <a:ext cx="715071" cy="71507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5D97B06-2036-42D6-B311-5F4725347BA6}">
      <dsp:nvSpPr>
        <dsp:cNvPr id="0" name=""/>
        <dsp:cNvSpPr/>
      </dsp:nvSpPr>
      <dsp:spPr>
        <a:xfrm>
          <a:off x="-3903823" y="-599431"/>
          <a:ext cx="4652537" cy="4652537"/>
        </a:xfrm>
        <a:prstGeom prst="blockArc">
          <a:avLst>
            <a:gd name="adj1" fmla="val 18900000"/>
            <a:gd name="adj2" fmla="val 2700000"/>
            <a:gd name="adj3" fmla="val 464"/>
          </a:avLst>
        </a:pr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1BA1A56-8E2A-443B-A204-D4D08D651F80}">
      <dsp:nvSpPr>
        <dsp:cNvPr id="0" name=""/>
        <dsp:cNvSpPr/>
      </dsp:nvSpPr>
      <dsp:spPr>
        <a:xfrm>
          <a:off x="481483" y="345367"/>
          <a:ext cx="3855398" cy="690734"/>
        </a:xfrm>
        <a:prstGeom prst="rect">
          <a:avLst/>
        </a:prstGeom>
        <a:solidFill>
          <a:schemeClr val="accent2">
            <a:lumMod val="20000"/>
            <a:lumOff val="8000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48271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2000" kern="1200">
              <a:solidFill>
                <a:schemeClr val="tx1"/>
              </a:solidFill>
            </a:rPr>
            <a:t>Приятелство</a:t>
          </a:r>
          <a:endParaRPr lang="bg-BG" sz="2000" kern="1200" dirty="0">
            <a:solidFill>
              <a:schemeClr val="tx1"/>
            </a:solidFill>
          </a:endParaRPr>
        </a:p>
      </dsp:txBody>
      <dsp:txXfrm>
        <a:off x="481483" y="345367"/>
        <a:ext cx="3855398" cy="690734"/>
      </dsp:txXfrm>
    </dsp:sp>
    <dsp:sp modelId="{C1BE6E7F-FDCA-4788-8A3A-D3A0892CADE0}">
      <dsp:nvSpPr>
        <dsp:cNvPr id="0" name=""/>
        <dsp:cNvSpPr/>
      </dsp:nvSpPr>
      <dsp:spPr>
        <a:xfrm>
          <a:off x="49774" y="259025"/>
          <a:ext cx="863418" cy="86341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39272D0-24AD-47B2-90EE-3403AF5F236F}">
      <dsp:nvSpPr>
        <dsp:cNvPr id="0" name=""/>
        <dsp:cNvSpPr/>
      </dsp:nvSpPr>
      <dsp:spPr>
        <a:xfrm>
          <a:off x="732565" y="1381469"/>
          <a:ext cx="3604316" cy="690734"/>
        </a:xfrm>
        <a:prstGeom prst="rect">
          <a:avLst/>
        </a:prstGeom>
        <a:solidFill>
          <a:schemeClr val="accent3">
            <a:lumMod val="40000"/>
            <a:lumOff val="6000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48271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2000" kern="1200" dirty="0">
              <a:solidFill>
                <a:schemeClr val="tx1"/>
              </a:solidFill>
            </a:rPr>
            <a:t>Проекти в служба на общността</a:t>
          </a:r>
        </a:p>
      </dsp:txBody>
      <dsp:txXfrm>
        <a:off x="732565" y="1381469"/>
        <a:ext cx="3604316" cy="690734"/>
      </dsp:txXfrm>
    </dsp:sp>
    <dsp:sp modelId="{42F1ABFD-1D00-4898-9F65-E1FB04F1FD5B}">
      <dsp:nvSpPr>
        <dsp:cNvPr id="0" name=""/>
        <dsp:cNvSpPr/>
      </dsp:nvSpPr>
      <dsp:spPr>
        <a:xfrm>
          <a:off x="300856" y="1295127"/>
          <a:ext cx="863418" cy="86341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B84DA6F-26BD-4F73-A056-D20605F95995}">
      <dsp:nvSpPr>
        <dsp:cNvPr id="0" name=""/>
        <dsp:cNvSpPr/>
      </dsp:nvSpPr>
      <dsp:spPr>
        <a:xfrm>
          <a:off x="481483" y="2417571"/>
          <a:ext cx="3855398" cy="690734"/>
        </a:xfrm>
        <a:prstGeom prst="rect">
          <a:avLst/>
        </a:prstGeom>
        <a:solidFill>
          <a:srgbClr val="FFFF00"/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48271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2000" kern="1200" dirty="0">
              <a:solidFill>
                <a:schemeClr val="tx1"/>
              </a:solidFill>
            </a:rPr>
            <a:t>Международни проекти</a:t>
          </a:r>
        </a:p>
      </dsp:txBody>
      <dsp:txXfrm>
        <a:off x="481483" y="2417571"/>
        <a:ext cx="3855398" cy="690734"/>
      </dsp:txXfrm>
    </dsp:sp>
    <dsp:sp modelId="{0BC2648C-00BC-4B3F-847B-0E5F6E1563DA}">
      <dsp:nvSpPr>
        <dsp:cNvPr id="0" name=""/>
        <dsp:cNvSpPr/>
      </dsp:nvSpPr>
      <dsp:spPr>
        <a:xfrm>
          <a:off x="49774" y="2331229"/>
          <a:ext cx="863418" cy="86341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5D97B06-2036-42D6-B311-5F4725347BA6}">
      <dsp:nvSpPr>
        <dsp:cNvPr id="0" name=""/>
        <dsp:cNvSpPr/>
      </dsp:nvSpPr>
      <dsp:spPr>
        <a:xfrm>
          <a:off x="-4203463" y="-644985"/>
          <a:ext cx="5008488" cy="5008488"/>
        </a:xfrm>
        <a:prstGeom prst="blockArc">
          <a:avLst>
            <a:gd name="adj1" fmla="val 18900000"/>
            <a:gd name="adj2" fmla="val 2700000"/>
            <a:gd name="adj3" fmla="val 431"/>
          </a:avLst>
        </a:prstGeom>
        <a:noFill/>
        <a:ln w="254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1BA1A56-8E2A-443B-A204-D4D08D651F80}">
      <dsp:nvSpPr>
        <dsp:cNvPr id="0" name=""/>
        <dsp:cNvSpPr/>
      </dsp:nvSpPr>
      <dsp:spPr>
        <a:xfrm>
          <a:off x="517715" y="371851"/>
          <a:ext cx="3814983" cy="743703"/>
        </a:xfrm>
        <a:prstGeom prst="rect">
          <a:avLst/>
        </a:prstGeom>
        <a:solidFill>
          <a:schemeClr val="accent4">
            <a:lumMod val="20000"/>
            <a:lumOff val="8000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90315" tIns="55880" rIns="55880" bIns="5588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2200" kern="1200" dirty="0"/>
            <a:t>Развитие на лидерски умения</a:t>
          </a:r>
        </a:p>
      </dsp:txBody>
      <dsp:txXfrm>
        <a:off x="517715" y="371851"/>
        <a:ext cx="3814983" cy="743703"/>
      </dsp:txXfrm>
    </dsp:sp>
    <dsp:sp modelId="{C1BE6E7F-FDCA-4788-8A3A-D3A0892CADE0}">
      <dsp:nvSpPr>
        <dsp:cNvPr id="0" name=""/>
        <dsp:cNvSpPr/>
      </dsp:nvSpPr>
      <dsp:spPr>
        <a:xfrm>
          <a:off x="52901" y="278888"/>
          <a:ext cx="929629" cy="92962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99EAABB-FCBB-44C8-89C2-74219D894851}">
      <dsp:nvSpPr>
        <dsp:cNvPr id="0" name=""/>
        <dsp:cNvSpPr/>
      </dsp:nvSpPr>
      <dsp:spPr>
        <a:xfrm>
          <a:off x="788052" y="1487407"/>
          <a:ext cx="3544646" cy="743703"/>
        </a:xfrm>
        <a:prstGeom prst="rect">
          <a:avLst/>
        </a:prstGeom>
        <a:solidFill>
          <a:schemeClr val="accent3">
            <a:lumMod val="40000"/>
            <a:lumOff val="6000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90315" tIns="55880" rIns="55880" bIns="5588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2200" kern="1200" dirty="0"/>
            <a:t> Проекти в служба на общността</a:t>
          </a:r>
        </a:p>
      </dsp:txBody>
      <dsp:txXfrm>
        <a:off x="788052" y="1487407"/>
        <a:ext cx="3544646" cy="743703"/>
      </dsp:txXfrm>
    </dsp:sp>
    <dsp:sp modelId="{6E94695E-8E18-4840-8D84-5827E23AE22C}">
      <dsp:nvSpPr>
        <dsp:cNvPr id="0" name=""/>
        <dsp:cNvSpPr/>
      </dsp:nvSpPr>
      <dsp:spPr>
        <a:xfrm>
          <a:off x="323237" y="1394444"/>
          <a:ext cx="929629" cy="92962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66153AB-A819-463A-AED0-FF67A4FCD785}">
      <dsp:nvSpPr>
        <dsp:cNvPr id="0" name=""/>
        <dsp:cNvSpPr/>
      </dsp:nvSpPr>
      <dsp:spPr>
        <a:xfrm>
          <a:off x="517715" y="2602962"/>
          <a:ext cx="3814983" cy="743703"/>
        </a:xfrm>
        <a:prstGeom prst="rect">
          <a:avLst/>
        </a:prstGeom>
        <a:solidFill>
          <a:srgbClr val="FFFF00"/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90315" tIns="55880" rIns="55880" bIns="5588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2200" kern="1200" dirty="0"/>
            <a:t>Международни проекти</a:t>
          </a:r>
        </a:p>
      </dsp:txBody>
      <dsp:txXfrm>
        <a:off x="517715" y="2602962"/>
        <a:ext cx="3814983" cy="743703"/>
      </dsp:txXfrm>
    </dsp:sp>
    <dsp:sp modelId="{0BC2648C-00BC-4B3F-847B-0E5F6E1563DA}">
      <dsp:nvSpPr>
        <dsp:cNvPr id="0" name=""/>
        <dsp:cNvSpPr/>
      </dsp:nvSpPr>
      <dsp:spPr>
        <a:xfrm>
          <a:off x="52901" y="2509999"/>
          <a:ext cx="929629" cy="92962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5D97B06-2036-42D6-B311-5F4725347BA6}">
      <dsp:nvSpPr>
        <dsp:cNvPr id="0" name=""/>
        <dsp:cNvSpPr/>
      </dsp:nvSpPr>
      <dsp:spPr>
        <a:xfrm>
          <a:off x="-3903823" y="-599431"/>
          <a:ext cx="4652537" cy="4652537"/>
        </a:xfrm>
        <a:prstGeom prst="blockArc">
          <a:avLst>
            <a:gd name="adj1" fmla="val 18900000"/>
            <a:gd name="adj2" fmla="val 2700000"/>
            <a:gd name="adj3" fmla="val 464"/>
          </a:avLst>
        </a:pr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1BA1A56-8E2A-443B-A204-D4D08D651F80}">
      <dsp:nvSpPr>
        <dsp:cNvPr id="0" name=""/>
        <dsp:cNvSpPr/>
      </dsp:nvSpPr>
      <dsp:spPr>
        <a:xfrm>
          <a:off x="481483" y="345367"/>
          <a:ext cx="3855398" cy="690734"/>
        </a:xfrm>
        <a:prstGeom prst="rect">
          <a:avLst/>
        </a:prstGeom>
        <a:solidFill>
          <a:schemeClr val="accent3">
            <a:lumMod val="40000"/>
            <a:lumOff val="6000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48271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2000" kern="1200" dirty="0">
              <a:solidFill>
                <a:schemeClr val="tx1"/>
              </a:solidFill>
            </a:rPr>
            <a:t>Проекти в служба на общността</a:t>
          </a:r>
        </a:p>
      </dsp:txBody>
      <dsp:txXfrm>
        <a:off x="481483" y="345367"/>
        <a:ext cx="3855398" cy="690734"/>
      </dsp:txXfrm>
    </dsp:sp>
    <dsp:sp modelId="{C1BE6E7F-FDCA-4788-8A3A-D3A0892CADE0}">
      <dsp:nvSpPr>
        <dsp:cNvPr id="0" name=""/>
        <dsp:cNvSpPr/>
      </dsp:nvSpPr>
      <dsp:spPr>
        <a:xfrm>
          <a:off x="49774" y="259025"/>
          <a:ext cx="863418" cy="86341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51F9D5D-0478-428C-9439-6EB6AFEF4C96}">
      <dsp:nvSpPr>
        <dsp:cNvPr id="0" name=""/>
        <dsp:cNvSpPr/>
      </dsp:nvSpPr>
      <dsp:spPr>
        <a:xfrm>
          <a:off x="732565" y="1381469"/>
          <a:ext cx="3604316" cy="690734"/>
        </a:xfrm>
        <a:prstGeom prst="rect">
          <a:avLst/>
        </a:prstGeom>
        <a:solidFill>
          <a:schemeClr val="accent4">
            <a:lumMod val="20000"/>
            <a:lumOff val="8000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48271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2000" kern="1200" dirty="0">
              <a:solidFill>
                <a:schemeClr val="tx1"/>
              </a:solidFill>
            </a:rPr>
            <a:t>Развитие на лидерски умения</a:t>
          </a:r>
        </a:p>
      </dsp:txBody>
      <dsp:txXfrm>
        <a:off x="732565" y="1381469"/>
        <a:ext cx="3604316" cy="690734"/>
      </dsp:txXfrm>
    </dsp:sp>
    <dsp:sp modelId="{1A0CAF98-8193-465C-BA17-976EEF639334}">
      <dsp:nvSpPr>
        <dsp:cNvPr id="0" name=""/>
        <dsp:cNvSpPr/>
      </dsp:nvSpPr>
      <dsp:spPr>
        <a:xfrm>
          <a:off x="300856" y="1295127"/>
          <a:ext cx="863418" cy="86341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CE5ED64-2EB9-437B-9B99-E73835B896DB}">
      <dsp:nvSpPr>
        <dsp:cNvPr id="0" name=""/>
        <dsp:cNvSpPr/>
      </dsp:nvSpPr>
      <dsp:spPr>
        <a:xfrm>
          <a:off x="481483" y="2417571"/>
          <a:ext cx="3855398" cy="690734"/>
        </a:xfrm>
        <a:prstGeom prst="rect">
          <a:avLst/>
        </a:prstGeom>
        <a:solidFill>
          <a:schemeClr val="accent2">
            <a:lumMod val="20000"/>
            <a:lumOff val="8000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48271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2000" kern="1200" dirty="0">
              <a:solidFill>
                <a:schemeClr val="tx1"/>
              </a:solidFill>
            </a:rPr>
            <a:t>Приятелство</a:t>
          </a:r>
        </a:p>
      </dsp:txBody>
      <dsp:txXfrm>
        <a:off x="481483" y="2417571"/>
        <a:ext cx="3855398" cy="690734"/>
      </dsp:txXfrm>
    </dsp:sp>
    <dsp:sp modelId="{5208E220-136E-42F6-8971-DA6894CA21B9}">
      <dsp:nvSpPr>
        <dsp:cNvPr id="0" name=""/>
        <dsp:cNvSpPr/>
      </dsp:nvSpPr>
      <dsp:spPr>
        <a:xfrm>
          <a:off x="49774" y="2331229"/>
          <a:ext cx="863418" cy="86341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92AAD0-F73E-4955-99D7-99898D94E183}" type="datetimeFigureOut">
              <a:rPr lang="en-US" smtClean="0"/>
              <a:t>4/10/2025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E772B7-C1CF-4A4A-82E2-DE6CE183EF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37437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изображение на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Контейнер за бележ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 dirty="0"/>
          </a:p>
        </p:txBody>
      </p:sp>
      <p:sp>
        <p:nvSpPr>
          <p:cNvPr id="4" name="Контейнер за номер н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E772B7-C1CF-4A4A-82E2-DE6CE183EF4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244847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EE772B7-C1CF-4A4A-82E2-DE6CE183EF4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5902716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EE772B7-C1CF-4A4A-82E2-DE6CE183EF4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5902716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EE772B7-C1CF-4A4A-82E2-DE6CE183EF4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5902716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EE772B7-C1CF-4A4A-82E2-DE6CE183EF4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5902716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g-BG" sz="1200" i="0" dirty="0"/>
              <a:t>Да</a:t>
            </a:r>
            <a:r>
              <a:rPr lang="bg-BG" sz="1200" i="0" baseline="0" dirty="0"/>
              <a:t> </a:t>
            </a:r>
            <a:r>
              <a:rPr lang="bg-BG" sz="1200" i="0" dirty="0"/>
              <a:t>ПравИМ всичко с ЛЮБОВ, НИЩО,</a:t>
            </a:r>
            <a:r>
              <a:rPr lang="bg-BG" sz="1200" i="0" baseline="0" dirty="0"/>
              <a:t> </a:t>
            </a:r>
            <a:r>
              <a:rPr lang="bg-BG" sz="1200" b="1" i="0" dirty="0"/>
              <a:t>сМе на тази позиция само един миг с продължителност от 365 дни</a:t>
            </a:r>
            <a:r>
              <a:rPr lang="bg-BG" sz="1200" i="0" dirty="0"/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g-BG" sz="1200" i="0" dirty="0"/>
              <a:t>Тайака както Тери</a:t>
            </a:r>
            <a:r>
              <a:rPr lang="bg-BG" sz="1200" i="0" baseline="0" dirty="0"/>
              <a:t> Пратчев пише – за еднодневката слънцето е в различно положение на небосклона за всеки миг от живота и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g-BG" sz="1200" i="0" baseline="0" dirty="0"/>
              <a:t>За президента на клуб всеки ден е единствен такъв, освен ако ////</a:t>
            </a:r>
            <a:endParaRPr lang="en-US" sz="1200" i="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EE772B7-C1CF-4A4A-82E2-DE6CE183EF4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4518378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g-BG" baseline="0" dirty="0"/>
              <a:t>Да правим всичко с любов и да държим здраво на своето място във веригата, дори и с пълното съзнание, че в един следващ миг – тя може да се скъса.</a:t>
            </a:r>
            <a:br>
              <a:rPr lang="bg-BG" baseline="0" dirty="0"/>
            </a:br>
            <a:r>
              <a:rPr lang="bg-BG" sz="1200" i="1" dirty="0"/>
              <a:t>Приемете </a:t>
            </a:r>
            <a:r>
              <a:rPr lang="bg-BG" sz="1200" b="1" i="1" dirty="0"/>
              <a:t>неизбежното</a:t>
            </a:r>
            <a:r>
              <a:rPr lang="bg-BG" sz="1200" i="1" dirty="0"/>
              <a:t> – или това, за което сте положили много усилия ще продължи, или няма. Вие сте били били супер.</a:t>
            </a:r>
          </a:p>
          <a:p>
            <a:endParaRPr lang="bg-BG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EE772B7-C1CF-4A4A-82E2-DE6CE183EF4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5902716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bg-BG" sz="1200" b="1" i="1" dirty="0"/>
              <a:t>Признавайте, хвалете</a:t>
            </a:r>
            <a:r>
              <a:rPr lang="bg-BG" sz="1200" i="1" dirty="0"/>
              <a:t>, поошрявайте, слушайте и чувайте.</a:t>
            </a:r>
          </a:p>
          <a:p>
            <a:r>
              <a:rPr lang="bg-BG" baseline="0" dirty="0"/>
              <a:t>Без значение, че понякога ни идва да викаме.</a:t>
            </a:r>
          </a:p>
          <a:p>
            <a:r>
              <a:rPr lang="bg-BG" baseline="0" dirty="0"/>
              <a:t>И да помним, че публиката обича силните</a:t>
            </a:r>
          </a:p>
          <a:p>
            <a:endParaRPr lang="bg-BG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EE772B7-C1CF-4A4A-82E2-DE6CE183EF4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5902716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bg-BG" sz="1200" b="1" i="0" dirty="0"/>
              <a:t>Единственият начин да не се отчаяте е да правите всичко</a:t>
            </a:r>
            <a:r>
              <a:rPr lang="bg-BG" sz="1200" i="0" dirty="0"/>
              <a:t> с </a:t>
            </a:r>
            <a:r>
              <a:rPr lang="bg-BG" sz="1200" b="1" i="0" dirty="0"/>
              <a:t>любов</a:t>
            </a:r>
            <a:r>
              <a:rPr lang="bg-BG" sz="1200" i="0" dirty="0"/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g-BG" sz="1200" i="1" dirty="0"/>
              <a:t>Тази </a:t>
            </a:r>
            <a:r>
              <a:rPr lang="bg-BG" sz="1200" b="1" i="1" dirty="0"/>
              <a:t>любов</a:t>
            </a:r>
            <a:r>
              <a:rPr lang="bg-BG" sz="1200" i="1" dirty="0"/>
              <a:t> ви прави </a:t>
            </a:r>
            <a:r>
              <a:rPr lang="bg-BG" sz="1200" b="1" i="1" dirty="0"/>
              <a:t>устойчиви</a:t>
            </a:r>
            <a:r>
              <a:rPr lang="bg-BG" sz="1200" i="1" dirty="0"/>
              <a:t>. </a:t>
            </a:r>
            <a:endParaRPr lang="en-US" sz="1200" dirty="0"/>
          </a:p>
          <a:p>
            <a:pPr lvl="0"/>
            <a:endParaRPr lang="en-US" sz="1200" i="0" dirty="0"/>
          </a:p>
          <a:p>
            <a:endParaRPr lang="bg-BG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EE772B7-C1CF-4A4A-82E2-DE6CE183EF4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5902716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DC4E5E3-5945-42E1-95B7-2F0223F6C28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1568178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g-BG" dirty="0"/>
              <a:t>Без стратегия и планиране изпадаме в паника и състояние,</a:t>
            </a:r>
            <a:r>
              <a:rPr lang="bg-BG" baseline="0" dirty="0"/>
              <a:t> което можем спокойно да дефинираме като „криза“.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EE772B7-C1CF-4A4A-82E2-DE6CE183EF4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590271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изображение на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Контейнер за бележ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 dirty="0"/>
          </a:p>
        </p:txBody>
      </p:sp>
      <p:sp>
        <p:nvSpPr>
          <p:cNvPr id="4" name="Контейнер за номер н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E772B7-C1CF-4A4A-82E2-DE6CE183EF4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766670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g-BG" dirty="0"/>
              <a:t>Без стратегия и планиране изпадаме в паника и състояние,</a:t>
            </a:r>
            <a:r>
              <a:rPr lang="bg-BG" baseline="0" dirty="0"/>
              <a:t> което можем спокойно да дефинираме като „криза“.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EE772B7-C1CF-4A4A-82E2-DE6CE183EF4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5902716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g-BG" dirty="0"/>
              <a:t>Без стратегия и планиране изпадаме в паника и състояние,</a:t>
            </a:r>
            <a:r>
              <a:rPr lang="bg-BG" baseline="0" dirty="0"/>
              <a:t> което можем спокойно да дефинираме като „криза“.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EE772B7-C1CF-4A4A-82E2-DE6CE183EF4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5902716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g-BG" dirty="0"/>
              <a:t>Без стратегия и планиране изпадаме в паника и състояние,</a:t>
            </a:r>
            <a:r>
              <a:rPr lang="bg-BG" baseline="0" dirty="0"/>
              <a:t> което можем спокойно да дефинираме като „криза“.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EE772B7-C1CF-4A4A-82E2-DE6CE183EF4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5902716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g-BG" dirty="0"/>
              <a:t>Без стратегия и планиране изпадаме в паника и състояние,</a:t>
            </a:r>
            <a:r>
              <a:rPr lang="bg-BG" baseline="0" dirty="0"/>
              <a:t> което можем спокойно да дефинираме като „криза“.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EE772B7-C1CF-4A4A-82E2-DE6CE183EF4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5902716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g-BG" dirty="0"/>
              <a:t>Без стратегия и планиране изпадаме в паника и състояние,</a:t>
            </a:r>
            <a:r>
              <a:rPr lang="bg-BG" baseline="0" dirty="0"/>
              <a:t> което можем спокойно да дефинираме като „криза“.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EE772B7-C1CF-4A4A-82E2-DE6CE183EF4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5902716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g-BG" dirty="0"/>
              <a:t>Без стратегия и планиране изпадаме в паника и състояние,</a:t>
            </a:r>
            <a:r>
              <a:rPr lang="bg-BG" baseline="0" dirty="0"/>
              <a:t> което можем спокойно да дефинираме като „криза“.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EE772B7-C1CF-4A4A-82E2-DE6CE183EF4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5902716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g-BG" dirty="0"/>
              <a:t>Без стратегия и планиране изпадаме в паника и състояние,</a:t>
            </a:r>
            <a:r>
              <a:rPr lang="bg-BG" baseline="0" dirty="0"/>
              <a:t> което можем спокойно да дефинираме като „криза“.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EE772B7-C1CF-4A4A-82E2-DE6CE183EF4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5902716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0877A8-74ED-7FEE-A50C-B169AFC672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9CD2B43-BDC4-028C-FC0D-34447A2E72E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258670E-222D-82D1-51EE-ED07BC0416E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 baseline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ED5C69-35FE-E481-1D52-A4D6C641FF4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EE772B7-C1CF-4A4A-82E2-DE6CE183EF4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223824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g-BG" dirty="0"/>
              <a:t>Без стратегия и планиране изпадаме в паника и състояние,</a:t>
            </a:r>
            <a:r>
              <a:rPr lang="bg-BG" baseline="0" dirty="0"/>
              <a:t> което можем спокойно да дефинираме като „криза“.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EE772B7-C1CF-4A4A-82E2-DE6CE183EF4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5902716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g-BG" dirty="0"/>
              <a:t>Без стратегия и планиране изпадаме в паника и състояние,</a:t>
            </a:r>
            <a:r>
              <a:rPr lang="bg-BG" baseline="0" dirty="0"/>
              <a:t> което можем спокойно да дефинираме като „криза“.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EE772B7-C1CF-4A4A-82E2-DE6CE183EF4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590271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E772B7-C1CF-4A4A-82E2-DE6CE183EF42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052200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g-BG" dirty="0"/>
              <a:t>Без стратегия и планиране изпадаме в паника и състояние,</a:t>
            </a:r>
            <a:r>
              <a:rPr lang="bg-BG" baseline="0" dirty="0"/>
              <a:t> което можем спокойно да дефинираме като „криза“.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EE772B7-C1CF-4A4A-82E2-DE6CE183EF4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5902716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g-BG" dirty="0"/>
              <a:t>Без стратегия и планиране изпадаме в паника и състояние,</a:t>
            </a:r>
            <a:r>
              <a:rPr lang="bg-BG" baseline="0" dirty="0"/>
              <a:t> което можем спокойно да дефинираме като „криза“.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EE772B7-C1CF-4A4A-82E2-DE6CE183EF4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59027165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g-BG" dirty="0"/>
              <a:t>Без стратегия и планиране изпадаме в паника и състояние,</a:t>
            </a:r>
            <a:r>
              <a:rPr lang="bg-BG" baseline="0" dirty="0"/>
              <a:t> което можем спокойно да дефинираме като „криза“.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EE772B7-C1CF-4A4A-82E2-DE6CE183EF4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59027165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B2AE21-9EAA-9049-9925-4E1A3C0053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E1DB329-8A62-2C26-06EB-4CE781A3CA5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464E55B-8E52-DEF2-71B6-60D89AA8110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g-BG" dirty="0"/>
              <a:t>Без стратегия и планиране изпадаме в паника и състояние,</a:t>
            </a:r>
            <a:r>
              <a:rPr lang="bg-BG" baseline="0" dirty="0"/>
              <a:t> което можем спокойно да дефинираме като „криза“.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F2E8EA0-FF75-287C-0B2D-9C95AA78196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EE772B7-C1CF-4A4A-82E2-DE6CE183EF4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23946176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6DA091-EEF3-D36E-7F22-2186B0424D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03B734B-817C-0330-49B3-CD896FA177D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399AA56-093F-7996-9BEA-CBDE49B3602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g-BG" dirty="0"/>
              <a:t>Без стратегия и планиране изпадаме в паника и състояние,</a:t>
            </a:r>
            <a:r>
              <a:rPr lang="bg-BG" baseline="0" dirty="0"/>
              <a:t> което можем спокойно да дефинираме като „криза“.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043EE2-DECA-58BC-E7F8-BD1BBDCD223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EE772B7-C1CF-4A4A-82E2-DE6CE183EF4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8038353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g-BG" dirty="0"/>
              <a:t>Без стратегия и планиране изпадаме в паника и състояние,</a:t>
            </a:r>
            <a:r>
              <a:rPr lang="bg-BG" baseline="0" dirty="0"/>
              <a:t> което можем спокойно да дефинираме като „криза“.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EE772B7-C1CF-4A4A-82E2-DE6CE183EF4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59027165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CAB09B-87CA-BB27-B9C8-9688DAFA7D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4ECAE81-A4B5-EA31-25BC-5178E3CFC3A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6EEC1EA-4303-EFE4-71BD-54765884933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g-BG" dirty="0"/>
              <a:t>Без стратегия и планиране изпадаме в паника и състояние,</a:t>
            </a:r>
            <a:r>
              <a:rPr lang="bg-BG" baseline="0" dirty="0"/>
              <a:t> което можем спокойно да дефинираме като „криза“.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2905A9-5BE4-C3D9-CD57-89A200D643C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EE772B7-C1CF-4A4A-82E2-DE6CE183EF4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76984317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B39840-B42D-7D72-36FF-DD4743F52D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9E648AE-B4A0-EA7A-45E4-C7ABDDBD1CA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CE21B68-6B9F-ED44-B3D2-6AFE0B342F6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g-BG" dirty="0"/>
              <a:t>Без стратегия и планиране изпадаме в паника и състояние,</a:t>
            </a:r>
            <a:r>
              <a:rPr lang="bg-BG" baseline="0" dirty="0"/>
              <a:t> което можем спокойно да дефинираме като „криза“.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A79959B-DB38-299A-38B1-5983C6B44AB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EE772B7-C1CF-4A4A-82E2-DE6CE183EF4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30579656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3559D2-90B2-645E-F4D5-D84A5FEEEC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7B5ECD6-93E6-0C24-0409-365112FA44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90234DB-B20C-4E04-AF8D-54C2B0BC7AB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g-BG" dirty="0"/>
              <a:t>Без стратегия и планиране изпадаме в паника и състояние,</a:t>
            </a:r>
            <a:r>
              <a:rPr lang="bg-BG" baseline="0" dirty="0"/>
              <a:t> което можем спокойно да дефинираме като „криза“.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52A3D28-0117-0B6A-B917-CB12E2968E4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EE772B7-C1CF-4A4A-82E2-DE6CE183EF4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84187309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EE772B7-C1CF-4A4A-82E2-DE6CE183EF4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590271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изображение на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Контейнер за бележ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 </a:t>
            </a:r>
          </a:p>
          <a:p>
            <a:endParaRPr lang="bg-BG" dirty="0"/>
          </a:p>
        </p:txBody>
      </p:sp>
      <p:sp>
        <p:nvSpPr>
          <p:cNvPr id="4" name="Контейнер за номер н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E772B7-C1CF-4A4A-82E2-DE6CE183EF42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2939642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EE772B7-C1CF-4A4A-82E2-DE6CE183EF4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59027165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DC4E5E3-5945-42E1-95B7-2F0223F6C28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15681783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g-BG" dirty="0"/>
              <a:t>Създайте</a:t>
            </a:r>
            <a:r>
              <a:rPr lang="bg-BG" baseline="0" dirty="0"/>
              <a:t> своя дизайн на аксесоар или дреха</a:t>
            </a:r>
          </a:p>
          <a:p>
            <a:r>
              <a:rPr lang="bg-BG" baseline="0" dirty="0"/>
              <a:t>Рол банер, който е лесно преносим, дори вземете фон за своята </a:t>
            </a:r>
            <a:r>
              <a:rPr lang="en-US" baseline="0" dirty="0"/>
              <a:t>zoom </a:t>
            </a:r>
            <a:r>
              <a:rPr lang="bg-BG" baseline="0" dirty="0"/>
              <a:t>среща.</a:t>
            </a:r>
          </a:p>
          <a:p>
            <a:r>
              <a:rPr lang="bg-BG" baseline="0" dirty="0"/>
              <a:t>Често в годините, вкл и тази, темата на годината се  появява тук още преди да се обявена официално.</a:t>
            </a:r>
          </a:p>
          <a:p>
            <a:r>
              <a:rPr lang="bg-BG" baseline="0" dirty="0"/>
              <a:t>Използвайте материалите – те са с високо качество, предназначени за различен тип печат, или екран.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EE772B7-C1CF-4A4A-82E2-DE6CE183EF4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17105682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g-BG" dirty="0"/>
              <a:t>Тук искам да кажеш, че има множеств</a:t>
            </a:r>
            <a:r>
              <a:rPr lang="bg-BG" baseline="0" dirty="0"/>
              <a:t>о подготвени ръководства и публикации на работа с бранд центъра. </a:t>
            </a:r>
            <a:br>
              <a:rPr lang="bg-BG" baseline="0" dirty="0"/>
            </a:br>
            <a:r>
              <a:rPr lang="bg-BG" baseline="0" dirty="0"/>
              <a:t>Преведени са и предстои да се предоставят видеообучения за работа с различни елементи на бранд центъра.</a:t>
            </a:r>
          </a:p>
          <a:p>
            <a:r>
              <a:rPr lang="bg-BG" dirty="0"/>
              <a:t>Също така – силно препоръчително е президентите да не се занимават пряко с това, и да делегират права на председателите на клубни комисии по</a:t>
            </a:r>
            <a:r>
              <a:rPr lang="bg-BG" baseline="0" dirty="0"/>
              <a:t> публичен имидж, които да работят в направление правилно прилагане на бранда Ротари. </a:t>
            </a:r>
          </a:p>
          <a:p>
            <a:r>
              <a:rPr lang="bg-BG" baseline="0" dirty="0"/>
              <a:t>За всички въпроси и за консултации – обръщат се към Комитета по публичен имидж, в частност към Офицера по бранда.</a:t>
            </a:r>
          </a:p>
          <a:p>
            <a:r>
              <a:rPr lang="bg-BG" baseline="0" dirty="0"/>
              <a:t>В панела на секретари ще се говори за технология и кои средстава да се използват</a:t>
            </a:r>
          </a:p>
          <a:p>
            <a:r>
              <a:rPr lang="bg-BG" baseline="0" dirty="0"/>
              <a:t>В ПАНЕЛА за Фондацията – Галя Пенчева ще говори за финалната фаза, т.е. Презенторането на проекта. Тук САМО се споменава</a:t>
            </a:r>
          </a:p>
          <a:p>
            <a:br>
              <a:rPr lang="bg-BG" baseline="0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EE772B7-C1CF-4A4A-82E2-DE6CE183EF4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78173149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g-BG" dirty="0"/>
              <a:t>Тази библиотека</a:t>
            </a:r>
            <a:r>
              <a:rPr lang="bg-BG" baseline="0" dirty="0"/>
              <a:t> се разраства. Всеки ден се допълва и има един прекрасен начин да се открие това, което се търси – чрез „</a:t>
            </a:r>
            <a:r>
              <a:rPr lang="en-US" baseline="0" dirty="0"/>
              <a:t>search”.</a:t>
            </a:r>
            <a:endParaRPr lang="bg-BG" baseline="0" dirty="0"/>
          </a:p>
          <a:p>
            <a:r>
              <a:rPr lang="bg-BG" baseline="0" dirty="0"/>
              <a:t>Посъветвайте членовете на вашия клуб, на които се делегират права да предават посланията на клуба до общността да ги използват.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EE772B7-C1CF-4A4A-82E2-DE6CE183EF4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23428536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g-BG" dirty="0"/>
              <a:t>Търсенето</a:t>
            </a:r>
            <a:r>
              <a:rPr lang="bg-BG" baseline="0" dirty="0"/>
              <a:t> се превърна в неразделна част от нашето ежедневие. Този глагол приел нов смисъл е силно приложим и тук,</a:t>
            </a:r>
          </a:p>
          <a:p>
            <a:r>
              <a:rPr lang="bg-BG" baseline="0" dirty="0"/>
              <a:t>Съветваме ви да не „ровите“ – направо „търсете“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EE772B7-C1CF-4A4A-82E2-DE6CE183EF4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35814270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g-BG" dirty="0"/>
              <a:t>С</a:t>
            </a:r>
            <a:r>
              <a:rPr lang="bg-BG" baseline="0" dirty="0"/>
              <a:t> бранд центъра все по-рядко ще се казва, че сте използвали логото неправилно,</a:t>
            </a:r>
          </a:p>
          <a:p>
            <a:r>
              <a:rPr lang="bg-BG" baseline="0" dirty="0"/>
              <a:t>Само няколко подсказки</a:t>
            </a:r>
          </a:p>
          <a:p>
            <a:r>
              <a:rPr lang="en-US" baseline="0" dirty="0"/>
              <a:t>Mark of Excellence</a:t>
            </a:r>
            <a:r>
              <a:rPr lang="bg-BG" baseline="0" dirty="0"/>
              <a:t> – Опростено лого, Лого на РОтари</a:t>
            </a:r>
          </a:p>
          <a:p>
            <a:r>
              <a:rPr lang="bg-BG" baseline="0"/>
              <a:t>Лого на дистрикт, лого на дистрикт с тема, лого на клуб</a:t>
            </a:r>
            <a:endParaRPr lang="bg-BG" baseline="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EE772B7-C1CF-4A4A-82E2-DE6CE183EF4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2342853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изображение на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Контейнер за бележ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err="1"/>
              <a:t>Оригиналниата</a:t>
            </a:r>
            <a:r>
              <a:rPr lang="ru-RU" dirty="0"/>
              <a:t> идея за </a:t>
            </a:r>
            <a:r>
              <a:rPr lang="ru-RU" dirty="0" err="1"/>
              <a:t>това</a:t>
            </a:r>
            <a:r>
              <a:rPr lang="ru-RU" dirty="0"/>
              <a:t> как да </a:t>
            </a:r>
            <a:r>
              <a:rPr lang="ru-RU" dirty="0" err="1"/>
              <a:t>съсипем</a:t>
            </a:r>
            <a:r>
              <a:rPr lang="ru-RU" dirty="0"/>
              <a:t> един клуб принадлежи на </a:t>
            </a:r>
            <a:r>
              <a:rPr lang="ru-RU" dirty="0" err="1"/>
              <a:t>Michael</a:t>
            </a:r>
            <a:r>
              <a:rPr lang="ru-RU" dirty="0"/>
              <a:t> </a:t>
            </a:r>
            <a:r>
              <a:rPr lang="ru-RU" dirty="0" err="1"/>
              <a:t>Angelo</a:t>
            </a:r>
            <a:r>
              <a:rPr lang="ru-RU" dirty="0"/>
              <a:t> </a:t>
            </a:r>
            <a:r>
              <a:rPr lang="ru-RU" dirty="0" err="1"/>
              <a:t>Caruso</a:t>
            </a:r>
            <a:r>
              <a:rPr lang="ru-RU" dirty="0"/>
              <a:t>, известен </a:t>
            </a:r>
            <a:r>
              <a:rPr lang="ru-RU" dirty="0" err="1"/>
              <a:t>блогър</a:t>
            </a:r>
            <a:r>
              <a:rPr lang="ru-RU" dirty="0"/>
              <a:t> и в </a:t>
            </a:r>
            <a:r>
              <a:rPr lang="ru-RU" dirty="0" err="1"/>
              <a:t>същото</a:t>
            </a:r>
            <a:r>
              <a:rPr lang="ru-RU" dirty="0"/>
              <a:t> </a:t>
            </a:r>
            <a:r>
              <a:rPr lang="ru-RU" dirty="0" err="1"/>
              <a:t>време</a:t>
            </a:r>
            <a:r>
              <a:rPr lang="ru-RU" dirty="0"/>
              <a:t> </a:t>
            </a:r>
            <a:r>
              <a:rPr lang="ru-RU" dirty="0" err="1"/>
              <a:t>ротарианец</a:t>
            </a:r>
            <a:r>
              <a:rPr lang="ru-RU" dirty="0"/>
              <a:t> </a:t>
            </a:r>
          </a:p>
          <a:p>
            <a:r>
              <a:rPr lang="ru-RU" dirty="0" err="1"/>
              <a:t>Ето</a:t>
            </a:r>
            <a:r>
              <a:rPr lang="ru-RU" dirty="0"/>
              <a:t> 13-те начина да убиете своя </a:t>
            </a:r>
            <a:r>
              <a:rPr lang="ru-RU" dirty="0" err="1"/>
              <a:t>Ротари</a:t>
            </a:r>
            <a:r>
              <a:rPr lang="ru-RU" dirty="0"/>
              <a:t> клуб:</a:t>
            </a:r>
          </a:p>
          <a:p>
            <a:r>
              <a:rPr lang="ru-RU" dirty="0"/>
              <a:t>https://www.youtube.com/watch?v=ZV-za8rH8SA </a:t>
            </a:r>
          </a:p>
          <a:p>
            <a:r>
              <a:rPr lang="ru-RU" dirty="0"/>
              <a:t> </a:t>
            </a:r>
          </a:p>
          <a:p>
            <a:endParaRPr lang="bg-BG" dirty="0"/>
          </a:p>
        </p:txBody>
      </p:sp>
      <p:sp>
        <p:nvSpPr>
          <p:cNvPr id="4" name="Контейнер за номер н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E772B7-C1CF-4A4A-82E2-DE6CE183EF42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164444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изображение на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Контейнер за бележ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 dirty="0"/>
          </a:p>
        </p:txBody>
      </p:sp>
      <p:sp>
        <p:nvSpPr>
          <p:cNvPr id="4" name="Контейнер за номер н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E772B7-C1CF-4A4A-82E2-DE6CE183EF42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825083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g-BG" dirty="0"/>
              <a:t>Когато се</a:t>
            </a:r>
            <a:r>
              <a:rPr lang="bg-BG" baseline="0" dirty="0"/>
              <a:t> чудя как да мотивирам някого – започвам да говоря за ЛЮБОВ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EE772B7-C1CF-4A4A-82E2-DE6CE183EF4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2189600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EE772B7-C1CF-4A4A-82E2-DE6CE183EF4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5902716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EE772B7-C1CF-4A4A-82E2-DE6CE183EF4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590271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лавка разд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авоъгълник 7">
            <a:extLst>
              <a:ext uri="{FF2B5EF4-FFF2-40B4-BE49-F238E27FC236}">
                <a16:creationId xmlns:a16="http://schemas.microsoft.com/office/drawing/2014/main" id="{AFB0669B-D7F0-4ABF-8FCF-838986AECE57}"/>
              </a:ext>
            </a:extLst>
          </p:cNvPr>
          <p:cNvSpPr/>
          <p:nvPr userDrawn="1"/>
        </p:nvSpPr>
        <p:spPr>
          <a:xfrm>
            <a:off x="0" y="2710007"/>
            <a:ext cx="12192000" cy="2500605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600"/>
              </a:spcAft>
            </a:pPr>
            <a:r>
              <a:rPr lang="bg-BG" sz="4400" b="1" kern="1200" dirty="0">
                <a:solidFill>
                  <a:schemeClr val="lt1"/>
                </a:solidFill>
                <a:effectLst/>
                <a:latin typeface="Calibri" pitchFamily="34" charset="0"/>
                <a:ea typeface="+mn-ea"/>
                <a:cs typeface="Calibri" pitchFamily="34" charset="0"/>
              </a:rPr>
              <a:t>СЕМИНАР ЗА ОБУЧЕНИЕ </a:t>
            </a:r>
          </a:p>
          <a:p>
            <a:pPr algn="ctr">
              <a:spcAft>
                <a:spcPts val="600"/>
              </a:spcAft>
            </a:pPr>
            <a:r>
              <a:rPr lang="bg-BG" sz="2800" b="1" kern="1200" dirty="0">
                <a:solidFill>
                  <a:schemeClr val="lt1"/>
                </a:solidFill>
                <a:effectLst/>
                <a:latin typeface="Calibri" pitchFamily="34" charset="0"/>
                <a:ea typeface="+mn-ea"/>
                <a:cs typeface="Calibri" pitchFamily="34" charset="0"/>
              </a:rPr>
              <a:t>НА ЕЛЕКТ-ПРЕЗИДЕНТИ И СЕКРЕТАРИ (ПЕТС)</a:t>
            </a:r>
          </a:p>
          <a:p>
            <a:pPr algn="ctr">
              <a:spcAft>
                <a:spcPts val="600"/>
              </a:spcAft>
            </a:pPr>
            <a:endParaRPr lang="bg-BG" sz="1000" b="1" kern="1200" dirty="0">
              <a:solidFill>
                <a:schemeClr val="lt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8" name="Текстово поле 7">
            <a:extLst>
              <a:ext uri="{FF2B5EF4-FFF2-40B4-BE49-F238E27FC236}">
                <a16:creationId xmlns:a16="http://schemas.microsoft.com/office/drawing/2014/main" id="{1F735CFA-B597-4FA0-BB17-104FA82DF662}"/>
              </a:ext>
            </a:extLst>
          </p:cNvPr>
          <p:cNvSpPr txBox="1"/>
          <p:nvPr userDrawn="1"/>
        </p:nvSpPr>
        <p:spPr>
          <a:xfrm>
            <a:off x="4666987" y="4674169"/>
            <a:ext cx="28580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g-BG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04-06 април 2025,</a:t>
            </a:r>
            <a:r>
              <a:rPr lang="bg-BG" baseline="0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Пловдив</a:t>
            </a:r>
            <a:endParaRPr lang="bg-BG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9439835" y="402830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299800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14400" y="2130425"/>
            <a:ext cx="10363200" cy="1470025"/>
          </a:xfrm>
        </p:spPr>
        <p:txBody>
          <a:bodyPr/>
          <a:lstStyle>
            <a:lvl1pPr>
              <a:defRPr/>
            </a:lvl1pPr>
          </a:lstStyle>
          <a:p>
            <a:r>
              <a:rPr lang="bg-BG" dirty="0"/>
              <a:t>Подраздел</a:t>
            </a:r>
            <a:endParaRPr lang="en-US" dirty="0"/>
          </a:p>
        </p:txBody>
      </p:sp>
      <p:sp>
        <p:nvSpPr>
          <p:cNvPr id="7" name="Subtitle 2"/>
          <p:cNvSpPr txBox="1">
            <a:spLocks/>
          </p:cNvSpPr>
          <p:nvPr userDrawn="1"/>
        </p:nvSpPr>
        <p:spPr>
          <a:xfrm>
            <a:off x="1981200" y="40386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g-BG" sz="20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Кратко описание</a:t>
            </a:r>
            <a:r>
              <a:rPr lang="bg-BG" sz="2000" baseline="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, ако е необходимо. </a:t>
            </a:r>
            <a:r>
              <a:rPr lang="en-US" sz="2000" kern="1200" baseline="0" dirty="0" err="1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Lorem</a:t>
            </a:r>
            <a:r>
              <a:rPr lang="en-US" sz="2000" kern="1200" baseline="0" dirty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 </a:t>
            </a:r>
            <a:r>
              <a:rPr lang="en-US" sz="2000" kern="1200" baseline="0" dirty="0" err="1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ipsum</a:t>
            </a:r>
            <a:r>
              <a:rPr lang="en-US" sz="2000" kern="1200" baseline="0" dirty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 dolor sit </a:t>
            </a:r>
            <a:r>
              <a:rPr lang="en-US" sz="2000" kern="1200" baseline="0" dirty="0" err="1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amet</a:t>
            </a:r>
            <a:r>
              <a:rPr lang="en-US" sz="2000" kern="1200" baseline="0" dirty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, </a:t>
            </a:r>
            <a:r>
              <a:rPr lang="en-US" sz="2000" kern="1200" baseline="0" dirty="0" err="1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consectetur</a:t>
            </a:r>
            <a:r>
              <a:rPr lang="en-US" sz="2000" kern="1200" baseline="0" dirty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 </a:t>
            </a:r>
            <a:r>
              <a:rPr lang="en-US" sz="2000" kern="1200" baseline="0" dirty="0" err="1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adipiscing</a:t>
            </a:r>
            <a:r>
              <a:rPr lang="en-US" sz="2000" kern="1200" baseline="0" dirty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 </a:t>
            </a:r>
            <a:r>
              <a:rPr lang="en-US" sz="2000" kern="1200" baseline="0" dirty="0" err="1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elit</a:t>
            </a:r>
            <a:r>
              <a:rPr lang="en-US" sz="2000" kern="1200" baseline="0" dirty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. </a:t>
            </a:r>
            <a:r>
              <a:rPr lang="en-US" sz="2000" kern="1200" baseline="0" dirty="0" err="1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Nunc</a:t>
            </a:r>
            <a:r>
              <a:rPr lang="en-US" sz="2000" kern="1200" baseline="0" dirty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 in </a:t>
            </a:r>
            <a:r>
              <a:rPr lang="en-US" sz="2000" kern="1200" baseline="0" dirty="0" err="1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sagittis</a:t>
            </a:r>
            <a:r>
              <a:rPr lang="en-US" sz="2000" kern="1200" baseline="0" dirty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 sem. </a:t>
            </a:r>
            <a:r>
              <a:rPr lang="en-US" sz="2000" kern="1200" baseline="0" dirty="0" err="1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Fusce</a:t>
            </a:r>
            <a:r>
              <a:rPr lang="en-US" sz="2000" kern="1200" baseline="0" dirty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 </a:t>
            </a:r>
            <a:r>
              <a:rPr lang="en-US" sz="2000" kern="1200" baseline="0" dirty="0" err="1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interdum</a:t>
            </a:r>
            <a:r>
              <a:rPr lang="en-US" sz="2000" kern="1200" baseline="0" dirty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 </a:t>
            </a:r>
            <a:r>
              <a:rPr lang="en-US" sz="2000" kern="1200" baseline="0" dirty="0" err="1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aliquam</a:t>
            </a:r>
            <a:r>
              <a:rPr lang="en-US" sz="2000" kern="1200" baseline="0" dirty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 </a:t>
            </a:r>
            <a:r>
              <a:rPr lang="en-US" sz="2000" kern="1200" baseline="0" dirty="0" err="1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velit</a:t>
            </a:r>
            <a:r>
              <a:rPr lang="en-US" sz="2000" kern="1200" baseline="0" dirty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 ac </a:t>
            </a:r>
            <a:r>
              <a:rPr lang="en-US" sz="2000" kern="1200" baseline="0" dirty="0" err="1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aliquam</a:t>
            </a:r>
            <a:r>
              <a:rPr lang="en-US" sz="2000" kern="1200" baseline="0" dirty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. </a:t>
            </a:r>
            <a:r>
              <a:rPr lang="en-US" sz="2000" kern="1200" baseline="0" dirty="0" err="1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Donec</a:t>
            </a:r>
            <a:r>
              <a:rPr lang="en-US" sz="2000" kern="1200" baseline="0" dirty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 </a:t>
            </a:r>
            <a:r>
              <a:rPr lang="en-US" sz="2000" kern="1200" baseline="0" dirty="0" err="1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posuere</a:t>
            </a:r>
            <a:r>
              <a:rPr lang="en-US" sz="2000" kern="1200" baseline="0" dirty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 </a:t>
            </a:r>
            <a:r>
              <a:rPr lang="en-US" sz="2000" kern="1200" baseline="0" dirty="0" err="1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leo</a:t>
            </a:r>
            <a:r>
              <a:rPr lang="en-US" sz="2000" kern="1200" baseline="0" dirty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 ac </a:t>
            </a:r>
            <a:r>
              <a:rPr lang="en-US" sz="2000" kern="1200" baseline="0" dirty="0" err="1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mauris</a:t>
            </a:r>
            <a:r>
              <a:rPr lang="en-US" sz="2000" kern="1200" baseline="0" dirty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 </a:t>
            </a:r>
            <a:r>
              <a:rPr lang="en-US" sz="2000" kern="1200" baseline="0" dirty="0" err="1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sagittis</a:t>
            </a:r>
            <a:r>
              <a:rPr lang="en-US" sz="2000" kern="1200" baseline="0" dirty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 </a:t>
            </a:r>
            <a:r>
              <a:rPr lang="en-US" sz="2000" kern="1200" baseline="0" dirty="0" err="1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vestibulum</a:t>
            </a:r>
            <a:r>
              <a:rPr lang="en-US" sz="2000" kern="1200" baseline="0" dirty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. </a:t>
            </a:r>
            <a:r>
              <a:rPr lang="en-US" sz="2000" kern="1200" baseline="0" dirty="0" err="1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Nunc</a:t>
            </a:r>
            <a:r>
              <a:rPr lang="en-US" sz="2000" kern="1200" baseline="0" dirty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 at </a:t>
            </a:r>
            <a:r>
              <a:rPr lang="en-US" sz="2000" kern="1200" baseline="0" dirty="0" err="1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sollicitudin</a:t>
            </a:r>
            <a:r>
              <a:rPr lang="en-US" sz="2000" kern="1200" baseline="0" dirty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 est. </a:t>
            </a:r>
            <a:r>
              <a:rPr lang="en-US" sz="2000" kern="1200" baseline="0" dirty="0" err="1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Phasellus</a:t>
            </a:r>
            <a:r>
              <a:rPr lang="en-US" sz="2000" kern="1200" baseline="0" dirty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 </a:t>
            </a:r>
            <a:r>
              <a:rPr lang="en-US" sz="2000" kern="1200" baseline="0" dirty="0" err="1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enim</a:t>
            </a:r>
            <a:r>
              <a:rPr lang="en-US" sz="2000" kern="1200" baseline="0" dirty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 </a:t>
            </a:r>
            <a:r>
              <a:rPr lang="en-US" sz="2000" kern="1200" baseline="0" dirty="0" err="1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ipsum</a:t>
            </a:r>
            <a:r>
              <a:rPr lang="en-US" sz="2000" kern="1200" baseline="0" dirty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, </a:t>
            </a:r>
            <a:r>
              <a:rPr lang="en-US" sz="2000" kern="1200" baseline="0" dirty="0" err="1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blandit</a:t>
            </a:r>
            <a:r>
              <a:rPr lang="en-US" sz="2000" kern="1200" baseline="0" dirty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 et </a:t>
            </a:r>
            <a:r>
              <a:rPr lang="en-US" sz="2000" kern="1200" baseline="0" dirty="0" err="1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nunc</a:t>
            </a:r>
            <a:r>
              <a:rPr lang="en-US" sz="2000" kern="1200" baseline="0" dirty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 non, </a:t>
            </a:r>
            <a:r>
              <a:rPr lang="en-US" sz="2000" kern="1200" baseline="0" dirty="0" err="1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convallis</a:t>
            </a:r>
            <a:r>
              <a:rPr lang="en-US" sz="2000" kern="1200" baseline="0" dirty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 </a:t>
            </a:r>
            <a:r>
              <a:rPr lang="en-US" sz="2000" kern="1200" baseline="0" dirty="0" err="1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rutrum</a:t>
            </a:r>
            <a:r>
              <a:rPr lang="en-US" sz="2000" kern="1200" baseline="0" dirty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 </a:t>
            </a:r>
            <a:r>
              <a:rPr lang="en-US" sz="2000" kern="1200" baseline="0" dirty="0" err="1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nisl</a:t>
            </a:r>
            <a:r>
              <a:rPr lang="en-US" sz="2000" kern="1200" baseline="0" dirty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489559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250884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613" y="4406900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613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3210351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410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600200"/>
            <a:ext cx="5410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6416328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3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3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2838" y="1535113"/>
            <a:ext cx="538956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2838" y="2174875"/>
            <a:ext cx="5389562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8948022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Text Placeholder 2"/>
          <p:cNvSpPr>
            <a:spLocks noGrp="1"/>
          </p:cNvSpPr>
          <p:nvPr>
            <p:ph type="body" idx="1"/>
          </p:nvPr>
        </p:nvSpPr>
        <p:spPr>
          <a:xfrm>
            <a:off x="589660" y="1589518"/>
            <a:ext cx="11015529" cy="424725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4988525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5273393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40116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7263" y="273050"/>
            <a:ext cx="681513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1435100"/>
            <a:ext cx="40116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417535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188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188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188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4385773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019511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лавка разд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авоъгълник 7">
            <a:extLst>
              <a:ext uri="{FF2B5EF4-FFF2-40B4-BE49-F238E27FC236}">
                <a16:creationId xmlns:a16="http://schemas.microsoft.com/office/drawing/2014/main" id="{AFB0669B-D7F0-4ABF-8FCF-838986AECE57}"/>
              </a:ext>
            </a:extLst>
          </p:cNvPr>
          <p:cNvSpPr/>
          <p:nvPr userDrawn="1"/>
        </p:nvSpPr>
        <p:spPr>
          <a:xfrm>
            <a:off x="0" y="2691881"/>
            <a:ext cx="12192000" cy="2500605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600"/>
              </a:spcAft>
            </a:pPr>
            <a:r>
              <a:rPr lang="bg-BG" sz="4400" b="1" kern="1200" dirty="0">
                <a:solidFill>
                  <a:schemeClr val="lt1"/>
                </a:solidFill>
                <a:effectLst/>
                <a:latin typeface="Calibri" pitchFamily="34" charset="0"/>
                <a:ea typeface="+mn-ea"/>
                <a:cs typeface="Calibri" pitchFamily="34" charset="0"/>
              </a:rPr>
              <a:t>СЕМИНАР ЗА ОБУЧЕНИЕ </a:t>
            </a:r>
          </a:p>
          <a:p>
            <a:pPr algn="ctr">
              <a:spcAft>
                <a:spcPts val="600"/>
              </a:spcAft>
            </a:pPr>
            <a:r>
              <a:rPr lang="bg-BG" sz="2800" b="1" kern="1200" dirty="0">
                <a:solidFill>
                  <a:schemeClr val="lt1"/>
                </a:solidFill>
                <a:effectLst/>
                <a:latin typeface="Calibri" pitchFamily="34" charset="0"/>
                <a:ea typeface="+mn-ea"/>
                <a:cs typeface="Calibri" pitchFamily="34" charset="0"/>
              </a:rPr>
              <a:t>НА ЕЛЕКТ-ПРЕЗИДЕНТИ И СЕКРЕТАРИ (ПЕТС)</a:t>
            </a:r>
          </a:p>
          <a:p>
            <a:pPr algn="ctr">
              <a:spcAft>
                <a:spcPts val="600"/>
              </a:spcAft>
            </a:pPr>
            <a:endParaRPr lang="bg-BG" sz="1000" b="1" kern="1200" dirty="0">
              <a:solidFill>
                <a:schemeClr val="lt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3" name="Текстово поле 7">
            <a:extLst>
              <a:ext uri="{FF2B5EF4-FFF2-40B4-BE49-F238E27FC236}">
                <a16:creationId xmlns:a16="http://schemas.microsoft.com/office/drawing/2014/main" id="{1F735CFA-B597-4FA0-BB17-104FA82DF662}"/>
              </a:ext>
            </a:extLst>
          </p:cNvPr>
          <p:cNvSpPr txBox="1"/>
          <p:nvPr userDrawn="1"/>
        </p:nvSpPr>
        <p:spPr>
          <a:xfrm>
            <a:off x="4666987" y="4674169"/>
            <a:ext cx="28580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g-BG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04-06 април 2025,</a:t>
            </a:r>
            <a:r>
              <a:rPr lang="bg-BG" baseline="0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Пловдив</a:t>
            </a:r>
            <a:endParaRPr lang="bg-BG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321029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772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2238287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Заглавен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авоъгълник 7">
            <a:extLst>
              <a:ext uri="{FF2B5EF4-FFF2-40B4-BE49-F238E27FC236}">
                <a16:creationId xmlns:a16="http://schemas.microsoft.com/office/drawing/2014/main" id="{AFB0669B-D7F0-4ABF-8FCF-838986AECE57}"/>
              </a:ext>
            </a:extLst>
          </p:cNvPr>
          <p:cNvSpPr/>
          <p:nvPr userDrawn="1"/>
        </p:nvSpPr>
        <p:spPr>
          <a:xfrm>
            <a:off x="0" y="2912855"/>
            <a:ext cx="12192000" cy="125030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600"/>
              </a:spcAft>
            </a:pPr>
            <a:r>
              <a:rPr lang="bg-BG" sz="4400" b="1" kern="1200" dirty="0">
                <a:solidFill>
                  <a:schemeClr val="lt1"/>
                </a:solidFill>
                <a:effectLst/>
                <a:latin typeface="Calibri" pitchFamily="34" charset="0"/>
                <a:ea typeface="+mn-ea"/>
                <a:cs typeface="Calibri" pitchFamily="34" charset="0"/>
              </a:rPr>
              <a:t> </a:t>
            </a:r>
            <a:endParaRPr lang="bg-BG" sz="2800" b="1" kern="1200" dirty="0">
              <a:solidFill>
                <a:schemeClr val="lt1"/>
              </a:solidFill>
              <a:effectLst/>
              <a:latin typeface="Calibri" pitchFamily="34" charset="0"/>
              <a:ea typeface="+mn-ea"/>
              <a:cs typeface="Calibri" pitchFamily="34" charset="0"/>
            </a:endParaRPr>
          </a:p>
          <a:p>
            <a:pPr algn="ctr">
              <a:spcAft>
                <a:spcPts val="600"/>
              </a:spcAft>
            </a:pPr>
            <a:endParaRPr lang="bg-BG" sz="1000" b="1" kern="1200" dirty="0">
              <a:solidFill>
                <a:schemeClr val="lt1"/>
              </a:solidFill>
              <a:effectLst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875119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468726"/>
            <a:ext cx="4917782" cy="5340403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Title 1"/>
          <p:cNvSpPr>
            <a:spLocks noGrp="1"/>
          </p:cNvSpPr>
          <p:nvPr>
            <p:ph type="ctrTitle" hasCustomPrompt="1"/>
          </p:nvPr>
        </p:nvSpPr>
        <p:spPr>
          <a:xfrm>
            <a:off x="5371140" y="454639"/>
            <a:ext cx="6323960" cy="528350"/>
          </a:xfrm>
          <a:prstGeom prst="rect">
            <a:avLst/>
          </a:prstGeom>
        </p:spPr>
        <p:txBody>
          <a:bodyPr wrap="square" anchor="b">
            <a:spAutoFit/>
          </a:bodyPr>
          <a:lstStyle>
            <a:lvl1pPr algn="l">
              <a:lnSpc>
                <a:spcPts val="3400"/>
              </a:lnSpc>
              <a:defRPr lang="id-ID" sz="2600" b="1" kern="1200" dirty="0">
                <a:solidFill>
                  <a:srgbClr val="901F93"/>
                </a:solidFill>
                <a:latin typeface="Trebuchet MS" panose="020B0603020202020204" pitchFamily="34" charset="0"/>
                <a:ea typeface="Microsoft YaHei UI" panose="020B0503020204020204" pitchFamily="34" charset="-122"/>
                <a:cs typeface="Lato Light" panose="020F0502020204030203" pitchFamily="34" charset="0"/>
              </a:defRPr>
            </a:lvl1pPr>
          </a:lstStyle>
          <a:p>
            <a:r>
              <a:rPr lang="en-US" dirty="0"/>
              <a:t>Click to add Title</a:t>
            </a:r>
            <a:endParaRPr lang="id-ID" dirty="0"/>
          </a:p>
        </p:txBody>
      </p:sp>
      <p:sp>
        <p:nvSpPr>
          <p:cNvPr id="7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371140" y="1312195"/>
            <a:ext cx="6323959" cy="52835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just">
              <a:lnSpc>
                <a:spcPts val="3400"/>
              </a:lnSpc>
              <a:spcBef>
                <a:spcPts val="600"/>
              </a:spcBef>
              <a:buNone/>
              <a:defRPr lang="id-ID" sz="260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add text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88397058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 userDrawn="1"/>
        </p:nvSpPr>
        <p:spPr>
          <a:xfrm>
            <a:off x="0" y="2282825"/>
            <a:ext cx="12192000" cy="1374776"/>
          </a:xfrm>
          <a:prstGeom prst="rect">
            <a:avLst/>
          </a:prstGeom>
          <a:solidFill>
            <a:srgbClr val="002060"/>
          </a:solidFill>
        </p:spPr>
        <p:txBody>
          <a:bodyPr anchor="ctr" anchorCtr="0"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bg-BG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Подраздел</a:t>
            </a:r>
            <a:endParaRPr lang="en-US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" name="Subtitle 2"/>
          <p:cNvSpPr txBox="1">
            <a:spLocks/>
          </p:cNvSpPr>
          <p:nvPr userDrawn="1"/>
        </p:nvSpPr>
        <p:spPr>
          <a:xfrm>
            <a:off x="1981200" y="40386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g-BG" sz="2000" dirty="0">
                <a:solidFill>
                  <a:schemeClr val="tx1"/>
                </a:solidFill>
              </a:rPr>
              <a:t>Кратко описание</a:t>
            </a:r>
            <a:r>
              <a:rPr lang="bg-BG" sz="2000" baseline="0" dirty="0">
                <a:solidFill>
                  <a:schemeClr val="tx1"/>
                </a:solidFill>
              </a:rPr>
              <a:t>, ако е необходимо.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Lorem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ipsum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dolor sit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amet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consectetur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adipiscing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elit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Nunc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in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sagittis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sem.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Fusce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interdum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aliquam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velit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ac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aliquam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Donec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posuere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leo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ac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mauris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sagittis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vestibulum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Nunc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at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sollicitudin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est.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Phasellus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enim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ipsum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blandit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et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nunc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non,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convallis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rutrum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nisl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9409179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 userDrawn="1"/>
        </p:nvSpPr>
        <p:spPr>
          <a:xfrm>
            <a:off x="0" y="2282825"/>
            <a:ext cx="12192000" cy="1374776"/>
          </a:xfrm>
          <a:prstGeom prst="rect">
            <a:avLst/>
          </a:prstGeom>
          <a:solidFill>
            <a:srgbClr val="C00000"/>
          </a:solidFill>
        </p:spPr>
        <p:txBody>
          <a:bodyPr anchor="ctr" anchorCtr="0"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bg-BG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Подраздел</a:t>
            </a:r>
            <a:endParaRPr lang="en-US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" name="Subtitle 2"/>
          <p:cNvSpPr txBox="1">
            <a:spLocks/>
          </p:cNvSpPr>
          <p:nvPr userDrawn="1"/>
        </p:nvSpPr>
        <p:spPr>
          <a:xfrm>
            <a:off x="1981200" y="40386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g-BG" sz="2000" dirty="0">
                <a:solidFill>
                  <a:schemeClr val="tx1"/>
                </a:solidFill>
              </a:rPr>
              <a:t>Кратко описание</a:t>
            </a:r>
            <a:r>
              <a:rPr lang="bg-BG" sz="2000" baseline="0" dirty="0">
                <a:solidFill>
                  <a:schemeClr val="tx1"/>
                </a:solidFill>
              </a:rPr>
              <a:t>, ако е необходимо.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Lorem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ipsum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dolor sit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amet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consectetur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adipiscing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elit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Nunc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in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sagittis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sem.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Fusce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interdum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aliquam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velit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ac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aliquam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Donec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posuere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leo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ac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mauris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sagittis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vestibulum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Nunc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at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sollicitudin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est.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Phasellus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enim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ipsum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blandit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et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nunc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non,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convallis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rutrum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nisl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551851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Заглавка разд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авоъгълник 7">
            <a:extLst>
              <a:ext uri="{FF2B5EF4-FFF2-40B4-BE49-F238E27FC236}">
                <a16:creationId xmlns:a16="http://schemas.microsoft.com/office/drawing/2014/main" id="{AFB0669B-D7F0-4ABF-8FCF-838986AECE57}"/>
              </a:ext>
            </a:extLst>
          </p:cNvPr>
          <p:cNvSpPr/>
          <p:nvPr userDrawn="1"/>
        </p:nvSpPr>
        <p:spPr>
          <a:xfrm>
            <a:off x="0" y="2561252"/>
            <a:ext cx="12192000" cy="2500605"/>
          </a:xfrm>
          <a:prstGeom prst="rect">
            <a:avLst/>
          </a:prstGeom>
          <a:solidFill>
            <a:srgbClr val="0070C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600"/>
              </a:spcAft>
            </a:pPr>
            <a:r>
              <a:rPr lang="bg-BG" sz="4400" b="1" kern="1200" dirty="0">
                <a:solidFill>
                  <a:schemeClr val="lt1"/>
                </a:solidFill>
                <a:effectLst/>
                <a:latin typeface="Calibri" pitchFamily="34" charset="0"/>
                <a:ea typeface="+mn-ea"/>
                <a:cs typeface="Calibri" pitchFamily="34" charset="0"/>
              </a:rPr>
              <a:t>СЕМИНАР ЗА ОБУЧЕНИЕ </a:t>
            </a:r>
          </a:p>
          <a:p>
            <a:pPr algn="ctr">
              <a:spcAft>
                <a:spcPts val="600"/>
              </a:spcAft>
            </a:pPr>
            <a:r>
              <a:rPr lang="bg-BG" sz="2800" b="1" kern="1200" dirty="0">
                <a:solidFill>
                  <a:schemeClr val="lt1"/>
                </a:solidFill>
                <a:effectLst/>
                <a:latin typeface="Calibri" pitchFamily="34" charset="0"/>
                <a:ea typeface="+mn-ea"/>
                <a:cs typeface="Calibri" pitchFamily="34" charset="0"/>
              </a:rPr>
              <a:t>НА ЕЛЕКТ-ПРЕЗИДЕНТИ И СЕКРЕТАРИ (ПЕТС)</a:t>
            </a:r>
          </a:p>
          <a:p>
            <a:pPr algn="ctr">
              <a:spcAft>
                <a:spcPts val="600"/>
              </a:spcAft>
            </a:pPr>
            <a:endParaRPr lang="bg-BG" sz="1000" b="1" kern="1200" dirty="0">
              <a:solidFill>
                <a:schemeClr val="lt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3" name="Текстово поле 7">
            <a:extLst>
              <a:ext uri="{FF2B5EF4-FFF2-40B4-BE49-F238E27FC236}">
                <a16:creationId xmlns:a16="http://schemas.microsoft.com/office/drawing/2014/main" id="{1F735CFA-B597-4FA0-BB17-104FA82DF662}"/>
              </a:ext>
            </a:extLst>
          </p:cNvPr>
          <p:cNvSpPr txBox="1"/>
          <p:nvPr userDrawn="1"/>
        </p:nvSpPr>
        <p:spPr>
          <a:xfrm>
            <a:off x="4666987" y="4674169"/>
            <a:ext cx="28580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g-BG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04-06 април 2025,</a:t>
            </a:r>
            <a:r>
              <a:rPr lang="bg-BG" baseline="0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Пловдив</a:t>
            </a:r>
            <a:endParaRPr lang="bg-BG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49176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лавен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авоъгълник 7">
            <a:extLst>
              <a:ext uri="{FF2B5EF4-FFF2-40B4-BE49-F238E27FC236}">
                <a16:creationId xmlns:a16="http://schemas.microsoft.com/office/drawing/2014/main" id="{AFB0669B-D7F0-4ABF-8FCF-838986AECE57}"/>
              </a:ext>
            </a:extLst>
          </p:cNvPr>
          <p:cNvSpPr/>
          <p:nvPr userDrawn="1"/>
        </p:nvSpPr>
        <p:spPr>
          <a:xfrm>
            <a:off x="0" y="2912855"/>
            <a:ext cx="12192000" cy="125030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600"/>
              </a:spcAft>
            </a:pPr>
            <a:r>
              <a:rPr lang="bg-BG" sz="4400" b="1" kern="1200" dirty="0">
                <a:solidFill>
                  <a:schemeClr val="lt1"/>
                </a:solidFill>
                <a:effectLst/>
                <a:latin typeface="Calibri" pitchFamily="34" charset="0"/>
                <a:ea typeface="+mn-ea"/>
                <a:cs typeface="Calibri" pitchFamily="34" charset="0"/>
              </a:rPr>
              <a:t> </a:t>
            </a:r>
            <a:endParaRPr lang="bg-BG" sz="2800" b="1" kern="1200" dirty="0">
              <a:solidFill>
                <a:schemeClr val="lt1"/>
              </a:solidFill>
              <a:effectLst/>
              <a:latin typeface="Calibri" pitchFamily="34" charset="0"/>
              <a:ea typeface="+mn-ea"/>
              <a:cs typeface="Calibri" pitchFamily="34" charset="0"/>
            </a:endParaRPr>
          </a:p>
          <a:p>
            <a:pPr algn="ctr">
              <a:spcAft>
                <a:spcPts val="600"/>
              </a:spcAft>
            </a:pPr>
            <a:endParaRPr lang="bg-BG" sz="1000" b="1" kern="1200" dirty="0">
              <a:solidFill>
                <a:schemeClr val="lt1"/>
              </a:solidFill>
              <a:effectLst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596396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Заглавен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авоъгълник 7">
            <a:extLst>
              <a:ext uri="{FF2B5EF4-FFF2-40B4-BE49-F238E27FC236}">
                <a16:creationId xmlns:a16="http://schemas.microsoft.com/office/drawing/2014/main" id="{AFB0669B-D7F0-4ABF-8FCF-838986AECE57}"/>
              </a:ext>
            </a:extLst>
          </p:cNvPr>
          <p:cNvSpPr/>
          <p:nvPr userDrawn="1"/>
        </p:nvSpPr>
        <p:spPr>
          <a:xfrm>
            <a:off x="0" y="2912855"/>
            <a:ext cx="12192000" cy="1250302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600"/>
              </a:spcAft>
            </a:pPr>
            <a:r>
              <a:rPr lang="bg-BG" sz="4400" b="1" kern="1200" dirty="0">
                <a:solidFill>
                  <a:schemeClr val="lt1"/>
                </a:solidFill>
                <a:effectLst/>
                <a:latin typeface="Calibri" pitchFamily="34" charset="0"/>
                <a:ea typeface="+mn-ea"/>
                <a:cs typeface="Calibri" pitchFamily="34" charset="0"/>
              </a:rPr>
              <a:t> </a:t>
            </a:r>
            <a:endParaRPr lang="bg-BG" sz="2800" b="1" kern="1200" dirty="0">
              <a:solidFill>
                <a:schemeClr val="lt1"/>
              </a:solidFill>
              <a:effectLst/>
              <a:latin typeface="Calibri" pitchFamily="34" charset="0"/>
              <a:ea typeface="+mn-ea"/>
              <a:cs typeface="Calibri" pitchFamily="34" charset="0"/>
            </a:endParaRPr>
          </a:p>
          <a:p>
            <a:pPr algn="ctr">
              <a:spcAft>
                <a:spcPts val="600"/>
              </a:spcAft>
            </a:pPr>
            <a:endParaRPr lang="bg-BG" sz="1000" b="1" kern="1200" dirty="0">
              <a:solidFill>
                <a:schemeClr val="lt1"/>
              </a:solidFill>
              <a:effectLst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795043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Заглавен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авоъгълник 7">
            <a:extLst>
              <a:ext uri="{FF2B5EF4-FFF2-40B4-BE49-F238E27FC236}">
                <a16:creationId xmlns:a16="http://schemas.microsoft.com/office/drawing/2014/main" id="{AFB0669B-D7F0-4ABF-8FCF-838986AECE57}"/>
              </a:ext>
            </a:extLst>
          </p:cNvPr>
          <p:cNvSpPr/>
          <p:nvPr userDrawn="1"/>
        </p:nvSpPr>
        <p:spPr>
          <a:xfrm>
            <a:off x="0" y="2912855"/>
            <a:ext cx="12192000" cy="1250302"/>
          </a:xfrm>
          <a:prstGeom prst="rect">
            <a:avLst/>
          </a:prstGeom>
          <a:solidFill>
            <a:schemeClr val="accent4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600"/>
              </a:spcAft>
            </a:pPr>
            <a:r>
              <a:rPr lang="bg-BG" sz="4400" b="1" kern="1200" dirty="0">
                <a:solidFill>
                  <a:schemeClr val="lt1"/>
                </a:solidFill>
                <a:effectLst/>
                <a:latin typeface="Calibri" pitchFamily="34" charset="0"/>
                <a:ea typeface="+mn-ea"/>
                <a:cs typeface="Calibri" pitchFamily="34" charset="0"/>
              </a:rPr>
              <a:t> </a:t>
            </a:r>
            <a:endParaRPr lang="bg-BG" sz="2800" b="1" kern="1200" dirty="0">
              <a:solidFill>
                <a:schemeClr val="lt1"/>
              </a:solidFill>
              <a:effectLst/>
              <a:latin typeface="Calibri" pitchFamily="34" charset="0"/>
              <a:ea typeface="+mn-ea"/>
              <a:cs typeface="Calibri" pitchFamily="34" charset="0"/>
            </a:endParaRPr>
          </a:p>
          <a:p>
            <a:pPr algn="ctr">
              <a:spcAft>
                <a:spcPts val="600"/>
              </a:spcAft>
            </a:pPr>
            <a:endParaRPr lang="bg-BG" sz="1000" b="1" kern="1200" dirty="0">
              <a:solidFill>
                <a:schemeClr val="lt1"/>
              </a:solidFill>
              <a:effectLst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217060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Оформление по избо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Картина 4">
            <a:extLst>
              <a:ext uri="{FF2B5EF4-FFF2-40B4-BE49-F238E27FC236}">
                <a16:creationId xmlns:a16="http://schemas.microsoft.com/office/drawing/2014/main" id="{23BC1A21-5DD3-4712-A27D-A6E71121622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58979"/>
            <a:ext cx="1714804" cy="633128"/>
          </a:xfrm>
          <a:prstGeom prst="rect">
            <a:avLst/>
          </a:prstGeom>
        </p:spPr>
      </p:pic>
      <p:sp>
        <p:nvSpPr>
          <p:cNvPr id="9" name="Правоъгълник 8">
            <a:extLst>
              <a:ext uri="{FF2B5EF4-FFF2-40B4-BE49-F238E27FC236}">
                <a16:creationId xmlns:a16="http://schemas.microsoft.com/office/drawing/2014/main" id="{68DA77A9-B9CD-42FB-B391-EDFCD17EE0EF}"/>
              </a:ext>
            </a:extLst>
          </p:cNvPr>
          <p:cNvSpPr/>
          <p:nvPr userDrawn="1"/>
        </p:nvSpPr>
        <p:spPr>
          <a:xfrm>
            <a:off x="0" y="2519418"/>
            <a:ext cx="12192000" cy="148568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bg-BG" sz="3600" b="1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09847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Оформление по избо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 userDrawn="1"/>
        </p:nvGrpSpPr>
        <p:grpSpPr>
          <a:xfrm>
            <a:off x="0" y="6077712"/>
            <a:ext cx="12192000" cy="785152"/>
            <a:chOff x="0" y="6077712"/>
            <a:chExt cx="12192000" cy="785152"/>
          </a:xfrm>
        </p:grpSpPr>
        <p:sp>
          <p:nvSpPr>
            <p:cNvPr id="5" name="Правоъгълник 4">
              <a:extLst>
                <a:ext uri="{FF2B5EF4-FFF2-40B4-BE49-F238E27FC236}">
                  <a16:creationId xmlns:a16="http://schemas.microsoft.com/office/drawing/2014/main" id="{D7466F01-F82C-4A32-A9C8-F586FEA26485}"/>
                </a:ext>
              </a:extLst>
            </p:cNvPr>
            <p:cNvSpPr/>
            <p:nvPr userDrawn="1"/>
          </p:nvSpPr>
          <p:spPr>
            <a:xfrm>
              <a:off x="0" y="6077712"/>
              <a:ext cx="12192000" cy="780288"/>
            </a:xfrm>
            <a:prstGeom prst="rect">
              <a:avLst/>
            </a:prstGeom>
            <a:solidFill>
              <a:srgbClr val="17458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l"/>
              <a:endParaRPr lang="bg-BG" noProof="0" dirty="0"/>
            </a:p>
          </p:txBody>
        </p:sp>
        <p:pic>
          <p:nvPicPr>
            <p:cNvPr id="12" name="Картина 11">
              <a:extLst>
                <a:ext uri="{FF2B5EF4-FFF2-40B4-BE49-F238E27FC236}">
                  <a16:creationId xmlns:a16="http://schemas.microsoft.com/office/drawing/2014/main" id="{313340D6-2865-4EA6-B095-5F930CA2C71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41640" y="6186851"/>
              <a:ext cx="1754171" cy="64766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5" name="Картина 14">
              <a:extLst>
                <a:ext uri="{FF2B5EF4-FFF2-40B4-BE49-F238E27FC236}">
                  <a16:creationId xmlns:a16="http://schemas.microsoft.com/office/drawing/2014/main" id="{A3854AD8-9E60-4A42-B79A-7221E1EE4F3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372978" y="6212558"/>
              <a:ext cx="1007763" cy="596248"/>
            </a:xfrm>
            <a:prstGeom prst="rect">
              <a:avLst/>
            </a:prstGeom>
            <a:ln>
              <a:noFill/>
            </a:ln>
          </p:spPr>
        </p:pic>
        <p:cxnSp>
          <p:nvCxnSpPr>
            <p:cNvPr id="18" name="Право съединение 17">
              <a:extLst>
                <a:ext uri="{FF2B5EF4-FFF2-40B4-BE49-F238E27FC236}">
                  <a16:creationId xmlns:a16="http://schemas.microsoft.com/office/drawing/2014/main" id="{5DC20674-118F-4477-B6E2-05C8BD28A71C}"/>
                </a:ext>
              </a:extLst>
            </p:cNvPr>
            <p:cNvCxnSpPr/>
            <p:nvPr userDrawn="1"/>
          </p:nvCxnSpPr>
          <p:spPr>
            <a:xfrm>
              <a:off x="10978961" y="6144025"/>
              <a:ext cx="0" cy="647663"/>
            </a:xfrm>
            <a:prstGeom prst="line">
              <a:avLst/>
            </a:prstGeom>
            <a:ln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" name="Straight Connector 2"/>
            <p:cNvCxnSpPr/>
            <p:nvPr userDrawn="1"/>
          </p:nvCxnSpPr>
          <p:spPr>
            <a:xfrm>
              <a:off x="9193116" y="6221576"/>
              <a:ext cx="0" cy="570112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Текстово поле 7">
              <a:extLst>
                <a:ext uri="{FF2B5EF4-FFF2-40B4-BE49-F238E27FC236}">
                  <a16:creationId xmlns:a16="http://schemas.microsoft.com/office/drawing/2014/main" id="{1F735CFA-B597-4FA0-BB17-104FA82DF662}"/>
                </a:ext>
              </a:extLst>
            </p:cNvPr>
            <p:cNvSpPr txBox="1"/>
            <p:nvPr userDrawn="1"/>
          </p:nvSpPr>
          <p:spPr>
            <a:xfrm>
              <a:off x="592610" y="6524310"/>
              <a:ext cx="2725125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g-BG" sz="1600" dirty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rPr>
                <a:t>04-06 април 2025,</a:t>
              </a:r>
              <a:r>
                <a:rPr lang="bg-BG" sz="1600" baseline="0" dirty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rPr>
                <a:t> Пловдив</a:t>
              </a:r>
              <a:endParaRPr lang="bg-BG" sz="1600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pic>
          <p:nvPicPr>
            <p:cNvPr id="11" name="Picture 3" descr="E:\000000000000000000 Zone 21B\D2482\Пламен Цветков\PETS\шаблон\plovdiv.png"/>
            <p:cNvPicPr>
              <a:picLocks noChangeAspect="1" noChangeArrowheads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9524" y="6111909"/>
              <a:ext cx="2204715" cy="4462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51" name="Picture 3" descr="E:\000000000000000000 Zone 21B\D2482\Пламен Цветков\PETS\шаблон\logo\PM2526-Stacked-White-EN-US-small.png"/>
            <p:cNvPicPr>
              <a:picLocks noChangeAspect="1" noChangeArrowheads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560207" y="6230122"/>
              <a:ext cx="862546" cy="53231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6231124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 userDrawn="1"/>
        </p:nvGrpSpPr>
        <p:grpSpPr>
          <a:xfrm>
            <a:off x="0" y="6077712"/>
            <a:ext cx="12192000" cy="785152"/>
            <a:chOff x="0" y="6077712"/>
            <a:chExt cx="12192000" cy="785152"/>
          </a:xfrm>
        </p:grpSpPr>
        <p:sp>
          <p:nvSpPr>
            <p:cNvPr id="11" name="Правоъгълник 4">
              <a:extLst>
                <a:ext uri="{FF2B5EF4-FFF2-40B4-BE49-F238E27FC236}">
                  <a16:creationId xmlns:a16="http://schemas.microsoft.com/office/drawing/2014/main" id="{D7466F01-F82C-4A32-A9C8-F586FEA26485}"/>
                </a:ext>
              </a:extLst>
            </p:cNvPr>
            <p:cNvSpPr/>
            <p:nvPr userDrawn="1"/>
          </p:nvSpPr>
          <p:spPr>
            <a:xfrm>
              <a:off x="0" y="6077712"/>
              <a:ext cx="12192000" cy="780288"/>
            </a:xfrm>
            <a:prstGeom prst="rect">
              <a:avLst/>
            </a:prstGeom>
            <a:solidFill>
              <a:srgbClr val="17458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l"/>
              <a:endParaRPr lang="bg-BG" noProof="0" dirty="0"/>
            </a:p>
          </p:txBody>
        </p:sp>
        <p:pic>
          <p:nvPicPr>
            <p:cNvPr id="12" name="Картина 11">
              <a:extLst>
                <a:ext uri="{FF2B5EF4-FFF2-40B4-BE49-F238E27FC236}">
                  <a16:creationId xmlns:a16="http://schemas.microsoft.com/office/drawing/2014/main" id="{313340D6-2865-4EA6-B095-5F930CA2C71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41640" y="6186851"/>
              <a:ext cx="1754171" cy="64766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3" name="Картина 14">
              <a:extLst>
                <a:ext uri="{FF2B5EF4-FFF2-40B4-BE49-F238E27FC236}">
                  <a16:creationId xmlns:a16="http://schemas.microsoft.com/office/drawing/2014/main" id="{A3854AD8-9E60-4A42-B79A-7221E1EE4F3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372978" y="6212558"/>
              <a:ext cx="1007763" cy="596248"/>
            </a:xfrm>
            <a:prstGeom prst="rect">
              <a:avLst/>
            </a:prstGeom>
            <a:ln>
              <a:noFill/>
            </a:ln>
          </p:spPr>
        </p:pic>
        <p:cxnSp>
          <p:nvCxnSpPr>
            <p:cNvPr id="14" name="Право съединение 17">
              <a:extLst>
                <a:ext uri="{FF2B5EF4-FFF2-40B4-BE49-F238E27FC236}">
                  <a16:creationId xmlns:a16="http://schemas.microsoft.com/office/drawing/2014/main" id="{5DC20674-118F-4477-B6E2-05C8BD28A71C}"/>
                </a:ext>
              </a:extLst>
            </p:cNvPr>
            <p:cNvCxnSpPr/>
            <p:nvPr userDrawn="1"/>
          </p:nvCxnSpPr>
          <p:spPr>
            <a:xfrm>
              <a:off x="10978961" y="6144025"/>
              <a:ext cx="0" cy="647663"/>
            </a:xfrm>
            <a:prstGeom prst="line">
              <a:avLst/>
            </a:prstGeom>
            <a:ln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 userDrawn="1"/>
          </p:nvCxnSpPr>
          <p:spPr>
            <a:xfrm>
              <a:off x="9193116" y="6221576"/>
              <a:ext cx="0" cy="570112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Текстово поле 7">
              <a:extLst>
                <a:ext uri="{FF2B5EF4-FFF2-40B4-BE49-F238E27FC236}">
                  <a16:creationId xmlns:a16="http://schemas.microsoft.com/office/drawing/2014/main" id="{1F735CFA-B597-4FA0-BB17-104FA82DF662}"/>
                </a:ext>
              </a:extLst>
            </p:cNvPr>
            <p:cNvSpPr txBox="1"/>
            <p:nvPr userDrawn="1"/>
          </p:nvSpPr>
          <p:spPr>
            <a:xfrm>
              <a:off x="592610" y="6524310"/>
              <a:ext cx="2725125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g-BG" sz="1600" dirty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rPr>
                <a:t>04-06 април 2025,</a:t>
              </a:r>
              <a:r>
                <a:rPr lang="bg-BG" sz="1600" baseline="0" dirty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rPr>
                <a:t> Пловдив</a:t>
              </a:r>
              <a:endParaRPr lang="bg-BG" sz="1600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pic>
          <p:nvPicPr>
            <p:cNvPr id="22" name="Picture 3" descr="E:\000000000000000000 Zone 21B\D2482\Пламен Цветков\PETS\шаблон\plovdiv.png"/>
            <p:cNvPicPr>
              <a:picLocks noChangeAspect="1" noChangeArrowheads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9524" y="6111909"/>
              <a:ext cx="2204715" cy="4462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3" name="Picture 3" descr="E:\000000000000000000 Zone 21B\D2482\Пламен Цветков\PETS\шаблон\logo\PM2526-Stacked-White-EN-US-small.png"/>
            <p:cNvPicPr>
              <a:picLocks noChangeAspect="1" noChangeArrowheads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560207" y="6230122"/>
              <a:ext cx="862546" cy="53231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8800378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13" Type="http://schemas.openxmlformats.org/officeDocument/2006/relationships/slideLayout" Target="../slideLayouts/slideLayout22.xml"/><Relationship Id="rId18" Type="http://schemas.openxmlformats.org/officeDocument/2006/relationships/image" Target="../media/image7.png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12" Type="http://schemas.openxmlformats.org/officeDocument/2006/relationships/slideLayout" Target="../slideLayouts/slideLayout21.xml"/><Relationship Id="rId17" Type="http://schemas.openxmlformats.org/officeDocument/2006/relationships/image" Target="../media/image11.png"/><Relationship Id="rId2" Type="http://schemas.openxmlformats.org/officeDocument/2006/relationships/slideLayout" Target="../slideLayouts/slideLayout11.xml"/><Relationship Id="rId16" Type="http://schemas.openxmlformats.org/officeDocument/2006/relationships/image" Target="../media/image10.png"/><Relationship Id="rId20" Type="http://schemas.openxmlformats.org/officeDocument/2006/relationships/image" Target="../media/image12.png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4.xml"/><Relationship Id="rId15" Type="http://schemas.openxmlformats.org/officeDocument/2006/relationships/image" Target="../media/image5.png"/><Relationship Id="rId10" Type="http://schemas.openxmlformats.org/officeDocument/2006/relationships/slideLayout" Target="../slideLayouts/slideLayout19.xml"/><Relationship Id="rId19" Type="http://schemas.openxmlformats.org/officeDocument/2006/relationships/image" Target="../media/image9.png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7">
            <a:extLst>
              <a:ext uri="{FF2B5EF4-FFF2-40B4-BE49-F238E27FC236}">
                <a16:creationId xmlns:a16="http://schemas.microsoft.com/office/drawing/2014/main" id="{086184F0-BCA2-4D67-8CC0-466BB1CAC480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4211347" y="540221"/>
            <a:ext cx="4030334" cy="13696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9pPr>
          </a:lstStyle>
          <a:p>
            <a:pPr algn="l" eaLnBrk="1" hangingPunct="1">
              <a:spcAft>
                <a:spcPts val="600"/>
              </a:spcAft>
              <a:defRPr/>
            </a:pPr>
            <a:r>
              <a:rPr lang="ru-RU" altLang="en-US" sz="1700" b="1" kern="1200" dirty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ea typeface="+mn-ea"/>
                <a:cs typeface="Calibri" pitchFamily="34" charset="0"/>
              </a:rPr>
              <a:t>ДГ 2024-20</a:t>
            </a:r>
            <a:r>
              <a:rPr lang="en-US" altLang="en-US" sz="1700" b="1" kern="1200" dirty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ea typeface="+mn-ea"/>
                <a:cs typeface="Calibri" pitchFamily="34" charset="0"/>
              </a:rPr>
              <a:t>2</a:t>
            </a:r>
            <a:r>
              <a:rPr lang="ru-RU" altLang="en-US" sz="1700" b="1" kern="1200" dirty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ea typeface="+mn-ea"/>
                <a:cs typeface="Calibri" pitchFamily="34" charset="0"/>
              </a:rPr>
              <a:t>5: Маргарит</a:t>
            </a:r>
            <a:r>
              <a:rPr lang="bg-BG" altLang="en-US" sz="1700" b="1" kern="1200" dirty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ea typeface="+mn-ea"/>
                <a:cs typeface="Calibri" pitchFamily="34" charset="0"/>
              </a:rPr>
              <a:t>а</a:t>
            </a:r>
            <a:r>
              <a:rPr lang="bg-BG" altLang="en-US" sz="1700" b="1" kern="1200" baseline="0" dirty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ea typeface="+mn-ea"/>
                <a:cs typeface="Calibri" pitchFamily="34" charset="0"/>
              </a:rPr>
              <a:t> </a:t>
            </a:r>
            <a:r>
              <a:rPr lang="ru-RU" altLang="en-US" sz="1700" b="1" kern="1200" dirty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ea typeface="+mn-ea"/>
                <a:cs typeface="Calibri" pitchFamily="34" charset="0"/>
              </a:rPr>
              <a:t>Богданова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ru-RU" altLang="en-US" sz="1700" b="1" kern="1200" dirty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ea typeface="ヒラギノ角ゴ Pro W3" pitchFamily="-84" charset="-128"/>
                <a:cs typeface="Calibri" pitchFamily="34" charset="0"/>
              </a:rPr>
              <a:t>ДГ 2025-20</a:t>
            </a:r>
            <a:r>
              <a:rPr lang="en-US" altLang="en-US" sz="1700" b="1" kern="1200" dirty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ea typeface="ヒラギノ角ゴ Pro W3" pitchFamily="-84" charset="-128"/>
                <a:cs typeface="Calibri" pitchFamily="34" charset="0"/>
              </a:rPr>
              <a:t>2</a:t>
            </a:r>
            <a:r>
              <a:rPr lang="ru-RU" altLang="en-US" sz="1700" b="1" kern="1200" dirty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ea typeface="ヒラギノ角ゴ Pro W3" pitchFamily="-84" charset="-128"/>
                <a:cs typeface="Calibri" pitchFamily="34" charset="0"/>
              </a:rPr>
              <a:t>6: Пламен Цветков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ru-RU" altLang="en-US" sz="1700" b="1" kern="1200" dirty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ea typeface="+mn-ea"/>
                <a:cs typeface="Calibri" pitchFamily="34" charset="0"/>
              </a:rPr>
              <a:t>РИ Президент елект:  </a:t>
            </a:r>
            <a:r>
              <a:rPr lang="bg-BG" altLang="en-US" sz="1700" b="1" kern="1200" dirty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ea typeface="+mn-ea"/>
                <a:cs typeface="Calibri" pitchFamily="34" charset="0"/>
              </a:rPr>
              <a:t>Марио де</a:t>
            </a:r>
            <a:r>
              <a:rPr lang="bg-BG" altLang="en-US" sz="1700" b="1" kern="1200" baseline="0" dirty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ea typeface="+mn-ea"/>
                <a:cs typeface="Calibri" pitchFamily="34" charset="0"/>
              </a:rPr>
              <a:t> Камарго</a:t>
            </a:r>
            <a:endParaRPr lang="ru-RU" altLang="en-US" sz="1700" b="1" kern="1200" dirty="0">
              <a:solidFill>
                <a:schemeClr val="accent1">
                  <a:lumMod val="75000"/>
                </a:schemeClr>
              </a:solidFill>
              <a:latin typeface="Calibri" pitchFamily="34" charset="0"/>
              <a:ea typeface="+mn-ea"/>
              <a:cs typeface="Calibri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ru-RU" altLang="en-US" sz="1700" b="1" kern="1200" dirty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ea typeface="+mn-ea"/>
                <a:cs typeface="Calibri" pitchFamily="34" charset="0"/>
              </a:rPr>
              <a:t>Дистрикт 2482</a:t>
            </a:r>
            <a:endParaRPr lang="en-US" altLang="en-US" sz="1700" b="1" kern="1200" dirty="0">
              <a:solidFill>
                <a:schemeClr val="accent1">
                  <a:lumMod val="75000"/>
                </a:schemeClr>
              </a:solidFill>
              <a:latin typeface="Calibri" pitchFamily="34" charset="0"/>
              <a:ea typeface="+mn-ea"/>
              <a:cs typeface="Calibri" pitchFamily="34" charset="0"/>
            </a:endParaRPr>
          </a:p>
        </p:txBody>
      </p:sp>
      <p:grpSp>
        <p:nvGrpSpPr>
          <p:cNvPr id="3" name="Group 2"/>
          <p:cNvGrpSpPr/>
          <p:nvPr userDrawn="1"/>
        </p:nvGrpSpPr>
        <p:grpSpPr>
          <a:xfrm>
            <a:off x="460816" y="837284"/>
            <a:ext cx="3225875" cy="775480"/>
            <a:chOff x="8656232" y="540221"/>
            <a:chExt cx="3225875" cy="775480"/>
          </a:xfrm>
        </p:grpSpPr>
        <p:pic>
          <p:nvPicPr>
            <p:cNvPr id="6" name="Picture 2" descr="E:\000000000000000000 Zone 21B\D2482\Margarita blanka\T2425EN-Logo-RGB.png">
              <a:extLst>
                <a:ext uri="{FF2B5EF4-FFF2-40B4-BE49-F238E27FC236}">
                  <a16:creationId xmlns:a16="http://schemas.microsoft.com/office/drawing/2014/main" id="{A4EFAAAC-0ED3-462A-B0A0-DBE6DF73C267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753724" y="647727"/>
              <a:ext cx="1128383" cy="6679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Картина 12">
              <a:extLst>
                <a:ext uri="{FF2B5EF4-FFF2-40B4-BE49-F238E27FC236}">
                  <a16:creationId xmlns:a16="http://schemas.microsoft.com/office/drawing/2014/main" id="{02EFAFBC-1C8C-4568-A657-FA111CE6BD2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656232" y="540221"/>
              <a:ext cx="1863500" cy="775479"/>
            </a:xfrm>
            <a:prstGeom prst="rect">
              <a:avLst/>
            </a:prstGeom>
          </p:spPr>
        </p:pic>
        <p:cxnSp>
          <p:nvCxnSpPr>
            <p:cNvPr id="11" name="Straight Connector 7">
              <a:extLst>
                <a:ext uri="{FF2B5EF4-FFF2-40B4-BE49-F238E27FC236}">
                  <a16:creationId xmlns:a16="http://schemas.microsoft.com/office/drawing/2014/main" id="{48DA88E7-1166-46AF-8543-78CD0A5465CF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0655943" y="540222"/>
              <a:ext cx="0" cy="775479"/>
            </a:xfrm>
            <a:prstGeom prst="line">
              <a:avLst/>
            </a:prstGeom>
            <a:ln>
              <a:solidFill>
                <a:schemeClr val="bg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" name="Group 6"/>
          <p:cNvGrpSpPr/>
          <p:nvPr userDrawn="1"/>
        </p:nvGrpSpPr>
        <p:grpSpPr>
          <a:xfrm>
            <a:off x="8355707" y="779800"/>
            <a:ext cx="3140762" cy="832963"/>
            <a:chOff x="5304857" y="2818484"/>
            <a:chExt cx="3140762" cy="832963"/>
          </a:xfrm>
        </p:grpSpPr>
        <p:pic>
          <p:nvPicPr>
            <p:cNvPr id="1026" name="Picture 2" descr="E:\000000000000000000 Zone 21B\D2482\Пламен Цветков\PETS\шаблон\logo\PM2526-BC-SOCIAL-ROTARY-WHITE-1080x1080-EN-US (1).png"/>
            <p:cNvPicPr>
              <a:picLocks noChangeAspect="1" noChangeArrowheads="1"/>
            </p:cNvPicPr>
            <p:nvPr userDrawn="1"/>
          </p:nvPicPr>
          <p:blipFill rotWithShape="1"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3520"/>
            <a:stretch/>
          </p:blipFill>
          <p:spPr bwMode="auto">
            <a:xfrm>
              <a:off x="7356496" y="2818485"/>
              <a:ext cx="1089123" cy="83296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Картина 12">
              <a:extLst>
                <a:ext uri="{FF2B5EF4-FFF2-40B4-BE49-F238E27FC236}">
                  <a16:creationId xmlns:a16="http://schemas.microsoft.com/office/drawing/2014/main" id="{02EFAFBC-1C8C-4568-A657-FA111CE6BD2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04857" y="2818484"/>
              <a:ext cx="1863500" cy="775479"/>
            </a:xfrm>
            <a:prstGeom prst="rect">
              <a:avLst/>
            </a:prstGeom>
          </p:spPr>
        </p:pic>
        <p:cxnSp>
          <p:nvCxnSpPr>
            <p:cNvPr id="15" name="Straight Connector 7">
              <a:extLst>
                <a:ext uri="{FF2B5EF4-FFF2-40B4-BE49-F238E27FC236}">
                  <a16:creationId xmlns:a16="http://schemas.microsoft.com/office/drawing/2014/main" id="{48DA88E7-1166-46AF-8543-78CD0A5465CF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7304568" y="2818485"/>
              <a:ext cx="0" cy="775479"/>
            </a:xfrm>
            <a:prstGeom prst="line">
              <a:avLst/>
            </a:prstGeom>
            <a:ln>
              <a:solidFill>
                <a:schemeClr val="bg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027" name="Picture 3" descr="E:\000000000000000000 Zone 21B\D2482\Пламен Цветков\PETS\шаблон\plovdiv.png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7713" y="6021829"/>
            <a:ext cx="3963973" cy="802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947093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51" r:id="rId2"/>
    <p:sldLayoutId id="2147483685" r:id="rId3"/>
    <p:sldLayoutId id="2147483649" r:id="rId4"/>
    <p:sldLayoutId id="2147483687" r:id="rId5"/>
    <p:sldLayoutId id="2147483688" r:id="rId6"/>
    <p:sldLayoutId id="2147483670" r:id="rId7"/>
    <p:sldLayoutId id="2147483671" r:id="rId8"/>
    <p:sldLayoutId id="2147483701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bg-B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411374"/>
            <a:ext cx="10972800" cy="58848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6202" y="1600200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7" name="Картина 7">
            <a:extLst>
              <a:ext uri="{FF2B5EF4-FFF2-40B4-BE49-F238E27FC236}">
                <a16:creationId xmlns:a16="http://schemas.microsoft.com/office/drawing/2014/main" id="{239D22AA-BF46-414C-8B4C-59B6935DF71D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203" y="5908887"/>
            <a:ext cx="1714804" cy="633128"/>
          </a:xfrm>
          <a:prstGeom prst="rect">
            <a:avLst/>
          </a:prstGeom>
        </p:spPr>
      </p:pic>
      <p:pic>
        <p:nvPicPr>
          <p:cNvPr id="2050" name="Picture 2" descr="E:\000000000000000000 Zone 21B\D2482\Margarita ПЕТС\template\Christo\theme-2023-24-logo-and-guidelines-en\2023-2024 Presidential theme logo and guidelines-EN\2 ALL LOGOS\ONE-COLOR\WHITE\Horizontal\T2324EN_Horizontal_REV.png"/>
          <p:cNvPicPr>
            <a:picLocks noChangeAspect="1" noChangeArrowheads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29599" y="5958311"/>
            <a:ext cx="1514702" cy="570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авоъгълник 4">
            <a:extLst>
              <a:ext uri="{FF2B5EF4-FFF2-40B4-BE49-F238E27FC236}">
                <a16:creationId xmlns:a16="http://schemas.microsoft.com/office/drawing/2014/main" id="{D7466F01-F82C-4A32-A9C8-F586FEA26485}"/>
              </a:ext>
            </a:extLst>
          </p:cNvPr>
          <p:cNvSpPr/>
          <p:nvPr userDrawn="1"/>
        </p:nvSpPr>
        <p:spPr>
          <a:xfrm>
            <a:off x="0" y="6077712"/>
            <a:ext cx="12192000" cy="780288"/>
          </a:xfrm>
          <a:prstGeom prst="rect">
            <a:avLst/>
          </a:prstGeom>
          <a:solidFill>
            <a:srgbClr val="1745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63550" indent="0" algn="ctr">
              <a:spcAft>
                <a:spcPts val="600"/>
              </a:spcAft>
            </a:pPr>
            <a:br>
              <a:rPr lang="bg-BG" sz="1200" b="0" kern="1200" dirty="0">
                <a:solidFill>
                  <a:schemeClr val="lt1"/>
                </a:solidFill>
                <a:effectLst/>
                <a:latin typeface="Calibri" pitchFamily="34" charset="0"/>
                <a:ea typeface="+mn-ea"/>
                <a:cs typeface="Calibri" pitchFamily="34" charset="0"/>
              </a:rPr>
            </a:br>
            <a:br>
              <a:rPr lang="bg-BG" sz="1200" b="0" kern="1200" dirty="0">
                <a:solidFill>
                  <a:schemeClr val="lt1"/>
                </a:solidFill>
                <a:effectLst/>
                <a:latin typeface="Calibri" pitchFamily="34" charset="0"/>
                <a:ea typeface="+mn-ea"/>
                <a:cs typeface="Calibri" pitchFamily="34" charset="0"/>
              </a:rPr>
            </a:br>
            <a:r>
              <a:rPr lang="bg-BG" sz="1200" b="0" kern="1200" dirty="0">
                <a:solidFill>
                  <a:schemeClr val="lt1"/>
                </a:solidFill>
                <a:effectLst/>
                <a:latin typeface="Calibri" pitchFamily="34" charset="0"/>
                <a:ea typeface="+mn-ea"/>
                <a:cs typeface="Calibri" pitchFamily="34" charset="0"/>
              </a:rPr>
              <a:t>Семинар</a:t>
            </a:r>
            <a:r>
              <a:rPr lang="bg-BG" sz="1200" b="0" kern="1200" baseline="0" dirty="0">
                <a:solidFill>
                  <a:schemeClr val="lt1"/>
                </a:solidFill>
                <a:effectLst/>
                <a:latin typeface="Calibri" pitchFamily="34" charset="0"/>
                <a:ea typeface="+mn-ea"/>
                <a:cs typeface="Calibri" pitchFamily="34" charset="0"/>
              </a:rPr>
              <a:t> за обучение на елект президенти и секретари (ПЕТС)</a:t>
            </a:r>
            <a:br>
              <a:rPr lang="bg-BG" sz="1200" b="0" kern="1200" baseline="0" dirty="0">
                <a:solidFill>
                  <a:schemeClr val="lt1"/>
                </a:solidFill>
                <a:effectLst/>
                <a:latin typeface="Calibri" pitchFamily="34" charset="0"/>
                <a:ea typeface="+mn-ea"/>
                <a:cs typeface="Calibri" pitchFamily="34" charset="0"/>
              </a:rPr>
            </a:br>
            <a:r>
              <a:rPr lang="en-US" sz="1200" b="0" kern="1200" baseline="0" dirty="0">
                <a:solidFill>
                  <a:schemeClr val="lt1"/>
                </a:solidFill>
                <a:effectLst/>
                <a:latin typeface="Calibri" pitchFamily="34" charset="0"/>
                <a:ea typeface="+mn-ea"/>
                <a:cs typeface="Calibri" pitchFamily="34" charset="0"/>
              </a:rPr>
              <a:t>0</a:t>
            </a:r>
            <a:r>
              <a:rPr lang="bg-BG" sz="1200" b="0" kern="1200" baseline="0" dirty="0">
                <a:solidFill>
                  <a:schemeClr val="lt1"/>
                </a:solidFill>
                <a:effectLst/>
                <a:latin typeface="Calibri" pitchFamily="34" charset="0"/>
                <a:ea typeface="+mn-ea"/>
                <a:cs typeface="Calibri" pitchFamily="34" charset="0"/>
              </a:rPr>
              <a:t>4</a:t>
            </a:r>
            <a:r>
              <a:rPr lang="en-US" sz="1200" b="0" kern="1200" baseline="0" dirty="0">
                <a:solidFill>
                  <a:schemeClr val="lt1"/>
                </a:solidFill>
                <a:effectLst/>
                <a:latin typeface="Calibri" pitchFamily="34" charset="0"/>
                <a:ea typeface="+mn-ea"/>
                <a:cs typeface="Calibri" pitchFamily="34" charset="0"/>
              </a:rPr>
              <a:t>-06 </a:t>
            </a:r>
            <a:r>
              <a:rPr lang="bg-BG" sz="1200" b="0" kern="1200" baseline="0" dirty="0">
                <a:solidFill>
                  <a:schemeClr val="lt1"/>
                </a:solidFill>
                <a:effectLst/>
                <a:latin typeface="Calibri" pitchFamily="34" charset="0"/>
                <a:ea typeface="+mn-ea"/>
                <a:cs typeface="Calibri" pitchFamily="34" charset="0"/>
              </a:rPr>
              <a:t>април 202</a:t>
            </a:r>
            <a:r>
              <a:rPr lang="en-US" sz="1200" b="0" kern="1200" baseline="0" dirty="0">
                <a:solidFill>
                  <a:schemeClr val="lt1"/>
                </a:solidFill>
                <a:effectLst/>
                <a:latin typeface="Calibri" pitchFamily="34" charset="0"/>
                <a:ea typeface="+mn-ea"/>
                <a:cs typeface="Calibri" pitchFamily="34" charset="0"/>
              </a:rPr>
              <a:t>5</a:t>
            </a:r>
            <a:r>
              <a:rPr lang="bg-BG" sz="1200" b="0" kern="1200" baseline="0" dirty="0">
                <a:solidFill>
                  <a:schemeClr val="lt1"/>
                </a:solidFill>
                <a:effectLst/>
                <a:latin typeface="Calibri" pitchFamily="34" charset="0"/>
                <a:ea typeface="+mn-ea"/>
                <a:cs typeface="Calibri" pitchFamily="34" charset="0"/>
              </a:rPr>
              <a:t>, Пловдив</a:t>
            </a:r>
            <a:endParaRPr lang="bg-BG" sz="1200" b="0" kern="1200" dirty="0">
              <a:solidFill>
                <a:schemeClr val="lt1"/>
              </a:solidFill>
              <a:effectLst/>
              <a:latin typeface="Calibri" pitchFamily="34" charset="0"/>
              <a:ea typeface="+mn-ea"/>
              <a:cs typeface="Calibri" pitchFamily="34" charset="0"/>
            </a:endParaRPr>
          </a:p>
        </p:txBody>
      </p:sp>
      <p:pic>
        <p:nvPicPr>
          <p:cNvPr id="15" name="Картина 11">
            <a:extLst>
              <a:ext uri="{FF2B5EF4-FFF2-40B4-BE49-F238E27FC236}">
                <a16:creationId xmlns:a16="http://schemas.microsoft.com/office/drawing/2014/main" id="{313340D6-2865-4EA6-B095-5F930CA2C71E}"/>
              </a:ext>
            </a:extLst>
          </p:cNvPr>
          <p:cNvPicPr>
            <a:picLocks noChangeAspect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09005"/>
            <a:ext cx="1462747" cy="540065"/>
          </a:xfrm>
          <a:prstGeom prst="rect">
            <a:avLst/>
          </a:prstGeom>
          <a:ln>
            <a:noFill/>
          </a:ln>
        </p:spPr>
      </p:pic>
      <p:pic>
        <p:nvPicPr>
          <p:cNvPr id="18" name="Картина 14">
            <a:extLst>
              <a:ext uri="{FF2B5EF4-FFF2-40B4-BE49-F238E27FC236}">
                <a16:creationId xmlns:a16="http://schemas.microsoft.com/office/drawing/2014/main" id="{A3854AD8-9E60-4A42-B79A-7221E1EE4F32}"/>
              </a:ext>
            </a:extLst>
          </p:cNvPr>
          <p:cNvPicPr>
            <a:picLocks noChangeAspect="1"/>
          </p:cNvPicPr>
          <p:nvPr userDrawn="1"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9209" y="6212051"/>
            <a:ext cx="937755" cy="554827"/>
          </a:xfrm>
          <a:prstGeom prst="rect">
            <a:avLst/>
          </a:prstGeom>
          <a:ln>
            <a:noFill/>
          </a:ln>
        </p:spPr>
      </p:pic>
      <p:cxnSp>
        <p:nvCxnSpPr>
          <p:cNvPr id="19" name="Право съединение 17">
            <a:extLst>
              <a:ext uri="{FF2B5EF4-FFF2-40B4-BE49-F238E27FC236}">
                <a16:creationId xmlns:a16="http://schemas.microsoft.com/office/drawing/2014/main" id="{5DC20674-118F-4477-B6E2-05C8BD28A71C}"/>
              </a:ext>
            </a:extLst>
          </p:cNvPr>
          <p:cNvCxnSpPr/>
          <p:nvPr userDrawn="1"/>
        </p:nvCxnSpPr>
        <p:spPr>
          <a:xfrm>
            <a:off x="10978961" y="6144025"/>
            <a:ext cx="0" cy="647663"/>
          </a:xfrm>
          <a:prstGeom prst="line">
            <a:avLst/>
          </a:prstGeom>
          <a:ln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 userDrawn="1"/>
        </p:nvCxnSpPr>
        <p:spPr>
          <a:xfrm>
            <a:off x="1470164" y="6196766"/>
            <a:ext cx="0" cy="570112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Картина 11">
            <a:extLst>
              <a:ext uri="{FF2B5EF4-FFF2-40B4-BE49-F238E27FC236}">
                <a16:creationId xmlns:a16="http://schemas.microsoft.com/office/drawing/2014/main" id="{3036AF3E-0376-4D0D-A85C-EDE97D30D71D}"/>
              </a:ext>
            </a:extLst>
          </p:cNvPr>
          <p:cNvPicPr>
            <a:picLocks noChangeAspect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76190" y="6202156"/>
            <a:ext cx="1462747" cy="540065"/>
          </a:xfrm>
          <a:prstGeom prst="rect">
            <a:avLst/>
          </a:prstGeom>
          <a:ln>
            <a:noFill/>
          </a:ln>
        </p:spPr>
      </p:pic>
      <p:cxnSp>
        <p:nvCxnSpPr>
          <p:cNvPr id="21" name="Straight Connector 19">
            <a:extLst>
              <a:ext uri="{FF2B5EF4-FFF2-40B4-BE49-F238E27FC236}">
                <a16:creationId xmlns:a16="http://schemas.microsoft.com/office/drawing/2014/main" id="{E501DF13-3A49-43DA-8CDC-2826265509FA}"/>
              </a:ext>
            </a:extLst>
          </p:cNvPr>
          <p:cNvCxnSpPr/>
          <p:nvPr userDrawn="1"/>
        </p:nvCxnSpPr>
        <p:spPr>
          <a:xfrm>
            <a:off x="10985639" y="6196766"/>
            <a:ext cx="0" cy="570112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3" descr="E:\000000000000000000 Zone 21B\D2482\Пламен Цветков\PETS\шаблон\logo\PM2526-Stacked-White-EN-US-small.png"/>
          <p:cNvPicPr>
            <a:picLocks noChangeAspect="1" noChangeArrowheads="1"/>
          </p:cNvPicPr>
          <p:nvPr userDrawn="1"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41335" y="6230122"/>
            <a:ext cx="862546" cy="532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3" descr="E:\000000000000000000 Zone 21B\D2482\Пламен Цветков\PETS\шаблон\plovdiv.png"/>
          <p:cNvPicPr>
            <a:picLocks noChangeAspect="1" noChangeArrowheads="1"/>
          </p:cNvPicPr>
          <p:nvPr userDrawn="1"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0974" y="6200637"/>
            <a:ext cx="1475478" cy="298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95938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703" r:id="rId12"/>
    <p:sldLayoutId id="2147483704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686438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702" r:id="rId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hyperlink" Target="https://www.rotary.org/" TargetMode="External"/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0.jpg"/><Relationship Id="rId4" Type="http://schemas.openxmlformats.org/officeDocument/2006/relationships/image" Target="../media/image29.jp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5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4.xml"/><Relationship Id="rId3" Type="http://schemas.openxmlformats.org/officeDocument/2006/relationships/diagramLayout" Target="../diagrams/layout3.xml"/><Relationship Id="rId7" Type="http://schemas.openxmlformats.org/officeDocument/2006/relationships/diagramData" Target="../diagrams/data4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5.xml"/><Relationship Id="rId6" Type="http://schemas.microsoft.com/office/2007/relationships/diagramDrawing" Target="../diagrams/drawing3.xml"/><Relationship Id="rId11" Type="http://schemas.microsoft.com/office/2007/relationships/diagramDrawing" Target="../diagrams/drawing4.xml"/><Relationship Id="rId5" Type="http://schemas.openxmlformats.org/officeDocument/2006/relationships/diagramColors" Target="../diagrams/colors3.xml"/><Relationship Id="rId10" Type="http://schemas.openxmlformats.org/officeDocument/2006/relationships/diagramColors" Target="../diagrams/colors4.xml"/><Relationship Id="rId4" Type="http://schemas.openxmlformats.org/officeDocument/2006/relationships/diagramQuickStyle" Target="../diagrams/quickStyle3.xml"/><Relationship Id="rId9" Type="http://schemas.openxmlformats.org/officeDocument/2006/relationships/diagramQuickStyle" Target="../diagrams/quickStyle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5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5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39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42.jpe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15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15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15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51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53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49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49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49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49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5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49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61.png"/><Relationship Id="rId5" Type="http://schemas.openxmlformats.org/officeDocument/2006/relationships/image" Target="../media/image60.png"/><Relationship Id="rId4" Type="http://schemas.openxmlformats.org/officeDocument/2006/relationships/image" Target="../media/image49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63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6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g"/><Relationship Id="rId1" Type="http://schemas.openxmlformats.org/officeDocument/2006/relationships/slideLayout" Target="../slideLayouts/slideLayout16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68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tif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5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wm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6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6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6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6.xml"/></Relationships>
</file>

<file path=ppt/slides/_rels/slide6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jpeg"/><Relationship Id="rId13" Type="http://schemas.openxmlformats.org/officeDocument/2006/relationships/image" Target="../media/image84.jpeg"/><Relationship Id="rId3" Type="http://schemas.openxmlformats.org/officeDocument/2006/relationships/image" Target="../media/image74.jpeg"/><Relationship Id="rId7" Type="http://schemas.openxmlformats.org/officeDocument/2006/relationships/image" Target="../media/image78.jpeg"/><Relationship Id="rId12" Type="http://schemas.openxmlformats.org/officeDocument/2006/relationships/image" Target="../media/image83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77.jpeg"/><Relationship Id="rId11" Type="http://schemas.openxmlformats.org/officeDocument/2006/relationships/image" Target="../media/image82.jpeg"/><Relationship Id="rId5" Type="http://schemas.openxmlformats.org/officeDocument/2006/relationships/image" Target="../media/image76.jpeg"/><Relationship Id="rId10" Type="http://schemas.openxmlformats.org/officeDocument/2006/relationships/image" Target="../media/image81.jpeg"/><Relationship Id="rId4" Type="http://schemas.openxmlformats.org/officeDocument/2006/relationships/image" Target="../media/image75.jpeg"/><Relationship Id="rId9" Type="http://schemas.openxmlformats.org/officeDocument/2006/relationships/image" Target="../media/image80.jpe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6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jpg"/><Relationship Id="rId1" Type="http://schemas.openxmlformats.org/officeDocument/2006/relationships/slideLayout" Target="../slideLayouts/slideLayout16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89.png"/><Relationship Id="rId4" Type="http://schemas.openxmlformats.org/officeDocument/2006/relationships/image" Target="../media/image88.jpeg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6.xml"/></Relationships>
</file>

<file path=ppt/slides/_rels/slide6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5.jpeg"/><Relationship Id="rId3" Type="http://schemas.openxmlformats.org/officeDocument/2006/relationships/image" Target="../media/image90.jpeg"/><Relationship Id="rId7" Type="http://schemas.openxmlformats.org/officeDocument/2006/relationships/image" Target="../media/image94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93.jpeg"/><Relationship Id="rId5" Type="http://schemas.openxmlformats.org/officeDocument/2006/relationships/image" Target="../media/image92.jpeg"/><Relationship Id="rId10" Type="http://schemas.openxmlformats.org/officeDocument/2006/relationships/image" Target="../media/image97.jpeg"/><Relationship Id="rId4" Type="http://schemas.openxmlformats.org/officeDocument/2006/relationships/image" Target="../media/image91.jpeg"/><Relationship Id="rId9" Type="http://schemas.openxmlformats.org/officeDocument/2006/relationships/image" Target="../media/image96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5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6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6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jp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6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jp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6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jp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6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jp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6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6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jp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6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6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6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jpe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6.xml"/></Relationships>
</file>

<file path=ppt/slides/_rels/slide8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4.png"/><Relationship Id="rId13" Type="http://schemas.openxmlformats.org/officeDocument/2006/relationships/image" Target="../media/image119.png"/><Relationship Id="rId3" Type="http://schemas.openxmlformats.org/officeDocument/2006/relationships/image" Target="../media/image109.png"/><Relationship Id="rId7" Type="http://schemas.openxmlformats.org/officeDocument/2006/relationships/image" Target="../media/image113.png"/><Relationship Id="rId12" Type="http://schemas.openxmlformats.org/officeDocument/2006/relationships/image" Target="../media/image118.png"/><Relationship Id="rId2" Type="http://schemas.openxmlformats.org/officeDocument/2006/relationships/image" Target="../media/image108.pn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112.png"/><Relationship Id="rId11" Type="http://schemas.openxmlformats.org/officeDocument/2006/relationships/image" Target="../media/image117.png"/><Relationship Id="rId5" Type="http://schemas.openxmlformats.org/officeDocument/2006/relationships/image" Target="../media/image111.png"/><Relationship Id="rId10" Type="http://schemas.openxmlformats.org/officeDocument/2006/relationships/image" Target="../media/image116.png"/><Relationship Id="rId4" Type="http://schemas.openxmlformats.org/officeDocument/2006/relationships/image" Target="../media/image110.png"/><Relationship Id="rId9" Type="http://schemas.openxmlformats.org/officeDocument/2006/relationships/image" Target="../media/image115.pn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png"/><Relationship Id="rId7" Type="http://schemas.openxmlformats.org/officeDocument/2006/relationships/image" Target="../media/image125.png"/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124.png"/><Relationship Id="rId5" Type="http://schemas.openxmlformats.org/officeDocument/2006/relationships/image" Target="../media/image123.png"/><Relationship Id="rId4" Type="http://schemas.openxmlformats.org/officeDocument/2006/relationships/image" Target="../media/image122.pn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6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7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6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8.png"/><Relationship Id="rId7" Type="http://schemas.openxmlformats.org/officeDocument/2006/relationships/image" Target="../media/image132.jpe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131.jpeg"/><Relationship Id="rId5" Type="http://schemas.openxmlformats.org/officeDocument/2006/relationships/image" Target="../media/image130.jpeg"/><Relationship Id="rId4" Type="http://schemas.openxmlformats.org/officeDocument/2006/relationships/image" Target="../media/image129.png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3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134.png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6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5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136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/Relationships>
</file>

<file path=ppt/slides/_rels/slide9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2.jpeg"/><Relationship Id="rId3" Type="http://schemas.openxmlformats.org/officeDocument/2006/relationships/image" Target="../media/image137.png"/><Relationship Id="rId7" Type="http://schemas.openxmlformats.org/officeDocument/2006/relationships/image" Target="../media/image141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140.png"/><Relationship Id="rId5" Type="http://schemas.openxmlformats.org/officeDocument/2006/relationships/image" Target="../media/image139.jpeg"/><Relationship Id="rId4" Type="http://schemas.openxmlformats.org/officeDocument/2006/relationships/image" Target="../media/image138.jpeg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252384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B58CD73D-698C-4451-97CB-486953D930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30015" y="468680"/>
            <a:ext cx="7421207" cy="588487"/>
          </a:xfrm>
        </p:spPr>
        <p:txBody>
          <a:bodyPr>
            <a:normAutofit fontScale="90000"/>
          </a:bodyPr>
          <a:lstStyle/>
          <a:p>
            <a:r>
              <a:rPr lang="bg-BG" sz="4000" dirty="0"/>
              <a:t>2. Анна прави оценка на клуба</a:t>
            </a:r>
          </a:p>
        </p:txBody>
      </p:sp>
      <p:sp>
        <p:nvSpPr>
          <p:cNvPr id="4" name="Правоъгълник: със заоблени ъгли 3">
            <a:extLst>
              <a:ext uri="{FF2B5EF4-FFF2-40B4-BE49-F238E27FC236}">
                <a16:creationId xmlns:a16="http://schemas.microsoft.com/office/drawing/2014/main" id="{C27160A6-A949-47CE-8D39-68882A4B959C}"/>
              </a:ext>
            </a:extLst>
          </p:cNvPr>
          <p:cNvSpPr/>
          <p:nvPr/>
        </p:nvSpPr>
        <p:spPr>
          <a:xfrm>
            <a:off x="586811" y="1444523"/>
            <a:ext cx="1576873" cy="914400"/>
          </a:xfrm>
          <a:prstGeom prst="roundRect">
            <a:avLst/>
          </a:prstGeom>
          <a:solidFill>
            <a:srgbClr val="FF901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g-BG" b="1" dirty="0"/>
              <a:t>Да оценим клуба</a:t>
            </a:r>
          </a:p>
        </p:txBody>
      </p:sp>
      <p:sp>
        <p:nvSpPr>
          <p:cNvPr id="5" name="Овал 4">
            <a:extLst>
              <a:ext uri="{FF2B5EF4-FFF2-40B4-BE49-F238E27FC236}">
                <a16:creationId xmlns:a16="http://schemas.microsoft.com/office/drawing/2014/main" id="{8008B9A3-DF0A-43B4-9F56-A28500F9E41A}"/>
              </a:ext>
            </a:extLst>
          </p:cNvPr>
          <p:cNvSpPr/>
          <p:nvPr/>
        </p:nvSpPr>
        <p:spPr>
          <a:xfrm>
            <a:off x="1057437" y="930467"/>
            <a:ext cx="635619" cy="586554"/>
          </a:xfrm>
          <a:prstGeom prst="ellipse">
            <a:avLst/>
          </a:prstGeom>
          <a:solidFill>
            <a:srgbClr val="FF901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g-BG" b="1" dirty="0"/>
              <a:t>2</a:t>
            </a:r>
          </a:p>
        </p:txBody>
      </p:sp>
      <p:sp>
        <p:nvSpPr>
          <p:cNvPr id="8" name="Правоъгълник 7">
            <a:extLst>
              <a:ext uri="{FF2B5EF4-FFF2-40B4-BE49-F238E27FC236}">
                <a16:creationId xmlns:a16="http://schemas.microsoft.com/office/drawing/2014/main" id="{37D3E11B-6AC6-4D37-B841-258A28276A1A}"/>
              </a:ext>
            </a:extLst>
          </p:cNvPr>
          <p:cNvSpPr/>
          <p:nvPr/>
        </p:nvSpPr>
        <p:spPr>
          <a:xfrm>
            <a:off x="3713356" y="1225229"/>
            <a:ext cx="7421207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/>
              <a:t>Как? </a:t>
            </a:r>
          </a:p>
          <a:p>
            <a:r>
              <a:rPr lang="ru-RU" dirty="0"/>
              <a:t>РК Централ – в сайта на РИ </a:t>
            </a:r>
            <a:r>
              <a:rPr lang="ru-RU" dirty="0">
                <a:hlinkClick r:id="rId2"/>
              </a:rPr>
              <a:t>https://www.rotary.org/</a:t>
            </a:r>
            <a:r>
              <a:rPr lang="ru-RU" dirty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err="1"/>
              <a:t>Какъв</a:t>
            </a:r>
            <a:r>
              <a:rPr lang="ru-RU" dirty="0"/>
              <a:t> е </a:t>
            </a:r>
            <a:r>
              <a:rPr lang="ru-RU" dirty="0" err="1"/>
              <a:t>броят</a:t>
            </a:r>
            <a:r>
              <a:rPr lang="ru-RU" dirty="0"/>
              <a:t> на </a:t>
            </a:r>
            <a:r>
              <a:rPr lang="ru-RU" dirty="0" err="1"/>
              <a:t>членовете</a:t>
            </a:r>
            <a:r>
              <a:rPr lang="ru-RU" dirty="0"/>
              <a:t> (</a:t>
            </a:r>
            <a:r>
              <a:rPr lang="ru-RU" dirty="0" err="1"/>
              <a:t>текущ</a:t>
            </a:r>
            <a:r>
              <a:rPr lang="ru-RU" dirty="0"/>
              <a:t> и </a:t>
            </a:r>
            <a:r>
              <a:rPr lang="ru-RU" dirty="0" err="1"/>
              <a:t>спрямо</a:t>
            </a:r>
            <a:r>
              <a:rPr lang="ru-RU" dirty="0"/>
              <a:t> </a:t>
            </a:r>
            <a:r>
              <a:rPr lang="ru-RU" dirty="0" err="1"/>
              <a:t>предходни</a:t>
            </a:r>
            <a:r>
              <a:rPr lang="ru-RU" dirty="0"/>
              <a:t> </a:t>
            </a:r>
            <a:r>
              <a:rPr lang="ru-RU" dirty="0" err="1"/>
              <a:t>години</a:t>
            </a:r>
            <a:r>
              <a:rPr lang="ru-RU" dirty="0"/>
              <a:t>);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err="1"/>
              <a:t>Каква</a:t>
            </a:r>
            <a:r>
              <a:rPr lang="ru-RU" dirty="0"/>
              <a:t> е </a:t>
            </a:r>
            <a:r>
              <a:rPr lang="ru-RU" dirty="0" err="1"/>
              <a:t>възрастовата</a:t>
            </a:r>
            <a:r>
              <a:rPr lang="ru-RU" dirty="0"/>
              <a:t> структура и </a:t>
            </a:r>
            <a:r>
              <a:rPr lang="ru-RU" dirty="0" err="1"/>
              <a:t>професионалното</a:t>
            </a:r>
            <a:r>
              <a:rPr lang="ru-RU" dirty="0"/>
              <a:t> разнообразие.</a:t>
            </a:r>
          </a:p>
          <a:p>
            <a:endParaRPr lang="ru-RU" dirty="0"/>
          </a:p>
          <a:p>
            <a:r>
              <a:rPr lang="bg-BG" dirty="0"/>
              <a:t>Обсъдете с настоящия президент и паст президенти какво мислят за</a:t>
            </a:r>
            <a:endParaRPr lang="ru-RU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/>
              <a:t>Средната</a:t>
            </a:r>
            <a:r>
              <a:rPr lang="en-US" dirty="0"/>
              <a:t> </a:t>
            </a:r>
            <a:r>
              <a:rPr lang="en-US" b="1" dirty="0" err="1"/>
              <a:t>посещаемост</a:t>
            </a:r>
            <a:r>
              <a:rPr lang="en-US" dirty="0"/>
              <a:t> </a:t>
            </a:r>
            <a:r>
              <a:rPr lang="en-US" dirty="0" err="1"/>
              <a:t>на</a:t>
            </a:r>
            <a:r>
              <a:rPr lang="en-US" dirty="0"/>
              <a:t> </a:t>
            </a:r>
            <a:r>
              <a:rPr lang="en-US" dirty="0" err="1"/>
              <a:t>срещите</a:t>
            </a:r>
            <a:endParaRPr lang="ru-RU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 err="1"/>
              <a:t>Активността</a:t>
            </a:r>
            <a:r>
              <a:rPr lang="en-US" dirty="0"/>
              <a:t> в </a:t>
            </a:r>
            <a:r>
              <a:rPr lang="en-US" dirty="0" err="1"/>
              <a:t>проекти</a:t>
            </a:r>
            <a:r>
              <a:rPr lang="en-US" dirty="0"/>
              <a:t> и </a:t>
            </a:r>
            <a:r>
              <a:rPr lang="en-US" dirty="0" err="1"/>
              <a:t>инициативи</a:t>
            </a:r>
            <a:endParaRPr lang="bg-BG" dirty="0"/>
          </a:p>
        </p:txBody>
      </p:sp>
      <p:pic>
        <p:nvPicPr>
          <p:cNvPr id="13" name="Контейнер за съдържание 4">
            <a:extLst>
              <a:ext uri="{FF2B5EF4-FFF2-40B4-BE49-F238E27FC236}">
                <a16:creationId xmlns:a16="http://schemas.microsoft.com/office/drawing/2014/main" id="{6FF21D90-5452-4BD3-A207-546AB42AE64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10688">
            <a:off x="324150" y="3253394"/>
            <a:ext cx="2913856" cy="1639045"/>
          </a:xfrm>
          <a:prstGeom prst="rect">
            <a:avLst/>
          </a:prstGeom>
        </p:spPr>
      </p:pic>
      <p:sp>
        <p:nvSpPr>
          <p:cNvPr id="11" name="Правоъгълник 10">
            <a:extLst>
              <a:ext uri="{FF2B5EF4-FFF2-40B4-BE49-F238E27FC236}">
                <a16:creationId xmlns:a16="http://schemas.microsoft.com/office/drawing/2014/main" id="{D58257EA-452B-4FC6-9D48-81715D97636B}"/>
              </a:ext>
            </a:extLst>
          </p:cNvPr>
          <p:cNvSpPr/>
          <p:nvPr/>
        </p:nvSpPr>
        <p:spPr>
          <a:xfrm>
            <a:off x="3730016" y="4192570"/>
            <a:ext cx="7421206" cy="1384995"/>
          </a:xfrm>
          <a:prstGeom prst="rect">
            <a:avLst/>
          </a:prstGeom>
          <a:solidFill>
            <a:srgbClr val="FFB125"/>
          </a:solidFill>
        </p:spPr>
        <p:txBody>
          <a:bodyPr wrap="square">
            <a:spAutoFit/>
          </a:bodyPr>
          <a:lstStyle/>
          <a:p>
            <a:pPr algn="ctr">
              <a:spcAft>
                <a:spcPts val="1200"/>
              </a:spcAft>
            </a:pPr>
            <a:r>
              <a:rPr lang="en-US" sz="2000" b="1" dirty="0"/>
              <a:t>Инструменти </a:t>
            </a:r>
            <a:r>
              <a:rPr lang="en-US" sz="2000" b="1" dirty="0" err="1"/>
              <a:t>за</a:t>
            </a:r>
            <a:r>
              <a:rPr lang="en-US" sz="2000" b="1" dirty="0"/>
              <a:t> </a:t>
            </a:r>
            <a:r>
              <a:rPr lang="en-US" sz="2000" b="1" dirty="0" err="1"/>
              <a:t>анализ</a:t>
            </a:r>
            <a:r>
              <a:rPr lang="en-US" sz="2000" b="1" dirty="0"/>
              <a:t> </a:t>
            </a:r>
            <a:endParaRPr lang="bg-BG" sz="2000" b="1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bg-BG" dirty="0" err="1"/>
              <a:t>Чеклист</a:t>
            </a:r>
            <a:r>
              <a:rPr lang="bg-BG" dirty="0"/>
              <a:t> за оценка на клубното здраве (Клубен профилактичен преглед)</a:t>
            </a:r>
            <a:r>
              <a:rPr lang="en-US" dirty="0"/>
              <a:t>;</a:t>
            </a:r>
            <a:endParaRPr lang="bg-BG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bg-BG" dirty="0" err="1"/>
              <a:t>Чеклист</a:t>
            </a:r>
            <a:r>
              <a:rPr lang="bg-BG" dirty="0"/>
              <a:t> за оценка на интересите на </a:t>
            </a:r>
            <a:r>
              <a:rPr lang="bg-BG" dirty="0" err="1"/>
              <a:t>члeновете</a:t>
            </a:r>
            <a:r>
              <a:rPr lang="bg-BG" dirty="0"/>
              <a:t> на клуба</a:t>
            </a:r>
          </a:p>
        </p:txBody>
      </p:sp>
    </p:spTree>
    <p:extLst>
      <p:ext uri="{BB962C8B-B14F-4D97-AF65-F5344CB8AC3E}">
        <p14:creationId xmlns:p14="http://schemas.microsoft.com/office/powerpoint/2010/main" val="40046025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B58CD73D-698C-4451-97CB-486953D930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1894" y="461197"/>
            <a:ext cx="9831950" cy="588487"/>
          </a:xfrm>
        </p:spPr>
        <p:txBody>
          <a:bodyPr>
            <a:noAutofit/>
          </a:bodyPr>
          <a:lstStyle/>
          <a:p>
            <a:r>
              <a:rPr lang="bg-BG" sz="3600" dirty="0"/>
              <a:t>Трето, Анна потърси начини да разнообрази клубния живот</a:t>
            </a:r>
          </a:p>
        </p:txBody>
      </p:sp>
      <p:sp>
        <p:nvSpPr>
          <p:cNvPr id="4" name="Правоъгълник: със заоблени ъгли 3">
            <a:extLst>
              <a:ext uri="{FF2B5EF4-FFF2-40B4-BE49-F238E27FC236}">
                <a16:creationId xmlns:a16="http://schemas.microsoft.com/office/drawing/2014/main" id="{0F73298B-8511-4E47-B73C-A38B444D6120}"/>
              </a:ext>
            </a:extLst>
          </p:cNvPr>
          <p:cNvSpPr/>
          <p:nvPr/>
        </p:nvSpPr>
        <p:spPr>
          <a:xfrm>
            <a:off x="609600" y="1455674"/>
            <a:ext cx="1646083" cy="914400"/>
          </a:xfrm>
          <a:prstGeom prst="roundRect">
            <a:avLst/>
          </a:prstGeom>
          <a:solidFill>
            <a:srgbClr val="77AB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700" dirty="0"/>
              <a:t>Да разнообразим </a:t>
            </a:r>
            <a:r>
              <a:rPr lang="bg-BG" sz="1700" dirty="0"/>
              <a:t>клубния</a:t>
            </a:r>
            <a:r>
              <a:rPr lang="ru-RU" sz="1700" dirty="0"/>
              <a:t> живот </a:t>
            </a:r>
            <a:endParaRPr lang="bg-BG" sz="1700" dirty="0"/>
          </a:p>
        </p:txBody>
      </p:sp>
      <p:sp>
        <p:nvSpPr>
          <p:cNvPr id="5" name="Овал 4">
            <a:extLst>
              <a:ext uri="{FF2B5EF4-FFF2-40B4-BE49-F238E27FC236}">
                <a16:creationId xmlns:a16="http://schemas.microsoft.com/office/drawing/2014/main" id="{602D5E29-880C-4D4F-8658-44F80EBE043E}"/>
              </a:ext>
            </a:extLst>
          </p:cNvPr>
          <p:cNvSpPr/>
          <p:nvPr/>
        </p:nvSpPr>
        <p:spPr>
          <a:xfrm>
            <a:off x="1114831" y="997650"/>
            <a:ext cx="635619" cy="586554"/>
          </a:xfrm>
          <a:prstGeom prst="ellipse">
            <a:avLst/>
          </a:prstGeom>
          <a:solidFill>
            <a:srgbClr val="77AB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g-BG" b="1" dirty="0"/>
              <a:t>3</a:t>
            </a:r>
          </a:p>
        </p:txBody>
      </p:sp>
      <p:sp>
        <p:nvSpPr>
          <p:cNvPr id="11" name="Текстов контейнер 2">
            <a:extLst>
              <a:ext uri="{FF2B5EF4-FFF2-40B4-BE49-F238E27FC236}">
                <a16:creationId xmlns:a16="http://schemas.microsoft.com/office/drawing/2014/main" id="{9163D84C-DF64-4A2F-9501-10F7200BA384}"/>
              </a:ext>
            </a:extLst>
          </p:cNvPr>
          <p:cNvSpPr txBox="1">
            <a:spLocks/>
          </p:cNvSpPr>
          <p:nvPr/>
        </p:nvSpPr>
        <p:spPr>
          <a:xfrm>
            <a:off x="2542478" y="1912874"/>
            <a:ext cx="9299808" cy="2023534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20000"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Arial" pitchFamily="34" charset="0"/>
              <a:buChar char="•"/>
            </a:pPr>
            <a:r>
              <a:rPr lang="ru-RU" sz="2800" dirty="0" err="1"/>
              <a:t>Истинската</a:t>
            </a:r>
            <a:r>
              <a:rPr lang="ru-RU" sz="2800" dirty="0"/>
              <a:t> </a:t>
            </a:r>
            <a:r>
              <a:rPr lang="ru-RU" sz="2800" b="1" dirty="0"/>
              <a:t>сила </a:t>
            </a:r>
            <a:r>
              <a:rPr lang="ru-RU" sz="2800" dirty="0"/>
              <a:t>на </a:t>
            </a:r>
            <a:r>
              <a:rPr lang="ru-RU" sz="2800" dirty="0" err="1"/>
              <a:t>Ротари</a:t>
            </a:r>
            <a:r>
              <a:rPr lang="ru-RU" sz="2800" dirty="0"/>
              <a:t> </a:t>
            </a:r>
            <a:r>
              <a:rPr lang="ru-RU" sz="2800" dirty="0" err="1"/>
              <a:t>идва</a:t>
            </a:r>
            <a:r>
              <a:rPr lang="ru-RU" sz="2800" dirty="0"/>
              <a:t> от </a:t>
            </a:r>
            <a:r>
              <a:rPr lang="ru-RU" sz="2800" b="1" dirty="0" err="1"/>
              <a:t>активните</a:t>
            </a:r>
            <a:r>
              <a:rPr lang="ru-RU" sz="2800" dirty="0"/>
              <a:t> и </a:t>
            </a:r>
            <a:r>
              <a:rPr lang="ru-RU" sz="2800" b="1" dirty="0" err="1"/>
              <a:t>вдъхновени</a:t>
            </a:r>
            <a:r>
              <a:rPr lang="ru-RU" sz="2800" dirty="0"/>
              <a:t> </a:t>
            </a:r>
            <a:r>
              <a:rPr lang="ru-RU" sz="2800" dirty="0" err="1"/>
              <a:t>членове</a:t>
            </a:r>
            <a:r>
              <a:rPr lang="ru-RU" sz="2800" dirty="0"/>
              <a:t>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800" b="1" dirty="0" err="1"/>
              <a:t>Ангажираността</a:t>
            </a:r>
            <a:r>
              <a:rPr lang="ru-RU" sz="2800" dirty="0"/>
              <a:t> е </a:t>
            </a:r>
            <a:r>
              <a:rPr lang="ru-RU" sz="2800" dirty="0" err="1"/>
              <a:t>сърцето</a:t>
            </a:r>
            <a:r>
              <a:rPr lang="ru-RU" sz="2800" dirty="0"/>
              <a:t> на всяка успешна инициатива.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800" dirty="0"/>
              <a:t>"</a:t>
            </a:r>
            <a:r>
              <a:rPr lang="ru-RU" sz="2800" b="1" dirty="0" err="1"/>
              <a:t>Service</a:t>
            </a:r>
            <a:r>
              <a:rPr lang="ru-RU" sz="2800" b="1" dirty="0"/>
              <a:t> </a:t>
            </a:r>
            <a:r>
              <a:rPr lang="ru-RU" sz="2800" b="1" dirty="0" err="1"/>
              <a:t>Above</a:t>
            </a:r>
            <a:r>
              <a:rPr lang="ru-RU" sz="2800" b="1" dirty="0"/>
              <a:t> </a:t>
            </a:r>
            <a:r>
              <a:rPr lang="ru-RU" sz="2800" b="1" dirty="0" err="1"/>
              <a:t>Self</a:t>
            </a:r>
            <a:r>
              <a:rPr lang="ru-RU" sz="2800" dirty="0"/>
              <a:t>“</a:t>
            </a:r>
            <a:r>
              <a:rPr lang="en-US" sz="2800" dirty="0"/>
              <a:t> – </a:t>
            </a:r>
            <a:r>
              <a:rPr lang="bg-BG" sz="2800" b="1" dirty="0"/>
              <a:t>За безкористна служба</a:t>
            </a:r>
            <a:r>
              <a:rPr lang="bg-BG" sz="2800" dirty="0"/>
              <a:t>, </a:t>
            </a:r>
            <a:r>
              <a:rPr lang="ru-RU" sz="2800" dirty="0"/>
              <a:t> не е само лозунг, а </a:t>
            </a:r>
            <a:r>
              <a:rPr lang="ru-RU" sz="2800" dirty="0" err="1"/>
              <a:t>култура</a:t>
            </a:r>
            <a:r>
              <a:rPr lang="ru-RU" sz="2800" dirty="0"/>
              <a:t> на </a:t>
            </a:r>
            <a:r>
              <a:rPr lang="ru-RU" sz="2800" dirty="0" err="1"/>
              <a:t>ангажираност</a:t>
            </a:r>
            <a:r>
              <a:rPr lang="ru-RU" sz="2800" dirty="0"/>
              <a:t>.</a:t>
            </a:r>
          </a:p>
          <a:p>
            <a:pPr marL="342900" indent="-342900">
              <a:buFont typeface="Arial" pitchFamily="34" charset="0"/>
              <a:buChar char="•"/>
            </a:pPr>
            <a:endParaRPr lang="bg-BG" dirty="0"/>
          </a:p>
        </p:txBody>
      </p:sp>
      <p:pic>
        <p:nvPicPr>
          <p:cNvPr id="12" name="Picture 3">
            <a:extLst>
              <a:ext uri="{FF2B5EF4-FFF2-40B4-BE49-F238E27FC236}">
                <a16:creationId xmlns:a16="http://schemas.microsoft.com/office/drawing/2014/main" id="{0DDA7B6A-4C6A-4F22-8A48-7223AC8D48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2361" y="3936408"/>
            <a:ext cx="4192858" cy="1779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52588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33DC32BD-E149-4897-8881-49CE8078E0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Най-важният фактор за успеха на клуба </a:t>
            </a:r>
            <a:endParaRPr lang="bg-BG" dirty="0"/>
          </a:p>
        </p:txBody>
      </p:sp>
      <p:sp>
        <p:nvSpPr>
          <p:cNvPr id="3" name="Текстов контейнер 2">
            <a:extLst>
              <a:ext uri="{FF2B5EF4-FFF2-40B4-BE49-F238E27FC236}">
                <a16:creationId xmlns:a16="http://schemas.microsoft.com/office/drawing/2014/main" id="{795B0158-7727-4CF2-94FF-C9E59C9DD84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" y="1955260"/>
            <a:ext cx="5410200" cy="4170903"/>
          </a:xfrm>
        </p:spPr>
        <p:txBody>
          <a:bodyPr anchor="t"/>
          <a:lstStyle/>
          <a:p>
            <a:r>
              <a:rPr lang="ru-RU" b="1" dirty="0"/>
              <a:t>Животът</a:t>
            </a:r>
            <a:r>
              <a:rPr lang="ru-RU" dirty="0"/>
              <a:t> в клуба е основен фактор за удовлетворение на членовете  </a:t>
            </a:r>
          </a:p>
          <a:p>
            <a:r>
              <a:rPr lang="ru-RU" b="1" dirty="0"/>
              <a:t>Ангажираност</a:t>
            </a:r>
            <a:r>
              <a:rPr lang="ru-RU" dirty="0"/>
              <a:t> и </a:t>
            </a:r>
            <a:r>
              <a:rPr lang="ru-RU" b="1" dirty="0"/>
              <a:t>активност</a:t>
            </a:r>
            <a:r>
              <a:rPr lang="ru-RU" dirty="0"/>
              <a:t> на членовете  </a:t>
            </a:r>
          </a:p>
          <a:p>
            <a:r>
              <a:rPr lang="ru-RU" b="1" dirty="0"/>
              <a:t>Поддържане</a:t>
            </a:r>
            <a:r>
              <a:rPr lang="ru-RU" dirty="0"/>
              <a:t> на положителна клубна култура </a:t>
            </a:r>
            <a:endParaRPr lang="bg-BG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687"/>
          <a:stretch/>
        </p:blipFill>
        <p:spPr>
          <a:xfrm>
            <a:off x="6242050" y="2074127"/>
            <a:ext cx="5340350" cy="3096590"/>
          </a:xfrm>
        </p:spPr>
      </p:pic>
    </p:spTree>
    <p:extLst>
      <p:ext uri="{BB962C8B-B14F-4D97-AF65-F5344CB8AC3E}">
        <p14:creationId xmlns:p14="http://schemas.microsoft.com/office/powerpoint/2010/main" val="1598586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33DC32BD-E149-4897-8881-49CE8078E0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g-BG" dirty="0"/>
              <a:t>От удовлетвореност към ангажираност</a:t>
            </a:r>
          </a:p>
        </p:txBody>
      </p:sp>
      <p:sp>
        <p:nvSpPr>
          <p:cNvPr id="3" name="Текстов контейнер 2">
            <a:extLst>
              <a:ext uri="{FF2B5EF4-FFF2-40B4-BE49-F238E27FC236}">
                <a16:creationId xmlns:a16="http://schemas.microsoft.com/office/drawing/2014/main" id="{795B0158-7727-4CF2-94FF-C9E59C9DD84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172200" y="1483467"/>
            <a:ext cx="5410200" cy="4525963"/>
          </a:xfrm>
        </p:spPr>
        <p:txBody>
          <a:bodyPr anchor="t"/>
          <a:lstStyle/>
          <a:p>
            <a:r>
              <a:rPr lang="ru-RU" b="1" dirty="0"/>
              <a:t>Удовлетвореност</a:t>
            </a:r>
            <a:r>
              <a:rPr lang="ru-RU" dirty="0"/>
              <a:t>: "Харесвам Ротари, чувствам се добре в клуба."</a:t>
            </a:r>
          </a:p>
          <a:p>
            <a:r>
              <a:rPr lang="ru-RU" b="1" dirty="0"/>
              <a:t>Ангажираност</a:t>
            </a:r>
            <a:r>
              <a:rPr lang="ru-RU" dirty="0"/>
              <a:t>: "Участвам, действам и допринасям активно за проектите."</a:t>
            </a:r>
          </a:p>
          <a:p>
            <a:r>
              <a:rPr lang="ru-RU" b="1" dirty="0"/>
              <a:t>Целта:</a:t>
            </a:r>
            <a:r>
              <a:rPr lang="ru-RU" dirty="0"/>
              <a:t> Да преминем от пасивно участие към активно създаване на стойност.</a:t>
            </a:r>
          </a:p>
          <a:p>
            <a:endParaRPr lang="bg-BG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020" y="1483467"/>
            <a:ext cx="5410200" cy="4057650"/>
          </a:xfrm>
        </p:spPr>
      </p:pic>
    </p:spTree>
    <p:extLst>
      <p:ext uri="{BB962C8B-B14F-4D97-AF65-F5344CB8AC3E}">
        <p14:creationId xmlns:p14="http://schemas.microsoft.com/office/powerpoint/2010/main" val="10775489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33DC32BD-E149-4897-8881-49CE8078E0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Ключови елементи на успешното лидерство </a:t>
            </a:r>
            <a:endParaRPr lang="bg-BG" dirty="0"/>
          </a:p>
        </p:txBody>
      </p:sp>
      <p:sp>
        <p:nvSpPr>
          <p:cNvPr id="3" name="Текстов контейнер 2">
            <a:extLst>
              <a:ext uri="{FF2B5EF4-FFF2-40B4-BE49-F238E27FC236}">
                <a16:creationId xmlns:a16="http://schemas.microsoft.com/office/drawing/2014/main" id="{795B0158-7727-4CF2-94FF-C9E59C9DD842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 anchor="t">
            <a:normAutofit fontScale="92500" lnSpcReduction="20000"/>
          </a:bodyPr>
          <a:lstStyle/>
          <a:p>
            <a:r>
              <a:rPr lang="ru-RU" dirty="0"/>
              <a:t>1. </a:t>
            </a:r>
            <a:r>
              <a:rPr lang="ru-RU" b="1" dirty="0"/>
              <a:t>Удоволствие от срещите </a:t>
            </a:r>
            <a:r>
              <a:rPr lang="ru-RU" dirty="0"/>
              <a:t>– забавление, общуване, ценност и приемственост  </a:t>
            </a:r>
          </a:p>
          <a:p>
            <a:r>
              <a:rPr lang="ru-RU" dirty="0"/>
              <a:t>2. </a:t>
            </a:r>
            <a:r>
              <a:rPr lang="ru-RU" b="1" dirty="0"/>
              <a:t>Доверие в клубните лидери </a:t>
            </a:r>
            <a:r>
              <a:rPr lang="ru-RU" dirty="0"/>
              <a:t>– насърчаване на идеи и възможности  </a:t>
            </a:r>
          </a:p>
          <a:p>
            <a:r>
              <a:rPr lang="ru-RU" dirty="0"/>
              <a:t>3. </a:t>
            </a:r>
            <a:r>
              <a:rPr lang="ru-RU" b="1" dirty="0"/>
              <a:t>Лично развитие </a:t>
            </a:r>
            <a:r>
              <a:rPr lang="ru-RU" dirty="0"/>
              <a:t>– предлагане на нови възможности за растеж  </a:t>
            </a:r>
          </a:p>
          <a:p>
            <a:r>
              <a:rPr lang="ru-RU" dirty="0"/>
              <a:t>4. </a:t>
            </a:r>
            <a:r>
              <a:rPr lang="ru-RU" b="1" dirty="0"/>
              <a:t>Контакти и взаимоотношения </a:t>
            </a:r>
            <a:r>
              <a:rPr lang="ru-RU" dirty="0"/>
              <a:t>– изграждане на ценни връзки  </a:t>
            </a:r>
          </a:p>
          <a:p>
            <a:r>
              <a:rPr lang="ru-RU" dirty="0"/>
              <a:t>5. </a:t>
            </a:r>
            <a:r>
              <a:rPr lang="ru-RU" b="1" dirty="0"/>
              <a:t>Стойностна служба </a:t>
            </a:r>
            <a:r>
              <a:rPr lang="ru-RU" dirty="0"/>
              <a:t>– участие в значими проекти </a:t>
            </a:r>
            <a:endParaRPr lang="bg-BG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9128" y="1166018"/>
            <a:ext cx="4183793" cy="4525963"/>
          </a:xfrm>
        </p:spPr>
      </p:pic>
    </p:spTree>
    <p:extLst>
      <p:ext uri="{BB962C8B-B14F-4D97-AF65-F5344CB8AC3E}">
        <p14:creationId xmlns:p14="http://schemas.microsoft.com/office/powerpoint/2010/main" val="134505657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33DC32BD-E149-4897-8881-49CE8078E0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g-BG" dirty="0"/>
              <a:t> Метаморфозата в клубовете </a:t>
            </a:r>
          </a:p>
        </p:txBody>
      </p:sp>
      <p:sp>
        <p:nvSpPr>
          <p:cNvPr id="3" name="Текстов контейнер 2">
            <a:extLst>
              <a:ext uri="{FF2B5EF4-FFF2-40B4-BE49-F238E27FC236}">
                <a16:creationId xmlns:a16="http://schemas.microsoft.com/office/drawing/2014/main" id="{795B0158-7727-4CF2-94FF-C9E59C9DD84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832515" y="1373256"/>
            <a:ext cx="5410200" cy="4525963"/>
          </a:xfrm>
        </p:spPr>
        <p:txBody>
          <a:bodyPr anchor="t"/>
          <a:lstStyle/>
          <a:p>
            <a:r>
              <a:rPr lang="ru-RU" b="1" dirty="0"/>
              <a:t>Преди</a:t>
            </a:r>
            <a:r>
              <a:rPr lang="ru-RU" dirty="0"/>
              <a:t>: физически срещи, традиционни проекти, формална атмосфера.  </a:t>
            </a:r>
          </a:p>
          <a:p>
            <a:r>
              <a:rPr lang="ru-RU" b="1" dirty="0"/>
              <a:t>Сега:</a:t>
            </a:r>
            <a:r>
              <a:rPr lang="ru-RU" dirty="0"/>
              <a:t> хибридни събития, иновации, социални каузи с бърз ефект.  </a:t>
            </a:r>
          </a:p>
          <a:p>
            <a:r>
              <a:rPr lang="ru-RU" b="1" dirty="0"/>
              <a:t>Лидерството </a:t>
            </a:r>
            <a:r>
              <a:rPr lang="ru-RU" dirty="0"/>
              <a:t>в Ротари също се </a:t>
            </a:r>
            <a:r>
              <a:rPr lang="ru-RU" b="1" dirty="0"/>
              <a:t>адаптира</a:t>
            </a:r>
            <a:r>
              <a:rPr lang="ru-RU" dirty="0"/>
              <a:t> към новите реалности. </a:t>
            </a:r>
            <a:endParaRPr lang="bg-BG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285" y="3429000"/>
            <a:ext cx="4467097" cy="2626112"/>
          </a:xfr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284" y="1279801"/>
            <a:ext cx="4467097" cy="2004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753169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g-BG" dirty="0"/>
              <a:t> Ангажираността = годеж в Ротари 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algn="just"/>
            <a:r>
              <a:rPr lang="bg-BG" dirty="0"/>
              <a:t>Кандидатът</a:t>
            </a:r>
            <a:r>
              <a:rPr lang="ru-RU" dirty="0"/>
              <a:t> казва </a:t>
            </a:r>
            <a:r>
              <a:rPr lang="ru-RU" b="1" dirty="0"/>
              <a:t>"ДА" </a:t>
            </a:r>
            <a:r>
              <a:rPr lang="ru-RU" dirty="0"/>
              <a:t>на клуба, каузите и хората вътре.  </a:t>
            </a:r>
          </a:p>
          <a:p>
            <a:pPr algn="just"/>
            <a:r>
              <a:rPr lang="ru-RU" dirty="0"/>
              <a:t>Подобно на брак – иска усилия, споделяне и постоянство.  </a:t>
            </a:r>
          </a:p>
          <a:p>
            <a:pPr algn="just"/>
            <a:r>
              <a:rPr lang="ru-RU" dirty="0"/>
              <a:t>Как да </a:t>
            </a:r>
            <a:r>
              <a:rPr lang="ru-RU" b="1" dirty="0"/>
              <a:t>поддържаме</a:t>
            </a:r>
            <a:r>
              <a:rPr lang="ru-RU" dirty="0"/>
              <a:t> "брачния огън" в клуба? </a:t>
            </a:r>
            <a:endParaRPr lang="bg-BG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1600200"/>
            <a:ext cx="5410200" cy="3606800"/>
          </a:xfrm>
        </p:spPr>
      </p:pic>
    </p:spTree>
    <p:extLst>
      <p:ext uri="{BB962C8B-B14F-4D97-AF65-F5344CB8AC3E}">
        <p14:creationId xmlns:p14="http://schemas.microsoft.com/office/powerpoint/2010/main" val="86249075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g-BG" dirty="0"/>
              <a:t>Какво поддържа ангажираността? </a:t>
            </a:r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766" y="1172310"/>
            <a:ext cx="3135549" cy="2092979"/>
          </a:xfrm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b="1" dirty="0"/>
              <a:t>Смислени</a:t>
            </a:r>
            <a:r>
              <a:rPr lang="ru-RU" dirty="0"/>
              <a:t> проекти с видим ефект за общността.  </a:t>
            </a:r>
          </a:p>
          <a:p>
            <a:r>
              <a:rPr lang="ru-RU" b="1" dirty="0"/>
              <a:t>Признание</a:t>
            </a:r>
            <a:r>
              <a:rPr lang="ru-RU" dirty="0"/>
              <a:t> за </a:t>
            </a:r>
            <a:r>
              <a:rPr lang="ru-RU" b="1" dirty="0"/>
              <a:t>принос</a:t>
            </a:r>
            <a:r>
              <a:rPr lang="ru-RU" dirty="0"/>
              <a:t> и роля в екипа.  </a:t>
            </a:r>
          </a:p>
          <a:p>
            <a:r>
              <a:rPr lang="ru-RU" b="1" dirty="0"/>
              <a:t>Личностно</a:t>
            </a:r>
            <a:r>
              <a:rPr lang="ru-RU" dirty="0"/>
              <a:t> и лидерско развитие.  </a:t>
            </a:r>
          </a:p>
          <a:p>
            <a:r>
              <a:rPr lang="ru-RU" b="1" dirty="0"/>
              <a:t>Баланс</a:t>
            </a:r>
            <a:r>
              <a:rPr lang="ru-RU" dirty="0"/>
              <a:t> между </a:t>
            </a:r>
            <a:r>
              <a:rPr lang="ru-RU" b="1" dirty="0"/>
              <a:t>традиция</a:t>
            </a:r>
            <a:r>
              <a:rPr lang="ru-RU" dirty="0"/>
              <a:t> и </a:t>
            </a:r>
            <a:r>
              <a:rPr lang="ru-RU" b="1" dirty="0"/>
              <a:t>иновация</a:t>
            </a:r>
            <a:r>
              <a:rPr lang="ru-RU" dirty="0"/>
              <a:t>. </a:t>
            </a:r>
            <a:endParaRPr lang="bg-BG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3184" y="1382832"/>
            <a:ext cx="3105812" cy="150977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293" y="3578586"/>
            <a:ext cx="3268494" cy="218172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1098" y="3103123"/>
            <a:ext cx="3527898" cy="2645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39819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g-BG" dirty="0"/>
              <a:t>Различни поколения в клуба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b="1" dirty="0"/>
              <a:t>Млади членове: </a:t>
            </a:r>
            <a:r>
              <a:rPr lang="ru-RU" dirty="0"/>
              <a:t>търсят динамика, технологии, свобода.  </a:t>
            </a:r>
          </a:p>
          <a:p>
            <a:r>
              <a:rPr lang="ru-RU" b="1" dirty="0"/>
              <a:t>Опитни ротарианци</a:t>
            </a:r>
            <a:r>
              <a:rPr lang="ru-RU" dirty="0"/>
              <a:t>: ценят традицията и личните връзки.  </a:t>
            </a:r>
          </a:p>
          <a:p>
            <a:r>
              <a:rPr lang="ru-RU" b="1" dirty="0"/>
              <a:t>Лидерът </a:t>
            </a:r>
            <a:r>
              <a:rPr lang="ru-RU" dirty="0"/>
              <a:t>е "сватбеният планер" – трябва да съчетае различните очаквания. </a:t>
            </a:r>
            <a:endParaRPr lang="bg-BG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2055655"/>
            <a:ext cx="5410200" cy="2233724"/>
          </a:xfrm>
        </p:spPr>
      </p:pic>
    </p:spTree>
    <p:extLst>
      <p:ext uri="{BB962C8B-B14F-4D97-AF65-F5344CB8AC3E}">
        <p14:creationId xmlns:p14="http://schemas.microsoft.com/office/powerpoint/2010/main" val="149747890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g-BG" dirty="0"/>
              <a:t>Технологиите като партньор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868" y="1918843"/>
            <a:ext cx="5410200" cy="316883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b="1" dirty="0"/>
              <a:t>Онлайн</a:t>
            </a:r>
            <a:r>
              <a:rPr lang="ru-RU" dirty="0"/>
              <a:t> платформи за </a:t>
            </a:r>
            <a:r>
              <a:rPr lang="ru-RU" b="1" dirty="0"/>
              <a:t>комуникация </a:t>
            </a:r>
            <a:r>
              <a:rPr lang="ru-RU" dirty="0"/>
              <a:t>и обратна връзка.  </a:t>
            </a:r>
          </a:p>
          <a:p>
            <a:r>
              <a:rPr lang="ru-RU" b="1" dirty="0"/>
              <a:t>Хибридни срещи </a:t>
            </a:r>
            <a:r>
              <a:rPr lang="ru-RU" dirty="0"/>
              <a:t>и </a:t>
            </a:r>
            <a:r>
              <a:rPr lang="ru-RU" b="1" dirty="0"/>
              <a:t>иновативни</a:t>
            </a:r>
            <a:r>
              <a:rPr lang="ru-RU" dirty="0"/>
              <a:t> формати на събитията.  </a:t>
            </a:r>
          </a:p>
          <a:p>
            <a:r>
              <a:rPr lang="ru-RU" dirty="0"/>
              <a:t>Дигитални инструменти за </a:t>
            </a:r>
            <a:r>
              <a:rPr lang="ru-RU" b="1" dirty="0"/>
              <a:t>мотивация</a:t>
            </a:r>
            <a:r>
              <a:rPr lang="ru-RU" dirty="0"/>
              <a:t> и проследяване на ангажираността. 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1276856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1"/>
          <p:cNvSpPr txBox="1">
            <a:spLocks/>
          </p:cNvSpPr>
          <p:nvPr/>
        </p:nvSpPr>
        <p:spPr>
          <a:xfrm>
            <a:off x="563880" y="3267307"/>
            <a:ext cx="11079480" cy="887254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tx2"/>
                </a:solidFill>
                <a:latin typeface="Georgia"/>
                <a:ea typeface="+mn-ea"/>
                <a:cs typeface="Georgia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bg-BG" sz="44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ЧЛЕНСТВОТО – най-ценният актив</a:t>
            </a:r>
            <a:endParaRPr lang="bg-BG" sz="4400" dirty="0"/>
          </a:p>
        </p:txBody>
      </p:sp>
      <p:sp>
        <p:nvSpPr>
          <p:cNvPr id="5" name="Subtitle 1"/>
          <p:cNvSpPr txBox="1">
            <a:spLocks/>
          </p:cNvSpPr>
          <p:nvPr/>
        </p:nvSpPr>
        <p:spPr>
          <a:xfrm>
            <a:off x="2701015" y="4461649"/>
            <a:ext cx="6400800" cy="110765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bg-BG" sz="2400" b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Маргарита Богданова, ДГ</a:t>
            </a:r>
            <a:br>
              <a:rPr lang="en-US" sz="2400" b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</a:br>
            <a:r>
              <a:rPr lang="bg-BG" sz="2000" b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Ротари клуб Свищов</a:t>
            </a:r>
            <a:endParaRPr lang="en-US" sz="2000" b="1" dirty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051378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g-BG" dirty="0"/>
              <a:t>Какво следва?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dirty="0"/>
              <a:t>Култура на </a:t>
            </a:r>
            <a:r>
              <a:rPr lang="ru-RU" b="1" dirty="0"/>
              <a:t>принадлежност</a:t>
            </a:r>
            <a:r>
              <a:rPr lang="ru-RU" dirty="0"/>
              <a:t> и ангажираност във всеки клуб.  </a:t>
            </a:r>
          </a:p>
          <a:p>
            <a:r>
              <a:rPr lang="ru-RU" b="1" dirty="0"/>
              <a:t>Всеки</a:t>
            </a:r>
            <a:r>
              <a:rPr lang="ru-RU" dirty="0"/>
              <a:t> член да се чувства </a:t>
            </a:r>
            <a:r>
              <a:rPr lang="ru-RU" b="1" dirty="0"/>
              <a:t>вдъхновен</a:t>
            </a:r>
            <a:r>
              <a:rPr lang="ru-RU" dirty="0"/>
              <a:t> да участва.  </a:t>
            </a:r>
          </a:p>
          <a:p>
            <a:r>
              <a:rPr lang="ru-RU" dirty="0"/>
              <a:t>Ротари клуб като </a:t>
            </a:r>
            <a:r>
              <a:rPr lang="ru-RU" b="1" dirty="0"/>
              <a:t>общност</a:t>
            </a:r>
            <a:r>
              <a:rPr lang="ru-RU" dirty="0"/>
              <a:t> с </a:t>
            </a:r>
            <a:r>
              <a:rPr lang="ru-RU" b="1" dirty="0"/>
              <a:t>кауза</a:t>
            </a:r>
            <a:r>
              <a:rPr lang="ru-RU" dirty="0"/>
              <a:t> и </a:t>
            </a:r>
            <a:r>
              <a:rPr lang="ru-RU" b="1" dirty="0"/>
              <a:t>послание</a:t>
            </a:r>
            <a:r>
              <a:rPr lang="ru-RU" dirty="0"/>
              <a:t>. </a:t>
            </a:r>
            <a:endParaRPr lang="bg-BG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766378"/>
            <a:ext cx="5410200" cy="3045742"/>
          </a:xfrm>
        </p:spPr>
      </p:pic>
    </p:spTree>
    <p:extLst>
      <p:ext uri="{BB962C8B-B14F-4D97-AF65-F5344CB8AC3E}">
        <p14:creationId xmlns:p14="http://schemas.microsoft.com/office/powerpoint/2010/main" val="165458523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888540E5-8AB7-4E21-BF75-CF99ED9B79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g-BG" dirty="0"/>
              <a:t>Как можем да съсипем един клуб?</a:t>
            </a:r>
          </a:p>
        </p:txBody>
      </p:sp>
      <p:sp>
        <p:nvSpPr>
          <p:cNvPr id="5" name="Текстов контейнер 4">
            <a:extLst>
              <a:ext uri="{FF2B5EF4-FFF2-40B4-BE49-F238E27FC236}">
                <a16:creationId xmlns:a16="http://schemas.microsoft.com/office/drawing/2014/main" id="{9D196EC1-98AA-4FCB-A556-F1F4CB4C05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41434" y="1589518"/>
            <a:ext cx="6263755" cy="4247259"/>
          </a:xfrm>
        </p:spPr>
        <p:txBody>
          <a:bodyPr anchor="ctr"/>
          <a:lstStyle/>
          <a:p>
            <a:r>
              <a:rPr lang="bg-BG" sz="40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Кога колелото започва да се чупи?</a:t>
            </a:r>
          </a:p>
        </p:txBody>
      </p:sp>
      <p:pic>
        <p:nvPicPr>
          <p:cNvPr id="2052" name="Picture 4" descr="worn wooden wagon wheel">
            <a:extLst>
              <a:ext uri="{FF2B5EF4-FFF2-40B4-BE49-F238E27FC236}">
                <a16:creationId xmlns:a16="http://schemas.microsoft.com/office/drawing/2014/main" id="{0138701F-0705-4368-8AB0-8D5A4E354C8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80"/>
          <a:stretch/>
        </p:blipFill>
        <p:spPr bwMode="auto">
          <a:xfrm>
            <a:off x="460281" y="1252023"/>
            <a:ext cx="4509445" cy="4721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792729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888540E5-8AB7-4E21-BF75-CF99ED9B79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g-BG" dirty="0"/>
              <a:t>Как можем да съсипем един клуб?</a:t>
            </a:r>
          </a:p>
        </p:txBody>
      </p:sp>
      <p:sp>
        <p:nvSpPr>
          <p:cNvPr id="3" name="Текстов контейнер 2">
            <a:extLst>
              <a:ext uri="{FF2B5EF4-FFF2-40B4-BE49-F238E27FC236}">
                <a16:creationId xmlns:a16="http://schemas.microsoft.com/office/drawing/2014/main" id="{0877D2E9-681F-4CCF-9CE4-5CEF3CD888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89660" y="1371600"/>
            <a:ext cx="11015529" cy="4465177"/>
          </a:xfrm>
        </p:spPr>
        <p:txBody>
          <a:bodyPr numCol="2" anchor="t">
            <a:normAutofit lnSpcReduction="10000"/>
          </a:bodyPr>
          <a:lstStyle/>
          <a:p>
            <a:r>
              <a:rPr lang="bg-BG" sz="2400" dirty="0"/>
              <a:t>1) Като не ангажираме млади хора </a:t>
            </a:r>
          </a:p>
          <a:p>
            <a:r>
              <a:rPr lang="bg-BG" sz="2400" dirty="0"/>
              <a:t>2) Не привличаме бизнеси</a:t>
            </a:r>
          </a:p>
          <a:p>
            <a:r>
              <a:rPr lang="bg-BG" sz="2400" dirty="0"/>
              <a:t>3) Като пренебрегваме храната по време на срещите</a:t>
            </a:r>
          </a:p>
          <a:p>
            <a:r>
              <a:rPr lang="bg-BG" sz="2400" dirty="0"/>
              <a:t>4) Като не се стараем да търсим нови членове, които да повярват в нашите ценности</a:t>
            </a:r>
          </a:p>
          <a:p>
            <a:r>
              <a:rPr lang="bg-BG" sz="2400" dirty="0"/>
              <a:t>5) Оставете други организации за служба да свършат тежката работа</a:t>
            </a:r>
          </a:p>
          <a:p>
            <a:r>
              <a:rPr lang="bg-BG" sz="2400" dirty="0"/>
              <a:t>6) Като не се стараем да се представим подобаващо в общността</a:t>
            </a:r>
          </a:p>
          <a:p>
            <a:endParaRPr lang="bg-BG" sz="2400" dirty="0"/>
          </a:p>
          <a:p>
            <a:r>
              <a:rPr lang="bg-BG" sz="2400" dirty="0"/>
              <a:t>7) Като избягваме партньорство с други местни организации</a:t>
            </a:r>
          </a:p>
          <a:p>
            <a:r>
              <a:rPr lang="bg-BG" sz="2400" dirty="0"/>
              <a:t>8) Като живеем в миналото </a:t>
            </a:r>
          </a:p>
          <a:p>
            <a:r>
              <a:rPr lang="bg-BG" sz="2400" dirty="0"/>
              <a:t>9) Като игнорираме възрастните членове</a:t>
            </a:r>
          </a:p>
          <a:p>
            <a:r>
              <a:rPr lang="bg-BG" sz="2400" dirty="0"/>
              <a:t>10) Като отхвърляме нови неща</a:t>
            </a:r>
          </a:p>
          <a:p>
            <a:r>
              <a:rPr lang="bg-BG" sz="2400" dirty="0"/>
              <a:t>11) Игнорираме външни лица</a:t>
            </a:r>
          </a:p>
          <a:p>
            <a:r>
              <a:rPr lang="bg-BG" sz="2400" dirty="0"/>
              <a:t>12) Като останем самодоволни</a:t>
            </a:r>
          </a:p>
          <a:p>
            <a:r>
              <a:rPr lang="bg-BG" sz="2400" dirty="0"/>
              <a:t>13) Като не поемаме отговорност.</a:t>
            </a:r>
          </a:p>
          <a:p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98456312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3B1D8971-0111-4281-A0D8-D80ABB9516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660" y="172235"/>
            <a:ext cx="9653239" cy="588487"/>
          </a:xfrm>
        </p:spPr>
        <p:txBody>
          <a:bodyPr>
            <a:normAutofit fontScale="90000"/>
          </a:bodyPr>
          <a:lstStyle/>
          <a:p>
            <a:r>
              <a:rPr lang="bg-BG" dirty="0"/>
              <a:t>Четвърто, приемане на нови членове </a:t>
            </a:r>
          </a:p>
        </p:txBody>
      </p:sp>
      <p:sp>
        <p:nvSpPr>
          <p:cNvPr id="3" name="Текстов контейнер 2">
            <a:extLst>
              <a:ext uri="{FF2B5EF4-FFF2-40B4-BE49-F238E27FC236}">
                <a16:creationId xmlns:a16="http://schemas.microsoft.com/office/drawing/2014/main" id="{F2712983-D58E-4384-A1A1-770569AFA7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89659" y="2397512"/>
            <a:ext cx="10739979" cy="3439265"/>
          </a:xfrm>
        </p:spPr>
        <p:txBody>
          <a:bodyPr anchor="t"/>
          <a:lstStyle/>
          <a:p>
            <a:r>
              <a:rPr lang="bg-BG" b="1" dirty="0"/>
              <a:t>Къде и как можем да търсим нови членове?</a:t>
            </a:r>
          </a:p>
          <a:p>
            <a:r>
              <a:rPr lang="bg-BG" dirty="0"/>
              <a:t>Като се огледаме сред познати, например клиенти, колеги и партньори, като идентифицираме липсващи професии или представители на социални групи, като активно </a:t>
            </a:r>
            <a:r>
              <a:rPr lang="bg-BG" dirty="0" err="1"/>
              <a:t>промотираме</a:t>
            </a:r>
            <a:r>
              <a:rPr lang="bg-BG" dirty="0"/>
              <a:t> клуба на социални събития и в медиите. </a:t>
            </a:r>
          </a:p>
          <a:p>
            <a:r>
              <a:rPr lang="bg-BG" dirty="0"/>
              <a:t>Един от успешните подходи е като наблюдаваме </a:t>
            </a:r>
            <a:r>
              <a:rPr lang="bg-BG" dirty="0">
                <a:solidFill>
                  <a:srgbClr val="0070C0"/>
                </a:solidFill>
              </a:rPr>
              <a:t>доброволци</a:t>
            </a:r>
            <a:r>
              <a:rPr lang="bg-BG" dirty="0"/>
              <a:t>, включили се в проекти за служба в общността, в срещи и събития. </a:t>
            </a:r>
          </a:p>
          <a:p>
            <a:endParaRPr lang="bg-BG" b="1" dirty="0"/>
          </a:p>
          <a:p>
            <a:r>
              <a:rPr lang="bg-BG" b="1" dirty="0"/>
              <a:t>Програма за ориентиране на нови членове</a:t>
            </a:r>
            <a:endParaRPr lang="bg-BG" dirty="0"/>
          </a:p>
          <a:p>
            <a:endParaRPr lang="bg-BG" dirty="0"/>
          </a:p>
          <a:p>
            <a:endParaRPr lang="bg-BG" dirty="0"/>
          </a:p>
        </p:txBody>
      </p:sp>
      <p:sp>
        <p:nvSpPr>
          <p:cNvPr id="4" name="Правоъгълник: със заоблени ъгли 3">
            <a:extLst>
              <a:ext uri="{FF2B5EF4-FFF2-40B4-BE49-F238E27FC236}">
                <a16:creationId xmlns:a16="http://schemas.microsoft.com/office/drawing/2014/main" id="{82FDC4A4-FE89-4D4D-8D8D-03C0F4CC70AB}"/>
              </a:ext>
            </a:extLst>
          </p:cNvPr>
          <p:cNvSpPr/>
          <p:nvPr/>
        </p:nvSpPr>
        <p:spPr>
          <a:xfrm>
            <a:off x="552204" y="1316072"/>
            <a:ext cx="1646083" cy="914400"/>
          </a:xfrm>
          <a:prstGeom prst="roundRect">
            <a:avLst/>
          </a:prstGeom>
          <a:solidFill>
            <a:srgbClr val="006A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g-BG" sz="1700" b="1" dirty="0"/>
              <a:t>Прием на нови членове</a:t>
            </a:r>
          </a:p>
        </p:txBody>
      </p:sp>
      <p:sp>
        <p:nvSpPr>
          <p:cNvPr id="6" name="Овал 5">
            <a:extLst>
              <a:ext uri="{FF2B5EF4-FFF2-40B4-BE49-F238E27FC236}">
                <a16:creationId xmlns:a16="http://schemas.microsoft.com/office/drawing/2014/main" id="{015DF94D-49FB-4F20-974C-C38D0232E01D}"/>
              </a:ext>
            </a:extLst>
          </p:cNvPr>
          <p:cNvSpPr/>
          <p:nvPr/>
        </p:nvSpPr>
        <p:spPr>
          <a:xfrm>
            <a:off x="1057437" y="852410"/>
            <a:ext cx="635619" cy="586554"/>
          </a:xfrm>
          <a:prstGeom prst="ellipse">
            <a:avLst/>
          </a:prstGeom>
          <a:solidFill>
            <a:srgbClr val="006A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g-BG" b="1" dirty="0"/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69350025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83125340-D472-409D-BE09-7C75A208EE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411374"/>
            <a:ext cx="5066371" cy="588487"/>
          </a:xfrm>
        </p:spPr>
        <p:txBody>
          <a:bodyPr>
            <a:noAutofit/>
          </a:bodyPr>
          <a:lstStyle/>
          <a:p>
            <a:pPr marL="82550">
              <a:spcBef>
                <a:spcPts val="450"/>
              </a:spcBef>
              <a:spcAft>
                <a:spcPts val="0"/>
              </a:spcAft>
              <a:tabLst>
                <a:tab pos="2367915" algn="l"/>
              </a:tabLst>
            </a:pPr>
            <a:r>
              <a:rPr lang="bg-BG" sz="3600" spc="-20" dirty="0"/>
              <a:t>Защо нашите членове </a:t>
            </a:r>
            <a:br>
              <a:rPr lang="bg-BG" sz="4800" dirty="0"/>
            </a:br>
            <a:r>
              <a:rPr lang="bg-BG" sz="3600" spc="-20" dirty="0"/>
              <a:t>СЕ ПРИСЪЕДИНЯВАТ?</a:t>
            </a:r>
            <a:endParaRPr lang="bg-BG" sz="3600" dirty="0"/>
          </a:p>
        </p:txBody>
      </p:sp>
      <p:sp>
        <p:nvSpPr>
          <p:cNvPr id="3" name="Текстов контейнер 2">
            <a:extLst>
              <a:ext uri="{FF2B5EF4-FFF2-40B4-BE49-F238E27FC236}">
                <a16:creationId xmlns:a16="http://schemas.microsoft.com/office/drawing/2014/main" id="{14E106D1-2649-46FC-85D3-29422D3D0E8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anchor="t"/>
          <a:lstStyle/>
          <a:p>
            <a:endParaRPr lang="bg-BG" dirty="0"/>
          </a:p>
        </p:txBody>
      </p:sp>
      <p:graphicFrame>
        <p:nvGraphicFramePr>
          <p:cNvPr id="4" name="Диаграма 3">
            <a:extLst>
              <a:ext uri="{FF2B5EF4-FFF2-40B4-BE49-F238E27FC236}">
                <a16:creationId xmlns:a16="http://schemas.microsoft.com/office/drawing/2014/main" id="{9DA4918A-B911-41FE-B042-1D3DF892E17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73543525"/>
              </p:ext>
            </p:extLst>
          </p:nvPr>
        </p:nvGraphicFramePr>
        <p:xfrm>
          <a:off x="1293542" y="1853888"/>
          <a:ext cx="4382429" cy="37185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Заглавие 1">
            <a:extLst>
              <a:ext uri="{FF2B5EF4-FFF2-40B4-BE49-F238E27FC236}">
                <a16:creationId xmlns:a16="http://schemas.microsoft.com/office/drawing/2014/main" id="{2EFCC279-CBC9-431E-8A56-B2173B1F91A9}"/>
              </a:ext>
            </a:extLst>
          </p:cNvPr>
          <p:cNvSpPr txBox="1">
            <a:spLocks/>
          </p:cNvSpPr>
          <p:nvPr/>
        </p:nvSpPr>
        <p:spPr>
          <a:xfrm>
            <a:off x="6096000" y="432736"/>
            <a:ext cx="5066371" cy="58848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82550">
              <a:spcBef>
                <a:spcPts val="450"/>
              </a:spcBef>
              <a:tabLst>
                <a:tab pos="2367915" algn="l"/>
              </a:tabLst>
            </a:pPr>
            <a:r>
              <a:rPr lang="bg-BG" sz="3600" spc="-20" dirty="0"/>
              <a:t>Защо нашите членове </a:t>
            </a:r>
            <a:br>
              <a:rPr lang="bg-BG" sz="4800" dirty="0"/>
            </a:br>
            <a:r>
              <a:rPr lang="bg-BG" sz="3600" spc="-20" dirty="0"/>
              <a:t>ОСТАВАТ в клубовете?</a:t>
            </a:r>
            <a:endParaRPr lang="bg-BG" sz="3600" dirty="0"/>
          </a:p>
        </p:txBody>
      </p:sp>
      <p:graphicFrame>
        <p:nvGraphicFramePr>
          <p:cNvPr id="6" name="Диаграма 5">
            <a:extLst>
              <a:ext uri="{FF2B5EF4-FFF2-40B4-BE49-F238E27FC236}">
                <a16:creationId xmlns:a16="http://schemas.microsoft.com/office/drawing/2014/main" id="{7DA17E5D-11AB-49C9-BA9A-BBED1127902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2160868"/>
              </p:ext>
            </p:extLst>
          </p:nvPr>
        </p:nvGraphicFramePr>
        <p:xfrm>
          <a:off x="6779942" y="1986310"/>
          <a:ext cx="4382429" cy="34536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168049687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83125340-D472-409D-BE09-7C75A208EE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660" y="692418"/>
            <a:ext cx="5066371" cy="588487"/>
          </a:xfrm>
        </p:spPr>
        <p:txBody>
          <a:bodyPr>
            <a:noAutofit/>
          </a:bodyPr>
          <a:lstStyle/>
          <a:p>
            <a:pPr marL="82550">
              <a:spcBef>
                <a:spcPts val="450"/>
              </a:spcBef>
              <a:spcAft>
                <a:spcPts val="0"/>
              </a:spcAft>
              <a:tabLst>
                <a:tab pos="2367915" algn="l"/>
              </a:tabLst>
            </a:pPr>
            <a:r>
              <a:rPr lang="bg-BG" sz="3600" spc="-20" dirty="0">
                <a:solidFill>
                  <a:srgbClr val="D41367"/>
                </a:solidFill>
              </a:rPr>
              <a:t>Защо членовете на РАК </a:t>
            </a:r>
            <a:br>
              <a:rPr lang="bg-BG" sz="4800" dirty="0">
                <a:solidFill>
                  <a:srgbClr val="D41367"/>
                </a:solidFill>
              </a:rPr>
            </a:br>
            <a:r>
              <a:rPr lang="bg-BG" sz="3600" spc="-20" dirty="0">
                <a:solidFill>
                  <a:srgbClr val="D41367"/>
                </a:solidFill>
              </a:rPr>
              <a:t>СЕ ПРИСЪЕДИНЯВАТ?</a:t>
            </a:r>
            <a:endParaRPr lang="bg-BG" sz="3600" dirty="0">
              <a:solidFill>
                <a:srgbClr val="D41367"/>
              </a:solidFill>
            </a:endParaRPr>
          </a:p>
        </p:txBody>
      </p:sp>
      <p:sp>
        <p:nvSpPr>
          <p:cNvPr id="3" name="Текстов контейнер 2">
            <a:extLst>
              <a:ext uri="{FF2B5EF4-FFF2-40B4-BE49-F238E27FC236}">
                <a16:creationId xmlns:a16="http://schemas.microsoft.com/office/drawing/2014/main" id="{14E106D1-2649-46FC-85D3-29422D3D0E8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anchor="t"/>
          <a:lstStyle/>
          <a:p>
            <a:endParaRPr lang="bg-BG" dirty="0"/>
          </a:p>
        </p:txBody>
      </p:sp>
      <p:graphicFrame>
        <p:nvGraphicFramePr>
          <p:cNvPr id="4" name="Диаграма 3">
            <a:extLst>
              <a:ext uri="{FF2B5EF4-FFF2-40B4-BE49-F238E27FC236}">
                <a16:creationId xmlns:a16="http://schemas.microsoft.com/office/drawing/2014/main" id="{9DA4918A-B911-41FE-B042-1D3DF892E17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83636661"/>
              </p:ext>
            </p:extLst>
          </p:nvPr>
        </p:nvGraphicFramePr>
        <p:xfrm>
          <a:off x="1293542" y="1853888"/>
          <a:ext cx="4382429" cy="37185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Заглавие 1">
            <a:extLst>
              <a:ext uri="{FF2B5EF4-FFF2-40B4-BE49-F238E27FC236}">
                <a16:creationId xmlns:a16="http://schemas.microsoft.com/office/drawing/2014/main" id="{2EFCC279-CBC9-431E-8A56-B2173B1F91A9}"/>
              </a:ext>
            </a:extLst>
          </p:cNvPr>
          <p:cNvSpPr txBox="1">
            <a:spLocks/>
          </p:cNvSpPr>
          <p:nvPr/>
        </p:nvSpPr>
        <p:spPr>
          <a:xfrm>
            <a:off x="6096000" y="692417"/>
            <a:ext cx="5066371" cy="58848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82550">
              <a:spcBef>
                <a:spcPts val="450"/>
              </a:spcBef>
              <a:tabLst>
                <a:tab pos="2367915" algn="l"/>
              </a:tabLst>
            </a:pPr>
            <a:r>
              <a:rPr lang="bg-BG" sz="3600" spc="-20" dirty="0">
                <a:solidFill>
                  <a:srgbClr val="D41367"/>
                </a:solidFill>
              </a:rPr>
              <a:t>Защо членовете на РАК </a:t>
            </a:r>
            <a:br>
              <a:rPr lang="bg-BG" sz="4800" dirty="0">
                <a:solidFill>
                  <a:srgbClr val="D41367"/>
                </a:solidFill>
              </a:rPr>
            </a:br>
            <a:r>
              <a:rPr lang="bg-BG" sz="3600" spc="-20" dirty="0">
                <a:solidFill>
                  <a:srgbClr val="D41367"/>
                </a:solidFill>
              </a:rPr>
              <a:t>ОСТАВАТ в клубовете?</a:t>
            </a:r>
            <a:endParaRPr lang="bg-BG" sz="3600" dirty="0">
              <a:solidFill>
                <a:srgbClr val="D41367"/>
              </a:solidFill>
            </a:endParaRPr>
          </a:p>
        </p:txBody>
      </p:sp>
      <p:graphicFrame>
        <p:nvGraphicFramePr>
          <p:cNvPr id="6" name="Диаграма 5">
            <a:extLst>
              <a:ext uri="{FF2B5EF4-FFF2-40B4-BE49-F238E27FC236}">
                <a16:creationId xmlns:a16="http://schemas.microsoft.com/office/drawing/2014/main" id="{7DA17E5D-11AB-49C9-BA9A-BBED1127902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64511627"/>
              </p:ext>
            </p:extLst>
          </p:nvPr>
        </p:nvGraphicFramePr>
        <p:xfrm>
          <a:off x="6779942" y="1986310"/>
          <a:ext cx="4382429" cy="34536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331030911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D444A07A-B3F1-4194-A09E-8571D4C5C8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g-BG" spc="-20" dirty="0"/>
              <a:t>Защо членовете на Ротари и на Ротаракт НАПУСКАТ?</a:t>
            </a:r>
            <a:endParaRPr lang="bg-BG" dirty="0"/>
          </a:p>
        </p:txBody>
      </p:sp>
      <p:sp>
        <p:nvSpPr>
          <p:cNvPr id="3" name="Текстов контейнер 2">
            <a:extLst>
              <a:ext uri="{FF2B5EF4-FFF2-40B4-BE49-F238E27FC236}">
                <a16:creationId xmlns:a16="http://schemas.microsoft.com/office/drawing/2014/main" id="{20F64466-6994-419D-BE31-1B1BB43086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03609" y="1844286"/>
            <a:ext cx="11015529" cy="3919185"/>
          </a:xfrm>
        </p:spPr>
        <p:txBody>
          <a:bodyPr anchor="t"/>
          <a:lstStyle/>
          <a:p>
            <a:endParaRPr lang="ru-RU" sz="3600" dirty="0"/>
          </a:p>
          <a:p>
            <a:endParaRPr lang="ru-RU" sz="3600" dirty="0"/>
          </a:p>
          <a:p>
            <a:endParaRPr lang="ru-RU" sz="3600" dirty="0"/>
          </a:p>
          <a:p>
            <a:endParaRPr lang="ru-RU" sz="3600" dirty="0"/>
          </a:p>
          <a:p>
            <a:r>
              <a:rPr lang="ru-RU" sz="3600" dirty="0">
                <a:highlight>
                  <a:srgbClr val="FFFF00"/>
                </a:highlight>
              </a:rPr>
              <a:t>💡</a:t>
            </a:r>
            <a:r>
              <a:rPr lang="ru-RU" dirty="0"/>
              <a:t> </a:t>
            </a:r>
            <a:r>
              <a:rPr lang="bg-BG" sz="2800" b="1" i="1" dirty="0"/>
              <a:t>Как можем да задържим повече членове?</a:t>
            </a:r>
            <a:endParaRPr lang="bg-BG" b="1" dirty="0"/>
          </a:p>
        </p:txBody>
      </p:sp>
      <p:graphicFrame>
        <p:nvGraphicFramePr>
          <p:cNvPr id="9" name="Таблица 8">
            <a:extLst>
              <a:ext uri="{FF2B5EF4-FFF2-40B4-BE49-F238E27FC236}">
                <a16:creationId xmlns:a16="http://schemas.microsoft.com/office/drawing/2014/main" id="{3EEBF1E0-1499-4CE4-999D-CB1477E8B49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27725487"/>
              </p:ext>
            </p:extLst>
          </p:nvPr>
        </p:nvGraphicFramePr>
        <p:xfrm>
          <a:off x="1003609" y="1844286"/>
          <a:ext cx="10437542" cy="2278762"/>
        </p:xfrm>
        <a:graphic>
          <a:graphicData uri="http://schemas.openxmlformats.org/drawingml/2006/table">
            <a:tbl>
              <a:tblPr firstRow="1" firstCol="1" bandRow="1">
                <a:tableStyleId>{3B4B98B0-60AC-42C2-AFA5-B58CD77FA1E5}</a:tableStyleId>
              </a:tblPr>
              <a:tblGrid>
                <a:gridCol w="4076193">
                  <a:extLst>
                    <a:ext uri="{9D8B030D-6E8A-4147-A177-3AD203B41FA5}">
                      <a16:colId xmlns:a16="http://schemas.microsoft.com/office/drawing/2014/main" val="2548045168"/>
                    </a:ext>
                  </a:extLst>
                </a:gridCol>
                <a:gridCol w="6361349">
                  <a:extLst>
                    <a:ext uri="{9D8B030D-6E8A-4147-A177-3AD203B41FA5}">
                      <a16:colId xmlns:a16="http://schemas.microsoft.com/office/drawing/2014/main" val="147487211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2400" b="0" dirty="0">
                          <a:effectLst/>
                        </a:rPr>
                        <a:t>Причина</a:t>
                      </a:r>
                      <a:endParaRPr lang="bg-BG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2400" b="0" dirty="0">
                          <a:effectLst/>
                        </a:rPr>
                        <a:t>Обяснение</a:t>
                      </a:r>
                      <a:endParaRPr lang="bg-BG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1085966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2400" dirty="0">
                          <a:effectLst/>
                        </a:rPr>
                        <a:t>Клубна среда и култура</a:t>
                      </a:r>
                      <a:endParaRPr lang="bg-BG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2400" dirty="0">
                          <a:effectLst/>
                        </a:rPr>
                        <a:t>Липса на ангажираност, конфликти, липса на сплотеност</a:t>
                      </a:r>
                      <a:endParaRPr lang="bg-BG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7145046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2400" dirty="0">
                          <a:effectLst/>
                        </a:rPr>
                        <a:t>Неудовлетворени очаквания</a:t>
                      </a:r>
                      <a:endParaRPr lang="bg-BG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2400">
                          <a:effectLst/>
                        </a:rPr>
                        <a:t>Разминаване между очаквания и реалност</a:t>
                      </a:r>
                      <a:endParaRPr lang="bg-BG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4044316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2400" dirty="0">
                          <a:effectLst/>
                        </a:rPr>
                        <a:t>Финансови и времеви бариери</a:t>
                      </a:r>
                      <a:endParaRPr lang="bg-BG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2400" dirty="0">
                          <a:effectLst/>
                        </a:rPr>
                        <a:t>Високи такси, липса на време</a:t>
                      </a:r>
                      <a:endParaRPr lang="bg-BG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019064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0913977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3B1D8971-0111-4281-A0D8-D80ABB9516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g-BG" dirty="0"/>
              <a:t>5. Нови клубове</a:t>
            </a:r>
          </a:p>
        </p:txBody>
      </p:sp>
      <p:sp>
        <p:nvSpPr>
          <p:cNvPr id="3" name="Текстов контейнер 2">
            <a:extLst>
              <a:ext uri="{FF2B5EF4-FFF2-40B4-BE49-F238E27FC236}">
                <a16:creationId xmlns:a16="http://schemas.microsoft.com/office/drawing/2014/main" id="{F2712983-D58E-4384-A1A1-770569AFA7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89660" y="2720898"/>
            <a:ext cx="7060077" cy="3115879"/>
          </a:xfrm>
        </p:spPr>
        <p:txBody>
          <a:bodyPr anchor="t"/>
          <a:lstStyle/>
          <a:p>
            <a:r>
              <a:rPr lang="en-US" b="1" dirty="0" err="1"/>
              <a:t>Стъпка</a:t>
            </a:r>
            <a:r>
              <a:rPr lang="en-US" b="1" dirty="0"/>
              <a:t> 1</a:t>
            </a:r>
            <a:r>
              <a:rPr lang="en-US" dirty="0"/>
              <a:t> </a:t>
            </a:r>
            <a:r>
              <a:rPr lang="en-US" dirty="0" err="1"/>
              <a:t>Проучване</a:t>
            </a:r>
            <a:r>
              <a:rPr lang="en-US" dirty="0"/>
              <a:t> </a:t>
            </a:r>
            <a:r>
              <a:rPr lang="en-US" dirty="0" err="1"/>
              <a:t>на</a:t>
            </a:r>
            <a:r>
              <a:rPr lang="en-US" dirty="0"/>
              <a:t> </a:t>
            </a:r>
            <a:r>
              <a:rPr lang="en-US" dirty="0" err="1"/>
              <a:t>нагласите</a:t>
            </a:r>
            <a:r>
              <a:rPr lang="en-US" dirty="0"/>
              <a:t> </a:t>
            </a:r>
            <a:endParaRPr lang="bg-BG" dirty="0"/>
          </a:p>
          <a:p>
            <a:r>
              <a:rPr lang="en-US" b="1" dirty="0" err="1"/>
              <a:t>Стъпка</a:t>
            </a:r>
            <a:r>
              <a:rPr lang="en-US" b="1" dirty="0"/>
              <a:t> 2</a:t>
            </a:r>
            <a:r>
              <a:rPr lang="en-US" dirty="0"/>
              <a:t> </a:t>
            </a:r>
            <a:r>
              <a:rPr lang="en-US" dirty="0" err="1"/>
              <a:t>Разгледайте</a:t>
            </a:r>
            <a:r>
              <a:rPr lang="en-US" dirty="0"/>
              <a:t> </a:t>
            </a:r>
            <a:r>
              <a:rPr lang="en-US" dirty="0" err="1"/>
              <a:t>вариантите</a:t>
            </a:r>
            <a:r>
              <a:rPr lang="en-US" dirty="0"/>
              <a:t> </a:t>
            </a:r>
            <a:r>
              <a:rPr lang="en-US" dirty="0" err="1"/>
              <a:t>на</a:t>
            </a:r>
            <a:r>
              <a:rPr lang="en-US" dirty="0"/>
              <a:t> </a:t>
            </a:r>
            <a:r>
              <a:rPr lang="en-US" dirty="0" err="1"/>
              <a:t>различните</a:t>
            </a:r>
            <a:r>
              <a:rPr lang="en-US" dirty="0"/>
              <a:t> </a:t>
            </a:r>
            <a:r>
              <a:rPr lang="en-US" dirty="0" err="1"/>
              <a:t>типове</a:t>
            </a:r>
            <a:r>
              <a:rPr lang="en-US" dirty="0"/>
              <a:t>, </a:t>
            </a:r>
            <a:r>
              <a:rPr lang="en-US" dirty="0" err="1"/>
              <a:t>формати</a:t>
            </a:r>
            <a:r>
              <a:rPr lang="en-US" dirty="0"/>
              <a:t> и </a:t>
            </a:r>
            <a:r>
              <a:rPr lang="en-US" dirty="0" err="1"/>
              <a:t>модели</a:t>
            </a:r>
            <a:r>
              <a:rPr lang="en-US" dirty="0"/>
              <a:t> </a:t>
            </a:r>
            <a:r>
              <a:rPr lang="en-US" dirty="0" err="1"/>
              <a:t>на</a:t>
            </a:r>
            <a:r>
              <a:rPr lang="en-US" dirty="0"/>
              <a:t> </a:t>
            </a:r>
            <a:r>
              <a:rPr lang="en-US" dirty="0" err="1"/>
              <a:t>клубове</a:t>
            </a:r>
            <a:endParaRPr lang="bg-BG" dirty="0"/>
          </a:p>
          <a:p>
            <a:r>
              <a:rPr lang="en-US" b="1" dirty="0" err="1"/>
              <a:t>Стъпка</a:t>
            </a:r>
            <a:r>
              <a:rPr lang="en-US" b="1" dirty="0"/>
              <a:t> 3 </a:t>
            </a:r>
            <a:r>
              <a:rPr lang="en-US" dirty="0" err="1"/>
              <a:t>Набиране</a:t>
            </a:r>
            <a:r>
              <a:rPr lang="en-US" dirty="0"/>
              <a:t> </a:t>
            </a:r>
            <a:r>
              <a:rPr lang="en-US" dirty="0" err="1"/>
              <a:t>на</a:t>
            </a:r>
            <a:r>
              <a:rPr lang="en-US" dirty="0"/>
              <a:t> </a:t>
            </a:r>
            <a:r>
              <a:rPr lang="en-US" dirty="0" err="1"/>
              <a:t>членове</a:t>
            </a:r>
            <a:r>
              <a:rPr lang="en-US" dirty="0"/>
              <a:t> и </a:t>
            </a:r>
            <a:r>
              <a:rPr lang="en-US" dirty="0" err="1"/>
              <a:t>осигуряване</a:t>
            </a:r>
            <a:r>
              <a:rPr lang="en-US" dirty="0"/>
              <a:t> </a:t>
            </a:r>
            <a:r>
              <a:rPr lang="en-US" dirty="0" err="1"/>
              <a:t>на</a:t>
            </a:r>
            <a:r>
              <a:rPr lang="en-US" dirty="0"/>
              <a:t> </a:t>
            </a:r>
            <a:r>
              <a:rPr lang="en-US" dirty="0" err="1"/>
              <a:t>подкрепа</a:t>
            </a:r>
            <a:r>
              <a:rPr lang="en-US" b="1" dirty="0"/>
              <a:t> </a:t>
            </a:r>
            <a:endParaRPr lang="bg-BG" dirty="0"/>
          </a:p>
          <a:p>
            <a:r>
              <a:rPr lang="en-US" b="1" dirty="0" err="1"/>
              <a:t>Стъпка</a:t>
            </a:r>
            <a:r>
              <a:rPr lang="en-US" b="1" dirty="0"/>
              <a:t> 4 </a:t>
            </a:r>
            <a:r>
              <a:rPr lang="en-US" dirty="0" err="1"/>
              <a:t>Планиране</a:t>
            </a:r>
            <a:r>
              <a:rPr lang="en-US" dirty="0"/>
              <a:t> </a:t>
            </a:r>
            <a:r>
              <a:rPr lang="en-US" dirty="0" err="1"/>
              <a:t>на</a:t>
            </a:r>
            <a:r>
              <a:rPr lang="en-US" dirty="0"/>
              <a:t> </a:t>
            </a:r>
            <a:r>
              <a:rPr lang="en-US" dirty="0" err="1"/>
              <a:t>първа</a:t>
            </a:r>
            <a:r>
              <a:rPr lang="en-US" dirty="0"/>
              <a:t> </a:t>
            </a:r>
            <a:r>
              <a:rPr lang="en-US" dirty="0" err="1"/>
              <a:t>среща</a:t>
            </a:r>
            <a:r>
              <a:rPr lang="en-US" dirty="0"/>
              <a:t> </a:t>
            </a:r>
            <a:r>
              <a:rPr lang="en-US" b="1" dirty="0"/>
              <a:t> </a:t>
            </a:r>
            <a:endParaRPr lang="bg-BG" dirty="0"/>
          </a:p>
          <a:p>
            <a:r>
              <a:rPr lang="en-US" b="1" dirty="0" err="1"/>
              <a:t>Стъпка</a:t>
            </a:r>
            <a:r>
              <a:rPr lang="en-US" b="1" dirty="0"/>
              <a:t> 5 </a:t>
            </a:r>
            <a:r>
              <a:rPr lang="en-US" dirty="0" err="1"/>
              <a:t>Избор</a:t>
            </a:r>
            <a:r>
              <a:rPr lang="en-US" dirty="0"/>
              <a:t> </a:t>
            </a:r>
            <a:r>
              <a:rPr lang="en-US" dirty="0" err="1"/>
              <a:t>на</a:t>
            </a:r>
            <a:r>
              <a:rPr lang="en-US" dirty="0"/>
              <a:t> </a:t>
            </a:r>
            <a:r>
              <a:rPr lang="en-US" dirty="0" err="1"/>
              <a:t>клубни</a:t>
            </a:r>
            <a:r>
              <a:rPr lang="en-US" dirty="0"/>
              <a:t> </a:t>
            </a:r>
            <a:r>
              <a:rPr lang="en-US" dirty="0" err="1"/>
              <a:t>лидери</a:t>
            </a:r>
            <a:r>
              <a:rPr lang="en-US" dirty="0"/>
              <a:t> </a:t>
            </a:r>
            <a:r>
              <a:rPr lang="en-US" b="1" dirty="0"/>
              <a:t> </a:t>
            </a:r>
            <a:endParaRPr lang="bg-BG" dirty="0"/>
          </a:p>
          <a:p>
            <a:r>
              <a:rPr lang="en-US" b="1" dirty="0" err="1"/>
              <a:t>Стъпка</a:t>
            </a:r>
            <a:r>
              <a:rPr lang="en-US" b="1" dirty="0"/>
              <a:t> 6 </a:t>
            </a:r>
            <a:r>
              <a:rPr lang="en-US" dirty="0" err="1"/>
              <a:t>Чартиране</a:t>
            </a:r>
            <a:r>
              <a:rPr lang="en-US" dirty="0"/>
              <a:t> и </a:t>
            </a:r>
            <a:r>
              <a:rPr lang="en-US" dirty="0" err="1"/>
              <a:t>тържествено</a:t>
            </a:r>
            <a:r>
              <a:rPr lang="en-US" dirty="0"/>
              <a:t> </a:t>
            </a:r>
            <a:r>
              <a:rPr lang="en-US" dirty="0" err="1"/>
              <a:t>стартиране</a:t>
            </a:r>
            <a:r>
              <a:rPr lang="en-US" dirty="0"/>
              <a:t> </a:t>
            </a:r>
            <a:r>
              <a:rPr lang="en-US" dirty="0" err="1"/>
              <a:t>на</a:t>
            </a:r>
            <a:r>
              <a:rPr lang="en-US" dirty="0"/>
              <a:t> </a:t>
            </a:r>
            <a:r>
              <a:rPr lang="en-US" dirty="0" err="1"/>
              <a:t>дейността</a:t>
            </a:r>
            <a:r>
              <a:rPr lang="en-US" dirty="0"/>
              <a:t> </a:t>
            </a:r>
            <a:r>
              <a:rPr lang="en-US" dirty="0" err="1"/>
              <a:t>на</a:t>
            </a:r>
            <a:r>
              <a:rPr lang="en-US" dirty="0"/>
              <a:t> </a:t>
            </a:r>
            <a:r>
              <a:rPr lang="en-US" dirty="0" err="1"/>
              <a:t>клуба</a:t>
            </a:r>
            <a:r>
              <a:rPr lang="en-US" dirty="0"/>
              <a:t> </a:t>
            </a:r>
            <a:r>
              <a:rPr lang="en-US" b="1" dirty="0"/>
              <a:t> </a:t>
            </a:r>
            <a:endParaRPr lang="bg-BG" dirty="0"/>
          </a:p>
          <a:p>
            <a:endParaRPr lang="bg-BG" dirty="0"/>
          </a:p>
        </p:txBody>
      </p:sp>
      <p:sp>
        <p:nvSpPr>
          <p:cNvPr id="4" name="Правоъгълник: със заоблени ъгли 3">
            <a:extLst>
              <a:ext uri="{FF2B5EF4-FFF2-40B4-BE49-F238E27FC236}">
                <a16:creationId xmlns:a16="http://schemas.microsoft.com/office/drawing/2014/main" id="{24FA689C-7A8D-431D-82B2-3C4E1FC39635}"/>
              </a:ext>
            </a:extLst>
          </p:cNvPr>
          <p:cNvSpPr/>
          <p:nvPr/>
        </p:nvSpPr>
        <p:spPr>
          <a:xfrm>
            <a:off x="431660" y="1360342"/>
            <a:ext cx="1646083" cy="914400"/>
          </a:xfrm>
          <a:prstGeom prst="roundRect">
            <a:avLst/>
          </a:prstGeom>
          <a:solidFill>
            <a:srgbClr val="5A2BC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g-BG" sz="1700" dirty="0"/>
              <a:t>Създаване на  нови клубове</a:t>
            </a:r>
          </a:p>
        </p:txBody>
      </p:sp>
      <p:sp>
        <p:nvSpPr>
          <p:cNvPr id="5" name="Овал 4">
            <a:extLst>
              <a:ext uri="{FF2B5EF4-FFF2-40B4-BE49-F238E27FC236}">
                <a16:creationId xmlns:a16="http://schemas.microsoft.com/office/drawing/2014/main" id="{D0EB7CAC-D297-4CC8-B6E1-67356C15C8DB}"/>
              </a:ext>
            </a:extLst>
          </p:cNvPr>
          <p:cNvSpPr/>
          <p:nvPr/>
        </p:nvSpPr>
        <p:spPr>
          <a:xfrm>
            <a:off x="936891" y="886825"/>
            <a:ext cx="635619" cy="586554"/>
          </a:xfrm>
          <a:prstGeom prst="ellipse">
            <a:avLst/>
          </a:prstGeom>
          <a:solidFill>
            <a:srgbClr val="5A2BC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g-BG" b="1" dirty="0"/>
              <a:t>5</a:t>
            </a:r>
          </a:p>
        </p:txBody>
      </p:sp>
      <p:pic>
        <p:nvPicPr>
          <p:cNvPr id="6" name="Картина 5">
            <a:extLst>
              <a:ext uri="{FF2B5EF4-FFF2-40B4-BE49-F238E27FC236}">
                <a16:creationId xmlns:a16="http://schemas.microsoft.com/office/drawing/2014/main" id="{D2FBFD51-CE1C-4BA5-9D55-F2BAA8F1D3C4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3619" y="1843963"/>
            <a:ext cx="4378712" cy="3500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020290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3AA7E65E-17D0-4498-B66C-C79F9010DF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g-BG" dirty="0"/>
              <a:t>Типове, форми и модели клубове</a:t>
            </a:r>
          </a:p>
        </p:txBody>
      </p:sp>
      <p:sp>
        <p:nvSpPr>
          <p:cNvPr id="3" name="Текстов контейнер 2">
            <a:extLst>
              <a:ext uri="{FF2B5EF4-FFF2-40B4-BE49-F238E27FC236}">
                <a16:creationId xmlns:a16="http://schemas.microsoft.com/office/drawing/2014/main" id="{4D733792-411B-459A-85FD-C4584C5DC8B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anchor="t"/>
          <a:lstStyle/>
          <a:p>
            <a:endParaRPr lang="bg-BG" dirty="0"/>
          </a:p>
        </p:txBody>
      </p:sp>
      <p:pic>
        <p:nvPicPr>
          <p:cNvPr id="4" name="Картина 3">
            <a:extLst>
              <a:ext uri="{FF2B5EF4-FFF2-40B4-BE49-F238E27FC236}">
                <a16:creationId xmlns:a16="http://schemas.microsoft.com/office/drawing/2014/main" id="{BDB9C112-E766-4FCF-A314-81F329D4CE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2390" y="-111512"/>
            <a:ext cx="9834500" cy="6143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289268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F4A14CD8-2303-41A3-869D-B341AEC7AD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g-BG" dirty="0"/>
              <a:t>Типове, форми и модели клубове</a:t>
            </a:r>
          </a:p>
        </p:txBody>
      </p:sp>
      <p:sp>
        <p:nvSpPr>
          <p:cNvPr id="3" name="Текстов контейнер 2">
            <a:extLst>
              <a:ext uri="{FF2B5EF4-FFF2-40B4-BE49-F238E27FC236}">
                <a16:creationId xmlns:a16="http://schemas.microsoft.com/office/drawing/2014/main" id="{6C4541ED-36D1-48B9-B06F-7B2CF7D559E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g-BG" dirty="0"/>
              <a:t>Типове клубове</a:t>
            </a:r>
          </a:p>
        </p:txBody>
      </p:sp>
      <p:sp>
        <p:nvSpPr>
          <p:cNvPr id="4" name="Контейнер за съдържание 3">
            <a:extLst>
              <a:ext uri="{FF2B5EF4-FFF2-40B4-BE49-F238E27FC236}">
                <a16:creationId xmlns:a16="http://schemas.microsoft.com/office/drawing/2014/main" id="{1D729F94-26E0-4D53-B8B3-0176E0B15A48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bg-BG" dirty="0"/>
              <a:t>Ротари клуб</a:t>
            </a:r>
          </a:p>
          <a:p>
            <a:r>
              <a:rPr lang="bg-BG" dirty="0"/>
              <a:t>Ротаракт клуб</a:t>
            </a:r>
          </a:p>
          <a:p>
            <a:r>
              <a:rPr lang="bg-BG" dirty="0"/>
              <a:t>Сателитен клуб</a:t>
            </a:r>
          </a:p>
          <a:p>
            <a:endParaRPr lang="bg-BG" dirty="0"/>
          </a:p>
          <a:p>
            <a:pPr marL="0" indent="0">
              <a:buNone/>
            </a:pPr>
            <a:r>
              <a:rPr lang="bg-BG" b="1" dirty="0"/>
              <a:t>Форми</a:t>
            </a:r>
          </a:p>
          <a:p>
            <a:r>
              <a:rPr lang="bg-BG" dirty="0"/>
              <a:t>Присъствена</a:t>
            </a:r>
          </a:p>
          <a:p>
            <a:r>
              <a:rPr lang="bg-BG" dirty="0"/>
              <a:t>Онлайн </a:t>
            </a:r>
          </a:p>
          <a:p>
            <a:r>
              <a:rPr lang="bg-BG" dirty="0"/>
              <a:t>Хибридна </a:t>
            </a:r>
          </a:p>
        </p:txBody>
      </p:sp>
      <p:sp>
        <p:nvSpPr>
          <p:cNvPr id="5" name="Текстов контейнер 4">
            <a:extLst>
              <a:ext uri="{FF2B5EF4-FFF2-40B4-BE49-F238E27FC236}">
                <a16:creationId xmlns:a16="http://schemas.microsoft.com/office/drawing/2014/main" id="{BD53F858-E5DE-4E74-AD45-0439824DB87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ru-RU" dirty="0"/>
              <a:t>Клубни модели</a:t>
            </a:r>
          </a:p>
        </p:txBody>
      </p:sp>
      <p:sp>
        <p:nvSpPr>
          <p:cNvPr id="6" name="Контейнер за съдържание 5">
            <a:extLst>
              <a:ext uri="{FF2B5EF4-FFF2-40B4-BE49-F238E27FC236}">
                <a16:creationId xmlns:a16="http://schemas.microsoft.com/office/drawing/2014/main" id="{938213CF-B8D1-4297-9341-4972D3B95629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ru-RU" dirty="0"/>
              <a:t>Традиционен</a:t>
            </a:r>
          </a:p>
          <a:p>
            <a:r>
              <a:rPr lang="ru-RU" dirty="0"/>
              <a:t>Паспорт </a:t>
            </a:r>
          </a:p>
          <a:p>
            <a:r>
              <a:rPr lang="ru-RU" dirty="0" err="1"/>
              <a:t>Базиран</a:t>
            </a:r>
            <a:r>
              <a:rPr lang="ru-RU" dirty="0"/>
              <a:t> на </a:t>
            </a:r>
            <a:r>
              <a:rPr lang="ru-RU" dirty="0" err="1"/>
              <a:t>кауза</a:t>
            </a:r>
            <a:endParaRPr lang="ru-RU" dirty="0"/>
          </a:p>
          <a:p>
            <a:r>
              <a:rPr lang="ru-RU" dirty="0"/>
              <a:t>Клуб по </a:t>
            </a:r>
            <a:r>
              <a:rPr lang="ru-RU" dirty="0" err="1"/>
              <a:t>интереси</a:t>
            </a:r>
            <a:endParaRPr lang="ru-RU" dirty="0"/>
          </a:p>
          <a:p>
            <a:r>
              <a:rPr lang="ru-RU" dirty="0"/>
              <a:t>Корпоративен</a:t>
            </a:r>
          </a:p>
          <a:p>
            <a:r>
              <a:rPr lang="ru-RU" dirty="0" err="1"/>
              <a:t>Алумни</a:t>
            </a:r>
            <a:endParaRPr lang="ru-RU" dirty="0"/>
          </a:p>
          <a:p>
            <a:r>
              <a:rPr lang="ru-RU" dirty="0"/>
              <a:t>Клуб за служба</a:t>
            </a:r>
          </a:p>
          <a:p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29904257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888540E5-8AB7-4E21-BF75-CF99ED9B79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10493" y="959801"/>
            <a:ext cx="7664473" cy="3857526"/>
          </a:xfrm>
        </p:spPr>
        <p:txBody>
          <a:bodyPr>
            <a:noAutofit/>
          </a:bodyPr>
          <a:lstStyle/>
          <a:p>
            <a:r>
              <a:rPr lang="bg-BG" sz="2800" dirty="0"/>
              <a:t>Какво най-много ви </a:t>
            </a:r>
            <a:r>
              <a:rPr lang="bg-BG" sz="3600" dirty="0"/>
              <a:t>вдъхнови</a:t>
            </a:r>
            <a:r>
              <a:rPr lang="bg-BG" sz="2800" dirty="0"/>
              <a:t> </a:t>
            </a:r>
            <a:br>
              <a:rPr lang="bg-BG" sz="2800" dirty="0"/>
            </a:br>
            <a:r>
              <a:rPr lang="bg-BG" sz="2800" b="0" dirty="0"/>
              <a:t>от посланията на президента Елект на РИ </a:t>
            </a:r>
            <a:br>
              <a:rPr lang="en-US" sz="2800" b="0" dirty="0"/>
            </a:br>
            <a:r>
              <a:rPr lang="bg-BG" sz="2800" b="0" dirty="0"/>
              <a:t>Марио де </a:t>
            </a:r>
            <a:r>
              <a:rPr lang="bg-BG" sz="2800" b="0" dirty="0" err="1"/>
              <a:t>Камарго</a:t>
            </a:r>
            <a:r>
              <a:rPr lang="bg-BG" sz="2800" b="0" dirty="0"/>
              <a:t>?</a:t>
            </a:r>
            <a:br>
              <a:rPr lang="en-US" sz="2800" b="0" dirty="0"/>
            </a:br>
            <a:br>
              <a:rPr lang="bg-BG" sz="2800" b="0" dirty="0"/>
            </a:br>
            <a:br>
              <a:rPr lang="en-US" sz="2800" b="0" dirty="0"/>
            </a:br>
            <a:r>
              <a:rPr lang="bg-BG" sz="2800" b="0" dirty="0"/>
              <a:t>Запишете 3-5 ключови думи</a:t>
            </a:r>
          </a:p>
        </p:txBody>
      </p:sp>
      <p:sp>
        <p:nvSpPr>
          <p:cNvPr id="21" name="Правоъгълник 20">
            <a:extLst>
              <a:ext uri="{FF2B5EF4-FFF2-40B4-BE49-F238E27FC236}">
                <a16:creationId xmlns:a16="http://schemas.microsoft.com/office/drawing/2014/main" id="{396C70C2-EE77-4014-ABFF-16523449A9C3}"/>
              </a:ext>
            </a:extLst>
          </p:cNvPr>
          <p:cNvSpPr/>
          <p:nvPr/>
        </p:nvSpPr>
        <p:spPr>
          <a:xfrm>
            <a:off x="3048000" y="2828836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bg-BG" dirty="0"/>
          </a:p>
        </p:txBody>
      </p:sp>
      <p:pic>
        <p:nvPicPr>
          <p:cNvPr id="22" name="Картина 21">
            <a:extLst>
              <a:ext uri="{FF2B5EF4-FFF2-40B4-BE49-F238E27FC236}">
                <a16:creationId xmlns:a16="http://schemas.microsoft.com/office/drawing/2014/main" id="{DA335F51-BF56-4D12-958D-4E5D69B4B0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7034" y="837140"/>
            <a:ext cx="3070184" cy="4605277"/>
          </a:xfrm>
          <a:prstGeom prst="rect">
            <a:avLst/>
          </a:prstGeom>
        </p:spPr>
      </p:pic>
      <p:grpSp>
        <p:nvGrpSpPr>
          <p:cNvPr id="2059" name="Group 47"/>
          <p:cNvGrpSpPr>
            <a:grpSpLocks/>
          </p:cNvGrpSpPr>
          <p:nvPr/>
        </p:nvGrpSpPr>
        <p:grpSpPr bwMode="auto">
          <a:xfrm>
            <a:off x="0" y="0"/>
            <a:ext cx="304800" cy="1046163"/>
            <a:chOff x="0" y="0"/>
            <a:chExt cx="3048" cy="10464"/>
          </a:xfrm>
        </p:grpSpPr>
      </p:grpSp>
      <p:grpSp>
        <p:nvGrpSpPr>
          <p:cNvPr id="2054" name="Group 57"/>
          <p:cNvGrpSpPr>
            <a:grpSpLocks/>
          </p:cNvGrpSpPr>
          <p:nvPr/>
        </p:nvGrpSpPr>
        <p:grpSpPr bwMode="auto">
          <a:xfrm>
            <a:off x="0" y="0"/>
            <a:ext cx="304800" cy="1122363"/>
            <a:chOff x="0" y="0"/>
            <a:chExt cx="3048" cy="11226"/>
          </a:xfrm>
        </p:grpSpPr>
      </p:grpSp>
      <p:grpSp>
        <p:nvGrpSpPr>
          <p:cNvPr id="2049" name="Group 62"/>
          <p:cNvGrpSpPr>
            <a:grpSpLocks/>
          </p:cNvGrpSpPr>
          <p:nvPr/>
        </p:nvGrpSpPr>
        <p:grpSpPr bwMode="auto">
          <a:xfrm>
            <a:off x="0" y="0"/>
            <a:ext cx="304800" cy="1122363"/>
            <a:chOff x="0" y="0"/>
            <a:chExt cx="3048" cy="11226"/>
          </a:xfrm>
        </p:grpSpPr>
      </p:grpSp>
    </p:spTree>
    <p:extLst>
      <p:ext uri="{BB962C8B-B14F-4D97-AF65-F5344CB8AC3E}">
        <p14:creationId xmlns:p14="http://schemas.microsoft.com/office/powerpoint/2010/main" val="353308604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3B1D8971-0111-4281-A0D8-D80ABB9516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411374"/>
            <a:ext cx="7787268" cy="588487"/>
          </a:xfrm>
        </p:spPr>
        <p:txBody>
          <a:bodyPr>
            <a:normAutofit fontScale="90000"/>
          </a:bodyPr>
          <a:lstStyle/>
          <a:p>
            <a:r>
              <a:rPr lang="bg-BG" dirty="0"/>
              <a:t>Сателитен клуб Павликени</a:t>
            </a:r>
          </a:p>
        </p:txBody>
      </p:sp>
      <p:sp>
        <p:nvSpPr>
          <p:cNvPr id="3" name="Текстов контейнер 2">
            <a:extLst>
              <a:ext uri="{FF2B5EF4-FFF2-40B4-BE49-F238E27FC236}">
                <a16:creationId xmlns:a16="http://schemas.microsoft.com/office/drawing/2014/main" id="{F2712983-D58E-4384-A1A1-770569AFA75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anchor="t"/>
          <a:lstStyle/>
          <a:p>
            <a:endParaRPr lang="bg-BG" dirty="0"/>
          </a:p>
        </p:txBody>
      </p:sp>
      <p:pic>
        <p:nvPicPr>
          <p:cNvPr id="7170" name="Picture 2">
            <a:extLst>
              <a:ext uri="{FF2B5EF4-FFF2-40B4-BE49-F238E27FC236}">
                <a16:creationId xmlns:a16="http://schemas.microsoft.com/office/drawing/2014/main" id="{AD65718B-9A6C-453F-BB33-542972E8DA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3112" y="2831388"/>
            <a:ext cx="6668994" cy="30053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>
            <a:extLst>
              <a:ext uri="{FF2B5EF4-FFF2-40B4-BE49-F238E27FC236}">
                <a16:creationId xmlns:a16="http://schemas.microsoft.com/office/drawing/2014/main" id="{52E57C21-4F0B-4D45-AD78-A66F74A1D2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2075" y="810351"/>
            <a:ext cx="3553404" cy="5026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>
            <a:extLst>
              <a:ext uri="{FF2B5EF4-FFF2-40B4-BE49-F238E27FC236}">
                <a16:creationId xmlns:a16="http://schemas.microsoft.com/office/drawing/2014/main" id="{5CDC6628-E7E4-4A9D-A136-A5E3EA6E212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233"/>
          <a:stretch/>
        </p:blipFill>
        <p:spPr bwMode="auto">
          <a:xfrm>
            <a:off x="-89210" y="2265441"/>
            <a:ext cx="3857625" cy="36187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155783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3B1D8971-0111-4281-A0D8-D80ABB9516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bg-BG"/>
          </a:p>
        </p:txBody>
      </p:sp>
      <p:sp>
        <p:nvSpPr>
          <p:cNvPr id="3" name="Текстов контейнер 2">
            <a:extLst>
              <a:ext uri="{FF2B5EF4-FFF2-40B4-BE49-F238E27FC236}">
                <a16:creationId xmlns:a16="http://schemas.microsoft.com/office/drawing/2014/main" id="{F2712983-D58E-4384-A1A1-770569AFA75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anchor="t"/>
          <a:lstStyle/>
          <a:p>
            <a:endParaRPr lang="bg-BG" dirty="0"/>
          </a:p>
        </p:txBody>
      </p:sp>
      <p:pic>
        <p:nvPicPr>
          <p:cNvPr id="4" name="Картина 3">
            <a:extLst>
              <a:ext uri="{FF2B5EF4-FFF2-40B4-BE49-F238E27FC236}">
                <a16:creationId xmlns:a16="http://schemas.microsoft.com/office/drawing/2014/main" id="{BED3BA4A-2528-4E2B-BFC5-F1A5C6DE69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8469" y="228244"/>
            <a:ext cx="8145012" cy="2067213"/>
          </a:xfrm>
          <a:prstGeom prst="rect">
            <a:avLst/>
          </a:prstGeom>
        </p:spPr>
      </p:pic>
      <p:pic>
        <p:nvPicPr>
          <p:cNvPr id="9218" name="Picture 2" descr="Няма налично описание на снимката.">
            <a:extLst>
              <a:ext uri="{FF2B5EF4-FFF2-40B4-BE49-F238E27FC236}">
                <a16:creationId xmlns:a16="http://schemas.microsoft.com/office/drawing/2014/main" id="{5DFB2016-46FD-4E03-AA69-5B0DCA69FF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7541" y="2295457"/>
            <a:ext cx="3672236" cy="3672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Може да бъде изображение с 4 души, паметник и текстово съобщение">
            <a:extLst>
              <a:ext uri="{FF2B5EF4-FFF2-40B4-BE49-F238E27FC236}">
                <a16:creationId xmlns:a16="http://schemas.microsoft.com/office/drawing/2014/main" id="{089EA311-7BEC-4A14-B475-4F7CBD6288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7942" y="2283108"/>
            <a:ext cx="5452947" cy="36296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398443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A77A8117-DEA5-4EF5-A42B-7BADD45ABA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bg-BG" sz="3600" dirty="0"/>
              <a:t>И така, какви цели си поставихте за 2025-2026 г.?</a:t>
            </a:r>
          </a:p>
        </p:txBody>
      </p:sp>
      <p:sp>
        <p:nvSpPr>
          <p:cNvPr id="3" name="Текстов контейнер 2">
            <a:extLst>
              <a:ext uri="{FF2B5EF4-FFF2-40B4-BE49-F238E27FC236}">
                <a16:creationId xmlns:a16="http://schemas.microsoft.com/office/drawing/2014/main" id="{24C272B4-9828-4642-A979-C93CB302E3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89660" y="1589518"/>
            <a:ext cx="6391003" cy="4247259"/>
          </a:xfrm>
        </p:spPr>
        <p:txBody>
          <a:bodyPr anchor="t"/>
          <a:lstStyle/>
          <a:p>
            <a:r>
              <a:rPr lang="bg-BG" sz="2400" b="1" dirty="0"/>
              <a:t>Да се върнем на първоначалната таблица с вашите цели за членство.</a:t>
            </a:r>
          </a:p>
          <a:p>
            <a:endParaRPr lang="bg-BG" sz="2400" b="1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bg-BG" dirty="0"/>
              <a:t>Какво бихте променили в таблицата с целите?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bg-BG" dirty="0"/>
              <a:t>Каква информация ще потърсите и от кого?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bg-BG" dirty="0"/>
              <a:t>Към кого ще се обърнете за съдействие? </a:t>
            </a:r>
          </a:p>
          <a:p>
            <a:endParaRPr lang="bg-BG" dirty="0"/>
          </a:p>
        </p:txBody>
      </p:sp>
      <p:pic>
        <p:nvPicPr>
          <p:cNvPr id="4" name="Картина 3">
            <a:extLst>
              <a:ext uri="{FF2B5EF4-FFF2-40B4-BE49-F238E27FC236}">
                <a16:creationId xmlns:a16="http://schemas.microsoft.com/office/drawing/2014/main" id="{F1F3549A-8BB3-47BF-9ACC-728317DE4E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9061" y="1589518"/>
            <a:ext cx="5412939" cy="3822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360168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1"/>
          <p:cNvSpPr txBox="1">
            <a:spLocks/>
          </p:cNvSpPr>
          <p:nvPr/>
        </p:nvSpPr>
        <p:spPr>
          <a:xfrm>
            <a:off x="563880" y="2994525"/>
            <a:ext cx="11079480" cy="116003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tx2"/>
                </a:solidFill>
                <a:latin typeface="Georgia"/>
                <a:ea typeface="+mn-ea"/>
                <a:cs typeface="Georgia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bg-BG" sz="36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Как да привлечем, мотивираме и вдъхновим младите хора да се присъединят към Ротари и </a:t>
            </a:r>
            <a:r>
              <a:rPr lang="bg-BG" sz="3600" b="1" dirty="0" err="1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Ротаракт</a:t>
            </a:r>
            <a:endParaRPr lang="bg-BG" sz="360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Subtitle 1"/>
          <p:cNvSpPr txBox="1">
            <a:spLocks/>
          </p:cNvSpPr>
          <p:nvPr/>
        </p:nvSpPr>
        <p:spPr>
          <a:xfrm>
            <a:off x="2689863" y="4338985"/>
            <a:ext cx="6400800" cy="127210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bg-BG" sz="2400" b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Невена Иванова,</a:t>
            </a:r>
            <a:r>
              <a:rPr lang="en-US" sz="2400" b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bg-BG" sz="2400" b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ДРПЕ</a:t>
            </a:r>
          </a:p>
          <a:p>
            <a:pPr marL="0" indent="0" algn="ctr">
              <a:buNone/>
            </a:pPr>
            <a:r>
              <a:rPr lang="bg-BG" sz="2000" b="1" dirty="0" err="1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Ротаракт</a:t>
            </a:r>
            <a:r>
              <a:rPr lang="bg-BG" sz="2000" b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клуб София Интернешънъл</a:t>
            </a:r>
            <a:endParaRPr lang="en-US" sz="2000" b="1" dirty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918660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33DC32BD-E149-4897-8881-49CE8078E0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411374"/>
            <a:ext cx="10972800" cy="588487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bg-BG" sz="3400" b="1"/>
              <a:t>Защо е важно да ангажираме младите?</a:t>
            </a:r>
            <a:endParaRPr lang="bg-BG" sz="3400"/>
          </a:p>
        </p:txBody>
      </p:sp>
      <p:sp>
        <p:nvSpPr>
          <p:cNvPr id="3" name="Текстов контейнер 2">
            <a:extLst>
              <a:ext uri="{FF2B5EF4-FFF2-40B4-BE49-F238E27FC236}">
                <a16:creationId xmlns:a16="http://schemas.microsoft.com/office/drawing/2014/main" id="{795B0158-7727-4CF2-94FF-C9E59C9DD84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410200" cy="4525963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bg-BG" dirty="0"/>
              <a:t>Бъдещето на Ротари зависи от привличането на млади лидери, които носят нови идеи, енергия и са готови да работят в името на нашите каузи.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bg-BG" dirty="0"/>
              <a:t>За да ги привлечем, трябва да разберем какво ги мотивира и  какво очакват.</a:t>
            </a:r>
          </a:p>
        </p:txBody>
      </p:sp>
      <p:pic>
        <p:nvPicPr>
          <p:cNvPr id="1026" name="Picture 2" descr="Youth Engagement Cliparts, Stock Vector and Royalty Free Youth Engagement  Illustrations">
            <a:extLst>
              <a:ext uri="{FF2B5EF4-FFF2-40B4-BE49-F238E27FC236}">
                <a16:creationId xmlns:a16="http://schemas.microsoft.com/office/drawing/2014/main" id="{0DC96330-D7E0-B8E9-A5D6-A3E98C18F9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172200" y="2023713"/>
            <a:ext cx="5410200" cy="3678936"/>
          </a:xfrm>
          <a:prstGeom prst="rect">
            <a:avLst/>
          </a:prstGeom>
          <a:solidFill>
            <a:srgbClr val="FFFFFF"/>
          </a:solidFill>
        </p:spPr>
      </p:pic>
    </p:spTree>
    <p:extLst>
      <p:ext uri="{BB962C8B-B14F-4D97-AF65-F5344CB8AC3E}">
        <p14:creationId xmlns:p14="http://schemas.microsoft.com/office/powerpoint/2010/main" val="35365971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33DC32BD-E149-4897-8881-49CE8078E0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g-BG" b="1" dirty="0"/>
              <a:t> Какво търсят младите хора днес?</a:t>
            </a:r>
            <a:endParaRPr lang="bg-BG" dirty="0"/>
          </a:p>
        </p:txBody>
      </p:sp>
      <p:sp>
        <p:nvSpPr>
          <p:cNvPr id="3" name="Текстов контейнер 2">
            <a:extLst>
              <a:ext uri="{FF2B5EF4-FFF2-40B4-BE49-F238E27FC236}">
                <a16:creationId xmlns:a16="http://schemas.microsoft.com/office/drawing/2014/main" id="{795B0158-7727-4CF2-94FF-C9E59C9DD84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anchor="t"/>
          <a:lstStyle/>
          <a:p>
            <a:r>
              <a:rPr lang="en-BG" dirty="0"/>
              <a:t>✅ </a:t>
            </a:r>
            <a:r>
              <a:rPr lang="bg-BG" dirty="0"/>
              <a:t>Възможности за личностно и професионално развитие</a:t>
            </a:r>
          </a:p>
          <a:p>
            <a:r>
              <a:rPr lang="en-BG" dirty="0"/>
              <a:t>✅ </a:t>
            </a:r>
            <a:r>
              <a:rPr lang="bg-BG" dirty="0"/>
              <a:t>Смисъл и реален принос към обществото</a:t>
            </a:r>
          </a:p>
          <a:p>
            <a:r>
              <a:rPr lang="en-BG" dirty="0"/>
              <a:t>✅ </a:t>
            </a:r>
            <a:r>
              <a:rPr lang="bg-BG" dirty="0"/>
              <a:t>Мрежа от контакти и менторство от опитни лидери</a:t>
            </a:r>
          </a:p>
          <a:p>
            <a:r>
              <a:rPr lang="en-BG" dirty="0"/>
              <a:t>✅ </a:t>
            </a:r>
            <a:r>
              <a:rPr lang="bg-BG" dirty="0"/>
              <a:t>Гъвкавост и включваща среда, която цени тяхното мнение</a:t>
            </a:r>
          </a:p>
          <a:p>
            <a:endParaRPr lang="bg-BG" dirty="0"/>
          </a:p>
        </p:txBody>
      </p:sp>
      <p:sp>
        <p:nvSpPr>
          <p:cNvPr id="4" name="AutoShape 2" descr="Join the eSafety Youth Council | eSafety Commissioner">
            <a:extLst>
              <a:ext uri="{FF2B5EF4-FFF2-40B4-BE49-F238E27FC236}">
                <a16:creationId xmlns:a16="http://schemas.microsoft.com/office/drawing/2014/main" id="{002FB388-7185-8BFC-5AE8-1742FA50CB4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BG"/>
          </a:p>
        </p:txBody>
      </p:sp>
      <p:pic>
        <p:nvPicPr>
          <p:cNvPr id="2056" name="Picture 8" descr="Page 2 | Communication Engagement Vectors - Download Free High-Quality  Vectors from Freepik | Freepik">
            <a:extLst>
              <a:ext uri="{FF2B5EF4-FFF2-40B4-BE49-F238E27FC236}">
                <a16:creationId xmlns:a16="http://schemas.microsoft.com/office/drawing/2014/main" id="{DC33D1AC-66A4-9E8C-5F95-F8D330D2BC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4648" y="1345124"/>
            <a:ext cx="4167752" cy="4167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210461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9DBEB7-5575-BACB-7A33-0E430F03EE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g-BG" dirty="0"/>
              <a:t>Как да ги привлечем?</a:t>
            </a:r>
            <a:endParaRPr lang="en-BG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7AFFE6E-CD4F-A5F0-367E-82220D1B8FE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r>
              <a:rPr lang="bg-BG" b="1" dirty="0"/>
              <a:t>Модернизиране на комуникацията</a:t>
            </a:r>
            <a:endParaRPr lang="bg-BG" dirty="0"/>
          </a:p>
          <a:p>
            <a:pPr>
              <a:buFont typeface="Arial" panose="020B0604020202020204" pitchFamily="34" charset="0"/>
              <a:buChar char="•"/>
            </a:pPr>
            <a:r>
              <a:rPr lang="bg-BG" dirty="0"/>
              <a:t>Използване на социални мрежи, </a:t>
            </a:r>
            <a:r>
              <a:rPr lang="en-GB" dirty="0"/>
              <a:t>LinkedIn </a:t>
            </a:r>
            <a:r>
              <a:rPr lang="bg-BG" dirty="0"/>
              <a:t>и кратки видео формати, за да покажем въздействието на Ротари.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bg-BG" dirty="0"/>
              <a:t>Говорим на техния език: разказваме истински истории, представяме лични примери и успехи.</a:t>
            </a:r>
          </a:p>
          <a:p>
            <a:endParaRPr lang="bg-BG" dirty="0"/>
          </a:p>
          <a:p>
            <a:pPr>
              <a:buNone/>
            </a:pPr>
            <a:r>
              <a:rPr lang="bg-BG" b="1" dirty="0"/>
              <a:t>Фокус върху развитие и лидерство</a:t>
            </a:r>
            <a:endParaRPr lang="bg-BG" dirty="0"/>
          </a:p>
          <a:p>
            <a:pPr>
              <a:buFont typeface="Arial" panose="020B0604020202020204" pitchFamily="34" charset="0"/>
              <a:buChar char="•"/>
            </a:pPr>
            <a:r>
              <a:rPr lang="bg-BG" dirty="0"/>
              <a:t>Младите търсят организации, които ги учат и им дават шанс да растат.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bg-BG" dirty="0"/>
              <a:t>Предлагаме менторство и им помагаме да развият практически умения, които да прилагат в клубната дейност и професионалния си живот</a:t>
            </a:r>
          </a:p>
          <a:p>
            <a:endParaRPr lang="bg-BG" dirty="0"/>
          </a:p>
          <a:p>
            <a:endParaRPr lang="en-BG" dirty="0"/>
          </a:p>
        </p:txBody>
      </p:sp>
    </p:spTree>
    <p:extLst>
      <p:ext uri="{BB962C8B-B14F-4D97-AF65-F5344CB8AC3E}">
        <p14:creationId xmlns:p14="http://schemas.microsoft.com/office/powerpoint/2010/main" val="59903257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33DC32BD-E149-4897-8881-49CE8078E0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g-BG" dirty="0"/>
              <a:t>Как да ги привлечем?</a:t>
            </a:r>
          </a:p>
        </p:txBody>
      </p:sp>
      <p:sp>
        <p:nvSpPr>
          <p:cNvPr id="3" name="Текстов контейнер 2">
            <a:extLst>
              <a:ext uri="{FF2B5EF4-FFF2-40B4-BE49-F238E27FC236}">
                <a16:creationId xmlns:a16="http://schemas.microsoft.com/office/drawing/2014/main" id="{795B0158-7727-4CF2-94FF-C9E59C9DD84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anchor="t"/>
          <a:lstStyle/>
          <a:p>
            <a:pPr>
              <a:buNone/>
            </a:pPr>
            <a:r>
              <a:rPr lang="bg-BG" b="1" dirty="0"/>
              <a:t>Подчертаване на реалния ефект от дейността ни</a:t>
            </a:r>
            <a:endParaRPr lang="bg-BG" dirty="0"/>
          </a:p>
          <a:p>
            <a:pPr>
              <a:buFont typeface="Arial" panose="020B0604020202020204" pitchFamily="34" charset="0"/>
              <a:buChar char="•"/>
            </a:pPr>
            <a:r>
              <a:rPr lang="bg-BG" dirty="0"/>
              <a:t>Младите искат да виждат конкретните резултати от усилията си.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bg-BG" dirty="0"/>
              <a:t>Показваме успешни проекти, иновации и глобални възможности за ангажиране.</a:t>
            </a:r>
            <a:br>
              <a:rPr lang="bg-BG" dirty="0"/>
            </a:br>
            <a:endParaRPr lang="bg-BG" dirty="0"/>
          </a:p>
          <a:p>
            <a:pPr>
              <a:buNone/>
            </a:pPr>
            <a:r>
              <a:rPr lang="bg-BG" b="1" dirty="0"/>
              <a:t>Създаване на социална и приобщаваща среда</a:t>
            </a:r>
            <a:endParaRPr lang="bg-BG" dirty="0"/>
          </a:p>
          <a:p>
            <a:pPr>
              <a:buFont typeface="Arial" panose="020B0604020202020204" pitchFamily="34" charset="0"/>
              <a:buChar char="•"/>
            </a:pPr>
            <a:r>
              <a:rPr lang="bg-BG" dirty="0"/>
              <a:t>Организираме събития за нетуъркинг, неформални срещи и съвместни проекти с университети, стартъпи и НПО-та.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bg-BG" dirty="0"/>
              <a:t>Осигуряваме гъвкави възможности за членство, така че всеки да се чувства добре дошъл.</a:t>
            </a:r>
          </a:p>
          <a:p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260143428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100975-C7CE-FDD6-B7C6-8DE6B0D50A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5652D78F-24F0-8D46-95B9-60A0914061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g-BG" b="1" dirty="0"/>
              <a:t>Мотивация и ангажираност</a:t>
            </a:r>
            <a:endParaRPr lang="bg-BG" dirty="0"/>
          </a:p>
        </p:txBody>
      </p:sp>
      <p:sp>
        <p:nvSpPr>
          <p:cNvPr id="3" name="Текстов контейнер 2">
            <a:extLst>
              <a:ext uri="{FF2B5EF4-FFF2-40B4-BE49-F238E27FC236}">
                <a16:creationId xmlns:a16="http://schemas.microsoft.com/office/drawing/2014/main" id="{E2AF0FBA-4CE4-12F4-FD8E-B9E60B8D3B0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anchor="t"/>
          <a:lstStyle/>
          <a:p>
            <a:r>
              <a:rPr lang="bg-BG" dirty="0"/>
              <a:t>✔ Даваме им възможност да водят – включваме ги в управлението на проекти и им даваме свобода да изразят своите идеи.</a:t>
            </a:r>
          </a:p>
          <a:p>
            <a:r>
              <a:rPr lang="bg-BG" dirty="0"/>
              <a:t>✔ Осигуряваме менторство и насоки – връзката с опитни ротарианци помага за тяхното развитие и ангажираност.</a:t>
            </a:r>
          </a:p>
          <a:p>
            <a:r>
              <a:rPr lang="bg-BG" dirty="0"/>
              <a:t>✔ Признаваме и празнуваме успехите им – открояваме техните постижения и приноси към организацията.</a:t>
            </a:r>
          </a:p>
          <a:p>
            <a:r>
              <a:rPr lang="bg-BG" dirty="0"/>
              <a:t>✔ Адаптираме се към техните нужди – предлагаме гъвкави формати на срещи и възможности за дистанционно участие.</a:t>
            </a:r>
          </a:p>
          <a:p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160731761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33DC32BD-E149-4897-8881-49CE8078E0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g-BG" dirty="0"/>
              <a:t>Как да засилим връзката между Ротари и </a:t>
            </a:r>
            <a:r>
              <a:rPr lang="bg-BG" dirty="0" err="1"/>
              <a:t>Ротаракт</a:t>
            </a:r>
            <a:r>
              <a:rPr lang="bg-BG" dirty="0"/>
              <a:t>?</a:t>
            </a:r>
          </a:p>
        </p:txBody>
      </p:sp>
      <p:sp>
        <p:nvSpPr>
          <p:cNvPr id="3" name="Текстов контейнер 2">
            <a:extLst>
              <a:ext uri="{FF2B5EF4-FFF2-40B4-BE49-F238E27FC236}">
                <a16:creationId xmlns:a16="http://schemas.microsoft.com/office/drawing/2014/main" id="{795B0158-7727-4CF2-94FF-C9E59C9DD84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anchor="t"/>
          <a:lstStyle/>
          <a:p>
            <a:pPr>
              <a:buFont typeface="Arial" panose="020B0604020202020204" pitchFamily="34" charset="0"/>
              <a:buChar char="•"/>
            </a:pPr>
            <a:r>
              <a:rPr lang="bg-BG" dirty="0"/>
              <a:t> </a:t>
            </a:r>
            <a:r>
              <a:rPr lang="bg-BG" dirty="0" err="1"/>
              <a:t>Ротаракт</a:t>
            </a:r>
            <a:r>
              <a:rPr lang="bg-BG" dirty="0"/>
              <a:t> вече не е просто младежка програма – клубовете са пълноправни членове на Ротари Интернешънъл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bg-BG" dirty="0"/>
              <a:t> Работим заедно върху проекти и ги каним на нашите срещи като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bg-BG" dirty="0"/>
              <a:t> Организираме съвместни събития за </a:t>
            </a:r>
            <a:r>
              <a:rPr lang="en-US" dirty="0"/>
              <a:t>networking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bg-BG" dirty="0"/>
              <a:t> Обсъждаме и информираме как </a:t>
            </a:r>
            <a:r>
              <a:rPr lang="bg-BG" dirty="0" err="1"/>
              <a:t>Ротаракторите</a:t>
            </a:r>
            <a:r>
              <a:rPr lang="bg-BG" dirty="0"/>
              <a:t> могат да продължат своя път в Ротари</a:t>
            </a:r>
          </a:p>
          <a:p>
            <a:endParaRPr lang="bg-BG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F8C181C9-5E1B-497A-8F2F-4D0929DAC4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3053" y="3713147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Search">
            <a:extLst>
              <a:ext uri="{FF2B5EF4-FFF2-40B4-BE49-F238E27FC236}">
                <a16:creationId xmlns:a16="http://schemas.microsoft.com/office/drawing/2014/main" id="{FE64F084-041D-4E32-BADE-8019785A32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0918" y="3693652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21611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888540E5-8AB7-4E21-BF75-CF99ED9B79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g-BG" dirty="0"/>
              <a:t>ЧЛЕНСТВОТО – най-ценният актив</a:t>
            </a:r>
          </a:p>
        </p:txBody>
      </p:sp>
      <p:sp>
        <p:nvSpPr>
          <p:cNvPr id="3" name="Текстов контейнер 2">
            <a:extLst>
              <a:ext uri="{FF2B5EF4-FFF2-40B4-BE49-F238E27FC236}">
                <a16:creationId xmlns:a16="http://schemas.microsoft.com/office/drawing/2014/main" id="{0877D2E9-681F-4CCF-9CE4-5CEF3CD888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441794" y="1608798"/>
            <a:ext cx="6367347" cy="3640404"/>
          </a:xfrm>
        </p:spPr>
        <p:txBody>
          <a:bodyPr anchor="t">
            <a:normAutofit/>
          </a:bodyPr>
          <a:lstStyle/>
          <a:p>
            <a:pPr marL="342900" indent="-342900"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ru-RU" sz="2200" dirty="0"/>
              <a:t>Членството не е просто </a:t>
            </a:r>
            <a:r>
              <a:rPr lang="ru-RU" sz="2200" dirty="0" err="1"/>
              <a:t>списък</a:t>
            </a:r>
            <a:r>
              <a:rPr lang="ru-RU" sz="2200" dirty="0"/>
              <a:t> с имена – то е </a:t>
            </a:r>
            <a:r>
              <a:rPr lang="ru-RU" sz="2200" dirty="0" err="1"/>
              <a:t>сърцето</a:t>
            </a:r>
            <a:r>
              <a:rPr lang="ru-RU" sz="2200" dirty="0"/>
              <a:t> на </a:t>
            </a:r>
            <a:r>
              <a:rPr lang="ru-RU" sz="2200" dirty="0" err="1"/>
              <a:t>нашата</a:t>
            </a:r>
            <a:r>
              <a:rPr lang="ru-RU" sz="2200" dirty="0"/>
              <a:t> организация. </a:t>
            </a:r>
          </a:p>
          <a:p>
            <a:pPr marL="342900" indent="-342900"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bg-BG" sz="2200" dirty="0"/>
              <a:t>Членството - </a:t>
            </a:r>
            <a:r>
              <a:rPr lang="ru-RU" sz="2200" dirty="0" err="1"/>
              <a:t>силата</a:t>
            </a:r>
            <a:r>
              <a:rPr lang="ru-RU" sz="2200" dirty="0"/>
              <a:t> на </a:t>
            </a:r>
            <a:r>
              <a:rPr lang="ru-RU" sz="2200" dirty="0" err="1"/>
              <a:t>принадлежността</a:t>
            </a:r>
            <a:r>
              <a:rPr lang="ru-RU" sz="2200" dirty="0"/>
              <a:t>, </a:t>
            </a:r>
            <a:r>
              <a:rPr lang="ru-RU" sz="2200" dirty="0" err="1"/>
              <a:t>смисълът</a:t>
            </a:r>
            <a:r>
              <a:rPr lang="ru-RU" sz="2200" dirty="0"/>
              <a:t> да </a:t>
            </a:r>
            <a:r>
              <a:rPr lang="ru-RU" sz="2200" dirty="0" err="1"/>
              <a:t>бъдеш</a:t>
            </a:r>
            <a:r>
              <a:rPr lang="ru-RU" sz="2200" dirty="0"/>
              <a:t> част от </a:t>
            </a:r>
            <a:r>
              <a:rPr lang="ru-RU" sz="2200" dirty="0" err="1"/>
              <a:t>нещо</a:t>
            </a:r>
            <a:r>
              <a:rPr lang="ru-RU" sz="2200" dirty="0"/>
              <a:t> </a:t>
            </a:r>
            <a:r>
              <a:rPr lang="ru-RU" sz="2200" dirty="0" err="1"/>
              <a:t>по-голямо</a:t>
            </a:r>
            <a:r>
              <a:rPr lang="ru-RU" sz="2200" dirty="0"/>
              <a:t>, </a:t>
            </a:r>
          </a:p>
          <a:p>
            <a:pPr marL="342900" indent="-342900"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ru-RU" sz="2200" dirty="0" err="1"/>
              <a:t>Нека</a:t>
            </a:r>
            <a:r>
              <a:rPr lang="ru-RU" sz="2200" dirty="0"/>
              <a:t> помним: </a:t>
            </a:r>
            <a:r>
              <a:rPr lang="ru-RU" sz="2200" dirty="0" err="1"/>
              <a:t>когато</a:t>
            </a:r>
            <a:r>
              <a:rPr lang="ru-RU" sz="2200" dirty="0"/>
              <a:t> </a:t>
            </a:r>
            <a:r>
              <a:rPr lang="ru-RU" sz="2200" dirty="0" err="1"/>
              <a:t>инвестираме</a:t>
            </a:r>
            <a:r>
              <a:rPr lang="ru-RU" sz="2200" dirty="0"/>
              <a:t> в </a:t>
            </a:r>
            <a:r>
              <a:rPr lang="ru-RU" sz="2200" dirty="0" err="1"/>
              <a:t>членството</a:t>
            </a:r>
            <a:r>
              <a:rPr lang="ru-RU" sz="2200" dirty="0"/>
              <a:t>, </a:t>
            </a:r>
            <a:r>
              <a:rPr lang="ru-RU" sz="2200" dirty="0" err="1"/>
              <a:t>ние</a:t>
            </a:r>
            <a:r>
              <a:rPr lang="ru-RU" sz="2200" dirty="0"/>
              <a:t> </a:t>
            </a:r>
            <a:r>
              <a:rPr lang="ru-RU" sz="2200" dirty="0" err="1"/>
              <a:t>инвестираме</a:t>
            </a:r>
            <a:r>
              <a:rPr lang="ru-RU" sz="2200" dirty="0"/>
              <a:t> в </a:t>
            </a:r>
            <a:r>
              <a:rPr lang="ru-RU" sz="2200" dirty="0" err="1"/>
              <a:t>бъдещето</a:t>
            </a:r>
            <a:r>
              <a:rPr lang="en-US" sz="2200" dirty="0"/>
              <a:t> </a:t>
            </a:r>
            <a:r>
              <a:rPr lang="bg-BG" sz="2200" dirty="0"/>
              <a:t>на н</a:t>
            </a:r>
            <a:r>
              <a:rPr lang="ru-RU" sz="2200" dirty="0" err="1"/>
              <a:t>ашите</a:t>
            </a:r>
            <a:r>
              <a:rPr lang="ru-RU" sz="2200" dirty="0"/>
              <a:t> </a:t>
            </a:r>
            <a:r>
              <a:rPr lang="bg-BG" sz="2200" dirty="0"/>
              <a:t>клубове, нашите общности и на света, който заедно променяме</a:t>
            </a:r>
            <a:r>
              <a:rPr lang="ru-RU" sz="2200" dirty="0"/>
              <a:t>.</a:t>
            </a:r>
            <a:endParaRPr lang="bg-BG" sz="2200" dirty="0"/>
          </a:p>
        </p:txBody>
      </p:sp>
      <p:pic>
        <p:nvPicPr>
          <p:cNvPr id="5" name="Картина 4">
            <a:extLst>
              <a:ext uri="{FF2B5EF4-FFF2-40B4-BE49-F238E27FC236}">
                <a16:creationId xmlns:a16="http://schemas.microsoft.com/office/drawing/2014/main" id="{52E102BA-6D1F-476A-8B39-2018DC3A10D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571" t="27180" r="39530"/>
          <a:stretch>
            <a:fillRect/>
          </a:stretch>
        </p:blipFill>
        <p:spPr>
          <a:xfrm>
            <a:off x="100360" y="1149919"/>
            <a:ext cx="5248507" cy="4558162"/>
          </a:xfrm>
          <a:custGeom>
            <a:avLst/>
            <a:gdLst>
              <a:gd name="connsiteX0" fmla="*/ 1986684 w 5750312"/>
              <a:gd name="connsiteY0" fmla="*/ 0 h 4993964"/>
              <a:gd name="connsiteX1" fmla="*/ 3763628 w 5750312"/>
              <a:gd name="connsiteY1" fmla="*/ 0 h 4993964"/>
              <a:gd name="connsiteX2" fmla="*/ 5201206 w 5750312"/>
              <a:gd name="connsiteY2" fmla="*/ 953762 h 4993964"/>
              <a:gd name="connsiteX3" fmla="*/ 5750312 w 5750312"/>
              <a:gd name="connsiteY3" fmla="*/ 2496982 h 4993964"/>
              <a:gd name="connsiteX4" fmla="*/ 5201206 w 5750312"/>
              <a:gd name="connsiteY4" fmla="*/ 4040202 h 4993964"/>
              <a:gd name="connsiteX5" fmla="*/ 3763628 w 5750312"/>
              <a:gd name="connsiteY5" fmla="*/ 4993964 h 4993964"/>
              <a:gd name="connsiteX6" fmla="*/ 1986684 w 5750312"/>
              <a:gd name="connsiteY6" fmla="*/ 4993964 h 4993964"/>
              <a:gd name="connsiteX7" fmla="*/ 549106 w 5750312"/>
              <a:gd name="connsiteY7" fmla="*/ 4040202 h 4993964"/>
              <a:gd name="connsiteX8" fmla="*/ 0 w 5750312"/>
              <a:gd name="connsiteY8" fmla="*/ 2496982 h 4993964"/>
              <a:gd name="connsiteX9" fmla="*/ 549106 w 5750312"/>
              <a:gd name="connsiteY9" fmla="*/ 953762 h 49939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750312" h="4993964">
                <a:moveTo>
                  <a:pt x="1986684" y="0"/>
                </a:moveTo>
                <a:lnTo>
                  <a:pt x="3763628" y="0"/>
                </a:lnTo>
                <a:lnTo>
                  <a:pt x="5201206" y="953762"/>
                </a:lnTo>
                <a:lnTo>
                  <a:pt x="5750312" y="2496982"/>
                </a:lnTo>
                <a:lnTo>
                  <a:pt x="5201206" y="4040202"/>
                </a:lnTo>
                <a:lnTo>
                  <a:pt x="3763628" y="4993964"/>
                </a:lnTo>
                <a:lnTo>
                  <a:pt x="1986684" y="4993964"/>
                </a:lnTo>
                <a:lnTo>
                  <a:pt x="549106" y="4040202"/>
                </a:lnTo>
                <a:lnTo>
                  <a:pt x="0" y="2496982"/>
                </a:lnTo>
                <a:lnTo>
                  <a:pt x="549106" y="953762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40466435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33DC32BD-E149-4897-8881-49CE8078E0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Rotaract Growth Plan</a:t>
            </a:r>
            <a:endParaRPr lang="bg-BG" dirty="0"/>
          </a:p>
        </p:txBody>
      </p:sp>
      <p:sp>
        <p:nvSpPr>
          <p:cNvPr id="3" name="Текстов контейнер 2">
            <a:extLst>
              <a:ext uri="{FF2B5EF4-FFF2-40B4-BE49-F238E27FC236}">
                <a16:creationId xmlns:a16="http://schemas.microsoft.com/office/drawing/2014/main" id="{795B0158-7727-4CF2-94FF-C9E59C9DD8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6000" y="1589518"/>
            <a:ext cx="5509189" cy="4247259"/>
          </a:xfrm>
        </p:spPr>
        <p:txBody>
          <a:bodyPr anchor="t"/>
          <a:lstStyle/>
          <a:p>
            <a:pPr algn="ctr">
              <a:buNone/>
            </a:pPr>
            <a:r>
              <a:rPr lang="bg-BG" sz="2400" b="1" dirty="0"/>
              <a:t>Цели на плана</a:t>
            </a:r>
          </a:p>
          <a:p>
            <a:pPr>
              <a:buNone/>
            </a:pPr>
            <a:endParaRPr lang="bg-BG" sz="2400" dirty="0"/>
          </a:p>
          <a:p>
            <a:pPr>
              <a:buFont typeface="Arial" panose="020B0604020202020204" pitchFamily="34" charset="0"/>
              <a:buChar char="•"/>
            </a:pPr>
            <a:r>
              <a:rPr lang="bg-BG" dirty="0"/>
              <a:t> Увеличаване на членовете на </a:t>
            </a:r>
            <a:r>
              <a:rPr lang="bg-BG" dirty="0" err="1"/>
              <a:t>Ротаракт</a:t>
            </a:r>
            <a:endParaRPr lang="bg-BG" dirty="0"/>
          </a:p>
          <a:p>
            <a:pPr>
              <a:buFont typeface="Arial" panose="020B0604020202020204" pitchFamily="34" charset="0"/>
              <a:buChar char="•"/>
            </a:pPr>
            <a:r>
              <a:rPr lang="bg-BG" dirty="0"/>
              <a:t> Подсилване на връзката между Ротари и </a:t>
            </a:r>
            <a:r>
              <a:rPr lang="bg-BG" dirty="0" err="1"/>
              <a:t>Ротаракт</a:t>
            </a:r>
            <a:r>
              <a:rPr lang="bg-BG" dirty="0"/>
              <a:t> клубовете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bg-BG" dirty="0"/>
              <a:t> Създаване на устойчива структура за преход към Ротари клубовете</a:t>
            </a:r>
          </a:p>
          <a:p>
            <a:endParaRPr lang="bg-BG" dirty="0"/>
          </a:p>
        </p:txBody>
      </p:sp>
      <p:pic>
        <p:nvPicPr>
          <p:cNvPr id="4" name="Картина 3">
            <a:extLst>
              <a:ext uri="{FF2B5EF4-FFF2-40B4-BE49-F238E27FC236}">
                <a16:creationId xmlns:a16="http://schemas.microsoft.com/office/drawing/2014/main" id="{2FEA32C9-114C-498E-9D7F-0980A70AFE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299" y="1692557"/>
            <a:ext cx="5204125" cy="3472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877666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BAD296-424A-39DC-7647-14EC199770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75C162EA-88B0-5B37-80DB-B1E6765D84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840513"/>
            <a:ext cx="10972800" cy="588487"/>
          </a:xfrm>
        </p:spPr>
        <p:txBody>
          <a:bodyPr>
            <a:normAutofit fontScale="90000"/>
          </a:bodyPr>
          <a:lstStyle/>
          <a:p>
            <a:r>
              <a:rPr lang="bg-BG" dirty="0"/>
              <a:t>Нека бъдем вдъхновители на положителна промяна и желано място за всички, които искат да служат и да са единни в доброто!</a:t>
            </a:r>
          </a:p>
        </p:txBody>
      </p:sp>
    </p:spTree>
    <p:extLst>
      <p:ext uri="{BB962C8B-B14F-4D97-AF65-F5344CB8AC3E}">
        <p14:creationId xmlns:p14="http://schemas.microsoft.com/office/powerpoint/2010/main" val="349539585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368205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1"/>
          <p:cNvSpPr txBox="1">
            <a:spLocks/>
          </p:cNvSpPr>
          <p:nvPr/>
        </p:nvSpPr>
        <p:spPr>
          <a:xfrm>
            <a:off x="563880" y="2962251"/>
            <a:ext cx="11079480" cy="82444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tx2"/>
                </a:solidFill>
                <a:latin typeface="Georgia"/>
                <a:ea typeface="+mn-ea"/>
                <a:cs typeface="Georgia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bg-BG" sz="9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ЛЮБ   В</a:t>
            </a:r>
            <a:endParaRPr kumimoji="0" lang="bg-BG" sz="6600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Georgia"/>
              <a:ea typeface="+mn-ea"/>
            </a:endParaRPr>
          </a:p>
        </p:txBody>
      </p:sp>
      <p:pic>
        <p:nvPicPr>
          <p:cNvPr id="6" name="Picture 3" descr="E:\000000000000000000 Zone 21B\D2482\Пламен Цветков\PETS\ПИ\materials\tanya\heart_1196370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1739" y="3185405"/>
            <a:ext cx="879817" cy="879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44192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83000" b="-8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>
          <a:xfrm>
            <a:off x="1280159" y="274883"/>
            <a:ext cx="10911841" cy="588962"/>
          </a:xfrm>
          <a:noFill/>
        </p:spPr>
        <p:txBody>
          <a:bodyPr>
            <a:noAutofit/>
          </a:bodyPr>
          <a:lstStyle/>
          <a:p>
            <a:pPr algn="r"/>
            <a:r>
              <a:rPr lang="bg-BG" sz="4000" dirty="0">
                <a:solidFill>
                  <a:schemeClr val="bg1"/>
                </a:solidFill>
              </a:rPr>
              <a:t> идва неочаквано  - търсена и нетърсена</a:t>
            </a:r>
            <a:endParaRPr lang="en-US" sz="4000" dirty="0">
              <a:solidFill>
                <a:schemeClr val="bg1"/>
              </a:solidFill>
            </a:endParaRPr>
          </a:p>
        </p:txBody>
      </p:sp>
      <p:pic>
        <p:nvPicPr>
          <p:cNvPr id="2051" name="Picture 3" descr="E:\000000000000000000 Zone 21B\D2482\Пламен Цветков\PETS\ПИ\materials\tanya\heart_1196370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841" y="177068"/>
            <a:ext cx="1882094" cy="18820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227455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25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>
          <a:xfrm>
            <a:off x="162559" y="610162"/>
            <a:ext cx="4947921" cy="1919677"/>
          </a:xfrm>
          <a:noFill/>
        </p:spPr>
        <p:txBody>
          <a:bodyPr>
            <a:noAutofit/>
          </a:bodyPr>
          <a:lstStyle/>
          <a:p>
            <a:pPr algn="l"/>
            <a:r>
              <a:rPr lang="bg-BG" sz="4000" dirty="0">
                <a:solidFill>
                  <a:schemeClr val="bg1"/>
                </a:solidFill>
              </a:rPr>
              <a:t>Тя остава за дълго, </a:t>
            </a:r>
            <a:br>
              <a:rPr lang="bg-BG" sz="4000" dirty="0">
                <a:solidFill>
                  <a:schemeClr val="bg1"/>
                </a:solidFill>
              </a:rPr>
            </a:br>
            <a:r>
              <a:rPr lang="bg-BG" sz="4000" dirty="0">
                <a:solidFill>
                  <a:schemeClr val="bg1"/>
                </a:solidFill>
              </a:rPr>
              <a:t>и не мислим дали е</a:t>
            </a:r>
            <a:endParaRPr lang="en-US" sz="4000" dirty="0">
              <a:solidFill>
                <a:schemeClr val="bg1"/>
              </a:solidFill>
            </a:endParaRPr>
          </a:p>
        </p:txBody>
      </p:sp>
      <p:pic>
        <p:nvPicPr>
          <p:cNvPr id="2051" name="Picture 3" descr="E:\000000000000000000 Zone 21B\D2482\Пламен Цветков\PETS\ПИ\materials\tanya\heart_1196370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039" y="2194559"/>
            <a:ext cx="1188721" cy="1188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8458337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>
          <a:xfrm>
            <a:off x="2732443" y="411163"/>
            <a:ext cx="9459558" cy="588962"/>
          </a:xfrm>
          <a:solidFill>
            <a:schemeClr val="bg1">
              <a:alpha val="84000"/>
            </a:schemeClr>
          </a:solidFill>
        </p:spPr>
        <p:txBody>
          <a:bodyPr>
            <a:noAutofit/>
          </a:bodyPr>
          <a:lstStyle/>
          <a:p>
            <a:pPr algn="r"/>
            <a:r>
              <a:rPr lang="bg-BG" sz="4000" dirty="0">
                <a:solidFill>
                  <a:srgbClr val="002060"/>
                </a:solidFill>
              </a:rPr>
              <a:t>Когато отиваме на среща с приятели</a:t>
            </a:r>
            <a:endParaRPr lang="en-US" sz="4000" dirty="0">
              <a:solidFill>
                <a:srgbClr val="002060"/>
              </a:solidFill>
            </a:endParaRPr>
          </a:p>
        </p:txBody>
      </p:sp>
      <p:pic>
        <p:nvPicPr>
          <p:cNvPr id="2051" name="Picture 3" descr="E:\000000000000000000 Zone 21B\D2482\Пламен Цветков\PETS\ПИ\materials\tanya\heart_1196370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5836" y="1649438"/>
            <a:ext cx="879817" cy="879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2809874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>
          <a:xfrm>
            <a:off x="2732443" y="411163"/>
            <a:ext cx="9459558" cy="588962"/>
          </a:xfrm>
          <a:solidFill>
            <a:schemeClr val="bg1">
              <a:alpha val="84000"/>
            </a:schemeClr>
          </a:solidFill>
        </p:spPr>
        <p:txBody>
          <a:bodyPr>
            <a:noAutofit/>
          </a:bodyPr>
          <a:lstStyle/>
          <a:p>
            <a:pPr algn="r"/>
            <a:r>
              <a:rPr lang="bg-BG" sz="4000" dirty="0">
                <a:solidFill>
                  <a:srgbClr val="002060"/>
                </a:solidFill>
              </a:rPr>
              <a:t>... когато се срещаме извън формалното</a:t>
            </a:r>
            <a:endParaRPr lang="en-US" sz="4000" dirty="0">
              <a:solidFill>
                <a:srgbClr val="002060"/>
              </a:solidFill>
            </a:endParaRPr>
          </a:p>
        </p:txBody>
      </p:sp>
      <p:pic>
        <p:nvPicPr>
          <p:cNvPr id="3" name="Picture 3" descr="E:\000000000000000000 Zone 21B\D2482\Пламен Цветков\PETS\ПИ\materials\tanya\heart_1196370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1372" y="4707410"/>
            <a:ext cx="879817" cy="879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297549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>
          <a:xfrm>
            <a:off x="2732443" y="411163"/>
            <a:ext cx="9459558" cy="588962"/>
          </a:xfrm>
          <a:solidFill>
            <a:schemeClr val="bg1">
              <a:alpha val="84000"/>
            </a:schemeClr>
          </a:solidFill>
        </p:spPr>
        <p:txBody>
          <a:bodyPr>
            <a:noAutofit/>
          </a:bodyPr>
          <a:lstStyle/>
          <a:p>
            <a:pPr algn="r"/>
            <a:r>
              <a:rPr lang="en-US" sz="4000" dirty="0"/>
              <a:t>… </a:t>
            </a:r>
            <a:r>
              <a:rPr lang="bg-BG" sz="4000" dirty="0"/>
              <a:t>когато правим проекти заедно</a:t>
            </a:r>
            <a:endParaRPr lang="en-US" sz="4000" dirty="0">
              <a:solidFill>
                <a:srgbClr val="002060"/>
              </a:solidFill>
            </a:endParaRPr>
          </a:p>
        </p:txBody>
      </p:sp>
      <p:pic>
        <p:nvPicPr>
          <p:cNvPr id="3" name="Picture 3" descr="E:\000000000000000000 Zone 21B\D2482\Пламен Цветков\PETS\ПИ\materials\tanya\heart_1196370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5926" y="4907525"/>
            <a:ext cx="879817" cy="879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2317398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13000" r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>
          <a:xfrm>
            <a:off x="2732443" y="411163"/>
            <a:ext cx="9459558" cy="588962"/>
          </a:xfrm>
          <a:solidFill>
            <a:schemeClr val="bg1">
              <a:alpha val="84000"/>
            </a:schemeClr>
          </a:solidFill>
        </p:spPr>
        <p:txBody>
          <a:bodyPr>
            <a:noAutofit/>
          </a:bodyPr>
          <a:lstStyle/>
          <a:p>
            <a:pPr algn="r"/>
            <a:r>
              <a:rPr lang="bg-BG" sz="4000" dirty="0">
                <a:solidFill>
                  <a:srgbClr val="002060"/>
                </a:solidFill>
              </a:rPr>
              <a:t>... и когато разказваме за тях </a:t>
            </a:r>
            <a:endParaRPr lang="en-US" sz="4000" dirty="0">
              <a:solidFill>
                <a:srgbClr val="002060"/>
              </a:solidFill>
            </a:endParaRPr>
          </a:p>
        </p:txBody>
      </p:sp>
      <p:pic>
        <p:nvPicPr>
          <p:cNvPr id="3" name="Picture 3" descr="E:\000000000000000000 Zone 21B\D2482\Пламен Цветков\PETS\ПИ\materials\tanya\heart_1196370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820" y="891109"/>
            <a:ext cx="879817" cy="879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54238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888540E5-8AB7-4E21-BF75-CF99ED9B79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63590" y="500584"/>
            <a:ext cx="7898780" cy="588487"/>
          </a:xfrm>
        </p:spPr>
        <p:txBody>
          <a:bodyPr>
            <a:normAutofit fontScale="90000"/>
          </a:bodyPr>
          <a:lstStyle/>
          <a:p>
            <a:r>
              <a:rPr lang="bg-BG" sz="3600" dirty="0"/>
              <a:t>Запознайте се с Анна – </a:t>
            </a:r>
            <a:r>
              <a:rPr lang="bg-BG" sz="3100" dirty="0"/>
              <a:t>президентът, който промени своя клуб</a:t>
            </a:r>
            <a:endParaRPr lang="bg-BG" dirty="0"/>
          </a:p>
        </p:txBody>
      </p:sp>
      <p:sp>
        <p:nvSpPr>
          <p:cNvPr id="3" name="Текстов контейнер 2">
            <a:extLst>
              <a:ext uri="{FF2B5EF4-FFF2-40B4-BE49-F238E27FC236}">
                <a16:creationId xmlns:a16="http://schemas.microsoft.com/office/drawing/2014/main" id="{0877D2E9-681F-4CCF-9CE4-5CEF3CD888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495229" y="1595981"/>
            <a:ext cx="7435501" cy="4247259"/>
          </a:xfrm>
        </p:spPr>
        <p:txBody>
          <a:bodyPr anchor="t">
            <a:normAutofit/>
          </a:bodyPr>
          <a:lstStyle/>
          <a:p>
            <a:r>
              <a:rPr lang="bg-BG" dirty="0"/>
              <a:t>Когато Анна стана президент на своя Ротари клуб, тя бе изпълнена с ентусиазъм, но и с </a:t>
            </a:r>
            <a:r>
              <a:rPr lang="bg-BG" dirty="0">
                <a:solidFill>
                  <a:srgbClr val="FF0000"/>
                </a:solidFill>
              </a:rPr>
              <a:t>тревога</a:t>
            </a:r>
            <a:r>
              <a:rPr lang="bg-BG" dirty="0"/>
              <a:t>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bg-BG" dirty="0"/>
              <a:t>Клубът ѝ, макар и с дълга история, </a:t>
            </a:r>
            <a:r>
              <a:rPr lang="bg-BG" b="1" dirty="0"/>
              <a:t>губеше членове</a:t>
            </a:r>
            <a:r>
              <a:rPr lang="bg-BG" dirty="0"/>
              <a:t>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bg-BG" dirty="0"/>
              <a:t>Срещите бяха </a:t>
            </a:r>
            <a:r>
              <a:rPr lang="bg-BG" b="1" dirty="0"/>
              <a:t>предсказуеми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bg-BG" dirty="0"/>
              <a:t>Проектите – </a:t>
            </a:r>
            <a:r>
              <a:rPr lang="bg-BG" b="1" dirty="0"/>
              <a:t>едни и същи </a:t>
            </a:r>
            <a:r>
              <a:rPr lang="bg-BG" dirty="0"/>
              <a:t>от години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bg-BG" dirty="0"/>
              <a:t>Членовете бяха предимно хора, които се познаваха от десетилетия, а </a:t>
            </a:r>
            <a:r>
              <a:rPr lang="bg-BG" b="1" dirty="0"/>
              <a:t>новите лица не се задържаха дълго</a:t>
            </a:r>
            <a:r>
              <a:rPr lang="bg-BG" dirty="0"/>
              <a:t>.</a:t>
            </a:r>
          </a:p>
          <a:p>
            <a:endParaRPr lang="bg-BG" dirty="0"/>
          </a:p>
          <a:p>
            <a:r>
              <a:rPr lang="bg-BG" dirty="0"/>
              <a:t>Споделяте ли тревогата на Анна?</a:t>
            </a:r>
          </a:p>
        </p:txBody>
      </p:sp>
      <p:pic>
        <p:nvPicPr>
          <p:cNvPr id="9" name="Картина 8">
            <a:extLst>
              <a:ext uri="{FF2B5EF4-FFF2-40B4-BE49-F238E27FC236}">
                <a16:creationId xmlns:a16="http://schemas.microsoft.com/office/drawing/2014/main" id="{F1229F53-5CFC-4213-9E2D-2040F7E462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9075" y="239542"/>
            <a:ext cx="2406958" cy="5603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9959791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280621" y="1871831"/>
            <a:ext cx="6357769" cy="2764716"/>
          </a:xfrm>
        </p:spPr>
        <p:txBody>
          <a:bodyPr>
            <a:noAutofit/>
          </a:bodyPr>
          <a:lstStyle/>
          <a:p>
            <a:r>
              <a:rPr lang="bg-BG" sz="19900" dirty="0">
                <a:solidFill>
                  <a:schemeClr val="bg1"/>
                </a:solidFill>
              </a:rPr>
              <a:t>365</a:t>
            </a:r>
            <a:endParaRPr lang="en-US" sz="19900" dirty="0">
              <a:solidFill>
                <a:schemeClr val="bg1"/>
              </a:solidFill>
            </a:endParaRPr>
          </a:p>
        </p:txBody>
      </p:sp>
      <p:pic>
        <p:nvPicPr>
          <p:cNvPr id="5" name="Picture 3" descr="E:\000000000000000000 Zone 21B\D2482\Пламен Цветков\PETS\ПИ\materials\tanya\heart_1196370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4041" y="1354097"/>
            <a:ext cx="879817" cy="879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8502359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7394090" y="4742347"/>
            <a:ext cx="440704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ДА ПРИЕМАМЕ</a:t>
            </a:r>
          </a:p>
        </p:txBody>
      </p:sp>
      <p:pic>
        <p:nvPicPr>
          <p:cNvPr id="5" name="Picture 3" descr="E:\000000000000000000 Zone 21B\D2482\Пламен Цветков\PETS\ПИ\materials\tanya\heart_1196370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1348" y="1045755"/>
            <a:ext cx="879817" cy="879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E:\000000000000000000 Zone 21B\D2482\Пламен Цветков\PETS\ПИ\materials\tanya\heart_1196370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77813" y="282077"/>
            <a:ext cx="564155" cy="5641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 descr="E:\000000000000000000 Zone 21B\D2482\Пламен Цветков\PETS\ПИ\materials\tanya\heart_1196370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3411" y="2352292"/>
            <a:ext cx="2152962" cy="2152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 descr="E:\000000000000000000 Zone 21B\D2482\Пламен Цветков\PETS\ПИ\materials\tanya\heart_1196370.pn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563" b="50000"/>
          <a:stretch/>
        </p:blipFill>
        <p:spPr bwMode="auto">
          <a:xfrm>
            <a:off x="-15240" y="4139494"/>
            <a:ext cx="1796645" cy="1934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018662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65762" y="1648328"/>
            <a:ext cx="8823958" cy="4462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44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Да благодарим </a:t>
            </a:r>
            <a:br>
              <a:rPr kumimoji="0" lang="bg-BG" sz="44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bg-BG" sz="44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да признаваме,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44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да поощряваме</a:t>
            </a:r>
            <a:br>
              <a:rPr kumimoji="0" lang="bg-BG" sz="44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bg-BG" sz="44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своите приятели!</a:t>
            </a:r>
            <a:endParaRPr kumimoji="0" lang="en-US" sz="4400" b="1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bg-BG" sz="36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bg-BG" sz="36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И да се учим да </a:t>
            </a:r>
            <a:br>
              <a:rPr kumimoji="0" lang="bg-BG" sz="36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bg-BG" sz="36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приемаме тяхната </a:t>
            </a:r>
            <a:endParaRPr kumimoji="0" lang="bg-BG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4" name="Picture 3" descr="E:\000000000000000000 Zone 21B\D2482\Пламен Цветков\PETS\ПИ\materials\tanya\heart_1196370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6141" y="4645867"/>
            <a:ext cx="1465221" cy="14652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0913662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65762" y="2268088"/>
            <a:ext cx="4485938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44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Всеки ден ще е различен – да го изживяваме като нова Любов!</a:t>
            </a:r>
          </a:p>
        </p:txBody>
      </p:sp>
    </p:spTree>
    <p:extLst>
      <p:ext uri="{BB962C8B-B14F-4D97-AF65-F5344CB8AC3E}">
        <p14:creationId xmlns:p14="http://schemas.microsoft.com/office/powerpoint/2010/main" val="303674349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:\000000000000000000 Zone 21B\D2482\Пламен Цветков\PETS\ПИ\materials\R10310P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189" b="25543"/>
          <a:stretch/>
        </p:blipFill>
        <p:spPr bwMode="auto">
          <a:xfrm>
            <a:off x="2237590" y="1076446"/>
            <a:ext cx="7728174" cy="3807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880699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861"/>
          <a:stretch/>
        </p:blipFill>
        <p:spPr>
          <a:xfrm>
            <a:off x="0" y="-1127845"/>
            <a:ext cx="12192000" cy="7254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4711354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25142008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1"/>
          <p:cNvSpPr txBox="1">
            <a:spLocks/>
          </p:cNvSpPr>
          <p:nvPr/>
        </p:nvSpPr>
        <p:spPr>
          <a:xfrm>
            <a:off x="563880" y="2994525"/>
            <a:ext cx="11079480" cy="116003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tx2"/>
                </a:solidFill>
                <a:latin typeface="Georgia"/>
                <a:ea typeface="+mn-ea"/>
                <a:cs typeface="Georgia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bg-BG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РОТАРИ НА БАЛКАНИТЕ</a:t>
            </a:r>
            <a:br>
              <a:rPr kumimoji="0" lang="bg-BG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</a:br>
            <a:r>
              <a:rPr kumimoji="0" lang="bg-BG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история и традиции</a:t>
            </a:r>
            <a:endParaRPr kumimoji="0" lang="bg-BG" sz="4400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Georgia"/>
              <a:ea typeface="+mn-ea"/>
            </a:endParaRPr>
          </a:p>
        </p:txBody>
      </p:sp>
      <p:sp>
        <p:nvSpPr>
          <p:cNvPr id="5" name="Subtitle 1"/>
          <p:cNvSpPr txBox="1">
            <a:spLocks/>
          </p:cNvSpPr>
          <p:nvPr/>
        </p:nvSpPr>
        <p:spPr>
          <a:xfrm>
            <a:off x="2709114" y="4770867"/>
            <a:ext cx="6400800" cy="33052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bg-BG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Наско Начев,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 </a:t>
            </a:r>
            <a:r>
              <a:rPr kumimoji="0" lang="bg-BG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ПДГ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itchFamily="34" charset="0"/>
              <a:ea typeface="+mn-ea"/>
              <a:cs typeface="Calibri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</a:b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itchFamily="34" charset="0"/>
              <a:ea typeface="+mn-ea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4890174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>
          <a:xfrm>
            <a:off x="2862263" y="160338"/>
            <a:ext cx="9329737" cy="588962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bg-BG" sz="4000" dirty="0"/>
              <a:t>Първи брой на</a:t>
            </a:r>
            <a:r>
              <a:rPr lang="en-US" sz="4000" dirty="0"/>
              <a:t> </a:t>
            </a:r>
            <a:r>
              <a:rPr lang="bg-BG" sz="4000" dirty="0"/>
              <a:t>списанието</a:t>
            </a:r>
            <a:endParaRPr lang="en-US" sz="4000" dirty="0"/>
          </a:p>
        </p:txBody>
      </p:sp>
      <p:sp>
        <p:nvSpPr>
          <p:cNvPr id="5" name="Title 3"/>
          <p:cNvSpPr txBox="1">
            <a:spLocks/>
          </p:cNvSpPr>
          <p:nvPr/>
        </p:nvSpPr>
        <p:spPr>
          <a:xfrm>
            <a:off x="1073139" y="4927693"/>
            <a:ext cx="6213987" cy="5889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28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„Добрият ротарианец е информираният ротарианец“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Calibri"/>
              <a:ea typeface="+mj-ea"/>
              <a:cs typeface="+mj-cs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5888" y="835378"/>
            <a:ext cx="4004127" cy="51893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4" descr="plain_tr_log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9469" y="1700497"/>
            <a:ext cx="4195762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74024438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>
          <a:xfrm>
            <a:off x="5008563" y="2349500"/>
            <a:ext cx="7183437" cy="588963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bg-BG" sz="4000" dirty="0"/>
              <a:t>През 1941 -42 г. излиза </a:t>
            </a:r>
            <a:br>
              <a:rPr lang="bg-BG" sz="4000" dirty="0"/>
            </a:br>
            <a:r>
              <a:rPr lang="bg-BG" sz="4000" dirty="0"/>
              <a:t>сп. „Ротари в България“</a:t>
            </a:r>
            <a:br>
              <a:rPr lang="bg-BG" sz="4000" dirty="0"/>
            </a:br>
            <a:r>
              <a:rPr lang="bg-BG" sz="4000" dirty="0"/>
              <a:t>под редакцията на Стоян Бочев</a:t>
            </a:r>
            <a:endParaRPr lang="en-US" sz="4000" dirty="0"/>
          </a:p>
        </p:txBody>
      </p:sp>
      <p:pic>
        <p:nvPicPr>
          <p:cNvPr id="2" name="Picture 2" descr="H:\ROTARY\ROTARY 2024-2025\ПЕТС\12.T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395" y="91747"/>
            <a:ext cx="4203738" cy="5947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24139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888540E5-8AB7-4E21-BF75-CF99ED9B79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6440" y="489433"/>
            <a:ext cx="7898780" cy="588487"/>
          </a:xfrm>
        </p:spPr>
        <p:txBody>
          <a:bodyPr>
            <a:normAutofit fontScale="90000"/>
          </a:bodyPr>
          <a:lstStyle/>
          <a:p>
            <a:r>
              <a:rPr lang="bg-BG" sz="3600" dirty="0"/>
              <a:t>Какво направи Анна?</a:t>
            </a:r>
            <a:endParaRPr lang="bg-BG" dirty="0"/>
          </a:p>
        </p:txBody>
      </p:sp>
      <p:sp>
        <p:nvSpPr>
          <p:cNvPr id="3" name="Текстов контейнер 2">
            <a:extLst>
              <a:ext uri="{FF2B5EF4-FFF2-40B4-BE49-F238E27FC236}">
                <a16:creationId xmlns:a16="http://schemas.microsoft.com/office/drawing/2014/main" id="{0877D2E9-681F-4CCF-9CE4-5CEF3CD888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7492" y="1305370"/>
            <a:ext cx="8296507" cy="4247259"/>
          </a:xfrm>
        </p:spPr>
        <p:txBody>
          <a:bodyPr anchor="t">
            <a:normAutofit lnSpcReduction="10000"/>
          </a:bodyPr>
          <a:lstStyle/>
          <a:p>
            <a:r>
              <a:rPr lang="bg-BG" dirty="0"/>
              <a:t>Анна знаеше, че промяната </a:t>
            </a:r>
            <a:r>
              <a:rPr lang="bg-BG" b="1" dirty="0"/>
              <a:t>няма да е лесна</a:t>
            </a:r>
            <a:r>
              <a:rPr lang="en-US" dirty="0"/>
              <a:t>. </a:t>
            </a:r>
            <a:endParaRPr lang="bg-BG" dirty="0"/>
          </a:p>
          <a:p>
            <a:endParaRPr lang="bg-BG" dirty="0"/>
          </a:p>
          <a:p>
            <a:r>
              <a:rPr lang="bg-BG" dirty="0"/>
              <a:t>Вместо да налага нови правила, тя започна с въпрос: </a:t>
            </a:r>
            <a:r>
              <a:rPr lang="bg-BG" b="1" dirty="0"/>
              <a:t>„Какво ни прави част от Ротари?“</a:t>
            </a:r>
            <a:r>
              <a:rPr lang="bg-BG" dirty="0"/>
              <a:t> </a:t>
            </a:r>
          </a:p>
          <a:p>
            <a:r>
              <a:rPr lang="bg-BG" dirty="0"/>
              <a:t>Отговорите бяха различни – </a:t>
            </a:r>
            <a:r>
              <a:rPr lang="bg-BG" b="1" dirty="0"/>
              <a:t>приятелство, проекти, възможността да помагаме.</a:t>
            </a:r>
          </a:p>
          <a:p>
            <a:endParaRPr lang="bg-BG" b="1" dirty="0"/>
          </a:p>
          <a:p>
            <a:r>
              <a:rPr lang="bg-BG" dirty="0"/>
              <a:t>С това знание тя предложи </a:t>
            </a:r>
            <a:r>
              <a:rPr lang="bg-BG" b="1" dirty="0"/>
              <a:t>малки, но значими промени</a:t>
            </a:r>
            <a:r>
              <a:rPr lang="bg-BG" dirty="0"/>
              <a:t>: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bg-BG" dirty="0"/>
              <a:t>Срещите стават </a:t>
            </a:r>
            <a:r>
              <a:rPr lang="bg-BG" b="1" dirty="0"/>
              <a:t>по-интерактивни</a:t>
            </a:r>
            <a:r>
              <a:rPr lang="bg-BG" dirty="0"/>
              <a:t> – всяка започва с лична история на някой от членовете.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bg-BG" dirty="0"/>
              <a:t>Организират събитие „</a:t>
            </a:r>
            <a:r>
              <a:rPr lang="bg-BG" b="1" dirty="0"/>
              <a:t>Доведи приятел</a:t>
            </a:r>
            <a:r>
              <a:rPr lang="bg-BG" dirty="0"/>
              <a:t>“.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bg-BG" b="1" dirty="0"/>
              <a:t>Разширяват фокуса си </a:t>
            </a:r>
            <a:r>
              <a:rPr lang="bg-BG" dirty="0"/>
              <a:t>– вместо само традиционни благотворителни акции, организират менторски програми за млади професионалисти.</a:t>
            </a:r>
          </a:p>
          <a:p>
            <a:endParaRPr lang="bg-BG" b="1" dirty="0"/>
          </a:p>
          <a:p>
            <a:endParaRPr lang="bg-BG" dirty="0"/>
          </a:p>
        </p:txBody>
      </p:sp>
      <p:pic>
        <p:nvPicPr>
          <p:cNvPr id="9" name="Картина 8">
            <a:extLst>
              <a:ext uri="{FF2B5EF4-FFF2-40B4-BE49-F238E27FC236}">
                <a16:creationId xmlns:a16="http://schemas.microsoft.com/office/drawing/2014/main" id="{844BEB1B-956C-41FC-9D12-076454D9E4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68000" y="234176"/>
            <a:ext cx="2451311" cy="5702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8873020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>
          <a:xfrm>
            <a:off x="0" y="323850"/>
            <a:ext cx="9329738" cy="588963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bg-BG" sz="4000" dirty="0"/>
              <a:t>Ротари на Балканите</a:t>
            </a:r>
            <a:endParaRPr lang="en-US" sz="4000" dirty="0"/>
          </a:p>
        </p:txBody>
      </p:sp>
      <p:pic>
        <p:nvPicPr>
          <p:cNvPr id="1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592" y="1149790"/>
            <a:ext cx="5114473" cy="47892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82855373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>
          <a:xfrm>
            <a:off x="0" y="314325"/>
            <a:ext cx="9329738" cy="588963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bg-BG" sz="4000" dirty="0"/>
              <a:t>Ротари в България</a:t>
            </a:r>
            <a:endParaRPr lang="en-US" sz="4000" dirty="0"/>
          </a:p>
        </p:txBody>
      </p:sp>
      <p:pic>
        <p:nvPicPr>
          <p:cNvPr id="2051" name="Picture 3" descr="H:\ROTARY\ROTARY 2024-2025\ПЕТС\Rotary BG 2br 2004-july-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0468" y="609300"/>
            <a:ext cx="3580598" cy="5097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авоъгълник 1"/>
          <p:cNvSpPr/>
          <p:nvPr/>
        </p:nvSpPr>
        <p:spPr>
          <a:xfrm>
            <a:off x="786063" y="1690218"/>
            <a:ext cx="6837146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2800" b="0" i="0" u="none" strike="noStrike" kern="1200" cap="none" spc="0" normalizeH="0" baseline="0" noProof="0" dirty="0">
                <a:ln>
                  <a:noFill/>
                </a:ln>
                <a:solidFill>
                  <a:srgbClr val="25488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Най-голямата акция на Ротари в България през 1995 г., свързана с борбата срещу </a:t>
            </a:r>
            <a:r>
              <a:rPr kumimoji="0" lang="bg-BG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25488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полиомиелита</a:t>
            </a:r>
            <a:r>
              <a:rPr kumimoji="0" lang="bg-BG" sz="2800" b="0" i="0" u="none" strike="noStrike" kern="1200" cap="none" spc="0" normalizeH="0" baseline="0" noProof="0" dirty="0">
                <a:ln>
                  <a:noFill/>
                </a:ln>
                <a:solidFill>
                  <a:srgbClr val="25488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накара представители на осем клуба, </a:t>
            </a:r>
            <a:r>
              <a:rPr kumimoji="0" lang="bg-BG" sz="2800" b="1" i="0" u="none" strike="noStrike" kern="1200" cap="none" spc="0" normalizeH="0" baseline="0" noProof="0" dirty="0">
                <a:ln>
                  <a:noFill/>
                </a:ln>
                <a:solidFill>
                  <a:srgbClr val="25488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на семинар в Габрово, да ми възложиха </a:t>
            </a:r>
            <a:r>
              <a:rPr kumimoji="0" lang="bg-BG" sz="2800" b="0" i="0" u="none" strike="noStrike" kern="1200" cap="none" spc="0" normalizeH="0" baseline="0" noProof="0" dirty="0">
                <a:ln>
                  <a:noFill/>
                </a:ln>
                <a:solidFill>
                  <a:srgbClr val="25488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като журналист и издател да възобновя издаването на българското списание.</a:t>
            </a:r>
          </a:p>
        </p:txBody>
      </p:sp>
    </p:spTree>
    <p:extLst>
      <p:ext uri="{BB962C8B-B14F-4D97-AF65-F5344CB8AC3E}">
        <p14:creationId xmlns:p14="http://schemas.microsoft.com/office/powerpoint/2010/main" val="2623496035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>
          <a:xfrm>
            <a:off x="0" y="631825"/>
            <a:ext cx="9329738" cy="588963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bg-BG" sz="3200" dirty="0">
                <a:latin typeface="Calibri (Заглавия)"/>
                <a:cs typeface="Calibri Light" pitchFamily="34" charset="0"/>
              </a:rPr>
              <a:t>РИД  Марио </a:t>
            </a:r>
            <a:r>
              <a:rPr lang="bg-BG" sz="3200" dirty="0" err="1">
                <a:latin typeface="Calibri (Заглавия)"/>
                <a:cs typeface="Calibri Light" pitchFamily="34" charset="0"/>
              </a:rPr>
              <a:t>Грасси</a:t>
            </a:r>
            <a:r>
              <a:rPr lang="bg-BG" sz="3200" dirty="0">
                <a:latin typeface="Calibri (Заглавия)"/>
                <a:cs typeface="Calibri Light" pitchFamily="34" charset="0"/>
              </a:rPr>
              <a:t> даде идеята за българското списание през 1995 г.</a:t>
            </a:r>
            <a:br>
              <a:rPr lang="en-US" sz="3200" dirty="0">
                <a:latin typeface="Calibri (Заглавия)"/>
                <a:cs typeface="Calibri Light" pitchFamily="34" charset="0"/>
              </a:rPr>
            </a:br>
            <a:endParaRPr lang="en-US" sz="3200" dirty="0"/>
          </a:p>
        </p:txBody>
      </p:sp>
      <p:pic>
        <p:nvPicPr>
          <p:cNvPr id="6" name="Picture 4" descr="mario-grassi"/>
          <p:cNvPicPr>
            <a:picLocks noGrp="1"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2283" y="1614112"/>
            <a:ext cx="6286500" cy="4162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69905878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>
          <a:xfrm>
            <a:off x="0" y="323850"/>
            <a:ext cx="9329738" cy="588963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bg-BG" sz="4000" dirty="0"/>
              <a:t>Световната ротарианска преса</a:t>
            </a:r>
            <a:endParaRPr lang="en-US" sz="4000" dirty="0"/>
          </a:p>
        </p:txBody>
      </p:sp>
      <p:pic>
        <p:nvPicPr>
          <p:cNvPr id="18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0894" y="1113575"/>
            <a:ext cx="6203767" cy="46399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65398025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>
          <a:xfrm>
            <a:off x="0" y="323850"/>
            <a:ext cx="9329738" cy="588963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bg-BG" sz="4000" dirty="0"/>
              <a:t>Световната ротарианска преса</a:t>
            </a:r>
            <a:endParaRPr lang="en-US" sz="4000" dirty="0"/>
          </a:p>
        </p:txBody>
      </p:sp>
      <p:pic>
        <p:nvPicPr>
          <p:cNvPr id="7" name="Picture 8" descr="africa0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6776" y="1125649"/>
            <a:ext cx="1428750" cy="2028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9" descr="argentina0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2877" y="2125774"/>
            <a:ext cx="1428750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0" descr="australia0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8571" y="2757593"/>
            <a:ext cx="1428750" cy="194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11" descr="belgium0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07872" y="911219"/>
            <a:ext cx="1428750" cy="2028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3" descr="chile0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56286" y="3237024"/>
            <a:ext cx="1428750" cy="207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4" descr="czech04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9821" y="1116124"/>
            <a:ext cx="1428750" cy="201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5" descr="egypt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1277" y="3899011"/>
            <a:ext cx="1371600" cy="185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6" descr="britain04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7536" y="1268524"/>
            <a:ext cx="1428750" cy="1866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7" descr="japan04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0126" y="3899011"/>
            <a:ext cx="1428750" cy="194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18" descr="scandinavia04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5832" y="4099035"/>
            <a:ext cx="1428750" cy="187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21" descr="1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266" y="2589323"/>
            <a:ext cx="1722438" cy="2447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36634671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>
          <a:xfrm>
            <a:off x="0" y="439738"/>
            <a:ext cx="9329738" cy="588962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bg-BG" sz="4000" dirty="0"/>
              <a:t>Регионално списание на Ротари за Балканския полуостров</a:t>
            </a:r>
            <a:endParaRPr lang="en-US" sz="4000" dirty="0"/>
          </a:p>
        </p:txBody>
      </p:sp>
      <p:pic>
        <p:nvPicPr>
          <p:cNvPr id="6" name="Picture 4" descr="broi100"/>
          <p:cNvPicPr>
            <a:picLocks noGrp="1"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6836" y="872573"/>
            <a:ext cx="3590925" cy="510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Правоъгълник 1"/>
          <p:cNvSpPr/>
          <p:nvPr/>
        </p:nvSpPr>
        <p:spPr>
          <a:xfrm>
            <a:off x="980171" y="2752084"/>
            <a:ext cx="6063391" cy="138499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28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 (Заглавия)"/>
                <a:ea typeface="+mn-ea"/>
                <a:cs typeface="+mn-cs"/>
              </a:rPr>
              <a:t>През 2006 г. излиза брой 100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28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 (Заглавия)"/>
                <a:ea typeface="+mn-ea"/>
                <a:cs typeface="+mn-cs"/>
              </a:rPr>
              <a:t>и се включихме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28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 (Заглавия)"/>
                <a:ea typeface="+mn-ea"/>
                <a:cs typeface="+mn-cs"/>
              </a:rPr>
              <a:t>в Световната ротарианска преса</a:t>
            </a:r>
            <a:endParaRPr kumimoji="0" lang="bg-BG" sz="2800" b="0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Calibri (Заглавия)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5998471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Картина 4">
            <a:extLst>
              <a:ext uri="{FF2B5EF4-FFF2-40B4-BE49-F238E27FC236}">
                <a16:creationId xmlns:a16="http://schemas.microsoft.com/office/drawing/2014/main" id="{7803D36D-0D79-309D-D672-F075CDE131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1357" y="330562"/>
            <a:ext cx="7180998" cy="5419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7338527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BADE0D-79F0-3A12-4215-AB36EF7A9E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D5902BE-DB00-7BF7-A77B-A71798E091C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198438"/>
            <a:ext cx="12192000" cy="588962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bg-BG" sz="4000" dirty="0"/>
              <a:t>Позиции и мнения на лидерите на Ротари</a:t>
            </a:r>
            <a:endParaRPr lang="en-US" sz="4000" dirty="0"/>
          </a:p>
        </p:txBody>
      </p:sp>
      <p:pic>
        <p:nvPicPr>
          <p:cNvPr id="8" name="Картина 7">
            <a:extLst>
              <a:ext uri="{FF2B5EF4-FFF2-40B4-BE49-F238E27FC236}">
                <a16:creationId xmlns:a16="http://schemas.microsoft.com/office/drawing/2014/main" id="{08497911-9D3C-596F-D3B6-B960A916E93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0259" y="956921"/>
            <a:ext cx="3405540" cy="4893733"/>
          </a:xfrm>
          <a:prstGeom prst="rect">
            <a:avLst/>
          </a:prstGeom>
        </p:spPr>
      </p:pic>
      <p:pic>
        <p:nvPicPr>
          <p:cNvPr id="10" name="Картина 9">
            <a:extLst>
              <a:ext uri="{FF2B5EF4-FFF2-40B4-BE49-F238E27FC236}">
                <a16:creationId xmlns:a16="http://schemas.microsoft.com/office/drawing/2014/main" id="{75A7C78A-6EB3-AF36-B958-4050CB5D442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963" y="1055680"/>
            <a:ext cx="3499589" cy="4893733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87"/>
          <a:stretch/>
        </p:blipFill>
        <p:spPr bwMode="auto">
          <a:xfrm>
            <a:off x="4412417" y="1055680"/>
            <a:ext cx="3327400" cy="47949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65137731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>
          <a:xfrm>
            <a:off x="0" y="458788"/>
            <a:ext cx="9328150" cy="588962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bg-BG" sz="4000" dirty="0"/>
              <a:t>Типичният читател (анкета)</a:t>
            </a:r>
            <a:endParaRPr lang="en-US" sz="4000" dirty="0"/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988076" y="1411456"/>
            <a:ext cx="10745120" cy="4205287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bg-BG" sz="28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 (Заглавия)"/>
                <a:ea typeface="+mn-ea"/>
                <a:cs typeface="Arial" pitchFamily="34" charset="0"/>
              </a:rPr>
              <a:t>58-годишен мъж, завършил колеж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bg-BG" sz="28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 (Заглавия)"/>
                <a:ea typeface="+mn-ea"/>
                <a:cs typeface="Arial" pitchFamily="34" charset="0"/>
              </a:rPr>
              <a:t>Женен, работи на пълно работно време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bg-BG" sz="28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 (Заглавия)"/>
                <a:ea typeface="+mn-ea"/>
                <a:cs typeface="Arial" pitchFamily="34" charset="0"/>
              </a:rPr>
              <a:t>Среден доход на домакинството 158 000 дол.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bg-BG" sz="28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 (Заглавия)"/>
                <a:ea typeface="+mn-ea"/>
                <a:cs typeface="Arial" pitchFamily="34" charset="0"/>
              </a:rPr>
              <a:t>Среден собствен капитал: + 1 млн. дол.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bg-BG" sz="28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 (Заглавия)"/>
                <a:ea typeface="+mn-ea"/>
                <a:cs typeface="Arial" pitchFamily="34" charset="0"/>
              </a:rPr>
              <a:t>67% от анкетираните мислят, че си струва да се чете списанието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bg-BG" sz="28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Calibri (Заглавия)"/>
              <a:ea typeface="+mn-ea"/>
              <a:cs typeface="Arial" pitchFamily="34" charset="0"/>
            </a:endParaRP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28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 (Заглавия)"/>
                <a:ea typeface="+mn-ea"/>
                <a:cs typeface="Arial" pitchFamily="34" charset="0"/>
              </a:rPr>
              <a:t>                                        </a:t>
            </a:r>
            <a:r>
              <a:rPr kumimoji="0" lang="bg-BG" sz="2400" b="1" i="1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 (Заглавия)"/>
                <a:ea typeface="+mn-ea"/>
                <a:cs typeface="Arial" pitchFamily="34" charset="0"/>
              </a:rPr>
              <a:t>Читателско проучване на РИ</a:t>
            </a:r>
          </a:p>
        </p:txBody>
      </p:sp>
    </p:spTree>
    <p:extLst>
      <p:ext uri="{BB962C8B-B14F-4D97-AF65-F5344CB8AC3E}">
        <p14:creationId xmlns:p14="http://schemas.microsoft.com/office/powerpoint/2010/main" val="3029002213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>
          <a:xfrm>
            <a:off x="0" y="127000"/>
            <a:ext cx="9329738" cy="588963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bg-BG" dirty="0"/>
              <a:t>Списанието през годините</a:t>
            </a:r>
            <a:endParaRPr lang="en-US" dirty="0"/>
          </a:p>
        </p:txBody>
      </p:sp>
      <p:pic>
        <p:nvPicPr>
          <p:cNvPr id="3074" name="Picture 2" descr="H:\ROTARY\ROTARY 2024-2025\ПЕТС\Rotary BG 4br 2004-nov-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46302">
            <a:off x="631826" y="3021019"/>
            <a:ext cx="1999846" cy="28311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H:\ROTARY\ROTARY 2024-2025\ПЕТС\Rotary BG 2br September 07-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146846">
            <a:off x="1083627" y="1504502"/>
            <a:ext cx="2111395" cy="3005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:\ROTARY\ROTARY 2024-2025\ПЕТС\april 2012-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59297">
            <a:off x="2843783" y="850564"/>
            <a:ext cx="2302068" cy="3159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:\ROTARY\ROTARY 2024-2025\ПЕТС\Rotary BG November 2014 LR-1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7815" y="2601799"/>
            <a:ext cx="2248049" cy="30857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9" name="Picture 7" descr="H:\ROTARY\ROTARY 2024-2025\ПЕТС\Rotary_november 2018-facebook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8315" y="787396"/>
            <a:ext cx="2143731" cy="2941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3" name="Picture 11" descr="H:\ROTARY\ROTARY 2023-2024\СПИСАНИЕ\6-МАЙ-ЮНИ 2024\Rotary BG May - Jun 24 - FB Cover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18396">
            <a:off x="9493142" y="2834537"/>
            <a:ext cx="2106568" cy="2997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H:\ROTARY\ROTARY 2024-2025\ПЕТС\Rotary_January - February_KORICA_FB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41772">
            <a:off x="8388472" y="1013080"/>
            <a:ext cx="2242291" cy="307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1" name="Picture 9" descr="H:\ROTARY\ROTARY 2024-2025\ПЕТС\Rotary_September_2019-small-1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65116">
            <a:off x="6737085" y="2685061"/>
            <a:ext cx="2279375" cy="31287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58661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B765E45B-DC10-4A49-BF6A-91CDD2CFAC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77736" y="411374"/>
            <a:ext cx="8504663" cy="588487"/>
          </a:xfrm>
        </p:spPr>
        <p:txBody>
          <a:bodyPr>
            <a:normAutofit fontScale="90000"/>
          </a:bodyPr>
          <a:lstStyle/>
          <a:p>
            <a:r>
              <a:rPr lang="bg-BG" dirty="0"/>
              <a:t>Успехите на Анна</a:t>
            </a:r>
          </a:p>
        </p:txBody>
      </p:sp>
      <p:sp>
        <p:nvSpPr>
          <p:cNvPr id="3" name="Текстов контейнер 2">
            <a:extLst>
              <a:ext uri="{FF2B5EF4-FFF2-40B4-BE49-F238E27FC236}">
                <a16:creationId xmlns:a16="http://schemas.microsoft.com/office/drawing/2014/main" id="{00A37762-8736-403E-A6D2-E27615581C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077737" y="1261433"/>
            <a:ext cx="8813180" cy="1853240"/>
          </a:xfrm>
        </p:spPr>
        <p:txBody>
          <a:bodyPr anchor="t">
            <a:normAutofit/>
          </a:bodyPr>
          <a:lstStyle/>
          <a:p>
            <a:pPr>
              <a:spcAft>
                <a:spcPts val="1200"/>
              </a:spcAft>
            </a:pPr>
            <a:r>
              <a:rPr lang="bg-BG" dirty="0"/>
              <a:t>До края на нейния мандат клубът имаше </a:t>
            </a:r>
            <a:r>
              <a:rPr lang="bg-BG" b="1" dirty="0"/>
              <a:t>пет нови члена, трима от които млади хора</a:t>
            </a:r>
            <a:r>
              <a:rPr lang="bg-BG" dirty="0"/>
              <a:t>, а още по-важно – </a:t>
            </a:r>
            <a:r>
              <a:rPr lang="bg-BG" b="1" dirty="0"/>
              <a:t>старите членове отново се чувстваха свързани</a:t>
            </a:r>
            <a:r>
              <a:rPr lang="bg-BG" dirty="0"/>
              <a:t>.</a:t>
            </a:r>
          </a:p>
          <a:p>
            <a:r>
              <a:rPr lang="bg-BG" dirty="0"/>
              <a:t>Анна доказа, че </a:t>
            </a:r>
            <a:r>
              <a:rPr lang="bg-BG" b="1" dirty="0">
                <a:solidFill>
                  <a:srgbClr val="0070C0"/>
                </a:solidFill>
              </a:rPr>
              <a:t>не е нужно да си най-опитният, за да бъдеш успешен президент – достатъчно е да бъдеш смел, да слушаш хората и да им вдъхнеш нова енергия</a:t>
            </a:r>
            <a:r>
              <a:rPr lang="bg-BG" b="1" dirty="0"/>
              <a:t>.</a:t>
            </a:r>
          </a:p>
          <a:p>
            <a:endParaRPr lang="bg-BG" dirty="0"/>
          </a:p>
          <a:p>
            <a:endParaRPr lang="bg-BG" dirty="0"/>
          </a:p>
        </p:txBody>
      </p:sp>
      <p:sp>
        <p:nvSpPr>
          <p:cNvPr id="6" name="Текстово поле 5">
            <a:extLst>
              <a:ext uri="{FF2B5EF4-FFF2-40B4-BE49-F238E27FC236}">
                <a16:creationId xmlns:a16="http://schemas.microsoft.com/office/drawing/2014/main" id="{C62F3D14-81FC-4992-804A-5B66BD3498FE}"/>
              </a:ext>
            </a:extLst>
          </p:cNvPr>
          <p:cNvSpPr txBox="1"/>
          <p:nvPr/>
        </p:nvSpPr>
        <p:spPr>
          <a:xfrm>
            <a:off x="3077737" y="3457469"/>
            <a:ext cx="8318809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2800" b="1" dirty="0"/>
              <a:t>👉</a:t>
            </a:r>
            <a:r>
              <a:rPr lang="bg-BG" b="1" dirty="0"/>
              <a:t> </a:t>
            </a:r>
            <a:r>
              <a:rPr lang="bg-BG" sz="2000" b="1" dirty="0"/>
              <a:t>А сега е вашият ред. Как ще ръководите своите клубове?</a:t>
            </a:r>
            <a:endParaRPr lang="bg-BG" sz="2000" dirty="0"/>
          </a:p>
          <a:p>
            <a:endParaRPr lang="bg-BG" sz="2000" dirty="0"/>
          </a:p>
          <a:p>
            <a:pPr>
              <a:spcAft>
                <a:spcPts val="1200"/>
              </a:spcAft>
            </a:pPr>
            <a:r>
              <a:rPr lang="bg-BG" sz="2000" dirty="0"/>
              <a:t>      Помислете върху следните въпроси: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bg-BG" sz="2000" dirty="0"/>
              <a:t>С кои от предизвикателствата в клуба на Анна се сблъсквате и вие?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bg-BG" sz="2000" dirty="0"/>
              <a:t>Какви </a:t>
            </a:r>
            <a:r>
              <a:rPr lang="bg-BG" sz="2000" b="1" dirty="0"/>
              <a:t>малки промени </a:t>
            </a:r>
            <a:r>
              <a:rPr lang="bg-BG" sz="2000" dirty="0"/>
              <a:t>можете да направите във вашия клуб? </a:t>
            </a:r>
          </a:p>
        </p:txBody>
      </p:sp>
      <p:pic>
        <p:nvPicPr>
          <p:cNvPr id="12" name="Картина 11">
            <a:extLst>
              <a:ext uri="{FF2B5EF4-FFF2-40B4-BE49-F238E27FC236}">
                <a16:creationId xmlns:a16="http://schemas.microsoft.com/office/drawing/2014/main" id="{42BA49AD-0B1F-4EB5-847D-E60FF9C2DF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313" y="256843"/>
            <a:ext cx="2587873" cy="5570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4160204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>
          <a:xfrm>
            <a:off x="0" y="295275"/>
            <a:ext cx="9329738" cy="588963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bg-BG" sz="4000" dirty="0"/>
              <a:t>Ротари на Балканите</a:t>
            </a:r>
            <a:endParaRPr lang="en-US" sz="4000" dirty="0"/>
          </a:p>
        </p:txBody>
      </p:sp>
      <p:pic>
        <p:nvPicPr>
          <p:cNvPr id="6" name="Picture 5" descr="Rotary BG December 2012 cov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02" r="2280" b="3662"/>
          <a:stretch>
            <a:fillRect/>
          </a:stretch>
        </p:blipFill>
        <p:spPr bwMode="auto">
          <a:xfrm>
            <a:off x="7490059" y="1056409"/>
            <a:ext cx="3636746" cy="47756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авоъгълник 1"/>
          <p:cNvSpPr/>
          <p:nvPr/>
        </p:nvSpPr>
        <p:spPr>
          <a:xfrm>
            <a:off x="1209575" y="2443825"/>
            <a:ext cx="6096000" cy="1815882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28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 (Заглавия)"/>
                <a:ea typeface="+mn-ea"/>
                <a:cs typeface="Arial" pitchFamily="34" charset="0"/>
              </a:rPr>
              <a:t>От 2011 г. списанието излиза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28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 (Заглавия)"/>
                <a:ea typeface="+mn-ea"/>
                <a:cs typeface="Arial" pitchFamily="34" charset="0"/>
              </a:rPr>
              <a:t>като “Ротари на Балканите”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28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 (Заглавия)"/>
                <a:ea typeface="+mn-ea"/>
                <a:cs typeface="Arial" pitchFamily="34" charset="0"/>
              </a:rPr>
              <a:t>и се списва на български,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28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 (Заглавия)"/>
                <a:ea typeface="+mn-ea"/>
                <a:cs typeface="Arial" pitchFamily="34" charset="0"/>
              </a:rPr>
              <a:t>македонски и сръбски език</a:t>
            </a:r>
          </a:p>
        </p:txBody>
      </p:sp>
    </p:spTree>
    <p:extLst>
      <p:ext uri="{BB962C8B-B14F-4D97-AF65-F5344CB8AC3E}">
        <p14:creationId xmlns:p14="http://schemas.microsoft.com/office/powerpoint/2010/main" val="3628770568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3"/>
          <p:cNvSpPr txBox="1">
            <a:spLocks/>
          </p:cNvSpPr>
          <p:nvPr/>
        </p:nvSpPr>
        <p:spPr>
          <a:xfrm>
            <a:off x="1323030" y="295660"/>
            <a:ext cx="9329371" cy="5889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40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Електронен портал на списанието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Calibri"/>
              <a:ea typeface="+mj-ea"/>
              <a:cs typeface="+mj-cs"/>
            </a:endParaRPr>
          </a:p>
        </p:txBody>
      </p:sp>
      <p:pic>
        <p:nvPicPr>
          <p:cNvPr id="5" name="Картина 4">
            <a:extLst>
              <a:ext uri="{FF2B5EF4-FFF2-40B4-BE49-F238E27FC236}">
                <a16:creationId xmlns:a16="http://schemas.microsoft.com/office/drawing/2014/main" id="{B399A6EA-A1B4-BC9F-E95D-6B882D6369D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6808" y="945489"/>
            <a:ext cx="7201814" cy="4967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8762866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>
          <a:xfrm>
            <a:off x="0" y="506413"/>
            <a:ext cx="11380788" cy="588962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bg-BG" sz="2400" dirty="0">
                <a:solidFill>
                  <a:schemeClr val="accent1">
                    <a:lumMod val="75000"/>
                  </a:schemeClr>
                </a:solidFill>
              </a:rPr>
              <a:t>Резултати от анкетата на РИ за „Ротари на Балканите“ – 2024 г.</a:t>
            </a:r>
            <a:endParaRPr lang="en-US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3" name="Картина 2">
            <a:extLst>
              <a:ext uri="{FF2B5EF4-FFF2-40B4-BE49-F238E27FC236}">
                <a16:creationId xmlns:a16="http://schemas.microsoft.com/office/drawing/2014/main" id="{693B3369-8930-8B39-99CF-1349EE158B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899" y="1718098"/>
            <a:ext cx="9454990" cy="3904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7906394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ABA80E-77EF-2C3C-7507-41EA42EE65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B069FDB-FEAB-458A-881A-DA2BCB13AA6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506413"/>
            <a:ext cx="11380788" cy="588962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bg-BG" sz="2400" dirty="0">
                <a:solidFill>
                  <a:schemeClr val="accent1">
                    <a:lumMod val="75000"/>
                  </a:schemeClr>
                </a:solidFill>
              </a:rPr>
              <a:t>Резултати от анкетата на РИ за „Ротари на Балканите“ – 2024 г.</a:t>
            </a:r>
            <a:endParaRPr lang="en-US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5" name="Картина 4">
            <a:extLst>
              <a:ext uri="{FF2B5EF4-FFF2-40B4-BE49-F238E27FC236}">
                <a16:creationId xmlns:a16="http://schemas.microsoft.com/office/drawing/2014/main" id="{5C215CA0-2DDA-F096-B9C8-5B777030C0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1467" y="1116365"/>
            <a:ext cx="8589923" cy="4911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6253088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0FB901-6A76-ED75-086D-D00F725B50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7EE8955-71AE-840A-96F8-6F3A539E90B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751513" y="2187575"/>
            <a:ext cx="6440487" cy="588963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bg-BG" sz="4000" dirty="0">
                <a:solidFill>
                  <a:schemeClr val="accent1">
                    <a:lumMod val="75000"/>
                  </a:schemeClr>
                </a:solidFill>
              </a:rPr>
              <a:t>Особено внимание към </a:t>
            </a:r>
            <a:br>
              <a:rPr lang="bg-BG" sz="4000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bg-BG" sz="4000" dirty="0">
                <a:solidFill>
                  <a:srgbClr val="FF0000"/>
                </a:solidFill>
              </a:rPr>
              <a:t>Ротаракт</a:t>
            </a:r>
            <a:r>
              <a:rPr lang="bg-BG" sz="4000" dirty="0">
                <a:solidFill>
                  <a:schemeClr val="accent1">
                    <a:lumMod val="75000"/>
                  </a:schemeClr>
                </a:solidFill>
              </a:rPr>
              <a:t> в списанието</a:t>
            </a:r>
            <a:endParaRPr lang="en-US" sz="40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3" name="Картина 2">
            <a:extLst>
              <a:ext uri="{FF2B5EF4-FFF2-40B4-BE49-F238E27FC236}">
                <a16:creationId xmlns:a16="http://schemas.microsoft.com/office/drawing/2014/main" id="{E5289A06-40C2-1388-093E-4A81B4C826D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634" y="457818"/>
            <a:ext cx="4123379" cy="5434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6664859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Картина 2">
            <a:extLst>
              <a:ext uri="{FF2B5EF4-FFF2-40B4-BE49-F238E27FC236}">
                <a16:creationId xmlns:a16="http://schemas.microsoft.com/office/drawing/2014/main" id="{115C99F2-EC5A-19AC-53BB-D2FC1AC0E1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387" y="810176"/>
            <a:ext cx="6614809" cy="4800402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B23A6F76-66B5-6BEE-D24D-298D25991F7D}"/>
              </a:ext>
            </a:extLst>
          </p:cNvPr>
          <p:cNvSpPr txBox="1">
            <a:spLocks/>
          </p:cNvSpPr>
          <p:nvPr/>
        </p:nvSpPr>
        <p:spPr>
          <a:xfrm>
            <a:off x="7191023" y="1236133"/>
            <a:ext cx="4668347" cy="391986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3600" b="1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75000"/>
                  </a:srgbClr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През годините 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3600" b="1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75000"/>
                  </a:srgbClr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списанието играе 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3600" b="1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75000"/>
                  </a:srgbClr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важна роля 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3600" b="1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75000"/>
                  </a:srgbClr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за обучението 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3600" b="1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75000"/>
                  </a:srgbClr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и информираността 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3600" b="1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75000"/>
                  </a:srgbClr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на ротарианците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4F81BD">
                  <a:lumMod val="75000"/>
                </a:srgbClr>
              </a:solidFill>
              <a:effectLst/>
              <a:uLnTx/>
              <a:uFillTx/>
              <a:latin typeface="Calibri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332680676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FCB9A0-B640-C46B-85EB-614EA5DC55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3074EEA-B196-41BB-95D0-CE2712F61A7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246063"/>
            <a:ext cx="11380788" cy="588962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bg-BG" sz="2400" dirty="0">
                <a:solidFill>
                  <a:schemeClr val="accent1">
                    <a:lumMod val="75000"/>
                  </a:schemeClr>
                </a:solidFill>
              </a:rPr>
              <a:t>ПЪРВОТО СЪБИТИЕ, ПУБЛИКУВАНО В ОФИЦИАЛНОТО СП. THE ROTARIAN</a:t>
            </a:r>
            <a:endParaRPr lang="en-US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026" name="Picture 2" descr="H:\ROTARY\ROTARY 2024-2025\ПЕТС\10.jpg">
            <a:extLst>
              <a:ext uri="{FF2B5EF4-FFF2-40B4-BE49-F238E27FC236}">
                <a16:creationId xmlns:a16="http://schemas.microsoft.com/office/drawing/2014/main" id="{9BACDF60-F5A4-F5B6-80F0-11FA5A08F2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4808" y="835113"/>
            <a:ext cx="6887045" cy="48723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8268779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68B41A-9469-A34A-22C8-44A1A93E54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5903473-4CA4-CBC3-95DE-C92CB638A9F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722313"/>
            <a:ext cx="11380788" cy="588962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bg-BG" sz="2400" dirty="0">
                <a:solidFill>
                  <a:schemeClr val="accent1">
                    <a:lumMod val="75000"/>
                  </a:schemeClr>
                </a:solidFill>
              </a:rPr>
              <a:t>НАЙ-ЗНАЧИМОТО СЪБИТИЕ В ЖИВОТА НА НАШИЯ ДИСТРИКТ</a:t>
            </a:r>
            <a:br>
              <a:rPr lang="bg-BG" sz="2400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bg-BG" sz="2400" dirty="0">
                <a:solidFill>
                  <a:schemeClr val="accent1">
                    <a:lumMod val="75000"/>
                  </a:schemeClr>
                </a:solidFill>
              </a:rPr>
              <a:t>1 юли 2007 г.</a:t>
            </a:r>
            <a:endParaRPr lang="en-US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3" name="Картина 2">
            <a:extLst>
              <a:ext uri="{FF2B5EF4-FFF2-40B4-BE49-F238E27FC236}">
                <a16:creationId xmlns:a16="http://schemas.microsoft.com/office/drawing/2014/main" id="{C5011C84-201F-B47D-BE55-169D623411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03" y="1994171"/>
            <a:ext cx="11964874" cy="3326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3358617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9AE179-1C55-D71A-BB98-B3A2CE353B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Картина 14">
            <a:extLst>
              <a:ext uri="{FF2B5EF4-FFF2-40B4-BE49-F238E27FC236}">
                <a16:creationId xmlns:a16="http://schemas.microsoft.com/office/drawing/2014/main" id="{47314498-2D68-E56E-5284-02C9D469C6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61622" y="-199849"/>
            <a:ext cx="6905978" cy="6042731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95F8F731-9A72-8091-0F59-69B0FE09024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506413"/>
            <a:ext cx="11380788" cy="1119187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bg-BG" sz="3600" dirty="0">
                <a:solidFill>
                  <a:schemeClr val="accent1">
                    <a:lumMod val="75000"/>
                  </a:schemeClr>
                </a:solidFill>
              </a:rPr>
              <a:t>Списанието е връзката ни с Ротари интернешънъл </a:t>
            </a:r>
            <a:br>
              <a:rPr lang="bg-BG" sz="3600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bg-BG" sz="3600" dirty="0">
                <a:solidFill>
                  <a:schemeClr val="accent1">
                    <a:lumMod val="75000"/>
                  </a:schemeClr>
                </a:solidFill>
              </a:rPr>
              <a:t>и световната ротарианска преса</a:t>
            </a:r>
            <a:endParaRPr lang="en-US" sz="36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Title 3">
            <a:extLst>
              <a:ext uri="{FF2B5EF4-FFF2-40B4-BE49-F238E27FC236}">
                <a16:creationId xmlns:a16="http://schemas.microsoft.com/office/drawing/2014/main" id="{8058D526-17D7-C06F-376E-E5FAF2381E45}"/>
              </a:ext>
            </a:extLst>
          </p:cNvPr>
          <p:cNvSpPr txBox="1">
            <a:spLocks/>
          </p:cNvSpPr>
          <p:nvPr/>
        </p:nvSpPr>
        <p:spPr>
          <a:xfrm>
            <a:off x="4829825" y="3148938"/>
            <a:ext cx="6220177" cy="111980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15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30</a:t>
            </a:r>
            <a:r>
              <a:rPr kumimoji="0" lang="bg-BG" sz="8800" b="1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75000"/>
                  </a:srgbClr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 години</a:t>
            </a:r>
            <a:endParaRPr kumimoji="0" lang="en-US" sz="8800" b="1" i="0" u="none" strike="noStrike" kern="1200" cap="none" spc="0" normalizeH="0" baseline="0" noProof="0" dirty="0">
              <a:ln>
                <a:noFill/>
              </a:ln>
              <a:solidFill>
                <a:srgbClr val="4F81BD">
                  <a:lumMod val="75000"/>
                </a:srgbClr>
              </a:solidFill>
              <a:effectLst/>
              <a:uLnTx/>
              <a:uFillTx/>
              <a:latin typeface="Calibri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86268916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 txBox="1">
            <a:spLocks/>
          </p:cNvSpPr>
          <p:nvPr/>
        </p:nvSpPr>
        <p:spPr>
          <a:xfrm>
            <a:off x="563880" y="3083976"/>
            <a:ext cx="11079480" cy="950856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tx2"/>
                </a:solidFill>
                <a:latin typeface="Georgia"/>
                <a:ea typeface="+mn-ea"/>
                <a:cs typeface="Georgia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bg-BG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Благодаря за вниманието!</a:t>
            </a:r>
            <a:endParaRPr kumimoji="0" lang="en-US" sz="2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itchFamily="34" charset="0"/>
              <a:ea typeface="+mn-ea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5183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Контейнер за съдържание 4">
            <a:extLst>
              <a:ext uri="{FF2B5EF4-FFF2-40B4-BE49-F238E27FC236}">
                <a16:creationId xmlns:a16="http://schemas.microsoft.com/office/drawing/2014/main" id="{204CD504-A29D-4521-8438-243C7AB961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5659" y="1368014"/>
            <a:ext cx="8252971" cy="4545717"/>
          </a:xfrm>
          <a:prstGeom prst="rect">
            <a:avLst/>
          </a:prstGeom>
          <a:ln>
            <a:solidFill>
              <a:srgbClr val="25488D"/>
            </a:solidFill>
          </a:ln>
        </p:spPr>
      </p:pic>
      <p:sp>
        <p:nvSpPr>
          <p:cNvPr id="4" name="Правоъгълник 3">
            <a:extLst>
              <a:ext uri="{FF2B5EF4-FFF2-40B4-BE49-F238E27FC236}">
                <a16:creationId xmlns:a16="http://schemas.microsoft.com/office/drawing/2014/main" id="{960C4356-9608-4A62-90B6-6A4EE474C170}"/>
              </a:ext>
            </a:extLst>
          </p:cNvPr>
          <p:cNvSpPr/>
          <p:nvPr/>
        </p:nvSpPr>
        <p:spPr>
          <a:xfrm>
            <a:off x="4528459" y="472006"/>
            <a:ext cx="609423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g-BG" sz="40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Пътна карта на членството</a:t>
            </a:r>
          </a:p>
        </p:txBody>
      </p:sp>
      <p:sp>
        <p:nvSpPr>
          <p:cNvPr id="5" name="Правоъгълник 4">
            <a:extLst>
              <a:ext uri="{FF2B5EF4-FFF2-40B4-BE49-F238E27FC236}">
                <a16:creationId xmlns:a16="http://schemas.microsoft.com/office/drawing/2014/main" id="{FD08D3E0-63B8-43FB-B325-5AD5EB09CFE7}"/>
              </a:ext>
            </a:extLst>
          </p:cNvPr>
          <p:cNvSpPr/>
          <p:nvPr/>
        </p:nvSpPr>
        <p:spPr>
          <a:xfrm>
            <a:off x="265233" y="1368013"/>
            <a:ext cx="3231206" cy="4545717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  <p:sp>
        <p:nvSpPr>
          <p:cNvPr id="3" name="Текстово поле 2">
            <a:extLst>
              <a:ext uri="{FF2B5EF4-FFF2-40B4-BE49-F238E27FC236}">
                <a16:creationId xmlns:a16="http://schemas.microsoft.com/office/drawing/2014/main" id="{777F2208-D7D3-41B9-AC6B-C2BAE32EB18F}"/>
              </a:ext>
            </a:extLst>
          </p:cNvPr>
          <p:cNvSpPr txBox="1"/>
          <p:nvPr/>
        </p:nvSpPr>
        <p:spPr>
          <a:xfrm>
            <a:off x="415243" y="2563654"/>
            <a:ext cx="2931187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g-BG" sz="32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Какво направи </a:t>
            </a:r>
          </a:p>
          <a:p>
            <a:pPr algn="ctr"/>
            <a:r>
              <a:rPr lang="bg-BG" sz="32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Анна?</a:t>
            </a:r>
          </a:p>
        </p:txBody>
      </p:sp>
    </p:spTree>
    <p:extLst>
      <p:ext uri="{BB962C8B-B14F-4D97-AF65-F5344CB8AC3E}">
        <p14:creationId xmlns:p14="http://schemas.microsoft.com/office/powerpoint/2010/main" val="3083307030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1"/>
          <p:cNvSpPr txBox="1">
            <a:spLocks/>
          </p:cNvSpPr>
          <p:nvPr/>
        </p:nvSpPr>
        <p:spPr>
          <a:xfrm>
            <a:off x="0" y="3284534"/>
            <a:ext cx="12192000" cy="58001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tx2"/>
                </a:solidFill>
                <a:latin typeface="Georgia"/>
                <a:ea typeface="+mn-ea"/>
                <a:cs typeface="Georgia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bg-BG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Пътят на създаване на силен бранд</a:t>
            </a:r>
            <a:br>
              <a:rPr kumimoji="0" lang="bg-BG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</a:br>
            <a:endParaRPr kumimoji="0" lang="bg-BG" sz="4400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Georgia"/>
              <a:ea typeface="+mn-ea"/>
            </a:endParaRPr>
          </a:p>
        </p:txBody>
      </p:sp>
      <p:sp>
        <p:nvSpPr>
          <p:cNvPr id="5" name="Subtitle 1"/>
          <p:cNvSpPr txBox="1">
            <a:spLocks/>
          </p:cNvSpPr>
          <p:nvPr/>
        </p:nvSpPr>
        <p:spPr>
          <a:xfrm>
            <a:off x="1520686" y="4338985"/>
            <a:ext cx="8627165" cy="130644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bg-BG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Галя Атанасова, 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bg-BG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Офицер по бранда, Комитет Публичен имидж,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bg-BG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Ротари клуб Шумен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itchFamily="34" charset="0"/>
              <a:ea typeface="+mn-ea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4199330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:\Ротари\scenic-lake-road-through-mountains-new-zealand.jpg"/>
          <p:cNvPicPr>
            <a:picLocks noChangeAspect="1" noChangeArrowheads="1"/>
          </p:cNvPicPr>
          <p:nvPr/>
        </p:nvPicPr>
        <p:blipFill rotWithShape="1">
          <a:blip r:embed="rId3" cstate="print"/>
          <a:srcRect b="19400"/>
          <a:stretch/>
        </p:blipFill>
        <p:spPr bwMode="auto">
          <a:xfrm>
            <a:off x="-1" y="-523241"/>
            <a:ext cx="12261925" cy="6588761"/>
          </a:xfrm>
          <a:prstGeom prst="rect">
            <a:avLst/>
          </a:prstGeom>
          <a:noFill/>
        </p:spPr>
      </p:pic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>
          <a:xfrm>
            <a:off x="0" y="411163"/>
            <a:ext cx="12128500" cy="588962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bg-BG" sz="5400" dirty="0">
                <a:solidFill>
                  <a:srgbClr val="FFFFFF"/>
                </a:solidFill>
                <a:latin typeface="+mn-lt"/>
                <a:cs typeface="Arial" panose="020B0604020202020204" pitchFamily="34" charset="0"/>
              </a:rPr>
              <a:t>Пътят на създаване на силен бранд</a:t>
            </a:r>
            <a:endParaRPr lang="en-US" sz="5400" dirty="0">
              <a:solidFill>
                <a:srgbClr val="FFFFFF"/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5" name="Title 3"/>
          <p:cNvSpPr txBox="1">
            <a:spLocks/>
          </p:cNvSpPr>
          <p:nvPr/>
        </p:nvSpPr>
        <p:spPr>
          <a:xfrm>
            <a:off x="0" y="855479"/>
            <a:ext cx="12128740" cy="5889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Calibri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836157827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3886262" y="2963861"/>
            <a:ext cx="3539853" cy="3714521"/>
            <a:chOff x="2954714" y="-131550"/>
            <a:chExt cx="2824884" cy="2947874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54714" y="-122697"/>
              <a:ext cx="2824884" cy="2939021"/>
            </a:xfrm>
            <a:prstGeom prst="rect">
              <a:avLst/>
            </a:prstGeom>
          </p:spPr>
        </p:pic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87741" y="-131550"/>
              <a:ext cx="1934034" cy="1664738"/>
            </a:xfrm>
            <a:prstGeom prst="rect">
              <a:avLst/>
            </a:prstGeom>
          </p:spPr>
        </p:pic>
      </p:grpSp>
      <p:grpSp>
        <p:nvGrpSpPr>
          <p:cNvPr id="16" name="Group 15"/>
          <p:cNvGrpSpPr/>
          <p:nvPr/>
        </p:nvGrpSpPr>
        <p:grpSpPr>
          <a:xfrm>
            <a:off x="7681129" y="2732492"/>
            <a:ext cx="3993241" cy="3838575"/>
            <a:chOff x="5568756" y="3179399"/>
            <a:chExt cx="2838839" cy="2953539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68756" y="3179399"/>
              <a:ext cx="2838839" cy="2953539"/>
            </a:xfrm>
            <a:prstGeom prst="rect">
              <a:avLst/>
            </a:prstGeom>
          </p:spPr>
        </p:pic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04665" y="3795036"/>
              <a:ext cx="2010167" cy="1559217"/>
            </a:xfrm>
            <a:prstGeom prst="rect">
              <a:avLst/>
            </a:prstGeom>
          </p:spPr>
        </p:pic>
      </p:grpSp>
      <p:grpSp>
        <p:nvGrpSpPr>
          <p:cNvPr id="18" name="Group 17"/>
          <p:cNvGrpSpPr/>
          <p:nvPr/>
        </p:nvGrpSpPr>
        <p:grpSpPr>
          <a:xfrm>
            <a:off x="8005763" y="180975"/>
            <a:ext cx="3930092" cy="3547472"/>
            <a:chOff x="4558466" y="1327099"/>
            <a:chExt cx="2760677" cy="2872219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58466" y="1327099"/>
              <a:ext cx="2760677" cy="2872219"/>
            </a:xfrm>
            <a:prstGeom prst="rect">
              <a:avLst/>
            </a:prstGeom>
          </p:spPr>
        </p:pic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63722" y="1704975"/>
              <a:ext cx="1646301" cy="1525184"/>
            </a:xfrm>
            <a:prstGeom prst="rect">
              <a:avLst/>
            </a:prstGeom>
          </p:spPr>
        </p:pic>
      </p:grpSp>
      <p:grpSp>
        <p:nvGrpSpPr>
          <p:cNvPr id="20" name="Group 19"/>
          <p:cNvGrpSpPr/>
          <p:nvPr/>
        </p:nvGrpSpPr>
        <p:grpSpPr>
          <a:xfrm>
            <a:off x="4419627" y="44878"/>
            <a:ext cx="4286085" cy="4132294"/>
            <a:chOff x="2650822" y="1730001"/>
            <a:chExt cx="2922391" cy="3040467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50822" y="1730001"/>
              <a:ext cx="2922391" cy="3040467"/>
            </a:xfrm>
            <a:prstGeom prst="rect">
              <a:avLst/>
            </a:prstGeom>
          </p:spPr>
        </p:pic>
        <p:pic>
          <p:nvPicPr>
            <p:cNvPr id="19" name="Picture 18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17358" y="2223714"/>
              <a:ext cx="1530854" cy="1452531"/>
            </a:xfrm>
            <a:prstGeom prst="rect">
              <a:avLst/>
            </a:prstGeom>
          </p:spPr>
        </p:pic>
      </p:grpSp>
      <p:grpSp>
        <p:nvGrpSpPr>
          <p:cNvPr id="22" name="Group 21"/>
          <p:cNvGrpSpPr/>
          <p:nvPr/>
        </p:nvGrpSpPr>
        <p:grpSpPr>
          <a:xfrm>
            <a:off x="919828" y="-281434"/>
            <a:ext cx="3792643" cy="3654056"/>
            <a:chOff x="2436707" y="4280809"/>
            <a:chExt cx="2766663" cy="2878447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36707" y="4280809"/>
              <a:ext cx="2766663" cy="2878447"/>
            </a:xfrm>
            <a:prstGeom prst="rect">
              <a:avLst/>
            </a:prstGeom>
          </p:spPr>
        </p:pic>
        <p:pic>
          <p:nvPicPr>
            <p:cNvPr id="21" name="Picture 20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50822" y="5234945"/>
              <a:ext cx="1829902" cy="1554121"/>
            </a:xfrm>
            <a:prstGeom prst="rect">
              <a:avLst/>
            </a:prstGeom>
          </p:spPr>
        </p:pic>
      </p:grpSp>
      <p:grpSp>
        <p:nvGrpSpPr>
          <p:cNvPr id="24" name="Group 23"/>
          <p:cNvGrpSpPr/>
          <p:nvPr/>
        </p:nvGrpSpPr>
        <p:grpSpPr>
          <a:xfrm>
            <a:off x="71039" y="2518247"/>
            <a:ext cx="3883645" cy="4052820"/>
            <a:chOff x="6050930" y="3850986"/>
            <a:chExt cx="2752845" cy="2864071"/>
          </a:xfrm>
        </p:grpSpPr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50930" y="3850986"/>
              <a:ext cx="2752845" cy="2864071"/>
            </a:xfrm>
            <a:prstGeom prst="rect">
              <a:avLst/>
            </a:prstGeom>
          </p:spPr>
        </p:pic>
        <p:pic>
          <p:nvPicPr>
            <p:cNvPr id="23" name="Picture 22"/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39607" y="4732747"/>
              <a:ext cx="1575490" cy="147161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32165730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3074213" y="-1007532"/>
            <a:ext cx="5336363" cy="5250955"/>
            <a:chOff x="-402413" y="-36017"/>
            <a:chExt cx="6255526" cy="6508274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402413" y="-36017"/>
              <a:ext cx="6255526" cy="6508274"/>
            </a:xfrm>
            <a:prstGeom prst="rect">
              <a:avLst/>
            </a:prstGeom>
          </p:spPr>
        </p:pic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1289" y="3583610"/>
              <a:ext cx="3883574" cy="1485480"/>
            </a:xfrm>
            <a:prstGeom prst="rect">
              <a:avLst/>
            </a:prstGeom>
          </p:spPr>
        </p:pic>
      </p:grpSp>
      <p:grpSp>
        <p:nvGrpSpPr>
          <p:cNvPr id="12" name="Group 11"/>
          <p:cNvGrpSpPr/>
          <p:nvPr/>
        </p:nvGrpSpPr>
        <p:grpSpPr>
          <a:xfrm>
            <a:off x="-1209241" y="115734"/>
            <a:ext cx="5758523" cy="5991191"/>
            <a:chOff x="3590265" y="481066"/>
            <a:chExt cx="5758523" cy="5991191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90265" y="481066"/>
              <a:ext cx="5758523" cy="5991191"/>
            </a:xfrm>
            <a:prstGeom prst="rect">
              <a:avLst/>
            </a:prstGeom>
          </p:spPr>
        </p:pic>
        <p:pic>
          <p:nvPicPr>
            <p:cNvPr id="7" name="Картина 3">
              <a:extLst>
                <a:ext uri="{FF2B5EF4-FFF2-40B4-BE49-F238E27FC236}">
                  <a16:creationId xmlns:a16="http://schemas.microsoft.com/office/drawing/2014/main" id="{420C5943-12D1-F37C-4FE3-8F937389E1E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242091" y="3149500"/>
              <a:ext cx="2568409" cy="565433"/>
            </a:xfrm>
            <a:prstGeom prst="rect">
              <a:avLst/>
            </a:prstGeom>
          </p:spPr>
        </p:pic>
      </p:grpSp>
      <p:grpSp>
        <p:nvGrpSpPr>
          <p:cNvPr id="10" name="Group 9"/>
          <p:cNvGrpSpPr/>
          <p:nvPr/>
        </p:nvGrpSpPr>
        <p:grpSpPr>
          <a:xfrm>
            <a:off x="6824542" y="556905"/>
            <a:ext cx="5869488" cy="6475888"/>
            <a:chOff x="1012925" y="-281982"/>
            <a:chExt cx="6982851" cy="7264985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12925" y="-281982"/>
              <a:ext cx="6982851" cy="7264985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45678" y="2906724"/>
              <a:ext cx="3646875" cy="88740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92703887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3"/>
          <p:cNvSpPr txBox="1">
            <a:spLocks/>
          </p:cNvSpPr>
          <p:nvPr/>
        </p:nvSpPr>
        <p:spPr>
          <a:xfrm>
            <a:off x="0" y="217124"/>
            <a:ext cx="12128740" cy="5889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40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j-ea"/>
                <a:cs typeface="Arial" panose="020B0604020202020204" pitchFamily="34" charset="0"/>
              </a:rPr>
              <a:t>ДВИГАТЕЛЯТ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Calibri"/>
              <a:ea typeface="+mj-ea"/>
              <a:cs typeface="Arial" panose="020B0604020202020204" pitchFamily="34" charset="0"/>
            </a:endParaRPr>
          </a:p>
        </p:txBody>
      </p:sp>
      <p:pic>
        <p:nvPicPr>
          <p:cNvPr id="1026" name="Picture 2" descr="C:\Users\Galq\Desktop\Без име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52800" y="955675"/>
            <a:ext cx="5438775" cy="4946650"/>
          </a:xfrm>
          <a:prstGeom prst="rect">
            <a:avLst/>
          </a:prstGeom>
          <a:noFill/>
        </p:spPr>
      </p:pic>
      <p:sp>
        <p:nvSpPr>
          <p:cNvPr id="12" name="Балонче за говор: правоъгълник със заоблени ъгли 2">
            <a:extLst>
              <a:ext uri="{FF2B5EF4-FFF2-40B4-BE49-F238E27FC236}">
                <a16:creationId xmlns:a16="http://schemas.microsoft.com/office/drawing/2014/main" id="{950E2613-EF29-DFEE-0E87-2CBF2D609AB1}"/>
              </a:ext>
            </a:extLst>
          </p:cNvPr>
          <p:cNvSpPr/>
          <p:nvPr/>
        </p:nvSpPr>
        <p:spPr>
          <a:xfrm rot="19630699">
            <a:off x="807571" y="635434"/>
            <a:ext cx="2811554" cy="1741317"/>
          </a:xfrm>
          <a:prstGeom prst="wedgeRoundRectCallout">
            <a:avLst>
              <a:gd name="adj1" fmla="val 51288"/>
              <a:gd name="adj2" fmla="val 93921"/>
              <a:gd name="adj3" fmla="val 16667"/>
            </a:avLst>
          </a:prstGeom>
          <a:gradFill flip="none" rotWithShape="1">
            <a:gsLst>
              <a:gs pos="0">
                <a:schemeClr val="accent1">
                  <a:lumMod val="67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Изграждането на силен бранд зависи от всеки един член на Ротари.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Балонче за говор: правоъгълник със заоблени ъгли 8">
            <a:extLst>
              <a:ext uri="{FF2B5EF4-FFF2-40B4-BE49-F238E27FC236}">
                <a16:creationId xmlns:a16="http://schemas.microsoft.com/office/drawing/2014/main" id="{1F392983-7530-BFFE-48C9-E6E79E693DA3}"/>
              </a:ext>
            </a:extLst>
          </p:cNvPr>
          <p:cNvSpPr/>
          <p:nvPr/>
        </p:nvSpPr>
        <p:spPr>
          <a:xfrm rot="20613233">
            <a:off x="489083" y="3242965"/>
            <a:ext cx="2811554" cy="1741317"/>
          </a:xfrm>
          <a:prstGeom prst="wedgeRoundRectCallout">
            <a:avLst>
              <a:gd name="adj1" fmla="val 57440"/>
              <a:gd name="adj2" fmla="val 70539"/>
              <a:gd name="adj3" fmla="val 16667"/>
            </a:avLst>
          </a:prstGeom>
          <a:gradFill flip="none" rotWithShape="1">
            <a:gsLst>
              <a:gs pos="0">
                <a:schemeClr val="accent1">
                  <a:lumMod val="67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Изграждането на силен бранд зависи от всеки един клуб на Ротари.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Балонче за говор: правоъгълник със заоблени ъгли 9">
            <a:extLst>
              <a:ext uri="{FF2B5EF4-FFF2-40B4-BE49-F238E27FC236}">
                <a16:creationId xmlns:a16="http://schemas.microsoft.com/office/drawing/2014/main" id="{90001CB4-221B-8442-5C0C-4693A58892AE}"/>
              </a:ext>
            </a:extLst>
          </p:cNvPr>
          <p:cNvSpPr/>
          <p:nvPr/>
        </p:nvSpPr>
        <p:spPr>
          <a:xfrm>
            <a:off x="8867960" y="417980"/>
            <a:ext cx="2811554" cy="1741317"/>
          </a:xfrm>
          <a:prstGeom prst="wedgeRoundRectCallout">
            <a:avLst>
              <a:gd name="adj1" fmla="val -65394"/>
              <a:gd name="adj2" fmla="val 58218"/>
              <a:gd name="adj3" fmla="val 16667"/>
            </a:avLst>
          </a:prstGeom>
          <a:gradFill flip="none" rotWithShape="1">
            <a:gsLst>
              <a:gs pos="0">
                <a:schemeClr val="accent1">
                  <a:lumMod val="67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От правилното му изграждане, зависи доброто управление на нашия автомобил.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Балонче за говор: правоъгълник със заоблени ъгли 10">
            <a:extLst>
              <a:ext uri="{FF2B5EF4-FFF2-40B4-BE49-F238E27FC236}">
                <a16:creationId xmlns:a16="http://schemas.microsoft.com/office/drawing/2014/main" id="{46EE8B6A-6656-2375-8DCF-2D443A25DE7E}"/>
              </a:ext>
            </a:extLst>
          </p:cNvPr>
          <p:cNvSpPr/>
          <p:nvPr/>
        </p:nvSpPr>
        <p:spPr>
          <a:xfrm>
            <a:off x="9075706" y="3576219"/>
            <a:ext cx="2811554" cy="1741317"/>
          </a:xfrm>
          <a:prstGeom prst="wedgeRoundRectCallout">
            <a:avLst>
              <a:gd name="adj1" fmla="val -98808"/>
              <a:gd name="adj2" fmla="val -13635"/>
              <a:gd name="adj3" fmla="val 16667"/>
            </a:avLst>
          </a:prstGeom>
          <a:gradFill flip="none" rotWithShape="1">
            <a:gsLst>
              <a:gs pos="0">
                <a:schemeClr val="accent1">
                  <a:lumMod val="67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Всеки един елемент е важен.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25511541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457200" y="409257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4" name="Заглавие 3">
            <a:extLst>
              <a:ext uri="{FF2B5EF4-FFF2-40B4-BE49-F238E27FC236}">
                <a16:creationId xmlns:a16="http://schemas.microsoft.com/office/drawing/2014/main" id="{173CFD4C-CBB1-4F41-378D-65A6FC2A8FFC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0" y="344488"/>
            <a:ext cx="12192000" cy="541337"/>
          </a:xfrm>
        </p:spPr>
        <p:txBody>
          <a:bodyPr>
            <a:normAutofit fontScale="90000"/>
          </a:bodyPr>
          <a:lstStyle/>
          <a:p>
            <a:pPr algn="ctr"/>
            <a:r>
              <a:rPr lang="bg-BG" dirty="0">
                <a:solidFill>
                  <a:srgbClr val="002060"/>
                </a:solidFill>
                <a:latin typeface="+mn-lt"/>
                <a:cs typeface="Arial" panose="020B0604020202020204" pitchFamily="34" charset="0"/>
              </a:rPr>
              <a:t>РЕЗУЛТАТЪТ</a:t>
            </a:r>
            <a:endParaRPr lang="en-US" dirty="0">
              <a:solidFill>
                <a:srgbClr val="002060"/>
              </a:solidFill>
              <a:latin typeface="+mn-lt"/>
            </a:endParaRPr>
          </a:p>
        </p:txBody>
      </p:sp>
      <p:pic>
        <p:nvPicPr>
          <p:cNvPr id="9" name="Картина 8">
            <a:extLst>
              <a:ext uri="{FF2B5EF4-FFF2-40B4-BE49-F238E27FC236}">
                <a16:creationId xmlns:a16="http://schemas.microsoft.com/office/drawing/2014/main" id="{A948E346-5FC2-F127-590E-3A239110CD5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58" r="4573" b="3288"/>
          <a:stretch/>
        </p:blipFill>
        <p:spPr>
          <a:xfrm>
            <a:off x="3609974" y="980606"/>
            <a:ext cx="5326991" cy="5026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7151321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лавие 8">
            <a:extLst>
              <a:ext uri="{FF2B5EF4-FFF2-40B4-BE49-F238E27FC236}">
                <a16:creationId xmlns:a16="http://schemas.microsoft.com/office/drawing/2014/main" id="{E4E4EED5-5331-7214-420E-BCA56DC804B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411163"/>
            <a:ext cx="10972800" cy="588962"/>
          </a:xfrm>
        </p:spPr>
        <p:txBody>
          <a:bodyPr>
            <a:normAutofit fontScale="90000"/>
          </a:bodyPr>
          <a:lstStyle/>
          <a:p>
            <a:r>
              <a:rPr lang="bg-BG" dirty="0">
                <a:latin typeface="+mn-lt"/>
                <a:cs typeface="Arial" panose="020B0604020202020204" pitchFamily="34" charset="0"/>
              </a:rPr>
              <a:t>КАК ИЗГЛЕЖДАМЕ НИЕ, РОТАРИАНЦИТЕ</a:t>
            </a:r>
            <a:endParaRPr lang="en-US" dirty="0">
              <a:latin typeface="+mn-lt"/>
              <a:cs typeface="Arial" panose="020B0604020202020204" pitchFamily="34" charset="0"/>
            </a:endParaRPr>
          </a:p>
        </p:txBody>
      </p:sp>
      <p:pic>
        <p:nvPicPr>
          <p:cNvPr id="12" name="Контейнер за съдържание 11">
            <a:extLst>
              <a:ext uri="{FF2B5EF4-FFF2-40B4-BE49-F238E27FC236}">
                <a16:creationId xmlns:a16="http://schemas.microsoft.com/office/drawing/2014/main" id="{44627C25-35A8-0983-0993-907879892A1C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448" y="1708150"/>
            <a:ext cx="4175125" cy="4271963"/>
          </a:xfrm>
        </p:spPr>
      </p:pic>
      <p:sp>
        <p:nvSpPr>
          <p:cNvPr id="13" name="Текстово поле 12">
            <a:extLst>
              <a:ext uri="{FF2B5EF4-FFF2-40B4-BE49-F238E27FC236}">
                <a16:creationId xmlns:a16="http://schemas.microsoft.com/office/drawing/2014/main" id="{4D01325F-EE4B-7FDD-3C87-57531CCD3275}"/>
              </a:ext>
            </a:extLst>
          </p:cNvPr>
          <p:cNvSpPr txBox="1"/>
          <p:nvPr/>
        </p:nvSpPr>
        <p:spPr>
          <a:xfrm>
            <a:off x="3613736" y="1662367"/>
            <a:ext cx="2232168" cy="1384995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bg-BG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Шапка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bg-BG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Блуза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bg-BG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Тениска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pic>
        <p:nvPicPr>
          <p:cNvPr id="2051" name="Picture 3" descr="E:\000000000000000000 Zone 21B\bourgas\Лекции\materials\roll-banner-01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6480" y="1053007"/>
            <a:ext cx="2048329" cy="47794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E:\000000000000000000 Zone 21B\bourgas\Zoom_bkgd_TRF_2020EN-0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8085" y="1053007"/>
            <a:ext cx="3083981" cy="17347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E:\000000000000000000 Zone 21B\bourgas\Лекции\materials\T2425EN-Logo-RGB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8085" y="3047362"/>
            <a:ext cx="2593722" cy="15354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E:\000000000000000000 Zone 21B\bourgas\Лекции\materials\Untitled-3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2810" y="4833219"/>
            <a:ext cx="3049256" cy="9992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7847567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3">
            <a:extLst>
              <a:ext uri="{FF2B5EF4-FFF2-40B4-BE49-F238E27FC236}">
                <a16:creationId xmlns:a16="http://schemas.microsoft.com/office/drawing/2014/main" id="{DA2C5EB9-1695-883A-99CC-615F4942C3F3}"/>
              </a:ext>
            </a:extLst>
          </p:cNvPr>
          <p:cNvSpPr txBox="1">
            <a:spLocks/>
          </p:cNvSpPr>
          <p:nvPr/>
        </p:nvSpPr>
        <p:spPr>
          <a:xfrm>
            <a:off x="0" y="217124"/>
            <a:ext cx="12128740" cy="5889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j-ea"/>
                <a:cs typeface="Arial" panose="020B0604020202020204" pitchFamily="34" charset="0"/>
              </a:rPr>
              <a:t>Brand Center</a:t>
            </a:r>
            <a:r>
              <a:rPr kumimoji="0" lang="bg-BG" sz="36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j-ea"/>
                <a:cs typeface="Arial" panose="020B0604020202020204" pitchFamily="34" charset="0"/>
              </a:rPr>
              <a:t> – един безценен помощник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Calibri"/>
              <a:ea typeface="+mj-ea"/>
              <a:cs typeface="Arial" panose="020B0604020202020204" pitchFamily="34" charset="0"/>
            </a:endParaRPr>
          </a:p>
        </p:txBody>
      </p:sp>
      <p:pic>
        <p:nvPicPr>
          <p:cNvPr id="4" name="Контейнер за съдържание 6">
            <a:extLst>
              <a:ext uri="{FF2B5EF4-FFF2-40B4-BE49-F238E27FC236}">
                <a16:creationId xmlns:a16="http://schemas.microsoft.com/office/drawing/2014/main" id="{4BF3ACD9-7887-3674-2E5E-6845269F069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733" y="806085"/>
            <a:ext cx="6860144" cy="3708765"/>
          </a:xfrm>
          <a:prstGeom prst="rect">
            <a:avLst/>
          </a:prstGeom>
        </p:spPr>
      </p:pic>
      <p:pic>
        <p:nvPicPr>
          <p:cNvPr id="5" name="Картина 4">
            <a:extLst>
              <a:ext uri="{FF2B5EF4-FFF2-40B4-BE49-F238E27FC236}">
                <a16:creationId xmlns:a16="http://schemas.microsoft.com/office/drawing/2014/main" id="{8FE2DF32-DCC8-797A-12A9-8EDD70E2DF6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6066" y="1827498"/>
            <a:ext cx="6196309" cy="4256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1978621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3">
            <a:extLst>
              <a:ext uri="{FF2B5EF4-FFF2-40B4-BE49-F238E27FC236}">
                <a16:creationId xmlns:a16="http://schemas.microsoft.com/office/drawing/2014/main" id="{C88E0A22-8319-34F7-F658-CB3D17C435AC}"/>
              </a:ext>
            </a:extLst>
          </p:cNvPr>
          <p:cNvSpPr txBox="1">
            <a:spLocks/>
          </p:cNvSpPr>
          <p:nvPr/>
        </p:nvSpPr>
        <p:spPr>
          <a:xfrm>
            <a:off x="0" y="217124"/>
            <a:ext cx="12128740" cy="5889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Brand Centre </a:t>
            </a:r>
            <a:r>
              <a:rPr kumimoji="0" lang="bg-BG" sz="36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е богата библиотека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51840" y="1455601"/>
            <a:ext cx="265821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marR="0" lvl="0" indent="-5715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bg-BG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Снимки</a:t>
            </a:r>
          </a:p>
          <a:p>
            <a:pPr marL="571500" marR="0" lvl="0" indent="-5715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bg-BG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Графики</a:t>
            </a:r>
          </a:p>
          <a:p>
            <a:pPr marL="571500" marR="0" lvl="0" indent="-5715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bg-BG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Видео </a:t>
            </a:r>
          </a:p>
          <a:p>
            <a:pPr marL="571500" marR="0" lvl="0" indent="-5715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bg-BG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аудио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51840" y="3429000"/>
            <a:ext cx="575056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Шаблони за Промоционални материали</a:t>
            </a:r>
          </a:p>
          <a:p>
            <a:pPr marL="571500" marR="0" lvl="0" indent="-5715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bg-BG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Клубни брошури</a:t>
            </a:r>
          </a:p>
          <a:p>
            <a:pPr marL="571500" marR="0" lvl="0" indent="-5715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bg-BG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Клубен бюлетин</a:t>
            </a:r>
          </a:p>
          <a:p>
            <a:pPr marL="571500" marR="0" lvl="0" indent="-5715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bg-BG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Кампанията ХОРА на действието</a:t>
            </a:r>
          </a:p>
          <a:p>
            <a:pPr marL="571500" marR="0" lvl="0" indent="-5715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END POLIO</a:t>
            </a:r>
            <a:endParaRPr kumimoji="0" lang="bg-BG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571500" marR="0" lvl="0" indent="-5715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bg-BG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други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06160" y="3439160"/>
            <a:ext cx="50292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Шаблони за комуникация</a:t>
            </a:r>
          </a:p>
          <a:p>
            <a:pPr marL="571500" marR="0" lvl="0" indent="-5715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bg-BG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Визитки</a:t>
            </a:r>
          </a:p>
          <a:p>
            <a:pPr marL="571500" marR="0" lvl="0" indent="-5715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bg-BG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Бланки</a:t>
            </a:r>
          </a:p>
          <a:p>
            <a:pPr marL="571500" marR="0" lvl="0" indent="-5715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bg-BG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Прессъобщения</a:t>
            </a:r>
          </a:p>
          <a:p>
            <a:pPr marL="571500" marR="0" lvl="0" indent="-5715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bg-BG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Писма до партньори и институции</a:t>
            </a:r>
          </a:p>
          <a:p>
            <a:pPr marL="571500" marR="0" lvl="0" indent="-5715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bg-BG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други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992880" y="1455601"/>
            <a:ext cx="749808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marR="0" lvl="0" indent="-5715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bg-BG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Информационни материали от международни събития</a:t>
            </a:r>
          </a:p>
          <a:p>
            <a:pPr marL="571500" marR="0" lvl="0" indent="-5715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bg-BG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Президентски и други лидерски рече и послания</a:t>
            </a:r>
          </a:p>
          <a:p>
            <a:pPr marL="571500" marR="0" lvl="0" indent="-5715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bg-BG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Примерни презентации</a:t>
            </a:r>
          </a:p>
          <a:p>
            <a:pPr marL="571500" marR="0" lvl="0" indent="-5715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bg-BG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Множество материали за Интеракт* (подсетете съветниците)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70420687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Контейнер за съдържание 5">
            <a:extLst>
              <a:ext uri="{FF2B5EF4-FFF2-40B4-BE49-F238E27FC236}">
                <a16:creationId xmlns:a16="http://schemas.microsoft.com/office/drawing/2014/main" id="{88245CF3-DC42-9F27-2BC1-5C051FC0059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338" b="4337"/>
          <a:stretch/>
        </p:blipFill>
        <p:spPr>
          <a:xfrm>
            <a:off x="560910" y="1078288"/>
            <a:ext cx="6183716" cy="3113466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3" name="Контейнер за съдържание 7">
            <a:extLst>
              <a:ext uri="{FF2B5EF4-FFF2-40B4-BE49-F238E27FC236}">
                <a16:creationId xmlns:a16="http://schemas.microsoft.com/office/drawing/2014/main" id="{6E078303-5A54-86EA-285C-B3470570913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8028" y="3364790"/>
            <a:ext cx="5654833" cy="2444599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C88E0A22-8319-34F7-F658-CB3D17C435AC}"/>
              </a:ext>
            </a:extLst>
          </p:cNvPr>
          <p:cNvSpPr txBox="1">
            <a:spLocks/>
          </p:cNvSpPr>
          <p:nvPr/>
        </p:nvSpPr>
        <p:spPr>
          <a:xfrm>
            <a:off x="0" y="217124"/>
            <a:ext cx="12128740" cy="5889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36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j-ea"/>
                <a:cs typeface="Arial" panose="020B0604020202020204" pitchFamily="34" charset="0"/>
              </a:rPr>
              <a:t>Примери – търсете!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Calibri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50928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B765E45B-DC10-4A49-BF6A-91CDD2CFAC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g-BG" dirty="0"/>
              <a:t>1. Анна си поставя цели</a:t>
            </a:r>
          </a:p>
        </p:txBody>
      </p:sp>
      <p:sp>
        <p:nvSpPr>
          <p:cNvPr id="3" name="Текстов контейнер 2">
            <a:extLst>
              <a:ext uri="{FF2B5EF4-FFF2-40B4-BE49-F238E27FC236}">
                <a16:creationId xmlns:a16="http://schemas.microsoft.com/office/drawing/2014/main" id="{00A37762-8736-403E-A6D2-E27615581C0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anchor="t"/>
          <a:lstStyle/>
          <a:p>
            <a:endParaRPr lang="bg-BG" dirty="0"/>
          </a:p>
        </p:txBody>
      </p:sp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2B948E62-6AEC-4E7A-A4B2-C137B19EA24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78672727"/>
              </p:ext>
            </p:extLst>
          </p:nvPr>
        </p:nvGraphicFramePr>
        <p:xfrm>
          <a:off x="2319454" y="2398158"/>
          <a:ext cx="9114667" cy="2870324"/>
        </p:xfrm>
        <a:graphic>
          <a:graphicData uri="http://schemas.openxmlformats.org/drawingml/2006/table">
            <a:tbl>
              <a:tblPr firstRow="1" firstCol="1" bandRow="1">
                <a:tableStyleId>{3B4B98B0-60AC-42C2-AFA5-B58CD77FA1E5}</a:tableStyleId>
              </a:tblPr>
              <a:tblGrid>
                <a:gridCol w="2494834">
                  <a:extLst>
                    <a:ext uri="{9D8B030D-6E8A-4147-A177-3AD203B41FA5}">
                      <a16:colId xmlns:a16="http://schemas.microsoft.com/office/drawing/2014/main" val="3118232885"/>
                    </a:ext>
                  </a:extLst>
                </a:gridCol>
                <a:gridCol w="1922625">
                  <a:extLst>
                    <a:ext uri="{9D8B030D-6E8A-4147-A177-3AD203B41FA5}">
                      <a16:colId xmlns:a16="http://schemas.microsoft.com/office/drawing/2014/main" val="985679146"/>
                    </a:ext>
                  </a:extLst>
                </a:gridCol>
                <a:gridCol w="841785">
                  <a:extLst>
                    <a:ext uri="{9D8B030D-6E8A-4147-A177-3AD203B41FA5}">
                      <a16:colId xmlns:a16="http://schemas.microsoft.com/office/drawing/2014/main" val="3984952994"/>
                    </a:ext>
                  </a:extLst>
                </a:gridCol>
                <a:gridCol w="1681873">
                  <a:extLst>
                    <a:ext uri="{9D8B030D-6E8A-4147-A177-3AD203B41FA5}">
                      <a16:colId xmlns:a16="http://schemas.microsoft.com/office/drawing/2014/main" val="3365513882"/>
                    </a:ext>
                  </a:extLst>
                </a:gridCol>
                <a:gridCol w="2173550">
                  <a:extLst>
                    <a:ext uri="{9D8B030D-6E8A-4147-A177-3AD203B41FA5}">
                      <a16:colId xmlns:a16="http://schemas.microsoft.com/office/drawing/2014/main" val="898259958"/>
                    </a:ext>
                  </a:extLst>
                </a:gridCol>
              </a:tblGrid>
              <a:tr h="63785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bg-BG" sz="1800" kern="100" dirty="0">
                          <a:solidFill>
                            <a:schemeClr val="tx1"/>
                          </a:solidFill>
                          <a:effectLst/>
                        </a:rPr>
                        <a:t>Цели</a:t>
                      </a:r>
                      <a:endParaRPr lang="bg-BG" sz="1600" kern="100" dirty="0">
                        <a:solidFill>
                          <a:schemeClr val="tx1"/>
                        </a:solidFill>
                        <a:effectLst/>
                        <a:latin typeface="Arial Nova" panose="020B0504020202020204" pitchFamily="34" charset="0"/>
                        <a:ea typeface="Georgia" panose="02040502050405020303" pitchFamily="18" charset="0"/>
                        <a:cs typeface="Georgia" panose="02040502050405020303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bg-BG" sz="1800" kern="100" dirty="0">
                          <a:solidFill>
                            <a:schemeClr val="tx1"/>
                          </a:solidFill>
                          <a:effectLst/>
                        </a:rPr>
                        <a:t>Индикатор за успех</a:t>
                      </a:r>
                      <a:endParaRPr lang="bg-BG" sz="1600" kern="100" dirty="0">
                        <a:solidFill>
                          <a:schemeClr val="tx1"/>
                        </a:solidFill>
                        <a:effectLst/>
                        <a:latin typeface="Arial Nova" panose="020B0504020202020204" pitchFamily="34" charset="0"/>
                        <a:ea typeface="Georgia" panose="02040502050405020303" pitchFamily="18" charset="0"/>
                        <a:cs typeface="Georgia" panose="02040502050405020303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bg-BG" sz="1800" kern="1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bg-BG" sz="1600" kern="100">
                        <a:solidFill>
                          <a:schemeClr val="tx1"/>
                        </a:solidFill>
                        <a:effectLst/>
                        <a:latin typeface="Arial Nova" panose="020B0504020202020204" pitchFamily="34" charset="0"/>
                        <a:ea typeface="Georgia" panose="02040502050405020303" pitchFamily="18" charset="0"/>
                        <a:cs typeface="Georgia" panose="02040502050405020303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bg-BG" sz="1800" kern="100" dirty="0">
                          <a:solidFill>
                            <a:schemeClr val="tx1"/>
                          </a:solidFill>
                          <a:effectLst/>
                        </a:rPr>
                        <a:t>Крайна дата</a:t>
                      </a:r>
                      <a:endParaRPr lang="bg-BG" sz="1600" kern="100" dirty="0">
                        <a:solidFill>
                          <a:schemeClr val="tx1"/>
                        </a:solidFill>
                        <a:effectLst/>
                        <a:latin typeface="Arial Nova" panose="020B0504020202020204" pitchFamily="34" charset="0"/>
                        <a:ea typeface="Georgia" panose="02040502050405020303" pitchFamily="18" charset="0"/>
                        <a:cs typeface="Georgia" panose="02040502050405020303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bg-BG" sz="1800" kern="100">
                          <a:solidFill>
                            <a:schemeClr val="tx1"/>
                          </a:solidFill>
                          <a:effectLst/>
                        </a:rPr>
                        <a:t>Отговорници</a:t>
                      </a:r>
                      <a:endParaRPr lang="bg-BG" sz="1600" kern="100">
                        <a:solidFill>
                          <a:schemeClr val="tx1"/>
                        </a:solidFill>
                        <a:effectLst/>
                        <a:latin typeface="Arial Nova" panose="020B0504020202020204" pitchFamily="34" charset="0"/>
                        <a:ea typeface="Georgia" panose="02040502050405020303" pitchFamily="18" charset="0"/>
                        <a:cs typeface="Georgia" panose="02040502050405020303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23607121"/>
                  </a:ext>
                </a:extLst>
              </a:tr>
              <a:tr h="63785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bg-BG" sz="1800" kern="100" dirty="0">
                          <a:solidFill>
                            <a:schemeClr val="tx1"/>
                          </a:solidFill>
                          <a:effectLst/>
                        </a:rPr>
                        <a:t>Увеличаване на броя на членовете</a:t>
                      </a:r>
                      <a:endParaRPr lang="bg-BG" sz="1600" kern="100" dirty="0">
                        <a:solidFill>
                          <a:schemeClr val="tx1"/>
                        </a:solidFill>
                        <a:effectLst/>
                        <a:latin typeface="Arial Nova" panose="020B0504020202020204" pitchFamily="34" charset="0"/>
                        <a:ea typeface="Georgia" panose="02040502050405020303" pitchFamily="18" charset="0"/>
                        <a:cs typeface="Georgia" panose="02040502050405020303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bg-BG" sz="1800" kern="100" dirty="0">
                          <a:solidFill>
                            <a:schemeClr val="tx1"/>
                          </a:solidFill>
                          <a:effectLst/>
                        </a:rPr>
                        <a:t>Брой нови членове</a:t>
                      </a:r>
                      <a:endParaRPr lang="bg-BG" sz="1600" kern="100" dirty="0">
                        <a:solidFill>
                          <a:schemeClr val="tx1"/>
                        </a:solidFill>
                        <a:effectLst/>
                        <a:latin typeface="Arial Nova" panose="020B0504020202020204" pitchFamily="34" charset="0"/>
                        <a:ea typeface="Georgia" panose="02040502050405020303" pitchFamily="18" charset="0"/>
                        <a:cs typeface="Georgia" panose="02040502050405020303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bg-BG" sz="1800" kern="100" dirty="0">
                          <a:solidFill>
                            <a:schemeClr val="tx1"/>
                          </a:solidFill>
                          <a:effectLst/>
                        </a:rPr>
                        <a:t>5</a:t>
                      </a:r>
                      <a:endParaRPr lang="bg-BG" sz="1600" kern="100" dirty="0">
                        <a:solidFill>
                          <a:schemeClr val="tx1"/>
                        </a:solidFill>
                        <a:effectLst/>
                        <a:latin typeface="Arial Nova" panose="020B0504020202020204" pitchFamily="34" charset="0"/>
                        <a:ea typeface="Georgia" panose="02040502050405020303" pitchFamily="18" charset="0"/>
                        <a:cs typeface="Georgia" panose="02040502050405020303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bg-BG" sz="1800" kern="100">
                          <a:solidFill>
                            <a:schemeClr val="tx1"/>
                          </a:solidFill>
                          <a:effectLst/>
                        </a:rPr>
                        <a:t>1 декември</a:t>
                      </a:r>
                      <a:endParaRPr lang="bg-BG" sz="1600" kern="100">
                        <a:solidFill>
                          <a:schemeClr val="tx1"/>
                        </a:solidFill>
                        <a:effectLst/>
                        <a:latin typeface="Arial Nova" panose="020B0504020202020204" pitchFamily="34" charset="0"/>
                        <a:ea typeface="Georgia" panose="02040502050405020303" pitchFamily="18" charset="0"/>
                        <a:cs typeface="Georgia" panose="02040502050405020303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bg-BG" sz="1800" kern="100">
                          <a:solidFill>
                            <a:schemeClr val="tx1"/>
                          </a:solidFill>
                          <a:effectLst/>
                        </a:rPr>
                        <a:t>Комисията по членство</a:t>
                      </a:r>
                      <a:endParaRPr lang="bg-BG" sz="1600" kern="100">
                        <a:solidFill>
                          <a:schemeClr val="tx1"/>
                        </a:solidFill>
                        <a:effectLst/>
                        <a:latin typeface="Arial Nova" panose="020B0504020202020204" pitchFamily="34" charset="0"/>
                        <a:ea typeface="Georgia" panose="02040502050405020303" pitchFamily="18" charset="0"/>
                        <a:cs typeface="Georgia" panose="02040502050405020303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122679790"/>
                  </a:ext>
                </a:extLst>
              </a:tr>
              <a:tr h="159462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bg-BG" sz="1800" kern="100" dirty="0">
                          <a:solidFill>
                            <a:schemeClr val="tx1"/>
                          </a:solidFill>
                          <a:effectLst/>
                        </a:rPr>
                        <a:t>Подобряване ангажираността на членовете</a:t>
                      </a:r>
                      <a:endParaRPr lang="bg-BG" sz="1600" kern="100" dirty="0">
                        <a:solidFill>
                          <a:schemeClr val="tx1"/>
                        </a:solidFill>
                        <a:effectLst/>
                        <a:latin typeface="Arial Nova" panose="020B0504020202020204" pitchFamily="34" charset="0"/>
                        <a:ea typeface="Georgia" panose="02040502050405020303" pitchFamily="18" charset="0"/>
                        <a:cs typeface="Georgia" panose="02040502050405020303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bg-BG" sz="1800" kern="100" dirty="0">
                          <a:solidFill>
                            <a:schemeClr val="tx1"/>
                          </a:solidFill>
                          <a:effectLst/>
                        </a:rPr>
                        <a:t>% активно участващи в клубни срещи и проекти</a:t>
                      </a:r>
                      <a:endParaRPr lang="bg-BG" sz="1600" kern="100" dirty="0">
                        <a:solidFill>
                          <a:schemeClr val="tx1"/>
                        </a:solidFill>
                        <a:effectLst/>
                        <a:latin typeface="Arial Nova" panose="020B0504020202020204" pitchFamily="34" charset="0"/>
                        <a:ea typeface="Georgia" panose="02040502050405020303" pitchFamily="18" charset="0"/>
                        <a:cs typeface="Georgia" panose="02040502050405020303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bg-BG" sz="1800" kern="100" dirty="0">
                          <a:solidFill>
                            <a:schemeClr val="tx1"/>
                          </a:solidFill>
                          <a:effectLst/>
                        </a:rPr>
                        <a:t>80%</a:t>
                      </a:r>
                      <a:endParaRPr lang="bg-BG" sz="1600" kern="100" dirty="0">
                        <a:solidFill>
                          <a:schemeClr val="tx1"/>
                        </a:solidFill>
                        <a:effectLst/>
                        <a:latin typeface="Arial Nova" panose="020B0504020202020204" pitchFamily="34" charset="0"/>
                        <a:ea typeface="Georgia" panose="02040502050405020303" pitchFamily="18" charset="0"/>
                        <a:cs typeface="Georgia" panose="02040502050405020303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bg-BG" sz="1800" kern="100" dirty="0">
                          <a:solidFill>
                            <a:schemeClr val="tx1"/>
                          </a:solidFill>
                          <a:effectLst/>
                        </a:rPr>
                        <a:t>Постоянно с ежемесечно нарастване на активно включените</a:t>
                      </a:r>
                      <a:endParaRPr lang="bg-BG" sz="1600" kern="100" dirty="0">
                        <a:solidFill>
                          <a:schemeClr val="tx1"/>
                        </a:solidFill>
                        <a:effectLst/>
                        <a:latin typeface="Arial Nova" panose="020B0504020202020204" pitchFamily="34" charset="0"/>
                        <a:ea typeface="Georgia" panose="02040502050405020303" pitchFamily="18" charset="0"/>
                        <a:cs typeface="Georgia" panose="02040502050405020303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bg-BG" sz="1800" kern="100" dirty="0">
                          <a:solidFill>
                            <a:schemeClr val="tx1"/>
                          </a:solidFill>
                          <a:effectLst/>
                        </a:rPr>
                        <a:t>Бордът на клуба, който делегира задачи към всички</a:t>
                      </a:r>
                      <a:endParaRPr lang="bg-BG" sz="1600" kern="100" dirty="0">
                        <a:solidFill>
                          <a:schemeClr val="tx1"/>
                        </a:solidFill>
                        <a:effectLst/>
                        <a:latin typeface="Arial Nova" panose="020B0504020202020204" pitchFamily="34" charset="0"/>
                        <a:ea typeface="Georgia" panose="02040502050405020303" pitchFamily="18" charset="0"/>
                        <a:cs typeface="Georgia" panose="02040502050405020303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751792747"/>
                  </a:ext>
                </a:extLst>
              </a:tr>
            </a:tbl>
          </a:graphicData>
        </a:graphic>
      </p:graphicFrame>
      <p:sp>
        <p:nvSpPr>
          <p:cNvPr id="5" name="Правоъгълник: със заоблени ъгли 4">
            <a:extLst>
              <a:ext uri="{FF2B5EF4-FFF2-40B4-BE49-F238E27FC236}">
                <a16:creationId xmlns:a16="http://schemas.microsoft.com/office/drawing/2014/main" id="{740424D8-B1F6-48B7-93A6-CE6C6AF723AF}"/>
              </a:ext>
            </a:extLst>
          </p:cNvPr>
          <p:cNvSpPr/>
          <p:nvPr/>
        </p:nvSpPr>
        <p:spPr>
          <a:xfrm>
            <a:off x="609600" y="1110661"/>
            <a:ext cx="1576873" cy="914400"/>
          </a:xfrm>
          <a:prstGeom prst="roundRect">
            <a:avLst/>
          </a:prstGeom>
          <a:solidFill>
            <a:srgbClr val="AF021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g-BG" b="1" dirty="0"/>
              <a:t>Цели, свързани с членството</a:t>
            </a:r>
          </a:p>
        </p:txBody>
      </p:sp>
      <p:sp>
        <p:nvSpPr>
          <p:cNvPr id="7" name="Овал 6">
            <a:extLst>
              <a:ext uri="{FF2B5EF4-FFF2-40B4-BE49-F238E27FC236}">
                <a16:creationId xmlns:a16="http://schemas.microsoft.com/office/drawing/2014/main" id="{52D111F8-A5F9-4E4E-97EC-0998F5D14CC4}"/>
              </a:ext>
            </a:extLst>
          </p:cNvPr>
          <p:cNvSpPr/>
          <p:nvPr/>
        </p:nvSpPr>
        <p:spPr>
          <a:xfrm>
            <a:off x="1080226" y="654287"/>
            <a:ext cx="635619" cy="586554"/>
          </a:xfrm>
          <a:prstGeom prst="ellipse">
            <a:avLst/>
          </a:prstGeom>
          <a:solidFill>
            <a:srgbClr val="AF021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g-BG" b="1" dirty="0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4187805444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3">
            <a:extLst>
              <a:ext uri="{FF2B5EF4-FFF2-40B4-BE49-F238E27FC236}">
                <a16:creationId xmlns:a16="http://schemas.microsoft.com/office/drawing/2014/main" id="{C88E0A22-8319-34F7-F658-CB3D17C435AC}"/>
              </a:ext>
            </a:extLst>
          </p:cNvPr>
          <p:cNvSpPr txBox="1">
            <a:spLocks/>
          </p:cNvSpPr>
          <p:nvPr/>
        </p:nvSpPr>
        <p:spPr>
          <a:xfrm>
            <a:off x="0" y="217124"/>
            <a:ext cx="12128740" cy="5889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36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j-ea"/>
                <a:cs typeface="Arial" panose="020B0604020202020204" pitchFamily="34" charset="0"/>
              </a:rPr>
              <a:t>С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j-ea"/>
                <a:cs typeface="Arial" panose="020B0604020202020204" pitchFamily="34" charset="0"/>
              </a:rPr>
              <a:t>Brand Centre </a:t>
            </a:r>
            <a:r>
              <a:rPr kumimoji="0" lang="bg-BG" sz="36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j-ea"/>
                <a:cs typeface="Arial" panose="020B0604020202020204" pitchFamily="34" charset="0"/>
              </a:rPr>
              <a:t>избягваме на грешки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Calibri"/>
              <a:ea typeface="+mj-ea"/>
              <a:cs typeface="Arial" panose="020B0604020202020204" pitchFamily="34" charset="0"/>
            </a:endParaRPr>
          </a:p>
        </p:txBody>
      </p:sp>
      <p:pic>
        <p:nvPicPr>
          <p:cNvPr id="1028" name="Picture 4" descr="E:\000000000000000000 Zone 21B\bourgas\Лекции\materials\RotaryMoE-R_CMYK-C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773" y="1402696"/>
            <a:ext cx="2484115" cy="2484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E:\000000000000000000 Zone 21B\bourgas\Лекции\materials\RotaryMBS-Simple_CMYK-C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4502" y="1978018"/>
            <a:ext cx="2630982" cy="9892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E:\000000000000000000 Zone 21B\bourgas\Лекции\materials\Picture1dddd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772" y="4357662"/>
            <a:ext cx="2742115" cy="11396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Resim 3">
            <a:extLst>
              <a:ext uri="{FF2B5EF4-FFF2-40B4-BE49-F238E27FC236}">
                <a16:creationId xmlns:a16="http://schemas.microsoft.com/office/drawing/2014/main" id="{91997912-03DB-DDC7-3FC7-6C0C865DD802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8304"/>
          <a:stretch/>
        </p:blipFill>
        <p:spPr>
          <a:xfrm>
            <a:off x="8620112" y="1864261"/>
            <a:ext cx="2872404" cy="1302792"/>
          </a:xfrm>
          <a:prstGeom prst="rect">
            <a:avLst/>
          </a:prstGeom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7293" y="4164932"/>
            <a:ext cx="4686601" cy="133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2" descr="E:\000000000000000000 Zone 21B\bourgas\Лекции\materials\Club-Rotary-LogoLockup-Template_EN21dddd.jpg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67" t="19103" r="34926" b="19283"/>
          <a:stretch/>
        </p:blipFill>
        <p:spPr bwMode="auto">
          <a:xfrm>
            <a:off x="8472662" y="4161033"/>
            <a:ext cx="3588152" cy="1336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746979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 txBox="1">
            <a:spLocks/>
          </p:cNvSpPr>
          <p:nvPr/>
        </p:nvSpPr>
        <p:spPr>
          <a:xfrm>
            <a:off x="556260" y="2756139"/>
            <a:ext cx="11079480" cy="1345721"/>
          </a:xfrm>
          <a:prstGeom prst="rect">
            <a:avLst/>
          </a:prstGeom>
        </p:spPr>
        <p:txBody>
          <a:bodyPr lIns="0" tIns="0" rIns="0" bIns="0">
            <a:normAutofit fontScale="700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tx2"/>
                </a:solidFill>
                <a:latin typeface="Georgia"/>
                <a:ea typeface="+mn-ea"/>
                <a:cs typeface="Georgia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bg-BG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Правилното използване на елементите на бранда </a:t>
            </a:r>
            <a:br>
              <a:rPr kumimoji="0" lang="bg-BG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</a:br>
            <a:r>
              <a:rPr kumimoji="0" lang="bg-BG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е като карането на автомобил – става лесно и автоматично, </a:t>
            </a:r>
            <a:br>
              <a:rPr kumimoji="0" lang="bg-BG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</a:br>
            <a:r>
              <a:rPr kumimoji="0" lang="bg-BG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когато свикнем. </a:t>
            </a:r>
            <a:endParaRPr kumimoji="0" lang="en-US" sz="2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itchFamily="34" charset="0"/>
              <a:ea typeface="+mn-ea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0672875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762255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на Office">
  <a:themeElements>
    <a:clrScheme name="Create Hope 2023-24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A458C"/>
      </a:accent1>
      <a:accent2>
        <a:srgbClr val="C22134"/>
      </a:accent2>
      <a:accent3>
        <a:srgbClr val="7958A1"/>
      </a:accent3>
      <a:accent4>
        <a:srgbClr val="FFD500"/>
      </a:accent4>
      <a:accent5>
        <a:srgbClr val="831550"/>
      </a:accent5>
      <a:accent6>
        <a:srgbClr val="FFFF00"/>
      </a:accent6>
      <a:hlink>
        <a:srgbClr val="0563C1"/>
      </a:hlink>
      <a:folHlink>
        <a:srgbClr val="954F72"/>
      </a:folHlink>
    </a:clrScheme>
    <a:fontScheme name="Trebuchet MS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О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4260</TotalTime>
  <Words>3364</Words>
  <Application>Microsoft Office PowerPoint</Application>
  <PresentationFormat>Widescreen</PresentationFormat>
  <Paragraphs>444</Paragraphs>
  <Slides>92</Slides>
  <Notes>46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92</vt:i4>
      </vt:variant>
    </vt:vector>
  </HeadingPairs>
  <TitlesOfParts>
    <vt:vector size="104" baseType="lpstr">
      <vt:lpstr>Aptos</vt:lpstr>
      <vt:lpstr>Arial</vt:lpstr>
      <vt:lpstr>Arial Nova</vt:lpstr>
      <vt:lpstr>Calibri</vt:lpstr>
      <vt:lpstr>Calibri (Заглавия)</vt:lpstr>
      <vt:lpstr>Georgia</vt:lpstr>
      <vt:lpstr>Lato</vt:lpstr>
      <vt:lpstr>Trebuchet MS</vt:lpstr>
      <vt:lpstr>Wingdings</vt:lpstr>
      <vt:lpstr>Тема на Office</vt:lpstr>
      <vt:lpstr>Custom Design</vt:lpstr>
      <vt:lpstr>1_Custom Design</vt:lpstr>
      <vt:lpstr>PowerPoint Presentation</vt:lpstr>
      <vt:lpstr>PowerPoint Presentation</vt:lpstr>
      <vt:lpstr>Какво най-много ви вдъхнови  от посланията на президента Елект на РИ  Марио де Камарго?   Запишете 3-5 ключови думи</vt:lpstr>
      <vt:lpstr>ЧЛЕНСТВОТО – най-ценният актив</vt:lpstr>
      <vt:lpstr>Запознайте се с Анна – президентът, който промени своя клуб</vt:lpstr>
      <vt:lpstr>Какво направи Анна?</vt:lpstr>
      <vt:lpstr>Успехите на Анна</vt:lpstr>
      <vt:lpstr>PowerPoint Presentation</vt:lpstr>
      <vt:lpstr>1. Анна си поставя цели</vt:lpstr>
      <vt:lpstr>2. Анна прави оценка на клуба</vt:lpstr>
      <vt:lpstr>Трето, Анна потърси начини да разнообрази клубния живот</vt:lpstr>
      <vt:lpstr>Най-важният фактор за успеха на клуба </vt:lpstr>
      <vt:lpstr>От удовлетвореност към ангажираност</vt:lpstr>
      <vt:lpstr>Ключови елементи на успешното лидерство </vt:lpstr>
      <vt:lpstr> Метаморфозата в клубовете </vt:lpstr>
      <vt:lpstr> Ангажираността = годеж в Ротари </vt:lpstr>
      <vt:lpstr>Какво поддържа ангажираността? </vt:lpstr>
      <vt:lpstr>Различни поколения в клуба </vt:lpstr>
      <vt:lpstr>Технологиите като партньор</vt:lpstr>
      <vt:lpstr>Какво следва? </vt:lpstr>
      <vt:lpstr>Как можем да съсипем един клуб?</vt:lpstr>
      <vt:lpstr>Как можем да съсипем един клуб?</vt:lpstr>
      <vt:lpstr>Четвърто, приемане на нови членове </vt:lpstr>
      <vt:lpstr>Защо нашите членове  СЕ ПРИСЪЕДИНЯВАТ?</vt:lpstr>
      <vt:lpstr>Защо членовете на РАК  СЕ ПРИСЪЕДИНЯВАТ?</vt:lpstr>
      <vt:lpstr>Защо членовете на Ротари и на Ротаракт НАПУСКАТ?</vt:lpstr>
      <vt:lpstr>5. Нови клубове</vt:lpstr>
      <vt:lpstr>Типове, форми и модели клубове</vt:lpstr>
      <vt:lpstr>Типове, форми и модели клубове</vt:lpstr>
      <vt:lpstr>Сателитен клуб Павликени</vt:lpstr>
      <vt:lpstr>PowerPoint Presentation</vt:lpstr>
      <vt:lpstr>И така, какви цели си поставихте за 2025-2026 г.?</vt:lpstr>
      <vt:lpstr>PowerPoint Presentation</vt:lpstr>
      <vt:lpstr>Защо е важно да ангажираме младите?</vt:lpstr>
      <vt:lpstr> Какво търсят младите хора днес?</vt:lpstr>
      <vt:lpstr>Как да ги привлечем?</vt:lpstr>
      <vt:lpstr>Как да ги привлечем?</vt:lpstr>
      <vt:lpstr>Мотивация и ангажираност</vt:lpstr>
      <vt:lpstr>Как да засилим връзката между Ротари и Ротаракт?</vt:lpstr>
      <vt:lpstr>Rotaract Growth Plan</vt:lpstr>
      <vt:lpstr>Нека бъдем вдъхновители на положителна промяна и желано място за всички, които искат да служат и да са единни в доброто!</vt:lpstr>
      <vt:lpstr>PowerPoint Presentation</vt:lpstr>
      <vt:lpstr>PowerPoint Presentation</vt:lpstr>
      <vt:lpstr> идва неочаквано  - търсена и нетърсена</vt:lpstr>
      <vt:lpstr>Тя остава за дълго,  и не мислим дали е</vt:lpstr>
      <vt:lpstr>Когато отиваме на среща с приятели</vt:lpstr>
      <vt:lpstr>... когато се срещаме извън формалното</vt:lpstr>
      <vt:lpstr>… когато правим проекти заедно</vt:lpstr>
      <vt:lpstr>... и когато разказваме за тях </vt:lpstr>
      <vt:lpstr>365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Първи брой на списанието</vt:lpstr>
      <vt:lpstr>През 1941 -42 г. излиза  сп. „Ротари в България“ под редакцията на Стоян Бочев</vt:lpstr>
      <vt:lpstr>Ротари на Балканите</vt:lpstr>
      <vt:lpstr>Ротари в България</vt:lpstr>
      <vt:lpstr>РИД  Марио Грасси даде идеята за българското списание през 1995 г. </vt:lpstr>
      <vt:lpstr>Световната ротарианска преса</vt:lpstr>
      <vt:lpstr>Световната ротарианска преса</vt:lpstr>
      <vt:lpstr>Регионално списание на Ротари за Балканския полуостров</vt:lpstr>
      <vt:lpstr>PowerPoint Presentation</vt:lpstr>
      <vt:lpstr>Позиции и мнения на лидерите на Ротари</vt:lpstr>
      <vt:lpstr>Типичният читател (анкета)</vt:lpstr>
      <vt:lpstr>Списанието през годините</vt:lpstr>
      <vt:lpstr>Ротари на Балканите</vt:lpstr>
      <vt:lpstr>PowerPoint Presentation</vt:lpstr>
      <vt:lpstr>Резултати от анкетата на РИ за „Ротари на Балканите“ – 2024 г.</vt:lpstr>
      <vt:lpstr>Резултати от анкетата на РИ за „Ротари на Балканите“ – 2024 г.</vt:lpstr>
      <vt:lpstr>Особено внимание към  Ротаракт в списанието</vt:lpstr>
      <vt:lpstr>PowerPoint Presentation</vt:lpstr>
      <vt:lpstr>ПЪРВОТО СЪБИТИЕ, ПУБЛИКУВАНО В ОФИЦИАЛНОТО СП. THE ROTARIAN</vt:lpstr>
      <vt:lpstr>НАЙ-ЗНАЧИМОТО СЪБИТИЕ В ЖИВОТА НА НАШИЯ ДИСТРИКТ 1 юли 2007 г.</vt:lpstr>
      <vt:lpstr>Списанието е връзката ни с Ротари интернешънъл  и световната ротарианска преса</vt:lpstr>
      <vt:lpstr>PowerPoint Presentation</vt:lpstr>
      <vt:lpstr>PowerPoint Presentation</vt:lpstr>
      <vt:lpstr>Пътят на създаване на силен бранд</vt:lpstr>
      <vt:lpstr>PowerPoint Presentation</vt:lpstr>
      <vt:lpstr>PowerPoint Presentation</vt:lpstr>
      <vt:lpstr>PowerPoint Presentation</vt:lpstr>
      <vt:lpstr>РЕЗУЛТАТЪТ</vt:lpstr>
      <vt:lpstr>КАК ИЗГЛЕЖДАМЕ НИЕ, РОТАРИАНЦИТЕ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на PowerPoint</dc:title>
  <dc:creator>Маргарита Й. Богданова</dc:creator>
  <cp:lastModifiedBy>Plamen Ilarionov</cp:lastModifiedBy>
  <cp:revision>160</cp:revision>
  <dcterms:created xsi:type="dcterms:W3CDTF">2023-08-17T13:43:07Z</dcterms:created>
  <dcterms:modified xsi:type="dcterms:W3CDTF">2025-04-10T10:41:33Z</dcterms:modified>
</cp:coreProperties>
</file>