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</p:sldMasterIdLst>
  <p:notesMasterIdLst>
    <p:notesMasterId r:id="rId96"/>
  </p:notesMasterIdLst>
  <p:sldIdLst>
    <p:sldId id="257" r:id="rId4"/>
    <p:sldId id="256" r:id="rId5"/>
    <p:sldId id="332" r:id="rId6"/>
    <p:sldId id="337" r:id="rId7"/>
    <p:sldId id="335" r:id="rId8"/>
    <p:sldId id="338" r:id="rId9"/>
    <p:sldId id="339" r:id="rId10"/>
    <p:sldId id="331" r:id="rId11"/>
    <p:sldId id="340" r:id="rId12"/>
    <p:sldId id="341" r:id="rId13"/>
    <p:sldId id="342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34" r:id="rId25"/>
    <p:sldId id="343" r:id="rId26"/>
    <p:sldId id="350" r:id="rId27"/>
    <p:sldId id="351" r:id="rId28"/>
    <p:sldId id="353" r:id="rId29"/>
    <p:sldId id="344" r:id="rId30"/>
    <p:sldId id="348" r:id="rId31"/>
    <p:sldId id="349" r:id="rId32"/>
    <p:sldId id="345" r:id="rId33"/>
    <p:sldId id="346" r:id="rId34"/>
    <p:sldId id="347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28" r:id="rId47"/>
    <p:sldId id="377" r:id="rId48"/>
    <p:sldId id="378" r:id="rId49"/>
    <p:sldId id="379" r:id="rId50"/>
    <p:sldId id="380" r:id="rId51"/>
    <p:sldId id="333" r:id="rId52"/>
    <p:sldId id="381" r:id="rId53"/>
    <p:sldId id="382" r:id="rId54"/>
    <p:sldId id="383" r:id="rId55"/>
    <p:sldId id="384" r:id="rId56"/>
    <p:sldId id="288" r:id="rId57"/>
    <p:sldId id="330" r:id="rId58"/>
    <p:sldId id="385" r:id="rId59"/>
    <p:sldId id="336" r:id="rId60"/>
    <p:sldId id="386" r:id="rId61"/>
    <p:sldId id="387" r:id="rId62"/>
    <p:sldId id="388" r:id="rId63"/>
    <p:sldId id="389" r:id="rId64"/>
    <p:sldId id="390" r:id="rId65"/>
    <p:sldId id="391" r:id="rId66"/>
    <p:sldId id="392" r:id="rId67"/>
    <p:sldId id="393" r:id="rId68"/>
    <p:sldId id="394" r:id="rId69"/>
    <p:sldId id="395" r:id="rId70"/>
    <p:sldId id="396" r:id="rId71"/>
    <p:sldId id="397" r:id="rId72"/>
    <p:sldId id="398" r:id="rId73"/>
    <p:sldId id="399" r:id="rId74"/>
    <p:sldId id="400" r:id="rId75"/>
    <p:sldId id="352" r:id="rId76"/>
    <p:sldId id="401" r:id="rId77"/>
    <p:sldId id="354" r:id="rId78"/>
    <p:sldId id="355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11" r:id="rId89"/>
    <p:sldId id="412" r:id="rId90"/>
    <p:sldId id="413" r:id="rId91"/>
    <p:sldId id="414" r:id="rId92"/>
    <p:sldId id="415" r:id="rId93"/>
    <p:sldId id="416" r:id="rId94"/>
    <p:sldId id="417" r:id="rId95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екция по подразбиране" id="{908FD0CD-70C9-4A2D-A030-46220F9CCD8C}">
          <p14:sldIdLst>
            <p14:sldId id="257"/>
            <p14:sldId id="256"/>
            <p14:sldId id="332"/>
            <p14:sldId id="337"/>
            <p14:sldId id="335"/>
            <p14:sldId id="338"/>
            <p14:sldId id="339"/>
            <p14:sldId id="331"/>
            <p14:sldId id="340"/>
            <p14:sldId id="341"/>
            <p14:sldId id="342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34"/>
            <p14:sldId id="343"/>
            <p14:sldId id="350"/>
            <p14:sldId id="351"/>
            <p14:sldId id="353"/>
            <p14:sldId id="344"/>
            <p14:sldId id="348"/>
            <p14:sldId id="349"/>
            <p14:sldId id="345"/>
            <p14:sldId id="346"/>
            <p14:sldId id="347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28"/>
            <p14:sldId id="377"/>
            <p14:sldId id="378"/>
            <p14:sldId id="379"/>
            <p14:sldId id="380"/>
            <p14:sldId id="333"/>
            <p14:sldId id="381"/>
            <p14:sldId id="382"/>
            <p14:sldId id="383"/>
            <p14:sldId id="384"/>
            <p14:sldId id="288"/>
            <p14:sldId id="330"/>
            <p14:sldId id="385"/>
            <p14:sldId id="336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352"/>
            <p14:sldId id="401"/>
            <p14:sldId id="354"/>
            <p14:sldId id="355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367"/>
    <a:srgbClr val="5A2BC1"/>
    <a:srgbClr val="A3439F"/>
    <a:srgbClr val="D413CB"/>
    <a:srgbClr val="D471CB"/>
    <a:srgbClr val="E571CF"/>
    <a:srgbClr val="D438B6"/>
    <a:srgbClr val="77AB42"/>
    <a:srgbClr val="006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ъл стил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ъл стил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17" autoAdjust="0"/>
    <p:restoredTop sz="85109" autoAdjust="0"/>
  </p:normalViewPr>
  <p:slideViewPr>
    <p:cSldViewPr snapToGrid="0">
      <p:cViewPr varScale="1">
        <p:scale>
          <a:sx n="129" d="100"/>
          <a:sy n="129" d="100"/>
        </p:scale>
        <p:origin x="20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A645CD-FD07-4FC6-AE25-55C8380174D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bg-BG"/>
        </a:p>
      </dgm:t>
    </dgm:pt>
    <dgm:pt modelId="{90398281-CAAF-402A-9951-9625D1971E16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bg-BG" dirty="0"/>
            <a:t>Проекти в служба на общността</a:t>
          </a:r>
        </a:p>
      </dgm:t>
    </dgm:pt>
    <dgm:pt modelId="{A4EC656B-85FC-4DD7-B92E-9549F1DCE8E4}" type="parTrans" cxnId="{B513AC85-512D-4374-9CCA-E1341329F1CE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4B38D415-6D1A-4BFD-92A2-FF0313DDA0D7}" type="sibTrans" cxnId="{B513AC85-512D-4374-9CCA-E1341329F1CE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182A6509-1C8A-4A84-B34E-5AEA368F2E8F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g-BG"/>
            <a:t>Приятелство</a:t>
          </a:r>
          <a:endParaRPr lang="bg-BG" dirty="0"/>
        </a:p>
      </dgm:t>
    </dgm:pt>
    <dgm:pt modelId="{B322A4E7-728D-4F9E-86F7-DA83E5FE192C}" type="parTrans" cxnId="{89B9FD06-5346-4798-97CE-40C05D5FE065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045254CE-5477-4F23-B085-602838ECC65C}" type="sibTrans" cxnId="{89B9FD06-5346-4798-97CE-40C05D5FE065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B7AA7088-DECD-4AA3-8DD0-C9C0A53F109D}">
      <dgm:prSet phldrT="[Текст]"/>
      <dgm:spPr>
        <a:solidFill>
          <a:srgbClr val="FFFF00"/>
        </a:solidFill>
      </dgm:spPr>
      <dgm:t>
        <a:bodyPr/>
        <a:lstStyle/>
        <a:p>
          <a:r>
            <a:rPr lang="bg-BG" dirty="0"/>
            <a:t>Международни проекти</a:t>
          </a:r>
        </a:p>
      </dgm:t>
    </dgm:pt>
    <dgm:pt modelId="{9722FCC7-4057-46ED-905D-88E89DE49B00}" type="parTrans" cxnId="{F574E8DC-8BCF-4786-9A52-A6D8BC16F111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AC92340A-1D81-406D-AF80-09C134C99348}" type="sibTrans" cxnId="{F574E8DC-8BCF-4786-9A52-A6D8BC16F111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B32003BF-C46C-461D-B1FD-87DCF9D9CD06}">
      <dgm:prSet phldrT="[Текст]"/>
      <dgm:spPr/>
      <dgm:t>
        <a:bodyPr/>
        <a:lstStyle/>
        <a:p>
          <a:r>
            <a:rPr lang="bg-BG"/>
            <a:t>Професионални контакти</a:t>
          </a:r>
          <a:endParaRPr lang="bg-BG" dirty="0"/>
        </a:p>
      </dgm:t>
    </dgm:pt>
    <dgm:pt modelId="{81CA083A-E639-4AAE-90B8-9580279F5BA0}" type="parTrans" cxnId="{933C0950-DA8C-4BBD-9B5A-AAFACAC6B9C0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3B26E7F8-1C21-42FB-962C-D4BD4F539253}" type="sibTrans" cxnId="{933C0950-DA8C-4BBD-9B5A-AAFACAC6B9C0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FCBDA4C6-6207-43C9-85A0-91BF93BDAA42}" type="pres">
      <dgm:prSet presAssocID="{82A645CD-FD07-4FC6-AE25-55C8380174D1}" presName="Name0" presStyleCnt="0">
        <dgm:presLayoutVars>
          <dgm:chMax val="7"/>
          <dgm:chPref val="7"/>
          <dgm:dir/>
        </dgm:presLayoutVars>
      </dgm:prSet>
      <dgm:spPr/>
    </dgm:pt>
    <dgm:pt modelId="{B0445061-9F29-4793-8FE3-8496D9F573F1}" type="pres">
      <dgm:prSet presAssocID="{82A645CD-FD07-4FC6-AE25-55C8380174D1}" presName="Name1" presStyleCnt="0"/>
      <dgm:spPr/>
    </dgm:pt>
    <dgm:pt modelId="{5AABECDF-7ECF-48BF-8444-CE3D42F93EB6}" type="pres">
      <dgm:prSet presAssocID="{82A645CD-FD07-4FC6-AE25-55C8380174D1}" presName="cycle" presStyleCnt="0"/>
      <dgm:spPr/>
    </dgm:pt>
    <dgm:pt modelId="{29C82B36-22DC-4B47-8161-AE08B20FCFF7}" type="pres">
      <dgm:prSet presAssocID="{82A645CD-FD07-4FC6-AE25-55C8380174D1}" presName="srcNode" presStyleLbl="node1" presStyleIdx="0" presStyleCnt="4"/>
      <dgm:spPr/>
    </dgm:pt>
    <dgm:pt modelId="{65D97B06-2036-42D6-B311-5F4725347BA6}" type="pres">
      <dgm:prSet presAssocID="{82A645CD-FD07-4FC6-AE25-55C8380174D1}" presName="conn" presStyleLbl="parChTrans1D2" presStyleIdx="0" presStyleCnt="1"/>
      <dgm:spPr/>
    </dgm:pt>
    <dgm:pt modelId="{6084ECAA-57D8-48C1-8D2E-38569C763C1B}" type="pres">
      <dgm:prSet presAssocID="{82A645CD-FD07-4FC6-AE25-55C8380174D1}" presName="extraNode" presStyleLbl="node1" presStyleIdx="0" presStyleCnt="4"/>
      <dgm:spPr/>
    </dgm:pt>
    <dgm:pt modelId="{8CB881C6-7794-4392-81A4-D3A3C8A006B1}" type="pres">
      <dgm:prSet presAssocID="{82A645CD-FD07-4FC6-AE25-55C8380174D1}" presName="dstNode" presStyleLbl="node1" presStyleIdx="0" presStyleCnt="4"/>
      <dgm:spPr/>
    </dgm:pt>
    <dgm:pt modelId="{11BA1A56-8E2A-443B-A204-D4D08D651F80}" type="pres">
      <dgm:prSet presAssocID="{90398281-CAAF-402A-9951-9625D1971E16}" presName="text_1" presStyleLbl="node1" presStyleIdx="0" presStyleCnt="4">
        <dgm:presLayoutVars>
          <dgm:bulletEnabled val="1"/>
        </dgm:presLayoutVars>
      </dgm:prSet>
      <dgm:spPr/>
    </dgm:pt>
    <dgm:pt modelId="{C35C4DED-3BC1-453A-BD6E-5B50A403DBC8}" type="pres">
      <dgm:prSet presAssocID="{90398281-CAAF-402A-9951-9625D1971E16}" presName="accent_1" presStyleCnt="0"/>
      <dgm:spPr/>
    </dgm:pt>
    <dgm:pt modelId="{C1BE6E7F-FDCA-4788-8A3A-D3A0892CADE0}" type="pres">
      <dgm:prSet presAssocID="{90398281-CAAF-402A-9951-9625D1971E16}" presName="accentRepeatNode" presStyleLbl="solidFgAcc1" presStyleIdx="0" presStyleCnt="4"/>
      <dgm:spPr/>
    </dgm:pt>
    <dgm:pt modelId="{8EE47320-890E-47DE-961B-B18946449F7C}" type="pres">
      <dgm:prSet presAssocID="{182A6509-1C8A-4A84-B34E-5AEA368F2E8F}" presName="text_2" presStyleLbl="node1" presStyleIdx="1" presStyleCnt="4">
        <dgm:presLayoutVars>
          <dgm:bulletEnabled val="1"/>
        </dgm:presLayoutVars>
      </dgm:prSet>
      <dgm:spPr/>
    </dgm:pt>
    <dgm:pt modelId="{82CD628B-D21D-4695-A2A3-EA4C722F89C0}" type="pres">
      <dgm:prSet presAssocID="{182A6509-1C8A-4A84-B34E-5AEA368F2E8F}" presName="accent_2" presStyleCnt="0"/>
      <dgm:spPr/>
    </dgm:pt>
    <dgm:pt modelId="{7673CC78-8C9C-4599-9829-9DAD58991119}" type="pres">
      <dgm:prSet presAssocID="{182A6509-1C8A-4A84-B34E-5AEA368F2E8F}" presName="accentRepeatNode" presStyleLbl="solidFgAcc1" presStyleIdx="1" presStyleCnt="4"/>
      <dgm:spPr/>
    </dgm:pt>
    <dgm:pt modelId="{FB0AB116-AFE7-4308-BEFC-83F014C7F76A}" type="pres">
      <dgm:prSet presAssocID="{B7AA7088-DECD-4AA3-8DD0-C9C0A53F109D}" presName="text_3" presStyleLbl="node1" presStyleIdx="2" presStyleCnt="4">
        <dgm:presLayoutVars>
          <dgm:bulletEnabled val="1"/>
        </dgm:presLayoutVars>
      </dgm:prSet>
      <dgm:spPr/>
    </dgm:pt>
    <dgm:pt modelId="{EBE4C68B-3BD4-4202-A7F3-F1EE08B98C18}" type="pres">
      <dgm:prSet presAssocID="{B7AA7088-DECD-4AA3-8DD0-C9C0A53F109D}" presName="accent_3" presStyleCnt="0"/>
      <dgm:spPr/>
    </dgm:pt>
    <dgm:pt modelId="{0BC2648C-00BC-4B3F-847B-0E5F6E1563DA}" type="pres">
      <dgm:prSet presAssocID="{B7AA7088-DECD-4AA3-8DD0-C9C0A53F109D}" presName="accentRepeatNode" presStyleLbl="solidFgAcc1" presStyleIdx="2" presStyleCnt="4"/>
      <dgm:spPr/>
    </dgm:pt>
    <dgm:pt modelId="{4F80FE1C-4CBB-4998-9EE2-A147A68E25FD}" type="pres">
      <dgm:prSet presAssocID="{B32003BF-C46C-461D-B1FD-87DCF9D9CD06}" presName="text_4" presStyleLbl="node1" presStyleIdx="3" presStyleCnt="4">
        <dgm:presLayoutVars>
          <dgm:bulletEnabled val="1"/>
        </dgm:presLayoutVars>
      </dgm:prSet>
      <dgm:spPr/>
    </dgm:pt>
    <dgm:pt modelId="{323D2724-DB0C-4638-9BC3-083892240813}" type="pres">
      <dgm:prSet presAssocID="{B32003BF-C46C-461D-B1FD-87DCF9D9CD06}" presName="accent_4" presStyleCnt="0"/>
      <dgm:spPr/>
    </dgm:pt>
    <dgm:pt modelId="{64CDAAE8-DF09-4D9F-9822-B562F20DDEC3}" type="pres">
      <dgm:prSet presAssocID="{B32003BF-C46C-461D-B1FD-87DCF9D9CD06}" presName="accentRepeatNode" presStyleLbl="solidFgAcc1" presStyleIdx="3" presStyleCnt="4"/>
      <dgm:spPr/>
    </dgm:pt>
  </dgm:ptLst>
  <dgm:cxnLst>
    <dgm:cxn modelId="{89B9FD06-5346-4798-97CE-40C05D5FE065}" srcId="{82A645CD-FD07-4FC6-AE25-55C8380174D1}" destId="{182A6509-1C8A-4A84-B34E-5AEA368F2E8F}" srcOrd="1" destOrd="0" parTransId="{B322A4E7-728D-4F9E-86F7-DA83E5FE192C}" sibTransId="{045254CE-5477-4F23-B085-602838ECC65C}"/>
    <dgm:cxn modelId="{46C93F18-5663-406F-82BC-F94D5419ADC3}" type="presOf" srcId="{90398281-CAAF-402A-9951-9625D1971E16}" destId="{11BA1A56-8E2A-443B-A204-D4D08D651F80}" srcOrd="0" destOrd="0" presId="urn:microsoft.com/office/officeart/2008/layout/VerticalCurvedList"/>
    <dgm:cxn modelId="{7AF8693A-94D5-4D18-8376-043B755F2692}" type="presOf" srcId="{82A645CD-FD07-4FC6-AE25-55C8380174D1}" destId="{FCBDA4C6-6207-43C9-85A0-91BF93BDAA42}" srcOrd="0" destOrd="0" presId="urn:microsoft.com/office/officeart/2008/layout/VerticalCurvedList"/>
    <dgm:cxn modelId="{1CA56E3A-2D9E-4B52-8472-B450EC037527}" type="presOf" srcId="{B32003BF-C46C-461D-B1FD-87DCF9D9CD06}" destId="{4F80FE1C-4CBB-4998-9EE2-A147A68E25FD}" srcOrd="0" destOrd="0" presId="urn:microsoft.com/office/officeart/2008/layout/VerticalCurvedList"/>
    <dgm:cxn modelId="{933C0950-DA8C-4BBD-9B5A-AAFACAC6B9C0}" srcId="{82A645CD-FD07-4FC6-AE25-55C8380174D1}" destId="{B32003BF-C46C-461D-B1FD-87DCF9D9CD06}" srcOrd="3" destOrd="0" parTransId="{81CA083A-E639-4AAE-90B8-9580279F5BA0}" sibTransId="{3B26E7F8-1C21-42FB-962C-D4BD4F539253}"/>
    <dgm:cxn modelId="{B513AC85-512D-4374-9CCA-E1341329F1CE}" srcId="{82A645CD-FD07-4FC6-AE25-55C8380174D1}" destId="{90398281-CAAF-402A-9951-9625D1971E16}" srcOrd="0" destOrd="0" parTransId="{A4EC656B-85FC-4DD7-B92E-9549F1DCE8E4}" sibTransId="{4B38D415-6D1A-4BFD-92A2-FF0313DDA0D7}"/>
    <dgm:cxn modelId="{8E7280AF-92E9-4403-9002-F8EE2DAB1336}" type="presOf" srcId="{182A6509-1C8A-4A84-B34E-5AEA368F2E8F}" destId="{8EE47320-890E-47DE-961B-B18946449F7C}" srcOrd="0" destOrd="0" presId="urn:microsoft.com/office/officeart/2008/layout/VerticalCurvedList"/>
    <dgm:cxn modelId="{F574E8DC-8BCF-4786-9A52-A6D8BC16F111}" srcId="{82A645CD-FD07-4FC6-AE25-55C8380174D1}" destId="{B7AA7088-DECD-4AA3-8DD0-C9C0A53F109D}" srcOrd="2" destOrd="0" parTransId="{9722FCC7-4057-46ED-905D-88E89DE49B00}" sibTransId="{AC92340A-1D81-406D-AF80-09C134C99348}"/>
    <dgm:cxn modelId="{4FC273E1-6286-4CF3-AE7B-3AF6AA683111}" type="presOf" srcId="{4B38D415-6D1A-4BFD-92A2-FF0313DDA0D7}" destId="{65D97B06-2036-42D6-B311-5F4725347BA6}" srcOrd="0" destOrd="0" presId="urn:microsoft.com/office/officeart/2008/layout/VerticalCurvedList"/>
    <dgm:cxn modelId="{AF7999E1-54F4-4B66-86EF-9C58EDF70B24}" type="presOf" srcId="{B7AA7088-DECD-4AA3-8DD0-C9C0A53F109D}" destId="{FB0AB116-AFE7-4308-BEFC-83F014C7F76A}" srcOrd="0" destOrd="0" presId="urn:microsoft.com/office/officeart/2008/layout/VerticalCurvedList"/>
    <dgm:cxn modelId="{D184D903-111C-40B1-8897-DD4F171A8744}" type="presParOf" srcId="{FCBDA4C6-6207-43C9-85A0-91BF93BDAA42}" destId="{B0445061-9F29-4793-8FE3-8496D9F573F1}" srcOrd="0" destOrd="0" presId="urn:microsoft.com/office/officeart/2008/layout/VerticalCurvedList"/>
    <dgm:cxn modelId="{1434C597-7634-4FE2-9543-5E86121F17C8}" type="presParOf" srcId="{B0445061-9F29-4793-8FE3-8496D9F573F1}" destId="{5AABECDF-7ECF-48BF-8444-CE3D42F93EB6}" srcOrd="0" destOrd="0" presId="urn:microsoft.com/office/officeart/2008/layout/VerticalCurvedList"/>
    <dgm:cxn modelId="{64C103C8-6655-42A7-808E-6BD3A15474F6}" type="presParOf" srcId="{5AABECDF-7ECF-48BF-8444-CE3D42F93EB6}" destId="{29C82B36-22DC-4B47-8161-AE08B20FCFF7}" srcOrd="0" destOrd="0" presId="urn:microsoft.com/office/officeart/2008/layout/VerticalCurvedList"/>
    <dgm:cxn modelId="{A7CF2862-294C-46BF-9E85-99CE0454CC2B}" type="presParOf" srcId="{5AABECDF-7ECF-48BF-8444-CE3D42F93EB6}" destId="{65D97B06-2036-42D6-B311-5F4725347BA6}" srcOrd="1" destOrd="0" presId="urn:microsoft.com/office/officeart/2008/layout/VerticalCurvedList"/>
    <dgm:cxn modelId="{D07BD582-6842-4BEB-8EB3-101B9FF800AD}" type="presParOf" srcId="{5AABECDF-7ECF-48BF-8444-CE3D42F93EB6}" destId="{6084ECAA-57D8-48C1-8D2E-38569C763C1B}" srcOrd="2" destOrd="0" presId="urn:microsoft.com/office/officeart/2008/layout/VerticalCurvedList"/>
    <dgm:cxn modelId="{2F15D487-4094-4009-9CC8-DCDF6936B338}" type="presParOf" srcId="{5AABECDF-7ECF-48BF-8444-CE3D42F93EB6}" destId="{8CB881C6-7794-4392-81A4-D3A3C8A006B1}" srcOrd="3" destOrd="0" presId="urn:microsoft.com/office/officeart/2008/layout/VerticalCurvedList"/>
    <dgm:cxn modelId="{91EB1F79-2339-4E65-8440-D3DDCE1C879B}" type="presParOf" srcId="{B0445061-9F29-4793-8FE3-8496D9F573F1}" destId="{11BA1A56-8E2A-443B-A204-D4D08D651F80}" srcOrd="1" destOrd="0" presId="urn:microsoft.com/office/officeart/2008/layout/VerticalCurvedList"/>
    <dgm:cxn modelId="{0B65C411-891F-43E4-A121-FB5714AE2452}" type="presParOf" srcId="{B0445061-9F29-4793-8FE3-8496D9F573F1}" destId="{C35C4DED-3BC1-453A-BD6E-5B50A403DBC8}" srcOrd="2" destOrd="0" presId="urn:microsoft.com/office/officeart/2008/layout/VerticalCurvedList"/>
    <dgm:cxn modelId="{DE332D5F-86E8-48A8-B35A-ADC9E3F725B8}" type="presParOf" srcId="{C35C4DED-3BC1-453A-BD6E-5B50A403DBC8}" destId="{C1BE6E7F-FDCA-4788-8A3A-D3A0892CADE0}" srcOrd="0" destOrd="0" presId="urn:microsoft.com/office/officeart/2008/layout/VerticalCurvedList"/>
    <dgm:cxn modelId="{609AFAC7-3E9A-4EF6-8BE7-7142ED47C529}" type="presParOf" srcId="{B0445061-9F29-4793-8FE3-8496D9F573F1}" destId="{8EE47320-890E-47DE-961B-B18946449F7C}" srcOrd="3" destOrd="0" presId="urn:microsoft.com/office/officeart/2008/layout/VerticalCurvedList"/>
    <dgm:cxn modelId="{2552561C-A538-43B6-9036-406E4B55E2BE}" type="presParOf" srcId="{B0445061-9F29-4793-8FE3-8496D9F573F1}" destId="{82CD628B-D21D-4695-A2A3-EA4C722F89C0}" srcOrd="4" destOrd="0" presId="urn:microsoft.com/office/officeart/2008/layout/VerticalCurvedList"/>
    <dgm:cxn modelId="{ADECBEA2-AC1A-4221-9513-DD261691AF78}" type="presParOf" srcId="{82CD628B-D21D-4695-A2A3-EA4C722F89C0}" destId="{7673CC78-8C9C-4599-9829-9DAD58991119}" srcOrd="0" destOrd="0" presId="urn:microsoft.com/office/officeart/2008/layout/VerticalCurvedList"/>
    <dgm:cxn modelId="{6B2055A3-E389-46FC-AB47-79E9E8A69200}" type="presParOf" srcId="{B0445061-9F29-4793-8FE3-8496D9F573F1}" destId="{FB0AB116-AFE7-4308-BEFC-83F014C7F76A}" srcOrd="5" destOrd="0" presId="urn:microsoft.com/office/officeart/2008/layout/VerticalCurvedList"/>
    <dgm:cxn modelId="{B1F39561-7561-4306-8CA0-C4F7086D7FFC}" type="presParOf" srcId="{B0445061-9F29-4793-8FE3-8496D9F573F1}" destId="{EBE4C68B-3BD4-4202-A7F3-F1EE08B98C18}" srcOrd="6" destOrd="0" presId="urn:microsoft.com/office/officeart/2008/layout/VerticalCurvedList"/>
    <dgm:cxn modelId="{8B1398AB-6A87-40C0-AF30-64C60475116A}" type="presParOf" srcId="{EBE4C68B-3BD4-4202-A7F3-F1EE08B98C18}" destId="{0BC2648C-00BC-4B3F-847B-0E5F6E1563DA}" srcOrd="0" destOrd="0" presId="urn:microsoft.com/office/officeart/2008/layout/VerticalCurvedList"/>
    <dgm:cxn modelId="{E20C9F25-7008-4F63-8EF9-CE30655760C9}" type="presParOf" srcId="{B0445061-9F29-4793-8FE3-8496D9F573F1}" destId="{4F80FE1C-4CBB-4998-9EE2-A147A68E25FD}" srcOrd="7" destOrd="0" presId="urn:microsoft.com/office/officeart/2008/layout/VerticalCurvedList"/>
    <dgm:cxn modelId="{39F0BADD-4AFC-4D93-A0AB-D2404B31A4BD}" type="presParOf" srcId="{B0445061-9F29-4793-8FE3-8496D9F573F1}" destId="{323D2724-DB0C-4638-9BC3-083892240813}" srcOrd="8" destOrd="0" presId="urn:microsoft.com/office/officeart/2008/layout/VerticalCurvedList"/>
    <dgm:cxn modelId="{764904E6-2525-4DC8-83B3-D4B61B25C7A0}" type="presParOf" srcId="{323D2724-DB0C-4638-9BC3-083892240813}" destId="{64CDAAE8-DF09-4D9F-9822-B562F20DDEC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A645CD-FD07-4FC6-AE25-55C8380174D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bg-BG"/>
        </a:p>
      </dgm:t>
    </dgm:pt>
    <dgm:pt modelId="{90398281-CAAF-402A-9951-9625D1971E16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g-BG" sz="2000">
              <a:solidFill>
                <a:schemeClr val="tx1"/>
              </a:solidFill>
            </a:rPr>
            <a:t>Приятелство</a:t>
          </a:r>
          <a:endParaRPr lang="bg-BG" sz="2000" dirty="0">
            <a:solidFill>
              <a:schemeClr val="tx1"/>
            </a:solidFill>
          </a:endParaRPr>
        </a:p>
      </dgm:t>
    </dgm:pt>
    <dgm:pt modelId="{A4EC656B-85FC-4DD7-B92E-9549F1DCE8E4}" type="parTrans" cxnId="{B513AC85-512D-4374-9CCA-E1341329F1CE}">
      <dgm:prSet/>
      <dgm:spPr/>
      <dgm:t>
        <a:bodyPr/>
        <a:lstStyle/>
        <a:p>
          <a:endParaRPr lang="bg-BG" sz="1600">
            <a:solidFill>
              <a:schemeClr val="tx1"/>
            </a:solidFill>
          </a:endParaRPr>
        </a:p>
      </dgm:t>
    </dgm:pt>
    <dgm:pt modelId="{4B38D415-6D1A-4BFD-92A2-FF0313DDA0D7}" type="sibTrans" cxnId="{B513AC85-512D-4374-9CCA-E1341329F1CE}">
      <dgm:prSet/>
      <dgm:spPr/>
      <dgm:t>
        <a:bodyPr/>
        <a:lstStyle/>
        <a:p>
          <a:endParaRPr lang="bg-BG" sz="1600">
            <a:solidFill>
              <a:schemeClr val="tx1"/>
            </a:solidFill>
          </a:endParaRPr>
        </a:p>
      </dgm:t>
    </dgm:pt>
    <dgm:pt modelId="{B7AA7088-DECD-4AA3-8DD0-C9C0A53F109D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bg-BG" sz="2000" dirty="0">
              <a:solidFill>
                <a:schemeClr val="tx1"/>
              </a:solidFill>
            </a:rPr>
            <a:t>Международни проекти</a:t>
          </a:r>
        </a:p>
      </dgm:t>
    </dgm:pt>
    <dgm:pt modelId="{9722FCC7-4057-46ED-905D-88E89DE49B00}" type="parTrans" cxnId="{F574E8DC-8BCF-4786-9A52-A6D8BC16F111}">
      <dgm:prSet/>
      <dgm:spPr/>
      <dgm:t>
        <a:bodyPr/>
        <a:lstStyle/>
        <a:p>
          <a:endParaRPr lang="bg-BG" sz="1600">
            <a:solidFill>
              <a:schemeClr val="tx1"/>
            </a:solidFill>
          </a:endParaRPr>
        </a:p>
      </dgm:t>
    </dgm:pt>
    <dgm:pt modelId="{AC92340A-1D81-406D-AF80-09C134C99348}" type="sibTrans" cxnId="{F574E8DC-8BCF-4786-9A52-A6D8BC16F111}">
      <dgm:prSet/>
      <dgm:spPr/>
      <dgm:t>
        <a:bodyPr/>
        <a:lstStyle/>
        <a:p>
          <a:endParaRPr lang="bg-BG" sz="1600">
            <a:solidFill>
              <a:schemeClr val="tx1"/>
            </a:solidFill>
          </a:endParaRPr>
        </a:p>
      </dgm:t>
    </dgm:pt>
    <dgm:pt modelId="{79037FF5-9F2E-4603-8237-F65D00B28DA5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bg-BG" sz="2000" dirty="0">
              <a:solidFill>
                <a:schemeClr val="tx1"/>
              </a:solidFill>
            </a:rPr>
            <a:t>Проекти в служба на общността</a:t>
          </a:r>
        </a:p>
      </dgm:t>
    </dgm:pt>
    <dgm:pt modelId="{662814B3-0C91-4237-927A-988D7398C3A4}" type="parTrans" cxnId="{7768B948-9ACA-4C84-86AC-3341096A0954}">
      <dgm:prSet/>
      <dgm:spPr/>
      <dgm:t>
        <a:bodyPr/>
        <a:lstStyle/>
        <a:p>
          <a:endParaRPr lang="bg-BG" sz="1600">
            <a:solidFill>
              <a:schemeClr val="tx1"/>
            </a:solidFill>
          </a:endParaRPr>
        </a:p>
      </dgm:t>
    </dgm:pt>
    <dgm:pt modelId="{78235ADE-A78A-4FDF-815B-E6E45466313E}" type="sibTrans" cxnId="{7768B948-9ACA-4C84-86AC-3341096A0954}">
      <dgm:prSet/>
      <dgm:spPr/>
      <dgm:t>
        <a:bodyPr/>
        <a:lstStyle/>
        <a:p>
          <a:endParaRPr lang="bg-BG" sz="1600">
            <a:solidFill>
              <a:schemeClr val="tx1"/>
            </a:solidFill>
          </a:endParaRPr>
        </a:p>
      </dgm:t>
    </dgm:pt>
    <dgm:pt modelId="{FCBDA4C6-6207-43C9-85A0-91BF93BDAA42}" type="pres">
      <dgm:prSet presAssocID="{82A645CD-FD07-4FC6-AE25-55C8380174D1}" presName="Name0" presStyleCnt="0">
        <dgm:presLayoutVars>
          <dgm:chMax val="7"/>
          <dgm:chPref val="7"/>
          <dgm:dir/>
        </dgm:presLayoutVars>
      </dgm:prSet>
      <dgm:spPr/>
    </dgm:pt>
    <dgm:pt modelId="{B0445061-9F29-4793-8FE3-8496D9F573F1}" type="pres">
      <dgm:prSet presAssocID="{82A645CD-FD07-4FC6-AE25-55C8380174D1}" presName="Name1" presStyleCnt="0"/>
      <dgm:spPr/>
    </dgm:pt>
    <dgm:pt modelId="{5AABECDF-7ECF-48BF-8444-CE3D42F93EB6}" type="pres">
      <dgm:prSet presAssocID="{82A645CD-FD07-4FC6-AE25-55C8380174D1}" presName="cycle" presStyleCnt="0"/>
      <dgm:spPr/>
    </dgm:pt>
    <dgm:pt modelId="{29C82B36-22DC-4B47-8161-AE08B20FCFF7}" type="pres">
      <dgm:prSet presAssocID="{82A645CD-FD07-4FC6-AE25-55C8380174D1}" presName="srcNode" presStyleLbl="node1" presStyleIdx="0" presStyleCnt="3"/>
      <dgm:spPr/>
    </dgm:pt>
    <dgm:pt modelId="{65D97B06-2036-42D6-B311-5F4725347BA6}" type="pres">
      <dgm:prSet presAssocID="{82A645CD-FD07-4FC6-AE25-55C8380174D1}" presName="conn" presStyleLbl="parChTrans1D2" presStyleIdx="0" presStyleCnt="1"/>
      <dgm:spPr/>
    </dgm:pt>
    <dgm:pt modelId="{6084ECAA-57D8-48C1-8D2E-38569C763C1B}" type="pres">
      <dgm:prSet presAssocID="{82A645CD-FD07-4FC6-AE25-55C8380174D1}" presName="extraNode" presStyleLbl="node1" presStyleIdx="0" presStyleCnt="3"/>
      <dgm:spPr/>
    </dgm:pt>
    <dgm:pt modelId="{8CB881C6-7794-4392-81A4-D3A3C8A006B1}" type="pres">
      <dgm:prSet presAssocID="{82A645CD-FD07-4FC6-AE25-55C8380174D1}" presName="dstNode" presStyleLbl="node1" presStyleIdx="0" presStyleCnt="3"/>
      <dgm:spPr/>
    </dgm:pt>
    <dgm:pt modelId="{11BA1A56-8E2A-443B-A204-D4D08D651F80}" type="pres">
      <dgm:prSet presAssocID="{90398281-CAAF-402A-9951-9625D1971E16}" presName="text_1" presStyleLbl="node1" presStyleIdx="0" presStyleCnt="3">
        <dgm:presLayoutVars>
          <dgm:bulletEnabled val="1"/>
        </dgm:presLayoutVars>
      </dgm:prSet>
      <dgm:spPr/>
    </dgm:pt>
    <dgm:pt modelId="{C35C4DED-3BC1-453A-BD6E-5B50A403DBC8}" type="pres">
      <dgm:prSet presAssocID="{90398281-CAAF-402A-9951-9625D1971E16}" presName="accent_1" presStyleCnt="0"/>
      <dgm:spPr/>
    </dgm:pt>
    <dgm:pt modelId="{C1BE6E7F-FDCA-4788-8A3A-D3A0892CADE0}" type="pres">
      <dgm:prSet presAssocID="{90398281-CAAF-402A-9951-9625D1971E16}" presName="accentRepeatNode" presStyleLbl="solidFgAcc1" presStyleIdx="0" presStyleCnt="3"/>
      <dgm:spPr/>
    </dgm:pt>
    <dgm:pt modelId="{F39272D0-24AD-47B2-90EE-3403AF5F236F}" type="pres">
      <dgm:prSet presAssocID="{79037FF5-9F2E-4603-8237-F65D00B28DA5}" presName="text_2" presStyleLbl="node1" presStyleIdx="1" presStyleCnt="3">
        <dgm:presLayoutVars>
          <dgm:bulletEnabled val="1"/>
        </dgm:presLayoutVars>
      </dgm:prSet>
      <dgm:spPr/>
    </dgm:pt>
    <dgm:pt modelId="{8F06225B-37A6-4B44-86BB-945700A9FE5A}" type="pres">
      <dgm:prSet presAssocID="{79037FF5-9F2E-4603-8237-F65D00B28DA5}" presName="accent_2" presStyleCnt="0"/>
      <dgm:spPr/>
    </dgm:pt>
    <dgm:pt modelId="{42F1ABFD-1D00-4898-9F65-E1FB04F1FD5B}" type="pres">
      <dgm:prSet presAssocID="{79037FF5-9F2E-4603-8237-F65D00B28DA5}" presName="accentRepeatNode" presStyleLbl="solidFgAcc1" presStyleIdx="1" presStyleCnt="3"/>
      <dgm:spPr/>
    </dgm:pt>
    <dgm:pt modelId="{BB84DA6F-26BD-4F73-A056-D20605F95995}" type="pres">
      <dgm:prSet presAssocID="{B7AA7088-DECD-4AA3-8DD0-C9C0A53F109D}" presName="text_3" presStyleLbl="node1" presStyleIdx="2" presStyleCnt="3">
        <dgm:presLayoutVars>
          <dgm:bulletEnabled val="1"/>
        </dgm:presLayoutVars>
      </dgm:prSet>
      <dgm:spPr/>
    </dgm:pt>
    <dgm:pt modelId="{91317130-6F36-490B-AA36-1B0EBCCC0C48}" type="pres">
      <dgm:prSet presAssocID="{B7AA7088-DECD-4AA3-8DD0-C9C0A53F109D}" presName="accent_3" presStyleCnt="0"/>
      <dgm:spPr/>
    </dgm:pt>
    <dgm:pt modelId="{0BC2648C-00BC-4B3F-847B-0E5F6E1563DA}" type="pres">
      <dgm:prSet presAssocID="{B7AA7088-DECD-4AA3-8DD0-C9C0A53F109D}" presName="accentRepeatNode" presStyleLbl="solidFgAcc1" presStyleIdx="2" presStyleCnt="3"/>
      <dgm:spPr/>
    </dgm:pt>
  </dgm:ptLst>
  <dgm:cxnLst>
    <dgm:cxn modelId="{46C93F18-5663-406F-82BC-F94D5419ADC3}" type="presOf" srcId="{90398281-CAAF-402A-9951-9625D1971E16}" destId="{11BA1A56-8E2A-443B-A204-D4D08D651F80}" srcOrd="0" destOrd="0" presId="urn:microsoft.com/office/officeart/2008/layout/VerticalCurvedList"/>
    <dgm:cxn modelId="{3DC36235-F9DD-4FFC-9220-07216494519D}" type="presOf" srcId="{B7AA7088-DECD-4AA3-8DD0-C9C0A53F109D}" destId="{BB84DA6F-26BD-4F73-A056-D20605F95995}" srcOrd="0" destOrd="0" presId="urn:microsoft.com/office/officeart/2008/layout/VerticalCurvedList"/>
    <dgm:cxn modelId="{7AF8693A-94D5-4D18-8376-043B755F2692}" type="presOf" srcId="{82A645CD-FD07-4FC6-AE25-55C8380174D1}" destId="{FCBDA4C6-6207-43C9-85A0-91BF93BDAA42}" srcOrd="0" destOrd="0" presId="urn:microsoft.com/office/officeart/2008/layout/VerticalCurvedList"/>
    <dgm:cxn modelId="{7768B948-9ACA-4C84-86AC-3341096A0954}" srcId="{82A645CD-FD07-4FC6-AE25-55C8380174D1}" destId="{79037FF5-9F2E-4603-8237-F65D00B28DA5}" srcOrd="1" destOrd="0" parTransId="{662814B3-0C91-4237-927A-988D7398C3A4}" sibTransId="{78235ADE-A78A-4FDF-815B-E6E45466313E}"/>
    <dgm:cxn modelId="{B513AC85-512D-4374-9CCA-E1341329F1CE}" srcId="{82A645CD-FD07-4FC6-AE25-55C8380174D1}" destId="{90398281-CAAF-402A-9951-9625D1971E16}" srcOrd="0" destOrd="0" parTransId="{A4EC656B-85FC-4DD7-B92E-9549F1DCE8E4}" sibTransId="{4B38D415-6D1A-4BFD-92A2-FF0313DDA0D7}"/>
    <dgm:cxn modelId="{3F2D1A9C-F1F8-409B-B99B-596731AF68C9}" type="presOf" srcId="{79037FF5-9F2E-4603-8237-F65D00B28DA5}" destId="{F39272D0-24AD-47B2-90EE-3403AF5F236F}" srcOrd="0" destOrd="0" presId="urn:microsoft.com/office/officeart/2008/layout/VerticalCurvedList"/>
    <dgm:cxn modelId="{F574E8DC-8BCF-4786-9A52-A6D8BC16F111}" srcId="{82A645CD-FD07-4FC6-AE25-55C8380174D1}" destId="{B7AA7088-DECD-4AA3-8DD0-C9C0A53F109D}" srcOrd="2" destOrd="0" parTransId="{9722FCC7-4057-46ED-905D-88E89DE49B00}" sibTransId="{AC92340A-1D81-406D-AF80-09C134C99348}"/>
    <dgm:cxn modelId="{4FC273E1-6286-4CF3-AE7B-3AF6AA683111}" type="presOf" srcId="{4B38D415-6D1A-4BFD-92A2-FF0313DDA0D7}" destId="{65D97B06-2036-42D6-B311-5F4725347BA6}" srcOrd="0" destOrd="0" presId="urn:microsoft.com/office/officeart/2008/layout/VerticalCurvedList"/>
    <dgm:cxn modelId="{D184D903-111C-40B1-8897-DD4F171A8744}" type="presParOf" srcId="{FCBDA4C6-6207-43C9-85A0-91BF93BDAA42}" destId="{B0445061-9F29-4793-8FE3-8496D9F573F1}" srcOrd="0" destOrd="0" presId="urn:microsoft.com/office/officeart/2008/layout/VerticalCurvedList"/>
    <dgm:cxn modelId="{1434C597-7634-4FE2-9543-5E86121F17C8}" type="presParOf" srcId="{B0445061-9F29-4793-8FE3-8496D9F573F1}" destId="{5AABECDF-7ECF-48BF-8444-CE3D42F93EB6}" srcOrd="0" destOrd="0" presId="urn:microsoft.com/office/officeart/2008/layout/VerticalCurvedList"/>
    <dgm:cxn modelId="{64C103C8-6655-42A7-808E-6BD3A15474F6}" type="presParOf" srcId="{5AABECDF-7ECF-48BF-8444-CE3D42F93EB6}" destId="{29C82B36-22DC-4B47-8161-AE08B20FCFF7}" srcOrd="0" destOrd="0" presId="urn:microsoft.com/office/officeart/2008/layout/VerticalCurvedList"/>
    <dgm:cxn modelId="{A7CF2862-294C-46BF-9E85-99CE0454CC2B}" type="presParOf" srcId="{5AABECDF-7ECF-48BF-8444-CE3D42F93EB6}" destId="{65D97B06-2036-42D6-B311-5F4725347BA6}" srcOrd="1" destOrd="0" presId="urn:microsoft.com/office/officeart/2008/layout/VerticalCurvedList"/>
    <dgm:cxn modelId="{D07BD582-6842-4BEB-8EB3-101B9FF800AD}" type="presParOf" srcId="{5AABECDF-7ECF-48BF-8444-CE3D42F93EB6}" destId="{6084ECAA-57D8-48C1-8D2E-38569C763C1B}" srcOrd="2" destOrd="0" presId="urn:microsoft.com/office/officeart/2008/layout/VerticalCurvedList"/>
    <dgm:cxn modelId="{2F15D487-4094-4009-9CC8-DCDF6936B338}" type="presParOf" srcId="{5AABECDF-7ECF-48BF-8444-CE3D42F93EB6}" destId="{8CB881C6-7794-4392-81A4-D3A3C8A006B1}" srcOrd="3" destOrd="0" presId="urn:microsoft.com/office/officeart/2008/layout/VerticalCurvedList"/>
    <dgm:cxn modelId="{91EB1F79-2339-4E65-8440-D3DDCE1C879B}" type="presParOf" srcId="{B0445061-9F29-4793-8FE3-8496D9F573F1}" destId="{11BA1A56-8E2A-443B-A204-D4D08D651F80}" srcOrd="1" destOrd="0" presId="urn:microsoft.com/office/officeart/2008/layout/VerticalCurvedList"/>
    <dgm:cxn modelId="{0B65C411-891F-43E4-A121-FB5714AE2452}" type="presParOf" srcId="{B0445061-9F29-4793-8FE3-8496D9F573F1}" destId="{C35C4DED-3BC1-453A-BD6E-5B50A403DBC8}" srcOrd="2" destOrd="0" presId="urn:microsoft.com/office/officeart/2008/layout/VerticalCurvedList"/>
    <dgm:cxn modelId="{DE332D5F-86E8-48A8-B35A-ADC9E3F725B8}" type="presParOf" srcId="{C35C4DED-3BC1-453A-BD6E-5B50A403DBC8}" destId="{C1BE6E7F-FDCA-4788-8A3A-D3A0892CADE0}" srcOrd="0" destOrd="0" presId="urn:microsoft.com/office/officeart/2008/layout/VerticalCurvedList"/>
    <dgm:cxn modelId="{0ECC1EDF-5A69-474E-88EC-49722AF9BF21}" type="presParOf" srcId="{B0445061-9F29-4793-8FE3-8496D9F573F1}" destId="{F39272D0-24AD-47B2-90EE-3403AF5F236F}" srcOrd="3" destOrd="0" presId="urn:microsoft.com/office/officeart/2008/layout/VerticalCurvedList"/>
    <dgm:cxn modelId="{97BA88D3-4201-49A6-B087-7B5FADE94048}" type="presParOf" srcId="{B0445061-9F29-4793-8FE3-8496D9F573F1}" destId="{8F06225B-37A6-4B44-86BB-945700A9FE5A}" srcOrd="4" destOrd="0" presId="urn:microsoft.com/office/officeart/2008/layout/VerticalCurvedList"/>
    <dgm:cxn modelId="{63297232-7727-405B-AF63-173E09F999D5}" type="presParOf" srcId="{8F06225B-37A6-4B44-86BB-945700A9FE5A}" destId="{42F1ABFD-1D00-4898-9F65-E1FB04F1FD5B}" srcOrd="0" destOrd="0" presId="urn:microsoft.com/office/officeart/2008/layout/VerticalCurvedList"/>
    <dgm:cxn modelId="{A1B12AF1-2E3D-4B82-9D91-3A3AE999268D}" type="presParOf" srcId="{B0445061-9F29-4793-8FE3-8496D9F573F1}" destId="{BB84DA6F-26BD-4F73-A056-D20605F95995}" srcOrd="5" destOrd="0" presId="urn:microsoft.com/office/officeart/2008/layout/VerticalCurvedList"/>
    <dgm:cxn modelId="{4F92B9BC-0E23-49F2-A29E-544819E78448}" type="presParOf" srcId="{B0445061-9F29-4793-8FE3-8496D9F573F1}" destId="{91317130-6F36-490B-AA36-1B0EBCCC0C48}" srcOrd="6" destOrd="0" presId="urn:microsoft.com/office/officeart/2008/layout/VerticalCurvedList"/>
    <dgm:cxn modelId="{E701AE17-5C5F-45DD-834C-E4DC591C79D1}" type="presParOf" srcId="{91317130-6F36-490B-AA36-1B0EBCCC0C48}" destId="{0BC2648C-00BC-4B3F-847B-0E5F6E1563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A645CD-FD07-4FC6-AE25-55C8380174D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bg-BG"/>
        </a:p>
      </dgm:t>
    </dgm:pt>
    <dgm:pt modelId="{90398281-CAAF-402A-9951-9625D1971E16}">
      <dgm:prSet phldrT="[Текст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bg-BG" dirty="0"/>
            <a:t>Развитие на лидерски умения</a:t>
          </a:r>
        </a:p>
      </dgm:t>
    </dgm:pt>
    <dgm:pt modelId="{A4EC656B-85FC-4DD7-B92E-9549F1DCE8E4}" type="parTrans" cxnId="{B513AC85-512D-4374-9CCA-E1341329F1CE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4B38D415-6D1A-4BFD-92A2-FF0313DDA0D7}" type="sibTrans" cxnId="{B513AC85-512D-4374-9CCA-E1341329F1CE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B7AA7088-DECD-4AA3-8DD0-C9C0A53F109D}">
      <dgm:prSet phldrT="[Текст]"/>
      <dgm:spPr>
        <a:solidFill>
          <a:srgbClr val="FFFF00"/>
        </a:solidFill>
      </dgm:spPr>
      <dgm:t>
        <a:bodyPr/>
        <a:lstStyle/>
        <a:p>
          <a:r>
            <a:rPr lang="bg-BG" dirty="0"/>
            <a:t>Международни проекти</a:t>
          </a:r>
        </a:p>
      </dgm:t>
    </dgm:pt>
    <dgm:pt modelId="{9722FCC7-4057-46ED-905D-88E89DE49B00}" type="parTrans" cxnId="{F574E8DC-8BCF-4786-9A52-A6D8BC16F111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AC92340A-1D81-406D-AF80-09C134C99348}" type="sibTrans" cxnId="{F574E8DC-8BCF-4786-9A52-A6D8BC16F111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7B69D653-D7C5-4268-8180-910A7756354D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bg-BG" dirty="0"/>
            <a:t> Проекти в служба на общността</a:t>
          </a:r>
        </a:p>
      </dgm:t>
    </dgm:pt>
    <dgm:pt modelId="{7B716EF7-F183-4C15-9049-0A13B25E0FC4}" type="parTrans" cxnId="{B7234815-8753-4CEB-AA80-D89852F85852}">
      <dgm:prSet/>
      <dgm:spPr/>
      <dgm:t>
        <a:bodyPr/>
        <a:lstStyle/>
        <a:p>
          <a:endParaRPr lang="bg-BG"/>
        </a:p>
      </dgm:t>
    </dgm:pt>
    <dgm:pt modelId="{F85C290E-6C1D-46EB-88B5-AEFFE233C9FF}" type="sibTrans" cxnId="{B7234815-8753-4CEB-AA80-D89852F85852}">
      <dgm:prSet/>
      <dgm:spPr/>
      <dgm:t>
        <a:bodyPr/>
        <a:lstStyle/>
        <a:p>
          <a:endParaRPr lang="bg-BG"/>
        </a:p>
      </dgm:t>
    </dgm:pt>
    <dgm:pt modelId="{FCBDA4C6-6207-43C9-85A0-91BF93BDAA42}" type="pres">
      <dgm:prSet presAssocID="{82A645CD-FD07-4FC6-AE25-55C8380174D1}" presName="Name0" presStyleCnt="0">
        <dgm:presLayoutVars>
          <dgm:chMax val="7"/>
          <dgm:chPref val="7"/>
          <dgm:dir/>
        </dgm:presLayoutVars>
      </dgm:prSet>
      <dgm:spPr/>
    </dgm:pt>
    <dgm:pt modelId="{B0445061-9F29-4793-8FE3-8496D9F573F1}" type="pres">
      <dgm:prSet presAssocID="{82A645CD-FD07-4FC6-AE25-55C8380174D1}" presName="Name1" presStyleCnt="0"/>
      <dgm:spPr/>
    </dgm:pt>
    <dgm:pt modelId="{5AABECDF-7ECF-48BF-8444-CE3D42F93EB6}" type="pres">
      <dgm:prSet presAssocID="{82A645CD-FD07-4FC6-AE25-55C8380174D1}" presName="cycle" presStyleCnt="0"/>
      <dgm:spPr/>
    </dgm:pt>
    <dgm:pt modelId="{29C82B36-22DC-4B47-8161-AE08B20FCFF7}" type="pres">
      <dgm:prSet presAssocID="{82A645CD-FD07-4FC6-AE25-55C8380174D1}" presName="srcNode" presStyleLbl="node1" presStyleIdx="0" presStyleCnt="3"/>
      <dgm:spPr/>
    </dgm:pt>
    <dgm:pt modelId="{65D97B06-2036-42D6-B311-5F4725347BA6}" type="pres">
      <dgm:prSet presAssocID="{82A645CD-FD07-4FC6-AE25-55C8380174D1}" presName="conn" presStyleLbl="parChTrans1D2" presStyleIdx="0" presStyleCnt="1"/>
      <dgm:spPr/>
    </dgm:pt>
    <dgm:pt modelId="{6084ECAA-57D8-48C1-8D2E-38569C763C1B}" type="pres">
      <dgm:prSet presAssocID="{82A645CD-FD07-4FC6-AE25-55C8380174D1}" presName="extraNode" presStyleLbl="node1" presStyleIdx="0" presStyleCnt="3"/>
      <dgm:spPr/>
    </dgm:pt>
    <dgm:pt modelId="{8CB881C6-7794-4392-81A4-D3A3C8A006B1}" type="pres">
      <dgm:prSet presAssocID="{82A645CD-FD07-4FC6-AE25-55C8380174D1}" presName="dstNode" presStyleLbl="node1" presStyleIdx="0" presStyleCnt="3"/>
      <dgm:spPr/>
    </dgm:pt>
    <dgm:pt modelId="{11BA1A56-8E2A-443B-A204-D4D08D651F80}" type="pres">
      <dgm:prSet presAssocID="{90398281-CAAF-402A-9951-9625D1971E16}" presName="text_1" presStyleLbl="node1" presStyleIdx="0" presStyleCnt="3">
        <dgm:presLayoutVars>
          <dgm:bulletEnabled val="1"/>
        </dgm:presLayoutVars>
      </dgm:prSet>
      <dgm:spPr/>
    </dgm:pt>
    <dgm:pt modelId="{C35C4DED-3BC1-453A-BD6E-5B50A403DBC8}" type="pres">
      <dgm:prSet presAssocID="{90398281-CAAF-402A-9951-9625D1971E16}" presName="accent_1" presStyleCnt="0"/>
      <dgm:spPr/>
    </dgm:pt>
    <dgm:pt modelId="{C1BE6E7F-FDCA-4788-8A3A-D3A0892CADE0}" type="pres">
      <dgm:prSet presAssocID="{90398281-CAAF-402A-9951-9625D1971E16}" presName="accentRepeatNode" presStyleLbl="solidFgAcc1" presStyleIdx="0" presStyleCnt="3"/>
      <dgm:spPr/>
    </dgm:pt>
    <dgm:pt modelId="{A99EAABB-FCBB-44C8-89C2-74219D894851}" type="pres">
      <dgm:prSet presAssocID="{7B69D653-D7C5-4268-8180-910A7756354D}" presName="text_2" presStyleLbl="node1" presStyleIdx="1" presStyleCnt="3">
        <dgm:presLayoutVars>
          <dgm:bulletEnabled val="1"/>
        </dgm:presLayoutVars>
      </dgm:prSet>
      <dgm:spPr/>
    </dgm:pt>
    <dgm:pt modelId="{EA00955A-DA0D-44A8-A440-C72AA7AB97E3}" type="pres">
      <dgm:prSet presAssocID="{7B69D653-D7C5-4268-8180-910A7756354D}" presName="accent_2" presStyleCnt="0"/>
      <dgm:spPr/>
    </dgm:pt>
    <dgm:pt modelId="{6E94695E-8E18-4840-8D84-5827E23AE22C}" type="pres">
      <dgm:prSet presAssocID="{7B69D653-D7C5-4268-8180-910A7756354D}" presName="accentRepeatNode" presStyleLbl="solidFgAcc1" presStyleIdx="1" presStyleCnt="3"/>
      <dgm:spPr/>
    </dgm:pt>
    <dgm:pt modelId="{266153AB-A819-463A-AED0-FF67A4FCD785}" type="pres">
      <dgm:prSet presAssocID="{B7AA7088-DECD-4AA3-8DD0-C9C0A53F109D}" presName="text_3" presStyleLbl="node1" presStyleIdx="2" presStyleCnt="3">
        <dgm:presLayoutVars>
          <dgm:bulletEnabled val="1"/>
        </dgm:presLayoutVars>
      </dgm:prSet>
      <dgm:spPr/>
    </dgm:pt>
    <dgm:pt modelId="{799AD0F5-0A7D-4E91-B66B-9FCF9D42E7FE}" type="pres">
      <dgm:prSet presAssocID="{B7AA7088-DECD-4AA3-8DD0-C9C0A53F109D}" presName="accent_3" presStyleCnt="0"/>
      <dgm:spPr/>
    </dgm:pt>
    <dgm:pt modelId="{0BC2648C-00BC-4B3F-847B-0E5F6E1563DA}" type="pres">
      <dgm:prSet presAssocID="{B7AA7088-DECD-4AA3-8DD0-C9C0A53F109D}" presName="accentRepeatNode" presStyleLbl="solidFgAcc1" presStyleIdx="2" presStyleCnt="3"/>
      <dgm:spPr/>
    </dgm:pt>
  </dgm:ptLst>
  <dgm:cxnLst>
    <dgm:cxn modelId="{B7234815-8753-4CEB-AA80-D89852F85852}" srcId="{82A645CD-FD07-4FC6-AE25-55C8380174D1}" destId="{7B69D653-D7C5-4268-8180-910A7756354D}" srcOrd="1" destOrd="0" parTransId="{7B716EF7-F183-4C15-9049-0A13B25E0FC4}" sibTransId="{F85C290E-6C1D-46EB-88B5-AEFFE233C9FF}"/>
    <dgm:cxn modelId="{46C93F18-5663-406F-82BC-F94D5419ADC3}" type="presOf" srcId="{90398281-CAAF-402A-9951-9625D1971E16}" destId="{11BA1A56-8E2A-443B-A204-D4D08D651F80}" srcOrd="0" destOrd="0" presId="urn:microsoft.com/office/officeart/2008/layout/VerticalCurvedList"/>
    <dgm:cxn modelId="{7AF8693A-94D5-4D18-8376-043B755F2692}" type="presOf" srcId="{82A645CD-FD07-4FC6-AE25-55C8380174D1}" destId="{FCBDA4C6-6207-43C9-85A0-91BF93BDAA42}" srcOrd="0" destOrd="0" presId="urn:microsoft.com/office/officeart/2008/layout/VerticalCurvedList"/>
    <dgm:cxn modelId="{B513AC85-512D-4374-9CCA-E1341329F1CE}" srcId="{82A645CD-FD07-4FC6-AE25-55C8380174D1}" destId="{90398281-CAAF-402A-9951-9625D1971E16}" srcOrd="0" destOrd="0" parTransId="{A4EC656B-85FC-4DD7-B92E-9549F1DCE8E4}" sibTransId="{4B38D415-6D1A-4BFD-92A2-FF0313DDA0D7}"/>
    <dgm:cxn modelId="{C0283992-EF24-4C1A-9068-F4C4CE1C9C1F}" type="presOf" srcId="{7B69D653-D7C5-4268-8180-910A7756354D}" destId="{A99EAABB-FCBB-44C8-89C2-74219D894851}" srcOrd="0" destOrd="0" presId="urn:microsoft.com/office/officeart/2008/layout/VerticalCurvedList"/>
    <dgm:cxn modelId="{4FB9D2C5-D8F0-4C80-91E2-BD0D1430ED02}" type="presOf" srcId="{B7AA7088-DECD-4AA3-8DD0-C9C0A53F109D}" destId="{266153AB-A819-463A-AED0-FF67A4FCD785}" srcOrd="0" destOrd="0" presId="urn:microsoft.com/office/officeart/2008/layout/VerticalCurvedList"/>
    <dgm:cxn modelId="{F574E8DC-8BCF-4786-9A52-A6D8BC16F111}" srcId="{82A645CD-FD07-4FC6-AE25-55C8380174D1}" destId="{B7AA7088-DECD-4AA3-8DD0-C9C0A53F109D}" srcOrd="2" destOrd="0" parTransId="{9722FCC7-4057-46ED-905D-88E89DE49B00}" sibTransId="{AC92340A-1D81-406D-AF80-09C134C99348}"/>
    <dgm:cxn modelId="{4FC273E1-6286-4CF3-AE7B-3AF6AA683111}" type="presOf" srcId="{4B38D415-6D1A-4BFD-92A2-FF0313DDA0D7}" destId="{65D97B06-2036-42D6-B311-5F4725347BA6}" srcOrd="0" destOrd="0" presId="urn:microsoft.com/office/officeart/2008/layout/VerticalCurvedList"/>
    <dgm:cxn modelId="{D184D903-111C-40B1-8897-DD4F171A8744}" type="presParOf" srcId="{FCBDA4C6-6207-43C9-85A0-91BF93BDAA42}" destId="{B0445061-9F29-4793-8FE3-8496D9F573F1}" srcOrd="0" destOrd="0" presId="urn:microsoft.com/office/officeart/2008/layout/VerticalCurvedList"/>
    <dgm:cxn modelId="{1434C597-7634-4FE2-9543-5E86121F17C8}" type="presParOf" srcId="{B0445061-9F29-4793-8FE3-8496D9F573F1}" destId="{5AABECDF-7ECF-48BF-8444-CE3D42F93EB6}" srcOrd="0" destOrd="0" presId="urn:microsoft.com/office/officeart/2008/layout/VerticalCurvedList"/>
    <dgm:cxn modelId="{64C103C8-6655-42A7-808E-6BD3A15474F6}" type="presParOf" srcId="{5AABECDF-7ECF-48BF-8444-CE3D42F93EB6}" destId="{29C82B36-22DC-4B47-8161-AE08B20FCFF7}" srcOrd="0" destOrd="0" presId="urn:microsoft.com/office/officeart/2008/layout/VerticalCurvedList"/>
    <dgm:cxn modelId="{A7CF2862-294C-46BF-9E85-99CE0454CC2B}" type="presParOf" srcId="{5AABECDF-7ECF-48BF-8444-CE3D42F93EB6}" destId="{65D97B06-2036-42D6-B311-5F4725347BA6}" srcOrd="1" destOrd="0" presId="urn:microsoft.com/office/officeart/2008/layout/VerticalCurvedList"/>
    <dgm:cxn modelId="{D07BD582-6842-4BEB-8EB3-101B9FF800AD}" type="presParOf" srcId="{5AABECDF-7ECF-48BF-8444-CE3D42F93EB6}" destId="{6084ECAA-57D8-48C1-8D2E-38569C763C1B}" srcOrd="2" destOrd="0" presId="urn:microsoft.com/office/officeart/2008/layout/VerticalCurvedList"/>
    <dgm:cxn modelId="{2F15D487-4094-4009-9CC8-DCDF6936B338}" type="presParOf" srcId="{5AABECDF-7ECF-48BF-8444-CE3D42F93EB6}" destId="{8CB881C6-7794-4392-81A4-D3A3C8A006B1}" srcOrd="3" destOrd="0" presId="urn:microsoft.com/office/officeart/2008/layout/VerticalCurvedList"/>
    <dgm:cxn modelId="{91EB1F79-2339-4E65-8440-D3DDCE1C879B}" type="presParOf" srcId="{B0445061-9F29-4793-8FE3-8496D9F573F1}" destId="{11BA1A56-8E2A-443B-A204-D4D08D651F80}" srcOrd="1" destOrd="0" presId="urn:microsoft.com/office/officeart/2008/layout/VerticalCurvedList"/>
    <dgm:cxn modelId="{0B65C411-891F-43E4-A121-FB5714AE2452}" type="presParOf" srcId="{B0445061-9F29-4793-8FE3-8496D9F573F1}" destId="{C35C4DED-3BC1-453A-BD6E-5B50A403DBC8}" srcOrd="2" destOrd="0" presId="urn:microsoft.com/office/officeart/2008/layout/VerticalCurvedList"/>
    <dgm:cxn modelId="{DE332D5F-86E8-48A8-B35A-ADC9E3F725B8}" type="presParOf" srcId="{C35C4DED-3BC1-453A-BD6E-5B50A403DBC8}" destId="{C1BE6E7F-FDCA-4788-8A3A-D3A0892CADE0}" srcOrd="0" destOrd="0" presId="urn:microsoft.com/office/officeart/2008/layout/VerticalCurvedList"/>
    <dgm:cxn modelId="{F778B397-D680-4765-9D72-CCC03F168137}" type="presParOf" srcId="{B0445061-9F29-4793-8FE3-8496D9F573F1}" destId="{A99EAABB-FCBB-44C8-89C2-74219D894851}" srcOrd="3" destOrd="0" presId="urn:microsoft.com/office/officeart/2008/layout/VerticalCurvedList"/>
    <dgm:cxn modelId="{F1C6B89B-78B5-4528-92E4-CF8F40A42557}" type="presParOf" srcId="{B0445061-9F29-4793-8FE3-8496D9F573F1}" destId="{EA00955A-DA0D-44A8-A440-C72AA7AB97E3}" srcOrd="4" destOrd="0" presId="urn:microsoft.com/office/officeart/2008/layout/VerticalCurvedList"/>
    <dgm:cxn modelId="{9A56E8B5-5F8F-4503-97B9-D241F0DC3FC9}" type="presParOf" srcId="{EA00955A-DA0D-44A8-A440-C72AA7AB97E3}" destId="{6E94695E-8E18-4840-8D84-5827E23AE22C}" srcOrd="0" destOrd="0" presId="urn:microsoft.com/office/officeart/2008/layout/VerticalCurvedList"/>
    <dgm:cxn modelId="{370C2A8E-53D3-4FFF-8114-0F56D1FAC1EC}" type="presParOf" srcId="{B0445061-9F29-4793-8FE3-8496D9F573F1}" destId="{266153AB-A819-463A-AED0-FF67A4FCD785}" srcOrd="5" destOrd="0" presId="urn:microsoft.com/office/officeart/2008/layout/VerticalCurvedList"/>
    <dgm:cxn modelId="{2821587D-5B6A-414B-9EC3-5EC0FDC07F46}" type="presParOf" srcId="{B0445061-9F29-4793-8FE3-8496D9F573F1}" destId="{799AD0F5-0A7D-4E91-B66B-9FCF9D42E7FE}" srcOrd="6" destOrd="0" presId="urn:microsoft.com/office/officeart/2008/layout/VerticalCurvedList"/>
    <dgm:cxn modelId="{A3EBC1FB-7FEB-42C3-9173-7FD69F123E52}" type="presParOf" srcId="{799AD0F5-0A7D-4E91-B66B-9FCF9D42E7FE}" destId="{0BC2648C-00BC-4B3F-847B-0E5F6E1563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A645CD-FD07-4FC6-AE25-55C8380174D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bg-BG"/>
        </a:p>
      </dgm:t>
    </dgm:pt>
    <dgm:pt modelId="{90398281-CAAF-402A-9951-9625D1971E16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bg-BG" sz="2000" dirty="0">
              <a:solidFill>
                <a:schemeClr val="tx1"/>
              </a:solidFill>
            </a:rPr>
            <a:t>Проекти в служба на общността</a:t>
          </a:r>
        </a:p>
      </dgm:t>
    </dgm:pt>
    <dgm:pt modelId="{A4EC656B-85FC-4DD7-B92E-9549F1DCE8E4}" type="parTrans" cxnId="{B513AC85-512D-4374-9CCA-E1341329F1CE}">
      <dgm:prSet/>
      <dgm:spPr/>
      <dgm:t>
        <a:bodyPr/>
        <a:lstStyle/>
        <a:p>
          <a:endParaRPr lang="bg-BG" sz="1600">
            <a:solidFill>
              <a:schemeClr val="tx1"/>
            </a:solidFill>
          </a:endParaRPr>
        </a:p>
      </dgm:t>
    </dgm:pt>
    <dgm:pt modelId="{4B38D415-6D1A-4BFD-92A2-FF0313DDA0D7}" type="sibTrans" cxnId="{B513AC85-512D-4374-9CCA-E1341329F1CE}">
      <dgm:prSet/>
      <dgm:spPr/>
      <dgm:t>
        <a:bodyPr/>
        <a:lstStyle/>
        <a:p>
          <a:endParaRPr lang="bg-BG" sz="1600">
            <a:solidFill>
              <a:schemeClr val="tx1"/>
            </a:solidFill>
          </a:endParaRPr>
        </a:p>
      </dgm:t>
    </dgm:pt>
    <dgm:pt modelId="{D739A4C6-DED6-4FC1-BC9E-C49C09FB649E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bg-BG" sz="2000" dirty="0">
              <a:solidFill>
                <a:schemeClr val="tx1"/>
              </a:solidFill>
            </a:rPr>
            <a:t>Развитие на лидерски умения</a:t>
          </a:r>
        </a:p>
      </dgm:t>
    </dgm:pt>
    <dgm:pt modelId="{A406CA29-1F2B-44A8-B2D0-602D92F7057B}" type="parTrans" cxnId="{4DBFA982-29FA-4F41-BBA5-A148A525143A}">
      <dgm:prSet/>
      <dgm:spPr/>
      <dgm:t>
        <a:bodyPr/>
        <a:lstStyle/>
        <a:p>
          <a:endParaRPr lang="bg-BG"/>
        </a:p>
      </dgm:t>
    </dgm:pt>
    <dgm:pt modelId="{B176A06F-7A5C-45F3-8B57-8B474CE9D547}" type="sibTrans" cxnId="{4DBFA982-29FA-4F41-BBA5-A148A525143A}">
      <dgm:prSet/>
      <dgm:spPr/>
      <dgm:t>
        <a:bodyPr/>
        <a:lstStyle/>
        <a:p>
          <a:endParaRPr lang="bg-BG"/>
        </a:p>
      </dgm:t>
    </dgm:pt>
    <dgm:pt modelId="{A3213CE5-1B88-4306-B7C7-DAB6AC60A927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g-BG" sz="2000" dirty="0">
              <a:solidFill>
                <a:schemeClr val="tx1"/>
              </a:solidFill>
            </a:rPr>
            <a:t>Приятелство</a:t>
          </a:r>
        </a:p>
      </dgm:t>
    </dgm:pt>
    <dgm:pt modelId="{72F15F3E-6D63-40A4-8EDE-45069BB62DE6}" type="parTrans" cxnId="{FA815B4C-CE16-4B67-A36A-2AA175AE7047}">
      <dgm:prSet/>
      <dgm:spPr/>
      <dgm:t>
        <a:bodyPr/>
        <a:lstStyle/>
        <a:p>
          <a:endParaRPr lang="bg-BG"/>
        </a:p>
      </dgm:t>
    </dgm:pt>
    <dgm:pt modelId="{DA9F2775-44F4-4594-B284-280C524BE245}" type="sibTrans" cxnId="{FA815B4C-CE16-4B67-A36A-2AA175AE7047}">
      <dgm:prSet/>
      <dgm:spPr/>
      <dgm:t>
        <a:bodyPr/>
        <a:lstStyle/>
        <a:p>
          <a:endParaRPr lang="bg-BG"/>
        </a:p>
      </dgm:t>
    </dgm:pt>
    <dgm:pt modelId="{FCBDA4C6-6207-43C9-85A0-91BF93BDAA42}" type="pres">
      <dgm:prSet presAssocID="{82A645CD-FD07-4FC6-AE25-55C8380174D1}" presName="Name0" presStyleCnt="0">
        <dgm:presLayoutVars>
          <dgm:chMax val="7"/>
          <dgm:chPref val="7"/>
          <dgm:dir/>
        </dgm:presLayoutVars>
      </dgm:prSet>
      <dgm:spPr/>
    </dgm:pt>
    <dgm:pt modelId="{B0445061-9F29-4793-8FE3-8496D9F573F1}" type="pres">
      <dgm:prSet presAssocID="{82A645CD-FD07-4FC6-AE25-55C8380174D1}" presName="Name1" presStyleCnt="0"/>
      <dgm:spPr/>
    </dgm:pt>
    <dgm:pt modelId="{5AABECDF-7ECF-48BF-8444-CE3D42F93EB6}" type="pres">
      <dgm:prSet presAssocID="{82A645CD-FD07-4FC6-AE25-55C8380174D1}" presName="cycle" presStyleCnt="0"/>
      <dgm:spPr/>
    </dgm:pt>
    <dgm:pt modelId="{29C82B36-22DC-4B47-8161-AE08B20FCFF7}" type="pres">
      <dgm:prSet presAssocID="{82A645CD-FD07-4FC6-AE25-55C8380174D1}" presName="srcNode" presStyleLbl="node1" presStyleIdx="0" presStyleCnt="3"/>
      <dgm:spPr/>
    </dgm:pt>
    <dgm:pt modelId="{65D97B06-2036-42D6-B311-5F4725347BA6}" type="pres">
      <dgm:prSet presAssocID="{82A645CD-FD07-4FC6-AE25-55C8380174D1}" presName="conn" presStyleLbl="parChTrans1D2" presStyleIdx="0" presStyleCnt="1"/>
      <dgm:spPr/>
    </dgm:pt>
    <dgm:pt modelId="{6084ECAA-57D8-48C1-8D2E-38569C763C1B}" type="pres">
      <dgm:prSet presAssocID="{82A645CD-FD07-4FC6-AE25-55C8380174D1}" presName="extraNode" presStyleLbl="node1" presStyleIdx="0" presStyleCnt="3"/>
      <dgm:spPr/>
    </dgm:pt>
    <dgm:pt modelId="{8CB881C6-7794-4392-81A4-D3A3C8A006B1}" type="pres">
      <dgm:prSet presAssocID="{82A645CD-FD07-4FC6-AE25-55C8380174D1}" presName="dstNode" presStyleLbl="node1" presStyleIdx="0" presStyleCnt="3"/>
      <dgm:spPr/>
    </dgm:pt>
    <dgm:pt modelId="{11BA1A56-8E2A-443B-A204-D4D08D651F80}" type="pres">
      <dgm:prSet presAssocID="{90398281-CAAF-402A-9951-9625D1971E16}" presName="text_1" presStyleLbl="node1" presStyleIdx="0" presStyleCnt="3">
        <dgm:presLayoutVars>
          <dgm:bulletEnabled val="1"/>
        </dgm:presLayoutVars>
      </dgm:prSet>
      <dgm:spPr/>
    </dgm:pt>
    <dgm:pt modelId="{C35C4DED-3BC1-453A-BD6E-5B50A403DBC8}" type="pres">
      <dgm:prSet presAssocID="{90398281-CAAF-402A-9951-9625D1971E16}" presName="accent_1" presStyleCnt="0"/>
      <dgm:spPr/>
    </dgm:pt>
    <dgm:pt modelId="{C1BE6E7F-FDCA-4788-8A3A-D3A0892CADE0}" type="pres">
      <dgm:prSet presAssocID="{90398281-CAAF-402A-9951-9625D1971E16}" presName="accentRepeatNode" presStyleLbl="solidFgAcc1" presStyleIdx="0" presStyleCnt="3"/>
      <dgm:spPr/>
    </dgm:pt>
    <dgm:pt modelId="{051F9D5D-0478-428C-9439-6EB6AFEF4C96}" type="pres">
      <dgm:prSet presAssocID="{D739A4C6-DED6-4FC1-BC9E-C49C09FB649E}" presName="text_2" presStyleLbl="node1" presStyleIdx="1" presStyleCnt="3">
        <dgm:presLayoutVars>
          <dgm:bulletEnabled val="1"/>
        </dgm:presLayoutVars>
      </dgm:prSet>
      <dgm:spPr/>
    </dgm:pt>
    <dgm:pt modelId="{0B799EA9-D01D-4CEB-8936-8CC49D5BB071}" type="pres">
      <dgm:prSet presAssocID="{D739A4C6-DED6-4FC1-BC9E-C49C09FB649E}" presName="accent_2" presStyleCnt="0"/>
      <dgm:spPr/>
    </dgm:pt>
    <dgm:pt modelId="{1A0CAF98-8193-465C-BA17-976EEF639334}" type="pres">
      <dgm:prSet presAssocID="{D739A4C6-DED6-4FC1-BC9E-C49C09FB649E}" presName="accentRepeatNode" presStyleLbl="solidFgAcc1" presStyleIdx="1" presStyleCnt="3"/>
      <dgm:spPr/>
    </dgm:pt>
    <dgm:pt modelId="{6CE5ED64-2EB9-437B-9B99-E73835B896DB}" type="pres">
      <dgm:prSet presAssocID="{A3213CE5-1B88-4306-B7C7-DAB6AC60A927}" presName="text_3" presStyleLbl="node1" presStyleIdx="2" presStyleCnt="3">
        <dgm:presLayoutVars>
          <dgm:bulletEnabled val="1"/>
        </dgm:presLayoutVars>
      </dgm:prSet>
      <dgm:spPr/>
    </dgm:pt>
    <dgm:pt modelId="{0BF9E530-9398-47F4-9D57-F7DEA5B3F76C}" type="pres">
      <dgm:prSet presAssocID="{A3213CE5-1B88-4306-B7C7-DAB6AC60A927}" presName="accent_3" presStyleCnt="0"/>
      <dgm:spPr/>
    </dgm:pt>
    <dgm:pt modelId="{5208E220-136E-42F6-8971-DA6894CA21B9}" type="pres">
      <dgm:prSet presAssocID="{A3213CE5-1B88-4306-B7C7-DAB6AC60A927}" presName="accentRepeatNode" presStyleLbl="solidFgAcc1" presStyleIdx="2" presStyleCnt="3"/>
      <dgm:spPr/>
    </dgm:pt>
  </dgm:ptLst>
  <dgm:cxnLst>
    <dgm:cxn modelId="{46C93F18-5663-406F-82BC-F94D5419ADC3}" type="presOf" srcId="{90398281-CAAF-402A-9951-9625D1971E16}" destId="{11BA1A56-8E2A-443B-A204-D4D08D651F80}" srcOrd="0" destOrd="0" presId="urn:microsoft.com/office/officeart/2008/layout/VerticalCurvedList"/>
    <dgm:cxn modelId="{25C2A22D-9B25-42D2-9F67-1AC831B563F5}" type="presOf" srcId="{D739A4C6-DED6-4FC1-BC9E-C49C09FB649E}" destId="{051F9D5D-0478-428C-9439-6EB6AFEF4C96}" srcOrd="0" destOrd="0" presId="urn:microsoft.com/office/officeart/2008/layout/VerticalCurvedList"/>
    <dgm:cxn modelId="{7AF8693A-94D5-4D18-8376-043B755F2692}" type="presOf" srcId="{82A645CD-FD07-4FC6-AE25-55C8380174D1}" destId="{FCBDA4C6-6207-43C9-85A0-91BF93BDAA42}" srcOrd="0" destOrd="0" presId="urn:microsoft.com/office/officeart/2008/layout/VerticalCurvedList"/>
    <dgm:cxn modelId="{FA815B4C-CE16-4B67-A36A-2AA175AE7047}" srcId="{82A645CD-FD07-4FC6-AE25-55C8380174D1}" destId="{A3213CE5-1B88-4306-B7C7-DAB6AC60A927}" srcOrd="2" destOrd="0" parTransId="{72F15F3E-6D63-40A4-8EDE-45069BB62DE6}" sibTransId="{DA9F2775-44F4-4594-B284-280C524BE245}"/>
    <dgm:cxn modelId="{4DBFA982-29FA-4F41-BBA5-A148A525143A}" srcId="{82A645CD-FD07-4FC6-AE25-55C8380174D1}" destId="{D739A4C6-DED6-4FC1-BC9E-C49C09FB649E}" srcOrd="1" destOrd="0" parTransId="{A406CA29-1F2B-44A8-B2D0-602D92F7057B}" sibTransId="{B176A06F-7A5C-45F3-8B57-8B474CE9D547}"/>
    <dgm:cxn modelId="{B513AC85-512D-4374-9CCA-E1341329F1CE}" srcId="{82A645CD-FD07-4FC6-AE25-55C8380174D1}" destId="{90398281-CAAF-402A-9951-9625D1971E16}" srcOrd="0" destOrd="0" parTransId="{A4EC656B-85FC-4DD7-B92E-9549F1DCE8E4}" sibTransId="{4B38D415-6D1A-4BFD-92A2-FF0313DDA0D7}"/>
    <dgm:cxn modelId="{8B016DD2-7A4E-4CFE-85D3-191CDEEF939A}" type="presOf" srcId="{A3213CE5-1B88-4306-B7C7-DAB6AC60A927}" destId="{6CE5ED64-2EB9-437B-9B99-E73835B896DB}" srcOrd="0" destOrd="0" presId="urn:microsoft.com/office/officeart/2008/layout/VerticalCurvedList"/>
    <dgm:cxn modelId="{4FC273E1-6286-4CF3-AE7B-3AF6AA683111}" type="presOf" srcId="{4B38D415-6D1A-4BFD-92A2-FF0313DDA0D7}" destId="{65D97B06-2036-42D6-B311-5F4725347BA6}" srcOrd="0" destOrd="0" presId="urn:microsoft.com/office/officeart/2008/layout/VerticalCurvedList"/>
    <dgm:cxn modelId="{D184D903-111C-40B1-8897-DD4F171A8744}" type="presParOf" srcId="{FCBDA4C6-6207-43C9-85A0-91BF93BDAA42}" destId="{B0445061-9F29-4793-8FE3-8496D9F573F1}" srcOrd="0" destOrd="0" presId="urn:microsoft.com/office/officeart/2008/layout/VerticalCurvedList"/>
    <dgm:cxn modelId="{1434C597-7634-4FE2-9543-5E86121F17C8}" type="presParOf" srcId="{B0445061-9F29-4793-8FE3-8496D9F573F1}" destId="{5AABECDF-7ECF-48BF-8444-CE3D42F93EB6}" srcOrd="0" destOrd="0" presId="urn:microsoft.com/office/officeart/2008/layout/VerticalCurvedList"/>
    <dgm:cxn modelId="{64C103C8-6655-42A7-808E-6BD3A15474F6}" type="presParOf" srcId="{5AABECDF-7ECF-48BF-8444-CE3D42F93EB6}" destId="{29C82B36-22DC-4B47-8161-AE08B20FCFF7}" srcOrd="0" destOrd="0" presId="urn:microsoft.com/office/officeart/2008/layout/VerticalCurvedList"/>
    <dgm:cxn modelId="{A7CF2862-294C-46BF-9E85-99CE0454CC2B}" type="presParOf" srcId="{5AABECDF-7ECF-48BF-8444-CE3D42F93EB6}" destId="{65D97B06-2036-42D6-B311-5F4725347BA6}" srcOrd="1" destOrd="0" presId="urn:microsoft.com/office/officeart/2008/layout/VerticalCurvedList"/>
    <dgm:cxn modelId="{D07BD582-6842-4BEB-8EB3-101B9FF800AD}" type="presParOf" srcId="{5AABECDF-7ECF-48BF-8444-CE3D42F93EB6}" destId="{6084ECAA-57D8-48C1-8D2E-38569C763C1B}" srcOrd="2" destOrd="0" presId="urn:microsoft.com/office/officeart/2008/layout/VerticalCurvedList"/>
    <dgm:cxn modelId="{2F15D487-4094-4009-9CC8-DCDF6936B338}" type="presParOf" srcId="{5AABECDF-7ECF-48BF-8444-CE3D42F93EB6}" destId="{8CB881C6-7794-4392-81A4-D3A3C8A006B1}" srcOrd="3" destOrd="0" presId="urn:microsoft.com/office/officeart/2008/layout/VerticalCurvedList"/>
    <dgm:cxn modelId="{91EB1F79-2339-4E65-8440-D3DDCE1C879B}" type="presParOf" srcId="{B0445061-9F29-4793-8FE3-8496D9F573F1}" destId="{11BA1A56-8E2A-443B-A204-D4D08D651F80}" srcOrd="1" destOrd="0" presId="urn:microsoft.com/office/officeart/2008/layout/VerticalCurvedList"/>
    <dgm:cxn modelId="{0B65C411-891F-43E4-A121-FB5714AE2452}" type="presParOf" srcId="{B0445061-9F29-4793-8FE3-8496D9F573F1}" destId="{C35C4DED-3BC1-453A-BD6E-5B50A403DBC8}" srcOrd="2" destOrd="0" presId="urn:microsoft.com/office/officeart/2008/layout/VerticalCurvedList"/>
    <dgm:cxn modelId="{DE332D5F-86E8-48A8-B35A-ADC9E3F725B8}" type="presParOf" srcId="{C35C4DED-3BC1-453A-BD6E-5B50A403DBC8}" destId="{C1BE6E7F-FDCA-4788-8A3A-D3A0892CADE0}" srcOrd="0" destOrd="0" presId="urn:microsoft.com/office/officeart/2008/layout/VerticalCurvedList"/>
    <dgm:cxn modelId="{E3E3ABEF-27C0-4D60-A376-E3613AB13B36}" type="presParOf" srcId="{B0445061-9F29-4793-8FE3-8496D9F573F1}" destId="{051F9D5D-0478-428C-9439-6EB6AFEF4C96}" srcOrd="3" destOrd="0" presId="urn:microsoft.com/office/officeart/2008/layout/VerticalCurvedList"/>
    <dgm:cxn modelId="{0DBF1A4B-82E8-47AC-93E2-4821E8238140}" type="presParOf" srcId="{B0445061-9F29-4793-8FE3-8496D9F573F1}" destId="{0B799EA9-D01D-4CEB-8936-8CC49D5BB071}" srcOrd="4" destOrd="0" presId="urn:microsoft.com/office/officeart/2008/layout/VerticalCurvedList"/>
    <dgm:cxn modelId="{4C320DBA-EF43-4729-BB20-3442284B73E2}" type="presParOf" srcId="{0B799EA9-D01D-4CEB-8936-8CC49D5BB071}" destId="{1A0CAF98-8193-465C-BA17-976EEF639334}" srcOrd="0" destOrd="0" presId="urn:microsoft.com/office/officeart/2008/layout/VerticalCurvedList"/>
    <dgm:cxn modelId="{2B3CF521-3975-444F-A6CA-4437173DF17D}" type="presParOf" srcId="{B0445061-9F29-4793-8FE3-8496D9F573F1}" destId="{6CE5ED64-2EB9-437B-9B99-E73835B896DB}" srcOrd="5" destOrd="0" presId="urn:microsoft.com/office/officeart/2008/layout/VerticalCurvedList"/>
    <dgm:cxn modelId="{9C6286F2-8C0E-46DA-9F11-8598C28AF9E1}" type="presParOf" srcId="{B0445061-9F29-4793-8FE3-8496D9F573F1}" destId="{0BF9E530-9398-47F4-9D57-F7DEA5B3F76C}" srcOrd="6" destOrd="0" presId="urn:microsoft.com/office/officeart/2008/layout/VerticalCurvedList"/>
    <dgm:cxn modelId="{D5DF9F83-E8F2-4D61-919B-795C91637E4C}" type="presParOf" srcId="{0BF9E530-9398-47F4-9D57-F7DEA5B3F76C}" destId="{5208E220-136E-42F6-8971-DA6894CA21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97B06-2036-42D6-B311-5F4725347BA6}">
      <dsp:nvSpPr>
        <dsp:cNvPr id="0" name=""/>
        <dsp:cNvSpPr/>
      </dsp:nvSpPr>
      <dsp:spPr>
        <a:xfrm>
          <a:off x="-4203463" y="-644985"/>
          <a:ext cx="5008488" cy="5008488"/>
        </a:xfrm>
        <a:prstGeom prst="blockArc">
          <a:avLst>
            <a:gd name="adj1" fmla="val 18900000"/>
            <a:gd name="adj2" fmla="val 2700000"/>
            <a:gd name="adj3" fmla="val 43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A1A56-8E2A-443B-A204-D4D08D651F80}">
      <dsp:nvSpPr>
        <dsp:cNvPr id="0" name=""/>
        <dsp:cNvSpPr/>
      </dsp:nvSpPr>
      <dsp:spPr>
        <a:xfrm>
          <a:off x="421778" y="285879"/>
          <a:ext cx="3910920" cy="57205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07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Проекти в служба на общността</a:t>
          </a:r>
        </a:p>
      </dsp:txBody>
      <dsp:txXfrm>
        <a:off x="421778" y="285879"/>
        <a:ext cx="3910920" cy="572056"/>
      </dsp:txXfrm>
    </dsp:sp>
    <dsp:sp modelId="{C1BE6E7F-FDCA-4788-8A3A-D3A0892CADE0}">
      <dsp:nvSpPr>
        <dsp:cNvPr id="0" name=""/>
        <dsp:cNvSpPr/>
      </dsp:nvSpPr>
      <dsp:spPr>
        <a:xfrm>
          <a:off x="64242" y="214372"/>
          <a:ext cx="715071" cy="7150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47320-890E-47DE-961B-B18946449F7C}">
      <dsp:nvSpPr>
        <dsp:cNvPr id="0" name=""/>
        <dsp:cNvSpPr/>
      </dsp:nvSpPr>
      <dsp:spPr>
        <a:xfrm>
          <a:off x="749751" y="1144113"/>
          <a:ext cx="3582947" cy="57205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07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/>
            <a:t>Приятелство</a:t>
          </a:r>
          <a:endParaRPr lang="bg-BG" sz="1900" kern="1200" dirty="0"/>
        </a:p>
      </dsp:txBody>
      <dsp:txXfrm>
        <a:off x="749751" y="1144113"/>
        <a:ext cx="3582947" cy="572056"/>
      </dsp:txXfrm>
    </dsp:sp>
    <dsp:sp modelId="{7673CC78-8C9C-4599-9829-9DAD58991119}">
      <dsp:nvSpPr>
        <dsp:cNvPr id="0" name=""/>
        <dsp:cNvSpPr/>
      </dsp:nvSpPr>
      <dsp:spPr>
        <a:xfrm>
          <a:off x="392215" y="1072606"/>
          <a:ext cx="715071" cy="7150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AB116-AFE7-4308-BEFC-83F014C7F76A}">
      <dsp:nvSpPr>
        <dsp:cNvPr id="0" name=""/>
        <dsp:cNvSpPr/>
      </dsp:nvSpPr>
      <dsp:spPr>
        <a:xfrm>
          <a:off x="749751" y="2002347"/>
          <a:ext cx="3582947" cy="572056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07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Международни проекти</a:t>
          </a:r>
        </a:p>
      </dsp:txBody>
      <dsp:txXfrm>
        <a:off x="749751" y="2002347"/>
        <a:ext cx="3582947" cy="572056"/>
      </dsp:txXfrm>
    </dsp:sp>
    <dsp:sp modelId="{0BC2648C-00BC-4B3F-847B-0E5F6E1563DA}">
      <dsp:nvSpPr>
        <dsp:cNvPr id="0" name=""/>
        <dsp:cNvSpPr/>
      </dsp:nvSpPr>
      <dsp:spPr>
        <a:xfrm>
          <a:off x="392215" y="1930840"/>
          <a:ext cx="715071" cy="7150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0FE1C-4CBB-4998-9EE2-A147A68E25FD}">
      <dsp:nvSpPr>
        <dsp:cNvPr id="0" name=""/>
        <dsp:cNvSpPr/>
      </dsp:nvSpPr>
      <dsp:spPr>
        <a:xfrm>
          <a:off x="421778" y="2860581"/>
          <a:ext cx="3910920" cy="572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07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/>
            <a:t>Професионални контакти</a:t>
          </a:r>
          <a:endParaRPr lang="bg-BG" sz="1900" kern="1200" dirty="0"/>
        </a:p>
      </dsp:txBody>
      <dsp:txXfrm>
        <a:off x="421778" y="2860581"/>
        <a:ext cx="3910920" cy="572056"/>
      </dsp:txXfrm>
    </dsp:sp>
    <dsp:sp modelId="{64CDAAE8-DF09-4D9F-9822-B562F20DDEC3}">
      <dsp:nvSpPr>
        <dsp:cNvPr id="0" name=""/>
        <dsp:cNvSpPr/>
      </dsp:nvSpPr>
      <dsp:spPr>
        <a:xfrm>
          <a:off x="64242" y="2789074"/>
          <a:ext cx="715071" cy="7150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97B06-2036-42D6-B311-5F4725347BA6}">
      <dsp:nvSpPr>
        <dsp:cNvPr id="0" name=""/>
        <dsp:cNvSpPr/>
      </dsp:nvSpPr>
      <dsp:spPr>
        <a:xfrm>
          <a:off x="-3903823" y="-599431"/>
          <a:ext cx="4652537" cy="4652537"/>
        </a:xfrm>
        <a:prstGeom prst="blockArc">
          <a:avLst>
            <a:gd name="adj1" fmla="val 18900000"/>
            <a:gd name="adj2" fmla="val 2700000"/>
            <a:gd name="adj3" fmla="val 464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A1A56-8E2A-443B-A204-D4D08D651F80}">
      <dsp:nvSpPr>
        <dsp:cNvPr id="0" name=""/>
        <dsp:cNvSpPr/>
      </dsp:nvSpPr>
      <dsp:spPr>
        <a:xfrm>
          <a:off x="481483" y="345367"/>
          <a:ext cx="3855398" cy="69073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>
              <a:solidFill>
                <a:schemeClr val="tx1"/>
              </a:solidFill>
            </a:rPr>
            <a:t>Приятелство</a:t>
          </a:r>
          <a:endParaRPr lang="bg-BG" sz="2000" kern="1200" dirty="0">
            <a:solidFill>
              <a:schemeClr val="tx1"/>
            </a:solidFill>
          </a:endParaRPr>
        </a:p>
      </dsp:txBody>
      <dsp:txXfrm>
        <a:off x="481483" y="345367"/>
        <a:ext cx="3855398" cy="690734"/>
      </dsp:txXfrm>
    </dsp:sp>
    <dsp:sp modelId="{C1BE6E7F-FDCA-4788-8A3A-D3A0892CADE0}">
      <dsp:nvSpPr>
        <dsp:cNvPr id="0" name=""/>
        <dsp:cNvSpPr/>
      </dsp:nvSpPr>
      <dsp:spPr>
        <a:xfrm>
          <a:off x="49774" y="259025"/>
          <a:ext cx="863418" cy="863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272D0-24AD-47B2-90EE-3403AF5F236F}">
      <dsp:nvSpPr>
        <dsp:cNvPr id="0" name=""/>
        <dsp:cNvSpPr/>
      </dsp:nvSpPr>
      <dsp:spPr>
        <a:xfrm>
          <a:off x="732565" y="1381469"/>
          <a:ext cx="3604316" cy="690734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</a:rPr>
            <a:t>Проекти в служба на общността</a:t>
          </a:r>
        </a:p>
      </dsp:txBody>
      <dsp:txXfrm>
        <a:off x="732565" y="1381469"/>
        <a:ext cx="3604316" cy="690734"/>
      </dsp:txXfrm>
    </dsp:sp>
    <dsp:sp modelId="{42F1ABFD-1D00-4898-9F65-E1FB04F1FD5B}">
      <dsp:nvSpPr>
        <dsp:cNvPr id="0" name=""/>
        <dsp:cNvSpPr/>
      </dsp:nvSpPr>
      <dsp:spPr>
        <a:xfrm>
          <a:off x="300856" y="1295127"/>
          <a:ext cx="863418" cy="863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4DA6F-26BD-4F73-A056-D20605F95995}">
      <dsp:nvSpPr>
        <dsp:cNvPr id="0" name=""/>
        <dsp:cNvSpPr/>
      </dsp:nvSpPr>
      <dsp:spPr>
        <a:xfrm>
          <a:off x="481483" y="2417571"/>
          <a:ext cx="3855398" cy="690734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</a:rPr>
            <a:t>Международни проекти</a:t>
          </a:r>
        </a:p>
      </dsp:txBody>
      <dsp:txXfrm>
        <a:off x="481483" y="2417571"/>
        <a:ext cx="3855398" cy="690734"/>
      </dsp:txXfrm>
    </dsp:sp>
    <dsp:sp modelId="{0BC2648C-00BC-4B3F-847B-0E5F6E1563DA}">
      <dsp:nvSpPr>
        <dsp:cNvPr id="0" name=""/>
        <dsp:cNvSpPr/>
      </dsp:nvSpPr>
      <dsp:spPr>
        <a:xfrm>
          <a:off x="49774" y="2331229"/>
          <a:ext cx="863418" cy="863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97B06-2036-42D6-B311-5F4725347BA6}">
      <dsp:nvSpPr>
        <dsp:cNvPr id="0" name=""/>
        <dsp:cNvSpPr/>
      </dsp:nvSpPr>
      <dsp:spPr>
        <a:xfrm>
          <a:off x="-4203463" y="-644985"/>
          <a:ext cx="5008488" cy="5008488"/>
        </a:xfrm>
        <a:prstGeom prst="blockArc">
          <a:avLst>
            <a:gd name="adj1" fmla="val 18900000"/>
            <a:gd name="adj2" fmla="val 2700000"/>
            <a:gd name="adj3" fmla="val 43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A1A56-8E2A-443B-A204-D4D08D651F80}">
      <dsp:nvSpPr>
        <dsp:cNvPr id="0" name=""/>
        <dsp:cNvSpPr/>
      </dsp:nvSpPr>
      <dsp:spPr>
        <a:xfrm>
          <a:off x="517715" y="371851"/>
          <a:ext cx="3814983" cy="74370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31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/>
            <a:t>Развитие на лидерски умения</a:t>
          </a:r>
        </a:p>
      </dsp:txBody>
      <dsp:txXfrm>
        <a:off x="517715" y="371851"/>
        <a:ext cx="3814983" cy="743703"/>
      </dsp:txXfrm>
    </dsp:sp>
    <dsp:sp modelId="{C1BE6E7F-FDCA-4788-8A3A-D3A0892CADE0}">
      <dsp:nvSpPr>
        <dsp:cNvPr id="0" name=""/>
        <dsp:cNvSpPr/>
      </dsp:nvSpPr>
      <dsp:spPr>
        <a:xfrm>
          <a:off x="52901" y="278888"/>
          <a:ext cx="929629" cy="9296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EAABB-FCBB-44C8-89C2-74219D894851}">
      <dsp:nvSpPr>
        <dsp:cNvPr id="0" name=""/>
        <dsp:cNvSpPr/>
      </dsp:nvSpPr>
      <dsp:spPr>
        <a:xfrm>
          <a:off x="788052" y="1487407"/>
          <a:ext cx="3544646" cy="743703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31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/>
            <a:t> Проекти в служба на общността</a:t>
          </a:r>
        </a:p>
      </dsp:txBody>
      <dsp:txXfrm>
        <a:off x="788052" y="1487407"/>
        <a:ext cx="3544646" cy="743703"/>
      </dsp:txXfrm>
    </dsp:sp>
    <dsp:sp modelId="{6E94695E-8E18-4840-8D84-5827E23AE22C}">
      <dsp:nvSpPr>
        <dsp:cNvPr id="0" name=""/>
        <dsp:cNvSpPr/>
      </dsp:nvSpPr>
      <dsp:spPr>
        <a:xfrm>
          <a:off x="323237" y="1394444"/>
          <a:ext cx="929629" cy="9296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153AB-A819-463A-AED0-FF67A4FCD785}">
      <dsp:nvSpPr>
        <dsp:cNvPr id="0" name=""/>
        <dsp:cNvSpPr/>
      </dsp:nvSpPr>
      <dsp:spPr>
        <a:xfrm>
          <a:off x="517715" y="2602962"/>
          <a:ext cx="3814983" cy="743703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31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/>
            <a:t>Международни проекти</a:t>
          </a:r>
        </a:p>
      </dsp:txBody>
      <dsp:txXfrm>
        <a:off x="517715" y="2602962"/>
        <a:ext cx="3814983" cy="743703"/>
      </dsp:txXfrm>
    </dsp:sp>
    <dsp:sp modelId="{0BC2648C-00BC-4B3F-847B-0E5F6E1563DA}">
      <dsp:nvSpPr>
        <dsp:cNvPr id="0" name=""/>
        <dsp:cNvSpPr/>
      </dsp:nvSpPr>
      <dsp:spPr>
        <a:xfrm>
          <a:off x="52901" y="2509999"/>
          <a:ext cx="929629" cy="9296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97B06-2036-42D6-B311-5F4725347BA6}">
      <dsp:nvSpPr>
        <dsp:cNvPr id="0" name=""/>
        <dsp:cNvSpPr/>
      </dsp:nvSpPr>
      <dsp:spPr>
        <a:xfrm>
          <a:off x="-3903823" y="-599431"/>
          <a:ext cx="4652537" cy="4652537"/>
        </a:xfrm>
        <a:prstGeom prst="blockArc">
          <a:avLst>
            <a:gd name="adj1" fmla="val 18900000"/>
            <a:gd name="adj2" fmla="val 2700000"/>
            <a:gd name="adj3" fmla="val 464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A1A56-8E2A-443B-A204-D4D08D651F80}">
      <dsp:nvSpPr>
        <dsp:cNvPr id="0" name=""/>
        <dsp:cNvSpPr/>
      </dsp:nvSpPr>
      <dsp:spPr>
        <a:xfrm>
          <a:off x="481483" y="345367"/>
          <a:ext cx="3855398" cy="690734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</a:rPr>
            <a:t>Проекти в служба на общността</a:t>
          </a:r>
        </a:p>
      </dsp:txBody>
      <dsp:txXfrm>
        <a:off x="481483" y="345367"/>
        <a:ext cx="3855398" cy="690734"/>
      </dsp:txXfrm>
    </dsp:sp>
    <dsp:sp modelId="{C1BE6E7F-FDCA-4788-8A3A-D3A0892CADE0}">
      <dsp:nvSpPr>
        <dsp:cNvPr id="0" name=""/>
        <dsp:cNvSpPr/>
      </dsp:nvSpPr>
      <dsp:spPr>
        <a:xfrm>
          <a:off x="49774" y="259025"/>
          <a:ext cx="863418" cy="863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F9D5D-0478-428C-9439-6EB6AFEF4C96}">
      <dsp:nvSpPr>
        <dsp:cNvPr id="0" name=""/>
        <dsp:cNvSpPr/>
      </dsp:nvSpPr>
      <dsp:spPr>
        <a:xfrm>
          <a:off x="732565" y="1381469"/>
          <a:ext cx="3604316" cy="69073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</a:rPr>
            <a:t>Развитие на лидерски умения</a:t>
          </a:r>
        </a:p>
      </dsp:txBody>
      <dsp:txXfrm>
        <a:off x="732565" y="1381469"/>
        <a:ext cx="3604316" cy="690734"/>
      </dsp:txXfrm>
    </dsp:sp>
    <dsp:sp modelId="{1A0CAF98-8193-465C-BA17-976EEF639334}">
      <dsp:nvSpPr>
        <dsp:cNvPr id="0" name=""/>
        <dsp:cNvSpPr/>
      </dsp:nvSpPr>
      <dsp:spPr>
        <a:xfrm>
          <a:off x="300856" y="1295127"/>
          <a:ext cx="863418" cy="863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5ED64-2EB9-437B-9B99-E73835B896DB}">
      <dsp:nvSpPr>
        <dsp:cNvPr id="0" name=""/>
        <dsp:cNvSpPr/>
      </dsp:nvSpPr>
      <dsp:spPr>
        <a:xfrm>
          <a:off x="481483" y="2417571"/>
          <a:ext cx="3855398" cy="69073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</a:rPr>
            <a:t>Приятелство</a:t>
          </a:r>
        </a:p>
      </dsp:txBody>
      <dsp:txXfrm>
        <a:off x="481483" y="2417571"/>
        <a:ext cx="3855398" cy="690734"/>
      </dsp:txXfrm>
    </dsp:sp>
    <dsp:sp modelId="{5208E220-136E-42F6-8971-DA6894CA21B9}">
      <dsp:nvSpPr>
        <dsp:cNvPr id="0" name=""/>
        <dsp:cNvSpPr/>
      </dsp:nvSpPr>
      <dsp:spPr>
        <a:xfrm>
          <a:off x="49774" y="2331229"/>
          <a:ext cx="863418" cy="863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2AAD0-F73E-4955-99D7-99898D94E18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772B7-C1CF-4A4A-82E2-DE6CE183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4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72B7-C1CF-4A4A-82E2-DE6CE183EF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48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200" i="0" dirty="0"/>
              <a:t>Да</a:t>
            </a:r>
            <a:r>
              <a:rPr lang="bg-BG" sz="1200" i="0" baseline="0" dirty="0"/>
              <a:t> </a:t>
            </a:r>
            <a:r>
              <a:rPr lang="bg-BG" sz="1200" i="0" dirty="0"/>
              <a:t>ПравИМ всичко с ЛЮБОВ, НИЩО,</a:t>
            </a:r>
            <a:r>
              <a:rPr lang="bg-BG" sz="1200" i="0" baseline="0" dirty="0"/>
              <a:t> </a:t>
            </a:r>
            <a:r>
              <a:rPr lang="bg-BG" sz="1200" b="1" i="0" dirty="0"/>
              <a:t>сМе на тази позиция само един миг с продължителност от 365 дни</a:t>
            </a:r>
            <a:r>
              <a:rPr lang="bg-BG" sz="120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200" i="0" dirty="0"/>
              <a:t>Тайака както Тери</a:t>
            </a:r>
            <a:r>
              <a:rPr lang="bg-BG" sz="1200" i="0" baseline="0" dirty="0"/>
              <a:t> Пратчев пише – за еднодневката слънцето е в различно положение на небосклона за всеки миг от живота 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200" i="0" baseline="0" dirty="0"/>
              <a:t>За президента на клуб всеки ден е единствен такъв, освен ако ////</a:t>
            </a:r>
            <a:endParaRPr lang="en-US" sz="120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183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baseline="0" dirty="0"/>
              <a:t>Да правим всичко с любов и да държим здраво на своето място във веригата, дори и с пълното съзнание, че в един следващ миг – тя може да се скъса.</a:t>
            </a:r>
            <a:br>
              <a:rPr lang="bg-BG" baseline="0" dirty="0"/>
            </a:br>
            <a:r>
              <a:rPr lang="bg-BG" sz="1200" i="1" dirty="0"/>
              <a:t>Приемете </a:t>
            </a:r>
            <a:r>
              <a:rPr lang="bg-BG" sz="1200" b="1" i="1" dirty="0"/>
              <a:t>неизбежното</a:t>
            </a:r>
            <a:r>
              <a:rPr lang="bg-BG" sz="1200" i="1" dirty="0"/>
              <a:t> – или това, за което сте положили много усилия ще продължи, или няма. Вие сте били били супер.</a:t>
            </a:r>
          </a:p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bg-BG" sz="1200" b="1" i="1" dirty="0"/>
              <a:t>Признавайте, хвалете</a:t>
            </a:r>
            <a:r>
              <a:rPr lang="bg-BG" sz="1200" i="1" dirty="0"/>
              <a:t>, поошрявайте, слушайте и чувайте.</a:t>
            </a:r>
          </a:p>
          <a:p>
            <a:r>
              <a:rPr lang="bg-BG" baseline="0" dirty="0"/>
              <a:t>Без значение, че понякога ни идва да викаме.</a:t>
            </a:r>
          </a:p>
          <a:p>
            <a:r>
              <a:rPr lang="bg-BG" baseline="0" dirty="0"/>
              <a:t>И да помним, че публиката обича силните</a:t>
            </a:r>
          </a:p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bg-BG" sz="1200" b="1" i="0" dirty="0"/>
              <a:t>Единственият начин да не се отчаяте е да правите всичко</a:t>
            </a:r>
            <a:r>
              <a:rPr lang="bg-BG" sz="1200" i="0" dirty="0"/>
              <a:t> с </a:t>
            </a:r>
            <a:r>
              <a:rPr lang="bg-BG" sz="1200" b="1" i="0" dirty="0"/>
              <a:t>любов</a:t>
            </a:r>
            <a:r>
              <a:rPr lang="bg-BG" sz="120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200" i="1" dirty="0"/>
              <a:t>Тази </a:t>
            </a:r>
            <a:r>
              <a:rPr lang="bg-BG" sz="1200" b="1" i="1" dirty="0"/>
              <a:t>любов</a:t>
            </a:r>
            <a:r>
              <a:rPr lang="bg-BG" sz="1200" i="1" dirty="0"/>
              <a:t> ви прави </a:t>
            </a:r>
            <a:r>
              <a:rPr lang="bg-BG" sz="1200" b="1" i="1" dirty="0"/>
              <a:t>устойчиви</a:t>
            </a:r>
            <a:r>
              <a:rPr lang="bg-BG" sz="1200" i="1" dirty="0"/>
              <a:t>. </a:t>
            </a:r>
            <a:endParaRPr lang="en-US" sz="1200" dirty="0"/>
          </a:p>
          <a:p>
            <a:pPr lvl="0"/>
            <a:endParaRPr lang="en-US" sz="1200" i="0" dirty="0"/>
          </a:p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4E5E3-5945-42E1-95B7-2F0223F6C2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81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72B7-C1CF-4A4A-82E2-DE6CE183EF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66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877A8-74ED-7FEE-A50C-B169AFC67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CD2B43-BDC4-028C-FC0D-34447A2E7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58670E-222D-82D1-51EE-ED07BC041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D5C69-35FE-E481-1D52-A4D6C641F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8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772B7-C1CF-4A4A-82E2-DE6CE183EF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2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2AE21-9EAA-9049-9925-4E1A3C00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DB329-8A62-2C26-06EB-4CE781A3C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4E55B-8E52-DEF2-71B6-60D89AA81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E8EA0-FF75-287C-0B2D-9C95AA7819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946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DA091-EEF3-D36E-7F22-2186B0424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B734B-817C-0330-49B3-CD896FA17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99AA56-093F-7996-9BEA-CBDE49B36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43EE2-DECA-58BC-E7F8-BD1BBDCD2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83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AB09B-87CA-BB27-B9C8-9688DAFA7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CAE81-A4B5-EA31-25BC-5178E3CFC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EEC1EA-4303-EFE4-71BD-547658849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905A9-5BE4-C3D9-CD57-89A200D64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9843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39840-B42D-7D72-36FF-DD4743F52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648AE-B4A0-EA7A-45E4-C7ABDDBD1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E21B68-6B9F-ED44-B3D2-6AFE0B342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9959B-DB38-299A-38B1-5983C6B44A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79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559D2-90B2-645E-F4D5-D84A5FEEE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5ECD6-93E6-0C24-0409-365112FA4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0234DB-B20C-4E04-AF8D-54C2B0BC7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Без стратегия и планиране изпадаме в паника и състояние,</a:t>
            </a:r>
            <a:r>
              <a:rPr lang="bg-BG" baseline="0" dirty="0"/>
              <a:t> което можем спокойно да дефинираме като „криза“.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A3D28-0117-0B6A-B917-CB12E2968E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1873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72B7-C1CF-4A4A-82E2-DE6CE183EF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39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4E5E3-5945-42E1-95B7-2F0223F6C2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817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Създайте</a:t>
            </a:r>
            <a:r>
              <a:rPr lang="bg-BG" baseline="0" dirty="0"/>
              <a:t> своя дизайн на аксесоар или дреха</a:t>
            </a:r>
          </a:p>
          <a:p>
            <a:r>
              <a:rPr lang="bg-BG" baseline="0" dirty="0"/>
              <a:t>Рол банер, който е лесно преносим, дори вземете фон за своята </a:t>
            </a:r>
            <a:r>
              <a:rPr lang="en-US" baseline="0" dirty="0"/>
              <a:t>zoom </a:t>
            </a:r>
            <a:r>
              <a:rPr lang="bg-BG" baseline="0" dirty="0"/>
              <a:t>среща.</a:t>
            </a:r>
          </a:p>
          <a:p>
            <a:r>
              <a:rPr lang="bg-BG" baseline="0" dirty="0"/>
              <a:t>Често в годините, вкл и тази, темата на годината се  появява тук още преди да се обявена официално.</a:t>
            </a:r>
          </a:p>
          <a:p>
            <a:r>
              <a:rPr lang="bg-BG" baseline="0" dirty="0"/>
              <a:t>Използвайте материалите – те са с високо качество, предназначени за различен тип печат, или екран.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056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Тук искам да кажеш, че има множеств</a:t>
            </a:r>
            <a:r>
              <a:rPr lang="bg-BG" baseline="0" dirty="0"/>
              <a:t>о подготвени ръководства и публикации на работа с бранд центъра. </a:t>
            </a:r>
            <a:br>
              <a:rPr lang="bg-BG" baseline="0" dirty="0"/>
            </a:br>
            <a:r>
              <a:rPr lang="bg-BG" baseline="0" dirty="0"/>
              <a:t>Преведени са и предстои да се предоставят видеообучения за работа с различни елементи на бранд центъра.</a:t>
            </a:r>
          </a:p>
          <a:p>
            <a:r>
              <a:rPr lang="bg-BG" dirty="0"/>
              <a:t>Също така – силно препоръчително е президентите да не се занимават пряко с това, и да делегират права на председателите на клубни комисии по</a:t>
            </a:r>
            <a:r>
              <a:rPr lang="bg-BG" baseline="0" dirty="0"/>
              <a:t> публичен имидж, които да работят в направление правилно прилагане на бранда Ротари. </a:t>
            </a:r>
          </a:p>
          <a:p>
            <a:r>
              <a:rPr lang="bg-BG" baseline="0" dirty="0"/>
              <a:t>За всички въпроси и за консултации – обръщат се към Комитета по публичен имидж, в частност към Офицера по бранда.</a:t>
            </a:r>
          </a:p>
          <a:p>
            <a:r>
              <a:rPr lang="bg-BG" baseline="0" dirty="0"/>
              <a:t>В панела на секретари ще се говори за технология и кои средстава да се използват</a:t>
            </a:r>
          </a:p>
          <a:p>
            <a:r>
              <a:rPr lang="bg-BG" baseline="0" dirty="0"/>
              <a:t>В ПАНЕЛА за Фондацията – Галя Пенчева ще говори за финалната фаза, т.е. Презенторането на проекта. Тук САМО се споменава</a:t>
            </a:r>
          </a:p>
          <a:p>
            <a:br>
              <a:rPr lang="bg-BG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73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Тази библиотека</a:t>
            </a:r>
            <a:r>
              <a:rPr lang="bg-BG" baseline="0" dirty="0"/>
              <a:t> се разраства. Всеки ден се допълва и има един прекрасен начин да се открие това, което се търси – чрез „</a:t>
            </a:r>
            <a:r>
              <a:rPr lang="en-US" baseline="0" dirty="0"/>
              <a:t>search”.</a:t>
            </a:r>
            <a:endParaRPr lang="bg-BG" baseline="0" dirty="0"/>
          </a:p>
          <a:p>
            <a:r>
              <a:rPr lang="bg-BG" baseline="0" dirty="0"/>
              <a:t>Посъветвайте членовете на вашия клуб, на които се делегират права да предават посланията на клуба до общността да ги използват.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4285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Търсенето</a:t>
            </a:r>
            <a:r>
              <a:rPr lang="bg-BG" baseline="0" dirty="0"/>
              <a:t> се превърна в неразделна част от нашето ежедневие. Този глагол приел нов смисъл е силно приложим и тук,</a:t>
            </a:r>
          </a:p>
          <a:p>
            <a:r>
              <a:rPr lang="bg-BG" baseline="0" dirty="0"/>
              <a:t>Съветваме ви да не „ровите“ – направо „търсете“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8142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С</a:t>
            </a:r>
            <a:r>
              <a:rPr lang="bg-BG" baseline="0" dirty="0"/>
              <a:t> бранд центъра все по-рядко ще се казва, че сте използвали логото неправилно,</a:t>
            </a:r>
          </a:p>
          <a:p>
            <a:r>
              <a:rPr lang="bg-BG" baseline="0" dirty="0"/>
              <a:t>Само няколко подсказки</a:t>
            </a:r>
          </a:p>
          <a:p>
            <a:r>
              <a:rPr lang="en-US" baseline="0" dirty="0"/>
              <a:t>Mark of Excellence</a:t>
            </a:r>
            <a:r>
              <a:rPr lang="bg-BG" baseline="0" dirty="0"/>
              <a:t> – Опростено лого, Лого на РОтари</a:t>
            </a:r>
          </a:p>
          <a:p>
            <a:r>
              <a:rPr lang="bg-BG" baseline="0"/>
              <a:t>Лого на дистрикт, лого на дистрикт с тема, лого на клуб</a:t>
            </a:r>
            <a:endParaRPr lang="bg-BG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42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Оригиналниата</a:t>
            </a:r>
            <a:r>
              <a:rPr lang="ru-RU" dirty="0"/>
              <a:t> идея за </a:t>
            </a:r>
            <a:r>
              <a:rPr lang="ru-RU" dirty="0" err="1"/>
              <a:t>това</a:t>
            </a:r>
            <a:r>
              <a:rPr lang="ru-RU" dirty="0"/>
              <a:t> как да </a:t>
            </a:r>
            <a:r>
              <a:rPr lang="ru-RU" dirty="0" err="1"/>
              <a:t>съсипем</a:t>
            </a:r>
            <a:r>
              <a:rPr lang="ru-RU" dirty="0"/>
              <a:t> един клуб принадлежи на </a:t>
            </a:r>
            <a:r>
              <a:rPr lang="ru-RU" dirty="0" err="1"/>
              <a:t>Michael</a:t>
            </a:r>
            <a:r>
              <a:rPr lang="ru-RU" dirty="0"/>
              <a:t> </a:t>
            </a:r>
            <a:r>
              <a:rPr lang="ru-RU" dirty="0" err="1"/>
              <a:t>Angelo</a:t>
            </a:r>
            <a:r>
              <a:rPr lang="ru-RU" dirty="0"/>
              <a:t> </a:t>
            </a:r>
            <a:r>
              <a:rPr lang="ru-RU" dirty="0" err="1"/>
              <a:t>Caruso</a:t>
            </a:r>
            <a:r>
              <a:rPr lang="ru-RU" dirty="0"/>
              <a:t>, известен </a:t>
            </a:r>
            <a:r>
              <a:rPr lang="ru-RU" dirty="0" err="1"/>
              <a:t>блогър</a:t>
            </a:r>
            <a:r>
              <a:rPr lang="ru-RU" dirty="0"/>
              <a:t> и в </a:t>
            </a:r>
            <a:r>
              <a:rPr lang="ru-RU" dirty="0" err="1"/>
              <a:t>същото</a:t>
            </a:r>
            <a:r>
              <a:rPr lang="ru-RU" dirty="0"/>
              <a:t> </a:t>
            </a:r>
            <a:r>
              <a:rPr lang="ru-RU" dirty="0" err="1"/>
              <a:t>време</a:t>
            </a:r>
            <a:r>
              <a:rPr lang="ru-RU" dirty="0"/>
              <a:t> </a:t>
            </a:r>
            <a:r>
              <a:rPr lang="ru-RU" dirty="0" err="1"/>
              <a:t>ротарианец</a:t>
            </a:r>
            <a:r>
              <a:rPr lang="ru-RU" dirty="0"/>
              <a:t> </a:t>
            </a:r>
          </a:p>
          <a:p>
            <a:r>
              <a:rPr lang="ru-RU" dirty="0" err="1"/>
              <a:t>Ето</a:t>
            </a:r>
            <a:r>
              <a:rPr lang="ru-RU" dirty="0"/>
              <a:t> 13-те начина да убиете своя </a:t>
            </a:r>
            <a:r>
              <a:rPr lang="ru-RU" dirty="0" err="1"/>
              <a:t>Ротари</a:t>
            </a:r>
            <a:r>
              <a:rPr lang="ru-RU" dirty="0"/>
              <a:t> клуб:</a:t>
            </a:r>
          </a:p>
          <a:p>
            <a:r>
              <a:rPr lang="ru-RU" dirty="0"/>
              <a:t>https://www.youtube.com/watch?v=ZV-za8rH8SA </a:t>
            </a:r>
          </a:p>
          <a:p>
            <a:r>
              <a:rPr lang="ru-RU" dirty="0"/>
              <a:t> 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72B7-C1CF-4A4A-82E2-DE6CE183EF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4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72B7-C1CF-4A4A-82E2-DE6CE183EF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50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Когато се</a:t>
            </a:r>
            <a:r>
              <a:rPr lang="bg-BG" baseline="0" dirty="0"/>
              <a:t> чудя как да мотивирам някого – започвам да говоря за ЛЮБОВ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896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2B7-C1CF-4A4A-82E2-DE6CE183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2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авоъгълник 7">
            <a:extLst>
              <a:ext uri="{FF2B5EF4-FFF2-40B4-BE49-F238E27FC236}">
                <a16:creationId xmlns:a16="http://schemas.microsoft.com/office/drawing/2014/main" id="{AFB0669B-D7F0-4ABF-8FCF-838986AECE57}"/>
              </a:ext>
            </a:extLst>
          </p:cNvPr>
          <p:cNvSpPr/>
          <p:nvPr userDrawn="1"/>
        </p:nvSpPr>
        <p:spPr>
          <a:xfrm>
            <a:off x="0" y="2710007"/>
            <a:ext cx="12192000" cy="250060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bg-BG" sz="44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СЕМИНАР ЗА ОБУЧЕНИЕ </a:t>
            </a:r>
          </a:p>
          <a:p>
            <a:pPr algn="ctr">
              <a:spcAft>
                <a:spcPts val="600"/>
              </a:spcAft>
            </a:pPr>
            <a:r>
              <a:rPr lang="bg-BG" sz="28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НА ЕЛЕКТ-ПРЕЗИДЕНТИ И СЕКРЕТАРИ (ПЕТС)</a:t>
            </a:r>
          </a:p>
          <a:p>
            <a:pPr algn="ctr">
              <a:spcAft>
                <a:spcPts val="600"/>
              </a:spcAft>
            </a:pPr>
            <a:endParaRPr lang="bg-BG" sz="10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1F735CFA-B597-4FA0-BB17-104FA82DF662}"/>
              </a:ext>
            </a:extLst>
          </p:cNvPr>
          <p:cNvSpPr txBox="1"/>
          <p:nvPr userDrawn="1"/>
        </p:nvSpPr>
        <p:spPr>
          <a:xfrm>
            <a:off x="4666987" y="4674169"/>
            <a:ext cx="28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04-06 април 2025,</a:t>
            </a:r>
            <a:r>
              <a:rPr lang="bg-BG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Пловдив</a:t>
            </a:r>
            <a:endParaRPr lang="bg-BG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39835" y="40283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98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bg-BG" dirty="0"/>
              <a:t>Подраздел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1981200" y="40386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Кратко описание</a:t>
            </a:r>
            <a:r>
              <a:rPr lang="bg-BG" sz="2000" baseline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ако е необходимо.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Lorem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ipsum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dolor sit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amet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consectetur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adipiscing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elit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in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sagittis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sem.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Fusce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interdum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aliquam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velit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ac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aliquam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Donec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posuere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leo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ac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mauris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sagittis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vestibulum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at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sollicitudin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est.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Phasellus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enim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ipsum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blandit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et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non,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convallis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rutrum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nisl</a:t>
            </a:r>
            <a:r>
              <a:rPr lang="en-US" sz="2000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895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08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103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163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480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89660" y="1589518"/>
            <a:ext cx="11015529" cy="424725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88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33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1753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857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95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авоъгълник 7">
            <a:extLst>
              <a:ext uri="{FF2B5EF4-FFF2-40B4-BE49-F238E27FC236}">
                <a16:creationId xmlns:a16="http://schemas.microsoft.com/office/drawing/2014/main" id="{AFB0669B-D7F0-4ABF-8FCF-838986AECE57}"/>
              </a:ext>
            </a:extLst>
          </p:cNvPr>
          <p:cNvSpPr/>
          <p:nvPr userDrawn="1"/>
        </p:nvSpPr>
        <p:spPr>
          <a:xfrm>
            <a:off x="0" y="2691881"/>
            <a:ext cx="12192000" cy="250060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bg-BG" sz="44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СЕМИНАР ЗА ОБУЧЕНИЕ </a:t>
            </a:r>
          </a:p>
          <a:p>
            <a:pPr algn="ctr">
              <a:spcAft>
                <a:spcPts val="600"/>
              </a:spcAft>
            </a:pPr>
            <a:r>
              <a:rPr lang="bg-BG" sz="28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НА ЕЛЕКТ-ПРЕЗИДЕНТИ И СЕКРЕТАРИ (ПЕТС)</a:t>
            </a:r>
          </a:p>
          <a:p>
            <a:pPr algn="ctr">
              <a:spcAft>
                <a:spcPts val="600"/>
              </a:spcAft>
            </a:pPr>
            <a:endParaRPr lang="bg-BG" sz="10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Текстово поле 7">
            <a:extLst>
              <a:ext uri="{FF2B5EF4-FFF2-40B4-BE49-F238E27FC236}">
                <a16:creationId xmlns:a16="http://schemas.microsoft.com/office/drawing/2014/main" id="{1F735CFA-B597-4FA0-BB17-104FA82DF662}"/>
              </a:ext>
            </a:extLst>
          </p:cNvPr>
          <p:cNvSpPr txBox="1"/>
          <p:nvPr userDrawn="1"/>
        </p:nvSpPr>
        <p:spPr>
          <a:xfrm>
            <a:off x="4666987" y="4674169"/>
            <a:ext cx="28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04-06 април 2025,</a:t>
            </a:r>
            <a:r>
              <a:rPr lang="bg-BG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Пловдив</a:t>
            </a:r>
            <a:endParaRPr lang="bg-BG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1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382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авоъгълник 7">
            <a:extLst>
              <a:ext uri="{FF2B5EF4-FFF2-40B4-BE49-F238E27FC236}">
                <a16:creationId xmlns:a16="http://schemas.microsoft.com/office/drawing/2014/main" id="{AFB0669B-D7F0-4ABF-8FCF-838986AECE57}"/>
              </a:ext>
            </a:extLst>
          </p:cNvPr>
          <p:cNvSpPr/>
          <p:nvPr userDrawn="1"/>
        </p:nvSpPr>
        <p:spPr>
          <a:xfrm>
            <a:off x="0" y="2912855"/>
            <a:ext cx="12192000" cy="1250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bg-BG" sz="44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2800" b="1" kern="1200" dirty="0">
              <a:solidFill>
                <a:schemeClr val="lt1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  <a:p>
            <a:pPr algn="ctr">
              <a:spcAft>
                <a:spcPts val="600"/>
              </a:spcAft>
            </a:pPr>
            <a:endParaRPr lang="bg-BG" sz="10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1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68726"/>
            <a:ext cx="4917782" cy="5340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71140" y="454639"/>
            <a:ext cx="6323960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id-ID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71140" y="1312195"/>
            <a:ext cx="6323959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4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83970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0" y="2282825"/>
            <a:ext cx="12192000" cy="1374776"/>
          </a:xfrm>
          <a:prstGeom prst="rect">
            <a:avLst/>
          </a:prstGeom>
          <a:solidFill>
            <a:srgbClr val="002060"/>
          </a:solidFill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Подраздел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981200" y="40386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2000" dirty="0">
                <a:solidFill>
                  <a:schemeClr val="tx1"/>
                </a:solidFill>
              </a:rPr>
              <a:t>Кратко описание</a:t>
            </a:r>
            <a:r>
              <a:rPr lang="bg-BG" sz="2000" baseline="0" dirty="0">
                <a:solidFill>
                  <a:schemeClr val="tx1"/>
                </a:solidFill>
              </a:rPr>
              <a:t>, ако е необходимо.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dolor sit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sagittis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Fusce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interdum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velit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Donec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leo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mauris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sagittis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vestibulum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est.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Phasellus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enim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blandit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non,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convallis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rutrum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nisl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4091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0" y="2282825"/>
            <a:ext cx="12192000" cy="1374776"/>
          </a:xfrm>
          <a:prstGeom prst="rect">
            <a:avLst/>
          </a:prstGeom>
          <a:solidFill>
            <a:srgbClr val="C00000"/>
          </a:solidFill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Подраздел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981200" y="40386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2000" dirty="0">
                <a:solidFill>
                  <a:schemeClr val="tx1"/>
                </a:solidFill>
              </a:rPr>
              <a:t>Кратко описание</a:t>
            </a:r>
            <a:r>
              <a:rPr lang="bg-BG" sz="2000" baseline="0" dirty="0">
                <a:solidFill>
                  <a:schemeClr val="tx1"/>
                </a:solidFill>
              </a:rPr>
              <a:t>, ако е необходимо.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dolor sit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sagittis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Fusce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interdum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velit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Donec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leo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mauris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sagittis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vestibulum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est.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Phasellus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enim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blandit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nunc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non,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convallis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rutrum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nisl</a:t>
            </a:r>
            <a:r>
              <a: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5185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авоъгълник 7">
            <a:extLst>
              <a:ext uri="{FF2B5EF4-FFF2-40B4-BE49-F238E27FC236}">
                <a16:creationId xmlns:a16="http://schemas.microsoft.com/office/drawing/2014/main" id="{AFB0669B-D7F0-4ABF-8FCF-838986AECE57}"/>
              </a:ext>
            </a:extLst>
          </p:cNvPr>
          <p:cNvSpPr/>
          <p:nvPr userDrawn="1"/>
        </p:nvSpPr>
        <p:spPr>
          <a:xfrm>
            <a:off x="0" y="2561252"/>
            <a:ext cx="12192000" cy="2500605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bg-BG" sz="44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СЕМИНАР ЗА ОБУЧЕНИЕ </a:t>
            </a:r>
          </a:p>
          <a:p>
            <a:pPr algn="ctr">
              <a:spcAft>
                <a:spcPts val="600"/>
              </a:spcAft>
            </a:pPr>
            <a:r>
              <a:rPr lang="bg-BG" sz="28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НА ЕЛЕКТ-ПРЕЗИДЕНТИ И СЕКРЕТАРИ (ПЕТС)</a:t>
            </a:r>
          </a:p>
          <a:p>
            <a:pPr algn="ctr">
              <a:spcAft>
                <a:spcPts val="600"/>
              </a:spcAft>
            </a:pPr>
            <a:endParaRPr lang="bg-BG" sz="10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Текстово поле 7">
            <a:extLst>
              <a:ext uri="{FF2B5EF4-FFF2-40B4-BE49-F238E27FC236}">
                <a16:creationId xmlns:a16="http://schemas.microsoft.com/office/drawing/2014/main" id="{1F735CFA-B597-4FA0-BB17-104FA82DF662}"/>
              </a:ext>
            </a:extLst>
          </p:cNvPr>
          <p:cNvSpPr txBox="1"/>
          <p:nvPr userDrawn="1"/>
        </p:nvSpPr>
        <p:spPr>
          <a:xfrm>
            <a:off x="4666987" y="4674169"/>
            <a:ext cx="28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04-06 април 2025,</a:t>
            </a:r>
            <a:r>
              <a:rPr lang="bg-BG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Пловдив</a:t>
            </a:r>
            <a:endParaRPr lang="bg-BG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1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авоъгълник 7">
            <a:extLst>
              <a:ext uri="{FF2B5EF4-FFF2-40B4-BE49-F238E27FC236}">
                <a16:creationId xmlns:a16="http://schemas.microsoft.com/office/drawing/2014/main" id="{AFB0669B-D7F0-4ABF-8FCF-838986AECE57}"/>
              </a:ext>
            </a:extLst>
          </p:cNvPr>
          <p:cNvSpPr/>
          <p:nvPr userDrawn="1"/>
        </p:nvSpPr>
        <p:spPr>
          <a:xfrm>
            <a:off x="0" y="2912855"/>
            <a:ext cx="12192000" cy="1250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bg-BG" sz="44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2800" b="1" kern="1200" dirty="0">
              <a:solidFill>
                <a:schemeClr val="lt1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  <a:p>
            <a:pPr algn="ctr">
              <a:spcAft>
                <a:spcPts val="600"/>
              </a:spcAft>
            </a:pPr>
            <a:endParaRPr lang="bg-BG" sz="10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3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авоъгълник 7">
            <a:extLst>
              <a:ext uri="{FF2B5EF4-FFF2-40B4-BE49-F238E27FC236}">
                <a16:creationId xmlns:a16="http://schemas.microsoft.com/office/drawing/2014/main" id="{AFB0669B-D7F0-4ABF-8FCF-838986AECE57}"/>
              </a:ext>
            </a:extLst>
          </p:cNvPr>
          <p:cNvSpPr/>
          <p:nvPr userDrawn="1"/>
        </p:nvSpPr>
        <p:spPr>
          <a:xfrm>
            <a:off x="0" y="2912855"/>
            <a:ext cx="12192000" cy="125030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bg-BG" sz="44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2800" b="1" kern="1200" dirty="0">
              <a:solidFill>
                <a:schemeClr val="lt1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  <a:p>
            <a:pPr algn="ctr">
              <a:spcAft>
                <a:spcPts val="600"/>
              </a:spcAft>
            </a:pPr>
            <a:endParaRPr lang="bg-BG" sz="10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0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авоъгълник 7">
            <a:extLst>
              <a:ext uri="{FF2B5EF4-FFF2-40B4-BE49-F238E27FC236}">
                <a16:creationId xmlns:a16="http://schemas.microsoft.com/office/drawing/2014/main" id="{AFB0669B-D7F0-4ABF-8FCF-838986AECE57}"/>
              </a:ext>
            </a:extLst>
          </p:cNvPr>
          <p:cNvSpPr/>
          <p:nvPr userDrawn="1"/>
        </p:nvSpPr>
        <p:spPr>
          <a:xfrm>
            <a:off x="0" y="2912855"/>
            <a:ext cx="12192000" cy="125030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bg-BG" sz="4400" b="1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2800" b="1" kern="1200" dirty="0">
              <a:solidFill>
                <a:schemeClr val="lt1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  <a:p>
            <a:pPr algn="ctr">
              <a:spcAft>
                <a:spcPts val="600"/>
              </a:spcAft>
            </a:pPr>
            <a:endParaRPr lang="bg-BG" sz="10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0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формление по изб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3BC1A21-5DD3-4712-A27D-A6E7112162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979"/>
            <a:ext cx="1714804" cy="633128"/>
          </a:xfrm>
          <a:prstGeom prst="rect">
            <a:avLst/>
          </a:prstGeom>
        </p:spPr>
      </p:pic>
      <p:sp>
        <p:nvSpPr>
          <p:cNvPr id="9" name="Правоъгълник 8">
            <a:extLst>
              <a:ext uri="{FF2B5EF4-FFF2-40B4-BE49-F238E27FC236}">
                <a16:creationId xmlns:a16="http://schemas.microsoft.com/office/drawing/2014/main" id="{68DA77A9-B9CD-42FB-B391-EDFCD17EE0EF}"/>
              </a:ext>
            </a:extLst>
          </p:cNvPr>
          <p:cNvSpPr/>
          <p:nvPr userDrawn="1"/>
        </p:nvSpPr>
        <p:spPr>
          <a:xfrm>
            <a:off x="0" y="2519418"/>
            <a:ext cx="12192000" cy="1485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bg-BG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8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формление по изб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077712"/>
            <a:ext cx="12192000" cy="785152"/>
            <a:chOff x="0" y="6077712"/>
            <a:chExt cx="12192000" cy="785152"/>
          </a:xfrm>
        </p:grpSpPr>
        <p:sp>
          <p:nvSpPr>
            <p:cNvPr id="5" name="Правоъгълник 4">
              <a:extLst>
                <a:ext uri="{FF2B5EF4-FFF2-40B4-BE49-F238E27FC236}">
                  <a16:creationId xmlns:a16="http://schemas.microsoft.com/office/drawing/2014/main" id="{D7466F01-F82C-4A32-A9C8-F586FEA26485}"/>
                </a:ext>
              </a:extLst>
            </p:cNvPr>
            <p:cNvSpPr/>
            <p:nvPr userDrawn="1"/>
          </p:nvSpPr>
          <p:spPr>
            <a:xfrm>
              <a:off x="0" y="6077712"/>
              <a:ext cx="12192000" cy="780288"/>
            </a:xfrm>
            <a:prstGeom prst="rect">
              <a:avLst/>
            </a:prstGeom>
            <a:solidFill>
              <a:srgbClr val="174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bg-BG" noProof="0" dirty="0"/>
            </a:p>
          </p:txBody>
        </p:sp>
        <p:pic>
          <p:nvPicPr>
            <p:cNvPr id="12" name="Картина 11">
              <a:extLst>
                <a:ext uri="{FF2B5EF4-FFF2-40B4-BE49-F238E27FC236}">
                  <a16:creationId xmlns:a16="http://schemas.microsoft.com/office/drawing/2014/main" id="{313340D6-2865-4EA6-B095-5F930CA2C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640" y="6186851"/>
              <a:ext cx="1754171" cy="6476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Картина 14">
              <a:extLst>
                <a:ext uri="{FF2B5EF4-FFF2-40B4-BE49-F238E27FC236}">
                  <a16:creationId xmlns:a16="http://schemas.microsoft.com/office/drawing/2014/main" id="{A3854AD8-9E60-4A42-B79A-7221E1EE4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2978" y="6212558"/>
              <a:ext cx="1007763" cy="596248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8" name="Право съединение 17">
              <a:extLst>
                <a:ext uri="{FF2B5EF4-FFF2-40B4-BE49-F238E27FC236}">
                  <a16:creationId xmlns:a16="http://schemas.microsoft.com/office/drawing/2014/main" id="{5DC20674-118F-4477-B6E2-05C8BD28A71C}"/>
                </a:ext>
              </a:extLst>
            </p:cNvPr>
            <p:cNvCxnSpPr/>
            <p:nvPr userDrawn="1"/>
          </p:nvCxnSpPr>
          <p:spPr>
            <a:xfrm>
              <a:off x="10978961" y="6144025"/>
              <a:ext cx="0" cy="647663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 userDrawn="1"/>
          </p:nvCxnSpPr>
          <p:spPr>
            <a:xfrm>
              <a:off x="9193116" y="6221576"/>
              <a:ext cx="0" cy="5701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Текстово поле 7">
              <a:extLst>
                <a:ext uri="{FF2B5EF4-FFF2-40B4-BE49-F238E27FC236}">
                  <a16:creationId xmlns:a16="http://schemas.microsoft.com/office/drawing/2014/main" id="{1F735CFA-B597-4FA0-BB17-104FA82DF662}"/>
                </a:ext>
              </a:extLst>
            </p:cNvPr>
            <p:cNvSpPr txBox="1"/>
            <p:nvPr userDrawn="1"/>
          </p:nvSpPr>
          <p:spPr>
            <a:xfrm>
              <a:off x="592610" y="6524310"/>
              <a:ext cx="2725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6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04-06 април 2025,</a:t>
              </a:r>
              <a:r>
                <a:rPr lang="bg-BG" sz="1600" baseline="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Пловдив</a:t>
              </a:r>
              <a:endParaRPr lang="bg-BG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1" name="Picture 3" descr="E:\000000000000000000 Zone 21B\D2482\Пламен Цветков\PETS\шаблон\plovdiv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24" y="6111909"/>
              <a:ext cx="2204715" cy="44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E:\000000000000000000 Zone 21B\D2482\Пламен Цветков\PETS\шаблон\logo\PM2526-Stacked-White-EN-US-small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207" y="6230122"/>
              <a:ext cx="862546" cy="53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311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6077712"/>
            <a:ext cx="12192000" cy="785152"/>
            <a:chOff x="0" y="6077712"/>
            <a:chExt cx="12192000" cy="785152"/>
          </a:xfrm>
        </p:grpSpPr>
        <p:sp>
          <p:nvSpPr>
            <p:cNvPr id="11" name="Правоъгълник 4">
              <a:extLst>
                <a:ext uri="{FF2B5EF4-FFF2-40B4-BE49-F238E27FC236}">
                  <a16:creationId xmlns:a16="http://schemas.microsoft.com/office/drawing/2014/main" id="{D7466F01-F82C-4A32-A9C8-F586FEA26485}"/>
                </a:ext>
              </a:extLst>
            </p:cNvPr>
            <p:cNvSpPr/>
            <p:nvPr userDrawn="1"/>
          </p:nvSpPr>
          <p:spPr>
            <a:xfrm>
              <a:off x="0" y="6077712"/>
              <a:ext cx="12192000" cy="780288"/>
            </a:xfrm>
            <a:prstGeom prst="rect">
              <a:avLst/>
            </a:prstGeom>
            <a:solidFill>
              <a:srgbClr val="174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bg-BG" noProof="0" dirty="0"/>
            </a:p>
          </p:txBody>
        </p:sp>
        <p:pic>
          <p:nvPicPr>
            <p:cNvPr id="12" name="Картина 11">
              <a:extLst>
                <a:ext uri="{FF2B5EF4-FFF2-40B4-BE49-F238E27FC236}">
                  <a16:creationId xmlns:a16="http://schemas.microsoft.com/office/drawing/2014/main" id="{313340D6-2865-4EA6-B095-5F930CA2C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640" y="6186851"/>
              <a:ext cx="1754171" cy="6476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Картина 14">
              <a:extLst>
                <a:ext uri="{FF2B5EF4-FFF2-40B4-BE49-F238E27FC236}">
                  <a16:creationId xmlns:a16="http://schemas.microsoft.com/office/drawing/2014/main" id="{A3854AD8-9E60-4A42-B79A-7221E1EE4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2978" y="6212558"/>
              <a:ext cx="1007763" cy="596248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4" name="Право съединение 17">
              <a:extLst>
                <a:ext uri="{FF2B5EF4-FFF2-40B4-BE49-F238E27FC236}">
                  <a16:creationId xmlns:a16="http://schemas.microsoft.com/office/drawing/2014/main" id="{5DC20674-118F-4477-B6E2-05C8BD28A71C}"/>
                </a:ext>
              </a:extLst>
            </p:cNvPr>
            <p:cNvCxnSpPr/>
            <p:nvPr userDrawn="1"/>
          </p:nvCxnSpPr>
          <p:spPr>
            <a:xfrm>
              <a:off x="10978961" y="6144025"/>
              <a:ext cx="0" cy="647663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9193116" y="6221576"/>
              <a:ext cx="0" cy="5701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Текстово поле 7">
              <a:extLst>
                <a:ext uri="{FF2B5EF4-FFF2-40B4-BE49-F238E27FC236}">
                  <a16:creationId xmlns:a16="http://schemas.microsoft.com/office/drawing/2014/main" id="{1F735CFA-B597-4FA0-BB17-104FA82DF662}"/>
                </a:ext>
              </a:extLst>
            </p:cNvPr>
            <p:cNvSpPr txBox="1"/>
            <p:nvPr userDrawn="1"/>
          </p:nvSpPr>
          <p:spPr>
            <a:xfrm>
              <a:off x="592610" y="6524310"/>
              <a:ext cx="2725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6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04-06 април 2025,</a:t>
              </a:r>
              <a:r>
                <a:rPr lang="bg-BG" sz="1600" baseline="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Пловдив</a:t>
              </a:r>
              <a:endParaRPr lang="bg-BG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2" name="Picture 3" descr="E:\000000000000000000 Zone 21B\D2482\Пламен Цветков\PETS\шаблон\plovdiv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24" y="6111909"/>
              <a:ext cx="2204715" cy="44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E:\000000000000000000 Zone 21B\D2482\Пламен Цветков\PETS\шаблон\logo\PM2526-Stacked-White-EN-US-small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207" y="6230122"/>
              <a:ext cx="862546" cy="53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003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086184F0-BCA2-4D67-8CC0-466BB1CAC4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11347" y="540221"/>
            <a:ext cx="4030334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l" eaLnBrk="1" hangingPunct="1">
              <a:spcAft>
                <a:spcPts val="600"/>
              </a:spcAft>
              <a:defRPr/>
            </a:pPr>
            <a:r>
              <a:rPr lang="ru-RU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ДГ 2024-20</a:t>
            </a:r>
            <a:r>
              <a:rPr lang="en-US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lang="ru-RU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5: Маргарит</a:t>
            </a:r>
            <a:r>
              <a:rPr lang="bg-BG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а</a:t>
            </a:r>
            <a:r>
              <a:rPr lang="bg-BG" altLang="en-US" sz="1700" b="1" kern="1200" baseline="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Богданова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 W3" pitchFamily="-84" charset="-128"/>
                <a:cs typeface="Calibri" pitchFamily="34" charset="0"/>
              </a:rPr>
              <a:t>ДГ 2025-20</a:t>
            </a:r>
            <a:r>
              <a:rPr lang="en-US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 W3" pitchFamily="-84" charset="-128"/>
                <a:cs typeface="Calibri" pitchFamily="34" charset="0"/>
              </a:rPr>
              <a:t>2</a:t>
            </a:r>
            <a:r>
              <a:rPr lang="ru-RU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 W3" pitchFamily="-84" charset="-128"/>
                <a:cs typeface="Calibri" pitchFamily="34" charset="0"/>
              </a:rPr>
              <a:t>6: Пламен Цветков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РИ Президент елект:  </a:t>
            </a:r>
            <a:r>
              <a:rPr lang="bg-BG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Марио де</a:t>
            </a:r>
            <a:r>
              <a:rPr lang="bg-BG" altLang="en-US" sz="1700" b="1" kern="1200" baseline="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Камарго</a:t>
            </a:r>
            <a:endParaRPr lang="ru-RU" altLang="en-US" sz="1700" b="1" kern="120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1700" b="1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Дистрикт 2482</a:t>
            </a:r>
            <a:endParaRPr lang="en-US" altLang="en-US" sz="1700" b="1" kern="120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60816" y="837284"/>
            <a:ext cx="3225875" cy="775480"/>
            <a:chOff x="8656232" y="540221"/>
            <a:chExt cx="3225875" cy="775480"/>
          </a:xfrm>
        </p:grpSpPr>
        <p:pic>
          <p:nvPicPr>
            <p:cNvPr id="6" name="Picture 2" descr="E:\000000000000000000 Zone 21B\D2482\Margarita blanka\T2425EN-Logo-RGB.png">
              <a:extLst>
                <a:ext uri="{FF2B5EF4-FFF2-40B4-BE49-F238E27FC236}">
                  <a16:creationId xmlns:a16="http://schemas.microsoft.com/office/drawing/2014/main" id="{A4EFAAAC-0ED3-462A-B0A0-DBE6DF73C26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3724" y="647727"/>
              <a:ext cx="1128383" cy="667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Картина 12">
              <a:extLst>
                <a:ext uri="{FF2B5EF4-FFF2-40B4-BE49-F238E27FC236}">
                  <a16:creationId xmlns:a16="http://schemas.microsoft.com/office/drawing/2014/main" id="{02EFAFBC-1C8C-4568-A657-FA111CE6B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232" y="540221"/>
              <a:ext cx="1863500" cy="775479"/>
            </a:xfrm>
            <a:prstGeom prst="rect">
              <a:avLst/>
            </a:prstGeom>
          </p:spPr>
        </p:pic>
        <p:cxnSp>
          <p:nvCxnSpPr>
            <p:cNvPr id="11" name="Straight Connector 7">
              <a:extLst>
                <a:ext uri="{FF2B5EF4-FFF2-40B4-BE49-F238E27FC236}">
                  <a16:creationId xmlns:a16="http://schemas.microsoft.com/office/drawing/2014/main" id="{48DA88E7-1166-46AF-8543-78CD0A5465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55943" y="540222"/>
              <a:ext cx="0" cy="77547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 userDrawn="1"/>
        </p:nvGrpSpPr>
        <p:grpSpPr>
          <a:xfrm>
            <a:off x="8355707" y="779800"/>
            <a:ext cx="3140762" cy="832963"/>
            <a:chOff x="5304857" y="2818484"/>
            <a:chExt cx="3140762" cy="832963"/>
          </a:xfrm>
        </p:grpSpPr>
        <p:pic>
          <p:nvPicPr>
            <p:cNvPr id="1026" name="Picture 2" descr="E:\000000000000000000 Zone 21B\D2482\Пламен Цветков\PETS\шаблон\logo\PM2526-BC-SOCIAL-ROTARY-WHITE-1080x1080-EN-US (1).png"/>
            <p:cNvPicPr>
              <a:picLocks noChangeAspect="1" noChangeArrowheads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20"/>
            <a:stretch/>
          </p:blipFill>
          <p:spPr bwMode="auto">
            <a:xfrm>
              <a:off x="7356496" y="2818485"/>
              <a:ext cx="1089123" cy="832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Картина 12">
              <a:extLst>
                <a:ext uri="{FF2B5EF4-FFF2-40B4-BE49-F238E27FC236}">
                  <a16:creationId xmlns:a16="http://schemas.microsoft.com/office/drawing/2014/main" id="{02EFAFBC-1C8C-4568-A657-FA111CE6B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857" y="2818484"/>
              <a:ext cx="1863500" cy="775479"/>
            </a:xfrm>
            <a:prstGeom prst="rect">
              <a:avLst/>
            </a:prstGeom>
          </p:spPr>
        </p:pic>
        <p:cxnSp>
          <p:nvCxnSpPr>
            <p:cNvPr id="15" name="Straight Connector 7">
              <a:extLst>
                <a:ext uri="{FF2B5EF4-FFF2-40B4-BE49-F238E27FC236}">
                  <a16:creationId xmlns:a16="http://schemas.microsoft.com/office/drawing/2014/main" id="{48DA88E7-1166-46AF-8543-78CD0A5465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04568" y="2818485"/>
              <a:ext cx="0" cy="77547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 descr="E:\000000000000000000 Zone 21B\D2482\Пламен Цветков\PETS\шаблон\plovdiv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13" y="6021829"/>
            <a:ext cx="3963973" cy="80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70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51" r:id="rId2"/>
    <p:sldLayoutId id="2147483685" r:id="rId3"/>
    <p:sldLayoutId id="2147483649" r:id="rId4"/>
    <p:sldLayoutId id="2147483687" r:id="rId5"/>
    <p:sldLayoutId id="2147483688" r:id="rId6"/>
    <p:sldLayoutId id="2147483670" r:id="rId7"/>
    <p:sldLayoutId id="2147483671" r:id="rId8"/>
    <p:sldLayoutId id="214748370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11374"/>
            <a:ext cx="10972800" cy="588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202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Картина 7">
            <a:extLst>
              <a:ext uri="{FF2B5EF4-FFF2-40B4-BE49-F238E27FC236}">
                <a16:creationId xmlns:a16="http://schemas.microsoft.com/office/drawing/2014/main" id="{239D22AA-BF46-414C-8B4C-59B6935DF7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3" y="5908887"/>
            <a:ext cx="1714804" cy="633128"/>
          </a:xfrm>
          <a:prstGeom prst="rect">
            <a:avLst/>
          </a:prstGeom>
        </p:spPr>
      </p:pic>
      <p:pic>
        <p:nvPicPr>
          <p:cNvPr id="2050" name="Picture 2" descr="E:\000000000000000000 Zone 21B\D2482\Margarita ПЕТС\template\Christo\theme-2023-24-logo-and-guidelines-en\2023-2024 Presidential theme logo and guidelines-EN\2 ALL LOGOS\ONE-COLOR\WHITE\Horizontal\T2324EN_Horizontal_REV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599" y="5958311"/>
            <a:ext cx="1514702" cy="5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авоъгълник 4">
            <a:extLst>
              <a:ext uri="{FF2B5EF4-FFF2-40B4-BE49-F238E27FC236}">
                <a16:creationId xmlns:a16="http://schemas.microsoft.com/office/drawing/2014/main" id="{D7466F01-F82C-4A32-A9C8-F586FEA26485}"/>
              </a:ext>
            </a:extLst>
          </p:cNvPr>
          <p:cNvSpPr/>
          <p:nvPr userDrawn="1"/>
        </p:nvSpPr>
        <p:spPr>
          <a:xfrm>
            <a:off x="0" y="6077712"/>
            <a:ext cx="12192000" cy="780288"/>
          </a:xfrm>
          <a:prstGeom prst="rect">
            <a:avLst/>
          </a:prstGeom>
          <a:solidFill>
            <a:srgbClr val="17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3550" indent="0" algn="ctr">
              <a:spcAft>
                <a:spcPts val="600"/>
              </a:spcAft>
            </a:pPr>
            <a:br>
              <a:rPr lang="bg-BG" sz="1200" b="0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</a:br>
            <a:br>
              <a:rPr lang="bg-BG" sz="1200" b="0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</a:br>
            <a:r>
              <a:rPr lang="bg-BG" sz="1200" b="0" kern="120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Семинар</a:t>
            </a:r>
            <a:r>
              <a:rPr lang="bg-BG" sz="1200" b="0" kern="1200" baseline="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за обучение на елект президенти и секретари (ПЕТС)</a:t>
            </a:r>
            <a:br>
              <a:rPr lang="bg-BG" sz="1200" b="0" kern="1200" baseline="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</a:br>
            <a:r>
              <a:rPr lang="en-US" sz="1200" b="0" kern="1200" baseline="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0</a:t>
            </a:r>
            <a:r>
              <a:rPr lang="bg-BG" sz="1200" b="0" kern="1200" baseline="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4</a:t>
            </a:r>
            <a:r>
              <a:rPr lang="en-US" sz="1200" b="0" kern="1200" baseline="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-06 </a:t>
            </a:r>
            <a:r>
              <a:rPr lang="bg-BG" sz="1200" b="0" kern="1200" baseline="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април 202</a:t>
            </a:r>
            <a:r>
              <a:rPr lang="en-US" sz="1200" b="0" kern="1200" baseline="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5</a:t>
            </a:r>
            <a:r>
              <a:rPr lang="bg-BG" sz="1200" b="0" kern="1200" baseline="0" dirty="0">
                <a:solidFill>
                  <a:schemeClr val="lt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, Пловдив</a:t>
            </a:r>
            <a:endParaRPr lang="bg-BG" sz="1200" b="0" kern="1200" dirty="0">
              <a:solidFill>
                <a:schemeClr val="lt1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5" name="Картина 11">
            <a:extLst>
              <a:ext uri="{FF2B5EF4-FFF2-40B4-BE49-F238E27FC236}">
                <a16:creationId xmlns:a16="http://schemas.microsoft.com/office/drawing/2014/main" id="{313340D6-2865-4EA6-B095-5F930CA2C71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9005"/>
            <a:ext cx="1462747" cy="540065"/>
          </a:xfrm>
          <a:prstGeom prst="rect">
            <a:avLst/>
          </a:prstGeom>
          <a:ln>
            <a:noFill/>
          </a:ln>
        </p:spPr>
      </p:pic>
      <p:pic>
        <p:nvPicPr>
          <p:cNvPr id="18" name="Картина 14">
            <a:extLst>
              <a:ext uri="{FF2B5EF4-FFF2-40B4-BE49-F238E27FC236}">
                <a16:creationId xmlns:a16="http://schemas.microsoft.com/office/drawing/2014/main" id="{A3854AD8-9E60-4A42-B79A-7221E1EE4F3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09" y="6212051"/>
            <a:ext cx="937755" cy="554827"/>
          </a:xfrm>
          <a:prstGeom prst="rect">
            <a:avLst/>
          </a:prstGeom>
          <a:ln>
            <a:noFill/>
          </a:ln>
        </p:spPr>
      </p:pic>
      <p:cxnSp>
        <p:nvCxnSpPr>
          <p:cNvPr id="19" name="Право съединение 17">
            <a:extLst>
              <a:ext uri="{FF2B5EF4-FFF2-40B4-BE49-F238E27FC236}">
                <a16:creationId xmlns:a16="http://schemas.microsoft.com/office/drawing/2014/main" id="{5DC20674-118F-4477-B6E2-05C8BD28A71C}"/>
              </a:ext>
            </a:extLst>
          </p:cNvPr>
          <p:cNvCxnSpPr/>
          <p:nvPr userDrawn="1"/>
        </p:nvCxnSpPr>
        <p:spPr>
          <a:xfrm>
            <a:off x="10978961" y="6144025"/>
            <a:ext cx="0" cy="647663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470164" y="6196766"/>
            <a:ext cx="0" cy="570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Картина 11">
            <a:extLst>
              <a:ext uri="{FF2B5EF4-FFF2-40B4-BE49-F238E27FC236}">
                <a16:creationId xmlns:a16="http://schemas.microsoft.com/office/drawing/2014/main" id="{3036AF3E-0376-4D0D-A85C-EDE97D30D71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190" y="6202156"/>
            <a:ext cx="1462747" cy="540065"/>
          </a:xfrm>
          <a:prstGeom prst="rect">
            <a:avLst/>
          </a:prstGeom>
          <a:ln>
            <a:noFill/>
          </a:ln>
        </p:spPr>
      </p:pic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E501DF13-3A49-43DA-8CDC-2826265509FA}"/>
              </a:ext>
            </a:extLst>
          </p:cNvPr>
          <p:cNvCxnSpPr/>
          <p:nvPr userDrawn="1"/>
        </p:nvCxnSpPr>
        <p:spPr>
          <a:xfrm>
            <a:off x="10985639" y="6196766"/>
            <a:ext cx="0" cy="570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E:\000000000000000000 Zone 21B\D2482\Пламен Цветков\PETS\шаблон\logo\PM2526-Stacked-White-EN-US-small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335" y="6230122"/>
            <a:ext cx="862546" cy="5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00000000000 Zone 21B\D2482\Пламен Цветков\PETS\шаблон\plovdiv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74" y="6200637"/>
            <a:ext cx="1475478" cy="29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9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3" r:id="rId12"/>
    <p:sldLayoutId id="214748370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64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0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rotary.org/" TargetMode="Externa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23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58CD73D-698C-4451-97CB-486953D9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015" y="468680"/>
            <a:ext cx="7421207" cy="588487"/>
          </a:xfrm>
        </p:spPr>
        <p:txBody>
          <a:bodyPr>
            <a:normAutofit fontScale="90000"/>
          </a:bodyPr>
          <a:lstStyle/>
          <a:p>
            <a:r>
              <a:rPr lang="bg-BG" sz="4000" dirty="0"/>
              <a:t>2. Анна прави оценка на клуба</a:t>
            </a:r>
          </a:p>
        </p:txBody>
      </p:sp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C27160A6-A949-47CE-8D39-68882A4B959C}"/>
              </a:ext>
            </a:extLst>
          </p:cNvPr>
          <p:cNvSpPr/>
          <p:nvPr/>
        </p:nvSpPr>
        <p:spPr>
          <a:xfrm>
            <a:off x="586811" y="1444523"/>
            <a:ext cx="1576873" cy="914400"/>
          </a:xfrm>
          <a:prstGeom prst="roundRect">
            <a:avLst/>
          </a:prstGeom>
          <a:solidFill>
            <a:srgbClr val="FF9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Да оценим клуба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008B9A3-DF0A-43B4-9F56-A28500F9E41A}"/>
              </a:ext>
            </a:extLst>
          </p:cNvPr>
          <p:cNvSpPr/>
          <p:nvPr/>
        </p:nvSpPr>
        <p:spPr>
          <a:xfrm>
            <a:off x="1057437" y="930467"/>
            <a:ext cx="635619" cy="586554"/>
          </a:xfrm>
          <a:prstGeom prst="ellipse">
            <a:avLst/>
          </a:prstGeom>
          <a:solidFill>
            <a:srgbClr val="FF9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2</a:t>
            </a:r>
          </a:p>
        </p:txBody>
      </p:sp>
      <p:sp>
        <p:nvSpPr>
          <p:cNvPr id="8" name="Правоъгълник 7">
            <a:extLst>
              <a:ext uri="{FF2B5EF4-FFF2-40B4-BE49-F238E27FC236}">
                <a16:creationId xmlns:a16="http://schemas.microsoft.com/office/drawing/2014/main" id="{37D3E11B-6AC6-4D37-B841-258A28276A1A}"/>
              </a:ext>
            </a:extLst>
          </p:cNvPr>
          <p:cNvSpPr/>
          <p:nvPr/>
        </p:nvSpPr>
        <p:spPr>
          <a:xfrm>
            <a:off x="3713356" y="1225229"/>
            <a:ext cx="742120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Как? </a:t>
            </a:r>
          </a:p>
          <a:p>
            <a:r>
              <a:rPr lang="ru-RU" dirty="0"/>
              <a:t>РК Централ – в сайта на РИ </a:t>
            </a:r>
            <a:r>
              <a:rPr lang="ru-RU" dirty="0">
                <a:hlinkClick r:id="rId2"/>
              </a:rPr>
              <a:t>https://www.rotary.org/</a:t>
            </a:r>
            <a:r>
              <a:rPr lang="ru-R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Какъв</a:t>
            </a:r>
            <a:r>
              <a:rPr lang="ru-RU" dirty="0"/>
              <a:t> е </a:t>
            </a:r>
            <a:r>
              <a:rPr lang="ru-RU" dirty="0" err="1"/>
              <a:t>броят</a:t>
            </a:r>
            <a:r>
              <a:rPr lang="ru-RU" dirty="0"/>
              <a:t> на </a:t>
            </a:r>
            <a:r>
              <a:rPr lang="ru-RU" dirty="0" err="1"/>
              <a:t>членовете</a:t>
            </a:r>
            <a:r>
              <a:rPr lang="ru-RU" dirty="0"/>
              <a:t> (</a:t>
            </a:r>
            <a:r>
              <a:rPr lang="ru-RU" dirty="0" err="1"/>
              <a:t>текущ</a:t>
            </a:r>
            <a:r>
              <a:rPr lang="ru-RU" dirty="0"/>
              <a:t> и </a:t>
            </a:r>
            <a:r>
              <a:rPr lang="ru-RU" dirty="0" err="1"/>
              <a:t>спрямо</a:t>
            </a:r>
            <a:r>
              <a:rPr lang="ru-RU" dirty="0"/>
              <a:t> </a:t>
            </a:r>
            <a:r>
              <a:rPr lang="ru-RU" dirty="0" err="1"/>
              <a:t>предходни</a:t>
            </a:r>
            <a:r>
              <a:rPr lang="ru-RU" dirty="0"/>
              <a:t> </a:t>
            </a:r>
            <a:r>
              <a:rPr lang="ru-RU" dirty="0" err="1"/>
              <a:t>години</a:t>
            </a:r>
            <a:r>
              <a:rPr lang="ru-RU" dirty="0"/>
              <a:t>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Каква</a:t>
            </a:r>
            <a:r>
              <a:rPr lang="ru-RU" dirty="0"/>
              <a:t> е </a:t>
            </a:r>
            <a:r>
              <a:rPr lang="ru-RU" dirty="0" err="1"/>
              <a:t>възрастовата</a:t>
            </a:r>
            <a:r>
              <a:rPr lang="ru-RU" dirty="0"/>
              <a:t> структура и </a:t>
            </a:r>
            <a:r>
              <a:rPr lang="ru-RU" dirty="0" err="1"/>
              <a:t>професионалното</a:t>
            </a:r>
            <a:r>
              <a:rPr lang="ru-RU" dirty="0"/>
              <a:t> разнообразие.</a:t>
            </a:r>
          </a:p>
          <a:p>
            <a:endParaRPr lang="ru-RU" dirty="0"/>
          </a:p>
          <a:p>
            <a:r>
              <a:rPr lang="bg-BG" dirty="0"/>
              <a:t>Обсъдете с настоящия президент и паст президенти какво мислят за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Средната</a:t>
            </a:r>
            <a:r>
              <a:rPr lang="en-US" dirty="0"/>
              <a:t> </a:t>
            </a:r>
            <a:r>
              <a:rPr lang="en-US" b="1" dirty="0" err="1"/>
              <a:t>посещаемост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срещите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Активността</a:t>
            </a:r>
            <a:r>
              <a:rPr lang="en-US" dirty="0"/>
              <a:t> в </a:t>
            </a:r>
            <a:r>
              <a:rPr lang="en-US" dirty="0" err="1"/>
              <a:t>проекти</a:t>
            </a:r>
            <a:r>
              <a:rPr lang="en-US" dirty="0"/>
              <a:t> и </a:t>
            </a:r>
            <a:r>
              <a:rPr lang="en-US" dirty="0" err="1"/>
              <a:t>инициативи</a:t>
            </a:r>
            <a:endParaRPr lang="bg-BG" dirty="0"/>
          </a:p>
        </p:txBody>
      </p:sp>
      <p:pic>
        <p:nvPicPr>
          <p:cNvPr id="13" name="Контейнер за съдържание 4">
            <a:extLst>
              <a:ext uri="{FF2B5EF4-FFF2-40B4-BE49-F238E27FC236}">
                <a16:creationId xmlns:a16="http://schemas.microsoft.com/office/drawing/2014/main" id="{6FF21D90-5452-4BD3-A207-546AB42AE6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688">
            <a:off x="324150" y="3253394"/>
            <a:ext cx="2913856" cy="1639045"/>
          </a:xfrm>
          <a:prstGeom prst="rect">
            <a:avLst/>
          </a:prstGeom>
        </p:spPr>
      </p:pic>
      <p:sp>
        <p:nvSpPr>
          <p:cNvPr id="11" name="Правоъгълник 10">
            <a:extLst>
              <a:ext uri="{FF2B5EF4-FFF2-40B4-BE49-F238E27FC236}">
                <a16:creationId xmlns:a16="http://schemas.microsoft.com/office/drawing/2014/main" id="{D58257EA-452B-4FC6-9D48-81715D97636B}"/>
              </a:ext>
            </a:extLst>
          </p:cNvPr>
          <p:cNvSpPr/>
          <p:nvPr/>
        </p:nvSpPr>
        <p:spPr>
          <a:xfrm>
            <a:off x="3730016" y="4192570"/>
            <a:ext cx="7421206" cy="1384995"/>
          </a:xfrm>
          <a:prstGeom prst="rect">
            <a:avLst/>
          </a:prstGeom>
          <a:solidFill>
            <a:srgbClr val="FFB125"/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/>
              <a:t>Инструменти </a:t>
            </a:r>
            <a:r>
              <a:rPr lang="en-US" sz="2000" b="1" dirty="0" err="1"/>
              <a:t>за</a:t>
            </a:r>
            <a:r>
              <a:rPr lang="en-US" sz="2000" b="1" dirty="0"/>
              <a:t> </a:t>
            </a:r>
            <a:r>
              <a:rPr lang="en-US" sz="2000" b="1" dirty="0" err="1"/>
              <a:t>анализ</a:t>
            </a:r>
            <a:r>
              <a:rPr lang="en-US" sz="2000" b="1" dirty="0"/>
              <a:t> </a:t>
            </a:r>
            <a:endParaRPr lang="bg-BG" sz="20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dirty="0" err="1"/>
              <a:t>Чеклист</a:t>
            </a:r>
            <a:r>
              <a:rPr lang="bg-BG" dirty="0"/>
              <a:t> за оценка на клубното здраве (Клубен профилактичен преглед)</a:t>
            </a:r>
            <a:r>
              <a:rPr lang="en-US" dirty="0"/>
              <a:t>;</a:t>
            </a:r>
            <a:endParaRPr lang="bg-B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err="1"/>
              <a:t>Чеклист</a:t>
            </a:r>
            <a:r>
              <a:rPr lang="bg-BG" dirty="0"/>
              <a:t> за оценка на интересите на </a:t>
            </a:r>
            <a:r>
              <a:rPr lang="bg-BG" dirty="0" err="1"/>
              <a:t>члeновете</a:t>
            </a:r>
            <a:r>
              <a:rPr lang="bg-BG" dirty="0"/>
              <a:t> на клуба</a:t>
            </a:r>
          </a:p>
        </p:txBody>
      </p:sp>
    </p:spTree>
    <p:extLst>
      <p:ext uri="{BB962C8B-B14F-4D97-AF65-F5344CB8AC3E}">
        <p14:creationId xmlns:p14="http://schemas.microsoft.com/office/powerpoint/2010/main" val="4004602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58CD73D-698C-4451-97CB-486953D9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894" y="461197"/>
            <a:ext cx="9831950" cy="588487"/>
          </a:xfrm>
        </p:spPr>
        <p:txBody>
          <a:bodyPr>
            <a:noAutofit/>
          </a:bodyPr>
          <a:lstStyle/>
          <a:p>
            <a:r>
              <a:rPr lang="bg-BG" sz="3600" dirty="0"/>
              <a:t>Трето, Анна потърси начини да разнообрази клубния живот</a:t>
            </a:r>
          </a:p>
        </p:txBody>
      </p:sp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0F73298B-8511-4E47-B73C-A38B444D6120}"/>
              </a:ext>
            </a:extLst>
          </p:cNvPr>
          <p:cNvSpPr/>
          <p:nvPr/>
        </p:nvSpPr>
        <p:spPr>
          <a:xfrm>
            <a:off x="609600" y="1455674"/>
            <a:ext cx="1646083" cy="914400"/>
          </a:xfrm>
          <a:prstGeom prst="roundRect">
            <a:avLst/>
          </a:prstGeom>
          <a:solidFill>
            <a:srgbClr val="77A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/>
              <a:t>Да разнообразим </a:t>
            </a:r>
            <a:r>
              <a:rPr lang="bg-BG" sz="1700" dirty="0"/>
              <a:t>клубния</a:t>
            </a:r>
            <a:r>
              <a:rPr lang="ru-RU" sz="1700" dirty="0"/>
              <a:t> живот </a:t>
            </a:r>
            <a:endParaRPr lang="bg-BG" sz="17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02D5E29-880C-4D4F-8658-44F80EBE043E}"/>
              </a:ext>
            </a:extLst>
          </p:cNvPr>
          <p:cNvSpPr/>
          <p:nvPr/>
        </p:nvSpPr>
        <p:spPr>
          <a:xfrm>
            <a:off x="1114831" y="997650"/>
            <a:ext cx="635619" cy="586554"/>
          </a:xfrm>
          <a:prstGeom prst="ellipse">
            <a:avLst/>
          </a:prstGeom>
          <a:solidFill>
            <a:srgbClr val="77A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3</a:t>
            </a:r>
          </a:p>
        </p:txBody>
      </p:sp>
      <p:sp>
        <p:nvSpPr>
          <p:cNvPr id="11" name="Текстов контейнер 2">
            <a:extLst>
              <a:ext uri="{FF2B5EF4-FFF2-40B4-BE49-F238E27FC236}">
                <a16:creationId xmlns:a16="http://schemas.microsoft.com/office/drawing/2014/main" id="{9163D84C-DF64-4A2F-9501-10F7200BA384}"/>
              </a:ext>
            </a:extLst>
          </p:cNvPr>
          <p:cNvSpPr txBox="1">
            <a:spLocks/>
          </p:cNvSpPr>
          <p:nvPr/>
        </p:nvSpPr>
        <p:spPr>
          <a:xfrm>
            <a:off x="2542478" y="1912874"/>
            <a:ext cx="9299808" cy="2023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sz="2800" dirty="0" err="1"/>
              <a:t>Истинската</a:t>
            </a:r>
            <a:r>
              <a:rPr lang="ru-RU" sz="2800" dirty="0"/>
              <a:t> </a:t>
            </a:r>
            <a:r>
              <a:rPr lang="ru-RU" sz="2800" b="1" dirty="0"/>
              <a:t>сила </a:t>
            </a:r>
            <a:r>
              <a:rPr lang="ru-RU" sz="2800" dirty="0"/>
              <a:t>на </a:t>
            </a:r>
            <a:r>
              <a:rPr lang="ru-RU" sz="2800" dirty="0" err="1"/>
              <a:t>Ротари</a:t>
            </a:r>
            <a:r>
              <a:rPr lang="ru-RU" sz="2800" dirty="0"/>
              <a:t> </a:t>
            </a:r>
            <a:r>
              <a:rPr lang="ru-RU" sz="2800" dirty="0" err="1"/>
              <a:t>идва</a:t>
            </a:r>
            <a:r>
              <a:rPr lang="ru-RU" sz="2800" dirty="0"/>
              <a:t> от </a:t>
            </a:r>
            <a:r>
              <a:rPr lang="ru-RU" sz="2800" b="1" dirty="0" err="1"/>
              <a:t>активните</a:t>
            </a:r>
            <a:r>
              <a:rPr lang="ru-RU" sz="2800" dirty="0"/>
              <a:t> и </a:t>
            </a:r>
            <a:r>
              <a:rPr lang="ru-RU" sz="2800" b="1" dirty="0" err="1"/>
              <a:t>вдъхновени</a:t>
            </a:r>
            <a:r>
              <a:rPr lang="ru-RU" sz="2800" dirty="0"/>
              <a:t> </a:t>
            </a:r>
            <a:r>
              <a:rPr lang="ru-RU" sz="2800" dirty="0" err="1"/>
              <a:t>членове</a:t>
            </a:r>
            <a:r>
              <a:rPr lang="ru-RU" sz="2800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err="1"/>
              <a:t>Ангажираността</a:t>
            </a:r>
            <a:r>
              <a:rPr lang="ru-RU" sz="2800" dirty="0"/>
              <a:t> е </a:t>
            </a:r>
            <a:r>
              <a:rPr lang="ru-RU" sz="2800" dirty="0" err="1"/>
              <a:t>сърцето</a:t>
            </a:r>
            <a:r>
              <a:rPr lang="ru-RU" sz="2800" dirty="0"/>
              <a:t> на всяка успешна инициатива.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/>
              <a:t>"</a:t>
            </a:r>
            <a:r>
              <a:rPr lang="ru-RU" sz="2800" b="1" dirty="0" err="1"/>
              <a:t>Service</a:t>
            </a:r>
            <a:r>
              <a:rPr lang="ru-RU" sz="2800" b="1" dirty="0"/>
              <a:t> </a:t>
            </a:r>
            <a:r>
              <a:rPr lang="ru-RU" sz="2800" b="1" dirty="0" err="1"/>
              <a:t>Above</a:t>
            </a:r>
            <a:r>
              <a:rPr lang="ru-RU" sz="2800" b="1" dirty="0"/>
              <a:t> </a:t>
            </a:r>
            <a:r>
              <a:rPr lang="ru-RU" sz="2800" b="1" dirty="0" err="1"/>
              <a:t>Self</a:t>
            </a:r>
            <a:r>
              <a:rPr lang="ru-RU" sz="2800" dirty="0"/>
              <a:t>“</a:t>
            </a:r>
            <a:r>
              <a:rPr lang="en-US" sz="2800" dirty="0"/>
              <a:t> – </a:t>
            </a:r>
            <a:r>
              <a:rPr lang="bg-BG" sz="2800" b="1" dirty="0"/>
              <a:t>За безкористна служба</a:t>
            </a:r>
            <a:r>
              <a:rPr lang="bg-BG" sz="2800" dirty="0"/>
              <a:t>, </a:t>
            </a:r>
            <a:r>
              <a:rPr lang="ru-RU" sz="2800" dirty="0"/>
              <a:t> не е само лозунг, а </a:t>
            </a:r>
            <a:r>
              <a:rPr lang="ru-RU" sz="2800" dirty="0" err="1"/>
              <a:t>култура</a:t>
            </a:r>
            <a:r>
              <a:rPr lang="ru-RU" sz="2800" dirty="0"/>
              <a:t> на </a:t>
            </a:r>
            <a:r>
              <a:rPr lang="ru-RU" sz="2800" dirty="0" err="1"/>
              <a:t>ангажираност</a:t>
            </a:r>
            <a:r>
              <a:rPr lang="ru-RU" sz="2800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bg-BG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DDA7B6A-4C6A-4F22-8A48-7223AC8D4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1" y="3936408"/>
            <a:ext cx="4192858" cy="17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58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Най-важният фактор за успеха на клуба 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55260"/>
            <a:ext cx="5410200" cy="4170903"/>
          </a:xfrm>
        </p:spPr>
        <p:txBody>
          <a:bodyPr anchor="t"/>
          <a:lstStyle/>
          <a:p>
            <a:r>
              <a:rPr lang="ru-RU" b="1" dirty="0"/>
              <a:t>Животът</a:t>
            </a:r>
            <a:r>
              <a:rPr lang="ru-RU" dirty="0"/>
              <a:t> в клуба е основен фактор за удовлетворение на членовете  </a:t>
            </a:r>
          </a:p>
          <a:p>
            <a:r>
              <a:rPr lang="ru-RU" b="1" dirty="0"/>
              <a:t>Ангажираност</a:t>
            </a:r>
            <a:r>
              <a:rPr lang="ru-RU" dirty="0"/>
              <a:t> и </a:t>
            </a:r>
            <a:r>
              <a:rPr lang="ru-RU" b="1" dirty="0"/>
              <a:t>активност</a:t>
            </a:r>
            <a:r>
              <a:rPr lang="ru-RU" dirty="0"/>
              <a:t> на членовете  </a:t>
            </a:r>
          </a:p>
          <a:p>
            <a:r>
              <a:rPr lang="ru-RU" b="1" dirty="0"/>
              <a:t>Поддържане</a:t>
            </a:r>
            <a:r>
              <a:rPr lang="ru-RU" dirty="0"/>
              <a:t> на положителна клубна култура </a:t>
            </a:r>
            <a:endParaRPr lang="bg-BG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7"/>
          <a:stretch/>
        </p:blipFill>
        <p:spPr>
          <a:xfrm>
            <a:off x="6242050" y="2074127"/>
            <a:ext cx="5340350" cy="3096590"/>
          </a:xfrm>
        </p:spPr>
      </p:pic>
    </p:spTree>
    <p:extLst>
      <p:ext uri="{BB962C8B-B14F-4D97-AF65-F5344CB8AC3E}">
        <p14:creationId xmlns:p14="http://schemas.microsoft.com/office/powerpoint/2010/main" val="15985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От удовлетвореност към ангажираност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2200" y="1483467"/>
            <a:ext cx="5410200" cy="4525963"/>
          </a:xfrm>
        </p:spPr>
        <p:txBody>
          <a:bodyPr anchor="t"/>
          <a:lstStyle/>
          <a:p>
            <a:r>
              <a:rPr lang="ru-RU" b="1" dirty="0"/>
              <a:t>Удовлетвореност</a:t>
            </a:r>
            <a:r>
              <a:rPr lang="ru-RU" dirty="0"/>
              <a:t>: "Харесвам Ротари, чувствам се добре в клуба."</a:t>
            </a:r>
          </a:p>
          <a:p>
            <a:r>
              <a:rPr lang="ru-RU" b="1" dirty="0"/>
              <a:t>Ангажираност</a:t>
            </a:r>
            <a:r>
              <a:rPr lang="ru-RU" dirty="0"/>
              <a:t>: "Участвам, действам и допринасям активно за проектите."</a:t>
            </a:r>
          </a:p>
          <a:p>
            <a:r>
              <a:rPr lang="ru-RU" b="1" dirty="0"/>
              <a:t>Целта:</a:t>
            </a:r>
            <a:r>
              <a:rPr lang="ru-RU" dirty="0"/>
              <a:t> Да преминем от пасивно участие към активно създаване на стойност.</a:t>
            </a:r>
          </a:p>
          <a:p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0" y="1483467"/>
            <a:ext cx="5410200" cy="4057650"/>
          </a:xfrm>
        </p:spPr>
      </p:pic>
    </p:spTree>
    <p:extLst>
      <p:ext uri="{BB962C8B-B14F-4D97-AF65-F5344CB8AC3E}">
        <p14:creationId xmlns:p14="http://schemas.microsoft.com/office/powerpoint/2010/main" val="1077548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Ключови елементи на успешното лидерство 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 fontScale="92500" lnSpcReduction="20000"/>
          </a:bodyPr>
          <a:lstStyle/>
          <a:p>
            <a:r>
              <a:rPr lang="ru-RU" dirty="0"/>
              <a:t>1. </a:t>
            </a:r>
            <a:r>
              <a:rPr lang="ru-RU" b="1" dirty="0"/>
              <a:t>Удоволствие от срещите </a:t>
            </a:r>
            <a:r>
              <a:rPr lang="ru-RU" dirty="0"/>
              <a:t>– забавление, общуване, ценност и приемственост  </a:t>
            </a:r>
          </a:p>
          <a:p>
            <a:r>
              <a:rPr lang="ru-RU" dirty="0"/>
              <a:t>2. </a:t>
            </a:r>
            <a:r>
              <a:rPr lang="ru-RU" b="1" dirty="0"/>
              <a:t>Доверие в клубните лидери </a:t>
            </a:r>
            <a:r>
              <a:rPr lang="ru-RU" dirty="0"/>
              <a:t>– насърчаване на идеи и възможности  </a:t>
            </a:r>
          </a:p>
          <a:p>
            <a:r>
              <a:rPr lang="ru-RU" dirty="0"/>
              <a:t>3. </a:t>
            </a:r>
            <a:r>
              <a:rPr lang="ru-RU" b="1" dirty="0"/>
              <a:t>Лично развитие </a:t>
            </a:r>
            <a:r>
              <a:rPr lang="ru-RU" dirty="0"/>
              <a:t>– предлагане на нови възможности за растеж  </a:t>
            </a:r>
          </a:p>
          <a:p>
            <a:r>
              <a:rPr lang="ru-RU" dirty="0"/>
              <a:t>4. </a:t>
            </a:r>
            <a:r>
              <a:rPr lang="ru-RU" b="1" dirty="0"/>
              <a:t>Контакти и взаимоотношения </a:t>
            </a:r>
            <a:r>
              <a:rPr lang="ru-RU" dirty="0"/>
              <a:t>– изграждане на ценни връзки  </a:t>
            </a:r>
          </a:p>
          <a:p>
            <a:r>
              <a:rPr lang="ru-RU" dirty="0"/>
              <a:t>5. </a:t>
            </a:r>
            <a:r>
              <a:rPr lang="ru-RU" b="1" dirty="0"/>
              <a:t>Стойностна служба </a:t>
            </a:r>
            <a:r>
              <a:rPr lang="ru-RU" dirty="0"/>
              <a:t>– участие в значими проекти </a:t>
            </a:r>
            <a:endParaRPr lang="bg-B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28" y="1166018"/>
            <a:ext cx="4183793" cy="4525963"/>
          </a:xfrm>
        </p:spPr>
      </p:pic>
    </p:spTree>
    <p:extLst>
      <p:ext uri="{BB962C8B-B14F-4D97-AF65-F5344CB8AC3E}">
        <p14:creationId xmlns:p14="http://schemas.microsoft.com/office/powerpoint/2010/main" val="1345056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 Метаморфозата в клубовете 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32515" y="1373256"/>
            <a:ext cx="5410200" cy="4525963"/>
          </a:xfrm>
        </p:spPr>
        <p:txBody>
          <a:bodyPr anchor="t"/>
          <a:lstStyle/>
          <a:p>
            <a:r>
              <a:rPr lang="ru-RU" b="1" dirty="0"/>
              <a:t>Преди</a:t>
            </a:r>
            <a:r>
              <a:rPr lang="ru-RU" dirty="0"/>
              <a:t>: физически срещи, традиционни проекти, формална атмосфера.  </a:t>
            </a:r>
          </a:p>
          <a:p>
            <a:r>
              <a:rPr lang="ru-RU" b="1" dirty="0"/>
              <a:t>Сега:</a:t>
            </a:r>
            <a:r>
              <a:rPr lang="ru-RU" dirty="0"/>
              <a:t> хибридни събития, иновации, социални каузи с бърз ефект.  </a:t>
            </a:r>
          </a:p>
          <a:p>
            <a:r>
              <a:rPr lang="ru-RU" b="1" dirty="0"/>
              <a:t>Лидерството </a:t>
            </a:r>
            <a:r>
              <a:rPr lang="ru-RU" dirty="0"/>
              <a:t>в Ротари също се </a:t>
            </a:r>
            <a:r>
              <a:rPr lang="ru-RU" b="1" dirty="0"/>
              <a:t>адаптира</a:t>
            </a:r>
            <a:r>
              <a:rPr lang="ru-RU" dirty="0"/>
              <a:t> към новите реалности. </a:t>
            </a:r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5" y="3429000"/>
            <a:ext cx="4467097" cy="262611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4" y="1279801"/>
            <a:ext cx="4467097" cy="200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3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 Ангажираността = годеж в Ротари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bg-BG" dirty="0"/>
              <a:t>Кандидатът</a:t>
            </a:r>
            <a:r>
              <a:rPr lang="ru-RU" dirty="0"/>
              <a:t> казва </a:t>
            </a:r>
            <a:r>
              <a:rPr lang="ru-RU" b="1" dirty="0"/>
              <a:t>"ДА" </a:t>
            </a:r>
            <a:r>
              <a:rPr lang="ru-RU" dirty="0"/>
              <a:t>на клуба, каузите и хората вътре.  </a:t>
            </a:r>
          </a:p>
          <a:p>
            <a:pPr algn="just"/>
            <a:r>
              <a:rPr lang="ru-RU" dirty="0"/>
              <a:t>Подобно на брак – иска усилия, споделяне и постоянство.  </a:t>
            </a:r>
          </a:p>
          <a:p>
            <a:pPr algn="just"/>
            <a:r>
              <a:rPr lang="ru-RU" dirty="0"/>
              <a:t>Как да </a:t>
            </a:r>
            <a:r>
              <a:rPr lang="ru-RU" b="1" dirty="0"/>
              <a:t>поддържаме</a:t>
            </a:r>
            <a:r>
              <a:rPr lang="ru-RU" dirty="0"/>
              <a:t> "брачния огън" в клуба? </a:t>
            </a:r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0200"/>
            <a:ext cx="5410200" cy="3606800"/>
          </a:xfrm>
        </p:spPr>
      </p:pic>
    </p:spTree>
    <p:extLst>
      <p:ext uri="{BB962C8B-B14F-4D97-AF65-F5344CB8AC3E}">
        <p14:creationId xmlns:p14="http://schemas.microsoft.com/office/powerpoint/2010/main" val="86249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Какво поддържа ангажираността?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6" y="1172310"/>
            <a:ext cx="3135549" cy="209297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Смислени</a:t>
            </a:r>
            <a:r>
              <a:rPr lang="ru-RU" dirty="0"/>
              <a:t> проекти с видим ефект за общността.  </a:t>
            </a:r>
          </a:p>
          <a:p>
            <a:r>
              <a:rPr lang="ru-RU" b="1" dirty="0"/>
              <a:t>Признание</a:t>
            </a:r>
            <a:r>
              <a:rPr lang="ru-RU" dirty="0"/>
              <a:t> за </a:t>
            </a:r>
            <a:r>
              <a:rPr lang="ru-RU" b="1" dirty="0"/>
              <a:t>принос</a:t>
            </a:r>
            <a:r>
              <a:rPr lang="ru-RU" dirty="0"/>
              <a:t> и роля в екипа.  </a:t>
            </a:r>
          </a:p>
          <a:p>
            <a:r>
              <a:rPr lang="ru-RU" b="1" dirty="0"/>
              <a:t>Личностно</a:t>
            </a:r>
            <a:r>
              <a:rPr lang="ru-RU" dirty="0"/>
              <a:t> и лидерско развитие.  </a:t>
            </a:r>
          </a:p>
          <a:p>
            <a:r>
              <a:rPr lang="ru-RU" b="1" dirty="0"/>
              <a:t>Баланс</a:t>
            </a:r>
            <a:r>
              <a:rPr lang="ru-RU" dirty="0"/>
              <a:t> между </a:t>
            </a:r>
            <a:r>
              <a:rPr lang="ru-RU" b="1" dirty="0"/>
              <a:t>традиция</a:t>
            </a:r>
            <a:r>
              <a:rPr lang="ru-RU" dirty="0"/>
              <a:t> и </a:t>
            </a:r>
            <a:r>
              <a:rPr lang="ru-RU" b="1" dirty="0"/>
              <a:t>иновация</a:t>
            </a:r>
            <a:r>
              <a:rPr lang="ru-RU" dirty="0"/>
              <a:t>. </a:t>
            </a:r>
            <a:endParaRPr lang="bg-B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84" y="1382832"/>
            <a:ext cx="3105812" cy="1509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3" y="3578586"/>
            <a:ext cx="3268494" cy="2181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98" y="3103123"/>
            <a:ext cx="3527898" cy="26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Различни поколения в клуба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/>
              <a:t>Млади членове: </a:t>
            </a:r>
            <a:r>
              <a:rPr lang="ru-RU" dirty="0"/>
              <a:t>търсят динамика, технологии, свобода.  </a:t>
            </a:r>
          </a:p>
          <a:p>
            <a:r>
              <a:rPr lang="ru-RU" b="1" dirty="0"/>
              <a:t>Опитни ротарианци</a:t>
            </a:r>
            <a:r>
              <a:rPr lang="ru-RU" dirty="0"/>
              <a:t>: ценят традицията и личните връзки.  </a:t>
            </a:r>
          </a:p>
          <a:p>
            <a:r>
              <a:rPr lang="ru-RU" b="1" dirty="0"/>
              <a:t>Лидерът </a:t>
            </a:r>
            <a:r>
              <a:rPr lang="ru-RU" dirty="0"/>
              <a:t>е "сватбеният планер" – трябва да съчетае различните очаквания. </a:t>
            </a:r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5655"/>
            <a:ext cx="5410200" cy="2233724"/>
          </a:xfrm>
        </p:spPr>
      </p:pic>
    </p:spTree>
    <p:extLst>
      <p:ext uri="{BB962C8B-B14F-4D97-AF65-F5344CB8AC3E}">
        <p14:creationId xmlns:p14="http://schemas.microsoft.com/office/powerpoint/2010/main" val="1497478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Технологиите като партньор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8" y="1918843"/>
            <a:ext cx="5410200" cy="3168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Онлайн</a:t>
            </a:r>
            <a:r>
              <a:rPr lang="ru-RU" dirty="0"/>
              <a:t> платформи за </a:t>
            </a:r>
            <a:r>
              <a:rPr lang="ru-RU" b="1" dirty="0"/>
              <a:t>комуникация </a:t>
            </a:r>
            <a:r>
              <a:rPr lang="ru-RU" dirty="0"/>
              <a:t>и обратна връзка.  </a:t>
            </a:r>
          </a:p>
          <a:p>
            <a:r>
              <a:rPr lang="ru-RU" b="1" dirty="0"/>
              <a:t>Хибридни срещи </a:t>
            </a:r>
            <a:r>
              <a:rPr lang="ru-RU" dirty="0"/>
              <a:t>и </a:t>
            </a:r>
            <a:r>
              <a:rPr lang="ru-RU" b="1" dirty="0"/>
              <a:t>иновативни</a:t>
            </a:r>
            <a:r>
              <a:rPr lang="ru-RU" dirty="0"/>
              <a:t> формати на събитията.  </a:t>
            </a:r>
          </a:p>
          <a:p>
            <a:r>
              <a:rPr lang="ru-RU" dirty="0"/>
              <a:t>Дигитални инструменти за </a:t>
            </a:r>
            <a:r>
              <a:rPr lang="ru-RU" b="1" dirty="0"/>
              <a:t>мотивация</a:t>
            </a:r>
            <a:r>
              <a:rPr lang="ru-RU" dirty="0"/>
              <a:t> и проследяване на ангажираността.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768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>
          <a:xfrm>
            <a:off x="563880" y="3267307"/>
            <a:ext cx="11079480" cy="887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ЧЛЕНСТВОТО – най-ценният актив</a:t>
            </a:r>
            <a:endParaRPr lang="bg-BG" sz="4400" dirty="0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2701015" y="4461649"/>
            <a:ext cx="6400800" cy="1107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Маргарита Богданова, ДГ</a:t>
            </a:r>
            <a:br>
              <a:rPr lang="en-US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bg-BG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Ротари клуб Свищов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13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Какво следва?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Култура на </a:t>
            </a:r>
            <a:r>
              <a:rPr lang="ru-RU" b="1" dirty="0"/>
              <a:t>принадлежност</a:t>
            </a:r>
            <a:r>
              <a:rPr lang="ru-RU" dirty="0"/>
              <a:t> и ангажираност във всеки клуб.  </a:t>
            </a:r>
          </a:p>
          <a:p>
            <a:r>
              <a:rPr lang="ru-RU" b="1" dirty="0"/>
              <a:t>Всеки</a:t>
            </a:r>
            <a:r>
              <a:rPr lang="ru-RU" dirty="0"/>
              <a:t> член да се чувства </a:t>
            </a:r>
            <a:r>
              <a:rPr lang="ru-RU" b="1" dirty="0"/>
              <a:t>вдъхновен</a:t>
            </a:r>
            <a:r>
              <a:rPr lang="ru-RU" dirty="0"/>
              <a:t> да участва.  </a:t>
            </a:r>
          </a:p>
          <a:p>
            <a:r>
              <a:rPr lang="ru-RU" dirty="0"/>
              <a:t>Ротари клуб като </a:t>
            </a:r>
            <a:r>
              <a:rPr lang="ru-RU" b="1" dirty="0"/>
              <a:t>общност</a:t>
            </a:r>
            <a:r>
              <a:rPr lang="ru-RU" dirty="0"/>
              <a:t> с </a:t>
            </a:r>
            <a:r>
              <a:rPr lang="ru-RU" b="1" dirty="0"/>
              <a:t>кауза</a:t>
            </a:r>
            <a:r>
              <a:rPr lang="ru-RU" dirty="0"/>
              <a:t> и </a:t>
            </a:r>
            <a:r>
              <a:rPr lang="ru-RU" b="1" dirty="0"/>
              <a:t>послание</a:t>
            </a:r>
            <a:r>
              <a:rPr lang="ru-RU" dirty="0"/>
              <a:t>. </a:t>
            </a:r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6378"/>
            <a:ext cx="5410200" cy="3045742"/>
          </a:xfrm>
        </p:spPr>
      </p:pic>
    </p:spTree>
    <p:extLst>
      <p:ext uri="{BB962C8B-B14F-4D97-AF65-F5344CB8AC3E}">
        <p14:creationId xmlns:p14="http://schemas.microsoft.com/office/powerpoint/2010/main" val="1654585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88540E5-8AB7-4E21-BF75-CF99ED9B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Как можем да съсипем един клуб?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9D196EC1-98AA-4FCB-A556-F1F4CB4C0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1434" y="1589518"/>
            <a:ext cx="6263755" cy="4247259"/>
          </a:xfrm>
        </p:spPr>
        <p:txBody>
          <a:bodyPr anchor="ctr"/>
          <a:lstStyle/>
          <a:p>
            <a:r>
              <a:rPr lang="bg-BG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Кога колелото започва да се чупи?</a:t>
            </a:r>
          </a:p>
        </p:txBody>
      </p:sp>
      <p:pic>
        <p:nvPicPr>
          <p:cNvPr id="2052" name="Picture 4" descr="worn wooden wagon wheel">
            <a:extLst>
              <a:ext uri="{FF2B5EF4-FFF2-40B4-BE49-F238E27FC236}">
                <a16:creationId xmlns:a16="http://schemas.microsoft.com/office/drawing/2014/main" id="{0138701F-0705-4368-8AB0-8D5A4E354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/>
          <a:stretch/>
        </p:blipFill>
        <p:spPr bwMode="auto">
          <a:xfrm>
            <a:off x="460281" y="1252023"/>
            <a:ext cx="4509445" cy="47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27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88540E5-8AB7-4E21-BF75-CF99ED9B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Как можем да съсипем един клуб?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877D2E9-681F-4CCF-9CE4-5CEF3CD88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660" y="1371600"/>
            <a:ext cx="11015529" cy="4465177"/>
          </a:xfrm>
        </p:spPr>
        <p:txBody>
          <a:bodyPr numCol="2" anchor="t">
            <a:normAutofit lnSpcReduction="10000"/>
          </a:bodyPr>
          <a:lstStyle/>
          <a:p>
            <a:r>
              <a:rPr lang="bg-BG" sz="2400" dirty="0"/>
              <a:t>1) Като не ангажираме млади хора </a:t>
            </a:r>
          </a:p>
          <a:p>
            <a:r>
              <a:rPr lang="bg-BG" sz="2400" dirty="0"/>
              <a:t>2) Не привличаме бизнеси</a:t>
            </a:r>
          </a:p>
          <a:p>
            <a:r>
              <a:rPr lang="bg-BG" sz="2400" dirty="0"/>
              <a:t>3) Като пренебрегваме храната по време на срещите</a:t>
            </a:r>
          </a:p>
          <a:p>
            <a:r>
              <a:rPr lang="bg-BG" sz="2400" dirty="0"/>
              <a:t>4) Като не се стараем да търсим нови членове, които да повярват в нашите ценности</a:t>
            </a:r>
          </a:p>
          <a:p>
            <a:r>
              <a:rPr lang="bg-BG" sz="2400" dirty="0"/>
              <a:t>5) Оставете други организации за служба да свършат тежката работа</a:t>
            </a:r>
          </a:p>
          <a:p>
            <a:r>
              <a:rPr lang="bg-BG" sz="2400" dirty="0"/>
              <a:t>6) Като не се стараем да се представим подобаващо в общността</a:t>
            </a:r>
          </a:p>
          <a:p>
            <a:endParaRPr lang="bg-BG" sz="2400" dirty="0"/>
          </a:p>
          <a:p>
            <a:r>
              <a:rPr lang="bg-BG" sz="2400" dirty="0"/>
              <a:t>7) Като избягваме партньорство с други местни организации</a:t>
            </a:r>
          </a:p>
          <a:p>
            <a:r>
              <a:rPr lang="bg-BG" sz="2400" dirty="0"/>
              <a:t>8) Като живеем в миналото </a:t>
            </a:r>
          </a:p>
          <a:p>
            <a:r>
              <a:rPr lang="bg-BG" sz="2400" dirty="0"/>
              <a:t>9) Като игнорираме възрастните членове</a:t>
            </a:r>
          </a:p>
          <a:p>
            <a:r>
              <a:rPr lang="bg-BG" sz="2400" dirty="0"/>
              <a:t>10) Като отхвърляме нови неща</a:t>
            </a:r>
          </a:p>
          <a:p>
            <a:r>
              <a:rPr lang="bg-BG" sz="2400" dirty="0"/>
              <a:t>11) Игнорираме външни лица</a:t>
            </a:r>
          </a:p>
          <a:p>
            <a:r>
              <a:rPr lang="bg-BG" sz="2400" dirty="0"/>
              <a:t>12) Като останем самодоволни</a:t>
            </a:r>
          </a:p>
          <a:p>
            <a:r>
              <a:rPr lang="bg-BG" sz="2400" dirty="0"/>
              <a:t>13) Като не поемаме отговорност.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8456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B1D8971-0111-4281-A0D8-D80ABB95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60" y="172235"/>
            <a:ext cx="9653239" cy="588487"/>
          </a:xfrm>
        </p:spPr>
        <p:txBody>
          <a:bodyPr>
            <a:normAutofit fontScale="90000"/>
          </a:bodyPr>
          <a:lstStyle/>
          <a:p>
            <a:r>
              <a:rPr lang="bg-BG" dirty="0"/>
              <a:t>Четвърто, приемане на нови членове 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F2712983-D58E-4384-A1A1-770569AFA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659" y="2397512"/>
            <a:ext cx="10739979" cy="3439265"/>
          </a:xfrm>
        </p:spPr>
        <p:txBody>
          <a:bodyPr anchor="t"/>
          <a:lstStyle/>
          <a:p>
            <a:r>
              <a:rPr lang="bg-BG" b="1" dirty="0"/>
              <a:t>Къде и как можем да търсим нови членове?</a:t>
            </a:r>
          </a:p>
          <a:p>
            <a:r>
              <a:rPr lang="bg-BG" dirty="0"/>
              <a:t>Като се огледаме сред познати, например клиенти, колеги и партньори, като идентифицираме липсващи професии или представители на социални групи, като активно </a:t>
            </a:r>
            <a:r>
              <a:rPr lang="bg-BG" dirty="0" err="1"/>
              <a:t>промотираме</a:t>
            </a:r>
            <a:r>
              <a:rPr lang="bg-BG" dirty="0"/>
              <a:t> клуба на социални събития и в медиите. </a:t>
            </a:r>
          </a:p>
          <a:p>
            <a:r>
              <a:rPr lang="bg-BG" dirty="0"/>
              <a:t>Един от успешните подходи е като наблюдаваме </a:t>
            </a:r>
            <a:r>
              <a:rPr lang="bg-BG" dirty="0">
                <a:solidFill>
                  <a:srgbClr val="0070C0"/>
                </a:solidFill>
              </a:rPr>
              <a:t>доброволци</a:t>
            </a:r>
            <a:r>
              <a:rPr lang="bg-BG" dirty="0"/>
              <a:t>, включили се в проекти за служба в общността, в срещи и събития. </a:t>
            </a:r>
          </a:p>
          <a:p>
            <a:endParaRPr lang="bg-BG" b="1" dirty="0"/>
          </a:p>
          <a:p>
            <a:r>
              <a:rPr lang="bg-BG" b="1" dirty="0"/>
              <a:t>Програма за ориентиране на нови членове</a:t>
            </a:r>
            <a:endParaRPr lang="bg-BG" dirty="0"/>
          </a:p>
          <a:p>
            <a:endParaRPr lang="bg-BG" dirty="0"/>
          </a:p>
          <a:p>
            <a:endParaRPr lang="bg-BG" dirty="0"/>
          </a:p>
        </p:txBody>
      </p:sp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82FDC4A4-FE89-4D4D-8D8D-03C0F4CC70AB}"/>
              </a:ext>
            </a:extLst>
          </p:cNvPr>
          <p:cNvSpPr/>
          <p:nvPr/>
        </p:nvSpPr>
        <p:spPr>
          <a:xfrm>
            <a:off x="552204" y="1316072"/>
            <a:ext cx="1646083" cy="914400"/>
          </a:xfrm>
          <a:prstGeom prst="roundRect">
            <a:avLst/>
          </a:prstGeom>
          <a:solidFill>
            <a:srgbClr val="006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700" b="1" dirty="0"/>
              <a:t>Прием на нови членове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15DF94D-49FB-4F20-974C-C38D0232E01D}"/>
              </a:ext>
            </a:extLst>
          </p:cNvPr>
          <p:cNvSpPr/>
          <p:nvPr/>
        </p:nvSpPr>
        <p:spPr>
          <a:xfrm>
            <a:off x="1057437" y="852410"/>
            <a:ext cx="635619" cy="586554"/>
          </a:xfrm>
          <a:prstGeom prst="ellipse">
            <a:avLst/>
          </a:prstGeom>
          <a:solidFill>
            <a:srgbClr val="006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93500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3125340-D472-409D-BE09-7C75A2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1374"/>
            <a:ext cx="5066371" cy="588487"/>
          </a:xfrm>
        </p:spPr>
        <p:txBody>
          <a:bodyPr>
            <a:noAutofit/>
          </a:bodyPr>
          <a:lstStyle/>
          <a:p>
            <a:pPr marL="82550">
              <a:spcBef>
                <a:spcPts val="450"/>
              </a:spcBef>
              <a:spcAft>
                <a:spcPts val="0"/>
              </a:spcAft>
              <a:tabLst>
                <a:tab pos="2367915" algn="l"/>
              </a:tabLst>
            </a:pPr>
            <a:r>
              <a:rPr lang="bg-BG" sz="3600" spc="-20" dirty="0"/>
              <a:t>Защо нашите членове </a:t>
            </a:r>
            <a:br>
              <a:rPr lang="bg-BG" sz="4800" dirty="0"/>
            </a:br>
            <a:r>
              <a:rPr lang="bg-BG" sz="3600" spc="-20" dirty="0"/>
              <a:t>СЕ ПРИСЪЕДИНЯВАТ?</a:t>
            </a:r>
            <a:endParaRPr lang="bg-BG" sz="3600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4E106D1-2649-46FC-85D3-29422D3D0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endParaRPr lang="bg-BG" dirty="0"/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9DA4918A-B911-41FE-B042-1D3DF892E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543525"/>
              </p:ext>
            </p:extLst>
          </p:nvPr>
        </p:nvGraphicFramePr>
        <p:xfrm>
          <a:off x="1293542" y="1853888"/>
          <a:ext cx="4382429" cy="3718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лавие 1">
            <a:extLst>
              <a:ext uri="{FF2B5EF4-FFF2-40B4-BE49-F238E27FC236}">
                <a16:creationId xmlns:a16="http://schemas.microsoft.com/office/drawing/2014/main" id="{2EFCC279-CBC9-431E-8A56-B2173B1F91A9}"/>
              </a:ext>
            </a:extLst>
          </p:cNvPr>
          <p:cNvSpPr txBox="1">
            <a:spLocks/>
          </p:cNvSpPr>
          <p:nvPr/>
        </p:nvSpPr>
        <p:spPr>
          <a:xfrm>
            <a:off x="6096000" y="432736"/>
            <a:ext cx="5066371" cy="58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0">
              <a:spcBef>
                <a:spcPts val="450"/>
              </a:spcBef>
              <a:tabLst>
                <a:tab pos="2367915" algn="l"/>
              </a:tabLst>
            </a:pPr>
            <a:r>
              <a:rPr lang="bg-BG" sz="3600" spc="-20" dirty="0"/>
              <a:t>Защо нашите членове </a:t>
            </a:r>
            <a:br>
              <a:rPr lang="bg-BG" sz="4800" dirty="0"/>
            </a:br>
            <a:r>
              <a:rPr lang="bg-BG" sz="3600" spc="-20" dirty="0"/>
              <a:t>ОСТАВАТ в клубовете?</a:t>
            </a:r>
            <a:endParaRPr lang="bg-BG" sz="3600" dirty="0"/>
          </a:p>
        </p:txBody>
      </p:sp>
      <p:graphicFrame>
        <p:nvGraphicFramePr>
          <p:cNvPr id="6" name="Диаграма 5">
            <a:extLst>
              <a:ext uri="{FF2B5EF4-FFF2-40B4-BE49-F238E27FC236}">
                <a16:creationId xmlns:a16="http://schemas.microsoft.com/office/drawing/2014/main" id="{7DA17E5D-11AB-49C9-BA9A-BBED11279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60868"/>
              </p:ext>
            </p:extLst>
          </p:nvPr>
        </p:nvGraphicFramePr>
        <p:xfrm>
          <a:off x="6779942" y="1986310"/>
          <a:ext cx="4382429" cy="3453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80496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3125340-D472-409D-BE09-7C75A2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60" y="692418"/>
            <a:ext cx="5066371" cy="588487"/>
          </a:xfrm>
        </p:spPr>
        <p:txBody>
          <a:bodyPr>
            <a:noAutofit/>
          </a:bodyPr>
          <a:lstStyle/>
          <a:p>
            <a:pPr marL="82550">
              <a:spcBef>
                <a:spcPts val="450"/>
              </a:spcBef>
              <a:spcAft>
                <a:spcPts val="0"/>
              </a:spcAft>
              <a:tabLst>
                <a:tab pos="2367915" algn="l"/>
              </a:tabLst>
            </a:pPr>
            <a:r>
              <a:rPr lang="bg-BG" sz="3600" spc="-20" dirty="0">
                <a:solidFill>
                  <a:srgbClr val="D41367"/>
                </a:solidFill>
              </a:rPr>
              <a:t>Защо членовете на РАК </a:t>
            </a:r>
            <a:br>
              <a:rPr lang="bg-BG" sz="4800" dirty="0">
                <a:solidFill>
                  <a:srgbClr val="D41367"/>
                </a:solidFill>
              </a:rPr>
            </a:br>
            <a:r>
              <a:rPr lang="bg-BG" sz="3600" spc="-20" dirty="0">
                <a:solidFill>
                  <a:srgbClr val="D41367"/>
                </a:solidFill>
              </a:rPr>
              <a:t>СЕ ПРИСЪЕДИНЯВАТ?</a:t>
            </a:r>
            <a:endParaRPr lang="bg-BG" sz="3600" dirty="0">
              <a:solidFill>
                <a:srgbClr val="D41367"/>
              </a:solidFill>
            </a:endParaRP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4E106D1-2649-46FC-85D3-29422D3D0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endParaRPr lang="bg-BG" dirty="0"/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9DA4918A-B911-41FE-B042-1D3DF892E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636661"/>
              </p:ext>
            </p:extLst>
          </p:nvPr>
        </p:nvGraphicFramePr>
        <p:xfrm>
          <a:off x="1293542" y="1853888"/>
          <a:ext cx="4382429" cy="3718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лавие 1">
            <a:extLst>
              <a:ext uri="{FF2B5EF4-FFF2-40B4-BE49-F238E27FC236}">
                <a16:creationId xmlns:a16="http://schemas.microsoft.com/office/drawing/2014/main" id="{2EFCC279-CBC9-431E-8A56-B2173B1F91A9}"/>
              </a:ext>
            </a:extLst>
          </p:cNvPr>
          <p:cNvSpPr txBox="1">
            <a:spLocks/>
          </p:cNvSpPr>
          <p:nvPr/>
        </p:nvSpPr>
        <p:spPr>
          <a:xfrm>
            <a:off x="6096000" y="692417"/>
            <a:ext cx="5066371" cy="58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0">
              <a:spcBef>
                <a:spcPts val="450"/>
              </a:spcBef>
              <a:tabLst>
                <a:tab pos="2367915" algn="l"/>
              </a:tabLst>
            </a:pPr>
            <a:r>
              <a:rPr lang="bg-BG" sz="3600" spc="-20" dirty="0">
                <a:solidFill>
                  <a:srgbClr val="D41367"/>
                </a:solidFill>
              </a:rPr>
              <a:t>Защо членовете на РАК </a:t>
            </a:r>
            <a:br>
              <a:rPr lang="bg-BG" sz="4800" dirty="0">
                <a:solidFill>
                  <a:srgbClr val="D41367"/>
                </a:solidFill>
              </a:rPr>
            </a:br>
            <a:r>
              <a:rPr lang="bg-BG" sz="3600" spc="-20" dirty="0">
                <a:solidFill>
                  <a:srgbClr val="D41367"/>
                </a:solidFill>
              </a:rPr>
              <a:t>ОСТАВАТ в клубовете?</a:t>
            </a:r>
            <a:endParaRPr lang="bg-BG" sz="3600" dirty="0">
              <a:solidFill>
                <a:srgbClr val="D41367"/>
              </a:solidFill>
            </a:endParaRPr>
          </a:p>
        </p:txBody>
      </p:sp>
      <p:graphicFrame>
        <p:nvGraphicFramePr>
          <p:cNvPr id="6" name="Диаграма 5">
            <a:extLst>
              <a:ext uri="{FF2B5EF4-FFF2-40B4-BE49-F238E27FC236}">
                <a16:creationId xmlns:a16="http://schemas.microsoft.com/office/drawing/2014/main" id="{7DA17E5D-11AB-49C9-BA9A-BBED11279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511627"/>
              </p:ext>
            </p:extLst>
          </p:nvPr>
        </p:nvGraphicFramePr>
        <p:xfrm>
          <a:off x="6779942" y="1986310"/>
          <a:ext cx="4382429" cy="3453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10309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444A07A-B3F1-4194-A09E-8571D4C5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pc="-20" dirty="0"/>
              <a:t>Защо членовете на Ротари и на Ротаракт НАПУСКАТ?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20F64466-6994-419D-BE31-1B1BB4308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3609" y="1844286"/>
            <a:ext cx="11015529" cy="3919185"/>
          </a:xfrm>
        </p:spPr>
        <p:txBody>
          <a:bodyPr anchor="t"/>
          <a:lstStyle/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  <a:p>
            <a:r>
              <a:rPr lang="ru-RU" sz="3600" dirty="0">
                <a:highlight>
                  <a:srgbClr val="FFFF00"/>
                </a:highlight>
              </a:rPr>
              <a:t>💡</a:t>
            </a:r>
            <a:r>
              <a:rPr lang="ru-RU" dirty="0"/>
              <a:t> </a:t>
            </a:r>
            <a:r>
              <a:rPr lang="bg-BG" sz="2800" b="1" i="1" dirty="0"/>
              <a:t>Как можем да задържим повече членове?</a:t>
            </a:r>
            <a:endParaRPr lang="bg-BG" b="1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3EEBF1E0-1499-4CE4-999D-CB1477E8B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25487"/>
              </p:ext>
            </p:extLst>
          </p:nvPr>
        </p:nvGraphicFramePr>
        <p:xfrm>
          <a:off x="1003609" y="1844286"/>
          <a:ext cx="10437542" cy="227876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076193">
                  <a:extLst>
                    <a:ext uri="{9D8B030D-6E8A-4147-A177-3AD203B41FA5}">
                      <a16:colId xmlns:a16="http://schemas.microsoft.com/office/drawing/2014/main" val="2548045168"/>
                    </a:ext>
                  </a:extLst>
                </a:gridCol>
                <a:gridCol w="6361349">
                  <a:extLst>
                    <a:ext uri="{9D8B030D-6E8A-4147-A177-3AD203B41FA5}">
                      <a16:colId xmlns:a16="http://schemas.microsoft.com/office/drawing/2014/main" val="1474872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b="0" dirty="0">
                          <a:effectLst/>
                        </a:rPr>
                        <a:t>Причина</a:t>
                      </a:r>
                      <a:endParaRPr lang="bg-BG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b="0" dirty="0">
                          <a:effectLst/>
                        </a:rPr>
                        <a:t>Обяснение</a:t>
                      </a:r>
                      <a:endParaRPr lang="bg-BG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0859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Клубна среда и култура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Липса на ангажираност, конфликти, липса на сплотеност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1450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Неудовлетворени очаквания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</a:rPr>
                        <a:t>Разминаване между очаквания и реалност</a:t>
                      </a:r>
                      <a:endParaRPr lang="bg-BG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0443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Финансови и времеви бариери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Високи такси, липса на време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906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139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B1D8971-0111-4281-A0D8-D80ABB95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5. Нови клубове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F2712983-D58E-4384-A1A1-770569AFA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660" y="2720898"/>
            <a:ext cx="7060077" cy="3115879"/>
          </a:xfrm>
        </p:spPr>
        <p:txBody>
          <a:bodyPr anchor="t"/>
          <a:lstStyle/>
          <a:p>
            <a:r>
              <a:rPr lang="en-US" b="1" dirty="0" err="1"/>
              <a:t>Стъпка</a:t>
            </a:r>
            <a:r>
              <a:rPr lang="en-US" b="1" dirty="0"/>
              <a:t> 1</a:t>
            </a:r>
            <a:r>
              <a:rPr lang="en-US" dirty="0"/>
              <a:t> </a:t>
            </a:r>
            <a:r>
              <a:rPr lang="en-US" dirty="0" err="1"/>
              <a:t>Проучване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нагласите</a:t>
            </a:r>
            <a:r>
              <a:rPr lang="en-US" dirty="0"/>
              <a:t> </a:t>
            </a:r>
            <a:endParaRPr lang="bg-BG" dirty="0"/>
          </a:p>
          <a:p>
            <a:r>
              <a:rPr lang="en-US" b="1" dirty="0" err="1"/>
              <a:t>Стъпка</a:t>
            </a:r>
            <a:r>
              <a:rPr lang="en-US" b="1" dirty="0"/>
              <a:t> 2</a:t>
            </a:r>
            <a:r>
              <a:rPr lang="en-US" dirty="0"/>
              <a:t> </a:t>
            </a:r>
            <a:r>
              <a:rPr lang="en-US" dirty="0" err="1"/>
              <a:t>Разгледайте</a:t>
            </a:r>
            <a:r>
              <a:rPr lang="en-US" dirty="0"/>
              <a:t> </a:t>
            </a:r>
            <a:r>
              <a:rPr lang="en-US" dirty="0" err="1"/>
              <a:t>вариантите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различните</a:t>
            </a:r>
            <a:r>
              <a:rPr lang="en-US" dirty="0"/>
              <a:t> </a:t>
            </a:r>
            <a:r>
              <a:rPr lang="en-US" dirty="0" err="1"/>
              <a:t>типове</a:t>
            </a:r>
            <a:r>
              <a:rPr lang="en-US" dirty="0"/>
              <a:t>, </a:t>
            </a:r>
            <a:r>
              <a:rPr lang="en-US" dirty="0" err="1"/>
              <a:t>формати</a:t>
            </a:r>
            <a:r>
              <a:rPr lang="en-US" dirty="0"/>
              <a:t> и </a:t>
            </a:r>
            <a:r>
              <a:rPr lang="en-US" dirty="0" err="1"/>
              <a:t>модели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клубове</a:t>
            </a:r>
            <a:endParaRPr lang="bg-BG" dirty="0"/>
          </a:p>
          <a:p>
            <a:r>
              <a:rPr lang="en-US" b="1" dirty="0" err="1"/>
              <a:t>Стъпка</a:t>
            </a:r>
            <a:r>
              <a:rPr lang="en-US" b="1" dirty="0"/>
              <a:t> 3 </a:t>
            </a:r>
            <a:r>
              <a:rPr lang="en-US" dirty="0" err="1"/>
              <a:t>Набиране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членове</a:t>
            </a:r>
            <a:r>
              <a:rPr lang="en-US" dirty="0"/>
              <a:t> и </a:t>
            </a:r>
            <a:r>
              <a:rPr lang="en-US" dirty="0" err="1"/>
              <a:t>осигуряване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подкрепа</a:t>
            </a:r>
            <a:r>
              <a:rPr lang="en-US" b="1" dirty="0"/>
              <a:t> </a:t>
            </a:r>
            <a:endParaRPr lang="bg-BG" dirty="0"/>
          </a:p>
          <a:p>
            <a:r>
              <a:rPr lang="en-US" b="1" dirty="0" err="1"/>
              <a:t>Стъпка</a:t>
            </a:r>
            <a:r>
              <a:rPr lang="en-US" b="1" dirty="0"/>
              <a:t> 4 </a:t>
            </a:r>
            <a:r>
              <a:rPr lang="en-US" dirty="0" err="1"/>
              <a:t>Планиране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първа</a:t>
            </a:r>
            <a:r>
              <a:rPr lang="en-US" dirty="0"/>
              <a:t> </a:t>
            </a:r>
            <a:r>
              <a:rPr lang="en-US" dirty="0" err="1"/>
              <a:t>среща</a:t>
            </a:r>
            <a:r>
              <a:rPr lang="en-US" dirty="0"/>
              <a:t> </a:t>
            </a:r>
            <a:r>
              <a:rPr lang="en-US" b="1" dirty="0"/>
              <a:t> </a:t>
            </a:r>
            <a:endParaRPr lang="bg-BG" dirty="0"/>
          </a:p>
          <a:p>
            <a:r>
              <a:rPr lang="en-US" b="1" dirty="0" err="1"/>
              <a:t>Стъпка</a:t>
            </a:r>
            <a:r>
              <a:rPr lang="en-US" b="1" dirty="0"/>
              <a:t> 5 </a:t>
            </a:r>
            <a:r>
              <a:rPr lang="en-US" dirty="0" err="1"/>
              <a:t>Избор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клубни</a:t>
            </a:r>
            <a:r>
              <a:rPr lang="en-US" dirty="0"/>
              <a:t> </a:t>
            </a:r>
            <a:r>
              <a:rPr lang="en-US" dirty="0" err="1"/>
              <a:t>лидери</a:t>
            </a:r>
            <a:r>
              <a:rPr lang="en-US" dirty="0"/>
              <a:t> </a:t>
            </a:r>
            <a:r>
              <a:rPr lang="en-US" b="1" dirty="0"/>
              <a:t> </a:t>
            </a:r>
            <a:endParaRPr lang="bg-BG" dirty="0"/>
          </a:p>
          <a:p>
            <a:r>
              <a:rPr lang="en-US" b="1" dirty="0" err="1"/>
              <a:t>Стъпка</a:t>
            </a:r>
            <a:r>
              <a:rPr lang="en-US" b="1" dirty="0"/>
              <a:t> 6 </a:t>
            </a:r>
            <a:r>
              <a:rPr lang="en-US" dirty="0" err="1"/>
              <a:t>Чартиране</a:t>
            </a:r>
            <a:r>
              <a:rPr lang="en-US" dirty="0"/>
              <a:t> и </a:t>
            </a:r>
            <a:r>
              <a:rPr lang="en-US" dirty="0" err="1"/>
              <a:t>тържествено</a:t>
            </a:r>
            <a:r>
              <a:rPr lang="en-US" dirty="0"/>
              <a:t> </a:t>
            </a:r>
            <a:r>
              <a:rPr lang="en-US" dirty="0" err="1"/>
              <a:t>стартиране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дейността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клуба</a:t>
            </a:r>
            <a:r>
              <a:rPr lang="en-US" dirty="0"/>
              <a:t> </a:t>
            </a:r>
            <a:r>
              <a:rPr lang="en-US" b="1" dirty="0"/>
              <a:t> </a:t>
            </a:r>
            <a:endParaRPr lang="bg-BG" dirty="0"/>
          </a:p>
          <a:p>
            <a:endParaRPr lang="bg-BG" dirty="0"/>
          </a:p>
        </p:txBody>
      </p:sp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24FA689C-7A8D-431D-82B2-3C4E1FC39635}"/>
              </a:ext>
            </a:extLst>
          </p:cNvPr>
          <p:cNvSpPr/>
          <p:nvPr/>
        </p:nvSpPr>
        <p:spPr>
          <a:xfrm>
            <a:off x="431660" y="1360342"/>
            <a:ext cx="1646083" cy="914400"/>
          </a:xfrm>
          <a:prstGeom prst="roundRect">
            <a:avLst/>
          </a:prstGeom>
          <a:solidFill>
            <a:srgbClr val="5A2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700" dirty="0"/>
              <a:t>Създаване на  нови клубове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0EB7CAC-D297-4CC8-B6E1-67356C15C8DB}"/>
              </a:ext>
            </a:extLst>
          </p:cNvPr>
          <p:cNvSpPr/>
          <p:nvPr/>
        </p:nvSpPr>
        <p:spPr>
          <a:xfrm>
            <a:off x="936891" y="886825"/>
            <a:ext cx="635619" cy="586554"/>
          </a:xfrm>
          <a:prstGeom prst="ellipse">
            <a:avLst/>
          </a:prstGeom>
          <a:solidFill>
            <a:srgbClr val="5A2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5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2FBFD51-CE1C-4BA5-9D55-F2BAA8F1D3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19" y="1843963"/>
            <a:ext cx="4378712" cy="35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02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AA7E65E-17D0-4498-B66C-C79F9010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Типове, форми и модели клубове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4D733792-411B-459A-85FD-C4584C5DC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endParaRPr lang="bg-BG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DB9C112-E766-4FCF-A314-81F329D4C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390" y="-111512"/>
            <a:ext cx="9834500" cy="614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92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4A14CD8-2303-41A3-869D-B341AEC7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Типове, форми и модели клубове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C4541ED-36D1-48B9-B06F-7B2CF7D55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Типове клубове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1D729F94-26E0-4D53-B8B3-0176E0B15A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bg-BG" dirty="0"/>
              <a:t>Ротари клуб</a:t>
            </a:r>
          </a:p>
          <a:p>
            <a:r>
              <a:rPr lang="bg-BG" dirty="0"/>
              <a:t>Ротаракт клуб</a:t>
            </a:r>
          </a:p>
          <a:p>
            <a:r>
              <a:rPr lang="bg-BG" dirty="0"/>
              <a:t>Сателитен клуб</a:t>
            </a:r>
          </a:p>
          <a:p>
            <a:endParaRPr lang="bg-BG" dirty="0"/>
          </a:p>
          <a:p>
            <a:pPr marL="0" indent="0">
              <a:buNone/>
            </a:pPr>
            <a:r>
              <a:rPr lang="bg-BG" b="1" dirty="0"/>
              <a:t>Форми</a:t>
            </a:r>
          </a:p>
          <a:p>
            <a:r>
              <a:rPr lang="bg-BG" dirty="0"/>
              <a:t>Присъствена</a:t>
            </a:r>
          </a:p>
          <a:p>
            <a:r>
              <a:rPr lang="bg-BG" dirty="0"/>
              <a:t>Онлайн </a:t>
            </a:r>
          </a:p>
          <a:p>
            <a:r>
              <a:rPr lang="bg-BG" dirty="0"/>
              <a:t>Хибридна 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BD53F858-E5DE-4E74-AD45-0439824DB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Клубни модели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938213CF-B8D1-4297-9341-4972D3B956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Традиционен</a:t>
            </a:r>
          </a:p>
          <a:p>
            <a:r>
              <a:rPr lang="ru-RU" dirty="0"/>
              <a:t>Паспорт </a:t>
            </a:r>
          </a:p>
          <a:p>
            <a:r>
              <a:rPr lang="ru-RU" dirty="0" err="1"/>
              <a:t>Базиран</a:t>
            </a:r>
            <a:r>
              <a:rPr lang="ru-RU" dirty="0"/>
              <a:t> на </a:t>
            </a:r>
            <a:r>
              <a:rPr lang="ru-RU" dirty="0" err="1"/>
              <a:t>кауза</a:t>
            </a:r>
            <a:endParaRPr lang="ru-RU" dirty="0"/>
          </a:p>
          <a:p>
            <a:r>
              <a:rPr lang="ru-RU" dirty="0"/>
              <a:t>Клуб по </a:t>
            </a:r>
            <a:r>
              <a:rPr lang="ru-RU" dirty="0" err="1"/>
              <a:t>интереси</a:t>
            </a:r>
            <a:endParaRPr lang="ru-RU" dirty="0"/>
          </a:p>
          <a:p>
            <a:r>
              <a:rPr lang="ru-RU" dirty="0"/>
              <a:t>Корпоративен</a:t>
            </a:r>
          </a:p>
          <a:p>
            <a:r>
              <a:rPr lang="ru-RU" dirty="0" err="1"/>
              <a:t>Алумни</a:t>
            </a:r>
            <a:endParaRPr lang="ru-RU" dirty="0"/>
          </a:p>
          <a:p>
            <a:r>
              <a:rPr lang="ru-RU" dirty="0"/>
              <a:t>Клуб за служба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9042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88540E5-8AB7-4E21-BF75-CF99ED9B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493" y="959801"/>
            <a:ext cx="7664473" cy="3857526"/>
          </a:xfrm>
        </p:spPr>
        <p:txBody>
          <a:bodyPr>
            <a:noAutofit/>
          </a:bodyPr>
          <a:lstStyle/>
          <a:p>
            <a:r>
              <a:rPr lang="bg-BG" sz="2800" dirty="0"/>
              <a:t>Какво най-много ви </a:t>
            </a:r>
            <a:r>
              <a:rPr lang="bg-BG" sz="3600" dirty="0"/>
              <a:t>вдъхнови</a:t>
            </a:r>
            <a:r>
              <a:rPr lang="bg-BG" sz="2800" dirty="0"/>
              <a:t> </a:t>
            </a:r>
            <a:br>
              <a:rPr lang="bg-BG" sz="2800" dirty="0"/>
            </a:br>
            <a:r>
              <a:rPr lang="bg-BG" sz="2800" b="0" dirty="0"/>
              <a:t>от посланията на президента Елект на РИ </a:t>
            </a:r>
            <a:br>
              <a:rPr lang="en-US" sz="2800" b="0" dirty="0"/>
            </a:br>
            <a:r>
              <a:rPr lang="bg-BG" sz="2800" b="0" dirty="0"/>
              <a:t>Марио де </a:t>
            </a:r>
            <a:r>
              <a:rPr lang="bg-BG" sz="2800" b="0" dirty="0" err="1"/>
              <a:t>Камарго</a:t>
            </a:r>
            <a:r>
              <a:rPr lang="bg-BG" sz="2800" b="0" dirty="0"/>
              <a:t>?</a:t>
            </a:r>
            <a:br>
              <a:rPr lang="en-US" sz="2800" b="0" dirty="0"/>
            </a:br>
            <a:br>
              <a:rPr lang="bg-BG" sz="2800" b="0" dirty="0"/>
            </a:br>
            <a:br>
              <a:rPr lang="en-US" sz="2800" b="0" dirty="0"/>
            </a:br>
            <a:r>
              <a:rPr lang="bg-BG" sz="2800" b="0" dirty="0"/>
              <a:t>Запишете 3-5 ключови думи</a:t>
            </a:r>
          </a:p>
        </p:txBody>
      </p:sp>
      <p:sp>
        <p:nvSpPr>
          <p:cNvPr id="21" name="Правоъгълник 20">
            <a:extLst>
              <a:ext uri="{FF2B5EF4-FFF2-40B4-BE49-F238E27FC236}">
                <a16:creationId xmlns:a16="http://schemas.microsoft.com/office/drawing/2014/main" id="{396C70C2-EE77-4014-ABFF-16523449A9C3}"/>
              </a:ext>
            </a:extLst>
          </p:cNvPr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bg-BG" dirty="0"/>
          </a:p>
        </p:txBody>
      </p:sp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DA335F51-BF56-4D12-958D-4E5D69B4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34" y="837140"/>
            <a:ext cx="3070184" cy="4605277"/>
          </a:xfrm>
          <a:prstGeom prst="rect">
            <a:avLst/>
          </a:prstGeom>
        </p:spPr>
      </p:pic>
      <p:grpSp>
        <p:nvGrpSpPr>
          <p:cNvPr id="2059" name="Group 47"/>
          <p:cNvGrpSpPr>
            <a:grpSpLocks/>
          </p:cNvGrpSpPr>
          <p:nvPr/>
        </p:nvGrpSpPr>
        <p:grpSpPr bwMode="auto">
          <a:xfrm>
            <a:off x="0" y="0"/>
            <a:ext cx="304800" cy="1046163"/>
            <a:chOff x="0" y="0"/>
            <a:chExt cx="3048" cy="10464"/>
          </a:xfrm>
        </p:grpSpPr>
      </p:grpSp>
      <p:grpSp>
        <p:nvGrpSpPr>
          <p:cNvPr id="2054" name="Group 57"/>
          <p:cNvGrpSpPr>
            <a:grpSpLocks/>
          </p:cNvGrpSpPr>
          <p:nvPr/>
        </p:nvGrpSpPr>
        <p:grpSpPr bwMode="auto">
          <a:xfrm>
            <a:off x="0" y="0"/>
            <a:ext cx="304800" cy="1122363"/>
            <a:chOff x="0" y="0"/>
            <a:chExt cx="3048" cy="11226"/>
          </a:xfrm>
        </p:grpSpPr>
      </p:grpSp>
      <p:grpSp>
        <p:nvGrpSpPr>
          <p:cNvPr id="2049" name="Group 62"/>
          <p:cNvGrpSpPr>
            <a:grpSpLocks/>
          </p:cNvGrpSpPr>
          <p:nvPr/>
        </p:nvGrpSpPr>
        <p:grpSpPr bwMode="auto">
          <a:xfrm>
            <a:off x="0" y="0"/>
            <a:ext cx="304800" cy="1122363"/>
            <a:chOff x="0" y="0"/>
            <a:chExt cx="3048" cy="11226"/>
          </a:xfrm>
        </p:grpSpPr>
      </p:grpSp>
    </p:spTree>
    <p:extLst>
      <p:ext uri="{BB962C8B-B14F-4D97-AF65-F5344CB8AC3E}">
        <p14:creationId xmlns:p14="http://schemas.microsoft.com/office/powerpoint/2010/main" val="3533086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B1D8971-0111-4281-A0D8-D80ABB95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1374"/>
            <a:ext cx="7787268" cy="588487"/>
          </a:xfrm>
        </p:spPr>
        <p:txBody>
          <a:bodyPr>
            <a:normAutofit fontScale="90000"/>
          </a:bodyPr>
          <a:lstStyle/>
          <a:p>
            <a:r>
              <a:rPr lang="bg-BG" dirty="0"/>
              <a:t>Сателитен клуб Павликени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F2712983-D58E-4384-A1A1-770569AFA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endParaRPr lang="bg-BG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D65718B-9A6C-453F-BB33-542972E8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12" y="2831388"/>
            <a:ext cx="6668994" cy="30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2E57C21-4F0B-4D45-AD78-A66F74A1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075" y="810351"/>
            <a:ext cx="3553404" cy="502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CDC6628-E7E4-4A9D-A136-A5E3EA6E2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33"/>
          <a:stretch/>
        </p:blipFill>
        <p:spPr bwMode="auto">
          <a:xfrm>
            <a:off x="-89210" y="2265441"/>
            <a:ext cx="3857625" cy="36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57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B1D8971-0111-4281-A0D8-D80ABB95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bg-BG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F2712983-D58E-4384-A1A1-770569AFA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endParaRPr lang="bg-BG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ED3BA4A-2528-4E2B-BFC5-F1A5C6DE6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469" y="228244"/>
            <a:ext cx="8145012" cy="2067213"/>
          </a:xfrm>
          <a:prstGeom prst="rect">
            <a:avLst/>
          </a:prstGeom>
        </p:spPr>
      </p:pic>
      <p:pic>
        <p:nvPicPr>
          <p:cNvPr id="9218" name="Picture 2" descr="Няма налично описание на снимката.">
            <a:extLst>
              <a:ext uri="{FF2B5EF4-FFF2-40B4-BE49-F238E27FC236}">
                <a16:creationId xmlns:a16="http://schemas.microsoft.com/office/drawing/2014/main" id="{5DFB2016-46FD-4E03-AA69-5B0DCA69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541" y="2295457"/>
            <a:ext cx="3672236" cy="367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Може да бъде изображение с 4 души, паметник и текстово съобщение">
            <a:extLst>
              <a:ext uri="{FF2B5EF4-FFF2-40B4-BE49-F238E27FC236}">
                <a16:creationId xmlns:a16="http://schemas.microsoft.com/office/drawing/2014/main" id="{089EA311-7BEC-4A14-B475-4F7CBD628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42" y="2283108"/>
            <a:ext cx="5452947" cy="362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984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77A8117-DEA5-4EF5-A42B-7BADD45A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И така, какви цели си поставихте за 2025-2026 г.?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24C272B4-9828-4642-A979-C93CB302E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660" y="1589518"/>
            <a:ext cx="6391003" cy="4247259"/>
          </a:xfrm>
        </p:spPr>
        <p:txBody>
          <a:bodyPr anchor="t"/>
          <a:lstStyle/>
          <a:p>
            <a:r>
              <a:rPr lang="bg-BG" sz="2400" b="1" dirty="0"/>
              <a:t>Да се върнем на първоначалната таблица с вашите цели за членство.</a:t>
            </a:r>
          </a:p>
          <a:p>
            <a:endParaRPr lang="bg-BG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dirty="0"/>
              <a:t>Какво бихте променили в таблицата с целите?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dirty="0"/>
              <a:t>Каква информация ще потърсите и от кого?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dirty="0"/>
              <a:t>Към кого ще се обърнете за съдействие? </a:t>
            </a:r>
          </a:p>
          <a:p>
            <a:endParaRPr lang="bg-BG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1F3549A-8BB3-47BF-9ACC-728317DE4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061" y="1589518"/>
            <a:ext cx="5412939" cy="38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01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>
          <a:xfrm>
            <a:off x="563880" y="2994525"/>
            <a:ext cx="11079480" cy="1160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Как да привлечем, мотивираме и вдъхновим младите хора да се присъединят към Ротари и </a:t>
            </a:r>
            <a:r>
              <a:rPr lang="bg-BG" sz="36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Ротаракт</a:t>
            </a:r>
            <a:endParaRPr lang="bg-BG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2689863" y="4338985"/>
            <a:ext cx="6400800" cy="12721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Невена Иванова,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bg-BG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ДРПЕ</a:t>
            </a:r>
          </a:p>
          <a:p>
            <a:pPr marL="0" indent="0" algn="ctr">
              <a:buNone/>
            </a:pPr>
            <a:r>
              <a:rPr lang="bg-BG" sz="2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Ротаракт</a:t>
            </a:r>
            <a:r>
              <a:rPr lang="bg-BG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клуб София Интернешънъл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86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1374"/>
            <a:ext cx="10972800" cy="5884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bg-BG" sz="3400" b="1"/>
              <a:t>Защо е важно да ангажираме младите?</a:t>
            </a:r>
            <a:endParaRPr lang="bg-BG" sz="340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Бъдещето на Ротари зависи от привличането на млади лидери, които носят нови идеи, енергия и са готови да работят в името на нашите каузи.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 да ги привлечем, трябва да разберем какво ги мотивира и  какво очакват.</a:t>
            </a:r>
          </a:p>
        </p:txBody>
      </p:sp>
      <p:pic>
        <p:nvPicPr>
          <p:cNvPr id="1026" name="Picture 2" descr="Youth Engagement Cliparts, Stock Vector and Royalty Free Youth Engagement  Illustrations">
            <a:extLst>
              <a:ext uri="{FF2B5EF4-FFF2-40B4-BE49-F238E27FC236}">
                <a16:creationId xmlns:a16="http://schemas.microsoft.com/office/drawing/2014/main" id="{0DC96330-D7E0-B8E9-A5D6-A3E98C18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023713"/>
            <a:ext cx="5410200" cy="367893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3659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/>
              <a:t> Какво търсят младите хора днес?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en-BG" dirty="0"/>
              <a:t>✅ </a:t>
            </a:r>
            <a:r>
              <a:rPr lang="bg-BG" dirty="0"/>
              <a:t>Възможности за личностно и професионално развитие</a:t>
            </a:r>
          </a:p>
          <a:p>
            <a:r>
              <a:rPr lang="en-BG" dirty="0"/>
              <a:t>✅ </a:t>
            </a:r>
            <a:r>
              <a:rPr lang="bg-BG" dirty="0"/>
              <a:t>Смисъл и реален принос към обществото</a:t>
            </a:r>
          </a:p>
          <a:p>
            <a:r>
              <a:rPr lang="en-BG" dirty="0"/>
              <a:t>✅ </a:t>
            </a:r>
            <a:r>
              <a:rPr lang="bg-BG" dirty="0"/>
              <a:t>Мрежа от контакти и менторство от опитни лидери</a:t>
            </a:r>
          </a:p>
          <a:p>
            <a:r>
              <a:rPr lang="en-BG" dirty="0"/>
              <a:t>✅ </a:t>
            </a:r>
            <a:r>
              <a:rPr lang="bg-BG" dirty="0"/>
              <a:t>Гъвкавост и включваща среда, която цени тяхното мнение</a:t>
            </a:r>
          </a:p>
          <a:p>
            <a:endParaRPr lang="bg-BG" dirty="0"/>
          </a:p>
        </p:txBody>
      </p:sp>
      <p:sp>
        <p:nvSpPr>
          <p:cNvPr id="4" name="AutoShape 2" descr="Join the eSafety Youth Council | eSafety Commissioner">
            <a:extLst>
              <a:ext uri="{FF2B5EF4-FFF2-40B4-BE49-F238E27FC236}">
                <a16:creationId xmlns:a16="http://schemas.microsoft.com/office/drawing/2014/main" id="{002FB388-7185-8BFC-5AE8-1742FA50CB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G"/>
          </a:p>
        </p:txBody>
      </p:sp>
      <p:pic>
        <p:nvPicPr>
          <p:cNvPr id="2056" name="Picture 8" descr="Page 2 | Communication Engagement Vectors - Download Free High-Quality  Vectors from Freepik | Freepik">
            <a:extLst>
              <a:ext uri="{FF2B5EF4-FFF2-40B4-BE49-F238E27FC236}">
                <a16:creationId xmlns:a16="http://schemas.microsoft.com/office/drawing/2014/main" id="{DC33D1AC-66A4-9E8C-5F95-F8D330D2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48" y="1345124"/>
            <a:ext cx="4167752" cy="416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04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DBEB7-5575-BACB-7A33-0E430F03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Как да ги привлечем?</a:t>
            </a:r>
            <a:endParaRPr lang="en-B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FFE6E-CD4F-A5F0-367E-82220D1B8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bg-BG" b="1" dirty="0"/>
              <a:t>Модернизиране на комуникацията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Използване на социални мрежи, </a:t>
            </a:r>
            <a:r>
              <a:rPr lang="en-GB" dirty="0"/>
              <a:t>LinkedIn </a:t>
            </a:r>
            <a:r>
              <a:rPr lang="bg-BG" dirty="0"/>
              <a:t>и кратки видео формати, за да покажем въздействието на Ротари.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Говорим на техния език: разказваме истински истории, представяме лични примери и успехи.</a:t>
            </a:r>
          </a:p>
          <a:p>
            <a:endParaRPr lang="bg-BG" dirty="0"/>
          </a:p>
          <a:p>
            <a:pPr>
              <a:buNone/>
            </a:pPr>
            <a:r>
              <a:rPr lang="bg-BG" b="1" dirty="0"/>
              <a:t>Фокус върху развитие и лидерство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Младите търсят организации, които ги учат и им дават шанс да растат.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Предлагаме менторство и им помагаме да развият практически умения, които да прилагат в клубната дейност и професионалния си живот</a:t>
            </a:r>
          </a:p>
          <a:p>
            <a:endParaRPr lang="bg-BG" dirty="0"/>
          </a:p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599032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Как да ги привлечем?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pPr>
              <a:buNone/>
            </a:pPr>
            <a:r>
              <a:rPr lang="bg-BG" b="1" dirty="0"/>
              <a:t>Подчертаване на реалния ефект от дейността ни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Младите искат да виждат конкретните резултати от усилията си.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Показваме успешни проекти, иновации и глобални възможности за ангажиране.</a:t>
            </a:r>
            <a:br>
              <a:rPr lang="bg-BG" dirty="0"/>
            </a:br>
            <a:endParaRPr lang="bg-BG" dirty="0"/>
          </a:p>
          <a:p>
            <a:pPr>
              <a:buNone/>
            </a:pPr>
            <a:r>
              <a:rPr lang="bg-BG" b="1" dirty="0"/>
              <a:t>Създаване на социална и приобщаваща среда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Организираме събития за нетуъркинг, неформални срещи и съвместни проекти с университети, стартъпи и НПО-та.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Осигуряваме гъвкави възможности за членство, така че всеки да се чувства добре дошъл.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01434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00975-C7CE-FDD6-B7C6-8DE6B0D50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652D78F-24F0-8D46-95B9-60A09140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/>
              <a:t>Мотивация и ангажираност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E2AF0FBA-4CE4-12F4-FD8E-B9E60B8D3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bg-BG" dirty="0"/>
              <a:t>✔ Даваме им възможност да водят – включваме ги в управлението на проекти и им даваме свобода да изразят своите идеи.</a:t>
            </a:r>
          </a:p>
          <a:p>
            <a:r>
              <a:rPr lang="bg-BG" dirty="0"/>
              <a:t>✔ Осигуряваме менторство и насоки – връзката с опитни ротарианци помага за тяхното развитие и ангажираност.</a:t>
            </a:r>
          </a:p>
          <a:p>
            <a:r>
              <a:rPr lang="bg-BG" dirty="0"/>
              <a:t>✔ Признаваме и празнуваме успехите им – открояваме техните постижения и приноси към организацията.</a:t>
            </a:r>
          </a:p>
          <a:p>
            <a:r>
              <a:rPr lang="bg-BG" dirty="0"/>
              <a:t>✔ Адаптираме се към техните нужди – предлагаме гъвкави формати на срещи и възможности за дистанционно участие.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07317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Как да засилим връзката между Ротари и </a:t>
            </a:r>
            <a:r>
              <a:rPr lang="bg-BG" dirty="0" err="1"/>
              <a:t>Ротаракт</a:t>
            </a:r>
            <a:r>
              <a:rPr lang="bg-BG" dirty="0"/>
              <a:t>?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 </a:t>
            </a:r>
            <a:r>
              <a:rPr lang="bg-BG" dirty="0" err="1"/>
              <a:t>Ротаракт</a:t>
            </a:r>
            <a:r>
              <a:rPr lang="bg-BG" dirty="0"/>
              <a:t> вече не е просто младежка програма – клубовете са пълноправни членове на Ротари Интернешънъл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 Работим заедно върху проекти и ги каним на нашите срещи като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 Организираме съвместни събития за </a:t>
            </a:r>
            <a:r>
              <a:rPr lang="en-US" dirty="0"/>
              <a:t>networking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 Обсъждаме и информираме как </a:t>
            </a:r>
            <a:r>
              <a:rPr lang="bg-BG" dirty="0" err="1"/>
              <a:t>Ротаракторите</a:t>
            </a:r>
            <a:r>
              <a:rPr lang="bg-BG" dirty="0"/>
              <a:t> могат да продължат своя път в Ротари</a:t>
            </a:r>
          </a:p>
          <a:p>
            <a:endParaRPr lang="bg-BG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C181C9-5E1B-497A-8F2F-4D0929DA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53" y="371314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arch">
            <a:extLst>
              <a:ext uri="{FF2B5EF4-FFF2-40B4-BE49-F238E27FC236}">
                <a16:creationId xmlns:a16="http://schemas.microsoft.com/office/drawing/2014/main" id="{FE64F084-041D-4E32-BADE-8019785A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918" y="36936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161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88540E5-8AB7-4E21-BF75-CF99ED9B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ЧЛЕНСТВОТО – най-ценният актив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877D2E9-681F-4CCF-9CE4-5CEF3CD88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1794" y="1608798"/>
            <a:ext cx="6367347" cy="3640404"/>
          </a:xfrm>
        </p:spPr>
        <p:txBody>
          <a:bodyPr anchor="t">
            <a:norm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200" dirty="0"/>
              <a:t>Членството не е просто </a:t>
            </a:r>
            <a:r>
              <a:rPr lang="ru-RU" sz="2200" dirty="0" err="1"/>
              <a:t>списък</a:t>
            </a:r>
            <a:r>
              <a:rPr lang="ru-RU" sz="2200" dirty="0"/>
              <a:t> с имена – то е </a:t>
            </a:r>
            <a:r>
              <a:rPr lang="ru-RU" sz="2200" dirty="0" err="1"/>
              <a:t>сърцето</a:t>
            </a:r>
            <a:r>
              <a:rPr lang="ru-RU" sz="2200" dirty="0"/>
              <a:t> на </a:t>
            </a:r>
            <a:r>
              <a:rPr lang="ru-RU" sz="2200" dirty="0" err="1"/>
              <a:t>нашата</a:t>
            </a:r>
            <a:r>
              <a:rPr lang="ru-RU" sz="2200" dirty="0"/>
              <a:t> организация.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bg-BG" sz="2200" dirty="0"/>
              <a:t>Членството - </a:t>
            </a:r>
            <a:r>
              <a:rPr lang="ru-RU" sz="2200" dirty="0" err="1"/>
              <a:t>силата</a:t>
            </a:r>
            <a:r>
              <a:rPr lang="ru-RU" sz="2200" dirty="0"/>
              <a:t> на </a:t>
            </a:r>
            <a:r>
              <a:rPr lang="ru-RU" sz="2200" dirty="0" err="1"/>
              <a:t>принадлежността</a:t>
            </a:r>
            <a:r>
              <a:rPr lang="ru-RU" sz="2200" dirty="0"/>
              <a:t>, </a:t>
            </a:r>
            <a:r>
              <a:rPr lang="ru-RU" sz="2200" dirty="0" err="1"/>
              <a:t>смисълът</a:t>
            </a:r>
            <a:r>
              <a:rPr lang="ru-RU" sz="2200" dirty="0"/>
              <a:t> да </a:t>
            </a:r>
            <a:r>
              <a:rPr lang="ru-RU" sz="2200" dirty="0" err="1"/>
              <a:t>бъдеш</a:t>
            </a:r>
            <a:r>
              <a:rPr lang="ru-RU" sz="2200" dirty="0"/>
              <a:t> част от </a:t>
            </a:r>
            <a:r>
              <a:rPr lang="ru-RU" sz="2200" dirty="0" err="1"/>
              <a:t>нещо</a:t>
            </a:r>
            <a:r>
              <a:rPr lang="ru-RU" sz="2200" dirty="0"/>
              <a:t> </a:t>
            </a:r>
            <a:r>
              <a:rPr lang="ru-RU" sz="2200" dirty="0" err="1"/>
              <a:t>по-голямо</a:t>
            </a:r>
            <a:r>
              <a:rPr lang="ru-RU" sz="2200" dirty="0"/>
              <a:t>,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200" dirty="0" err="1"/>
              <a:t>Нека</a:t>
            </a:r>
            <a:r>
              <a:rPr lang="ru-RU" sz="2200" dirty="0"/>
              <a:t> помним: </a:t>
            </a:r>
            <a:r>
              <a:rPr lang="ru-RU" sz="2200" dirty="0" err="1"/>
              <a:t>когато</a:t>
            </a:r>
            <a:r>
              <a:rPr lang="ru-RU" sz="2200" dirty="0"/>
              <a:t> </a:t>
            </a:r>
            <a:r>
              <a:rPr lang="ru-RU" sz="2200" dirty="0" err="1"/>
              <a:t>инвестираме</a:t>
            </a:r>
            <a:r>
              <a:rPr lang="ru-RU" sz="2200" dirty="0"/>
              <a:t> в </a:t>
            </a:r>
            <a:r>
              <a:rPr lang="ru-RU" sz="2200" dirty="0" err="1"/>
              <a:t>членството</a:t>
            </a:r>
            <a:r>
              <a:rPr lang="ru-RU" sz="2200" dirty="0"/>
              <a:t>, </a:t>
            </a:r>
            <a:r>
              <a:rPr lang="ru-RU" sz="2200" dirty="0" err="1"/>
              <a:t>ние</a:t>
            </a:r>
            <a:r>
              <a:rPr lang="ru-RU" sz="2200" dirty="0"/>
              <a:t> </a:t>
            </a:r>
            <a:r>
              <a:rPr lang="ru-RU" sz="2200" dirty="0" err="1"/>
              <a:t>инвестираме</a:t>
            </a:r>
            <a:r>
              <a:rPr lang="ru-RU" sz="2200" dirty="0"/>
              <a:t> в </a:t>
            </a:r>
            <a:r>
              <a:rPr lang="ru-RU" sz="2200" dirty="0" err="1"/>
              <a:t>бъдещето</a:t>
            </a:r>
            <a:r>
              <a:rPr lang="en-US" sz="2200" dirty="0"/>
              <a:t> </a:t>
            </a:r>
            <a:r>
              <a:rPr lang="bg-BG" sz="2200" dirty="0"/>
              <a:t>на н</a:t>
            </a:r>
            <a:r>
              <a:rPr lang="ru-RU" sz="2200" dirty="0" err="1"/>
              <a:t>ашите</a:t>
            </a:r>
            <a:r>
              <a:rPr lang="ru-RU" sz="2200" dirty="0"/>
              <a:t> </a:t>
            </a:r>
            <a:r>
              <a:rPr lang="bg-BG" sz="2200" dirty="0"/>
              <a:t>клубове, нашите общности и на света, който заедно променяме</a:t>
            </a:r>
            <a:r>
              <a:rPr lang="ru-RU" sz="2200" dirty="0"/>
              <a:t>.</a:t>
            </a:r>
            <a:endParaRPr lang="bg-BG" sz="2200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2E102BA-6D1F-476A-8B39-2018DC3A10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1" t="27180" r="39530"/>
          <a:stretch>
            <a:fillRect/>
          </a:stretch>
        </p:blipFill>
        <p:spPr>
          <a:xfrm>
            <a:off x="100360" y="1149919"/>
            <a:ext cx="5248507" cy="4558162"/>
          </a:xfrm>
          <a:custGeom>
            <a:avLst/>
            <a:gdLst>
              <a:gd name="connsiteX0" fmla="*/ 1986684 w 5750312"/>
              <a:gd name="connsiteY0" fmla="*/ 0 h 4993964"/>
              <a:gd name="connsiteX1" fmla="*/ 3763628 w 5750312"/>
              <a:gd name="connsiteY1" fmla="*/ 0 h 4993964"/>
              <a:gd name="connsiteX2" fmla="*/ 5201206 w 5750312"/>
              <a:gd name="connsiteY2" fmla="*/ 953762 h 4993964"/>
              <a:gd name="connsiteX3" fmla="*/ 5750312 w 5750312"/>
              <a:gd name="connsiteY3" fmla="*/ 2496982 h 4993964"/>
              <a:gd name="connsiteX4" fmla="*/ 5201206 w 5750312"/>
              <a:gd name="connsiteY4" fmla="*/ 4040202 h 4993964"/>
              <a:gd name="connsiteX5" fmla="*/ 3763628 w 5750312"/>
              <a:gd name="connsiteY5" fmla="*/ 4993964 h 4993964"/>
              <a:gd name="connsiteX6" fmla="*/ 1986684 w 5750312"/>
              <a:gd name="connsiteY6" fmla="*/ 4993964 h 4993964"/>
              <a:gd name="connsiteX7" fmla="*/ 549106 w 5750312"/>
              <a:gd name="connsiteY7" fmla="*/ 4040202 h 4993964"/>
              <a:gd name="connsiteX8" fmla="*/ 0 w 5750312"/>
              <a:gd name="connsiteY8" fmla="*/ 2496982 h 4993964"/>
              <a:gd name="connsiteX9" fmla="*/ 549106 w 5750312"/>
              <a:gd name="connsiteY9" fmla="*/ 953762 h 499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0312" h="4993964">
                <a:moveTo>
                  <a:pt x="1986684" y="0"/>
                </a:moveTo>
                <a:lnTo>
                  <a:pt x="3763628" y="0"/>
                </a:lnTo>
                <a:lnTo>
                  <a:pt x="5201206" y="953762"/>
                </a:lnTo>
                <a:lnTo>
                  <a:pt x="5750312" y="2496982"/>
                </a:lnTo>
                <a:lnTo>
                  <a:pt x="5201206" y="4040202"/>
                </a:lnTo>
                <a:lnTo>
                  <a:pt x="3763628" y="4993964"/>
                </a:lnTo>
                <a:lnTo>
                  <a:pt x="1986684" y="4993964"/>
                </a:lnTo>
                <a:lnTo>
                  <a:pt x="549106" y="4040202"/>
                </a:lnTo>
                <a:lnTo>
                  <a:pt x="0" y="2496982"/>
                </a:lnTo>
                <a:lnTo>
                  <a:pt x="549106" y="9537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4664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DC32BD-E149-4897-8881-49CE8078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Rotaract Growth Plan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95B0158-7727-4CF2-94FF-C9E59C9D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1589518"/>
            <a:ext cx="5509189" cy="4247259"/>
          </a:xfrm>
        </p:spPr>
        <p:txBody>
          <a:bodyPr anchor="t"/>
          <a:lstStyle/>
          <a:p>
            <a:pPr algn="ctr">
              <a:buNone/>
            </a:pPr>
            <a:r>
              <a:rPr lang="bg-BG" sz="2400" b="1" dirty="0"/>
              <a:t>Цели на плана</a:t>
            </a:r>
          </a:p>
          <a:p>
            <a:pPr>
              <a:buNone/>
            </a:pPr>
            <a:endParaRPr lang="bg-BG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 Увеличаване на членовете на </a:t>
            </a:r>
            <a:r>
              <a:rPr lang="bg-BG" dirty="0" err="1"/>
              <a:t>Ротаракт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 Подсилване на връзката между Ротари и </a:t>
            </a:r>
            <a:r>
              <a:rPr lang="bg-BG" dirty="0" err="1"/>
              <a:t>Ротаракт</a:t>
            </a:r>
            <a:r>
              <a:rPr lang="bg-BG" dirty="0"/>
              <a:t> клубовете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 Създаване на устойчива структура за преход към Ротари клубовете</a:t>
            </a:r>
          </a:p>
          <a:p>
            <a:endParaRPr lang="bg-BG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FEA32C9-114C-498E-9D7F-0980A70AF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9" y="1692557"/>
            <a:ext cx="5204125" cy="34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76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AD296-424A-39DC-7647-14EC19977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5C162EA-88B0-5B37-80DB-B1E6765D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40513"/>
            <a:ext cx="10972800" cy="588487"/>
          </a:xfrm>
        </p:spPr>
        <p:txBody>
          <a:bodyPr>
            <a:normAutofit fontScale="90000"/>
          </a:bodyPr>
          <a:lstStyle/>
          <a:p>
            <a:r>
              <a:rPr lang="bg-BG" dirty="0"/>
              <a:t>Нека бъдем вдъхновители на положителна промяна и желано място за всички, които искат да служат и да са единни в доброто!</a:t>
            </a:r>
          </a:p>
        </p:txBody>
      </p:sp>
    </p:spTree>
    <p:extLst>
      <p:ext uri="{BB962C8B-B14F-4D97-AF65-F5344CB8AC3E}">
        <p14:creationId xmlns:p14="http://schemas.microsoft.com/office/powerpoint/2010/main" val="3495395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2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>
          <a:xfrm>
            <a:off x="563880" y="2962251"/>
            <a:ext cx="11079480" cy="824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ЛЮБ   В</a:t>
            </a:r>
            <a:endParaRPr kumimoji="0" lang="bg-BG" sz="6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6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39" y="3185405"/>
            <a:ext cx="879817" cy="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1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280159" y="274883"/>
            <a:ext cx="10911841" cy="588962"/>
          </a:xfrm>
          <a:noFill/>
        </p:spPr>
        <p:txBody>
          <a:bodyPr>
            <a:noAutofit/>
          </a:bodyPr>
          <a:lstStyle/>
          <a:p>
            <a:pPr algn="r"/>
            <a:r>
              <a:rPr lang="bg-BG" sz="4000" dirty="0">
                <a:solidFill>
                  <a:schemeClr val="bg1"/>
                </a:solidFill>
              </a:rPr>
              <a:t> идва неочаквано  - търсена и нетърсена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051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1" y="177068"/>
            <a:ext cx="1882094" cy="18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74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62559" y="610162"/>
            <a:ext cx="4947921" cy="1919677"/>
          </a:xfrm>
          <a:noFill/>
        </p:spPr>
        <p:txBody>
          <a:bodyPr>
            <a:noAutofit/>
          </a:bodyPr>
          <a:lstStyle/>
          <a:p>
            <a:pPr algn="l"/>
            <a:r>
              <a:rPr lang="bg-BG" sz="4000" dirty="0">
                <a:solidFill>
                  <a:schemeClr val="bg1"/>
                </a:solidFill>
              </a:rPr>
              <a:t>Тя остава за дълго, </a:t>
            </a:r>
            <a:br>
              <a:rPr lang="bg-BG" sz="4000" dirty="0">
                <a:solidFill>
                  <a:schemeClr val="bg1"/>
                </a:solidFill>
              </a:rPr>
            </a:br>
            <a:r>
              <a:rPr lang="bg-BG" sz="4000" dirty="0">
                <a:solidFill>
                  <a:schemeClr val="bg1"/>
                </a:solidFill>
              </a:rPr>
              <a:t>и не мислим дали е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051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9" y="2194559"/>
            <a:ext cx="1188721" cy="11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83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732443" y="411163"/>
            <a:ext cx="9459558" cy="588962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bg-BG" sz="4000" dirty="0">
                <a:solidFill>
                  <a:srgbClr val="002060"/>
                </a:solidFill>
              </a:rPr>
              <a:t>Когато отиваме на среща с приятели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1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36" y="1649438"/>
            <a:ext cx="879817" cy="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98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732443" y="411163"/>
            <a:ext cx="9459558" cy="588962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bg-BG" sz="4000" dirty="0">
                <a:solidFill>
                  <a:srgbClr val="002060"/>
                </a:solidFill>
              </a:rPr>
              <a:t>... когато се срещаме извън формалното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72" y="4707410"/>
            <a:ext cx="879817" cy="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5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732443" y="411163"/>
            <a:ext cx="9459558" cy="588962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en-US" sz="4000" dirty="0"/>
              <a:t>… </a:t>
            </a:r>
            <a:r>
              <a:rPr lang="bg-BG" sz="4000" dirty="0"/>
              <a:t>когато правим проекти заедно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26" y="4907525"/>
            <a:ext cx="879817" cy="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173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732443" y="411163"/>
            <a:ext cx="9459558" cy="588962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bg-BG" sz="4000" dirty="0">
                <a:solidFill>
                  <a:srgbClr val="002060"/>
                </a:solidFill>
              </a:rPr>
              <a:t>... и когато разказваме за тях 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20" y="891109"/>
            <a:ext cx="879817" cy="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42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88540E5-8AB7-4E21-BF75-CF99ED9B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590" y="500584"/>
            <a:ext cx="7898780" cy="588487"/>
          </a:xfrm>
        </p:spPr>
        <p:txBody>
          <a:bodyPr>
            <a:normAutofit fontScale="90000"/>
          </a:bodyPr>
          <a:lstStyle/>
          <a:p>
            <a:r>
              <a:rPr lang="bg-BG" sz="3600" dirty="0"/>
              <a:t>Запознайте се с Анна – </a:t>
            </a:r>
            <a:r>
              <a:rPr lang="bg-BG" sz="3100" dirty="0"/>
              <a:t>президентът, който промени своя клуб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877D2E9-681F-4CCF-9CE4-5CEF3CD88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5229" y="1595981"/>
            <a:ext cx="7435501" cy="4247259"/>
          </a:xfrm>
        </p:spPr>
        <p:txBody>
          <a:bodyPr anchor="t">
            <a:normAutofit/>
          </a:bodyPr>
          <a:lstStyle/>
          <a:p>
            <a:r>
              <a:rPr lang="bg-BG" dirty="0"/>
              <a:t>Когато Анна стана президент на своя Ротари клуб, тя бе изпълнена с ентусиазъм, но и с </a:t>
            </a:r>
            <a:r>
              <a:rPr lang="bg-BG" dirty="0">
                <a:solidFill>
                  <a:srgbClr val="FF0000"/>
                </a:solidFill>
              </a:rPr>
              <a:t>тревога</a:t>
            </a:r>
            <a:r>
              <a:rPr lang="bg-BG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/>
              <a:t>Клубът ѝ, макар и с дълга история, </a:t>
            </a:r>
            <a:r>
              <a:rPr lang="bg-BG" b="1" dirty="0"/>
              <a:t>губеше членове</a:t>
            </a:r>
            <a:r>
              <a:rPr lang="bg-BG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/>
              <a:t>Срещите бяха </a:t>
            </a:r>
            <a:r>
              <a:rPr lang="bg-BG" b="1" dirty="0"/>
              <a:t>предсказуеми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/>
              <a:t>Проектите – </a:t>
            </a:r>
            <a:r>
              <a:rPr lang="bg-BG" b="1" dirty="0"/>
              <a:t>едни и същи </a:t>
            </a:r>
            <a:r>
              <a:rPr lang="bg-BG" dirty="0"/>
              <a:t>от години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/>
              <a:t>Членовете бяха предимно хора, които се познаваха от десетилетия, а </a:t>
            </a:r>
            <a:r>
              <a:rPr lang="bg-BG" b="1" dirty="0"/>
              <a:t>новите лица не се задържаха дълго</a:t>
            </a:r>
            <a:r>
              <a:rPr lang="bg-BG" dirty="0"/>
              <a:t>.</a:t>
            </a:r>
          </a:p>
          <a:p>
            <a:endParaRPr lang="bg-BG" dirty="0"/>
          </a:p>
          <a:p>
            <a:r>
              <a:rPr lang="bg-BG" dirty="0"/>
              <a:t>Споделяте ли тревогата на Анна?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1229F53-5CFC-4213-9E2D-2040F7E46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75" y="239542"/>
            <a:ext cx="2406958" cy="56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9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0621" y="1871831"/>
            <a:ext cx="6357769" cy="2764716"/>
          </a:xfrm>
        </p:spPr>
        <p:txBody>
          <a:bodyPr>
            <a:noAutofit/>
          </a:bodyPr>
          <a:lstStyle/>
          <a:p>
            <a:r>
              <a:rPr lang="bg-BG" sz="19900" dirty="0">
                <a:solidFill>
                  <a:schemeClr val="bg1"/>
                </a:solidFill>
              </a:rPr>
              <a:t>365</a:t>
            </a:r>
            <a:endParaRPr lang="en-US" sz="19900" dirty="0">
              <a:solidFill>
                <a:schemeClr val="bg1"/>
              </a:solidFill>
            </a:endParaRPr>
          </a:p>
        </p:txBody>
      </p:sp>
      <p:pic>
        <p:nvPicPr>
          <p:cNvPr id="5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41" y="1354097"/>
            <a:ext cx="879817" cy="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023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94090" y="4742347"/>
            <a:ext cx="44070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 ПРИЕМАМЕ</a:t>
            </a:r>
          </a:p>
        </p:txBody>
      </p:sp>
      <p:pic>
        <p:nvPicPr>
          <p:cNvPr id="5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48" y="1045755"/>
            <a:ext cx="879817" cy="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813" y="282077"/>
            <a:ext cx="564155" cy="5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11" y="2352292"/>
            <a:ext cx="2152962" cy="21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3" b="50000"/>
          <a:stretch/>
        </p:blipFill>
        <p:spPr bwMode="auto">
          <a:xfrm>
            <a:off x="-15240" y="4139494"/>
            <a:ext cx="1796645" cy="19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86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62" y="1648328"/>
            <a:ext cx="882395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 благодарим </a:t>
            </a:r>
            <a:br>
              <a:rPr kumimoji="0" lang="bg-BG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bg-BG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 признаваме,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 поощряваме</a:t>
            </a:r>
            <a:br>
              <a:rPr kumimoji="0" lang="bg-BG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bg-BG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своите приятели!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bg-BG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bg-BG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да се учим да </a:t>
            </a:r>
            <a:br>
              <a:rPr kumimoji="0" lang="bg-BG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bg-BG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приемаме тяхната </a:t>
            </a:r>
            <a:endParaRPr kumimoji="0" lang="bg-BG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E:\000000000000000000 Zone 21B\D2482\Пламен Цветков\PETS\ПИ\materials\tanya\heart_11963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41" y="4645867"/>
            <a:ext cx="1465221" cy="14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136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62" y="2268088"/>
            <a:ext cx="44859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Всеки ден ще е различен – да го изживяваме като нова Любов!</a:t>
            </a:r>
          </a:p>
        </p:txBody>
      </p:sp>
    </p:spTree>
    <p:extLst>
      <p:ext uri="{BB962C8B-B14F-4D97-AF65-F5344CB8AC3E}">
        <p14:creationId xmlns:p14="http://schemas.microsoft.com/office/powerpoint/2010/main" val="30367434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0000000000000000 Zone 21B\D2482\Пламен Цветков\PETS\ПИ\materials\R10310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9" b="25543"/>
          <a:stretch/>
        </p:blipFill>
        <p:spPr bwMode="auto">
          <a:xfrm>
            <a:off x="2237590" y="1076446"/>
            <a:ext cx="7728174" cy="38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80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1"/>
          <a:stretch/>
        </p:blipFill>
        <p:spPr>
          <a:xfrm>
            <a:off x="0" y="-1127845"/>
            <a:ext cx="12192000" cy="72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11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142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>
          <a:xfrm>
            <a:off x="563880" y="2994525"/>
            <a:ext cx="11079480" cy="1160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РОТАРИ НА БАЛКАНИТЕ</a:t>
            </a:r>
            <a:br>
              <a:rPr kumimoji="0" lang="bg-B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история и традиции</a:t>
            </a:r>
            <a:endParaRPr kumimoji="0" lang="bg-BG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2709114" y="4770867"/>
            <a:ext cx="6400800" cy="3305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Наско Начев,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ПДГ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90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862263" y="160338"/>
            <a:ext cx="9329737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Първи брой на</a:t>
            </a:r>
            <a:r>
              <a:rPr lang="en-US" sz="4000" dirty="0"/>
              <a:t> </a:t>
            </a:r>
            <a:r>
              <a:rPr lang="bg-BG" sz="4000" dirty="0"/>
              <a:t>списанието</a:t>
            </a:r>
            <a:endParaRPr lang="en-US" sz="40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073139" y="4927693"/>
            <a:ext cx="6213987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„Добрият ротарианец е информираният ротарианец“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888" y="835378"/>
            <a:ext cx="4004127" cy="518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plain_tr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69" y="1700497"/>
            <a:ext cx="41957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024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008563" y="2349500"/>
            <a:ext cx="7183437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През 1941 -42 г. излиза </a:t>
            </a:r>
            <a:br>
              <a:rPr lang="bg-BG" sz="4000" dirty="0"/>
            </a:br>
            <a:r>
              <a:rPr lang="bg-BG" sz="4000" dirty="0"/>
              <a:t>сп. „Ротари в България“</a:t>
            </a:r>
            <a:br>
              <a:rPr lang="bg-BG" sz="4000" dirty="0"/>
            </a:br>
            <a:r>
              <a:rPr lang="bg-BG" sz="4000" dirty="0"/>
              <a:t>под редакцията на Стоян Бочев</a:t>
            </a:r>
            <a:endParaRPr lang="en-US" sz="4000" dirty="0"/>
          </a:p>
        </p:txBody>
      </p:sp>
      <p:pic>
        <p:nvPicPr>
          <p:cNvPr id="2" name="Picture 2" descr="H:\ROTARY\ROTARY 2024-2025\ПЕТС\1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5" y="91747"/>
            <a:ext cx="4203738" cy="594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13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88540E5-8AB7-4E21-BF75-CF99ED9B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440" y="489433"/>
            <a:ext cx="7898780" cy="588487"/>
          </a:xfrm>
        </p:spPr>
        <p:txBody>
          <a:bodyPr>
            <a:normAutofit fontScale="90000"/>
          </a:bodyPr>
          <a:lstStyle/>
          <a:p>
            <a:r>
              <a:rPr lang="bg-BG" sz="3600" dirty="0"/>
              <a:t>Какво направи Анна?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877D2E9-681F-4CCF-9CE4-5CEF3CD88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92" y="1305370"/>
            <a:ext cx="8296507" cy="4247259"/>
          </a:xfrm>
        </p:spPr>
        <p:txBody>
          <a:bodyPr anchor="t">
            <a:normAutofit lnSpcReduction="10000"/>
          </a:bodyPr>
          <a:lstStyle/>
          <a:p>
            <a:r>
              <a:rPr lang="bg-BG" dirty="0"/>
              <a:t>Анна знаеше, че промяната </a:t>
            </a:r>
            <a:r>
              <a:rPr lang="bg-BG" b="1" dirty="0"/>
              <a:t>няма да е лесна</a:t>
            </a:r>
            <a:r>
              <a:rPr lang="en-US" dirty="0"/>
              <a:t>. </a:t>
            </a:r>
            <a:endParaRPr lang="bg-BG" dirty="0"/>
          </a:p>
          <a:p>
            <a:endParaRPr lang="bg-BG" dirty="0"/>
          </a:p>
          <a:p>
            <a:r>
              <a:rPr lang="bg-BG" dirty="0"/>
              <a:t>Вместо да налага нови правила, тя започна с въпрос: </a:t>
            </a:r>
            <a:r>
              <a:rPr lang="bg-BG" b="1" dirty="0"/>
              <a:t>„Какво ни прави част от Ротари?“</a:t>
            </a:r>
            <a:r>
              <a:rPr lang="bg-BG" dirty="0"/>
              <a:t> </a:t>
            </a:r>
          </a:p>
          <a:p>
            <a:r>
              <a:rPr lang="bg-BG" dirty="0"/>
              <a:t>Отговорите бяха различни – </a:t>
            </a:r>
            <a:r>
              <a:rPr lang="bg-BG" b="1" dirty="0"/>
              <a:t>приятелство, проекти, възможността да помагаме.</a:t>
            </a:r>
          </a:p>
          <a:p>
            <a:endParaRPr lang="bg-BG" b="1" dirty="0"/>
          </a:p>
          <a:p>
            <a:r>
              <a:rPr lang="bg-BG" dirty="0"/>
              <a:t>С това знание тя предложи </a:t>
            </a:r>
            <a:r>
              <a:rPr lang="bg-BG" b="1" dirty="0"/>
              <a:t>малки, но значими промени</a:t>
            </a:r>
            <a:r>
              <a:rPr lang="bg-BG" dirty="0"/>
              <a:t>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dirty="0"/>
              <a:t>Срещите стават </a:t>
            </a:r>
            <a:r>
              <a:rPr lang="bg-BG" b="1" dirty="0"/>
              <a:t>по-интерактивни</a:t>
            </a:r>
            <a:r>
              <a:rPr lang="bg-BG" dirty="0"/>
              <a:t> – всяка започва с лична история на някой от членовете.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dirty="0"/>
              <a:t>Организират събитие „</a:t>
            </a:r>
            <a:r>
              <a:rPr lang="bg-BG" b="1" dirty="0"/>
              <a:t>Доведи приятел</a:t>
            </a:r>
            <a:r>
              <a:rPr lang="bg-BG" dirty="0"/>
              <a:t>“.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b="1" dirty="0"/>
              <a:t>Разширяват фокуса си </a:t>
            </a:r>
            <a:r>
              <a:rPr lang="bg-BG" dirty="0"/>
              <a:t>– вместо само традиционни благотворителни акции, организират менторски програми за млади професионалисти.</a:t>
            </a:r>
          </a:p>
          <a:p>
            <a:endParaRPr lang="bg-BG" b="1" dirty="0"/>
          </a:p>
          <a:p>
            <a:endParaRPr lang="bg-BG" dirty="0"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844BEB1B-956C-41FC-9D12-076454D9E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000" y="234176"/>
            <a:ext cx="2451311" cy="57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30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23850"/>
            <a:ext cx="9329738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Ротари на Балканите</a:t>
            </a:r>
            <a:endParaRPr lang="en-US" sz="4000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92" y="1149790"/>
            <a:ext cx="5114473" cy="478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8553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14325"/>
            <a:ext cx="9329738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Ротари в България</a:t>
            </a:r>
            <a:endParaRPr lang="en-US" sz="4000" dirty="0"/>
          </a:p>
        </p:txBody>
      </p:sp>
      <p:pic>
        <p:nvPicPr>
          <p:cNvPr id="2051" name="Picture 3" descr="H:\ROTARY\ROTARY 2024-2025\ПЕТС\Rotary BG 2br 2004-july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468" y="609300"/>
            <a:ext cx="3580598" cy="50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786063" y="1690218"/>
            <a:ext cx="68371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srgbClr val="2548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Най-голямата акция на Ротари в България през 1995 г., свързана с борбата срещу </a:t>
            </a:r>
            <a:r>
              <a:rPr kumimoji="0" lang="bg-B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548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полиомиелита</a:t>
            </a: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srgbClr val="2548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накара представители на осем клуба, </a:t>
            </a: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2548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семинар в Габрово, да ми възложиха </a:t>
            </a: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srgbClr val="2548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като журналист и издател да възобновя издаването на българското списание.</a:t>
            </a:r>
          </a:p>
        </p:txBody>
      </p:sp>
    </p:spTree>
    <p:extLst>
      <p:ext uri="{BB962C8B-B14F-4D97-AF65-F5344CB8AC3E}">
        <p14:creationId xmlns:p14="http://schemas.microsoft.com/office/powerpoint/2010/main" val="26234960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631825"/>
            <a:ext cx="9329738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3200" dirty="0">
                <a:latin typeface="Calibri (Заглавия)"/>
                <a:cs typeface="Calibri Light" pitchFamily="34" charset="0"/>
              </a:rPr>
              <a:t>РИД  Марио </a:t>
            </a:r>
            <a:r>
              <a:rPr lang="bg-BG" sz="3200" dirty="0" err="1">
                <a:latin typeface="Calibri (Заглавия)"/>
                <a:cs typeface="Calibri Light" pitchFamily="34" charset="0"/>
              </a:rPr>
              <a:t>Грасси</a:t>
            </a:r>
            <a:r>
              <a:rPr lang="bg-BG" sz="3200" dirty="0">
                <a:latin typeface="Calibri (Заглавия)"/>
                <a:cs typeface="Calibri Light" pitchFamily="34" charset="0"/>
              </a:rPr>
              <a:t> даде идеята за българското списание през 1995 г.</a:t>
            </a:r>
            <a:br>
              <a:rPr lang="en-US" sz="3200" dirty="0">
                <a:latin typeface="Calibri (Заглавия)"/>
                <a:cs typeface="Calibri Light" pitchFamily="34" charset="0"/>
              </a:rPr>
            </a:br>
            <a:endParaRPr lang="en-US" sz="3200" dirty="0"/>
          </a:p>
        </p:txBody>
      </p:sp>
      <p:pic>
        <p:nvPicPr>
          <p:cNvPr id="6" name="Picture 4" descr="mario-grassi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83" y="1614112"/>
            <a:ext cx="62865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9058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23850"/>
            <a:ext cx="9329738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Световната ротарианска преса</a:t>
            </a:r>
            <a:endParaRPr lang="en-US" sz="40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894" y="1113575"/>
            <a:ext cx="6203767" cy="463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398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23850"/>
            <a:ext cx="9329738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Световната ротарианска преса</a:t>
            </a:r>
            <a:endParaRPr lang="en-US" sz="4000" dirty="0"/>
          </a:p>
        </p:txBody>
      </p:sp>
      <p:pic>
        <p:nvPicPr>
          <p:cNvPr id="7" name="Picture 8" descr="africa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76" y="1125649"/>
            <a:ext cx="14287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argentina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77" y="2125774"/>
            <a:ext cx="14287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ustralia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71" y="2757593"/>
            <a:ext cx="14287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elgium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872" y="911219"/>
            <a:ext cx="14287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chile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286" y="3237024"/>
            <a:ext cx="14287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zech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821" y="1116124"/>
            <a:ext cx="14287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egyp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7" y="3899011"/>
            <a:ext cx="13716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britain0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536" y="1268524"/>
            <a:ext cx="14287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japan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26" y="3899011"/>
            <a:ext cx="14287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scandinavia0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32" y="4099035"/>
            <a:ext cx="14287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6" y="2589323"/>
            <a:ext cx="172243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634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39738"/>
            <a:ext cx="9329738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Регионално списание на Ротари за Балканския полуостров</a:t>
            </a:r>
            <a:endParaRPr lang="en-US" sz="4000" dirty="0"/>
          </a:p>
        </p:txBody>
      </p:sp>
      <p:pic>
        <p:nvPicPr>
          <p:cNvPr id="6" name="Picture 4" descr="broi100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836" y="872573"/>
            <a:ext cx="359092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980171" y="2752084"/>
            <a:ext cx="606339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+mn-cs"/>
              </a:rPr>
              <a:t>През 2006 г. излиза брой 100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+mn-cs"/>
              </a:rPr>
              <a:t>и се включихме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+mn-cs"/>
              </a:rPr>
              <a:t>в Световната ротарианска преса</a:t>
            </a:r>
            <a:endParaRPr kumimoji="0" lang="bg-BG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 (Заглавия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84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803D36D-0D79-309D-D672-F075CDE13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57" y="330562"/>
            <a:ext cx="7180998" cy="54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385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ADE0D-79F0-3A12-4215-AB36EF7A9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5902BE-DB00-7BF7-A77B-A71798E091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8438"/>
            <a:ext cx="12192000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Позиции и мнения на лидерите на Ротари</a:t>
            </a:r>
            <a:endParaRPr lang="en-US" sz="400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08497911-9D3C-596F-D3B6-B960A916E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59" y="956921"/>
            <a:ext cx="3405540" cy="4893733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5A7C78A-6EB3-AF36-B958-4050CB5D4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3" y="1055680"/>
            <a:ext cx="3499589" cy="48937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 bwMode="auto">
          <a:xfrm>
            <a:off x="4412417" y="1055680"/>
            <a:ext cx="3327400" cy="47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1377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58788"/>
            <a:ext cx="9328150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Типичният читател (анкета)</a:t>
            </a:r>
            <a:endParaRPr lang="en-US" sz="40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88076" y="1411456"/>
            <a:ext cx="10745120" cy="42052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58-годишен мъж, завършил колеж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Женен, работи на пълно работно време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Среден доход на домакинството 158 000 дол.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Среден собствен капитал: + 1 млн. дол.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67% от анкетираните мислят, че си струва да се чете списанието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 (Заглавия)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                                        </a:t>
            </a:r>
            <a:r>
              <a:rPr kumimoji="0" lang="bg-BG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Читателско проучване на РИ</a:t>
            </a:r>
          </a:p>
        </p:txBody>
      </p:sp>
    </p:spTree>
    <p:extLst>
      <p:ext uri="{BB962C8B-B14F-4D97-AF65-F5344CB8AC3E}">
        <p14:creationId xmlns:p14="http://schemas.microsoft.com/office/powerpoint/2010/main" val="30290022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27000"/>
            <a:ext cx="9329738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dirty="0"/>
              <a:t>Списанието през годините</a:t>
            </a:r>
            <a:endParaRPr lang="en-US" dirty="0"/>
          </a:p>
        </p:txBody>
      </p:sp>
      <p:pic>
        <p:nvPicPr>
          <p:cNvPr id="3074" name="Picture 2" descr="H:\ROTARY\ROTARY 2024-2025\ПЕТС\Rotary BG 4br 2004-nov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6302">
            <a:off x="631826" y="3021019"/>
            <a:ext cx="1999846" cy="28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ROTARY\ROTARY 2024-2025\ПЕТС\Rotary BG 2br September 07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6846">
            <a:off x="1083627" y="1504502"/>
            <a:ext cx="2111395" cy="300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ROTARY\ROTARY 2024-2025\ПЕТС\april 201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297">
            <a:off x="2843783" y="850564"/>
            <a:ext cx="2302068" cy="31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ROTARY\ROTARY 2024-2025\ПЕТС\Rotary BG November 2014 LR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15" y="2601799"/>
            <a:ext cx="2248049" cy="30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ROTARY\ROTARY 2024-2025\ПЕТС\Rotary_november 2018-faceboo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15" y="787396"/>
            <a:ext cx="2143731" cy="29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:\ROTARY\ROTARY 2023-2024\СПИСАНИЕ\6-МАЙ-ЮНИ 2024\Rotary BG May - Jun 24 - FB Cov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396">
            <a:off x="9493142" y="2834537"/>
            <a:ext cx="2106568" cy="299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:\ROTARY\ROTARY 2024-2025\ПЕТС\Rotary_January - February_KORICA_F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772">
            <a:off x="8388472" y="1013080"/>
            <a:ext cx="2242291" cy="30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:\ROTARY\ROTARY 2024-2025\ПЕТС\Rotary_September_2019-small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116">
            <a:off x="6737085" y="2685061"/>
            <a:ext cx="2279375" cy="312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66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765E45B-DC10-4A49-BF6A-91CDD2CF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736" y="411374"/>
            <a:ext cx="8504663" cy="588487"/>
          </a:xfrm>
        </p:spPr>
        <p:txBody>
          <a:bodyPr>
            <a:normAutofit fontScale="90000"/>
          </a:bodyPr>
          <a:lstStyle/>
          <a:p>
            <a:r>
              <a:rPr lang="bg-BG" dirty="0"/>
              <a:t>Успехите на Анна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0A37762-8736-403E-A6D2-E27615581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7737" y="1261433"/>
            <a:ext cx="8813180" cy="1853240"/>
          </a:xfrm>
        </p:spPr>
        <p:txBody>
          <a:bodyPr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bg-BG" dirty="0"/>
              <a:t>До края на нейния мандат клубът имаше </a:t>
            </a:r>
            <a:r>
              <a:rPr lang="bg-BG" b="1" dirty="0"/>
              <a:t>пет нови члена, трима от които млади хора</a:t>
            </a:r>
            <a:r>
              <a:rPr lang="bg-BG" dirty="0"/>
              <a:t>, а още по-важно – </a:t>
            </a:r>
            <a:r>
              <a:rPr lang="bg-BG" b="1" dirty="0"/>
              <a:t>старите членове отново се чувстваха свързани</a:t>
            </a:r>
            <a:r>
              <a:rPr lang="bg-BG" dirty="0"/>
              <a:t>.</a:t>
            </a:r>
          </a:p>
          <a:p>
            <a:r>
              <a:rPr lang="bg-BG" dirty="0"/>
              <a:t>Анна доказа, че </a:t>
            </a:r>
            <a:r>
              <a:rPr lang="bg-BG" b="1" dirty="0">
                <a:solidFill>
                  <a:srgbClr val="0070C0"/>
                </a:solidFill>
              </a:rPr>
              <a:t>не е нужно да си най-опитният, за да бъдеш успешен президент – достатъчно е да бъдеш смел, да слушаш хората и да им вдъхнеш нова енергия</a:t>
            </a:r>
            <a:r>
              <a:rPr lang="bg-BG" b="1" dirty="0"/>
              <a:t>.</a:t>
            </a:r>
          </a:p>
          <a:p>
            <a:endParaRPr lang="bg-BG" dirty="0"/>
          </a:p>
          <a:p>
            <a:endParaRPr lang="bg-BG" dirty="0"/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C62F3D14-81FC-4992-804A-5B66BD3498FE}"/>
              </a:ext>
            </a:extLst>
          </p:cNvPr>
          <p:cNvSpPr txBox="1"/>
          <p:nvPr/>
        </p:nvSpPr>
        <p:spPr>
          <a:xfrm>
            <a:off x="3077737" y="3457469"/>
            <a:ext cx="831880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/>
              <a:t>👉</a:t>
            </a:r>
            <a:r>
              <a:rPr lang="bg-BG" b="1" dirty="0"/>
              <a:t> </a:t>
            </a:r>
            <a:r>
              <a:rPr lang="bg-BG" sz="2000" b="1" dirty="0"/>
              <a:t>А сега е вашият ред. Как ще ръководите своите клубове?</a:t>
            </a:r>
            <a:endParaRPr lang="bg-BG" sz="2000" dirty="0"/>
          </a:p>
          <a:p>
            <a:endParaRPr lang="bg-BG" sz="2000" dirty="0"/>
          </a:p>
          <a:p>
            <a:pPr>
              <a:spcAft>
                <a:spcPts val="1200"/>
              </a:spcAft>
            </a:pPr>
            <a:r>
              <a:rPr lang="bg-BG" sz="2000" dirty="0"/>
              <a:t>      Помислете върху следните въпроси: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2000" dirty="0"/>
              <a:t>С кои от предизвикателствата в клуба на Анна се сблъсквате и вие?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2000" dirty="0"/>
              <a:t>Какви </a:t>
            </a:r>
            <a:r>
              <a:rPr lang="bg-BG" sz="2000" b="1" dirty="0"/>
              <a:t>малки промени </a:t>
            </a:r>
            <a:r>
              <a:rPr lang="bg-BG" sz="2000" dirty="0"/>
              <a:t>можете да направите във вашия клуб? </a:t>
            </a: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42BA49AD-0B1F-4EB5-847D-E60FF9C2D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13" y="256843"/>
            <a:ext cx="2587873" cy="55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602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95275"/>
            <a:ext cx="9329738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/>
              <a:t>Ротари на Балканите</a:t>
            </a:r>
            <a:endParaRPr lang="en-US" sz="4000" dirty="0"/>
          </a:p>
        </p:txBody>
      </p:sp>
      <p:pic>
        <p:nvPicPr>
          <p:cNvPr id="6" name="Picture 5" descr="Rotary BG December 2012 c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" r="2280" b="3662"/>
          <a:stretch>
            <a:fillRect/>
          </a:stretch>
        </p:blipFill>
        <p:spPr bwMode="auto">
          <a:xfrm>
            <a:off x="7490059" y="1056409"/>
            <a:ext cx="3636746" cy="477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209575" y="244382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От 2011 г. списанието излиза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като “Ротари на Балканите”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и се списва на български,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(Заглавия)"/>
                <a:ea typeface="+mn-ea"/>
                <a:cs typeface="Arial" pitchFamily="34" charset="0"/>
              </a:rPr>
              <a:t>македонски и сръбски език</a:t>
            </a:r>
          </a:p>
        </p:txBody>
      </p:sp>
    </p:spTree>
    <p:extLst>
      <p:ext uri="{BB962C8B-B14F-4D97-AF65-F5344CB8AC3E}">
        <p14:creationId xmlns:p14="http://schemas.microsoft.com/office/powerpoint/2010/main" val="36287705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323030" y="295660"/>
            <a:ext cx="9329371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Електронен портал на списанието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399A6EA-A1B4-BC9F-E95D-6B882D636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08" y="945489"/>
            <a:ext cx="7201814" cy="496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628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506413"/>
            <a:ext cx="11380788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Резултати от анкетата на РИ за „Ротари на Балканите“ – 2024 г.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693B3369-8930-8B39-99CF-1349EE158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9" y="1718098"/>
            <a:ext cx="9454990" cy="39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063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BA80E-77EF-2C3C-7507-41EA42EE6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069FDB-FEAB-458A-881A-DA2BCB13AA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6413"/>
            <a:ext cx="11380788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Резултати от анкетата на РИ за „Ротари на Балканите“ – 2024 г.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C215CA0-2DDA-F096-B9C8-5B777030C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7" y="1116365"/>
            <a:ext cx="8589923" cy="49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530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FB901-6A76-ED75-086D-D00F725B5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EE8955-71AE-840A-96F8-6F3A539E90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51513" y="2187575"/>
            <a:ext cx="6440487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4000" dirty="0">
                <a:solidFill>
                  <a:schemeClr val="accent1">
                    <a:lumMod val="75000"/>
                  </a:schemeClr>
                </a:solidFill>
              </a:rPr>
              <a:t>Особено внимание към </a:t>
            </a:r>
            <a:br>
              <a:rPr lang="bg-BG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bg-BG" sz="4000" dirty="0">
                <a:solidFill>
                  <a:srgbClr val="FF0000"/>
                </a:solidFill>
              </a:rPr>
              <a:t>Ротаракт</a:t>
            </a:r>
            <a:r>
              <a:rPr lang="bg-BG" sz="4000" dirty="0">
                <a:solidFill>
                  <a:schemeClr val="accent1">
                    <a:lumMod val="75000"/>
                  </a:schemeClr>
                </a:solidFill>
              </a:rPr>
              <a:t> в списанието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5289A06-40C2-1388-093E-4A81B4C82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4" y="457818"/>
            <a:ext cx="4123379" cy="543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648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15C99F2-EC5A-19AC-53BB-D2FC1AC0E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7" y="810176"/>
            <a:ext cx="6614809" cy="48004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23A6F76-66B5-6BEE-D24D-298D25991F7D}"/>
              </a:ext>
            </a:extLst>
          </p:cNvPr>
          <p:cNvSpPr txBox="1">
            <a:spLocks/>
          </p:cNvSpPr>
          <p:nvPr/>
        </p:nvSpPr>
        <p:spPr>
          <a:xfrm>
            <a:off x="7191023" y="1236133"/>
            <a:ext cx="4668347" cy="3919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През годините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списанието играе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важна роля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за обучението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и информираността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на ротарианците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26806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CB9A0-B640-C46B-85EB-614EA5DC5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074EEA-B196-41BB-95D0-CE2712F61A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6063"/>
            <a:ext cx="11380788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ПЪРВОТО СЪБИТИЕ, ПУБЛИКУВАНО В ОФИЦИАЛНОТО СП. THE ROTARIAN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:\ROTARY\ROTARY 2024-2025\ПЕТС\10.jpg">
            <a:extLst>
              <a:ext uri="{FF2B5EF4-FFF2-40B4-BE49-F238E27FC236}">
                <a16:creationId xmlns:a16="http://schemas.microsoft.com/office/drawing/2014/main" id="{9BACDF60-F5A4-F5B6-80F0-11FA5A08F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08" y="835113"/>
            <a:ext cx="6887045" cy="487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687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8B41A-9469-A34A-22C8-44A1A93E5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903473-4CA4-CBC3-95DE-C92CB638A9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22313"/>
            <a:ext cx="11380788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НАЙ-ЗНАЧИМОТО СЪБИТИЕ В ЖИВОТА НА НАШИЯ ДИСТРИКТ</a:t>
            </a:r>
            <a:br>
              <a:rPr lang="bg-BG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1 юли 2007 г.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C5011C84-201F-B47D-BE55-169D62341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" y="1994171"/>
            <a:ext cx="11964874" cy="33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586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AE179-1C55-D71A-BB98-B3A2CE353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47314498-2D68-E56E-5284-02C9D469C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622" y="-199849"/>
            <a:ext cx="6905978" cy="60427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5F8F731-9A72-8091-0F59-69B0FE0902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6413"/>
            <a:ext cx="11380788" cy="11191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3600" dirty="0">
                <a:solidFill>
                  <a:schemeClr val="accent1">
                    <a:lumMod val="75000"/>
                  </a:schemeClr>
                </a:solidFill>
              </a:rPr>
              <a:t>Списанието е връзката ни с Ротари интернешънъл </a:t>
            </a:r>
            <a:br>
              <a:rPr lang="bg-BG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bg-BG" sz="3600" dirty="0">
                <a:solidFill>
                  <a:schemeClr val="accent1">
                    <a:lumMod val="75000"/>
                  </a:schemeClr>
                </a:solidFill>
              </a:rPr>
              <a:t>и световната ротарианска преса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058D526-17D7-C06F-376E-E5FAF2381E45}"/>
              </a:ext>
            </a:extLst>
          </p:cNvPr>
          <p:cNvSpPr txBox="1">
            <a:spLocks/>
          </p:cNvSpPr>
          <p:nvPr/>
        </p:nvSpPr>
        <p:spPr>
          <a:xfrm>
            <a:off x="4829825" y="3148938"/>
            <a:ext cx="6220177" cy="1119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30</a:t>
            </a:r>
            <a:r>
              <a:rPr kumimoji="0" lang="bg-BG" sz="8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години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268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563880" y="3083976"/>
            <a:ext cx="1107948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Благодаря за вниманието!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съдържание 4">
            <a:extLst>
              <a:ext uri="{FF2B5EF4-FFF2-40B4-BE49-F238E27FC236}">
                <a16:creationId xmlns:a16="http://schemas.microsoft.com/office/drawing/2014/main" id="{204CD504-A29D-4521-8438-243C7AB96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59" y="1368014"/>
            <a:ext cx="8252971" cy="4545717"/>
          </a:xfrm>
          <a:prstGeom prst="rect">
            <a:avLst/>
          </a:prstGeom>
          <a:ln>
            <a:solidFill>
              <a:srgbClr val="25488D"/>
            </a:solidFill>
          </a:ln>
        </p:spPr>
      </p:pic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960C4356-9608-4A62-90B6-6A4EE474C170}"/>
              </a:ext>
            </a:extLst>
          </p:cNvPr>
          <p:cNvSpPr/>
          <p:nvPr/>
        </p:nvSpPr>
        <p:spPr>
          <a:xfrm>
            <a:off x="4528459" y="472006"/>
            <a:ext cx="60942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Пътна карта на членството</a:t>
            </a:r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FD08D3E0-63B8-43FB-B325-5AD5EB09CFE7}"/>
              </a:ext>
            </a:extLst>
          </p:cNvPr>
          <p:cNvSpPr/>
          <p:nvPr/>
        </p:nvSpPr>
        <p:spPr>
          <a:xfrm>
            <a:off x="265233" y="1368013"/>
            <a:ext cx="3231206" cy="45457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777F2208-D7D3-41B9-AC6B-C2BAE32EB18F}"/>
              </a:ext>
            </a:extLst>
          </p:cNvPr>
          <p:cNvSpPr txBox="1"/>
          <p:nvPr/>
        </p:nvSpPr>
        <p:spPr>
          <a:xfrm>
            <a:off x="415243" y="2563654"/>
            <a:ext cx="29311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Какво направи </a:t>
            </a:r>
          </a:p>
          <a:p>
            <a:pPr algn="ctr"/>
            <a:r>
              <a:rPr lang="bg-BG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Анна?</a:t>
            </a:r>
          </a:p>
        </p:txBody>
      </p:sp>
    </p:spTree>
    <p:extLst>
      <p:ext uri="{BB962C8B-B14F-4D97-AF65-F5344CB8AC3E}">
        <p14:creationId xmlns:p14="http://schemas.microsoft.com/office/powerpoint/2010/main" val="30833070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>
          <a:xfrm>
            <a:off x="0" y="3284534"/>
            <a:ext cx="12192000" cy="5800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Пътят на създаване на силен бранд</a:t>
            </a:r>
            <a:br>
              <a:rPr kumimoji="0" lang="bg-B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bg-BG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1520686" y="4338985"/>
            <a:ext cx="8627165" cy="13064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Галя Атанасова,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Офицер по бранда, Комитет Публичен имидж,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Ротари клуб Шумен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99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отари\scenic-lake-road-through-mountains-new-zealand.jpg"/>
          <p:cNvPicPr>
            <a:picLocks noChangeAspect="1" noChangeArrowheads="1"/>
          </p:cNvPicPr>
          <p:nvPr/>
        </p:nvPicPr>
        <p:blipFill rotWithShape="1">
          <a:blip r:embed="rId3" cstate="print"/>
          <a:srcRect b="19400"/>
          <a:stretch/>
        </p:blipFill>
        <p:spPr bwMode="auto">
          <a:xfrm>
            <a:off x="-1" y="-523241"/>
            <a:ext cx="12261925" cy="658876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11163"/>
            <a:ext cx="12128500" cy="588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bg-BG" sz="54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Пътят на създаване на силен бранд</a:t>
            </a:r>
            <a:endParaRPr lang="en-US" sz="54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855479"/>
            <a:ext cx="12128740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78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86262" y="2963861"/>
            <a:ext cx="3539853" cy="3714521"/>
            <a:chOff x="2954714" y="-131550"/>
            <a:chExt cx="2824884" cy="29478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714" y="-122697"/>
              <a:ext cx="2824884" cy="29390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741" y="-131550"/>
              <a:ext cx="1934034" cy="166473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681129" y="2732492"/>
            <a:ext cx="3993241" cy="3838575"/>
            <a:chOff x="5568756" y="3179399"/>
            <a:chExt cx="2838839" cy="29535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756" y="3179399"/>
              <a:ext cx="2838839" cy="29535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665" y="3795036"/>
              <a:ext cx="2010167" cy="155921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005763" y="180975"/>
            <a:ext cx="3930092" cy="3547472"/>
            <a:chOff x="4558466" y="1327099"/>
            <a:chExt cx="2760677" cy="28722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466" y="1327099"/>
              <a:ext cx="2760677" cy="287221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22" y="1704975"/>
              <a:ext cx="1646301" cy="15251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419627" y="44878"/>
            <a:ext cx="4286085" cy="4132294"/>
            <a:chOff x="2650822" y="1730001"/>
            <a:chExt cx="2922391" cy="30404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822" y="1730001"/>
              <a:ext cx="2922391" cy="304046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358" y="2223714"/>
              <a:ext cx="1530854" cy="145253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919828" y="-281434"/>
            <a:ext cx="3792643" cy="3654056"/>
            <a:chOff x="2436707" y="4280809"/>
            <a:chExt cx="2766663" cy="2878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707" y="4280809"/>
              <a:ext cx="2766663" cy="287844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822" y="5234945"/>
              <a:ext cx="1829902" cy="155412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1039" y="2518247"/>
            <a:ext cx="3883645" cy="4052820"/>
            <a:chOff x="6050930" y="3850986"/>
            <a:chExt cx="2752845" cy="28640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0930" y="3850986"/>
              <a:ext cx="2752845" cy="28640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607" y="4732747"/>
              <a:ext cx="1575490" cy="147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657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74213" y="-1007532"/>
            <a:ext cx="5336363" cy="5250955"/>
            <a:chOff x="-402413" y="-36017"/>
            <a:chExt cx="6255526" cy="65082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2413" y="-36017"/>
              <a:ext cx="6255526" cy="650827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89" y="3583610"/>
              <a:ext cx="3883574" cy="148548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1209241" y="115734"/>
            <a:ext cx="5758523" cy="5991191"/>
            <a:chOff x="3590265" y="481066"/>
            <a:chExt cx="5758523" cy="59911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265" y="481066"/>
              <a:ext cx="5758523" cy="5991191"/>
            </a:xfrm>
            <a:prstGeom prst="rect">
              <a:avLst/>
            </a:prstGeom>
          </p:spPr>
        </p:pic>
        <p:pic>
          <p:nvPicPr>
            <p:cNvPr id="7" name="Картина 3">
              <a:extLst>
                <a:ext uri="{FF2B5EF4-FFF2-40B4-BE49-F238E27FC236}">
                  <a16:creationId xmlns:a16="http://schemas.microsoft.com/office/drawing/2014/main" id="{420C5943-12D1-F37C-4FE3-8F937389E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2091" y="3149500"/>
              <a:ext cx="2568409" cy="56543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824542" y="556905"/>
            <a:ext cx="5869488" cy="6475888"/>
            <a:chOff x="1012925" y="-281982"/>
            <a:chExt cx="6982851" cy="72649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25" y="-281982"/>
              <a:ext cx="6982851" cy="726498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78" y="2906724"/>
              <a:ext cx="3646875" cy="887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7038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217124"/>
            <a:ext cx="12128740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ДВИГАТЕЛЯТ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C:\Users\Galq\Desktop\Без име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955675"/>
            <a:ext cx="5438775" cy="4946650"/>
          </a:xfrm>
          <a:prstGeom prst="rect">
            <a:avLst/>
          </a:prstGeom>
          <a:noFill/>
        </p:spPr>
      </p:pic>
      <p:sp>
        <p:nvSpPr>
          <p:cNvPr id="12" name="Балонче за говор: правоъгълник със заоблени ъгли 2">
            <a:extLst>
              <a:ext uri="{FF2B5EF4-FFF2-40B4-BE49-F238E27FC236}">
                <a16:creationId xmlns:a16="http://schemas.microsoft.com/office/drawing/2014/main" id="{950E2613-EF29-DFEE-0E87-2CBF2D609AB1}"/>
              </a:ext>
            </a:extLst>
          </p:cNvPr>
          <p:cNvSpPr/>
          <p:nvPr/>
        </p:nvSpPr>
        <p:spPr>
          <a:xfrm rot="19630699">
            <a:off x="807571" y="635434"/>
            <a:ext cx="2811554" cy="1741317"/>
          </a:xfrm>
          <a:prstGeom prst="wedgeRoundRectCallout">
            <a:avLst>
              <a:gd name="adj1" fmla="val 51288"/>
              <a:gd name="adj2" fmla="val 93921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Изграждането на силен бранд зависи от всеки един член на Ротари.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Балонче за говор: правоъгълник със заоблени ъгли 8">
            <a:extLst>
              <a:ext uri="{FF2B5EF4-FFF2-40B4-BE49-F238E27FC236}">
                <a16:creationId xmlns:a16="http://schemas.microsoft.com/office/drawing/2014/main" id="{1F392983-7530-BFFE-48C9-E6E79E693DA3}"/>
              </a:ext>
            </a:extLst>
          </p:cNvPr>
          <p:cNvSpPr/>
          <p:nvPr/>
        </p:nvSpPr>
        <p:spPr>
          <a:xfrm rot="20613233">
            <a:off x="489083" y="3242965"/>
            <a:ext cx="2811554" cy="1741317"/>
          </a:xfrm>
          <a:prstGeom prst="wedgeRoundRectCallout">
            <a:avLst>
              <a:gd name="adj1" fmla="val 57440"/>
              <a:gd name="adj2" fmla="val 7053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Изграждането на силен бранд зависи от всеки един клуб на Ротари.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Балонче за говор: правоъгълник със заоблени ъгли 9">
            <a:extLst>
              <a:ext uri="{FF2B5EF4-FFF2-40B4-BE49-F238E27FC236}">
                <a16:creationId xmlns:a16="http://schemas.microsoft.com/office/drawing/2014/main" id="{90001CB4-221B-8442-5C0C-4693A58892AE}"/>
              </a:ext>
            </a:extLst>
          </p:cNvPr>
          <p:cNvSpPr/>
          <p:nvPr/>
        </p:nvSpPr>
        <p:spPr>
          <a:xfrm>
            <a:off x="8867960" y="417980"/>
            <a:ext cx="2811554" cy="1741317"/>
          </a:xfrm>
          <a:prstGeom prst="wedgeRoundRectCallout">
            <a:avLst>
              <a:gd name="adj1" fmla="val -65394"/>
              <a:gd name="adj2" fmla="val 58218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правилното му изграждане, зависи доброто управление на нашия автомобил.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Балонче за говор: правоъгълник със заоблени ъгли 10">
            <a:extLst>
              <a:ext uri="{FF2B5EF4-FFF2-40B4-BE49-F238E27FC236}">
                <a16:creationId xmlns:a16="http://schemas.microsoft.com/office/drawing/2014/main" id="{46EE8B6A-6656-2375-8DCF-2D443A25DE7E}"/>
              </a:ext>
            </a:extLst>
          </p:cNvPr>
          <p:cNvSpPr/>
          <p:nvPr/>
        </p:nvSpPr>
        <p:spPr>
          <a:xfrm>
            <a:off x="9075706" y="3576219"/>
            <a:ext cx="2811554" cy="1741317"/>
          </a:xfrm>
          <a:prstGeom prst="wedgeRoundRectCallout">
            <a:avLst>
              <a:gd name="adj1" fmla="val -98808"/>
              <a:gd name="adj2" fmla="val -13635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Всеки един елемент е важен.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115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57200" y="4092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173CFD4C-CBB1-4F41-378D-65A6FC2A8FF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44488"/>
            <a:ext cx="12192000" cy="541337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РЕЗУЛТАТЪТ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A948E346-5FC2-F127-590E-3A239110C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4573" b="3288"/>
          <a:stretch/>
        </p:blipFill>
        <p:spPr>
          <a:xfrm>
            <a:off x="3609974" y="980606"/>
            <a:ext cx="5326991" cy="502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513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>
            <a:extLst>
              <a:ext uri="{FF2B5EF4-FFF2-40B4-BE49-F238E27FC236}">
                <a16:creationId xmlns:a16="http://schemas.microsoft.com/office/drawing/2014/main" id="{E4E4EED5-5331-7214-420E-BCA56DC804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11163"/>
            <a:ext cx="10972800" cy="588962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+mn-lt"/>
                <a:cs typeface="Arial" panose="020B0604020202020204" pitchFamily="34" charset="0"/>
              </a:rPr>
              <a:t>КАК ИЗГЛЕЖДАМЕ НИЕ, РОТАРИАНЦИТЕ</a:t>
            </a: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Контейнер за съдържание 11">
            <a:extLst>
              <a:ext uri="{FF2B5EF4-FFF2-40B4-BE49-F238E27FC236}">
                <a16:creationId xmlns:a16="http://schemas.microsoft.com/office/drawing/2014/main" id="{44627C25-35A8-0983-0993-907879892A1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48" y="1708150"/>
            <a:ext cx="4175125" cy="4271963"/>
          </a:xfrm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4D01325F-EE4B-7FDD-3C87-57531CCD3275}"/>
              </a:ext>
            </a:extLst>
          </p:cNvPr>
          <p:cNvSpPr txBox="1"/>
          <p:nvPr/>
        </p:nvSpPr>
        <p:spPr>
          <a:xfrm>
            <a:off x="3613736" y="1662367"/>
            <a:ext cx="2232168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Шапка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Блуза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Тениска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1" name="Picture 3" descr="E:\000000000000000000 Zone 21B\bourgas\Лекции\materials\roll-banner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053007"/>
            <a:ext cx="2048329" cy="47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000000000000000000 Zone 21B\bourgas\Zoom_bkgd_TRF_2020EN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085" y="1053007"/>
            <a:ext cx="3083981" cy="17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00000000000 Zone 21B\bourgas\Лекции\materials\T2425EN-Logo-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085" y="3047362"/>
            <a:ext cx="2593722" cy="15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000000000000000000 Zone 21B\bourgas\Лекции\materials\Untitled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10" y="4833219"/>
            <a:ext cx="3049256" cy="99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8475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A2C5EB9-1695-883A-99CC-615F4942C3F3}"/>
              </a:ext>
            </a:extLst>
          </p:cNvPr>
          <p:cNvSpPr txBox="1">
            <a:spLocks/>
          </p:cNvSpPr>
          <p:nvPr/>
        </p:nvSpPr>
        <p:spPr>
          <a:xfrm>
            <a:off x="0" y="217124"/>
            <a:ext cx="12128740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Brand Center</a:t>
            </a: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– един безценен помощник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Контейнер за съдържание 6">
            <a:extLst>
              <a:ext uri="{FF2B5EF4-FFF2-40B4-BE49-F238E27FC236}">
                <a16:creationId xmlns:a16="http://schemas.microsoft.com/office/drawing/2014/main" id="{4BF3ACD9-7887-3674-2E5E-6845269F0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3" y="806085"/>
            <a:ext cx="6860144" cy="3708765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FE2DF32-DCC8-797A-12A9-8EDD70E2D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66" y="1827498"/>
            <a:ext cx="6196309" cy="425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786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88E0A22-8319-34F7-F658-CB3D17C435AC}"/>
              </a:ext>
            </a:extLst>
          </p:cNvPr>
          <p:cNvSpPr txBox="1">
            <a:spLocks/>
          </p:cNvSpPr>
          <p:nvPr/>
        </p:nvSpPr>
        <p:spPr>
          <a:xfrm>
            <a:off x="0" y="217124"/>
            <a:ext cx="12128740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Brand Centre </a:t>
            </a: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е богата библиотека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840" y="1455601"/>
            <a:ext cx="2658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Снимки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Графики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Видео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аудио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840" y="3429000"/>
            <a:ext cx="575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Шаблони за Промоционални материали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Клубни брошури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Клубен бюлетин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Кампанията ХОРА на действието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POLIO</a:t>
            </a:r>
            <a:endParaRPr kumimoji="0" lang="bg-B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други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6160" y="3439160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Шаблони за комуникация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Визитки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Бланки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Прессъобщения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Писма до партньори и институции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други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2880" y="1455601"/>
            <a:ext cx="7498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Информационни материали от международни събития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Президентски и други лидерски рече и послания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Примерни презентации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Множество материали за Интеракт* (подсетете съветниците)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4206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съдържание 5">
            <a:extLst>
              <a:ext uri="{FF2B5EF4-FFF2-40B4-BE49-F238E27FC236}">
                <a16:creationId xmlns:a16="http://schemas.microsoft.com/office/drawing/2014/main" id="{88245CF3-DC42-9F27-2BC1-5C051FC00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8" b="4337"/>
          <a:stretch/>
        </p:blipFill>
        <p:spPr>
          <a:xfrm>
            <a:off x="560910" y="1078288"/>
            <a:ext cx="6183716" cy="31134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Контейнер за съдържание 7">
            <a:extLst>
              <a:ext uri="{FF2B5EF4-FFF2-40B4-BE49-F238E27FC236}">
                <a16:creationId xmlns:a16="http://schemas.microsoft.com/office/drawing/2014/main" id="{6E078303-5A54-86EA-285C-B34705709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28" y="3364790"/>
            <a:ext cx="5654833" cy="2444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8E0A22-8319-34F7-F658-CB3D17C435AC}"/>
              </a:ext>
            </a:extLst>
          </p:cNvPr>
          <p:cNvSpPr txBox="1">
            <a:spLocks/>
          </p:cNvSpPr>
          <p:nvPr/>
        </p:nvSpPr>
        <p:spPr>
          <a:xfrm>
            <a:off x="0" y="217124"/>
            <a:ext cx="12128740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Примери – търсете!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9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765E45B-DC10-4A49-BF6A-91CDD2CF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1. Анна си поставя цели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0A37762-8736-403E-A6D2-E27615581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endParaRPr lang="bg-BG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B948E62-6AEC-4E7A-A4B2-C137B19EA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672727"/>
              </p:ext>
            </p:extLst>
          </p:nvPr>
        </p:nvGraphicFramePr>
        <p:xfrm>
          <a:off x="2319454" y="2398158"/>
          <a:ext cx="9114667" cy="287032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494834">
                  <a:extLst>
                    <a:ext uri="{9D8B030D-6E8A-4147-A177-3AD203B41FA5}">
                      <a16:colId xmlns:a16="http://schemas.microsoft.com/office/drawing/2014/main" val="3118232885"/>
                    </a:ext>
                  </a:extLst>
                </a:gridCol>
                <a:gridCol w="1922625">
                  <a:extLst>
                    <a:ext uri="{9D8B030D-6E8A-4147-A177-3AD203B41FA5}">
                      <a16:colId xmlns:a16="http://schemas.microsoft.com/office/drawing/2014/main" val="985679146"/>
                    </a:ext>
                  </a:extLst>
                </a:gridCol>
                <a:gridCol w="841785">
                  <a:extLst>
                    <a:ext uri="{9D8B030D-6E8A-4147-A177-3AD203B41FA5}">
                      <a16:colId xmlns:a16="http://schemas.microsoft.com/office/drawing/2014/main" val="3984952994"/>
                    </a:ext>
                  </a:extLst>
                </a:gridCol>
                <a:gridCol w="1681873">
                  <a:extLst>
                    <a:ext uri="{9D8B030D-6E8A-4147-A177-3AD203B41FA5}">
                      <a16:colId xmlns:a16="http://schemas.microsoft.com/office/drawing/2014/main" val="3365513882"/>
                    </a:ext>
                  </a:extLst>
                </a:gridCol>
                <a:gridCol w="2173550">
                  <a:extLst>
                    <a:ext uri="{9D8B030D-6E8A-4147-A177-3AD203B41FA5}">
                      <a16:colId xmlns:a16="http://schemas.microsoft.com/office/drawing/2014/main" val="898259958"/>
                    </a:ext>
                  </a:extLst>
                </a:gridCol>
              </a:tblGrid>
              <a:tr h="637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Цели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Индикатор за успех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bg-BG" sz="1600" kern="10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Крайна дата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kern="100">
                          <a:solidFill>
                            <a:schemeClr val="tx1"/>
                          </a:solidFill>
                          <a:effectLst/>
                        </a:rPr>
                        <a:t>Отговорници</a:t>
                      </a:r>
                      <a:endParaRPr lang="bg-BG" sz="1600" kern="10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607121"/>
                  </a:ext>
                </a:extLst>
              </a:tr>
              <a:tr h="637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Увеличаване на броя на членовете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Брой нови членове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00">
                          <a:solidFill>
                            <a:schemeClr val="tx1"/>
                          </a:solidFill>
                          <a:effectLst/>
                        </a:rPr>
                        <a:t>1 декември</a:t>
                      </a:r>
                      <a:endParaRPr lang="bg-BG" sz="1600" kern="10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00">
                          <a:solidFill>
                            <a:schemeClr val="tx1"/>
                          </a:solidFill>
                          <a:effectLst/>
                        </a:rPr>
                        <a:t>Комисията по членство</a:t>
                      </a:r>
                      <a:endParaRPr lang="bg-BG" sz="1600" kern="10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2679790"/>
                  </a:ext>
                </a:extLst>
              </a:tr>
              <a:tr h="1594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Подобряване ангажираността на членовете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% активно участващи в клубни срещи и проекти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80%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Постоянно с ежемесечно нарастване на активно включените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00" dirty="0">
                          <a:solidFill>
                            <a:schemeClr val="tx1"/>
                          </a:solidFill>
                          <a:effectLst/>
                        </a:rPr>
                        <a:t>Бордът на клуба, който делегира задачи към всички</a:t>
                      </a:r>
                      <a:endParaRPr lang="bg-BG" sz="1600" kern="100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1792747"/>
                  </a:ext>
                </a:extLst>
              </a:tr>
            </a:tbl>
          </a:graphicData>
        </a:graphic>
      </p:graphicFrame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740424D8-B1F6-48B7-93A6-CE6C6AF723AF}"/>
              </a:ext>
            </a:extLst>
          </p:cNvPr>
          <p:cNvSpPr/>
          <p:nvPr/>
        </p:nvSpPr>
        <p:spPr>
          <a:xfrm>
            <a:off x="609600" y="1110661"/>
            <a:ext cx="1576873" cy="914400"/>
          </a:xfrm>
          <a:prstGeom prst="roundRect">
            <a:avLst/>
          </a:prstGeom>
          <a:solidFill>
            <a:srgbClr val="AF0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Цели, свързани с членството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2D111F8-A5F9-4E4E-97EC-0998F5D14CC4}"/>
              </a:ext>
            </a:extLst>
          </p:cNvPr>
          <p:cNvSpPr/>
          <p:nvPr/>
        </p:nvSpPr>
        <p:spPr>
          <a:xfrm>
            <a:off x="1080226" y="654287"/>
            <a:ext cx="635619" cy="586554"/>
          </a:xfrm>
          <a:prstGeom prst="ellipse">
            <a:avLst/>
          </a:prstGeom>
          <a:solidFill>
            <a:srgbClr val="AF0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78054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88E0A22-8319-34F7-F658-CB3D17C435AC}"/>
              </a:ext>
            </a:extLst>
          </p:cNvPr>
          <p:cNvSpPr txBox="1">
            <a:spLocks/>
          </p:cNvSpPr>
          <p:nvPr/>
        </p:nvSpPr>
        <p:spPr>
          <a:xfrm>
            <a:off x="0" y="217124"/>
            <a:ext cx="12128740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С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Brand Centre </a:t>
            </a:r>
            <a:r>
              <a:rPr kumimoji="0" lang="bg-BG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избягваме на грешки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 descr="E:\000000000000000000 Zone 21B\bourgas\Лекции\materials\RotaryMoE-R_CMYK-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3" y="1402696"/>
            <a:ext cx="2484115" cy="24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000000000000000 Zone 21B\bourgas\Лекции\materials\RotaryMBS-Simple_CMYK-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02" y="1978018"/>
            <a:ext cx="2630982" cy="9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000000000000000000 Zone 21B\bourgas\Лекции\materials\Picture1ddd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72" y="4357662"/>
            <a:ext cx="2742115" cy="113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3">
            <a:extLst>
              <a:ext uri="{FF2B5EF4-FFF2-40B4-BE49-F238E27FC236}">
                <a16:creationId xmlns:a16="http://schemas.microsoft.com/office/drawing/2014/main" id="{91997912-03DB-DDC7-3FC7-6C0C865DD8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4"/>
          <a:stretch/>
        </p:blipFill>
        <p:spPr>
          <a:xfrm>
            <a:off x="8620112" y="1864261"/>
            <a:ext cx="2872404" cy="130279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93" y="4164932"/>
            <a:ext cx="4686601" cy="13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E:\000000000000000000 Zone 21B\bourgas\Лекции\materials\Club-Rotary-LogoLockup-Template_EN21ddd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19103" r="34926" b="19283"/>
          <a:stretch/>
        </p:blipFill>
        <p:spPr bwMode="auto">
          <a:xfrm>
            <a:off x="8472662" y="4161033"/>
            <a:ext cx="3588152" cy="13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69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556260" y="2756139"/>
            <a:ext cx="11079480" cy="1345721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Правилното използване на елементите на бранда </a:t>
            </a:r>
            <a:br>
              <a:rPr kumimoji="0" lang="bg-BG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bg-BG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е като карането на автомобил – става лесно и автоматично, </a:t>
            </a:r>
            <a:br>
              <a:rPr kumimoji="0" lang="bg-BG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bg-BG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когато свикнем.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728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225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Create Hope 2023-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A458C"/>
      </a:accent1>
      <a:accent2>
        <a:srgbClr val="C22134"/>
      </a:accent2>
      <a:accent3>
        <a:srgbClr val="7958A1"/>
      </a:accent3>
      <a:accent4>
        <a:srgbClr val="FFD500"/>
      </a:accent4>
      <a:accent5>
        <a:srgbClr val="831550"/>
      </a:accent5>
      <a:accent6>
        <a:srgbClr val="FFFF00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4260</TotalTime>
  <Words>3364</Words>
  <Application>Microsoft Office PowerPoint</Application>
  <PresentationFormat>Widescreen</PresentationFormat>
  <Paragraphs>444</Paragraphs>
  <Slides>92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92</vt:i4>
      </vt:variant>
    </vt:vector>
  </HeadingPairs>
  <TitlesOfParts>
    <vt:vector size="104" baseType="lpstr">
      <vt:lpstr>Aptos</vt:lpstr>
      <vt:lpstr>Arial</vt:lpstr>
      <vt:lpstr>Arial Nova</vt:lpstr>
      <vt:lpstr>Calibri</vt:lpstr>
      <vt:lpstr>Calibri (Заглавия)</vt:lpstr>
      <vt:lpstr>Georgia</vt:lpstr>
      <vt:lpstr>Lato</vt:lpstr>
      <vt:lpstr>Trebuchet MS</vt:lpstr>
      <vt:lpstr>Wingdings</vt:lpstr>
      <vt:lpstr>Тема на Office</vt:lpstr>
      <vt:lpstr>Custom Design</vt:lpstr>
      <vt:lpstr>1_Custom Design</vt:lpstr>
      <vt:lpstr>PowerPoint Presentation</vt:lpstr>
      <vt:lpstr>PowerPoint Presentation</vt:lpstr>
      <vt:lpstr>Какво най-много ви вдъхнови  от посланията на президента Елект на РИ  Марио де Камарго?   Запишете 3-5 ключови думи</vt:lpstr>
      <vt:lpstr>ЧЛЕНСТВОТО – най-ценният актив</vt:lpstr>
      <vt:lpstr>Запознайте се с Анна – президентът, който промени своя клуб</vt:lpstr>
      <vt:lpstr>Какво направи Анна?</vt:lpstr>
      <vt:lpstr>Успехите на Анна</vt:lpstr>
      <vt:lpstr>PowerPoint Presentation</vt:lpstr>
      <vt:lpstr>1. Анна си поставя цели</vt:lpstr>
      <vt:lpstr>2. Анна прави оценка на клуба</vt:lpstr>
      <vt:lpstr>Трето, Анна потърси начини да разнообрази клубния живот</vt:lpstr>
      <vt:lpstr>Най-важният фактор за успеха на клуба </vt:lpstr>
      <vt:lpstr>От удовлетвореност към ангажираност</vt:lpstr>
      <vt:lpstr>Ключови елементи на успешното лидерство </vt:lpstr>
      <vt:lpstr> Метаморфозата в клубовете </vt:lpstr>
      <vt:lpstr> Ангажираността = годеж в Ротари </vt:lpstr>
      <vt:lpstr>Какво поддържа ангажираността? </vt:lpstr>
      <vt:lpstr>Различни поколения в клуба </vt:lpstr>
      <vt:lpstr>Технологиите като партньор</vt:lpstr>
      <vt:lpstr>Какво следва? </vt:lpstr>
      <vt:lpstr>Как можем да съсипем един клуб?</vt:lpstr>
      <vt:lpstr>Как можем да съсипем един клуб?</vt:lpstr>
      <vt:lpstr>Четвърто, приемане на нови членове </vt:lpstr>
      <vt:lpstr>Защо нашите членове  СЕ ПРИСЪЕДИНЯВАТ?</vt:lpstr>
      <vt:lpstr>Защо членовете на РАК  СЕ ПРИСЪЕДИНЯВАТ?</vt:lpstr>
      <vt:lpstr>Защо членовете на Ротари и на Ротаракт НАПУСКАТ?</vt:lpstr>
      <vt:lpstr>5. Нови клубове</vt:lpstr>
      <vt:lpstr>Типове, форми и модели клубове</vt:lpstr>
      <vt:lpstr>Типове, форми и модели клубове</vt:lpstr>
      <vt:lpstr>Сателитен клуб Павликени</vt:lpstr>
      <vt:lpstr>PowerPoint Presentation</vt:lpstr>
      <vt:lpstr>И така, какви цели си поставихте за 2025-2026 г.?</vt:lpstr>
      <vt:lpstr>PowerPoint Presentation</vt:lpstr>
      <vt:lpstr>Защо е важно да ангажираме младите?</vt:lpstr>
      <vt:lpstr> Какво търсят младите хора днес?</vt:lpstr>
      <vt:lpstr>Как да ги привлечем?</vt:lpstr>
      <vt:lpstr>Как да ги привлечем?</vt:lpstr>
      <vt:lpstr>Мотивация и ангажираност</vt:lpstr>
      <vt:lpstr>Как да засилим връзката между Ротари и Ротаракт?</vt:lpstr>
      <vt:lpstr>Rotaract Growth Plan</vt:lpstr>
      <vt:lpstr>Нека бъдем вдъхновители на положителна промяна и желано място за всички, които искат да служат и да са единни в доброто!</vt:lpstr>
      <vt:lpstr>PowerPoint Presentation</vt:lpstr>
      <vt:lpstr>PowerPoint Presentation</vt:lpstr>
      <vt:lpstr> идва неочаквано  - търсена и нетърсена</vt:lpstr>
      <vt:lpstr>Тя остава за дълго,  и не мислим дали е</vt:lpstr>
      <vt:lpstr>Когато отиваме на среща с приятели</vt:lpstr>
      <vt:lpstr>... когато се срещаме извън формалното</vt:lpstr>
      <vt:lpstr>… когато правим проекти заедно</vt:lpstr>
      <vt:lpstr>... и когато разказваме за тях </vt:lpstr>
      <vt:lpstr>365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Първи брой на списанието</vt:lpstr>
      <vt:lpstr>През 1941 -42 г. излиза  сп. „Ротари в България“ под редакцията на Стоян Бочев</vt:lpstr>
      <vt:lpstr>Ротари на Балканите</vt:lpstr>
      <vt:lpstr>Ротари в България</vt:lpstr>
      <vt:lpstr>РИД  Марио Грасси даде идеята за българското списание през 1995 г. </vt:lpstr>
      <vt:lpstr>Световната ротарианска преса</vt:lpstr>
      <vt:lpstr>Световната ротарианска преса</vt:lpstr>
      <vt:lpstr>Регионално списание на Ротари за Балканския полуостров</vt:lpstr>
      <vt:lpstr>PowerPoint Presentation</vt:lpstr>
      <vt:lpstr>Позиции и мнения на лидерите на Ротари</vt:lpstr>
      <vt:lpstr>Типичният читател (анкета)</vt:lpstr>
      <vt:lpstr>Списанието през годините</vt:lpstr>
      <vt:lpstr>Ротари на Балканите</vt:lpstr>
      <vt:lpstr>PowerPoint Presentation</vt:lpstr>
      <vt:lpstr>Резултати от анкетата на РИ за „Ротари на Балканите“ – 2024 г.</vt:lpstr>
      <vt:lpstr>Резултати от анкетата на РИ за „Ротари на Балканите“ – 2024 г.</vt:lpstr>
      <vt:lpstr>Особено внимание към  Ротаракт в списанието</vt:lpstr>
      <vt:lpstr>PowerPoint Presentation</vt:lpstr>
      <vt:lpstr>ПЪРВОТО СЪБИТИЕ, ПУБЛИКУВАНО В ОФИЦИАЛНОТО СП. THE ROTARIAN</vt:lpstr>
      <vt:lpstr>НАЙ-ЗНАЧИМОТО СЪБИТИЕ В ЖИВОТА НА НАШИЯ ДИСТРИКТ 1 юли 2007 г.</vt:lpstr>
      <vt:lpstr>Списанието е връзката ни с Ротари интернешънъл  и световната ротарианска преса</vt:lpstr>
      <vt:lpstr>PowerPoint Presentation</vt:lpstr>
      <vt:lpstr>PowerPoint Presentation</vt:lpstr>
      <vt:lpstr>Пътят на създаване на силен бранд</vt:lpstr>
      <vt:lpstr>PowerPoint Presentation</vt:lpstr>
      <vt:lpstr>PowerPoint Presentation</vt:lpstr>
      <vt:lpstr>PowerPoint Presentation</vt:lpstr>
      <vt:lpstr>РЕЗУЛТАТЪТ</vt:lpstr>
      <vt:lpstr>КАК ИЗГЛЕЖДАМЕ НИЕ, РОТАРИАНЦИТЕ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Маргарита Й. Богданова</dc:creator>
  <cp:lastModifiedBy>Plamen Ilarionov</cp:lastModifiedBy>
  <cp:revision>160</cp:revision>
  <dcterms:created xsi:type="dcterms:W3CDTF">2023-08-17T13:43:07Z</dcterms:created>
  <dcterms:modified xsi:type="dcterms:W3CDTF">2025-04-10T10:41:33Z</dcterms:modified>
</cp:coreProperties>
</file>