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</p:sldMasterIdLst>
  <p:notesMasterIdLst>
    <p:notesMasterId r:id="rId16"/>
  </p:notesMasterIdLst>
  <p:sldIdLst>
    <p:sldId id="257" r:id="rId4"/>
    <p:sldId id="256" r:id="rId5"/>
    <p:sldId id="350" r:id="rId6"/>
    <p:sldId id="333" r:id="rId7"/>
    <p:sldId id="332" r:id="rId8"/>
    <p:sldId id="351" r:id="rId9"/>
    <p:sldId id="345" r:id="rId10"/>
    <p:sldId id="352" r:id="rId11"/>
    <p:sldId id="347" r:id="rId12"/>
    <p:sldId id="287" r:id="rId13"/>
    <p:sldId id="330" r:id="rId14"/>
    <p:sldId id="262" r:id="rId1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256"/>
            <p14:sldId id="350"/>
            <p14:sldId id="333"/>
            <p14:sldId id="332"/>
            <p14:sldId id="351"/>
            <p14:sldId id="345"/>
            <p14:sldId id="352"/>
            <p14:sldId id="347"/>
            <p14:sldId id="287"/>
            <p14:sldId id="330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58F"/>
    <a:srgbClr val="FF3399"/>
    <a:srgbClr val="FFB125"/>
    <a:srgbClr val="254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7" autoAdjust="0"/>
    <p:restoredTop sz="95042" autoAdjust="0"/>
  </p:normalViewPr>
  <p:slideViewPr>
    <p:cSldViewPr snapToGrid="0">
      <p:cViewPr varScale="1">
        <p:scale>
          <a:sx n="153" d="100"/>
          <a:sy n="153" d="100"/>
        </p:scale>
        <p:origin x="138" y="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56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8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623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66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96220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31.xml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image" Target="../media/image5.png"/><Relationship Id="rId37" Type="http://schemas.openxmlformats.org/officeDocument/2006/relationships/image" Target="../media/image12.png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image" Target="../media/image9.png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image" Target="../media/image7.png"/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  <p:sldLayoutId id="214748372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за обучение на екипа на дистрикт 2482 (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200637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76" y="874627"/>
            <a:ext cx="4890053" cy="46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36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1"/>
          <a:stretch/>
        </p:blipFill>
        <p:spPr>
          <a:xfrm>
            <a:off x="0" y="-1127845"/>
            <a:ext cx="12192000" cy="72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1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Благодаря за вниманието!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94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Дистриктът в числа</a:t>
            </a:r>
            <a:b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[</a:t>
            </a:r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резюме</a:t>
            </a: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]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89863" y="4338985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Александър Петров, 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ДГН</a:t>
            </a:r>
          </a:p>
          <a:p>
            <a:pPr marL="0" indent="0" algn="ctr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Харманли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227138"/>
            <a:ext cx="12192000" cy="3413125"/>
          </a:xfrm>
        </p:spPr>
        <p:txBody>
          <a:bodyPr>
            <a:noAutofit/>
          </a:bodyPr>
          <a:lstStyle/>
          <a:p>
            <a:r>
              <a:rPr lang="bg-BG" sz="11500" dirty="0"/>
              <a:t>Членството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08106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F50B-680E-6ACA-8883-9E2D360F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00503ED-8225-1D06-E72C-C23F434387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12192000" cy="792163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500" b="1" dirty="0"/>
              <a:t>ДИНАМИКА В ЧЛЕНСТВОТО </a:t>
            </a:r>
            <a:br>
              <a:rPr lang="bg-BG" sz="3500" b="1" dirty="0"/>
            </a:br>
            <a:r>
              <a:rPr lang="bg-BG" sz="1800" b="1" dirty="0"/>
              <a:t>(към 31 март)</a:t>
            </a:r>
            <a:endParaRPr lang="bg-BG" sz="3500" b="1" dirty="0"/>
          </a:p>
        </p:txBody>
      </p:sp>
      <p:pic>
        <p:nvPicPr>
          <p:cNvPr id="3074" name="Picture 2" descr="E:\000000000000000000 Zone 21B\D2482\Пламен Цветков\DTTS\presentacii\01-laex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b="6213"/>
          <a:stretch/>
        </p:blipFill>
        <p:spPr bwMode="auto">
          <a:xfrm>
            <a:off x="101600" y="1249680"/>
            <a:ext cx="12010157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2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B1841-7615-B2CD-0A79-B266CAAEA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80E20-9901-89D7-D82A-B1A6B775736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60374" y="1144412"/>
            <a:ext cx="2928898" cy="2458868"/>
          </a:xfrm>
          <a:noFill/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800" b="1" dirty="0">
                <a:solidFill>
                  <a:srgbClr val="002060"/>
                </a:solidFill>
              </a:rPr>
              <a:t>От 01.юни 2024:</a:t>
            </a:r>
          </a:p>
          <a:p>
            <a:pPr marL="0" indent="0">
              <a:buNone/>
            </a:pPr>
            <a:r>
              <a:rPr lang="bg-BG" sz="1600" b="1" dirty="0">
                <a:ea typeface="+mj-ea"/>
              </a:rPr>
              <a:t>Напуснали: </a:t>
            </a:r>
            <a:r>
              <a:rPr lang="bg-BG" sz="1600" b="1" dirty="0">
                <a:solidFill>
                  <a:srgbClr val="FF0000"/>
                </a:solidFill>
                <a:ea typeface="+mj-ea"/>
              </a:rPr>
              <a:t>(-48)</a:t>
            </a:r>
          </a:p>
          <a:p>
            <a:pPr marL="0" indent="0">
              <a:buNone/>
            </a:pPr>
            <a:r>
              <a:rPr lang="bg-BG" sz="1600" b="1" dirty="0">
                <a:ea typeface="+mj-ea"/>
              </a:rPr>
              <a:t>Възстановени: </a:t>
            </a:r>
            <a:r>
              <a:rPr lang="bg-BG" sz="1600" b="1" dirty="0">
                <a:solidFill>
                  <a:srgbClr val="002060"/>
                </a:solidFill>
                <a:ea typeface="+mj-ea"/>
              </a:rPr>
              <a:t>4</a:t>
            </a:r>
          </a:p>
          <a:p>
            <a:pPr marL="0" indent="0">
              <a:buNone/>
            </a:pPr>
            <a:r>
              <a:rPr lang="bg-BG" sz="1600" b="1" dirty="0">
                <a:ea typeface="+mj-ea"/>
              </a:rPr>
              <a:t>Новопостипили: </a:t>
            </a:r>
            <a:r>
              <a:rPr lang="bg-BG" sz="1600" b="1" dirty="0">
                <a:solidFill>
                  <a:srgbClr val="002060"/>
                </a:solidFill>
                <a:ea typeface="+mj-ea"/>
              </a:rPr>
              <a:t>87</a:t>
            </a:r>
          </a:p>
          <a:p>
            <a:pPr marL="0" indent="0">
              <a:buNone/>
            </a:pPr>
            <a:r>
              <a:rPr lang="bg-BG" sz="1600" b="1" dirty="0"/>
              <a:t>Напуснали нови: </a:t>
            </a:r>
            <a:r>
              <a:rPr lang="bg-BG" sz="1600" b="1" dirty="0">
                <a:solidFill>
                  <a:srgbClr val="FF0000"/>
                </a:solidFill>
              </a:rPr>
              <a:t>(-1)</a:t>
            </a:r>
            <a:br>
              <a:rPr lang="bg-BG" sz="1600" b="1" dirty="0">
                <a:solidFill>
                  <a:srgbClr val="FF0000"/>
                </a:solidFill>
              </a:rPr>
            </a:br>
            <a:endParaRPr lang="bg-BG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bg-BG" sz="2400" b="1" dirty="0">
                <a:solidFill>
                  <a:srgbClr val="002060"/>
                </a:solidFill>
              </a:rPr>
              <a:t>САЛДО: +42</a:t>
            </a:r>
            <a:endParaRPr lang="bg-BG" sz="2400" dirty="0">
              <a:solidFill>
                <a:srgbClr val="FF0000"/>
              </a:solidFill>
            </a:endParaRPr>
          </a:p>
        </p:txBody>
      </p:sp>
      <p:sp>
        <p:nvSpPr>
          <p:cNvPr id="5" name="Контейнер за съдържание 1">
            <a:extLst>
              <a:ext uri="{FF2B5EF4-FFF2-40B4-BE49-F238E27FC236}">
                <a16:creationId xmlns:a16="http://schemas.microsoft.com/office/drawing/2014/main" id="{5298E51E-D131-F4EA-AB60-BE5A11671766}"/>
              </a:ext>
            </a:extLst>
          </p:cNvPr>
          <p:cNvSpPr txBox="1">
            <a:spLocks/>
          </p:cNvSpPr>
          <p:nvPr/>
        </p:nvSpPr>
        <p:spPr>
          <a:xfrm>
            <a:off x="629118" y="1144412"/>
            <a:ext cx="5509253" cy="245886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48595D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8595D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8595D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8595D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8595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800" b="1" dirty="0">
                <a:solidFill>
                  <a:srgbClr val="002060"/>
                </a:solidFill>
              </a:rPr>
              <a:t>Ротари клубове:  86 активни,</a:t>
            </a:r>
          </a:p>
          <a:p>
            <a:r>
              <a:rPr lang="bg-BG" b="1" dirty="0">
                <a:solidFill>
                  <a:srgbClr val="FF0000"/>
                </a:solidFill>
              </a:rPr>
              <a:t>	5</a:t>
            </a:r>
            <a:r>
              <a:rPr lang="bg-BG" dirty="0">
                <a:solidFill>
                  <a:srgbClr val="FF0000"/>
                </a:solidFill>
              </a:rPr>
              <a:t> терминирани  в последните години</a:t>
            </a:r>
            <a:br>
              <a:rPr lang="bg-BG" dirty="0">
                <a:solidFill>
                  <a:srgbClr val="FF0000"/>
                </a:solidFill>
              </a:rPr>
            </a:br>
            <a:r>
              <a:rPr lang="bg-BG" dirty="0">
                <a:solidFill>
                  <a:srgbClr val="FF0000"/>
                </a:solidFill>
              </a:rPr>
              <a:t>	</a:t>
            </a:r>
            <a:r>
              <a:rPr lang="bg-BG" b="1" dirty="0">
                <a:solidFill>
                  <a:srgbClr val="FFC000"/>
                </a:solidFill>
              </a:rPr>
              <a:t>7 </a:t>
            </a:r>
            <a:r>
              <a:rPr lang="bg-BG" dirty="0">
                <a:solidFill>
                  <a:srgbClr val="FFC000"/>
                </a:solidFill>
              </a:rPr>
              <a:t>с критично нисък брой членове.</a:t>
            </a:r>
          </a:p>
          <a:p>
            <a:r>
              <a:rPr lang="bg-BG" sz="2800" b="1" dirty="0">
                <a:solidFill>
                  <a:srgbClr val="002060"/>
                </a:solidFill>
              </a:rPr>
              <a:t>Ротаракт клубове:</a:t>
            </a:r>
            <a:br>
              <a:rPr lang="bg-BG" sz="2800" b="1" dirty="0">
                <a:solidFill>
                  <a:srgbClr val="002060"/>
                </a:solidFill>
              </a:rPr>
            </a:br>
            <a:r>
              <a:rPr lang="bg-BG" dirty="0">
                <a:solidFill>
                  <a:srgbClr val="002060"/>
                </a:solidFill>
              </a:rPr>
              <a:t>събиране и анализ на информацията. Стабилизираща и оздравителна програма/план.</a:t>
            </a:r>
          </a:p>
        </p:txBody>
      </p:sp>
      <p:sp>
        <p:nvSpPr>
          <p:cNvPr id="9" name="Заглавие 1">
            <a:extLst>
              <a:ext uri="{FF2B5EF4-FFF2-40B4-BE49-F238E27FC236}">
                <a16:creationId xmlns:a16="http://schemas.microsoft.com/office/drawing/2014/main" id="{500503ED-8225-1D06-E72C-C23F434387C9}"/>
              </a:ext>
            </a:extLst>
          </p:cNvPr>
          <p:cNvSpPr txBox="1">
            <a:spLocks/>
          </p:cNvSpPr>
          <p:nvPr/>
        </p:nvSpPr>
        <p:spPr>
          <a:xfrm>
            <a:off x="0" y="260350"/>
            <a:ext cx="1219200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dirty="0"/>
              <a:t>ДИНАМИКА В ЧЛЕНСТВОТО </a:t>
            </a:r>
            <a:br>
              <a:rPr lang="bg-BG" sz="3500" dirty="0"/>
            </a:br>
            <a:r>
              <a:rPr lang="bg-BG" sz="1800" dirty="0"/>
              <a:t>(към 31 март)</a:t>
            </a:r>
            <a:endParaRPr lang="bg-BG" sz="350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D080E20-9901-89D7-D82A-B1A6B775736A}"/>
              </a:ext>
            </a:extLst>
          </p:cNvPr>
          <p:cNvSpPr txBox="1">
            <a:spLocks/>
          </p:cNvSpPr>
          <p:nvPr/>
        </p:nvSpPr>
        <p:spPr>
          <a:xfrm>
            <a:off x="9424657" y="1144412"/>
            <a:ext cx="2326741" cy="4847474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g-BG" sz="2400" dirty="0">
                <a:solidFill>
                  <a:srgbClr val="002060"/>
                </a:solidFill>
                <a:ea typeface="+mj-ea"/>
              </a:rPr>
              <a:t>Силно препоръчваме </a:t>
            </a:r>
            <a:r>
              <a:rPr lang="bg-BG" sz="2400" b="1" dirty="0">
                <a:solidFill>
                  <a:srgbClr val="002060"/>
                </a:solidFill>
                <a:ea typeface="+mj-ea"/>
              </a:rPr>
              <a:t>АДГ</a:t>
            </a:r>
            <a:r>
              <a:rPr lang="bg-BG" sz="2400" dirty="0">
                <a:solidFill>
                  <a:srgbClr val="002060"/>
                </a:solidFill>
                <a:ea typeface="+mj-ea"/>
              </a:rPr>
              <a:t>, заедно с </a:t>
            </a:r>
            <a:r>
              <a:rPr lang="bg-BG" sz="2400" b="1" dirty="0">
                <a:solidFill>
                  <a:srgbClr val="002060"/>
                </a:solidFill>
                <a:ea typeface="+mj-ea"/>
              </a:rPr>
              <a:t>Дистриктния комитет по членство</a:t>
            </a:r>
            <a:r>
              <a:rPr lang="bg-BG" sz="2400" dirty="0">
                <a:solidFill>
                  <a:srgbClr val="002060"/>
                </a:solidFill>
                <a:ea typeface="+mj-ea"/>
              </a:rPr>
              <a:t>, да проучат </a:t>
            </a:r>
            <a:r>
              <a:rPr lang="bg-BG" sz="2400" b="1" dirty="0">
                <a:solidFill>
                  <a:srgbClr val="002060"/>
                </a:solidFill>
                <a:ea typeface="+mj-ea"/>
              </a:rPr>
              <a:t>информацията </a:t>
            </a:r>
            <a:r>
              <a:rPr lang="bg-BG" sz="2400" dirty="0">
                <a:solidFill>
                  <a:srgbClr val="002060"/>
                </a:solidFill>
                <a:ea typeface="+mj-ea"/>
              </a:rPr>
              <a:t>, налична в </a:t>
            </a:r>
            <a:r>
              <a:rPr lang="en-US" sz="2400" b="1" dirty="0">
                <a:solidFill>
                  <a:srgbClr val="002060"/>
                </a:solidFill>
                <a:ea typeface="+mj-ea"/>
              </a:rPr>
              <a:t>Rotary club Central</a:t>
            </a:r>
            <a:r>
              <a:rPr lang="en-US" sz="2400" dirty="0">
                <a:solidFill>
                  <a:srgbClr val="002060"/>
                </a:solidFill>
                <a:ea typeface="+mj-ea"/>
              </a:rPr>
              <a:t> </a:t>
            </a:r>
            <a:r>
              <a:rPr lang="bg-BG" sz="2400" dirty="0">
                <a:solidFill>
                  <a:srgbClr val="002060"/>
                </a:solidFill>
                <a:ea typeface="+mj-ea"/>
              </a:rPr>
              <a:t>и </a:t>
            </a:r>
            <a:br>
              <a:rPr lang="bg-BG" sz="2400" dirty="0">
                <a:solidFill>
                  <a:srgbClr val="002060"/>
                </a:solidFill>
                <a:ea typeface="+mj-ea"/>
              </a:rPr>
            </a:br>
            <a:br>
              <a:rPr lang="bg-BG" sz="2400" dirty="0">
                <a:solidFill>
                  <a:srgbClr val="002060"/>
                </a:solidFill>
                <a:ea typeface="+mj-ea"/>
              </a:rPr>
            </a:br>
            <a:r>
              <a:rPr lang="bg-BG" sz="2400" b="1" dirty="0">
                <a:solidFill>
                  <a:srgbClr val="002060"/>
                </a:solidFill>
                <a:ea typeface="+mj-ea"/>
              </a:rPr>
              <a:t>заедно с президентите на Ротари и Ротаракт клубове да анализират данните. </a:t>
            </a:r>
            <a:endParaRPr lang="bg-BG" sz="2000" b="1" dirty="0">
              <a:solidFill>
                <a:srgbClr val="00206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bg-BG" sz="1600" dirty="0">
              <a:solidFill>
                <a:srgbClr val="FF0000"/>
              </a:solidFill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D080E20-9901-89D7-D82A-B1A6B775736A}"/>
              </a:ext>
            </a:extLst>
          </p:cNvPr>
          <p:cNvSpPr txBox="1">
            <a:spLocks/>
          </p:cNvSpPr>
          <p:nvPr/>
        </p:nvSpPr>
        <p:spPr>
          <a:xfrm>
            <a:off x="629117" y="3730028"/>
            <a:ext cx="3345353" cy="226185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g-BG" sz="1600" b="1" dirty="0">
                <a:solidFill>
                  <a:srgbClr val="002060"/>
                </a:solidFill>
              </a:rPr>
              <a:t>За предходните 5 години  – </a:t>
            </a:r>
            <a:r>
              <a:rPr lang="bg-BG" sz="1600" b="1" u="sng" dirty="0">
                <a:solidFill>
                  <a:srgbClr val="002060"/>
                </a:solidFill>
              </a:rPr>
              <a:t>напуснали по продължителност на членството</a:t>
            </a:r>
            <a:r>
              <a:rPr lang="bg-BG" sz="1600" b="1" dirty="0">
                <a:solidFill>
                  <a:srgbClr val="002060"/>
                </a:solidFill>
              </a:rPr>
              <a:t>:</a:t>
            </a:r>
            <a:br>
              <a:rPr lang="bg-BG" sz="1600" b="1" dirty="0">
                <a:solidFill>
                  <a:srgbClr val="002060"/>
                </a:solidFill>
              </a:rPr>
            </a:br>
            <a:br>
              <a:rPr lang="bg-BG" sz="1400" b="1" dirty="0">
                <a:solidFill>
                  <a:srgbClr val="FF0000"/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42 – през първата година</a:t>
            </a:r>
            <a:b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129 - през втората година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170 – от 3 до 5 година</a:t>
            </a:r>
            <a:b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133 – от 6 до 10 година</a:t>
            </a:r>
            <a:b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320 – след повече от 10 години 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D080E20-9901-89D7-D82A-B1A6B775736A}"/>
              </a:ext>
            </a:extLst>
          </p:cNvPr>
          <p:cNvSpPr txBox="1">
            <a:spLocks/>
          </p:cNvSpPr>
          <p:nvPr/>
        </p:nvSpPr>
        <p:spPr>
          <a:xfrm>
            <a:off x="4126870" y="3730028"/>
            <a:ext cx="5080504" cy="226185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g-BG" sz="1600" b="1" dirty="0">
                <a:solidFill>
                  <a:srgbClr val="002060"/>
                </a:solidFill>
              </a:rPr>
              <a:t>За предходните 5 години, </a:t>
            </a:r>
            <a:r>
              <a:rPr lang="bg-BG" sz="1600" b="1" u="sng" dirty="0">
                <a:solidFill>
                  <a:srgbClr val="002060"/>
                </a:solidFill>
              </a:rPr>
              <a:t>според причината за напускане </a:t>
            </a:r>
            <a:r>
              <a:rPr lang="bg-BG" sz="1600" i="1" dirty="0">
                <a:solidFill>
                  <a:srgbClr val="002060"/>
                </a:solidFill>
              </a:rPr>
              <a:t>(необходимо е да се посочват коректно)</a:t>
            </a:r>
            <a:r>
              <a:rPr lang="bg-BG" sz="1600" b="1" dirty="0">
                <a:solidFill>
                  <a:srgbClr val="002060"/>
                </a:solidFill>
              </a:rPr>
              <a:t>:</a:t>
            </a:r>
            <a:br>
              <a:rPr lang="bg-BG" sz="1600" b="1" dirty="0">
                <a:solidFill>
                  <a:srgbClr val="002060"/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22 – посещения	30 – смяна на местоживеене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98 – бизнеса	</a:t>
            </a:r>
            <a:r>
              <a:rPr lang="bg-BG" sz="1400" b="1" dirty="0">
                <a:solidFill>
                  <a:srgbClr val="FF0000"/>
                </a:solidFill>
              </a:rPr>
              <a:t>140 - други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30 – смърт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65 – семейни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18 – здравословни</a:t>
            </a:r>
          </a:p>
          <a:p>
            <a:pPr marL="0" indent="0">
              <a:buFont typeface="Arial" pitchFamily="34" charset="0"/>
              <a:buNone/>
            </a:pPr>
            <a:r>
              <a:rPr lang="bg-BG" sz="1400" b="1" dirty="0">
                <a:solidFill>
                  <a:srgbClr val="FF0000"/>
                </a:solidFill>
              </a:rPr>
              <a:t>376 – лични причини</a:t>
            </a:r>
            <a:b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bg-B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15 – смяна на клуба</a:t>
            </a:r>
          </a:p>
          <a:p>
            <a:pPr marL="0" indent="0">
              <a:buFont typeface="Arial" pitchFamily="34" charset="0"/>
              <a:buNone/>
            </a:pPr>
            <a:endParaRPr lang="bg-BG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bg-BG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8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227138"/>
            <a:ext cx="12192000" cy="3413125"/>
          </a:xfrm>
        </p:spPr>
        <p:txBody>
          <a:bodyPr>
            <a:noAutofit/>
          </a:bodyPr>
          <a:lstStyle/>
          <a:p>
            <a:r>
              <a:rPr lang="bg-BG" sz="11500" dirty="0"/>
              <a:t>Фондация </a:t>
            </a:r>
            <a:br>
              <a:rPr lang="bg-BG" sz="11500" dirty="0"/>
            </a:br>
            <a:r>
              <a:rPr lang="bg-BG" sz="11500" dirty="0"/>
              <a:t>Ротари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95113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14DAC-C016-60AF-8D2F-424525134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69642-6966-4DAF-10C5-00BB673E13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7963"/>
            <a:ext cx="12192000" cy="619125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/>
              <a:t>ДАРЕНИЯТА КЪМ ФОНДАЦИЯ РОТАРИ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49B481D-D80B-5F65-87B4-7D9D0297E6C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99163" y="3573463"/>
            <a:ext cx="6192837" cy="244792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20" y="789940"/>
            <a:ext cx="10058400" cy="5277638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364480" y="1778000"/>
            <a:ext cx="538480" cy="1209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90080" y="1615440"/>
            <a:ext cx="650240" cy="137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768080" y="1605280"/>
            <a:ext cx="650240" cy="137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57988" y="1605279"/>
            <a:ext cx="851026" cy="1454791"/>
          </a:xfrm>
          <a:prstGeom prst="rect">
            <a:avLst/>
          </a:prstGeom>
          <a:noFill/>
          <a:ln w="857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01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227138"/>
            <a:ext cx="12192000" cy="3413125"/>
          </a:xfrm>
        </p:spPr>
        <p:txBody>
          <a:bodyPr>
            <a:noAutofit/>
          </a:bodyPr>
          <a:lstStyle/>
          <a:p>
            <a:r>
              <a:rPr lang="bg-BG" sz="11500" dirty="0"/>
              <a:t>Публичен</a:t>
            </a:r>
            <a:br>
              <a:rPr lang="bg-BG" sz="11500" dirty="0"/>
            </a:br>
            <a:r>
              <a:rPr lang="bg-BG" sz="11500" dirty="0"/>
              <a:t>имидж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243337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79A6E-1118-6DFF-1511-3839876A4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F35A6-E025-3718-810B-14BC7D6DA75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4688" y="2046092"/>
            <a:ext cx="11072389" cy="3494638"/>
          </a:xfrm>
        </p:spPr>
        <p:txBody>
          <a:bodyPr numCol="2">
            <a:normAutofit fontScale="70000" lnSpcReduction="20000"/>
          </a:bodyPr>
          <a:lstStyle/>
          <a:p>
            <a:pPr marL="0" indent="0">
              <a:buNone/>
            </a:pPr>
            <a:r>
              <a:rPr lang="bg-BG" sz="2400" b="1" dirty="0">
                <a:solidFill>
                  <a:srgbClr val="17458F"/>
                </a:solidFill>
              </a:rPr>
              <a:t>Конкретни дейностти от началото на годината</a:t>
            </a:r>
          </a:p>
          <a:p>
            <a:r>
              <a:rPr lang="bg-BG" sz="2400" b="1" dirty="0"/>
              <a:t>Възстановяване на комуникациите</a:t>
            </a:r>
          </a:p>
          <a:p>
            <a:r>
              <a:rPr lang="bg-BG" sz="2400" b="1" dirty="0"/>
              <a:t>Бюлетин</a:t>
            </a:r>
            <a:r>
              <a:rPr lang="bg-BG" sz="2400" dirty="0"/>
              <a:t> – </a:t>
            </a:r>
            <a:r>
              <a:rPr lang="en-US" sz="2400" b="1" dirty="0"/>
              <a:t>8</a:t>
            </a:r>
            <a:r>
              <a:rPr lang="en-US" sz="2400" dirty="0"/>
              <a:t> </a:t>
            </a:r>
            <a:r>
              <a:rPr lang="bg-BG" sz="2400" dirty="0"/>
              <a:t>броя</a:t>
            </a:r>
            <a:r>
              <a:rPr lang="en-US" sz="2400" dirty="0"/>
              <a:t>, </a:t>
            </a:r>
            <a:r>
              <a:rPr lang="bg-BG" sz="2400" b="1" dirty="0"/>
              <a:t>527</a:t>
            </a:r>
            <a:r>
              <a:rPr lang="bg-BG" sz="2400" dirty="0"/>
              <a:t> страници, </a:t>
            </a:r>
            <a:r>
              <a:rPr lang="en-US" sz="2400" b="1" dirty="0"/>
              <a:t>3802</a:t>
            </a:r>
            <a:r>
              <a:rPr lang="bg-BG" sz="2400" dirty="0"/>
              <a:t> са само директните отваряния, </a:t>
            </a:r>
            <a:endParaRPr lang="bg-BG" sz="2400" b="1" dirty="0"/>
          </a:p>
          <a:p>
            <a:r>
              <a:rPr lang="bg-BG" sz="2400" b="1" dirty="0"/>
              <a:t>Сайт</a:t>
            </a:r>
            <a:r>
              <a:rPr lang="bg-BG" sz="2400" dirty="0"/>
              <a:t> – </a:t>
            </a:r>
            <a:r>
              <a:rPr lang="en-US" sz="2400" b="1" dirty="0"/>
              <a:t>23000</a:t>
            </a:r>
            <a:r>
              <a:rPr lang="en-US" sz="2400" dirty="0"/>
              <a:t> </a:t>
            </a:r>
            <a:r>
              <a:rPr lang="bg-BG" sz="2400" dirty="0"/>
              <a:t>уникални посещения, </a:t>
            </a:r>
            <a:r>
              <a:rPr lang="bg-BG" sz="2400" b="1" dirty="0"/>
              <a:t>80 </a:t>
            </a:r>
            <a:r>
              <a:rPr lang="bg-BG" sz="2400" dirty="0"/>
              <a:t>публикации за клубни проекти</a:t>
            </a:r>
          </a:p>
          <a:p>
            <a:r>
              <a:rPr lang="bg-BG" sz="2400" dirty="0"/>
              <a:t>ФБ (даваме само за това) – </a:t>
            </a:r>
            <a:r>
              <a:rPr lang="en-US" sz="2400" b="1" dirty="0"/>
              <a:t>159,1 K </a:t>
            </a:r>
            <a:r>
              <a:rPr lang="bg-BG" sz="2400" dirty="0"/>
              <a:t>разглеждания; </a:t>
            </a:r>
            <a:r>
              <a:rPr lang="bg-BG" sz="2400" b="1" dirty="0"/>
              <a:t>59.2 достигания</a:t>
            </a:r>
          </a:p>
          <a:p>
            <a:r>
              <a:rPr lang="bg-BG" sz="2400" dirty="0"/>
              <a:t>Повече от </a:t>
            </a:r>
            <a:r>
              <a:rPr lang="bg-BG" sz="2400" b="1" dirty="0"/>
              <a:t>1000 публикации в местни и национални медии, в БТА</a:t>
            </a:r>
          </a:p>
          <a:p>
            <a:r>
              <a:rPr lang="bg-BG" sz="2400" b="1" dirty="0"/>
              <a:t>Иницииране на онлайн обучения и консултации - 7 уебинара</a:t>
            </a:r>
            <a:r>
              <a:rPr lang="bg-BG" sz="2400" dirty="0"/>
              <a:t>, инициирани от </a:t>
            </a:r>
            <a:r>
              <a:rPr lang="bg-BG" sz="2400" b="1" dirty="0"/>
              <a:t>ПИ, ИТ и ФР</a:t>
            </a:r>
          </a:p>
          <a:p>
            <a:r>
              <a:rPr lang="bg-BG" sz="2400" b="1" dirty="0"/>
              <a:t>Активна работа с клубовете</a:t>
            </a:r>
            <a:r>
              <a:rPr lang="bg-BG" sz="2400" dirty="0"/>
              <a:t> за по-добра видимост, използване на </a:t>
            </a:r>
            <a:r>
              <a:rPr lang="en-US" sz="2400" b="1" dirty="0" err="1"/>
              <a:t>ai</a:t>
            </a:r>
            <a:br>
              <a:rPr lang="en-US" sz="2400" b="1" dirty="0"/>
            </a:br>
            <a:endParaRPr lang="en-US" sz="2400" b="1" dirty="0"/>
          </a:p>
          <a:p>
            <a:r>
              <a:rPr lang="bg-BG" sz="2400" dirty="0"/>
              <a:t>Публикации в онлайн медии и социални профили на</a:t>
            </a:r>
            <a:r>
              <a:rPr lang="bg-BG" sz="2400" b="1" dirty="0"/>
              <a:t> Зона 21</a:t>
            </a:r>
            <a:r>
              <a:rPr lang="en-US" sz="2400" b="1" dirty="0"/>
              <a:t>b</a:t>
            </a:r>
            <a:endParaRPr lang="bg-BG" sz="2400" b="1" dirty="0"/>
          </a:p>
          <a:p>
            <a:r>
              <a:rPr lang="bg-BG" sz="2400" dirty="0"/>
              <a:t>Участия на членове на комитета на различни международни форуми</a:t>
            </a:r>
          </a:p>
          <a:p>
            <a:r>
              <a:rPr lang="bg-BG" sz="2400" dirty="0"/>
              <a:t>Създаване на </a:t>
            </a:r>
            <a:r>
              <a:rPr lang="bg-BG" sz="2400" b="1" dirty="0"/>
              <a:t>единен пул за информация</a:t>
            </a:r>
            <a:r>
              <a:rPr lang="bg-BG" sz="2400" dirty="0"/>
              <a:t> заедно със списание Ротари на Балканите</a:t>
            </a:r>
          </a:p>
          <a:p>
            <a:r>
              <a:rPr lang="bg-BG" sz="2400" dirty="0"/>
              <a:t>Предстоят още национални кампании до края на годината</a:t>
            </a:r>
          </a:p>
          <a:p>
            <a:r>
              <a:rPr lang="bg-BG" sz="2400" dirty="0"/>
              <a:t>Участие в кампаниите на </a:t>
            </a:r>
            <a:r>
              <a:rPr lang="en-US" sz="2400" dirty="0"/>
              <a:t>ISFR </a:t>
            </a:r>
            <a:endParaRPr lang="bg-BG" sz="2400" dirty="0"/>
          </a:p>
          <a:p>
            <a:r>
              <a:rPr lang="bg-BG" sz="2400" dirty="0"/>
              <a:t>Подготвени множество инструкции и ръководства за клубовете</a:t>
            </a:r>
          </a:p>
          <a:p>
            <a:r>
              <a:rPr lang="bg-BG" sz="2400" dirty="0"/>
              <a:t>Публикации на повече от 200 страници в зоналния бюлетин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2E6565-F55E-0DEC-9812-FE0A631721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12192000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/>
              <a:t>Публичен имидж</a:t>
            </a:r>
          </a:p>
        </p:txBody>
      </p:sp>
      <p:sp>
        <p:nvSpPr>
          <p:cNvPr id="6" name="Rectangle 5"/>
          <p:cNvSpPr/>
          <p:nvPr/>
        </p:nvSpPr>
        <p:spPr>
          <a:xfrm>
            <a:off x="727211" y="948512"/>
            <a:ext cx="107706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/>
              <a:t>Комитетът по ПИ работи в директна връзка с Дистрикт гуверньора, с ДГЕ, с ДГН, с ДРРЕ, с </a:t>
            </a:r>
            <a:r>
              <a:rPr lang="bg-BG" b="1" dirty="0">
                <a:solidFill>
                  <a:srgbClr val="17458F"/>
                </a:solidFill>
              </a:rPr>
              <a:t>КЛУБОВЕТЕ</a:t>
            </a:r>
            <a:r>
              <a:rPr lang="bg-BG" b="1" dirty="0"/>
              <a:t>. </a:t>
            </a:r>
          </a:p>
          <a:p>
            <a:pPr algn="ctr"/>
            <a:r>
              <a:rPr lang="bg-BG" b="1" dirty="0"/>
              <a:t>Цялата дейност е насочена към </a:t>
            </a:r>
            <a:r>
              <a:rPr lang="bg-BG" b="1" dirty="0">
                <a:solidFill>
                  <a:srgbClr val="17458F"/>
                </a:solidFill>
              </a:rPr>
              <a:t>увеличаване и задържане на членството</a:t>
            </a:r>
            <a:r>
              <a:rPr lang="bg-BG" b="1" dirty="0"/>
              <a:t>, към </a:t>
            </a:r>
            <a:r>
              <a:rPr lang="bg-BG" b="1" dirty="0">
                <a:solidFill>
                  <a:srgbClr val="17458F"/>
                </a:solidFill>
              </a:rPr>
              <a:t>увеличаване на дарения и дарителите за Фондацията</a:t>
            </a:r>
            <a:r>
              <a:rPr lang="bg-BG" b="1" dirty="0"/>
              <a:t>, повишаване на </a:t>
            </a:r>
            <a:r>
              <a:rPr lang="bg-BG" b="1" dirty="0">
                <a:solidFill>
                  <a:srgbClr val="17458F"/>
                </a:solidFill>
              </a:rPr>
              <a:t>знанието за Ротари</a:t>
            </a:r>
            <a:r>
              <a:rPr lang="bg-BG" b="1" dirty="0"/>
              <a:t> и </a:t>
            </a:r>
            <a:r>
              <a:rPr lang="bg-BG" b="1" dirty="0">
                <a:solidFill>
                  <a:srgbClr val="17458F"/>
                </a:solidFill>
              </a:rPr>
              <a:t>видимостта</a:t>
            </a:r>
            <a:r>
              <a:rPr lang="bg-BG" b="1" dirty="0"/>
              <a:t> на нашата организация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90527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2690</TotalTime>
  <Words>458</Words>
  <Application>Microsoft Office PowerPoint</Application>
  <PresentationFormat>Widescreen</PresentationFormat>
  <Paragraphs>51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Тема на Office</vt:lpstr>
      <vt:lpstr>Custom Design</vt:lpstr>
      <vt:lpstr>1_Custom Design</vt:lpstr>
      <vt:lpstr>PowerPoint Presentation</vt:lpstr>
      <vt:lpstr>PowerPoint Presentation</vt:lpstr>
      <vt:lpstr>Членството</vt:lpstr>
      <vt:lpstr>ДИНАМИКА В ЧЛЕНСТВОТО  (към 31 март)</vt:lpstr>
      <vt:lpstr>PowerPoint Presentation</vt:lpstr>
      <vt:lpstr>Фондация  Ротари</vt:lpstr>
      <vt:lpstr>ДАРЕНИЯТА КЪМ ФОНДАЦИЯ РОТАРИ</vt:lpstr>
      <vt:lpstr>Публичен имидж</vt:lpstr>
      <vt:lpstr>Публичен имидж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Маргарита Й. Богданова</dc:creator>
  <cp:lastModifiedBy>Plamen Ilarionov</cp:lastModifiedBy>
  <cp:revision>140</cp:revision>
  <dcterms:created xsi:type="dcterms:W3CDTF">2023-08-17T13:43:07Z</dcterms:created>
  <dcterms:modified xsi:type="dcterms:W3CDTF">2025-04-08T11:30:38Z</dcterms:modified>
</cp:coreProperties>
</file>