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</p:sldMasterIdLst>
  <p:notesMasterIdLst>
    <p:notesMasterId r:id="rId31"/>
  </p:notesMasterIdLst>
  <p:sldIdLst>
    <p:sldId id="257" r:id="rId4"/>
    <p:sldId id="256" r:id="rId5"/>
    <p:sldId id="328" r:id="rId6"/>
    <p:sldId id="331" r:id="rId7"/>
    <p:sldId id="333" r:id="rId8"/>
    <p:sldId id="334" r:id="rId9"/>
    <p:sldId id="335" r:id="rId10"/>
    <p:sldId id="336" r:id="rId11"/>
    <p:sldId id="355" r:id="rId12"/>
    <p:sldId id="337" r:id="rId13"/>
    <p:sldId id="338" r:id="rId14"/>
    <p:sldId id="339" r:id="rId15"/>
    <p:sldId id="340" r:id="rId16"/>
    <p:sldId id="356" r:id="rId17"/>
    <p:sldId id="341" r:id="rId18"/>
    <p:sldId id="342" r:id="rId19"/>
    <p:sldId id="343" r:id="rId20"/>
    <p:sldId id="344" r:id="rId21"/>
    <p:sldId id="345" r:id="rId22"/>
    <p:sldId id="346" r:id="rId23"/>
    <p:sldId id="348" r:id="rId24"/>
    <p:sldId id="349" r:id="rId25"/>
    <p:sldId id="350" r:id="rId26"/>
    <p:sldId id="351" r:id="rId27"/>
    <p:sldId id="354" r:id="rId28"/>
    <p:sldId id="352" r:id="rId29"/>
    <p:sldId id="262" r:id="rId3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908FD0CD-70C9-4A2D-A030-46220F9CCD8C}">
          <p14:sldIdLst>
            <p14:sldId id="257"/>
            <p14:sldId id="256"/>
            <p14:sldId id="328"/>
            <p14:sldId id="331"/>
            <p14:sldId id="333"/>
            <p14:sldId id="334"/>
            <p14:sldId id="335"/>
            <p14:sldId id="336"/>
            <p14:sldId id="355"/>
            <p14:sldId id="337"/>
            <p14:sldId id="338"/>
            <p14:sldId id="339"/>
            <p14:sldId id="340"/>
            <p14:sldId id="356"/>
            <p14:sldId id="341"/>
            <p14:sldId id="342"/>
            <p14:sldId id="343"/>
            <p14:sldId id="344"/>
            <p14:sldId id="345"/>
            <p14:sldId id="346"/>
            <p14:sldId id="348"/>
            <p14:sldId id="349"/>
            <p14:sldId id="350"/>
            <p14:sldId id="351"/>
            <p14:sldId id="354"/>
            <p14:sldId id="352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25488D"/>
    <a:srgbClr val="FFB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7" autoAdjust="0"/>
    <p:restoredTop sz="85109" autoAdjust="0"/>
  </p:normalViewPr>
  <p:slideViewPr>
    <p:cSldViewPr snapToGrid="0">
      <p:cViewPr varScale="1">
        <p:scale>
          <a:sx n="71" d="100"/>
          <a:sy n="71" d="100"/>
        </p:scale>
        <p:origin x="-787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AAD0-F73E-4955-99D7-99898D94E183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772B7-C1CF-4A4A-82E2-DE6CE183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6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9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7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3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7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5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0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9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1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56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1883B2-1AB6-E238-1576-F9A17F83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816C6F1-98BF-4ED9-789C-2E1551BAA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27B3832-E538-0614-9A01-60D24F4EB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C107C0-8D4B-D4E1-3B5C-026690E851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5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9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3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9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xmlns="" id="{AFB0669B-D7F0-4ABF-8FCF-838986AECE57}"/>
              </a:ext>
            </a:extLst>
          </p:cNvPr>
          <p:cNvSpPr/>
          <p:nvPr userDrawn="1"/>
        </p:nvSpPr>
        <p:spPr>
          <a:xfrm>
            <a:off x="0" y="2710007"/>
            <a:ext cx="12192000" cy="250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ЕКИПА НА ДИСТРИКТ 2482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DTTS)</a:t>
            </a:r>
            <a:endParaRPr lang="bg-BG" sz="44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6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39835" y="4028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bg-BG" dirty="0"/>
              <a:t>Подраздел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95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0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1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16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480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9660" y="1589518"/>
            <a:ext cx="11015529" cy="4247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88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73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75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857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9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xmlns="" id="{AFB0669B-D7F0-4ABF-8FCF-838986AECE57}"/>
              </a:ext>
            </a:extLst>
          </p:cNvPr>
          <p:cNvSpPr/>
          <p:nvPr userDrawn="1"/>
        </p:nvSpPr>
        <p:spPr>
          <a:xfrm>
            <a:off x="0" y="2691881"/>
            <a:ext cx="12192000" cy="2500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ЕКИПА НА ДИСТРИКТ 2482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DTTS)</a:t>
            </a:r>
            <a:endParaRPr lang="bg-BG" sz="44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xmlns="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38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282825"/>
            <a:ext cx="12192000" cy="1374776"/>
          </a:xfrm>
          <a:prstGeom prst="rect">
            <a:avLst/>
          </a:prstGeom>
          <a:solidFill>
            <a:srgbClr val="002060"/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Подраздел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09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282825"/>
            <a:ext cx="12192000" cy="1374776"/>
          </a:xfrm>
          <a:prstGeom prst="rect">
            <a:avLst/>
          </a:prstGeom>
          <a:solidFill>
            <a:srgbClr val="C00000"/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Подраздел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1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xmlns="" id="{AFB0669B-D7F0-4ABF-8FCF-838986AECE57}"/>
              </a:ext>
            </a:extLst>
          </p:cNvPr>
          <p:cNvSpPr/>
          <p:nvPr userDrawn="1"/>
        </p:nvSpPr>
        <p:spPr>
          <a:xfrm>
            <a:off x="0" y="2561252"/>
            <a:ext cx="12192000" cy="250060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ЕКИПА НА ДИСТРИКТ 2482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DTTS)</a:t>
            </a:r>
            <a:endParaRPr lang="bg-BG" sz="44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xmlns="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1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xmlns="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396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xmlns="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043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xmlns="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060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23BC1A21-5DD3-4712-A27D-A6E711216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979"/>
            <a:ext cx="1714804" cy="633128"/>
          </a:xfrm>
          <a:prstGeom prst="rect">
            <a:avLst/>
          </a:prstGeom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8DA77A9-B9CD-42FB-B391-EDFCD17EE0EF}"/>
              </a:ext>
            </a:extLst>
          </p:cNvPr>
          <p:cNvSpPr/>
          <p:nvPr userDrawn="1"/>
        </p:nvSpPr>
        <p:spPr>
          <a:xfrm>
            <a:off x="0" y="2519418"/>
            <a:ext cx="12192000" cy="1485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g-BG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8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xmlns="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xmlns="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xmlns="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8" name="Право съединение 17">
              <a:extLst>
                <a:ext uri="{FF2B5EF4-FFF2-40B4-BE49-F238E27FC236}">
                  <a16:creationId xmlns:a16="http://schemas.microsoft.com/office/drawing/2014/main" xmlns="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Текстово поле 7">
              <a:extLst>
                <a:ext uri="{FF2B5EF4-FFF2-40B4-BE49-F238E27FC236}">
                  <a16:creationId xmlns:a16="http://schemas.microsoft.com/office/drawing/2014/main" xmlns="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311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11" name="Правоъгълник 4">
              <a:extLst>
                <a:ext uri="{FF2B5EF4-FFF2-40B4-BE49-F238E27FC236}">
                  <a16:creationId xmlns:a16="http://schemas.microsoft.com/office/drawing/2014/main" xmlns="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xmlns="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Картина 14">
              <a:extLst>
                <a:ext uri="{FF2B5EF4-FFF2-40B4-BE49-F238E27FC236}">
                  <a16:creationId xmlns:a16="http://schemas.microsoft.com/office/drawing/2014/main" xmlns="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" name="Право съединение 17">
              <a:extLst>
                <a:ext uri="{FF2B5EF4-FFF2-40B4-BE49-F238E27FC236}">
                  <a16:creationId xmlns:a16="http://schemas.microsoft.com/office/drawing/2014/main" xmlns="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Текстово поле 7">
              <a:extLst>
                <a:ext uri="{FF2B5EF4-FFF2-40B4-BE49-F238E27FC236}">
                  <a16:creationId xmlns:a16="http://schemas.microsoft.com/office/drawing/2014/main" xmlns="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2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0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086184F0-BCA2-4D67-8CC0-466BB1CAC4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11347" y="540221"/>
            <a:ext cx="4030334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ДГ 2024-20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5: Маргарит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а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Богданова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ДГ 2025-20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6: Пламен Цветков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РИ Президент елект:  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Марио де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Камарго</a:t>
            </a:r>
            <a:endParaRPr lang="ru-RU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Дистрикт 2482</a:t>
            </a:r>
            <a:endParaRPr lang="en-US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60816" y="837284"/>
            <a:ext cx="3225875" cy="775480"/>
            <a:chOff x="8656232" y="540221"/>
            <a:chExt cx="3225875" cy="775480"/>
          </a:xfrm>
        </p:grpSpPr>
        <p:pic>
          <p:nvPicPr>
            <p:cNvPr id="6" name="Picture 2" descr="E:\000000000000000000 Zone 21B\D2482\Margarita blanka\T2425EN-Logo-RGB.png">
              <a:extLst>
                <a:ext uri="{FF2B5EF4-FFF2-40B4-BE49-F238E27FC236}">
                  <a16:creationId xmlns:a16="http://schemas.microsoft.com/office/drawing/2014/main" xmlns="" id="{A4EFAAAC-0ED3-462A-B0A0-DBE6DF73C2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724" y="647727"/>
              <a:ext cx="1128383" cy="66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Картина 12">
              <a:extLst>
                <a:ext uri="{FF2B5EF4-FFF2-40B4-BE49-F238E27FC236}">
                  <a16:creationId xmlns:a16="http://schemas.microsoft.com/office/drawing/2014/main" xmlns="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232" y="540221"/>
              <a:ext cx="1863500" cy="775479"/>
            </a:xfrm>
            <a:prstGeom prst="rect">
              <a:avLst/>
            </a:prstGeom>
          </p:spPr>
        </p:pic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xmlns="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55943" y="540222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8355707" y="779800"/>
            <a:ext cx="3140762" cy="832963"/>
            <a:chOff x="5304857" y="2818484"/>
            <a:chExt cx="3140762" cy="832963"/>
          </a:xfrm>
        </p:grpSpPr>
        <p:pic>
          <p:nvPicPr>
            <p:cNvPr id="1026" name="Picture 2" descr="E:\000000000000000000 Zone 21B\D2482\Пламен Цветков\PETS\шаблон\logo\PM2526-BC-SOCIAL-ROTARY-WHITE-1080x1080-EN-US (1)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20"/>
            <a:stretch/>
          </p:blipFill>
          <p:spPr bwMode="auto">
            <a:xfrm>
              <a:off x="7356496" y="2818485"/>
              <a:ext cx="1089123" cy="83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Картина 12">
              <a:extLst>
                <a:ext uri="{FF2B5EF4-FFF2-40B4-BE49-F238E27FC236}">
                  <a16:creationId xmlns:a16="http://schemas.microsoft.com/office/drawing/2014/main" xmlns="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857" y="2818484"/>
              <a:ext cx="1863500" cy="775479"/>
            </a:xfrm>
            <a:prstGeom prst="rect">
              <a:avLst/>
            </a:prstGeom>
          </p:spPr>
        </p:pic>
        <p:cxnSp>
          <p:nvCxnSpPr>
            <p:cNvPr id="15" name="Straight Connector 7">
              <a:extLst>
                <a:ext uri="{FF2B5EF4-FFF2-40B4-BE49-F238E27FC236}">
                  <a16:creationId xmlns:a16="http://schemas.microsoft.com/office/drawing/2014/main" xmlns="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4568" y="2818485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13" y="6021829"/>
            <a:ext cx="3963973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0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1" r:id="rId2"/>
    <p:sldLayoutId id="2147483685" r:id="rId3"/>
    <p:sldLayoutId id="2147483649" r:id="rId4"/>
    <p:sldLayoutId id="2147483687" r:id="rId5"/>
    <p:sldLayoutId id="2147483688" r:id="rId6"/>
    <p:sldLayoutId id="2147483670" r:id="rId7"/>
    <p:sldLayoutId id="2147483671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1374"/>
            <a:ext cx="10972800" cy="588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202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Картина 7">
            <a:extLst>
              <a:ext uri="{FF2B5EF4-FFF2-40B4-BE49-F238E27FC236}">
                <a16:creationId xmlns:a16="http://schemas.microsoft.com/office/drawing/2014/main" xmlns="" id="{239D22AA-BF46-414C-8B4C-59B6935DF71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3" y="5908887"/>
            <a:ext cx="1714804" cy="633128"/>
          </a:xfrm>
          <a:prstGeom prst="rect">
            <a:avLst/>
          </a:prstGeom>
        </p:spPr>
      </p:pic>
      <p:pic>
        <p:nvPicPr>
          <p:cNvPr id="2050" name="Picture 2" descr="E:\000000000000000000 Zone 21B\D2482\Margarita ПЕТС\template\Christo\theme-2023-24-logo-and-guidelines-en\2023-2024 Presidential theme logo and guidelines-EN\2 ALL LOGOS\ONE-COLOR\WHITE\Horizontal\T2324EN_Horizontal_RE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599" y="5958311"/>
            <a:ext cx="1514702" cy="5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авоъгълник 4">
            <a:extLst>
              <a:ext uri="{FF2B5EF4-FFF2-40B4-BE49-F238E27FC236}">
                <a16:creationId xmlns:a16="http://schemas.microsoft.com/office/drawing/2014/main" xmlns="" id="{D7466F01-F82C-4A32-A9C8-F586FEA26485}"/>
              </a:ext>
            </a:extLst>
          </p:cNvPr>
          <p:cNvSpPr/>
          <p:nvPr userDrawn="1"/>
        </p:nvSpPr>
        <p:spPr>
          <a:xfrm>
            <a:off x="0" y="6077712"/>
            <a:ext cx="12192000" cy="78028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0" algn="ctr">
              <a:spcAft>
                <a:spcPts val="600"/>
              </a:spcAft>
            </a:pPr>
            <a: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за обучение на екипа на дистрикт 2482 (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DTTS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b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0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4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април 202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5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, Пловдив</a:t>
            </a:r>
            <a:endParaRPr lang="bg-BG" sz="1200" b="0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5" name="Картина 11">
            <a:extLst>
              <a:ext uri="{FF2B5EF4-FFF2-40B4-BE49-F238E27FC236}">
                <a16:creationId xmlns:a16="http://schemas.microsoft.com/office/drawing/2014/main" xmlns="" id="{313340D6-2865-4EA6-B095-5F930CA2C71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005"/>
            <a:ext cx="1462747" cy="540065"/>
          </a:xfrm>
          <a:prstGeom prst="rect">
            <a:avLst/>
          </a:prstGeom>
          <a:ln>
            <a:noFill/>
          </a:ln>
        </p:spPr>
      </p:pic>
      <p:pic>
        <p:nvPicPr>
          <p:cNvPr id="18" name="Картина 14">
            <a:extLst>
              <a:ext uri="{FF2B5EF4-FFF2-40B4-BE49-F238E27FC236}">
                <a16:creationId xmlns:a16="http://schemas.microsoft.com/office/drawing/2014/main" xmlns="" id="{A3854AD8-9E60-4A42-B79A-7221E1EE4F3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9" y="6212051"/>
            <a:ext cx="937755" cy="554827"/>
          </a:xfrm>
          <a:prstGeom prst="rect">
            <a:avLst/>
          </a:prstGeom>
          <a:ln>
            <a:noFill/>
          </a:ln>
        </p:spPr>
      </p:pic>
      <p:cxnSp>
        <p:nvCxnSpPr>
          <p:cNvPr id="19" name="Право съединение 17">
            <a:extLst>
              <a:ext uri="{FF2B5EF4-FFF2-40B4-BE49-F238E27FC236}">
                <a16:creationId xmlns:a16="http://schemas.microsoft.com/office/drawing/2014/main" xmlns="" id="{5DC20674-118F-4477-B6E2-05C8BD28A71C}"/>
              </a:ext>
            </a:extLst>
          </p:cNvPr>
          <p:cNvCxnSpPr/>
          <p:nvPr userDrawn="1"/>
        </p:nvCxnSpPr>
        <p:spPr>
          <a:xfrm>
            <a:off x="10978961" y="6144025"/>
            <a:ext cx="0" cy="64766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470164" y="6196766"/>
            <a:ext cx="0" cy="570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Картина 11">
            <a:extLst>
              <a:ext uri="{FF2B5EF4-FFF2-40B4-BE49-F238E27FC236}">
                <a16:creationId xmlns:a16="http://schemas.microsoft.com/office/drawing/2014/main" xmlns="" id="{3036AF3E-0376-4D0D-A85C-EDE97D30D71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90" y="6202156"/>
            <a:ext cx="1462747" cy="540065"/>
          </a:xfrm>
          <a:prstGeom prst="rect">
            <a:avLst/>
          </a:prstGeom>
          <a:ln>
            <a:noFill/>
          </a:ln>
        </p:spPr>
      </p:pic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xmlns="" id="{E501DF13-3A49-43DA-8CDC-2826265509FA}"/>
              </a:ext>
            </a:extLst>
          </p:cNvPr>
          <p:cNvCxnSpPr/>
          <p:nvPr userDrawn="1"/>
        </p:nvCxnSpPr>
        <p:spPr>
          <a:xfrm>
            <a:off x="10985639" y="6196766"/>
            <a:ext cx="0" cy="570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E:\000000000000000000 Zone 21B\D2482\Пламен Цветков\PETS\шаблон\logo\PM2526-Stacked-White-EN-US-small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35" y="6230122"/>
            <a:ext cx="862546" cy="5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74" y="6200637"/>
            <a:ext cx="1475478" cy="2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6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23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ЦЕЛИ НА ДИСТРИКТ 2482</a:t>
            </a:r>
            <a:endParaRPr lang="en-US" sz="4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777279" y="1194192"/>
            <a:ext cx="10636586" cy="436203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Цел: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Насърчаване на всички клубове</a:t>
            </a:r>
            <a:r>
              <a:rPr lang="en-US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Дистрикта да поставят своите</a:t>
            </a:r>
            <a:r>
              <a:rPr lang="en-US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en-US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отари </a:t>
            </a:r>
            <a:r>
              <a:rPr lang="bg-BG" sz="2400" b="1" kern="100" dirty="0">
                <a:solidFill>
                  <a:srgbClr val="1745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луб</a:t>
            </a:r>
            <a:r>
              <a:rPr lang="en-US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kern="100" dirty="0" smtClean="0">
                <a:solidFill>
                  <a:srgbClr val="1745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ентрал (</a:t>
            </a:r>
            <a:r>
              <a:rPr lang="en-US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RCC)</a:t>
            </a:r>
            <a:endParaRPr lang="bg-BG" sz="24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 </a:t>
            </a: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50 %</a:t>
            </a: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клубовете да получат Клубна награда за отлични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постижения</a:t>
            </a:r>
            <a:r>
              <a:rPr lang="bg-BG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Задържане и нарастване броя</a:t>
            </a:r>
            <a:r>
              <a:rPr lang="en-US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ротарианци</a:t>
            </a:r>
            <a:r>
              <a:rPr lang="en-US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ротарактори и интерактори </a:t>
            </a:r>
            <a:r>
              <a:rPr lang="en-US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Дистрикта </a:t>
            </a:r>
            <a:r>
              <a:rPr lang="en-US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 предходната година</a:t>
            </a:r>
            <a:endParaRPr lang="bg-BG" sz="24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100 %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задържане на членовете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Нетно нарастване на членовете в Дистрикта най-малко с  </a:t>
            </a: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bg-B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сателитни клуба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Чартиране на </a:t>
            </a: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нови Ротари или Ротаракт клубове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bg-BG" sz="2500" b="1" dirty="0">
              <a:solidFill>
                <a:srgbClr val="17458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1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ЦЕЛИ НА ДИСТРИКТ 2482</a:t>
            </a:r>
            <a:endParaRPr lang="en-US" sz="4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72971" y="1193765"/>
            <a:ext cx="10637711" cy="457233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Всички клубове в Дистрикт 2482 да имат Стратегически план 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следващите три години, който да 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следват</a:t>
            </a:r>
            <a:r>
              <a:rPr lang="en-US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2400" b="1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b="1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Увеличаване на реализираните проекти, удовлетворяващи приоритетни нужди на общностите, с реално измерен положителен 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</a:t>
            </a:r>
            <a:r>
              <a:rPr lang="en-US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24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 </a:t>
            </a:r>
            <a:r>
              <a:rPr lang="bg-BG" sz="2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50 %</a:t>
            </a: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клубове с членове, които пряко участват като доброволци в изпълнението на клубните проекти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Съвместни проекти на Ротари и Ротаракт клубове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 </a:t>
            </a:r>
            <a:r>
              <a:rPr lang="bg-BG" sz="2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национален проект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</a:t>
            </a: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финансиран с Глобален грант, с водещ партньор клуб от Дистрикта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2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Двойно</a:t>
            </a: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увеличение на клубовете, кандидати за Дистриктен </a:t>
            </a:r>
            <a:r>
              <a:rPr lang="bg-BG" sz="18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</a:t>
            </a:r>
            <a:r>
              <a:rPr lang="en-US" sz="18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bg-BG" sz="2500" b="1" dirty="0">
              <a:solidFill>
                <a:srgbClr val="17458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2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ЦЕЛИ НА ДИСТРИКТ 2482</a:t>
            </a:r>
            <a:endParaRPr lang="en-US" sz="4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247982"/>
            <a:ext cx="10507994" cy="436203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Активно участие на клубовете и членовете с дарения към Годишния фонд на Фондация Ротари и Полио 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плюс</a:t>
            </a:r>
            <a:r>
              <a:rPr lang="en-US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12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50 % </a:t>
            </a: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клубове с дарения към Годишния фонд на Фондация Ротари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Нарастване с </a:t>
            </a: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50 %</a:t>
            </a: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членовете на Обществото на Пол Харис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Поне </a:t>
            </a:r>
            <a:r>
              <a:rPr lang="bg-BG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нови клуба  „100% Пол Харис“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50 %</a:t>
            </a: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клубове с дарения към Програмата Полио </a:t>
            </a:r>
            <a:r>
              <a:rPr lang="bg-BG" sz="18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Плюс</a:t>
            </a:r>
            <a:endParaRPr lang="en-US" sz="1800" kern="1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bg-BG" sz="18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Изграждане на 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положителния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публичен имидж на Ротари в България, като водеща хуманитарна 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</a:t>
            </a:r>
            <a:r>
              <a:rPr lang="en-US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24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bg-BG" sz="2500" b="1" dirty="0">
              <a:solidFill>
                <a:srgbClr val="17458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7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ЦЕЛИ НА ДИСТРИКТ 2482</a:t>
            </a:r>
            <a:endParaRPr lang="en-US" sz="4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3373208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2400" b="1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Привличане на млади хора в програмите на </a:t>
            </a:r>
            <a:r>
              <a:rPr lang="bg-BG" sz="24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Ротари.</a:t>
            </a:r>
            <a:endParaRPr lang="bg-BG" sz="2400" b="1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24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</a:t>
            </a:r>
            <a:r>
              <a:rPr lang="bg-BG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дистриктни семинара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RYLA</a:t>
            </a:r>
            <a:endParaRPr lang="bg-BG" b="1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</a:t>
            </a:r>
            <a:r>
              <a:rPr lang="bg-BG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международен семинар </a:t>
            </a: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RYLA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</a:t>
            </a:r>
            <a:r>
              <a:rPr lang="bg-BG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международен </a:t>
            </a:r>
            <a:r>
              <a:rPr lang="bg-BG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младежки обмен.</a:t>
            </a:r>
            <a:endParaRPr lang="bg-BG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bg-BG" sz="2500" b="1" dirty="0">
              <a:solidFill>
                <a:srgbClr val="17458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2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6534" y="1227667"/>
            <a:ext cx="10972800" cy="3412065"/>
          </a:xfrm>
        </p:spPr>
        <p:txBody>
          <a:bodyPr>
            <a:noAutofit/>
          </a:bodyPr>
          <a:lstStyle/>
          <a:p>
            <a:r>
              <a:rPr lang="bg-BG" sz="11500" dirty="0" smtClean="0"/>
              <a:t>Нашият план за действие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8724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4372668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за развитие на членството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Задържане на членовете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 членове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за </a:t>
            </a:r>
            <a:r>
              <a:rPr lang="bg-BG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структуриране и укрепване на Ротаракт клубовете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Идентифициране</a:t>
            </a:r>
            <a:r>
              <a:rPr lang="bg-B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персонално </a:t>
            </a:r>
            <a:r>
              <a:rPr lang="bg-BG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подпомагане</a:t>
            </a:r>
            <a:r>
              <a:rPr lang="bg-B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застрашени Ротари клубове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Идентифициране на общности с </a:t>
            </a:r>
            <a:r>
              <a:rPr lang="bg-BG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 за създаване на нови клубове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 клубове в подходящ формат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 клубна култура</a:t>
            </a:r>
            <a:r>
              <a:rPr lang="bg-B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клубовете да станат най-желаното място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Иницииране на </a:t>
            </a:r>
            <a:r>
              <a:rPr lang="bg-BG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 за удовлетвореност</a:t>
            </a:r>
            <a:r>
              <a:rPr lang="bg-B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членовете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bg-BG" sz="2500" b="1" dirty="0">
              <a:solidFill>
                <a:srgbClr val="17458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КОМИТЕТ ПО ЧЛЕНСТВО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928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Свързване с възпитаници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Ротари чрез </a:t>
            </a:r>
            <a:r>
              <a:rPr lang="bg-BG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 на информацията в РИ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и програма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работа с алумни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общества.</a:t>
            </a:r>
            <a:endParaRPr lang="bg-BG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 на обучителни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материали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bg-BG" kern="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r>
              <a:rPr lang="en-US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bg-BG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en-US" kern="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kern="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алумни за РК и РАК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Номиниране на възпитаници за </a:t>
            </a:r>
            <a:r>
              <a:rPr lang="bg-BG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награди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bg-BG" sz="2500" b="1" dirty="0">
              <a:solidFill>
                <a:srgbClr val="17458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63260" y="1000125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ПОДКОМИТЕТ </a:t>
            </a:r>
            <a:r>
              <a:rPr lang="bg-BG" sz="4000" dirty="0"/>
              <a:t>АЛУМНИ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6161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31630" y="241744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51706" y="1444440"/>
            <a:ext cx="10962288" cy="4547569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Структуриране на подкомитети </a:t>
            </a:r>
          </a:p>
          <a:p>
            <a:pPr lvl="0">
              <a:lnSpc>
                <a:spcPct val="107000"/>
              </a:lnSpc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Здравеопазване и превенция на зависимости</a:t>
            </a:r>
          </a:p>
          <a:p>
            <a:pPr lvl="0">
              <a:lnSpc>
                <a:spcPct val="107000"/>
              </a:lnSpc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Образование</a:t>
            </a:r>
          </a:p>
          <a:p>
            <a:pPr lvl="0">
              <a:lnSpc>
                <a:spcPct val="107000"/>
              </a:lnSpc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Околна среда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РОК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 групи</a:t>
            </a:r>
            <a:r>
              <a:rPr lang="bg-B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привличане на специалисти ротарианци и външни експерти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Актуализиране на инструментите за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нуждите на общността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Изготвяне на програма и план за провеждане на мероприятия и проекти, свързани с екология, образование, здравеопазване и превенция на зависимости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Идентифициране на клубни проекти и нови предложения с потенциал за </a:t>
            </a:r>
            <a:r>
              <a:rPr lang="bg-BG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дистриктен  проект</a:t>
            </a:r>
            <a:endParaRPr lang="bg-BG" sz="25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КОМИТЕТ ЗА СЛУЖБА В ОБЩНОСТТА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582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626328" cy="403242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bg-BG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за обучение на клубни лидери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за обучение на новоприети членове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за подбор и обучение на дистриктни лидери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Завършване на модул за знания и лидерски умения в сайта на дистрикта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Провеждане на </a:t>
            </a:r>
            <a:r>
              <a:rPr lang="bg-BG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тематични уебинари</a:t>
            </a:r>
            <a:endParaRPr lang="bg-BG" sz="25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КОМИТЕТ ЗА ОБУЧЕНИЕ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580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446348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възприятието на Ротари в рамките на </a:t>
            </a:r>
            <a:r>
              <a:rPr lang="bg-BG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ротарианската общност</a:t>
            </a:r>
            <a:endParaRPr lang="bg-BG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и подкрепа на Ротари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Ротаракт и Интеракт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клубовете за </a:t>
            </a:r>
            <a:r>
              <a:rPr lang="bg-BG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прилагане на бранда</a:t>
            </a:r>
            <a:endParaRPr lang="bg-BG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 използване 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дигитални платформи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Изграждане 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партньорства с местни медии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Популяризиране 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значими проекти и инициативи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Ангажиране на </a:t>
            </a: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разнообразна аудитория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професионалисти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студенти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и оценка на </a:t>
            </a:r>
            <a:r>
              <a:rPr lang="bg-BG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напредъка</a:t>
            </a:r>
            <a:endParaRPr lang="bg-BG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Съвместно с Комитетите по Членство и Обучение – разработване на информационни материали за неротарианци</a:t>
            </a:r>
            <a:endParaRPr lang="bg-BG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bg-BG" sz="2500" b="1" dirty="0">
              <a:solidFill>
                <a:srgbClr val="17458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КОМИТЕТ ПО ПУБЛИЧЕН ИМИДЖ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718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563880" y="2994525"/>
            <a:ext cx="11079480" cy="1160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ПЛАН 2025 – 2026 г.</a:t>
            </a:r>
            <a:b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Стратегии за постигане на дистриктните цели</a:t>
            </a:r>
            <a:endParaRPr lang="bg-BG" sz="44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711128" y="4519738"/>
            <a:ext cx="6400800" cy="1107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Пламен Цветков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ДИСТРИКТ ГУВЕРНЬОР </a:t>
            </a:r>
            <a:r>
              <a:rPr lang="bg-BG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2025–26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bg-BG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г.</a:t>
            </a:r>
            <a:endParaRPr lang="bg-BG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Ротари клуб </a:t>
            </a:r>
            <a:r>
              <a:rPr lang="bg-BG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Русе-Дунав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13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4330138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Планиране на даренията </a:t>
            </a:r>
            <a:r>
              <a:rPr lang="en-US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към</a:t>
            </a:r>
            <a:r>
              <a:rPr lang="en-US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Фондация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Ротари и Ротаракт </a:t>
            </a: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клубове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Провеждане на кампания за дарения от всеки ротарианец и ротарактор всяка година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Популяризиране на автоматизираните регулярни дарения за малки суми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Популяризиране на каузи в полза на общността – за обединяването на усилията на повече хора извън Ротари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Набиране директно на средства от граждани, фирми или други НПО в полза на общността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Провеждането на Тематични вечери на носителите на „Отличието Пол Харис“ ,  и Големи донори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bg-BG" sz="2500" b="1" dirty="0">
              <a:solidFill>
                <a:srgbClr val="17458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КОМИТЕТ ЗА ФОНДАЦИЯ РОТАРИ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9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4372668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Съставяне на програма и план за популяризиране на Интеракт сред РК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програма за обучение на съветниците на ИК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програма за обучение на бордовете на Интеракт в РК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Идентифициране на клубове с възможности за създаване на ИК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Подпомагане на клубове за чартиране  на Интеракт клубове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 Ротари клубовете относно дейността на RYLA и ММО и възможности пред младежите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Организиране на RYLA семинари и ММО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на проекти на ИК за подпомагане с дистриктно финансиране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КОМИТЕТ ЗА МЛАДЕЖКИ ПРОГРАМИ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415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4276975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bg-BG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база данни с други дистрикти и клубове, с които сме в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комуникация</a:t>
            </a:r>
            <a:endParaRPr lang="bg-BG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Ефективна комуникация с други Дистрикти и клубове за участие на Дистрикт 2482 в международни проекти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Популяризиране на Ротарианския приятелски обмен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Идентифициране на активни ICC комитети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нови и възстановяване на дейности със стари ICC комитети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Провеждане на международна среща на побратимени </a:t>
            </a:r>
            <a:r>
              <a:rPr lang="bg-BG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клубове.</a:t>
            </a:r>
            <a:endParaRPr lang="bg-BG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1000125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КОМИТЕТ ЗА МЕЖДУНАРОДНА СЛУЖБА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750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446348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Актуализиране на правилата за финансова дейност в дистрикта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Извършване на инвертаризация за придобитите материални и нематериални активи за последните три години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Оказване на помощ на клубовете при изготвяне и отчитане на техните бюджети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Превантивен и последващ контрол за спазване  на  финансовата дисциплина при изразходването  и  отчитането на  паричните средства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 и съдействие при изготвяне и одитиране на Отчета за изпълнение   на  бюджета на дистрикта в законоустановените срокове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Осигуряване събираемостта на членския внос – до 100%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ФИНАНСОВ КОМИТЕТ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905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819808" y="1539034"/>
            <a:ext cx="10962288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bg-BG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Актуализиране на Комуникационен план на дистрикта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Поддръжка на дистриктен сайт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карта на дистриктния сайт и групиране на информацията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Подготвителни дейности за създаване на  дигитален архив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Разработване на нови функционални на сайта по предварително задание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0" y="950072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КОМИТЕТ ИНФОРМАЦИОННИ ТЕХНОЛОГИИ (</a:t>
            </a:r>
            <a:r>
              <a:rPr lang="en-US" sz="4000" dirty="0" smtClean="0"/>
              <a:t>IT)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644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1A7980-0D33-B361-97D8-D1DA32D7C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5BA21F41-4025-7A0E-160B-27EAC1FEFBCF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50F6D0BB-5177-C118-FEA9-BABFA7C03678}"/>
              </a:ext>
            </a:extLst>
          </p:cNvPr>
          <p:cNvSpPr txBox="1">
            <a:spLocks/>
          </p:cNvSpPr>
          <p:nvPr/>
        </p:nvSpPr>
        <p:spPr>
          <a:xfrm>
            <a:off x="746236" y="2989462"/>
            <a:ext cx="10962288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bg-BG" sz="3200" b="1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32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на минимум 10% от всички ротарианци, ротарактори и интерактори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20CFB60-B6CB-D415-14B7-28D032871273}"/>
              </a:ext>
            </a:extLst>
          </p:cNvPr>
          <p:cNvSpPr txBox="1">
            <a:spLocks/>
          </p:cNvSpPr>
          <p:nvPr/>
        </p:nvSpPr>
        <p:spPr>
          <a:xfrm>
            <a:off x="63260" y="2183238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МАЙ, ЮНИ 2026 г.</a:t>
            </a:r>
          </a:p>
          <a:p>
            <a:endParaRPr lang="en-US" sz="28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39B6CCBD-EFE9-46B7-6113-E3CC2473932E}"/>
              </a:ext>
            </a:extLst>
          </p:cNvPr>
          <p:cNvSpPr txBox="1">
            <a:spLocks/>
          </p:cNvSpPr>
          <p:nvPr/>
        </p:nvSpPr>
        <p:spPr>
          <a:xfrm>
            <a:off x="31630" y="1444441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28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037552E0-24EC-8021-3D5B-5029EADEB486}"/>
              </a:ext>
            </a:extLst>
          </p:cNvPr>
          <p:cNvSpPr txBox="1">
            <a:spLocks/>
          </p:cNvSpPr>
          <p:nvPr/>
        </p:nvSpPr>
        <p:spPr>
          <a:xfrm>
            <a:off x="0" y="943065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КОНФЕРЕНЦИЯ НА ДИСТРИКТА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8621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НАШИЯТ ПЛАН ЗА ДЕЙСТВИЕ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746236" y="2989462"/>
            <a:ext cx="10962288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bg-BG" sz="3200" b="1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32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на минимум 20 ротарианци и </a:t>
            </a:r>
            <a:r>
              <a:rPr lang="bg-BG" sz="32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ротарактори</a:t>
            </a:r>
            <a:r>
              <a:rPr lang="en-US" sz="3200" b="1" kern="100" dirty="0" smtClean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3200" b="1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solidFill>
                <a:srgbClr val="1745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9AE521-8EF8-444E-9C51-A2CE681F5C6E}"/>
              </a:ext>
            </a:extLst>
          </p:cNvPr>
          <p:cNvSpPr txBox="1">
            <a:spLocks/>
          </p:cNvSpPr>
          <p:nvPr/>
        </p:nvSpPr>
        <p:spPr>
          <a:xfrm>
            <a:off x="63260" y="2183238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13 – 17 юни 2026 г.</a:t>
            </a:r>
          </a:p>
          <a:p>
            <a:endParaRPr lang="en-US" sz="28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00962B47-A60A-485D-9ADA-7F78FCCD61C8}"/>
              </a:ext>
            </a:extLst>
          </p:cNvPr>
          <p:cNvSpPr txBox="1">
            <a:spLocks/>
          </p:cNvSpPr>
          <p:nvPr/>
        </p:nvSpPr>
        <p:spPr>
          <a:xfrm>
            <a:off x="31630" y="1444441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ТАЙПЕ, ТАЙВАН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DE2A7FE8-5069-41EF-97EE-E6DE875F1AA8}"/>
              </a:ext>
            </a:extLst>
          </p:cNvPr>
          <p:cNvSpPr txBox="1">
            <a:spLocks/>
          </p:cNvSpPr>
          <p:nvPr/>
        </p:nvSpPr>
        <p:spPr>
          <a:xfrm>
            <a:off x="0" y="943065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/>
              <a:t>КОМИТЕТ ЗА ПОПУЛЯРИЗИРАНЕ КОНВЕНЦИЯТА НА РИ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4982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563880" y="3083976"/>
            <a:ext cx="1107948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Благодаря за вниманието!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9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72019AA3-85DC-4484-B5A2-D8C949206A5C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dirty="0"/>
              <a:t>ЗАПОЗНАЙТЕ СЕ С ПРЕЗИДЕНТА НА РИ 2025 - 26</a:t>
            </a:r>
            <a:endParaRPr lang="en-US" sz="32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6929D1F1-89AD-404A-BCCD-1E91494F2DB9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/>
              <a:t>МАРИО СЕЗАР МАРТИНС ДЕ КАМАРГО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3E5F2C-B33A-45EB-904D-130E3000A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5" y="1679460"/>
            <a:ext cx="5614062" cy="374387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570D0CF3-8181-45AF-BA26-AE98F4EB09C4}"/>
              </a:ext>
            </a:extLst>
          </p:cNvPr>
          <p:cNvSpPr txBox="1">
            <a:spLocks/>
          </p:cNvSpPr>
          <p:nvPr/>
        </p:nvSpPr>
        <p:spPr>
          <a:xfrm>
            <a:off x="6800192" y="1769148"/>
            <a:ext cx="4698126" cy="315785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bg-BG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„Мисля, че „обединяване“ е много силна дума. Това е много мощна дума в един разделен свят.</a:t>
            </a:r>
            <a:endParaRPr lang="bg-BG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bg-BG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Лесно е да се сее </a:t>
            </a:r>
            <a:r>
              <a:rPr lang="bg-BG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разделение</a:t>
            </a:r>
            <a:r>
              <a:rPr lang="bg-BG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bg-BG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много </a:t>
            </a:r>
            <a:r>
              <a:rPr lang="bg-BG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по-трудно е да се намери общ език.</a:t>
            </a:r>
            <a:endParaRPr lang="bg-BG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bg-BG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Трябва </a:t>
            </a:r>
            <a:r>
              <a:rPr lang="bg-BG" sz="1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bg-BG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търсим талантите на другите. Къде другаде освен в Ротари, организацията, която предлага възможност на хората да се свързват с други хора в тяхната общност и по света.“</a:t>
            </a:r>
          </a:p>
          <a:p>
            <a:pPr algn="r">
              <a:spcAft>
                <a:spcPts val="800"/>
              </a:spcAft>
            </a:pPr>
            <a:r>
              <a:rPr lang="bg-BG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Марио Сезар Мартинс де </a:t>
            </a:r>
            <a:r>
              <a:rPr lang="bg-BG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Камарго</a:t>
            </a:r>
            <a:br>
              <a:rPr lang="bg-BG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g-BG" sz="1800" b="1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 </a:t>
            </a:r>
            <a:r>
              <a:rPr lang="bg-BG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РИ 2025 - 26</a:t>
            </a:r>
            <a:endParaRPr lang="bg-BG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135AFADB-0F1D-4C00-990F-09B82A5973E2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ПОСЛАНИЕ НА ПРЕЗИДЕНТА НА РИ 2025 </a:t>
            </a:r>
            <a:r>
              <a:rPr lang="bg-BG" sz="4000" dirty="0" smtClean="0"/>
              <a:t>- 26</a:t>
            </a:r>
            <a:endParaRPr lang="en-US" sz="40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0DD4F8F5-E660-4334-9379-065E3DCCFCA8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МАРИО СЕЗАР МАРТИНС ДЕ КАМАРГО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967A29-69E2-4B39-B290-FB70D5F49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92" y="2162149"/>
            <a:ext cx="3982155" cy="25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F66443B4-38A0-4D80-A597-BFAF476B0ECD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ПОСЛАНИЕ НА ПРЕЗИДЕНТА НА РИ 2025 - 26</a:t>
            </a:r>
            <a:endParaRPr lang="en-US" sz="40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99166614-2453-4EF0-8287-21F4DB6B64D8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МАРИО СЕЗАР МАРТИНС ДЕ КАМАРГО</a:t>
            </a:r>
            <a:endParaRPr lang="en-US" sz="28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1E53AB3-F0A3-4BC1-ABC5-16577BD41FDB}"/>
              </a:ext>
            </a:extLst>
          </p:cNvPr>
          <p:cNvSpPr txBox="1">
            <a:spLocks/>
          </p:cNvSpPr>
          <p:nvPr/>
        </p:nvSpPr>
        <p:spPr>
          <a:xfrm>
            <a:off x="5108028" y="2052927"/>
            <a:ext cx="6218784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премахнем различията и обединим усилията си за добро!</a:t>
            </a:r>
            <a:endParaRPr lang="bg-BG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се фокусираме върху споделените си ценности! Приятелство, Почтеност, Разнообразие, Служба, Лидерство!</a:t>
            </a:r>
            <a:endParaRPr lang="bg-BG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изградим общности, в които всеки да живее достойно и пълноценно!</a:t>
            </a:r>
            <a:endParaRPr lang="bg-BG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75846E18-9D49-4944-BFC3-042B91BECC76}"/>
              </a:ext>
            </a:extLst>
          </p:cNvPr>
          <p:cNvSpPr txBox="1">
            <a:spLocks/>
          </p:cNvSpPr>
          <p:nvPr/>
        </p:nvSpPr>
        <p:spPr>
          <a:xfrm>
            <a:off x="663678" y="2365212"/>
            <a:ext cx="4263324" cy="212757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4400" b="1" i="1" dirty="0">
                <a:solidFill>
                  <a:srgbClr val="006B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ЕДИННИ </a:t>
            </a:r>
          </a:p>
          <a:p>
            <a:r>
              <a:rPr lang="bg-BG" sz="4400" b="1" i="1" dirty="0">
                <a:solidFill>
                  <a:srgbClr val="006B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ЗА </a:t>
            </a:r>
          </a:p>
          <a:p>
            <a:r>
              <a:rPr lang="bg-BG" sz="4400" b="1" i="1" dirty="0">
                <a:solidFill>
                  <a:srgbClr val="006B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ДОБРО</a:t>
            </a:r>
            <a:endParaRPr lang="en-US" sz="4400" b="1" i="1" dirty="0">
              <a:solidFill>
                <a:srgbClr val="006B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1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ПОСЛАНИЕ НА ПРЕЗИДЕНТА НА РИ 2025 - 26</a:t>
            </a:r>
            <a:endParaRPr lang="en-US" sz="40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4AB3E114-0456-4A78-81C5-D47A9B14E304}"/>
              </a:ext>
            </a:extLst>
          </p:cNvPr>
          <p:cNvSpPr txBox="1">
            <a:spLocks/>
          </p:cNvSpPr>
          <p:nvPr/>
        </p:nvSpPr>
        <p:spPr>
          <a:xfrm>
            <a:off x="0" y="855479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/>
              <a:t>МАРИО СЕЗАР МАРТИНС ДЕ КАМАРГО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4828329" y="1608015"/>
            <a:ext cx="6218784" cy="4018591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„Най-големият актив на Ротари не е нашата история, нашите проекти или дори нашият несравним глобален обхват. Това са нашите членове – най-квалифицираният екип от доброволци на планетата.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Нашата пътна карта за растеж и съживяване на членството е чрез:</a:t>
            </a:r>
          </a:p>
          <a:p>
            <a:pPr marL="800100" lvl="1" indent="-34290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ИНОВАЦИИ</a:t>
            </a:r>
          </a:p>
          <a:p>
            <a:pPr marL="800100" lvl="1" indent="-34290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2400" b="1" kern="100" dirty="0">
                <a:solidFill>
                  <a:srgbClr val="1745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ПРИЕМСТВЕНОСТ</a:t>
            </a:r>
          </a:p>
          <a:p>
            <a:pPr marL="800100" lvl="1" indent="-34290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24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ПАРТНЬОРСТВО</a:t>
            </a:r>
            <a:r>
              <a:rPr lang="bg-BG" sz="2000" b="1" kern="100" dirty="0">
                <a:solidFill>
                  <a:srgbClr val="1745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FAF727-56F3-489C-99EC-EB46215543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5" t="25434" r="35684"/>
          <a:stretch/>
        </p:blipFill>
        <p:spPr>
          <a:xfrm>
            <a:off x="1335084" y="1610831"/>
            <a:ext cx="2597285" cy="40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ПРИОРИТЕТИ НА РИ И НА ДИСТРИКТ 2482</a:t>
            </a:r>
            <a:endParaRPr lang="en-US" sz="4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1608084" y="2085572"/>
            <a:ext cx="8061434" cy="29254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25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Засилване на нашето </a:t>
            </a:r>
            <a:r>
              <a:rPr lang="bg-BG" sz="25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ВЪЗДЕЙСТВИЕ</a:t>
            </a:r>
            <a:r>
              <a:rPr lang="bg-BG" sz="2500" b="1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5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2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Разширяване на нашия </a:t>
            </a:r>
            <a:r>
              <a:rPr lang="bg-BG" sz="25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ОБХВАТ</a:t>
            </a:r>
            <a:r>
              <a:rPr lang="bg-BG" sz="25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5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25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Повишаване на нашата </a:t>
            </a:r>
            <a:r>
              <a:rPr lang="bg-BG" sz="2500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АНГАЖИРАНОСТ</a:t>
            </a:r>
            <a:r>
              <a:rPr lang="bg-BG" sz="25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5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25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Увеличаване на способността за </a:t>
            </a:r>
            <a:r>
              <a:rPr lang="bg-BG" sz="25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АДАПТИРАНЕ</a:t>
            </a:r>
            <a:r>
              <a:rPr lang="bg-BG" sz="25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5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6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A53A718B-87A2-445E-8DCB-78B5A69B5D9A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920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ТРИГОДИШНИ „ЦЕЛИ В РАЗВИТИЕ!“</a:t>
            </a:r>
            <a:endParaRPr lang="en-US" sz="4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C624D9-2E0D-4A40-9F40-B5552282986C}"/>
              </a:ext>
            </a:extLst>
          </p:cNvPr>
          <p:cNvSpPr txBox="1">
            <a:spLocks/>
          </p:cNvSpPr>
          <p:nvPr/>
        </p:nvSpPr>
        <p:spPr>
          <a:xfrm>
            <a:off x="1054249" y="1762832"/>
            <a:ext cx="10058400" cy="3938721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bg-BG" sz="25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Увеличаване на </a:t>
            </a:r>
            <a:r>
              <a:rPr lang="bg-BG" sz="25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членството</a:t>
            </a:r>
            <a:r>
              <a:rPr lang="bg-BG" sz="25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bg-BG" sz="2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на </a:t>
            </a:r>
            <a:r>
              <a:rPr lang="bg-BG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стратегически план</a:t>
            </a:r>
            <a:r>
              <a:rPr lang="bg-BG" sz="2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bg-BG" sz="25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Пряко участие</a:t>
            </a:r>
            <a:r>
              <a:rPr lang="bg-BG" sz="25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членовете на клубовете в изпълнение на клубните проекти;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bg-BG" sz="2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Вноски и дарения в </a:t>
            </a:r>
            <a:r>
              <a:rPr lang="bg-BG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Годишния фонд</a:t>
            </a:r>
            <a:r>
              <a:rPr lang="bg-BG" sz="2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Фондация Ротари;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bg-BG" sz="25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Вноски за програмата </a:t>
            </a:r>
            <a:r>
              <a:rPr 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 Polio</a:t>
            </a:r>
            <a:r>
              <a:rPr lang="bg-BG" sz="2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bg-BG" sz="2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Вноски на благодетели в </a:t>
            </a:r>
            <a:r>
              <a:rPr lang="bg-BG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Дарителски фонд</a:t>
            </a:r>
            <a:r>
              <a:rPr lang="bg-BG" sz="2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3503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6534" y="1227667"/>
            <a:ext cx="10972800" cy="3412065"/>
          </a:xfrm>
        </p:spPr>
        <p:txBody>
          <a:bodyPr>
            <a:noAutofit/>
          </a:bodyPr>
          <a:lstStyle/>
          <a:p>
            <a:r>
              <a:rPr lang="bg-BG" sz="11500" dirty="0" smtClean="0"/>
              <a:t>Цели на Дистрикт 2482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2182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Create Hope 2023-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458C"/>
      </a:accent1>
      <a:accent2>
        <a:srgbClr val="C22134"/>
      </a:accent2>
      <a:accent3>
        <a:srgbClr val="7958A1"/>
      </a:accent3>
      <a:accent4>
        <a:srgbClr val="FFD500"/>
      </a:accent4>
      <a:accent5>
        <a:srgbClr val="831550"/>
      </a:accent5>
      <a:accent6>
        <a:srgbClr val="FFFF0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1304</Words>
  <Application>Microsoft Office PowerPoint</Application>
  <PresentationFormat>Custom</PresentationFormat>
  <Paragraphs>200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Тема на Office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Цели на Дистрикт 2482</vt:lpstr>
      <vt:lpstr>PowerPoint Presentation</vt:lpstr>
      <vt:lpstr>PowerPoint Presentation</vt:lpstr>
      <vt:lpstr>PowerPoint Presentation</vt:lpstr>
      <vt:lpstr>PowerPoint Presentation</vt:lpstr>
      <vt:lpstr>Нашият план за действие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Маргарита Й. Богданова</dc:creator>
  <cp:lastModifiedBy>Windows User</cp:lastModifiedBy>
  <cp:revision>144</cp:revision>
  <dcterms:created xsi:type="dcterms:W3CDTF">2023-08-17T13:43:07Z</dcterms:created>
  <dcterms:modified xsi:type="dcterms:W3CDTF">2025-04-03T05:33:35Z</dcterms:modified>
</cp:coreProperties>
</file>