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9" r:id="rId3"/>
    <p:sldMasterId id="2147483704" r:id="rId4"/>
    <p:sldMasterId id="2147483714" r:id="rId5"/>
  </p:sldMasterIdLst>
  <p:notesMasterIdLst>
    <p:notesMasterId r:id="rId49"/>
  </p:notesMasterIdLst>
  <p:sldIdLst>
    <p:sldId id="257" r:id="rId6"/>
    <p:sldId id="256" r:id="rId7"/>
    <p:sldId id="328" r:id="rId8"/>
    <p:sldId id="323" r:id="rId9"/>
    <p:sldId id="277" r:id="rId10"/>
    <p:sldId id="333" r:id="rId11"/>
    <p:sldId id="327" r:id="rId12"/>
    <p:sldId id="366" r:id="rId13"/>
    <p:sldId id="258" r:id="rId14"/>
    <p:sldId id="259" r:id="rId15"/>
    <p:sldId id="260" r:id="rId16"/>
    <p:sldId id="261" r:id="rId17"/>
    <p:sldId id="367" r:id="rId18"/>
    <p:sldId id="369" r:id="rId19"/>
    <p:sldId id="370" r:id="rId20"/>
    <p:sldId id="371" r:id="rId21"/>
    <p:sldId id="331" r:id="rId22"/>
    <p:sldId id="372" r:id="rId23"/>
    <p:sldId id="373" r:id="rId24"/>
    <p:sldId id="338" r:id="rId25"/>
    <p:sldId id="334" r:id="rId26"/>
    <p:sldId id="337" r:id="rId27"/>
    <p:sldId id="339" r:id="rId28"/>
    <p:sldId id="340" r:id="rId29"/>
    <p:sldId id="341" r:id="rId30"/>
    <p:sldId id="342" r:id="rId31"/>
    <p:sldId id="343" r:id="rId32"/>
    <p:sldId id="344" r:id="rId33"/>
    <p:sldId id="346" r:id="rId34"/>
    <p:sldId id="349" r:id="rId35"/>
    <p:sldId id="348" r:id="rId36"/>
    <p:sldId id="350" r:id="rId37"/>
    <p:sldId id="351" r:id="rId38"/>
    <p:sldId id="352" r:id="rId39"/>
    <p:sldId id="355" r:id="rId40"/>
    <p:sldId id="357" r:id="rId41"/>
    <p:sldId id="359" r:id="rId42"/>
    <p:sldId id="358" r:id="rId43"/>
    <p:sldId id="362" r:id="rId44"/>
    <p:sldId id="363" r:id="rId45"/>
    <p:sldId id="364" r:id="rId46"/>
    <p:sldId id="360" r:id="rId47"/>
    <p:sldId id="262" r:id="rId48"/>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екция по подразбиране" id="{908FD0CD-70C9-4A2D-A030-46220F9CCD8C}">
          <p14:sldIdLst>
            <p14:sldId id="257"/>
            <p14:sldId id="256"/>
            <p14:sldId id="328"/>
            <p14:sldId id="323"/>
            <p14:sldId id="277"/>
            <p14:sldId id="333"/>
            <p14:sldId id="327"/>
            <p14:sldId id="366"/>
            <p14:sldId id="258"/>
            <p14:sldId id="259"/>
            <p14:sldId id="260"/>
            <p14:sldId id="261"/>
            <p14:sldId id="367"/>
            <p14:sldId id="369"/>
            <p14:sldId id="370"/>
            <p14:sldId id="371"/>
            <p14:sldId id="331"/>
            <p14:sldId id="372"/>
            <p14:sldId id="373"/>
            <p14:sldId id="338"/>
            <p14:sldId id="334"/>
            <p14:sldId id="337"/>
            <p14:sldId id="339"/>
            <p14:sldId id="340"/>
            <p14:sldId id="341"/>
            <p14:sldId id="342"/>
            <p14:sldId id="343"/>
            <p14:sldId id="344"/>
            <p14:sldId id="346"/>
            <p14:sldId id="349"/>
            <p14:sldId id="348"/>
            <p14:sldId id="350"/>
            <p14:sldId id="351"/>
            <p14:sldId id="352"/>
            <p14:sldId id="355"/>
            <p14:sldId id="357"/>
            <p14:sldId id="359"/>
            <p14:sldId id="358"/>
            <p14:sldId id="362"/>
            <p14:sldId id="363"/>
            <p14:sldId id="364"/>
            <p14:sldId id="360"/>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88D"/>
    <a:srgbClr val="17458F"/>
    <a:srgbClr val="FFB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4F5BF-6453-EC9B-B369-A90F91AED96A}" v="833" dt="2025-04-05T09:59:16.213"/>
    <p1510:client id="{39402660-5330-D93D-14EE-0D0D485526B3}" v="1361" dt="2025-04-05T12:25:48.243"/>
    <p1510:client id="{43BAA9AA-E95E-8DFC-6544-00549A82E77B}" v="229" dt="2025-04-04T18:27:37.283"/>
    <p1510:client id="{75EE734A-C08B-0F7D-8CF8-E9B5D52D42DA}" v="2" dt="2025-04-05T12:27:44.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7" autoAdjust="0"/>
    <p:restoredTop sz="85109" autoAdjust="0"/>
  </p:normalViewPr>
  <p:slideViewPr>
    <p:cSldViewPr snapToGrid="0">
      <p:cViewPr varScale="1">
        <p:scale>
          <a:sx n="140" d="100"/>
          <a:sy n="140" d="100"/>
        </p:scale>
        <p:origin x="642" y="1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2AAD0-F73E-4955-99D7-99898D94E183}"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772B7-C1CF-4A4A-82E2-DE6CE183EF42}" type="slidenum">
              <a:rPr lang="en-US" smtClean="0"/>
              <a:t>‹#›</a:t>
            </a:fld>
            <a:endParaRPr lang="en-US"/>
          </a:p>
        </p:txBody>
      </p:sp>
    </p:spTree>
    <p:extLst>
      <p:ext uri="{BB962C8B-B14F-4D97-AF65-F5344CB8AC3E}">
        <p14:creationId xmlns:p14="http://schemas.microsoft.com/office/powerpoint/2010/main" val="60374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Без стратегия и планиране изпадаме в паника и състояние,</a:t>
            </a:r>
            <a:r>
              <a:rPr lang="bg-BG" baseline="0" dirty="0"/>
              <a:t> което можем спокойно да дефинираме като „криза“.</a:t>
            </a:r>
          </a:p>
        </p:txBody>
      </p:sp>
      <p:sp>
        <p:nvSpPr>
          <p:cNvPr id="4" name="Slide Number Placeholder 3"/>
          <p:cNvSpPr>
            <a:spLocks noGrp="1"/>
          </p:cNvSpPr>
          <p:nvPr>
            <p:ph type="sldNum" sz="quarter" idx="10"/>
          </p:nvPr>
        </p:nvSpPr>
        <p:spPr/>
        <p:txBody>
          <a:bodyPr/>
          <a:lstStyle/>
          <a:p>
            <a:fld id="{FEE772B7-C1CF-4A4A-82E2-DE6CE183EF42}" type="slidenum">
              <a:rPr lang="en-US" smtClean="0"/>
              <a:t>3</a:t>
            </a:fld>
            <a:endParaRPr lang="en-US"/>
          </a:p>
        </p:txBody>
      </p:sp>
    </p:spTree>
    <p:extLst>
      <p:ext uri="{BB962C8B-B14F-4D97-AF65-F5344CB8AC3E}">
        <p14:creationId xmlns:p14="http://schemas.microsoft.com/office/powerpoint/2010/main" val="2159027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772B7-C1CF-4A4A-82E2-DE6CE183EF42}"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215902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772B7-C1CF-4A4A-82E2-DE6CE183EF42}"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1904927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7D9A9-0790-5DF2-7EE6-3DDBAA513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D8DF5-0EDC-A2B9-200E-4818307EA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C01D3-0A4E-7FB1-358C-A3E3761D52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40C92-1C3D-4144-1379-F65B05C26A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772B7-C1CF-4A4A-82E2-DE6CE183EF42}"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2046547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772B7-C1CF-4A4A-82E2-DE6CE183EF42}"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204518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aseline="0" dirty="0"/>
          </a:p>
        </p:txBody>
      </p:sp>
      <p:sp>
        <p:nvSpPr>
          <p:cNvPr id="4" name="Slide Number Placeholder 3"/>
          <p:cNvSpPr>
            <a:spLocks noGrp="1"/>
          </p:cNvSpPr>
          <p:nvPr>
            <p:ph type="sldNum" sz="quarter" idx="10"/>
          </p:nvPr>
        </p:nvSpPr>
        <p:spPr/>
        <p:txBody>
          <a:bodyPr/>
          <a:lstStyle/>
          <a:p>
            <a:fld id="{FEE772B7-C1CF-4A4A-82E2-DE6CE183EF42}" type="slidenum">
              <a:rPr lang="en-US" smtClean="0"/>
              <a:t>28</a:t>
            </a:fld>
            <a:endParaRPr lang="en-US"/>
          </a:p>
        </p:txBody>
      </p:sp>
    </p:spTree>
    <p:extLst>
      <p:ext uri="{BB962C8B-B14F-4D97-AF65-F5344CB8AC3E}">
        <p14:creationId xmlns:p14="http://schemas.microsoft.com/office/powerpoint/2010/main" val="2159027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BBC4F-FC10-45EC-C4AF-760CDE439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391CF-4189-2040-36C4-87B1B0A41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BB045-32BA-27D7-8DE1-AFC7E908AF08}"/>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9F3A257C-0E0B-7DC8-0916-E6CA091EEDF7}"/>
              </a:ext>
            </a:extLst>
          </p:cNvPr>
          <p:cNvSpPr>
            <a:spLocks noGrp="1"/>
          </p:cNvSpPr>
          <p:nvPr>
            <p:ph type="sldNum" sz="quarter" idx="10"/>
          </p:nvPr>
        </p:nvSpPr>
        <p:spPr/>
        <p:txBody>
          <a:bodyPr/>
          <a:lstStyle/>
          <a:p>
            <a:fld id="{FEE772B7-C1CF-4A4A-82E2-DE6CE183EF42}" type="slidenum">
              <a:rPr lang="en-US" smtClean="0"/>
              <a:t>30</a:t>
            </a:fld>
            <a:endParaRPr lang="en-US"/>
          </a:p>
        </p:txBody>
      </p:sp>
    </p:spTree>
    <p:extLst>
      <p:ext uri="{BB962C8B-B14F-4D97-AF65-F5344CB8AC3E}">
        <p14:creationId xmlns:p14="http://schemas.microsoft.com/office/powerpoint/2010/main" val="971226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1F2C-0675-846E-E981-5741D0B0A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7F3EC-D38F-A4BA-6F68-3C5A4C638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9DF68-A9DE-D57F-E0D8-3505BF338CF5}"/>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F6BE16D0-19BC-F44E-0218-DDA903D59F48}"/>
              </a:ext>
            </a:extLst>
          </p:cNvPr>
          <p:cNvSpPr>
            <a:spLocks noGrp="1"/>
          </p:cNvSpPr>
          <p:nvPr>
            <p:ph type="sldNum" sz="quarter" idx="10"/>
          </p:nvPr>
        </p:nvSpPr>
        <p:spPr/>
        <p:txBody>
          <a:bodyPr/>
          <a:lstStyle/>
          <a:p>
            <a:fld id="{FEE772B7-C1CF-4A4A-82E2-DE6CE183EF42}" type="slidenum">
              <a:rPr lang="en-US" smtClean="0"/>
              <a:t>31</a:t>
            </a:fld>
            <a:endParaRPr lang="en-US"/>
          </a:p>
        </p:txBody>
      </p:sp>
    </p:spTree>
    <p:extLst>
      <p:ext uri="{BB962C8B-B14F-4D97-AF65-F5344CB8AC3E}">
        <p14:creationId xmlns:p14="http://schemas.microsoft.com/office/powerpoint/2010/main" val="120992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F6E38-1C47-83E6-810F-6788296A7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05F67-02D4-AE14-17D9-68FD771A6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54EE2-0EBD-8A73-8519-9AD44C737B4B}"/>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239C7EC7-3BA6-4704-1CDF-1D30D9B7FB16}"/>
              </a:ext>
            </a:extLst>
          </p:cNvPr>
          <p:cNvSpPr>
            <a:spLocks noGrp="1"/>
          </p:cNvSpPr>
          <p:nvPr>
            <p:ph type="sldNum" sz="quarter" idx="10"/>
          </p:nvPr>
        </p:nvSpPr>
        <p:spPr/>
        <p:txBody>
          <a:bodyPr/>
          <a:lstStyle/>
          <a:p>
            <a:fld id="{FEE772B7-C1CF-4A4A-82E2-DE6CE183EF42}" type="slidenum">
              <a:rPr lang="en-US" smtClean="0"/>
              <a:t>32</a:t>
            </a:fld>
            <a:endParaRPr lang="en-US"/>
          </a:p>
        </p:txBody>
      </p:sp>
    </p:spTree>
    <p:extLst>
      <p:ext uri="{BB962C8B-B14F-4D97-AF65-F5344CB8AC3E}">
        <p14:creationId xmlns:p14="http://schemas.microsoft.com/office/powerpoint/2010/main" val="105364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DF61D-F398-FBFF-CB0C-EEEA96DB5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28AA1-9162-F4A8-4F9C-D723EA84A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5CA0F-9573-2304-05CE-094878E899DB}"/>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7D9339EC-707B-4934-4CE6-16429AB5E17F}"/>
              </a:ext>
            </a:extLst>
          </p:cNvPr>
          <p:cNvSpPr>
            <a:spLocks noGrp="1"/>
          </p:cNvSpPr>
          <p:nvPr>
            <p:ph type="sldNum" sz="quarter" idx="10"/>
          </p:nvPr>
        </p:nvSpPr>
        <p:spPr/>
        <p:txBody>
          <a:bodyPr/>
          <a:lstStyle/>
          <a:p>
            <a:fld id="{FEE772B7-C1CF-4A4A-82E2-DE6CE183EF42}" type="slidenum">
              <a:rPr lang="en-US" smtClean="0"/>
              <a:t>33</a:t>
            </a:fld>
            <a:endParaRPr lang="en-US"/>
          </a:p>
        </p:txBody>
      </p:sp>
    </p:spTree>
    <p:extLst>
      <p:ext uri="{BB962C8B-B14F-4D97-AF65-F5344CB8AC3E}">
        <p14:creationId xmlns:p14="http://schemas.microsoft.com/office/powerpoint/2010/main" val="4748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772B7-C1CF-4A4A-82E2-DE6CE183EF42}" type="slidenum">
              <a:rPr lang="en-US" smtClean="0"/>
              <a:t>4</a:t>
            </a:fld>
            <a:endParaRPr lang="en-US"/>
          </a:p>
        </p:txBody>
      </p:sp>
    </p:spTree>
    <p:extLst>
      <p:ext uri="{BB962C8B-B14F-4D97-AF65-F5344CB8AC3E}">
        <p14:creationId xmlns:p14="http://schemas.microsoft.com/office/powerpoint/2010/main" val="190492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38EF8-4EBD-EF62-4723-4517F2912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B53F6-9116-AFF5-6AD4-C8B9CB032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D5119-85D6-8F1C-9B43-0C6F81AC4B7E}"/>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9353D8B1-9C69-DB8D-2ED3-16A6D83D8814}"/>
              </a:ext>
            </a:extLst>
          </p:cNvPr>
          <p:cNvSpPr>
            <a:spLocks noGrp="1"/>
          </p:cNvSpPr>
          <p:nvPr>
            <p:ph type="sldNum" sz="quarter" idx="10"/>
          </p:nvPr>
        </p:nvSpPr>
        <p:spPr/>
        <p:txBody>
          <a:bodyPr/>
          <a:lstStyle/>
          <a:p>
            <a:fld id="{FEE772B7-C1CF-4A4A-82E2-DE6CE183EF42}" type="slidenum">
              <a:rPr lang="en-US" smtClean="0"/>
              <a:t>34</a:t>
            </a:fld>
            <a:endParaRPr lang="en-US"/>
          </a:p>
        </p:txBody>
      </p:sp>
    </p:spTree>
    <p:extLst>
      <p:ext uri="{BB962C8B-B14F-4D97-AF65-F5344CB8AC3E}">
        <p14:creationId xmlns:p14="http://schemas.microsoft.com/office/powerpoint/2010/main" val="3410380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FC87-EA43-3A96-54C5-81384FBEB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711E5-9D93-1A77-2B66-6FD8A2BEC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02A60-32B6-E6C3-459D-AEFB7365EF1C}"/>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804D2EF8-D3F9-8ECC-5FBB-B62B8317AA94}"/>
              </a:ext>
            </a:extLst>
          </p:cNvPr>
          <p:cNvSpPr>
            <a:spLocks noGrp="1"/>
          </p:cNvSpPr>
          <p:nvPr>
            <p:ph type="sldNum" sz="quarter" idx="10"/>
          </p:nvPr>
        </p:nvSpPr>
        <p:spPr/>
        <p:txBody>
          <a:bodyPr/>
          <a:lstStyle/>
          <a:p>
            <a:fld id="{FEE772B7-C1CF-4A4A-82E2-DE6CE183EF42}" type="slidenum">
              <a:rPr lang="en-US" smtClean="0"/>
              <a:t>35</a:t>
            </a:fld>
            <a:endParaRPr lang="en-US"/>
          </a:p>
        </p:txBody>
      </p:sp>
    </p:spTree>
    <p:extLst>
      <p:ext uri="{BB962C8B-B14F-4D97-AF65-F5344CB8AC3E}">
        <p14:creationId xmlns:p14="http://schemas.microsoft.com/office/powerpoint/2010/main" val="785066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A30E5-1526-B36F-616E-24F9D5DF4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D91D1-DBC8-52E6-436D-E0799AEA9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16D08-5103-9A0B-2F5D-1549FBFCDEB9}"/>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9DE97749-EFEC-BD05-0437-95587606D6AA}"/>
              </a:ext>
            </a:extLst>
          </p:cNvPr>
          <p:cNvSpPr>
            <a:spLocks noGrp="1"/>
          </p:cNvSpPr>
          <p:nvPr>
            <p:ph type="sldNum" sz="quarter" idx="10"/>
          </p:nvPr>
        </p:nvSpPr>
        <p:spPr/>
        <p:txBody>
          <a:bodyPr/>
          <a:lstStyle/>
          <a:p>
            <a:fld id="{FEE772B7-C1CF-4A4A-82E2-DE6CE183EF42}" type="slidenum">
              <a:rPr lang="en-US" smtClean="0"/>
              <a:t>36</a:t>
            </a:fld>
            <a:endParaRPr lang="en-US"/>
          </a:p>
        </p:txBody>
      </p:sp>
    </p:spTree>
    <p:extLst>
      <p:ext uri="{BB962C8B-B14F-4D97-AF65-F5344CB8AC3E}">
        <p14:creationId xmlns:p14="http://schemas.microsoft.com/office/powerpoint/2010/main" val="415646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A9696-808B-6C44-23DA-3FBE25A05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448EB-D477-1B8E-130D-7E5F626A1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DEAF9-A6CB-71CC-6018-753E89A4AEE1}"/>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65099464-A036-3B04-A647-6819F35340C7}"/>
              </a:ext>
            </a:extLst>
          </p:cNvPr>
          <p:cNvSpPr>
            <a:spLocks noGrp="1"/>
          </p:cNvSpPr>
          <p:nvPr>
            <p:ph type="sldNum" sz="quarter" idx="10"/>
          </p:nvPr>
        </p:nvSpPr>
        <p:spPr/>
        <p:txBody>
          <a:bodyPr/>
          <a:lstStyle/>
          <a:p>
            <a:fld id="{FEE772B7-C1CF-4A4A-82E2-DE6CE183EF42}" type="slidenum">
              <a:rPr lang="en-US" smtClean="0"/>
              <a:t>37</a:t>
            </a:fld>
            <a:endParaRPr lang="en-US"/>
          </a:p>
        </p:txBody>
      </p:sp>
    </p:spTree>
    <p:extLst>
      <p:ext uri="{BB962C8B-B14F-4D97-AF65-F5344CB8AC3E}">
        <p14:creationId xmlns:p14="http://schemas.microsoft.com/office/powerpoint/2010/main" val="227435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C40EF-C858-A954-B4D9-9C92D21DD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7B3DF-8E0C-32CD-197B-9850D9B4D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E7C46-EC08-ADE4-DC63-B0C4BB594B62}"/>
              </a:ext>
            </a:extLst>
          </p:cNvPr>
          <p:cNvSpPr>
            <a:spLocks noGrp="1"/>
          </p:cNvSpPr>
          <p:nvPr>
            <p:ph type="body" idx="1"/>
          </p:nvPr>
        </p:nvSpPr>
        <p:spPr/>
        <p:txBody>
          <a:bodyPr/>
          <a:lstStyle/>
          <a:p>
            <a:endParaRPr lang="bg-BG" baseline="0" dirty="0"/>
          </a:p>
        </p:txBody>
      </p:sp>
      <p:sp>
        <p:nvSpPr>
          <p:cNvPr id="4" name="Slide Number Placeholder 3">
            <a:extLst>
              <a:ext uri="{FF2B5EF4-FFF2-40B4-BE49-F238E27FC236}">
                <a16:creationId xmlns:a16="http://schemas.microsoft.com/office/drawing/2014/main" id="{A6613691-A7A1-4FF4-B740-4CBD6A889A85}"/>
              </a:ext>
            </a:extLst>
          </p:cNvPr>
          <p:cNvSpPr>
            <a:spLocks noGrp="1"/>
          </p:cNvSpPr>
          <p:nvPr>
            <p:ph type="sldNum" sz="quarter" idx="10"/>
          </p:nvPr>
        </p:nvSpPr>
        <p:spPr/>
        <p:txBody>
          <a:bodyPr/>
          <a:lstStyle/>
          <a:p>
            <a:fld id="{FEE772B7-C1CF-4A4A-82E2-DE6CE183EF42}" type="slidenum">
              <a:rPr lang="en-US" smtClean="0"/>
              <a:t>38</a:t>
            </a:fld>
            <a:endParaRPr lang="en-US"/>
          </a:p>
        </p:txBody>
      </p:sp>
    </p:spTree>
    <p:extLst>
      <p:ext uri="{BB962C8B-B14F-4D97-AF65-F5344CB8AC3E}">
        <p14:creationId xmlns:p14="http://schemas.microsoft.com/office/powerpoint/2010/main" val="132894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Като цяло, въпросът е – да страдаме</a:t>
            </a:r>
            <a:r>
              <a:rPr lang="bg-BG" baseline="0" dirty="0"/>
              <a:t> ли, че някой не знае какво е Ротари? Напротив! Това е една чиста страница, по която можем да рисуваме. Да модифицираме своя имидж, и това е НАЙ-ЧИСТАТА форма, която съществува за нас! </a:t>
            </a:r>
            <a:br>
              <a:rPr lang="bg-BG" baseline="0" dirty="0"/>
            </a:br>
            <a:r>
              <a:rPr lang="bg-BG" baseline="0" dirty="0"/>
              <a:t>За музикантите е ясно, че по-добре никаква, отколкото кофти постановка на гласа. За Математиците – също!</a:t>
            </a:r>
            <a:endParaRPr lang="bg-BG" dirty="0"/>
          </a:p>
          <a:p>
            <a:r>
              <a:rPr lang="bg-BG" dirty="0"/>
              <a:t>Защо използвам кавички?</a:t>
            </a:r>
          </a:p>
          <a:p>
            <a:r>
              <a:rPr lang="bg-BG" dirty="0"/>
              <a:t>Ротари</a:t>
            </a:r>
            <a:r>
              <a:rPr lang="bg-BG" baseline="0" dirty="0"/>
              <a:t> клуб „Бургас“, „Ротари“ клуб Бургас, „Бургас“ Ротари , Бургаското ротари, женското Ротари.</a:t>
            </a:r>
            <a:endParaRPr lang="en-US" dirty="0"/>
          </a:p>
        </p:txBody>
      </p:sp>
      <p:sp>
        <p:nvSpPr>
          <p:cNvPr id="4" name="Slide Number Placeholder 3"/>
          <p:cNvSpPr>
            <a:spLocks noGrp="1"/>
          </p:cNvSpPr>
          <p:nvPr>
            <p:ph type="sldNum" sz="quarter" idx="5"/>
          </p:nvPr>
        </p:nvSpPr>
        <p:spPr/>
        <p:txBody>
          <a:bodyPr/>
          <a:lstStyle/>
          <a:p>
            <a:fld id="{FEE772B7-C1CF-4A4A-82E2-DE6CE183EF42}" type="slidenum">
              <a:rPr lang="en-US" smtClean="0"/>
              <a:t>5</a:t>
            </a:fld>
            <a:endParaRPr lang="en-US"/>
          </a:p>
        </p:txBody>
      </p:sp>
    </p:spTree>
    <p:extLst>
      <p:ext uri="{BB962C8B-B14F-4D97-AF65-F5344CB8AC3E}">
        <p14:creationId xmlns:p14="http://schemas.microsoft.com/office/powerpoint/2010/main" val="204518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Важен ли е този въпрос за публиката? Трябва</a:t>
            </a:r>
            <a:r>
              <a:rPr lang="bg-BG" baseline="0" dirty="0"/>
              <a:t> ли да ни притеснява, че някой не знае какво е Ротари? Ами – НЕ! </a:t>
            </a:r>
          </a:p>
          <a:p>
            <a:r>
              <a:rPr lang="bg-BG" dirty="0"/>
              <a:t>Този</a:t>
            </a:r>
            <a:r>
              <a:rPr lang="bg-BG" baseline="0" dirty="0"/>
              <a:t> въпрос трябва да възникне като резултат и преди това публиката (не ние) има да извърви дълъг път и ние сме тези, които трябва да я преведат по него.</a:t>
            </a:r>
          </a:p>
          <a:p>
            <a:r>
              <a:rPr lang="bg-BG" baseline="0" dirty="0"/>
              <a:t>Да погледнем на Ротари ( на нас Ротарианците ) и на публиката като на една ухажваща се двойка. Тя изминава дълъг път, за да се събере и да продължи заедно пътя си. Да не пропускаме, че ние можем да вложим много усилия, за да привлечем 1-2-3 нови члена на нашия клуб. Това са понякога 10-15% увеличение и това е прекрасно. </a:t>
            </a:r>
          </a:p>
          <a:p>
            <a:r>
              <a:rPr lang="bg-BG" baseline="0" dirty="0"/>
              <a:t>По пътя ще отпаднат много хора. Ако по някакъв начин, в тях е останало грам положително отношение към нас – те са нашите партньори, фенове, доброволци, дарители на фондацията</a:t>
            </a:r>
            <a:endParaRPr lang="en-US" baseline="0" dirty="0"/>
          </a:p>
          <a:p>
            <a:endParaRPr lang="bg-BG" dirty="0"/>
          </a:p>
          <a:p>
            <a:r>
              <a:rPr lang="bg-BG" dirty="0"/>
              <a:t>Този въпрос </a:t>
            </a:r>
            <a:r>
              <a:rPr lang="en-US" dirty="0"/>
              <a:t>“</a:t>
            </a:r>
            <a:r>
              <a:rPr lang="bg-BG" dirty="0"/>
              <a:t>Какво</a:t>
            </a:r>
            <a:r>
              <a:rPr lang="bg-BG" baseline="0" dirty="0"/>
              <a:t> е РОтари“ </a:t>
            </a:r>
            <a:r>
              <a:rPr lang="bg-BG" dirty="0"/>
              <a:t>трябва да възникне като резултат. </a:t>
            </a:r>
            <a:br>
              <a:rPr lang="bg-BG" dirty="0"/>
            </a:br>
            <a:r>
              <a:rPr lang="bg-BG" dirty="0"/>
              <a:t>Да говорим за Ротари като организация – кому е нужно? </a:t>
            </a:r>
            <a:br>
              <a:rPr lang="bg-BG" dirty="0"/>
            </a:br>
            <a:br>
              <a:rPr lang="bg-BG" dirty="0"/>
            </a:br>
            <a:r>
              <a:rPr lang="bg-BG" dirty="0"/>
              <a:t>Това трябва да се прави вътре в клубовете, защото  ние в тях не знаем какво е, башка, невежеството, с което се бърборка.</a:t>
            </a:r>
            <a:endParaRPr lang="en-US" dirty="0"/>
          </a:p>
          <a:p>
            <a:endParaRPr lang="bg-BG" dirty="0"/>
          </a:p>
          <a:p>
            <a:r>
              <a:rPr lang="bg-BG" dirty="0"/>
              <a:t>Пред широката публика трябва </a:t>
            </a:r>
            <a:r>
              <a:rPr lang="bg-BG" b="1" dirty="0"/>
              <a:t>да разказваме истории за това</a:t>
            </a:r>
            <a:r>
              <a:rPr lang="bg-BG" dirty="0"/>
              <a:t>, което сме свършили, за хората, които сме подкрепили. Трябва ТЕ да разкажат за това как сме променили живота им. И по естествен начин да възникне въпросът.</a:t>
            </a:r>
            <a:endParaRPr lang="en-US" dirty="0"/>
          </a:p>
          <a:p>
            <a:endParaRPr lang="en-US" baseline="0" dirty="0"/>
          </a:p>
          <a:p>
            <a:endParaRPr lang="en-US" baseline="0" dirty="0"/>
          </a:p>
          <a:p>
            <a:endParaRPr lang="en-US" baseline="0" dirty="0"/>
          </a:p>
          <a:p>
            <a:endParaRPr lang="en-US" baseline="0" dirty="0"/>
          </a:p>
          <a:p>
            <a:endParaRPr lang="bg-BG" baseline="0" dirty="0"/>
          </a:p>
          <a:p>
            <a:endParaRPr lang="en-US" dirty="0"/>
          </a:p>
        </p:txBody>
      </p:sp>
      <p:sp>
        <p:nvSpPr>
          <p:cNvPr id="4" name="Slide Number Placeholder 3"/>
          <p:cNvSpPr>
            <a:spLocks noGrp="1"/>
          </p:cNvSpPr>
          <p:nvPr>
            <p:ph type="sldNum" sz="quarter" idx="5"/>
          </p:nvPr>
        </p:nvSpPr>
        <p:spPr/>
        <p:txBody>
          <a:bodyPr/>
          <a:lstStyle/>
          <a:p>
            <a:fld id="{FEE772B7-C1CF-4A4A-82E2-DE6CE183EF42}" type="slidenum">
              <a:rPr lang="en-US" smtClean="0"/>
              <a:t>7</a:t>
            </a:fld>
            <a:endParaRPr lang="en-US"/>
          </a:p>
        </p:txBody>
      </p:sp>
    </p:spTree>
    <p:extLst>
      <p:ext uri="{BB962C8B-B14F-4D97-AF65-F5344CB8AC3E}">
        <p14:creationId xmlns:p14="http://schemas.microsoft.com/office/powerpoint/2010/main" val="204518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bg-BG"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3ca945d5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343ca945d5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g343ca945d54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bg-BG"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3ca945d5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343ca945d54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343ca945d54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bg-BG"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43ca945d5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343ca945d54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343ca945d54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bg-BG"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710007"/>
            <a:ext cx="12192000" cy="250060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АСАМБЛЕЯ НА ДИСТРИКТ 2482</a:t>
            </a:r>
          </a:p>
        </p:txBody>
      </p:sp>
      <p:sp>
        <p:nvSpPr>
          <p:cNvPr id="8" name="Текстово поле 7">
            <a:extLst>
              <a:ext uri="{FF2B5EF4-FFF2-40B4-BE49-F238E27FC236}">
                <a16:creationId xmlns:a16="http://schemas.microsoft.com/office/drawing/2014/main" id="{1F735CFA-B597-4FA0-BB17-104FA82DF662}"/>
              </a:ext>
            </a:extLst>
          </p:cNvPr>
          <p:cNvSpPr txBox="1"/>
          <p:nvPr userDrawn="1"/>
        </p:nvSpPr>
        <p:spPr>
          <a:xfrm>
            <a:off x="4666987" y="4674169"/>
            <a:ext cx="2553456" cy="369332"/>
          </a:xfrm>
          <a:prstGeom prst="rect">
            <a:avLst/>
          </a:prstGeom>
          <a:noFill/>
        </p:spPr>
        <p:txBody>
          <a:bodyPr wrap="none" rtlCol="0">
            <a:spAutoFit/>
          </a:bodyPr>
          <a:lstStyle/>
          <a:p>
            <a:r>
              <a:rPr lang="bg-BG" dirty="0">
                <a:solidFill>
                  <a:schemeClr val="bg1"/>
                </a:solidFill>
                <a:latin typeface="Calibri" pitchFamily="34" charset="0"/>
                <a:cs typeface="Calibri" pitchFamily="34" charset="0"/>
              </a:rPr>
              <a:t>06 април 2025,</a:t>
            </a:r>
            <a:r>
              <a:rPr lang="bg-BG" baseline="0" dirty="0">
                <a:solidFill>
                  <a:schemeClr val="bg1"/>
                </a:solidFill>
                <a:latin typeface="Calibri" pitchFamily="34" charset="0"/>
                <a:cs typeface="Calibri" pitchFamily="34" charset="0"/>
              </a:rPr>
              <a:t> Пловдив</a:t>
            </a:r>
            <a:endParaRPr lang="bg-BG" dirty="0">
              <a:solidFill>
                <a:schemeClr val="bg1"/>
              </a:solidFill>
              <a:latin typeface="Calibri" pitchFamily="34" charset="0"/>
              <a:cs typeface="Calibri" pitchFamily="34" charset="0"/>
            </a:endParaRPr>
          </a:p>
        </p:txBody>
      </p:sp>
      <p:cxnSp>
        <p:nvCxnSpPr>
          <p:cNvPr id="7" name="Straight Connector 6"/>
          <p:cNvCxnSpPr/>
          <p:nvPr userDrawn="1"/>
        </p:nvCxnSpPr>
        <p:spPr>
          <a:xfrm>
            <a:off x="9439835" y="40283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98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5"/>
            <a:ext cx="10363200" cy="1470025"/>
          </a:xfrm>
        </p:spPr>
        <p:txBody>
          <a:bodyPr/>
          <a:lstStyle>
            <a:lvl1pPr>
              <a:defRPr/>
            </a:lvl1pPr>
          </a:lstStyle>
          <a:p>
            <a:r>
              <a:rPr lang="bg-BG" dirty="0"/>
              <a:t>Подраздел</a:t>
            </a:r>
            <a:endParaRPr lang="en-US" dirty="0"/>
          </a:p>
        </p:txBody>
      </p:sp>
      <p:sp>
        <p:nvSpPr>
          <p:cNvPr id="7" name="Subtitle 2"/>
          <p:cNvSpPr txBox="1">
            <a:spLocks/>
          </p:cNvSpPr>
          <p:nvPr userDrawn="1"/>
        </p:nvSpPr>
        <p:spPr>
          <a:xfrm>
            <a:off x="1981200" y="4038600"/>
            <a:ext cx="85344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bg-BG" sz="2000" dirty="0">
                <a:solidFill>
                  <a:schemeClr val="tx1"/>
                </a:solidFill>
                <a:latin typeface="Calibri" pitchFamily="34" charset="0"/>
                <a:cs typeface="Calibri" pitchFamily="34" charset="0"/>
              </a:rPr>
              <a:t>Кратко описание</a:t>
            </a:r>
            <a:r>
              <a:rPr lang="bg-BG" sz="2000" baseline="0" dirty="0">
                <a:solidFill>
                  <a:schemeClr val="tx1"/>
                </a:solidFill>
                <a:latin typeface="Calibri" pitchFamily="34" charset="0"/>
                <a:cs typeface="Calibri" pitchFamily="34" charset="0"/>
              </a:rPr>
              <a:t>, ако е необходимо. </a:t>
            </a:r>
            <a:r>
              <a:rPr lang="en-US" sz="2000" kern="1200" baseline="0" dirty="0" err="1">
                <a:solidFill>
                  <a:schemeClr val="tx1"/>
                </a:solidFill>
                <a:latin typeface="Calibri" pitchFamily="34" charset="0"/>
                <a:ea typeface="+mn-ea"/>
                <a:cs typeface="Calibri" pitchFamily="34" charset="0"/>
              </a:rPr>
              <a:t>Lorem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ipsum</a:t>
            </a:r>
            <a:r>
              <a:rPr lang="en-US" sz="2000" kern="1200" baseline="0" dirty="0">
                <a:solidFill>
                  <a:schemeClr val="tx1"/>
                </a:solidFill>
                <a:latin typeface="Calibri" pitchFamily="34" charset="0"/>
                <a:ea typeface="+mn-ea"/>
                <a:cs typeface="Calibri" pitchFamily="34" charset="0"/>
              </a:rPr>
              <a:t> dolor sit </a:t>
            </a:r>
            <a:r>
              <a:rPr lang="en-US" sz="2000" kern="1200" baseline="0" dirty="0" err="1">
                <a:solidFill>
                  <a:schemeClr val="tx1"/>
                </a:solidFill>
                <a:latin typeface="Calibri" pitchFamily="34" charset="0"/>
                <a:ea typeface="+mn-ea"/>
                <a:cs typeface="Calibri" pitchFamily="34" charset="0"/>
              </a:rPr>
              <a:t>amet</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consectetur</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adipiscing</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elit</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Nunc</a:t>
            </a:r>
            <a:r>
              <a:rPr lang="en-US" sz="2000" kern="1200" baseline="0" dirty="0">
                <a:solidFill>
                  <a:schemeClr val="tx1"/>
                </a:solidFill>
                <a:latin typeface="Calibri" pitchFamily="34" charset="0"/>
                <a:ea typeface="+mn-ea"/>
                <a:cs typeface="Calibri" pitchFamily="34" charset="0"/>
              </a:rPr>
              <a:t> in </a:t>
            </a:r>
            <a:r>
              <a:rPr lang="en-US" sz="2000" kern="1200" baseline="0" dirty="0" err="1">
                <a:solidFill>
                  <a:schemeClr val="tx1"/>
                </a:solidFill>
                <a:latin typeface="Calibri" pitchFamily="34" charset="0"/>
                <a:ea typeface="+mn-ea"/>
                <a:cs typeface="Calibri" pitchFamily="34" charset="0"/>
              </a:rPr>
              <a:t>sagittis</a:t>
            </a:r>
            <a:r>
              <a:rPr lang="en-US" sz="2000" kern="1200" baseline="0" dirty="0">
                <a:solidFill>
                  <a:schemeClr val="tx1"/>
                </a:solidFill>
                <a:latin typeface="Calibri" pitchFamily="34" charset="0"/>
                <a:ea typeface="+mn-ea"/>
                <a:cs typeface="Calibri" pitchFamily="34" charset="0"/>
              </a:rPr>
              <a:t> sem. </a:t>
            </a:r>
            <a:r>
              <a:rPr lang="en-US" sz="2000" kern="1200" baseline="0" dirty="0" err="1">
                <a:solidFill>
                  <a:schemeClr val="tx1"/>
                </a:solidFill>
                <a:latin typeface="Calibri" pitchFamily="34" charset="0"/>
                <a:ea typeface="+mn-ea"/>
                <a:cs typeface="Calibri" pitchFamily="34" charset="0"/>
              </a:rPr>
              <a:t>Fusce</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interdum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aliquam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velit</a:t>
            </a:r>
            <a:r>
              <a:rPr lang="en-US" sz="2000" kern="1200" baseline="0" dirty="0">
                <a:solidFill>
                  <a:schemeClr val="tx1"/>
                </a:solidFill>
                <a:latin typeface="Calibri" pitchFamily="34" charset="0"/>
                <a:ea typeface="+mn-ea"/>
                <a:cs typeface="Calibri" pitchFamily="34" charset="0"/>
              </a:rPr>
              <a:t> ac </a:t>
            </a:r>
            <a:r>
              <a:rPr lang="en-US" sz="2000" kern="1200" baseline="0" dirty="0" err="1">
                <a:solidFill>
                  <a:schemeClr val="tx1"/>
                </a:solidFill>
                <a:latin typeface="Calibri" pitchFamily="34" charset="0"/>
                <a:ea typeface="+mn-ea"/>
                <a:cs typeface="Calibri" pitchFamily="34" charset="0"/>
              </a:rPr>
              <a:t>aliquam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Donec</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posuere</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leo</a:t>
            </a:r>
            <a:r>
              <a:rPr lang="en-US" sz="2000" kern="1200" baseline="0" dirty="0">
                <a:solidFill>
                  <a:schemeClr val="tx1"/>
                </a:solidFill>
                <a:latin typeface="Calibri" pitchFamily="34" charset="0"/>
                <a:ea typeface="+mn-ea"/>
                <a:cs typeface="Calibri" pitchFamily="34" charset="0"/>
              </a:rPr>
              <a:t> ac </a:t>
            </a:r>
            <a:r>
              <a:rPr lang="en-US" sz="2000" kern="1200" baseline="0" dirty="0" err="1">
                <a:solidFill>
                  <a:schemeClr val="tx1"/>
                </a:solidFill>
                <a:latin typeface="Calibri" pitchFamily="34" charset="0"/>
                <a:ea typeface="+mn-ea"/>
                <a:cs typeface="Calibri" pitchFamily="34" charset="0"/>
              </a:rPr>
              <a:t>mauris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sagittis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vestibulum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Nunc</a:t>
            </a:r>
            <a:r>
              <a:rPr lang="en-US" sz="2000" kern="1200" baseline="0" dirty="0">
                <a:solidFill>
                  <a:schemeClr val="tx1"/>
                </a:solidFill>
                <a:latin typeface="Calibri" pitchFamily="34" charset="0"/>
                <a:ea typeface="+mn-ea"/>
                <a:cs typeface="Calibri" pitchFamily="34" charset="0"/>
              </a:rPr>
              <a:t> at </a:t>
            </a:r>
            <a:r>
              <a:rPr lang="en-US" sz="2000" kern="1200" baseline="0" dirty="0" err="1">
                <a:solidFill>
                  <a:schemeClr val="tx1"/>
                </a:solidFill>
                <a:latin typeface="Calibri" pitchFamily="34" charset="0"/>
                <a:ea typeface="+mn-ea"/>
                <a:cs typeface="Calibri" pitchFamily="34" charset="0"/>
              </a:rPr>
              <a:t>sollicitudin</a:t>
            </a:r>
            <a:r>
              <a:rPr lang="en-US" sz="2000" kern="1200" baseline="0" dirty="0">
                <a:solidFill>
                  <a:schemeClr val="tx1"/>
                </a:solidFill>
                <a:latin typeface="Calibri" pitchFamily="34" charset="0"/>
                <a:ea typeface="+mn-ea"/>
                <a:cs typeface="Calibri" pitchFamily="34" charset="0"/>
              </a:rPr>
              <a:t> est. </a:t>
            </a:r>
            <a:r>
              <a:rPr lang="en-US" sz="2000" kern="1200" baseline="0" dirty="0" err="1">
                <a:solidFill>
                  <a:schemeClr val="tx1"/>
                </a:solidFill>
                <a:latin typeface="Calibri" pitchFamily="34" charset="0"/>
                <a:ea typeface="+mn-ea"/>
                <a:cs typeface="Calibri" pitchFamily="34" charset="0"/>
              </a:rPr>
              <a:t>Phasellus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enim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ipsum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blandit</a:t>
            </a:r>
            <a:r>
              <a:rPr lang="en-US" sz="2000" kern="1200" baseline="0" dirty="0">
                <a:solidFill>
                  <a:schemeClr val="tx1"/>
                </a:solidFill>
                <a:latin typeface="Calibri" pitchFamily="34" charset="0"/>
                <a:ea typeface="+mn-ea"/>
                <a:cs typeface="Calibri" pitchFamily="34" charset="0"/>
              </a:rPr>
              <a:t> et </a:t>
            </a:r>
            <a:r>
              <a:rPr lang="en-US" sz="2000" kern="1200" baseline="0" dirty="0" err="1">
                <a:solidFill>
                  <a:schemeClr val="tx1"/>
                </a:solidFill>
                <a:latin typeface="Calibri" pitchFamily="34" charset="0"/>
                <a:ea typeface="+mn-ea"/>
                <a:cs typeface="Calibri" pitchFamily="34" charset="0"/>
              </a:rPr>
              <a:t>nunc</a:t>
            </a:r>
            <a:r>
              <a:rPr lang="en-US" sz="2000" kern="1200" baseline="0" dirty="0">
                <a:solidFill>
                  <a:schemeClr val="tx1"/>
                </a:solidFill>
                <a:latin typeface="Calibri" pitchFamily="34" charset="0"/>
                <a:ea typeface="+mn-ea"/>
                <a:cs typeface="Calibri" pitchFamily="34" charset="0"/>
              </a:rPr>
              <a:t> non, </a:t>
            </a:r>
            <a:r>
              <a:rPr lang="en-US" sz="2000" kern="1200" baseline="0" dirty="0" err="1">
                <a:solidFill>
                  <a:schemeClr val="tx1"/>
                </a:solidFill>
                <a:latin typeface="Calibri" pitchFamily="34" charset="0"/>
                <a:ea typeface="+mn-ea"/>
                <a:cs typeface="Calibri" pitchFamily="34" charset="0"/>
              </a:rPr>
              <a:t>convallis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rutrum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nisl</a:t>
            </a:r>
            <a:r>
              <a:rPr lang="en-US" sz="2000" kern="1200" baseline="0" dirty="0">
                <a:solidFill>
                  <a:schemeClr val="tx1"/>
                </a:solidFill>
                <a:latin typeface="Calibri" pitchFamily="34" charset="0"/>
                <a:ea typeface="+mn-ea"/>
                <a:cs typeface="Calibri" pitchFamily="34" charset="0"/>
              </a:rPr>
              <a:t>.</a:t>
            </a:r>
          </a:p>
        </p:txBody>
      </p:sp>
    </p:spTree>
    <p:extLst>
      <p:ext uri="{BB962C8B-B14F-4D97-AF65-F5344CB8AC3E}">
        <p14:creationId xmlns:p14="http://schemas.microsoft.com/office/powerpoint/2010/main" val="4148955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08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210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163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480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 Placeholder 2"/>
          <p:cNvSpPr>
            <a:spLocks noGrp="1"/>
          </p:cNvSpPr>
          <p:nvPr>
            <p:ph type="body" idx="1"/>
          </p:nvPr>
        </p:nvSpPr>
        <p:spPr>
          <a:xfrm>
            <a:off x="589660" y="1589518"/>
            <a:ext cx="11015529" cy="424725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49885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33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1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857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951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691881"/>
            <a:ext cx="12192000" cy="250060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АСАМБЛЕЯ НА ДИСТРИКТ 2482</a:t>
            </a:r>
          </a:p>
        </p:txBody>
      </p:sp>
      <p:sp>
        <p:nvSpPr>
          <p:cNvPr id="3" name="Текстово поле 7">
            <a:extLst>
              <a:ext uri="{FF2B5EF4-FFF2-40B4-BE49-F238E27FC236}">
                <a16:creationId xmlns:a16="http://schemas.microsoft.com/office/drawing/2014/main" id="{1F735CFA-B597-4FA0-BB17-104FA82DF662}"/>
              </a:ext>
            </a:extLst>
          </p:cNvPr>
          <p:cNvSpPr txBox="1"/>
          <p:nvPr userDrawn="1"/>
        </p:nvSpPr>
        <p:spPr>
          <a:xfrm>
            <a:off x="4666987" y="4674169"/>
            <a:ext cx="2553456" cy="369332"/>
          </a:xfrm>
          <a:prstGeom prst="rect">
            <a:avLst/>
          </a:prstGeom>
          <a:noFill/>
        </p:spPr>
        <p:txBody>
          <a:bodyPr wrap="none" rtlCol="0">
            <a:spAutoFit/>
          </a:bodyPr>
          <a:lstStyle/>
          <a:p>
            <a:r>
              <a:rPr lang="bg-BG" dirty="0">
                <a:solidFill>
                  <a:schemeClr val="bg1"/>
                </a:solidFill>
                <a:latin typeface="Calibri" pitchFamily="34" charset="0"/>
                <a:cs typeface="Calibri" pitchFamily="34" charset="0"/>
              </a:rPr>
              <a:t>06 април 2025,</a:t>
            </a:r>
            <a:r>
              <a:rPr lang="bg-BG" baseline="0" dirty="0">
                <a:solidFill>
                  <a:schemeClr val="bg1"/>
                </a:solidFill>
                <a:latin typeface="Calibri" pitchFamily="34" charset="0"/>
                <a:cs typeface="Calibri" pitchFamily="34" charset="0"/>
              </a:rPr>
              <a:t> Пловдив</a:t>
            </a:r>
            <a:endParaRPr lang="bg-BG"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16321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382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468726"/>
            <a:ext cx="4917782" cy="5340403"/>
          </a:xfrm>
          <a:prstGeom prst="rect">
            <a:avLst/>
          </a:prstGeom>
        </p:spPr>
        <p:txBody>
          <a:bodyPr/>
          <a:lstStyle/>
          <a:p>
            <a:endParaRPr lang="en-US"/>
          </a:p>
        </p:txBody>
      </p:sp>
      <p:sp>
        <p:nvSpPr>
          <p:cNvPr id="6" name="Title 1"/>
          <p:cNvSpPr>
            <a:spLocks noGrp="1"/>
          </p:cNvSpPr>
          <p:nvPr>
            <p:ph type="ctrTitle" hasCustomPrompt="1"/>
          </p:nvPr>
        </p:nvSpPr>
        <p:spPr>
          <a:xfrm>
            <a:off x="5371140" y="454639"/>
            <a:ext cx="632396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7" name="Subtitle 2"/>
          <p:cNvSpPr>
            <a:spLocks noGrp="1"/>
          </p:cNvSpPr>
          <p:nvPr>
            <p:ph type="subTitle" idx="1" hasCustomPrompt="1"/>
          </p:nvPr>
        </p:nvSpPr>
        <p:spPr>
          <a:xfrm>
            <a:off x="5371140" y="1312195"/>
            <a:ext cx="6323959"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59839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0" y="2282825"/>
            <a:ext cx="12192000" cy="1374776"/>
          </a:xfrm>
          <a:prstGeom prst="rect">
            <a:avLst/>
          </a:prstGeom>
          <a:solidFill>
            <a:srgbClr val="002060"/>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g-BG" b="1" dirty="0">
                <a:solidFill>
                  <a:schemeClr val="bg1"/>
                </a:solidFill>
                <a:latin typeface="Calibri" pitchFamily="34" charset="0"/>
                <a:cs typeface="Calibri" pitchFamily="34" charset="0"/>
              </a:rPr>
              <a:t>Подраздел</a:t>
            </a:r>
            <a:endParaRPr lang="en-US" b="1" dirty="0">
              <a:solidFill>
                <a:schemeClr val="bg1"/>
              </a:solidFill>
              <a:latin typeface="Calibri" pitchFamily="34" charset="0"/>
              <a:cs typeface="Calibri" pitchFamily="34" charset="0"/>
            </a:endParaRPr>
          </a:p>
        </p:txBody>
      </p:sp>
      <p:sp>
        <p:nvSpPr>
          <p:cNvPr id="8" name="Subtitle 2"/>
          <p:cNvSpPr txBox="1">
            <a:spLocks/>
          </p:cNvSpPr>
          <p:nvPr userDrawn="1"/>
        </p:nvSpPr>
        <p:spPr>
          <a:xfrm>
            <a:off x="1981200" y="4038600"/>
            <a:ext cx="85344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bg-BG" sz="2000" dirty="0">
                <a:solidFill>
                  <a:schemeClr val="tx1"/>
                </a:solidFill>
              </a:rPr>
              <a:t>Кратко описание</a:t>
            </a:r>
            <a:r>
              <a:rPr lang="bg-BG" sz="2000" baseline="0" dirty="0">
                <a:solidFill>
                  <a:schemeClr val="tx1"/>
                </a:solidFill>
              </a:rPr>
              <a:t>, ако е необходимо. </a:t>
            </a:r>
            <a:r>
              <a:rPr lang="en-US" sz="2000" kern="1200" baseline="0" dirty="0" err="1">
                <a:solidFill>
                  <a:schemeClr val="tx1"/>
                </a:solidFill>
                <a:latin typeface="+mn-lt"/>
                <a:ea typeface="+mn-ea"/>
                <a:cs typeface="+mn-cs"/>
              </a:rPr>
              <a:t>Lorem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dolor sit </a:t>
            </a:r>
            <a:r>
              <a:rPr lang="en-US" sz="2000" kern="1200" baseline="0" dirty="0" err="1">
                <a:solidFill>
                  <a:schemeClr val="tx1"/>
                </a:solidFill>
                <a:latin typeface="+mn-lt"/>
                <a:ea typeface="+mn-ea"/>
                <a:cs typeface="+mn-cs"/>
              </a:rPr>
              <a:t>amet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consectetur</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adipiscing</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elit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in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sem. </a:t>
            </a:r>
            <a:r>
              <a:rPr lang="en-US" sz="2000" kern="1200" baseline="0" dirty="0" err="1">
                <a:solidFill>
                  <a:schemeClr val="tx1"/>
                </a:solidFill>
                <a:latin typeface="+mn-lt"/>
                <a:ea typeface="+mn-ea"/>
                <a:cs typeface="+mn-cs"/>
              </a:rPr>
              <a:t>Fusce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interdum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velit</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Donec</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posuere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leo</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mauris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vestibulum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at </a:t>
            </a:r>
            <a:r>
              <a:rPr lang="en-US" sz="2000" kern="1200" baseline="0" dirty="0" err="1">
                <a:solidFill>
                  <a:schemeClr val="tx1"/>
                </a:solidFill>
                <a:latin typeface="+mn-lt"/>
                <a:ea typeface="+mn-ea"/>
                <a:cs typeface="+mn-cs"/>
              </a:rPr>
              <a:t>sollicitudin</a:t>
            </a:r>
            <a:r>
              <a:rPr lang="en-US" sz="2000" kern="1200" baseline="0" dirty="0">
                <a:solidFill>
                  <a:schemeClr val="tx1"/>
                </a:solidFill>
                <a:latin typeface="+mn-lt"/>
                <a:ea typeface="+mn-ea"/>
                <a:cs typeface="+mn-cs"/>
              </a:rPr>
              <a:t> est. </a:t>
            </a:r>
            <a:r>
              <a:rPr lang="en-US" sz="2000" kern="1200" baseline="0" dirty="0" err="1">
                <a:solidFill>
                  <a:schemeClr val="tx1"/>
                </a:solidFill>
                <a:latin typeface="+mn-lt"/>
                <a:ea typeface="+mn-ea"/>
                <a:cs typeface="+mn-cs"/>
              </a:rPr>
              <a:t>Phasellus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enim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blandit</a:t>
            </a:r>
            <a:r>
              <a:rPr lang="en-US" sz="2000" kern="1200" baseline="0" dirty="0">
                <a:solidFill>
                  <a:schemeClr val="tx1"/>
                </a:solidFill>
                <a:latin typeface="+mn-lt"/>
                <a:ea typeface="+mn-ea"/>
                <a:cs typeface="+mn-cs"/>
              </a:rPr>
              <a:t> et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non, </a:t>
            </a:r>
            <a:r>
              <a:rPr lang="en-US" sz="2000" kern="1200" baseline="0" dirty="0" err="1">
                <a:solidFill>
                  <a:schemeClr val="tx1"/>
                </a:solidFill>
                <a:latin typeface="+mn-lt"/>
                <a:ea typeface="+mn-ea"/>
                <a:cs typeface="+mn-cs"/>
              </a:rPr>
              <a:t>convallis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rutrum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nisl</a:t>
            </a:r>
            <a:r>
              <a:rPr lang="en-US" sz="2000" kern="1200" baseline="0" dirty="0">
                <a:solidFill>
                  <a:schemeClr val="tx1"/>
                </a:solidFill>
                <a:latin typeface="+mn-lt"/>
                <a:ea typeface="+mn-ea"/>
                <a:cs typeface="+mn-cs"/>
              </a:rPr>
              <a:t>.</a:t>
            </a:r>
          </a:p>
        </p:txBody>
      </p:sp>
    </p:spTree>
    <p:extLst>
      <p:ext uri="{BB962C8B-B14F-4D97-AF65-F5344CB8AC3E}">
        <p14:creationId xmlns:p14="http://schemas.microsoft.com/office/powerpoint/2010/main" val="794091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txBox="1">
            <a:spLocks/>
          </p:cNvSpPr>
          <p:nvPr userDrawn="1"/>
        </p:nvSpPr>
        <p:spPr>
          <a:xfrm>
            <a:off x="0" y="2282825"/>
            <a:ext cx="12192000" cy="1374776"/>
          </a:xfrm>
          <a:prstGeom prst="rect">
            <a:avLst/>
          </a:prstGeom>
          <a:solidFill>
            <a:srgbClr val="C00000"/>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g-BG" b="1" dirty="0">
                <a:solidFill>
                  <a:schemeClr val="bg1"/>
                </a:solidFill>
                <a:latin typeface="Calibri" pitchFamily="34" charset="0"/>
                <a:cs typeface="Calibri" pitchFamily="34" charset="0"/>
              </a:rPr>
              <a:t>Подраздел</a:t>
            </a:r>
            <a:endParaRPr lang="en-US" b="1" dirty="0">
              <a:solidFill>
                <a:schemeClr val="bg1"/>
              </a:solidFill>
              <a:latin typeface="Calibri" pitchFamily="34" charset="0"/>
              <a:cs typeface="Calibri" pitchFamily="34" charset="0"/>
            </a:endParaRPr>
          </a:p>
        </p:txBody>
      </p:sp>
      <p:sp>
        <p:nvSpPr>
          <p:cNvPr id="8" name="Subtitle 2"/>
          <p:cNvSpPr txBox="1">
            <a:spLocks/>
          </p:cNvSpPr>
          <p:nvPr userDrawn="1"/>
        </p:nvSpPr>
        <p:spPr>
          <a:xfrm>
            <a:off x="1981200" y="4038600"/>
            <a:ext cx="85344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bg-BG" sz="2000" dirty="0">
                <a:solidFill>
                  <a:schemeClr val="tx1"/>
                </a:solidFill>
              </a:rPr>
              <a:t>Кратко описание</a:t>
            </a:r>
            <a:r>
              <a:rPr lang="bg-BG" sz="2000" baseline="0" dirty="0">
                <a:solidFill>
                  <a:schemeClr val="tx1"/>
                </a:solidFill>
              </a:rPr>
              <a:t>, ако е необходимо. </a:t>
            </a:r>
            <a:r>
              <a:rPr lang="en-US" sz="2000" kern="1200" baseline="0" dirty="0" err="1">
                <a:solidFill>
                  <a:schemeClr val="tx1"/>
                </a:solidFill>
                <a:latin typeface="+mn-lt"/>
                <a:ea typeface="+mn-ea"/>
                <a:cs typeface="+mn-cs"/>
              </a:rPr>
              <a:t>Lorem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dolor sit </a:t>
            </a:r>
            <a:r>
              <a:rPr lang="en-US" sz="2000" kern="1200" baseline="0" dirty="0" err="1">
                <a:solidFill>
                  <a:schemeClr val="tx1"/>
                </a:solidFill>
                <a:latin typeface="+mn-lt"/>
                <a:ea typeface="+mn-ea"/>
                <a:cs typeface="+mn-cs"/>
              </a:rPr>
              <a:t>amet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consectetur</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adipiscing</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elit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in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sem. </a:t>
            </a:r>
            <a:r>
              <a:rPr lang="en-US" sz="2000" kern="1200" baseline="0" dirty="0" err="1">
                <a:solidFill>
                  <a:schemeClr val="tx1"/>
                </a:solidFill>
                <a:latin typeface="+mn-lt"/>
                <a:ea typeface="+mn-ea"/>
                <a:cs typeface="+mn-cs"/>
              </a:rPr>
              <a:t>Fusce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interdum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velit</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Donec</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posuere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leo</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mauris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vestibulum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at </a:t>
            </a:r>
            <a:r>
              <a:rPr lang="en-US" sz="2000" kern="1200" baseline="0" dirty="0" err="1">
                <a:solidFill>
                  <a:schemeClr val="tx1"/>
                </a:solidFill>
                <a:latin typeface="+mn-lt"/>
                <a:ea typeface="+mn-ea"/>
                <a:cs typeface="+mn-cs"/>
              </a:rPr>
              <a:t>sollicitudin</a:t>
            </a:r>
            <a:r>
              <a:rPr lang="en-US" sz="2000" kern="1200" baseline="0" dirty="0">
                <a:solidFill>
                  <a:schemeClr val="tx1"/>
                </a:solidFill>
                <a:latin typeface="+mn-lt"/>
                <a:ea typeface="+mn-ea"/>
                <a:cs typeface="+mn-cs"/>
              </a:rPr>
              <a:t> est. </a:t>
            </a:r>
            <a:r>
              <a:rPr lang="en-US" sz="2000" kern="1200" baseline="0" dirty="0" err="1">
                <a:solidFill>
                  <a:schemeClr val="tx1"/>
                </a:solidFill>
                <a:latin typeface="+mn-lt"/>
                <a:ea typeface="+mn-ea"/>
                <a:cs typeface="+mn-cs"/>
              </a:rPr>
              <a:t>Phasellus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enim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blandit</a:t>
            </a:r>
            <a:r>
              <a:rPr lang="en-US" sz="2000" kern="1200" baseline="0" dirty="0">
                <a:solidFill>
                  <a:schemeClr val="tx1"/>
                </a:solidFill>
                <a:latin typeface="+mn-lt"/>
                <a:ea typeface="+mn-ea"/>
                <a:cs typeface="+mn-cs"/>
              </a:rPr>
              <a:t> et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non, </a:t>
            </a:r>
            <a:r>
              <a:rPr lang="en-US" sz="2000" kern="1200" baseline="0" dirty="0" err="1">
                <a:solidFill>
                  <a:schemeClr val="tx1"/>
                </a:solidFill>
                <a:latin typeface="+mn-lt"/>
                <a:ea typeface="+mn-ea"/>
                <a:cs typeface="+mn-cs"/>
              </a:rPr>
              <a:t>convallis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rutrum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nisl</a:t>
            </a:r>
            <a:r>
              <a:rPr lang="en-US" sz="2000" kern="1200" baseline="0" dirty="0">
                <a:solidFill>
                  <a:schemeClr val="tx1"/>
                </a:solidFill>
                <a:latin typeface="+mn-lt"/>
                <a:ea typeface="+mn-ea"/>
                <a:cs typeface="+mn-cs"/>
              </a:rPr>
              <a:t>.</a:t>
            </a:r>
          </a:p>
        </p:txBody>
      </p:sp>
    </p:spTree>
    <p:extLst>
      <p:ext uri="{BB962C8B-B14F-4D97-AF65-F5344CB8AC3E}">
        <p14:creationId xmlns:p14="http://schemas.microsoft.com/office/powerpoint/2010/main" val="3155185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Заглавен слайд">
  <p:cSld name="Заглавен слайд">
    <p:spTree>
      <p:nvGrpSpPr>
        <p:cNvPr id="1" name="Shape 24"/>
        <p:cNvGrpSpPr/>
        <p:nvPr/>
      </p:nvGrpSpPr>
      <p:grpSpPr>
        <a:xfrm>
          <a:off x="0" y="0"/>
          <a:ext cx="0" cy="0"/>
          <a:chOff x="0" y="0"/>
          <a:chExt cx="0" cy="0"/>
        </a:xfrm>
      </p:grpSpPr>
      <p:sp>
        <p:nvSpPr>
          <p:cNvPr id="25" name="Google Shape;25;p10"/>
          <p:cNvSpPr/>
          <p:nvPr/>
        </p:nvSpPr>
        <p:spPr>
          <a:xfrm>
            <a:off x="0" y="2912855"/>
            <a:ext cx="12192000" cy="1250302"/>
          </a:xfrm>
          <a:prstGeom prst="rect">
            <a:avLst/>
          </a:prstGeom>
          <a:solidFill>
            <a:schemeClr val="accent1"/>
          </a:solidFill>
          <a:ln w="12700" cap="flat" cmpd="sng">
            <a:solidFill>
              <a:srgbClr val="12326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bg-BG" sz="4400" b="1">
                <a:solidFill>
                  <a:schemeClr val="lt1"/>
                </a:solidFill>
                <a:latin typeface="Calibri"/>
                <a:ea typeface="Calibri"/>
                <a:cs typeface="Calibri"/>
                <a:sym typeface="Calibri"/>
              </a:rPr>
              <a:t> </a:t>
            </a:r>
            <a:endParaRPr sz="2800" b="1">
              <a:solidFill>
                <a:schemeClr val="lt1"/>
              </a:solidFill>
              <a:latin typeface="Calibri"/>
              <a:ea typeface="Calibri"/>
              <a:cs typeface="Calibri"/>
              <a:sym typeface="Calibri"/>
            </a:endParaRPr>
          </a:p>
          <a:p>
            <a:pPr marL="0" marR="0" lvl="0" indent="0" algn="ctr" rtl="0">
              <a:spcBef>
                <a:spcPts val="600"/>
              </a:spcBef>
              <a:spcAft>
                <a:spcPts val="0"/>
              </a:spcAft>
              <a:buNone/>
            </a:pPr>
            <a:endParaRPr sz="1000" b="1">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553509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Оформление по избор">
  <p:cSld name="5_Оформление по избор">
    <p:spTree>
      <p:nvGrpSpPr>
        <p:cNvPr id="1" name="Shape 26"/>
        <p:cNvGrpSpPr/>
        <p:nvPr/>
      </p:nvGrpSpPr>
      <p:grpSpPr>
        <a:xfrm>
          <a:off x="0" y="0"/>
          <a:ext cx="0" cy="0"/>
          <a:chOff x="0" y="0"/>
          <a:chExt cx="0" cy="0"/>
        </a:xfrm>
      </p:grpSpPr>
      <p:pic>
        <p:nvPicPr>
          <p:cNvPr id="27" name="Google Shape;27;p14"/>
          <p:cNvPicPr preferRelativeResize="0"/>
          <p:nvPr/>
        </p:nvPicPr>
        <p:blipFill rotWithShape="1">
          <a:blip r:embed="rId2">
            <a:alphaModFix/>
          </a:blip>
          <a:srcRect/>
          <a:stretch/>
        </p:blipFill>
        <p:spPr>
          <a:xfrm>
            <a:off x="0" y="6158979"/>
            <a:ext cx="1714804" cy="633128"/>
          </a:xfrm>
          <a:prstGeom prst="rect">
            <a:avLst/>
          </a:prstGeom>
          <a:noFill/>
          <a:ln>
            <a:noFill/>
          </a:ln>
        </p:spPr>
      </p:pic>
      <p:sp>
        <p:nvSpPr>
          <p:cNvPr id="28" name="Google Shape;28;p14"/>
          <p:cNvSpPr/>
          <p:nvPr/>
        </p:nvSpPr>
        <p:spPr>
          <a:xfrm>
            <a:off x="0" y="2519418"/>
            <a:ext cx="12192000" cy="1485683"/>
          </a:xfrm>
          <a:prstGeom prst="rect">
            <a:avLst/>
          </a:prstGeom>
          <a:solidFill>
            <a:schemeClr val="accent1"/>
          </a:solidFill>
          <a:ln w="12700" cap="flat" cmpd="sng">
            <a:solidFill>
              <a:srgbClr val="12326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endParaRPr sz="36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61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Заглавка разд.">
  <p:cSld name="Заглавка разд.">
    <p:spTree>
      <p:nvGrpSpPr>
        <p:cNvPr id="1" name="Shape 29"/>
        <p:cNvGrpSpPr/>
        <p:nvPr/>
      </p:nvGrpSpPr>
      <p:grpSpPr>
        <a:xfrm>
          <a:off x="0" y="0"/>
          <a:ext cx="0" cy="0"/>
          <a:chOff x="0" y="0"/>
          <a:chExt cx="0" cy="0"/>
        </a:xfrm>
      </p:grpSpPr>
      <p:sp>
        <p:nvSpPr>
          <p:cNvPr id="30" name="Google Shape;30;p15"/>
          <p:cNvSpPr/>
          <p:nvPr/>
        </p:nvSpPr>
        <p:spPr>
          <a:xfrm>
            <a:off x="0" y="2691881"/>
            <a:ext cx="12192000" cy="2500605"/>
          </a:xfrm>
          <a:prstGeom prst="rect">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bg-BG" sz="4400" b="1">
                <a:solidFill>
                  <a:schemeClr val="lt1"/>
                </a:solidFill>
                <a:latin typeface="Calibri"/>
                <a:ea typeface="Calibri"/>
                <a:cs typeface="Calibri"/>
                <a:sym typeface="Calibri"/>
              </a:rPr>
              <a:t>АСАМБЛЕЯ НА ДИСТРИКТ 2482</a:t>
            </a:r>
            <a:endParaRPr/>
          </a:p>
        </p:txBody>
      </p:sp>
      <p:sp>
        <p:nvSpPr>
          <p:cNvPr id="31" name="Google Shape;31;p15"/>
          <p:cNvSpPr txBox="1"/>
          <p:nvPr/>
        </p:nvSpPr>
        <p:spPr>
          <a:xfrm>
            <a:off x="4666987" y="4674169"/>
            <a:ext cx="25534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800">
                <a:solidFill>
                  <a:schemeClr val="lt1"/>
                </a:solidFill>
                <a:latin typeface="Calibri"/>
                <a:ea typeface="Calibri"/>
                <a:cs typeface="Calibri"/>
                <a:sym typeface="Calibri"/>
              </a:rPr>
              <a:t>06 април 2025, Пловдив</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32706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Заглавка разд.">
  <p:cSld name="2_Заглавка разд.">
    <p:spTree>
      <p:nvGrpSpPr>
        <p:cNvPr id="1" name="Shape 32"/>
        <p:cNvGrpSpPr/>
        <p:nvPr/>
      </p:nvGrpSpPr>
      <p:grpSpPr>
        <a:xfrm>
          <a:off x="0" y="0"/>
          <a:ext cx="0" cy="0"/>
          <a:chOff x="0" y="0"/>
          <a:chExt cx="0" cy="0"/>
        </a:xfrm>
      </p:grpSpPr>
      <p:sp>
        <p:nvSpPr>
          <p:cNvPr id="33" name="Google Shape;33;p16"/>
          <p:cNvSpPr/>
          <p:nvPr/>
        </p:nvSpPr>
        <p:spPr>
          <a:xfrm>
            <a:off x="0" y="2561252"/>
            <a:ext cx="12192000" cy="2500605"/>
          </a:xfrm>
          <a:prstGeom prst="rect">
            <a:avLst/>
          </a:prstGeom>
          <a:solidFill>
            <a:srgbClr val="0070C0"/>
          </a:solidFill>
          <a:ln w="12700" cap="flat" cmpd="sng">
            <a:solidFill>
              <a:srgbClr val="12326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bg-BG" sz="4400" b="1">
                <a:solidFill>
                  <a:schemeClr val="lt1"/>
                </a:solidFill>
                <a:latin typeface="Calibri"/>
                <a:ea typeface="Calibri"/>
                <a:cs typeface="Calibri"/>
                <a:sym typeface="Calibri"/>
              </a:rPr>
              <a:t>АСАМБЛЕЯ НА ДИСТРИКТ 2482</a:t>
            </a:r>
            <a:endParaRPr/>
          </a:p>
        </p:txBody>
      </p:sp>
      <p:sp>
        <p:nvSpPr>
          <p:cNvPr id="34" name="Google Shape;34;p16"/>
          <p:cNvSpPr txBox="1"/>
          <p:nvPr/>
        </p:nvSpPr>
        <p:spPr>
          <a:xfrm>
            <a:off x="4666987" y="4674169"/>
            <a:ext cx="25534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800">
                <a:solidFill>
                  <a:schemeClr val="lt1"/>
                </a:solidFill>
                <a:latin typeface="Calibri"/>
                <a:ea typeface="Calibri"/>
                <a:cs typeface="Calibri"/>
                <a:sym typeface="Calibri"/>
              </a:rPr>
              <a:t>06 април 2025, Пловдив</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2611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Заглавен слайд">
  <p:cSld name="3_Заглавен слайд">
    <p:spTree>
      <p:nvGrpSpPr>
        <p:cNvPr id="1" name="Shape 35"/>
        <p:cNvGrpSpPr/>
        <p:nvPr/>
      </p:nvGrpSpPr>
      <p:grpSpPr>
        <a:xfrm>
          <a:off x="0" y="0"/>
          <a:ext cx="0" cy="0"/>
          <a:chOff x="0" y="0"/>
          <a:chExt cx="0" cy="0"/>
        </a:xfrm>
      </p:grpSpPr>
      <p:sp>
        <p:nvSpPr>
          <p:cNvPr id="36" name="Google Shape;36;p17"/>
          <p:cNvSpPr/>
          <p:nvPr/>
        </p:nvSpPr>
        <p:spPr>
          <a:xfrm>
            <a:off x="0" y="2912855"/>
            <a:ext cx="12192000" cy="1250302"/>
          </a:xfrm>
          <a:prstGeom prst="rect">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bg-BG" sz="4400" b="1">
                <a:solidFill>
                  <a:schemeClr val="lt1"/>
                </a:solidFill>
                <a:latin typeface="Calibri"/>
                <a:ea typeface="Calibri"/>
                <a:cs typeface="Calibri"/>
                <a:sym typeface="Calibri"/>
              </a:rPr>
              <a:t> </a:t>
            </a:r>
            <a:endParaRPr sz="2800" b="1">
              <a:solidFill>
                <a:schemeClr val="lt1"/>
              </a:solidFill>
              <a:latin typeface="Calibri"/>
              <a:ea typeface="Calibri"/>
              <a:cs typeface="Calibri"/>
              <a:sym typeface="Calibri"/>
            </a:endParaRPr>
          </a:p>
          <a:p>
            <a:pPr marL="0" marR="0" lvl="0" indent="0" algn="ctr" rtl="0">
              <a:spcBef>
                <a:spcPts val="600"/>
              </a:spcBef>
              <a:spcAft>
                <a:spcPts val="0"/>
              </a:spcAft>
              <a:buNone/>
            </a:pPr>
            <a:endParaRPr sz="1000" b="1">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5756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Заглавен слайд">
  <p:cSld name="4_Заглавен слайд">
    <p:spTree>
      <p:nvGrpSpPr>
        <p:cNvPr id="1" name="Shape 37"/>
        <p:cNvGrpSpPr/>
        <p:nvPr/>
      </p:nvGrpSpPr>
      <p:grpSpPr>
        <a:xfrm>
          <a:off x="0" y="0"/>
          <a:ext cx="0" cy="0"/>
          <a:chOff x="0" y="0"/>
          <a:chExt cx="0" cy="0"/>
        </a:xfrm>
      </p:grpSpPr>
      <p:sp>
        <p:nvSpPr>
          <p:cNvPr id="38" name="Google Shape;38;p18"/>
          <p:cNvSpPr/>
          <p:nvPr/>
        </p:nvSpPr>
        <p:spPr>
          <a:xfrm>
            <a:off x="0" y="2912855"/>
            <a:ext cx="12192000" cy="1250302"/>
          </a:xfrm>
          <a:prstGeom prst="rect">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bg-BG" sz="4400" b="1">
                <a:solidFill>
                  <a:schemeClr val="lt1"/>
                </a:solidFill>
                <a:latin typeface="Calibri"/>
                <a:ea typeface="Calibri"/>
                <a:cs typeface="Calibri"/>
                <a:sym typeface="Calibri"/>
              </a:rPr>
              <a:t> </a:t>
            </a:r>
            <a:endParaRPr sz="2800" b="1">
              <a:solidFill>
                <a:schemeClr val="lt1"/>
              </a:solidFill>
              <a:latin typeface="Calibri"/>
              <a:ea typeface="Calibri"/>
              <a:cs typeface="Calibri"/>
              <a:sym typeface="Calibri"/>
            </a:endParaRPr>
          </a:p>
          <a:p>
            <a:pPr marL="0" marR="0" lvl="0" indent="0" algn="ctr" rtl="0">
              <a:spcBef>
                <a:spcPts val="600"/>
              </a:spcBef>
              <a:spcAft>
                <a:spcPts val="0"/>
              </a:spcAft>
              <a:buNone/>
            </a:pPr>
            <a:endParaRPr sz="1000" b="1">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9565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561252"/>
            <a:ext cx="12192000" cy="2500605"/>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АСАМБЛЕЯ НА ДИСТРИКТ 2482</a:t>
            </a:r>
          </a:p>
        </p:txBody>
      </p:sp>
      <p:sp>
        <p:nvSpPr>
          <p:cNvPr id="3" name="Текстово поле 7">
            <a:extLst>
              <a:ext uri="{FF2B5EF4-FFF2-40B4-BE49-F238E27FC236}">
                <a16:creationId xmlns:a16="http://schemas.microsoft.com/office/drawing/2014/main" id="{1F735CFA-B597-4FA0-BB17-104FA82DF662}"/>
              </a:ext>
            </a:extLst>
          </p:cNvPr>
          <p:cNvSpPr txBox="1"/>
          <p:nvPr userDrawn="1"/>
        </p:nvSpPr>
        <p:spPr>
          <a:xfrm>
            <a:off x="4666987" y="4674169"/>
            <a:ext cx="2553456" cy="369332"/>
          </a:xfrm>
          <a:prstGeom prst="rect">
            <a:avLst/>
          </a:prstGeom>
          <a:noFill/>
        </p:spPr>
        <p:txBody>
          <a:bodyPr wrap="none" rtlCol="0">
            <a:spAutoFit/>
          </a:bodyPr>
          <a:lstStyle/>
          <a:p>
            <a:r>
              <a:rPr lang="bg-BG" dirty="0">
                <a:solidFill>
                  <a:schemeClr val="bg1"/>
                </a:solidFill>
                <a:latin typeface="Calibri" pitchFamily="34" charset="0"/>
                <a:cs typeface="Calibri" pitchFamily="34" charset="0"/>
              </a:rPr>
              <a:t>06 април 2025,</a:t>
            </a:r>
            <a:r>
              <a:rPr lang="bg-BG" baseline="0" dirty="0">
                <a:solidFill>
                  <a:schemeClr val="bg1"/>
                </a:solidFill>
                <a:latin typeface="Calibri" pitchFamily="34" charset="0"/>
                <a:cs typeface="Calibri" pitchFamily="34" charset="0"/>
              </a:rPr>
              <a:t> Пловдив</a:t>
            </a:r>
            <a:endParaRPr lang="bg-BG"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49491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Оформление по избор">
  <p:cSld name="6_Оформление по избор">
    <p:spTree>
      <p:nvGrpSpPr>
        <p:cNvPr id="1" name="Shape 39"/>
        <p:cNvGrpSpPr/>
        <p:nvPr/>
      </p:nvGrpSpPr>
      <p:grpSpPr>
        <a:xfrm>
          <a:off x="0" y="0"/>
          <a:ext cx="0" cy="0"/>
          <a:chOff x="0" y="0"/>
          <a:chExt cx="0" cy="0"/>
        </a:xfrm>
      </p:grpSpPr>
      <p:grpSp>
        <p:nvGrpSpPr>
          <p:cNvPr id="40" name="Google Shape;40;p19"/>
          <p:cNvGrpSpPr/>
          <p:nvPr/>
        </p:nvGrpSpPr>
        <p:grpSpPr>
          <a:xfrm>
            <a:off x="0" y="6077712"/>
            <a:ext cx="12192000" cy="785152"/>
            <a:chOff x="0" y="6077712"/>
            <a:chExt cx="12192000" cy="785152"/>
          </a:xfrm>
        </p:grpSpPr>
        <p:sp>
          <p:nvSpPr>
            <p:cNvPr id="41" name="Google Shape;41;p19"/>
            <p:cNvSpPr/>
            <p:nvPr/>
          </p:nvSpPr>
          <p:spPr>
            <a:xfrm>
              <a:off x="0" y="6077712"/>
              <a:ext cx="12192000" cy="780288"/>
            </a:xfrm>
            <a:prstGeom prst="rect">
              <a:avLst/>
            </a:prstGeom>
            <a:solidFill>
              <a:srgbClr val="1745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2" name="Google Shape;42;p19"/>
            <p:cNvPicPr preferRelativeResize="0"/>
            <p:nvPr/>
          </p:nvPicPr>
          <p:blipFill rotWithShape="1">
            <a:blip r:embed="rId2">
              <a:alphaModFix/>
            </a:blip>
            <a:srcRect/>
            <a:stretch/>
          </p:blipFill>
          <p:spPr>
            <a:xfrm>
              <a:off x="7341640" y="6186851"/>
              <a:ext cx="1754171" cy="647663"/>
            </a:xfrm>
            <a:prstGeom prst="rect">
              <a:avLst/>
            </a:prstGeom>
            <a:noFill/>
            <a:ln>
              <a:noFill/>
            </a:ln>
          </p:spPr>
        </p:pic>
        <p:pic>
          <p:nvPicPr>
            <p:cNvPr id="43" name="Google Shape;43;p19"/>
            <p:cNvPicPr preferRelativeResize="0"/>
            <p:nvPr/>
          </p:nvPicPr>
          <p:blipFill rotWithShape="1">
            <a:blip r:embed="rId3">
              <a:alphaModFix/>
            </a:blip>
            <a:srcRect/>
            <a:stretch/>
          </p:blipFill>
          <p:spPr>
            <a:xfrm>
              <a:off x="9372978" y="6212558"/>
              <a:ext cx="1007763" cy="596248"/>
            </a:xfrm>
            <a:prstGeom prst="rect">
              <a:avLst/>
            </a:prstGeom>
            <a:noFill/>
            <a:ln>
              <a:noFill/>
            </a:ln>
          </p:spPr>
        </p:pic>
        <p:cxnSp>
          <p:nvCxnSpPr>
            <p:cNvPr id="44" name="Google Shape;44;p19"/>
            <p:cNvCxnSpPr/>
            <p:nvPr/>
          </p:nvCxnSpPr>
          <p:spPr>
            <a:xfrm>
              <a:off x="10978961" y="6144025"/>
              <a:ext cx="0" cy="647663"/>
            </a:xfrm>
            <a:prstGeom prst="straightConnector1">
              <a:avLst/>
            </a:prstGeom>
            <a:noFill/>
            <a:ln>
              <a:noFill/>
            </a:ln>
          </p:spPr>
        </p:cxnSp>
        <p:cxnSp>
          <p:nvCxnSpPr>
            <p:cNvPr id="45" name="Google Shape;45;p19"/>
            <p:cNvCxnSpPr/>
            <p:nvPr/>
          </p:nvCxnSpPr>
          <p:spPr>
            <a:xfrm>
              <a:off x="9193116" y="6221576"/>
              <a:ext cx="0" cy="570112"/>
            </a:xfrm>
            <a:prstGeom prst="straightConnector1">
              <a:avLst/>
            </a:prstGeom>
            <a:noFill/>
            <a:ln w="9525" cap="flat" cmpd="sng">
              <a:solidFill>
                <a:schemeClr val="lt1"/>
              </a:solidFill>
              <a:prstDash val="solid"/>
              <a:miter lim="800000"/>
              <a:headEnd type="none" w="sm" len="sm"/>
              <a:tailEnd type="none" w="sm" len="sm"/>
            </a:ln>
          </p:spPr>
        </p:cxnSp>
        <p:sp>
          <p:nvSpPr>
            <p:cNvPr id="46" name="Google Shape;46;p19"/>
            <p:cNvSpPr txBox="1"/>
            <p:nvPr/>
          </p:nvSpPr>
          <p:spPr>
            <a:xfrm>
              <a:off x="592610" y="6524310"/>
              <a:ext cx="27251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600">
                  <a:solidFill>
                    <a:schemeClr val="lt1"/>
                  </a:solidFill>
                  <a:latin typeface="Calibri"/>
                  <a:ea typeface="Calibri"/>
                  <a:cs typeface="Calibri"/>
                  <a:sym typeface="Calibri"/>
                </a:rPr>
                <a:t>04-06 април 2025, Пловдив</a:t>
              </a:r>
              <a:endParaRPr sz="1600">
                <a:solidFill>
                  <a:schemeClr val="lt1"/>
                </a:solidFill>
                <a:latin typeface="Calibri"/>
                <a:ea typeface="Calibri"/>
                <a:cs typeface="Calibri"/>
                <a:sym typeface="Calibri"/>
              </a:endParaRPr>
            </a:p>
          </p:txBody>
        </p:sp>
        <p:pic>
          <p:nvPicPr>
            <p:cNvPr id="47" name="Google Shape;47;p19" descr="E:\000000000000000000 Zone 21B\D2482\Пламен Цветков\PETS\шаблон\plovdiv.png"/>
            <p:cNvPicPr preferRelativeResize="0"/>
            <p:nvPr/>
          </p:nvPicPr>
          <p:blipFill rotWithShape="1">
            <a:blip r:embed="rId4">
              <a:alphaModFix/>
            </a:blip>
            <a:srcRect/>
            <a:stretch/>
          </p:blipFill>
          <p:spPr>
            <a:xfrm>
              <a:off x="669524" y="6111909"/>
              <a:ext cx="2204715" cy="446250"/>
            </a:xfrm>
            <a:prstGeom prst="rect">
              <a:avLst/>
            </a:prstGeom>
            <a:noFill/>
            <a:ln>
              <a:noFill/>
            </a:ln>
          </p:spPr>
        </p:pic>
        <p:pic>
          <p:nvPicPr>
            <p:cNvPr id="48" name="Google Shape;48;p19" descr="E:\000000000000000000 Zone 21B\D2482\Пламен Цветков\PETS\шаблон\logo\PM2526-Stacked-White-EN-US-small.png"/>
            <p:cNvPicPr preferRelativeResize="0"/>
            <p:nvPr/>
          </p:nvPicPr>
          <p:blipFill rotWithShape="1">
            <a:blip r:embed="rId5">
              <a:alphaModFix/>
            </a:blip>
            <a:srcRect/>
            <a:stretch/>
          </p:blipFill>
          <p:spPr>
            <a:xfrm>
              <a:off x="10560207" y="6230122"/>
              <a:ext cx="862546" cy="532314"/>
            </a:xfrm>
            <a:prstGeom prst="rect">
              <a:avLst/>
            </a:prstGeom>
            <a:noFill/>
            <a:ln>
              <a:noFill/>
            </a:ln>
          </p:spPr>
        </p:pic>
      </p:grpSp>
    </p:spTree>
    <p:extLst>
      <p:ext uri="{BB962C8B-B14F-4D97-AF65-F5344CB8AC3E}">
        <p14:creationId xmlns:p14="http://schemas.microsoft.com/office/powerpoint/2010/main" val="3477985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
        <p:cNvGrpSpPr/>
        <p:nvPr/>
      </p:nvGrpSpPr>
      <p:grpSpPr>
        <a:xfrm>
          <a:off x="0" y="0"/>
          <a:ext cx="0" cy="0"/>
          <a:chOff x="0" y="0"/>
          <a:chExt cx="0" cy="0"/>
        </a:xfrm>
      </p:grpSpPr>
      <p:grpSp>
        <p:nvGrpSpPr>
          <p:cNvPr id="50" name="Google Shape;50;p20"/>
          <p:cNvGrpSpPr/>
          <p:nvPr/>
        </p:nvGrpSpPr>
        <p:grpSpPr>
          <a:xfrm>
            <a:off x="0" y="6077712"/>
            <a:ext cx="12192000" cy="785152"/>
            <a:chOff x="0" y="6077712"/>
            <a:chExt cx="12192000" cy="785152"/>
          </a:xfrm>
        </p:grpSpPr>
        <p:sp>
          <p:nvSpPr>
            <p:cNvPr id="51" name="Google Shape;51;p20"/>
            <p:cNvSpPr/>
            <p:nvPr/>
          </p:nvSpPr>
          <p:spPr>
            <a:xfrm>
              <a:off x="0" y="6077712"/>
              <a:ext cx="12192000" cy="780288"/>
            </a:xfrm>
            <a:prstGeom prst="rect">
              <a:avLst/>
            </a:prstGeom>
            <a:solidFill>
              <a:srgbClr val="1745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2" name="Google Shape;52;p20"/>
            <p:cNvPicPr preferRelativeResize="0"/>
            <p:nvPr/>
          </p:nvPicPr>
          <p:blipFill rotWithShape="1">
            <a:blip r:embed="rId2">
              <a:alphaModFix/>
            </a:blip>
            <a:srcRect/>
            <a:stretch/>
          </p:blipFill>
          <p:spPr>
            <a:xfrm>
              <a:off x="7341640" y="6186851"/>
              <a:ext cx="1754171" cy="647663"/>
            </a:xfrm>
            <a:prstGeom prst="rect">
              <a:avLst/>
            </a:prstGeom>
            <a:noFill/>
            <a:ln>
              <a:noFill/>
            </a:ln>
          </p:spPr>
        </p:pic>
        <p:pic>
          <p:nvPicPr>
            <p:cNvPr id="53" name="Google Shape;53;p20"/>
            <p:cNvPicPr preferRelativeResize="0"/>
            <p:nvPr/>
          </p:nvPicPr>
          <p:blipFill rotWithShape="1">
            <a:blip r:embed="rId3">
              <a:alphaModFix/>
            </a:blip>
            <a:srcRect/>
            <a:stretch/>
          </p:blipFill>
          <p:spPr>
            <a:xfrm>
              <a:off x="9372978" y="6212558"/>
              <a:ext cx="1007763" cy="596248"/>
            </a:xfrm>
            <a:prstGeom prst="rect">
              <a:avLst/>
            </a:prstGeom>
            <a:noFill/>
            <a:ln>
              <a:noFill/>
            </a:ln>
          </p:spPr>
        </p:pic>
        <p:cxnSp>
          <p:nvCxnSpPr>
            <p:cNvPr id="54" name="Google Shape;54;p20"/>
            <p:cNvCxnSpPr/>
            <p:nvPr/>
          </p:nvCxnSpPr>
          <p:spPr>
            <a:xfrm>
              <a:off x="10978961" y="6144025"/>
              <a:ext cx="0" cy="647663"/>
            </a:xfrm>
            <a:prstGeom prst="straightConnector1">
              <a:avLst/>
            </a:prstGeom>
            <a:noFill/>
            <a:ln>
              <a:noFill/>
            </a:ln>
          </p:spPr>
        </p:cxnSp>
        <p:cxnSp>
          <p:nvCxnSpPr>
            <p:cNvPr id="55" name="Google Shape;55;p20"/>
            <p:cNvCxnSpPr/>
            <p:nvPr/>
          </p:nvCxnSpPr>
          <p:spPr>
            <a:xfrm>
              <a:off x="9193116" y="6221576"/>
              <a:ext cx="0" cy="570112"/>
            </a:xfrm>
            <a:prstGeom prst="straightConnector1">
              <a:avLst/>
            </a:prstGeom>
            <a:noFill/>
            <a:ln w="9525" cap="flat" cmpd="sng">
              <a:solidFill>
                <a:schemeClr val="lt1"/>
              </a:solidFill>
              <a:prstDash val="solid"/>
              <a:miter lim="800000"/>
              <a:headEnd type="none" w="sm" len="sm"/>
              <a:tailEnd type="none" w="sm" len="sm"/>
            </a:ln>
          </p:spPr>
        </p:cxnSp>
        <p:sp>
          <p:nvSpPr>
            <p:cNvPr id="56" name="Google Shape;56;p20"/>
            <p:cNvSpPr txBox="1"/>
            <p:nvPr/>
          </p:nvSpPr>
          <p:spPr>
            <a:xfrm>
              <a:off x="592610" y="6524310"/>
              <a:ext cx="27251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600">
                  <a:solidFill>
                    <a:schemeClr val="lt1"/>
                  </a:solidFill>
                  <a:latin typeface="Calibri"/>
                  <a:ea typeface="Calibri"/>
                  <a:cs typeface="Calibri"/>
                  <a:sym typeface="Calibri"/>
                </a:rPr>
                <a:t>04-06 април 2025, Пловдив</a:t>
              </a:r>
              <a:endParaRPr sz="1600">
                <a:solidFill>
                  <a:schemeClr val="lt1"/>
                </a:solidFill>
                <a:latin typeface="Calibri"/>
                <a:ea typeface="Calibri"/>
                <a:cs typeface="Calibri"/>
                <a:sym typeface="Calibri"/>
              </a:endParaRPr>
            </a:p>
          </p:txBody>
        </p:sp>
        <p:pic>
          <p:nvPicPr>
            <p:cNvPr id="57" name="Google Shape;57;p20" descr="E:\000000000000000000 Zone 21B\D2482\Пламен Цветков\PETS\шаблон\plovdiv.png"/>
            <p:cNvPicPr preferRelativeResize="0"/>
            <p:nvPr/>
          </p:nvPicPr>
          <p:blipFill rotWithShape="1">
            <a:blip r:embed="rId4">
              <a:alphaModFix/>
            </a:blip>
            <a:srcRect/>
            <a:stretch/>
          </p:blipFill>
          <p:spPr>
            <a:xfrm>
              <a:off x="669524" y="6111909"/>
              <a:ext cx="2204715" cy="446250"/>
            </a:xfrm>
            <a:prstGeom prst="rect">
              <a:avLst/>
            </a:prstGeom>
            <a:noFill/>
            <a:ln>
              <a:noFill/>
            </a:ln>
          </p:spPr>
        </p:pic>
        <p:pic>
          <p:nvPicPr>
            <p:cNvPr id="58" name="Google Shape;58;p20" descr="E:\000000000000000000 Zone 21B\D2482\Пламен Цветков\PETS\шаблон\logo\PM2526-Stacked-White-EN-US-small.png"/>
            <p:cNvPicPr preferRelativeResize="0"/>
            <p:nvPr/>
          </p:nvPicPr>
          <p:blipFill rotWithShape="1">
            <a:blip r:embed="rId5">
              <a:alphaModFix/>
            </a:blip>
            <a:srcRect/>
            <a:stretch/>
          </p:blipFill>
          <p:spPr>
            <a:xfrm>
              <a:off x="10560207" y="6230122"/>
              <a:ext cx="862546" cy="532314"/>
            </a:xfrm>
            <a:prstGeom prst="rect">
              <a:avLst/>
            </a:prstGeom>
            <a:noFill/>
            <a:ln>
              <a:noFill/>
            </a:ln>
          </p:spPr>
        </p:pic>
      </p:grpSp>
    </p:spTree>
    <p:extLst>
      <p:ext uri="{BB962C8B-B14F-4D97-AF65-F5344CB8AC3E}">
        <p14:creationId xmlns:p14="http://schemas.microsoft.com/office/powerpoint/2010/main" val="639675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2588427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609600" y="411374"/>
            <a:ext cx="10972800" cy="58848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a:off x="589660" y="1589518"/>
            <a:ext cx="11015529" cy="424725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dk1"/>
              </a:buClr>
              <a:buSzPts val="2000"/>
              <a:buNone/>
              <a:defRPr sz="2000">
                <a:solidFill>
                  <a:schemeClr val="dk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extLst>
      <p:ext uri="{BB962C8B-B14F-4D97-AF65-F5344CB8AC3E}">
        <p14:creationId xmlns:p14="http://schemas.microsoft.com/office/powerpoint/2010/main" val="2663370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7"/>
        <p:cNvGrpSpPr/>
        <p:nvPr/>
      </p:nvGrpSpPr>
      <p:grpSpPr>
        <a:xfrm>
          <a:off x="0" y="0"/>
          <a:ext cx="0" cy="0"/>
          <a:chOff x="0" y="0"/>
          <a:chExt cx="0" cy="0"/>
        </a:xfrm>
      </p:grpSpPr>
      <p:sp>
        <p:nvSpPr>
          <p:cNvPr id="78" name="Google Shape;78;p21"/>
          <p:cNvSpPr txBox="1">
            <a:spLocks noGrp="1"/>
          </p:cNvSpPr>
          <p:nvPr>
            <p:ph type="ctrTitle"/>
          </p:nvPr>
        </p:nvSpPr>
        <p:spPr>
          <a:xfrm>
            <a:off x="914400" y="2130425"/>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1"/>
          <p:cNvSpPr txBox="1"/>
          <p:nvPr/>
        </p:nvSpPr>
        <p:spPr>
          <a:xfrm>
            <a:off x="1981200" y="4038600"/>
            <a:ext cx="853440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bg-BG" sz="2000">
                <a:solidFill>
                  <a:schemeClr val="dk1"/>
                </a:solidFill>
                <a:latin typeface="Calibri"/>
                <a:ea typeface="Calibri"/>
                <a:cs typeface="Calibri"/>
                <a:sym typeface="Calibri"/>
              </a:rPr>
              <a:t>Кратко описание, ако е необходимо. Lorem ipsum dolor sit amet, consectetur adipiscing elit. Nunc in sagittis sem. Fusce interdum aliquam velit ac aliquam. Donec posuere leo ac mauris sagittis vestibulum. Nunc at sollicitudin est. Phasellus enim ipsum, blandit et nunc non, convallis rutrum nisl.</a:t>
            </a:r>
            <a:endParaRPr/>
          </a:p>
        </p:txBody>
      </p:sp>
    </p:spTree>
    <p:extLst>
      <p:ext uri="{BB962C8B-B14F-4D97-AF65-F5344CB8AC3E}">
        <p14:creationId xmlns:p14="http://schemas.microsoft.com/office/powerpoint/2010/main" val="1166751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609600" y="411374"/>
            <a:ext cx="10972800" cy="58848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2"/>
          <p:cNvSpPr txBox="1">
            <a:spLocks noGrp="1"/>
          </p:cNvSpPr>
          <p:nvPr>
            <p:ph type="body" idx="1"/>
          </p:nvPr>
        </p:nvSpPr>
        <p:spPr>
          <a:xfrm>
            <a:off x="616202" y="1600200"/>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38863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963613" y="4406900"/>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2"/>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3"/>
          <p:cNvSpPr txBox="1">
            <a:spLocks noGrp="1"/>
          </p:cNvSpPr>
          <p:nvPr>
            <p:ph type="body" idx="1"/>
          </p:nvPr>
        </p:nvSpPr>
        <p:spPr>
          <a:xfrm>
            <a:off x="963613"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extLst>
      <p:ext uri="{BB962C8B-B14F-4D97-AF65-F5344CB8AC3E}">
        <p14:creationId xmlns:p14="http://schemas.microsoft.com/office/powerpoint/2010/main" val="100886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6"/>
        <p:cNvGrpSpPr/>
        <p:nvPr/>
      </p:nvGrpSpPr>
      <p:grpSpPr>
        <a:xfrm>
          <a:off x="0" y="0"/>
          <a:ext cx="0" cy="0"/>
          <a:chOff x="0" y="0"/>
          <a:chExt cx="0" cy="0"/>
        </a:xfrm>
      </p:grpSpPr>
      <p:sp>
        <p:nvSpPr>
          <p:cNvPr id="87" name="Google Shape;87;p24"/>
          <p:cNvSpPr txBox="1">
            <a:spLocks noGrp="1"/>
          </p:cNvSpPr>
          <p:nvPr>
            <p:ph type="title"/>
          </p:nvPr>
        </p:nvSpPr>
        <p:spPr>
          <a:xfrm>
            <a:off x="609600" y="411374"/>
            <a:ext cx="10972800" cy="58848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4"/>
          <p:cNvSpPr txBox="1">
            <a:spLocks noGrp="1"/>
          </p:cNvSpPr>
          <p:nvPr>
            <p:ph type="body" idx="1"/>
          </p:nvPr>
        </p:nvSpPr>
        <p:spPr>
          <a:xfrm>
            <a:off x="609600" y="1600200"/>
            <a:ext cx="54102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 name="Google Shape;89;p24"/>
          <p:cNvSpPr txBox="1">
            <a:spLocks noGrp="1"/>
          </p:cNvSpPr>
          <p:nvPr>
            <p:ph type="body" idx="2"/>
          </p:nvPr>
        </p:nvSpPr>
        <p:spPr>
          <a:xfrm>
            <a:off x="6172200" y="1600200"/>
            <a:ext cx="54102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6975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0"/>
        <p:cNvGrpSpPr/>
        <p:nvPr/>
      </p:nvGrpSpPr>
      <p:grpSpPr>
        <a:xfrm>
          <a:off x="0" y="0"/>
          <a:ext cx="0" cy="0"/>
          <a:chOff x="0" y="0"/>
          <a:chExt cx="0" cy="0"/>
        </a:xfrm>
      </p:grpSpPr>
      <p:sp>
        <p:nvSpPr>
          <p:cNvPr id="91" name="Google Shape;91;p25"/>
          <p:cNvSpPr txBox="1">
            <a:spLocks noGrp="1"/>
          </p:cNvSpPr>
          <p:nvPr>
            <p:ph type="title"/>
          </p:nvPr>
        </p:nvSpPr>
        <p:spPr>
          <a:xfrm>
            <a:off x="609600" y="411374"/>
            <a:ext cx="10972800" cy="58848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5"/>
          <p:cNvSpPr txBox="1">
            <a:spLocks noGrp="1"/>
          </p:cNvSpPr>
          <p:nvPr>
            <p:ph type="body" idx="1"/>
          </p:nvPr>
        </p:nvSpPr>
        <p:spPr>
          <a:xfrm>
            <a:off x="609600" y="1535113"/>
            <a:ext cx="53863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3" name="Google Shape;93;p25"/>
          <p:cNvSpPr txBox="1">
            <a:spLocks noGrp="1"/>
          </p:cNvSpPr>
          <p:nvPr>
            <p:ph type="body" idx="2"/>
          </p:nvPr>
        </p:nvSpPr>
        <p:spPr>
          <a:xfrm>
            <a:off x="609600" y="2174875"/>
            <a:ext cx="53863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4" name="Google Shape;94;p25"/>
          <p:cNvSpPr txBox="1">
            <a:spLocks noGrp="1"/>
          </p:cNvSpPr>
          <p:nvPr>
            <p:ph type="body" idx="3"/>
          </p:nvPr>
        </p:nvSpPr>
        <p:spPr>
          <a:xfrm>
            <a:off x="6192838" y="1535113"/>
            <a:ext cx="5389562"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 name="Google Shape;95;p25"/>
          <p:cNvSpPr txBox="1">
            <a:spLocks noGrp="1"/>
          </p:cNvSpPr>
          <p:nvPr>
            <p:ph type="body" idx="4"/>
          </p:nvPr>
        </p:nvSpPr>
        <p:spPr>
          <a:xfrm>
            <a:off x="6192838" y="2174875"/>
            <a:ext cx="5389562"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extLst>
      <p:ext uri="{BB962C8B-B14F-4D97-AF65-F5344CB8AC3E}">
        <p14:creationId xmlns:p14="http://schemas.microsoft.com/office/powerpoint/2010/main" val="3884501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6"/>
        <p:cNvGrpSpPr/>
        <p:nvPr/>
      </p:nvGrpSpPr>
      <p:grpSpPr>
        <a:xfrm>
          <a:off x="0" y="0"/>
          <a:ext cx="0" cy="0"/>
          <a:chOff x="0" y="0"/>
          <a:chExt cx="0" cy="0"/>
        </a:xfrm>
      </p:grpSpPr>
      <p:sp>
        <p:nvSpPr>
          <p:cNvPr id="97" name="Google Shape;97;p26"/>
          <p:cNvSpPr txBox="1">
            <a:spLocks noGrp="1"/>
          </p:cNvSpPr>
          <p:nvPr>
            <p:ph type="title"/>
          </p:nvPr>
        </p:nvSpPr>
        <p:spPr>
          <a:xfrm>
            <a:off x="609600" y="273050"/>
            <a:ext cx="40116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6"/>
          <p:cNvSpPr txBox="1">
            <a:spLocks noGrp="1"/>
          </p:cNvSpPr>
          <p:nvPr>
            <p:ph type="body" idx="1"/>
          </p:nvPr>
        </p:nvSpPr>
        <p:spPr>
          <a:xfrm>
            <a:off x="4767263" y="273050"/>
            <a:ext cx="681513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9" name="Google Shape;99;p26"/>
          <p:cNvSpPr txBox="1">
            <a:spLocks noGrp="1"/>
          </p:cNvSpPr>
          <p:nvPr>
            <p:ph type="body" idx="2"/>
          </p:nvPr>
        </p:nvSpPr>
        <p:spPr>
          <a:xfrm>
            <a:off x="609600" y="1435100"/>
            <a:ext cx="40116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58198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spTree>
    <p:extLst>
      <p:ext uri="{BB962C8B-B14F-4D97-AF65-F5344CB8AC3E}">
        <p14:creationId xmlns:p14="http://schemas.microsoft.com/office/powerpoint/2010/main" val="3559639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0"/>
        <p:cNvGrpSpPr/>
        <p:nvPr/>
      </p:nvGrpSpPr>
      <p:grpSpPr>
        <a:xfrm>
          <a:off x="0" y="0"/>
          <a:ext cx="0" cy="0"/>
          <a:chOff x="0" y="0"/>
          <a:chExt cx="0" cy="0"/>
        </a:xfrm>
      </p:grpSpPr>
      <p:sp>
        <p:nvSpPr>
          <p:cNvPr id="101" name="Google Shape;101;p27"/>
          <p:cNvSpPr txBox="1">
            <a:spLocks noGrp="1"/>
          </p:cNvSpPr>
          <p:nvPr>
            <p:ph type="title"/>
          </p:nvPr>
        </p:nvSpPr>
        <p:spPr>
          <a:xfrm>
            <a:off x="2389188"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7"/>
          <p:cNvSpPr>
            <a:spLocks noGrp="1"/>
          </p:cNvSpPr>
          <p:nvPr>
            <p:ph type="pic" idx="2"/>
          </p:nvPr>
        </p:nvSpPr>
        <p:spPr>
          <a:xfrm>
            <a:off x="2389188" y="612775"/>
            <a:ext cx="7315200" cy="4114800"/>
          </a:xfrm>
          <a:prstGeom prst="rect">
            <a:avLst/>
          </a:prstGeom>
          <a:noFill/>
          <a:ln>
            <a:noFill/>
          </a:ln>
        </p:spPr>
      </p:sp>
      <p:sp>
        <p:nvSpPr>
          <p:cNvPr id="103" name="Google Shape;103;p27"/>
          <p:cNvSpPr txBox="1">
            <a:spLocks noGrp="1"/>
          </p:cNvSpPr>
          <p:nvPr>
            <p:ph type="body" idx="1"/>
          </p:nvPr>
        </p:nvSpPr>
        <p:spPr>
          <a:xfrm>
            <a:off x="2389188"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4076722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4"/>
        <p:cNvGrpSpPr/>
        <p:nvPr/>
      </p:nvGrpSpPr>
      <p:grpSpPr>
        <a:xfrm>
          <a:off x="0" y="0"/>
          <a:ext cx="0" cy="0"/>
          <a:chOff x="0" y="0"/>
          <a:chExt cx="0" cy="0"/>
        </a:xfrm>
      </p:grpSpPr>
      <p:sp>
        <p:nvSpPr>
          <p:cNvPr id="105" name="Google Shape;105;p28"/>
          <p:cNvSpPr txBox="1">
            <a:spLocks noGrp="1"/>
          </p:cNvSpPr>
          <p:nvPr>
            <p:ph type="title"/>
          </p:nvPr>
        </p:nvSpPr>
        <p:spPr>
          <a:xfrm>
            <a:off x="609600" y="411374"/>
            <a:ext cx="10972800" cy="58848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8"/>
          <p:cNvSpPr txBox="1">
            <a:spLocks noGrp="1"/>
          </p:cNvSpPr>
          <p:nvPr>
            <p:ph type="body" idx="1"/>
          </p:nvPr>
        </p:nvSpPr>
        <p:spPr>
          <a:xfrm rot="5400000">
            <a:off x="3839621"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3882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7"/>
        <p:cNvGrpSpPr/>
        <p:nvPr/>
      </p:nvGrpSpPr>
      <p:grpSpPr>
        <a:xfrm>
          <a:off x="0" y="0"/>
          <a:ext cx="0" cy="0"/>
          <a:chOff x="0" y="0"/>
          <a:chExt cx="0" cy="0"/>
        </a:xfrm>
      </p:grpSpPr>
      <p:sp>
        <p:nvSpPr>
          <p:cNvPr id="108" name="Google Shape;108;p29"/>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9"/>
          <p:cNvSpPr txBox="1">
            <a:spLocks noGrp="1"/>
          </p:cNvSpPr>
          <p:nvPr>
            <p:ph type="body" idx="1"/>
          </p:nvPr>
        </p:nvSpPr>
        <p:spPr>
          <a:xfrm rot="5400000">
            <a:off x="1722438" y="-838199"/>
            <a:ext cx="5851525" cy="8077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0057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spTree>
    <p:extLst>
      <p:ext uri="{BB962C8B-B14F-4D97-AF65-F5344CB8AC3E}">
        <p14:creationId xmlns:p14="http://schemas.microsoft.com/office/powerpoint/2010/main" val="4079504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spTree>
    <p:extLst>
      <p:ext uri="{BB962C8B-B14F-4D97-AF65-F5344CB8AC3E}">
        <p14:creationId xmlns:p14="http://schemas.microsoft.com/office/powerpoint/2010/main" val="3321706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Оформление по избор">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23BC1A21-5DD3-4712-A27D-A6E711216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8979"/>
            <a:ext cx="1714804" cy="633128"/>
          </a:xfrm>
          <a:prstGeom prst="rect">
            <a:avLst/>
          </a:prstGeom>
        </p:spPr>
      </p:pic>
      <p:sp>
        <p:nvSpPr>
          <p:cNvPr id="9" name="Правоъгълник 8">
            <a:extLst>
              <a:ext uri="{FF2B5EF4-FFF2-40B4-BE49-F238E27FC236}">
                <a16:creationId xmlns:a16="http://schemas.microsoft.com/office/drawing/2014/main" id="{68DA77A9-B9CD-42FB-B391-EDFCD17EE0EF}"/>
              </a:ext>
            </a:extLst>
          </p:cNvPr>
          <p:cNvSpPr/>
          <p:nvPr userDrawn="1"/>
        </p:nvSpPr>
        <p:spPr>
          <a:xfrm>
            <a:off x="0" y="2519418"/>
            <a:ext cx="12192000" cy="1485683"/>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bg-BG" sz="3600" b="1" dirty="0">
              <a:latin typeface="Calibri" pitchFamily="34" charset="0"/>
              <a:cs typeface="Calibri" pitchFamily="34" charset="0"/>
            </a:endParaRPr>
          </a:p>
        </p:txBody>
      </p:sp>
    </p:spTree>
    <p:extLst>
      <p:ext uri="{BB962C8B-B14F-4D97-AF65-F5344CB8AC3E}">
        <p14:creationId xmlns:p14="http://schemas.microsoft.com/office/powerpoint/2010/main" val="117098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Оформление по избор">
    <p:spTree>
      <p:nvGrpSpPr>
        <p:cNvPr id="1" name=""/>
        <p:cNvGrpSpPr/>
        <p:nvPr/>
      </p:nvGrpSpPr>
      <p:grpSpPr>
        <a:xfrm>
          <a:off x="0" y="0"/>
          <a:ext cx="0" cy="0"/>
          <a:chOff x="0" y="0"/>
          <a:chExt cx="0" cy="0"/>
        </a:xfrm>
      </p:grpSpPr>
      <p:grpSp>
        <p:nvGrpSpPr>
          <p:cNvPr id="2" name="Group 1"/>
          <p:cNvGrpSpPr/>
          <p:nvPr userDrawn="1"/>
        </p:nvGrpSpPr>
        <p:grpSpPr>
          <a:xfrm>
            <a:off x="0" y="6077712"/>
            <a:ext cx="12192000" cy="785152"/>
            <a:chOff x="0" y="6077712"/>
            <a:chExt cx="12192000" cy="785152"/>
          </a:xfrm>
        </p:grpSpPr>
        <p:sp>
          <p:nvSpPr>
            <p:cNvPr id="5" name="Правоъгълник 4">
              <a:extLst>
                <a:ext uri="{FF2B5EF4-FFF2-40B4-BE49-F238E27FC236}">
                  <a16:creationId xmlns:a16="http://schemas.microsoft.com/office/drawing/2014/main" id="{D7466F01-F82C-4A32-A9C8-F586FEA26485}"/>
                </a:ext>
              </a:extLst>
            </p:cNvPr>
            <p:cNvSpPr/>
            <p:nvPr userDrawn="1"/>
          </p:nvSpPr>
          <p:spPr>
            <a:xfrm>
              <a:off x="0" y="6077712"/>
              <a:ext cx="12192000" cy="78028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bg-BG" noProof="0" dirty="0"/>
            </a:p>
          </p:txBody>
        </p:sp>
        <p:pic>
          <p:nvPicPr>
            <p:cNvPr id="12" name="Картина 11">
              <a:extLst>
                <a:ext uri="{FF2B5EF4-FFF2-40B4-BE49-F238E27FC236}">
                  <a16:creationId xmlns:a16="http://schemas.microsoft.com/office/drawing/2014/main" id="{313340D6-2865-4EA6-B095-5F930CA2C7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1640" y="6186851"/>
              <a:ext cx="1754171" cy="647663"/>
            </a:xfrm>
            <a:prstGeom prst="rect">
              <a:avLst/>
            </a:prstGeom>
            <a:ln>
              <a:noFill/>
            </a:ln>
          </p:spPr>
        </p:pic>
        <p:pic>
          <p:nvPicPr>
            <p:cNvPr id="15" name="Картина 14">
              <a:extLst>
                <a:ext uri="{FF2B5EF4-FFF2-40B4-BE49-F238E27FC236}">
                  <a16:creationId xmlns:a16="http://schemas.microsoft.com/office/drawing/2014/main" id="{A3854AD8-9E60-4A42-B79A-7221E1EE4F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2978" y="6212558"/>
              <a:ext cx="1007763" cy="596248"/>
            </a:xfrm>
            <a:prstGeom prst="rect">
              <a:avLst/>
            </a:prstGeom>
            <a:ln>
              <a:noFill/>
            </a:ln>
          </p:spPr>
        </p:pic>
        <p:cxnSp>
          <p:nvCxnSpPr>
            <p:cNvPr id="18" name="Право съединение 17">
              <a:extLst>
                <a:ext uri="{FF2B5EF4-FFF2-40B4-BE49-F238E27FC236}">
                  <a16:creationId xmlns:a16="http://schemas.microsoft.com/office/drawing/2014/main" id="{5DC20674-118F-4477-B6E2-05C8BD28A71C}"/>
                </a:ext>
              </a:extLst>
            </p:cNvPr>
            <p:cNvCxnSpPr/>
            <p:nvPr userDrawn="1"/>
          </p:nvCxnSpPr>
          <p:spPr>
            <a:xfrm>
              <a:off x="10978961" y="6144025"/>
              <a:ext cx="0" cy="6476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userDrawn="1"/>
          </p:nvCxnSpPr>
          <p:spPr>
            <a:xfrm>
              <a:off x="9193116" y="6221576"/>
              <a:ext cx="0" cy="570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Текстово поле 7">
              <a:extLst>
                <a:ext uri="{FF2B5EF4-FFF2-40B4-BE49-F238E27FC236}">
                  <a16:creationId xmlns:a16="http://schemas.microsoft.com/office/drawing/2014/main" id="{1F735CFA-B597-4FA0-BB17-104FA82DF662}"/>
                </a:ext>
              </a:extLst>
            </p:cNvPr>
            <p:cNvSpPr txBox="1"/>
            <p:nvPr userDrawn="1"/>
          </p:nvSpPr>
          <p:spPr>
            <a:xfrm>
              <a:off x="592610" y="6524310"/>
              <a:ext cx="2725125" cy="338554"/>
            </a:xfrm>
            <a:prstGeom prst="rect">
              <a:avLst/>
            </a:prstGeom>
            <a:noFill/>
          </p:spPr>
          <p:txBody>
            <a:bodyPr wrap="square" rtlCol="0">
              <a:spAutoFit/>
            </a:bodyPr>
            <a:lstStyle/>
            <a:p>
              <a:r>
                <a:rPr lang="bg-BG" sz="1600" dirty="0">
                  <a:solidFill>
                    <a:schemeClr val="bg1"/>
                  </a:solidFill>
                  <a:latin typeface="Calibri" pitchFamily="34" charset="0"/>
                  <a:cs typeface="Calibri" pitchFamily="34" charset="0"/>
                </a:rPr>
                <a:t>04-06 април 2025,</a:t>
              </a:r>
              <a:r>
                <a:rPr lang="bg-BG" sz="1600" baseline="0" dirty="0">
                  <a:solidFill>
                    <a:schemeClr val="bg1"/>
                  </a:solidFill>
                  <a:latin typeface="Calibri" pitchFamily="34" charset="0"/>
                  <a:cs typeface="Calibri" pitchFamily="34" charset="0"/>
                </a:rPr>
                <a:t> Пловдив</a:t>
              </a:r>
              <a:endParaRPr lang="bg-BG" sz="1600" dirty="0">
                <a:solidFill>
                  <a:schemeClr val="bg1"/>
                </a:solidFill>
                <a:latin typeface="Calibri" pitchFamily="34" charset="0"/>
                <a:cs typeface="Calibri" pitchFamily="34" charset="0"/>
              </a:endParaRPr>
            </a:p>
          </p:txBody>
        </p:sp>
        <p:pic>
          <p:nvPicPr>
            <p:cNvPr id="11" name="Picture 3" descr="E:\000000000000000000 Zone 21B\D2482\Пламен Цветков\PETS\шаблон\plovdiv.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524" y="6111909"/>
              <a:ext cx="2204715" cy="446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00000000000 Zone 21B\D2482\Пламен Цветков\PETS\шаблон\logo\PM2526-Stacked-White-EN-US-small.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560207" y="6230122"/>
              <a:ext cx="862546" cy="5323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311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0" name="Group 9"/>
          <p:cNvGrpSpPr/>
          <p:nvPr userDrawn="1"/>
        </p:nvGrpSpPr>
        <p:grpSpPr>
          <a:xfrm>
            <a:off x="0" y="6077712"/>
            <a:ext cx="12192000" cy="785152"/>
            <a:chOff x="0" y="6077712"/>
            <a:chExt cx="12192000" cy="785152"/>
          </a:xfrm>
        </p:grpSpPr>
        <p:sp>
          <p:nvSpPr>
            <p:cNvPr id="11" name="Правоъгълник 4">
              <a:extLst>
                <a:ext uri="{FF2B5EF4-FFF2-40B4-BE49-F238E27FC236}">
                  <a16:creationId xmlns:a16="http://schemas.microsoft.com/office/drawing/2014/main" id="{D7466F01-F82C-4A32-A9C8-F586FEA26485}"/>
                </a:ext>
              </a:extLst>
            </p:cNvPr>
            <p:cNvSpPr/>
            <p:nvPr userDrawn="1"/>
          </p:nvSpPr>
          <p:spPr>
            <a:xfrm>
              <a:off x="0" y="6077712"/>
              <a:ext cx="12192000" cy="78028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bg-BG" noProof="0" dirty="0"/>
            </a:p>
          </p:txBody>
        </p:sp>
        <p:pic>
          <p:nvPicPr>
            <p:cNvPr id="12" name="Картина 11">
              <a:extLst>
                <a:ext uri="{FF2B5EF4-FFF2-40B4-BE49-F238E27FC236}">
                  <a16:creationId xmlns:a16="http://schemas.microsoft.com/office/drawing/2014/main" id="{313340D6-2865-4EA6-B095-5F930CA2C7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1640" y="6186851"/>
              <a:ext cx="1754171" cy="647663"/>
            </a:xfrm>
            <a:prstGeom prst="rect">
              <a:avLst/>
            </a:prstGeom>
            <a:ln>
              <a:noFill/>
            </a:ln>
          </p:spPr>
        </p:pic>
        <p:pic>
          <p:nvPicPr>
            <p:cNvPr id="13" name="Картина 14">
              <a:extLst>
                <a:ext uri="{FF2B5EF4-FFF2-40B4-BE49-F238E27FC236}">
                  <a16:creationId xmlns:a16="http://schemas.microsoft.com/office/drawing/2014/main" id="{A3854AD8-9E60-4A42-B79A-7221E1EE4F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2978" y="6212558"/>
              <a:ext cx="1007763" cy="596248"/>
            </a:xfrm>
            <a:prstGeom prst="rect">
              <a:avLst/>
            </a:prstGeom>
            <a:ln>
              <a:noFill/>
            </a:ln>
          </p:spPr>
        </p:pic>
        <p:cxnSp>
          <p:nvCxnSpPr>
            <p:cNvPr id="14" name="Право съединение 17">
              <a:extLst>
                <a:ext uri="{FF2B5EF4-FFF2-40B4-BE49-F238E27FC236}">
                  <a16:creationId xmlns:a16="http://schemas.microsoft.com/office/drawing/2014/main" id="{5DC20674-118F-4477-B6E2-05C8BD28A71C}"/>
                </a:ext>
              </a:extLst>
            </p:cNvPr>
            <p:cNvCxnSpPr/>
            <p:nvPr userDrawn="1"/>
          </p:nvCxnSpPr>
          <p:spPr>
            <a:xfrm>
              <a:off x="10978961" y="6144025"/>
              <a:ext cx="0" cy="6476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9193116" y="6221576"/>
              <a:ext cx="0" cy="570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Текстово поле 7">
              <a:extLst>
                <a:ext uri="{FF2B5EF4-FFF2-40B4-BE49-F238E27FC236}">
                  <a16:creationId xmlns:a16="http://schemas.microsoft.com/office/drawing/2014/main" id="{1F735CFA-B597-4FA0-BB17-104FA82DF662}"/>
                </a:ext>
              </a:extLst>
            </p:cNvPr>
            <p:cNvSpPr txBox="1"/>
            <p:nvPr userDrawn="1"/>
          </p:nvSpPr>
          <p:spPr>
            <a:xfrm>
              <a:off x="592610" y="6524310"/>
              <a:ext cx="2725125" cy="338554"/>
            </a:xfrm>
            <a:prstGeom prst="rect">
              <a:avLst/>
            </a:prstGeom>
            <a:noFill/>
          </p:spPr>
          <p:txBody>
            <a:bodyPr wrap="square" rtlCol="0">
              <a:spAutoFit/>
            </a:bodyPr>
            <a:lstStyle/>
            <a:p>
              <a:r>
                <a:rPr lang="bg-BG" sz="1600" dirty="0">
                  <a:solidFill>
                    <a:schemeClr val="bg1"/>
                  </a:solidFill>
                  <a:latin typeface="Calibri" pitchFamily="34" charset="0"/>
                  <a:cs typeface="Calibri" pitchFamily="34" charset="0"/>
                </a:rPr>
                <a:t>04-06 април 2025,</a:t>
              </a:r>
              <a:r>
                <a:rPr lang="bg-BG" sz="1600" baseline="0" dirty="0">
                  <a:solidFill>
                    <a:schemeClr val="bg1"/>
                  </a:solidFill>
                  <a:latin typeface="Calibri" pitchFamily="34" charset="0"/>
                  <a:cs typeface="Calibri" pitchFamily="34" charset="0"/>
                </a:rPr>
                <a:t> Пловдив</a:t>
              </a:r>
              <a:endParaRPr lang="bg-BG" sz="1600" dirty="0">
                <a:solidFill>
                  <a:schemeClr val="bg1"/>
                </a:solidFill>
                <a:latin typeface="Calibri" pitchFamily="34" charset="0"/>
                <a:cs typeface="Calibri" pitchFamily="34" charset="0"/>
              </a:endParaRPr>
            </a:p>
          </p:txBody>
        </p:sp>
        <p:pic>
          <p:nvPicPr>
            <p:cNvPr id="22" name="Picture 3" descr="E:\000000000000000000 Zone 21B\D2482\Пламен Цветков\PETS\шаблон\plovdiv.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524" y="6111909"/>
              <a:ext cx="2204715" cy="446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000000000000000000 Zone 21B\D2482\Пламен Цветков\PETS\шаблон\logo\PM2526-Stacked-White-EN-US-small.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560207" y="6230122"/>
              <a:ext cx="862546" cy="5323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003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1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7.png"/><Relationship Id="rId2" Type="http://schemas.openxmlformats.org/officeDocument/2006/relationships/slideLayout" Target="../slideLayouts/slideLayout11.xml"/><Relationship Id="rId16"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0.png"/><Relationship Id="rId10" Type="http://schemas.openxmlformats.org/officeDocument/2006/relationships/slideLayout" Target="../slideLayouts/slideLayout19.xml"/><Relationship Id="rId19"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png"/><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png"/><Relationship Id="rId1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17" Type="http://schemas.openxmlformats.org/officeDocument/2006/relationships/image" Target="../media/image9.png"/><Relationship Id="rId2" Type="http://schemas.openxmlformats.org/officeDocument/2006/relationships/slideLayout" Target="../slideLayouts/slideLayout33.xml"/><Relationship Id="rId16"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086184F0-BCA2-4D67-8CC0-466BB1CAC480}"/>
              </a:ext>
            </a:extLst>
          </p:cNvPr>
          <p:cNvSpPr txBox="1">
            <a:spLocks noChangeArrowheads="1"/>
          </p:cNvSpPr>
          <p:nvPr userDrawn="1"/>
        </p:nvSpPr>
        <p:spPr bwMode="auto">
          <a:xfrm>
            <a:off x="4211347" y="540221"/>
            <a:ext cx="4030334"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l" eaLnBrk="1" hangingPunct="1">
              <a:spcAft>
                <a:spcPts val="600"/>
              </a:spcAft>
              <a:defRPr/>
            </a:pPr>
            <a:r>
              <a:rPr lang="ru-RU" altLang="en-US" sz="1700" b="1" kern="1200" dirty="0">
                <a:solidFill>
                  <a:schemeClr val="accent1">
                    <a:lumMod val="75000"/>
                  </a:schemeClr>
                </a:solidFill>
                <a:latin typeface="Calibri" pitchFamily="34" charset="0"/>
                <a:ea typeface="+mn-ea"/>
                <a:cs typeface="Calibri" pitchFamily="34" charset="0"/>
              </a:rPr>
              <a:t>ДГ 2024-20</a:t>
            </a:r>
            <a:r>
              <a:rPr lang="en-US" altLang="en-US" sz="1700" b="1" kern="1200" dirty="0">
                <a:solidFill>
                  <a:schemeClr val="accent1">
                    <a:lumMod val="75000"/>
                  </a:schemeClr>
                </a:solidFill>
                <a:latin typeface="Calibri" pitchFamily="34" charset="0"/>
                <a:ea typeface="+mn-ea"/>
                <a:cs typeface="Calibri" pitchFamily="34" charset="0"/>
              </a:rPr>
              <a:t>2</a:t>
            </a:r>
            <a:r>
              <a:rPr lang="ru-RU" altLang="en-US" sz="1700" b="1" kern="1200" dirty="0">
                <a:solidFill>
                  <a:schemeClr val="accent1">
                    <a:lumMod val="75000"/>
                  </a:schemeClr>
                </a:solidFill>
                <a:latin typeface="Calibri" pitchFamily="34" charset="0"/>
                <a:ea typeface="+mn-ea"/>
                <a:cs typeface="Calibri" pitchFamily="34" charset="0"/>
              </a:rPr>
              <a:t>5: Маргарит</a:t>
            </a:r>
            <a:r>
              <a:rPr lang="bg-BG" altLang="en-US" sz="1700" b="1" kern="1200" dirty="0">
                <a:solidFill>
                  <a:schemeClr val="accent1">
                    <a:lumMod val="75000"/>
                  </a:schemeClr>
                </a:solidFill>
                <a:latin typeface="Calibri" pitchFamily="34" charset="0"/>
                <a:ea typeface="+mn-ea"/>
                <a:cs typeface="Calibri" pitchFamily="34" charset="0"/>
              </a:rPr>
              <a:t>а</a:t>
            </a:r>
            <a:r>
              <a:rPr lang="bg-BG" altLang="en-US" sz="1700" b="1" kern="1200" baseline="0" dirty="0">
                <a:solidFill>
                  <a:schemeClr val="accent1">
                    <a:lumMod val="75000"/>
                  </a:schemeClr>
                </a:solidFill>
                <a:latin typeface="Calibri" pitchFamily="34" charset="0"/>
                <a:ea typeface="+mn-ea"/>
                <a:cs typeface="Calibri" pitchFamily="34" charset="0"/>
              </a:rPr>
              <a:t> </a:t>
            </a:r>
            <a:r>
              <a:rPr lang="ru-RU" altLang="en-US" sz="1700" b="1" kern="1200" dirty="0">
                <a:solidFill>
                  <a:schemeClr val="accent1">
                    <a:lumMod val="75000"/>
                  </a:schemeClr>
                </a:solidFill>
                <a:latin typeface="Calibri" pitchFamily="34" charset="0"/>
                <a:ea typeface="+mn-ea"/>
                <a:cs typeface="Calibri" pitchFamily="34" charset="0"/>
              </a:rPr>
              <a:t>Богданова</a:t>
            </a:r>
          </a:p>
          <a:p>
            <a:pPr marL="0" marR="0" indent="0" algn="l" defTabSz="914400" rtl="0" eaLnBrk="1" fontAlgn="auto" latinLnBrk="0" hangingPunct="1">
              <a:lnSpc>
                <a:spcPct val="100000"/>
              </a:lnSpc>
              <a:spcBef>
                <a:spcPts val="0"/>
              </a:spcBef>
              <a:spcAft>
                <a:spcPts val="600"/>
              </a:spcAft>
              <a:buClrTx/>
              <a:buSzTx/>
              <a:buFontTx/>
              <a:buNone/>
              <a:tabLst/>
              <a:defRPr/>
            </a:pPr>
            <a:r>
              <a:rPr lang="ru-RU" altLang="en-US" sz="1700" b="1" kern="1200" dirty="0">
                <a:solidFill>
                  <a:schemeClr val="accent1">
                    <a:lumMod val="75000"/>
                  </a:schemeClr>
                </a:solidFill>
                <a:latin typeface="Calibri" pitchFamily="34" charset="0"/>
                <a:ea typeface="ヒラギノ角ゴ Pro W3" pitchFamily="-84" charset="-128"/>
                <a:cs typeface="Calibri" pitchFamily="34" charset="0"/>
              </a:rPr>
              <a:t>ДГ 2025-20</a:t>
            </a:r>
            <a:r>
              <a:rPr lang="en-US" altLang="en-US" sz="1700" b="1" kern="1200" dirty="0">
                <a:solidFill>
                  <a:schemeClr val="accent1">
                    <a:lumMod val="75000"/>
                  </a:schemeClr>
                </a:solidFill>
                <a:latin typeface="Calibri" pitchFamily="34" charset="0"/>
                <a:ea typeface="ヒラギノ角ゴ Pro W3" pitchFamily="-84" charset="-128"/>
                <a:cs typeface="Calibri" pitchFamily="34" charset="0"/>
              </a:rPr>
              <a:t>2</a:t>
            </a:r>
            <a:r>
              <a:rPr lang="ru-RU" altLang="en-US" sz="1700" b="1" kern="1200" dirty="0">
                <a:solidFill>
                  <a:schemeClr val="accent1">
                    <a:lumMod val="75000"/>
                  </a:schemeClr>
                </a:solidFill>
                <a:latin typeface="Calibri" pitchFamily="34" charset="0"/>
                <a:ea typeface="ヒラギノ角ゴ Pro W3" pitchFamily="-84" charset="-128"/>
                <a:cs typeface="Calibri" pitchFamily="34" charset="0"/>
              </a:rPr>
              <a:t>6: Пламен Цветков</a:t>
            </a:r>
          </a:p>
          <a:p>
            <a:pPr marL="0" marR="0" lvl="0" indent="0" algn="l" defTabSz="914400" rtl="0" eaLnBrk="1" fontAlgn="auto" latinLnBrk="0" hangingPunct="1">
              <a:lnSpc>
                <a:spcPct val="100000"/>
              </a:lnSpc>
              <a:spcBef>
                <a:spcPts val="0"/>
              </a:spcBef>
              <a:spcAft>
                <a:spcPts val="600"/>
              </a:spcAft>
              <a:buClrTx/>
              <a:buSzTx/>
              <a:buFontTx/>
              <a:buNone/>
              <a:tabLst/>
              <a:defRPr/>
            </a:pPr>
            <a:r>
              <a:rPr lang="ru-RU" altLang="en-US" sz="1700" b="1" kern="1200" dirty="0">
                <a:solidFill>
                  <a:schemeClr val="accent1">
                    <a:lumMod val="75000"/>
                  </a:schemeClr>
                </a:solidFill>
                <a:latin typeface="Calibri" pitchFamily="34" charset="0"/>
                <a:ea typeface="+mn-ea"/>
                <a:cs typeface="Calibri" pitchFamily="34" charset="0"/>
              </a:rPr>
              <a:t>РИ Президент елект:  </a:t>
            </a:r>
            <a:r>
              <a:rPr lang="bg-BG" altLang="en-US" sz="1700" b="1" kern="1200" dirty="0">
                <a:solidFill>
                  <a:schemeClr val="accent1">
                    <a:lumMod val="75000"/>
                  </a:schemeClr>
                </a:solidFill>
                <a:latin typeface="Calibri" pitchFamily="34" charset="0"/>
                <a:ea typeface="+mn-ea"/>
                <a:cs typeface="Calibri" pitchFamily="34" charset="0"/>
              </a:rPr>
              <a:t>Марио де</a:t>
            </a:r>
            <a:r>
              <a:rPr lang="bg-BG" altLang="en-US" sz="1700" b="1" kern="1200" baseline="0" dirty="0">
                <a:solidFill>
                  <a:schemeClr val="accent1">
                    <a:lumMod val="75000"/>
                  </a:schemeClr>
                </a:solidFill>
                <a:latin typeface="Calibri" pitchFamily="34" charset="0"/>
                <a:ea typeface="+mn-ea"/>
                <a:cs typeface="Calibri" pitchFamily="34" charset="0"/>
              </a:rPr>
              <a:t> Камарго</a:t>
            </a:r>
            <a:endParaRPr lang="ru-RU" altLang="en-US" sz="1700" b="1" kern="1200" dirty="0">
              <a:solidFill>
                <a:schemeClr val="accent1">
                  <a:lumMod val="75000"/>
                </a:schemeClr>
              </a:solidFill>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ru-RU" altLang="en-US" sz="1700" b="1" kern="1200" dirty="0">
                <a:solidFill>
                  <a:schemeClr val="accent1">
                    <a:lumMod val="75000"/>
                  </a:schemeClr>
                </a:solidFill>
                <a:latin typeface="Calibri" pitchFamily="34" charset="0"/>
                <a:ea typeface="+mn-ea"/>
                <a:cs typeface="Calibri" pitchFamily="34" charset="0"/>
              </a:rPr>
              <a:t>Дистрикт 2482</a:t>
            </a:r>
            <a:endParaRPr lang="en-US" altLang="en-US" sz="1700" b="1" kern="1200" dirty="0">
              <a:solidFill>
                <a:schemeClr val="accent1">
                  <a:lumMod val="75000"/>
                </a:schemeClr>
              </a:solidFill>
              <a:latin typeface="Calibri" pitchFamily="34" charset="0"/>
              <a:ea typeface="+mn-ea"/>
              <a:cs typeface="Calibri" pitchFamily="34" charset="0"/>
            </a:endParaRPr>
          </a:p>
        </p:txBody>
      </p:sp>
      <p:grpSp>
        <p:nvGrpSpPr>
          <p:cNvPr id="3" name="Group 2"/>
          <p:cNvGrpSpPr/>
          <p:nvPr userDrawn="1"/>
        </p:nvGrpSpPr>
        <p:grpSpPr>
          <a:xfrm>
            <a:off x="460816" y="837284"/>
            <a:ext cx="3225875" cy="775480"/>
            <a:chOff x="8656232" y="540221"/>
            <a:chExt cx="3225875" cy="775480"/>
          </a:xfrm>
        </p:grpSpPr>
        <p:pic>
          <p:nvPicPr>
            <p:cNvPr id="6" name="Picture 2" descr="E:\000000000000000000 Zone 21B\D2482\Margarita blanka\T2425EN-Logo-RGB.png">
              <a:extLst>
                <a:ext uri="{FF2B5EF4-FFF2-40B4-BE49-F238E27FC236}">
                  <a16:creationId xmlns:a16="http://schemas.microsoft.com/office/drawing/2014/main" id="{A4EFAAAC-0ED3-462A-B0A0-DBE6DF73C26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0753724" y="647727"/>
              <a:ext cx="1128383" cy="667973"/>
            </a:xfrm>
            <a:prstGeom prst="rect">
              <a:avLst/>
            </a:prstGeom>
            <a:noFill/>
            <a:extLst>
              <a:ext uri="{909E8E84-426E-40DD-AFC4-6F175D3DCCD1}">
                <a14:hiddenFill xmlns:a14="http://schemas.microsoft.com/office/drawing/2010/main">
                  <a:solidFill>
                    <a:srgbClr val="FFFFFF"/>
                  </a:solidFill>
                </a14:hiddenFill>
              </a:ext>
            </a:extLst>
          </p:spPr>
        </p:pic>
        <p:pic>
          <p:nvPicPr>
            <p:cNvPr id="10" name="Картина 12">
              <a:extLst>
                <a:ext uri="{FF2B5EF4-FFF2-40B4-BE49-F238E27FC236}">
                  <a16:creationId xmlns:a16="http://schemas.microsoft.com/office/drawing/2014/main" id="{02EFAFBC-1C8C-4568-A657-FA111CE6BD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656232" y="540221"/>
              <a:ext cx="1863500" cy="775479"/>
            </a:xfrm>
            <a:prstGeom prst="rect">
              <a:avLst/>
            </a:prstGeom>
          </p:spPr>
        </p:pic>
        <p:cxnSp>
          <p:nvCxnSpPr>
            <p:cNvPr id="11" name="Straight Connector 7">
              <a:extLst>
                <a:ext uri="{FF2B5EF4-FFF2-40B4-BE49-F238E27FC236}">
                  <a16:creationId xmlns:a16="http://schemas.microsoft.com/office/drawing/2014/main" id="{48DA88E7-1166-46AF-8543-78CD0A5465CF}"/>
                </a:ext>
              </a:extLst>
            </p:cNvPr>
            <p:cNvCxnSpPr>
              <a:cxnSpLocks/>
            </p:cNvCxnSpPr>
            <p:nvPr userDrawn="1"/>
          </p:nvCxnSpPr>
          <p:spPr>
            <a:xfrm>
              <a:off x="10655943" y="540222"/>
              <a:ext cx="0" cy="775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userDrawn="1"/>
        </p:nvGrpSpPr>
        <p:grpSpPr>
          <a:xfrm>
            <a:off x="8355707" y="779800"/>
            <a:ext cx="3140762" cy="832963"/>
            <a:chOff x="5304857" y="2818484"/>
            <a:chExt cx="3140762" cy="832963"/>
          </a:xfrm>
        </p:grpSpPr>
        <p:pic>
          <p:nvPicPr>
            <p:cNvPr id="1026" name="Picture 2" descr="E:\000000000000000000 Zone 21B\D2482\Пламен Цветков\PETS\шаблон\logo\PM2526-BC-SOCIAL-ROTARY-WHITE-1080x1080-EN-US (1).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b="23520"/>
            <a:stretch/>
          </p:blipFill>
          <p:spPr bwMode="auto">
            <a:xfrm>
              <a:off x="7356496" y="2818485"/>
              <a:ext cx="1089123" cy="832962"/>
            </a:xfrm>
            <a:prstGeom prst="rect">
              <a:avLst/>
            </a:prstGeom>
            <a:noFill/>
            <a:extLst>
              <a:ext uri="{909E8E84-426E-40DD-AFC4-6F175D3DCCD1}">
                <a14:hiddenFill xmlns:a14="http://schemas.microsoft.com/office/drawing/2010/main">
                  <a:solidFill>
                    <a:srgbClr val="FFFFFF"/>
                  </a:solidFill>
                </a14:hiddenFill>
              </a:ext>
            </a:extLst>
          </p:spPr>
        </p:pic>
        <p:pic>
          <p:nvPicPr>
            <p:cNvPr id="14" name="Картина 12">
              <a:extLst>
                <a:ext uri="{FF2B5EF4-FFF2-40B4-BE49-F238E27FC236}">
                  <a16:creationId xmlns:a16="http://schemas.microsoft.com/office/drawing/2014/main" id="{02EFAFBC-1C8C-4568-A657-FA111CE6BD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304857" y="2818484"/>
              <a:ext cx="1863500" cy="775479"/>
            </a:xfrm>
            <a:prstGeom prst="rect">
              <a:avLst/>
            </a:prstGeom>
          </p:spPr>
        </p:pic>
        <p:cxnSp>
          <p:nvCxnSpPr>
            <p:cNvPr id="15" name="Straight Connector 7">
              <a:extLst>
                <a:ext uri="{FF2B5EF4-FFF2-40B4-BE49-F238E27FC236}">
                  <a16:creationId xmlns:a16="http://schemas.microsoft.com/office/drawing/2014/main" id="{48DA88E7-1166-46AF-8543-78CD0A5465CF}"/>
                </a:ext>
              </a:extLst>
            </p:cNvPr>
            <p:cNvCxnSpPr>
              <a:cxnSpLocks/>
            </p:cNvCxnSpPr>
            <p:nvPr userDrawn="1"/>
          </p:nvCxnSpPr>
          <p:spPr>
            <a:xfrm>
              <a:off x="7304568" y="2818485"/>
              <a:ext cx="0" cy="7754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27" name="Picture 3" descr="E:\000000000000000000 Zone 21B\D2482\Пламен Цветков\PETS\шаблон\plovdiv.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057713" y="6021829"/>
            <a:ext cx="3963973" cy="80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709317"/>
      </p:ext>
    </p:extLst>
  </p:cSld>
  <p:clrMap bg1="lt1" tx1="dk1" bg2="lt2" tx2="dk2" accent1="accent1" accent2="accent2" accent3="accent3" accent4="accent4" accent5="accent5" accent6="accent6" hlink="hlink" folHlink="folHlink"/>
  <p:sldLayoutIdLst>
    <p:sldLayoutId id="2147483684" r:id="rId1"/>
    <p:sldLayoutId id="2147483651" r:id="rId2"/>
    <p:sldLayoutId id="2147483685" r:id="rId3"/>
    <p:sldLayoutId id="2147483649" r:id="rId4"/>
    <p:sldLayoutId id="2147483687" r:id="rId5"/>
    <p:sldLayoutId id="2147483688" r:id="rId6"/>
    <p:sldLayoutId id="2147483670" r:id="rId7"/>
    <p:sldLayoutId id="2147483671" r:id="rId8"/>
    <p:sldLayoutId id="21474837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11374"/>
            <a:ext cx="10972800" cy="5884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6202"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Картина 7">
            <a:extLst>
              <a:ext uri="{FF2B5EF4-FFF2-40B4-BE49-F238E27FC236}">
                <a16:creationId xmlns:a16="http://schemas.microsoft.com/office/drawing/2014/main" id="{239D22AA-BF46-414C-8B4C-59B6935DF71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4203" y="5908887"/>
            <a:ext cx="1714804" cy="633128"/>
          </a:xfrm>
          <a:prstGeom prst="rect">
            <a:avLst/>
          </a:prstGeom>
        </p:spPr>
      </p:pic>
      <p:pic>
        <p:nvPicPr>
          <p:cNvPr id="2050" name="Picture 2" descr="E:\000000000000000000 Zone 21B\D2482\Margarita ПЕТС\template\Christo\theme-2023-24-logo-and-guidelines-en\2023-2024 Presidential theme logo and guidelines-EN\2 ALL LOGOS\ONE-COLOR\WHITE\Horizontal\T2324EN_Horizontal_REV.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029599" y="5958311"/>
            <a:ext cx="1514702" cy="570112"/>
          </a:xfrm>
          <a:prstGeom prst="rect">
            <a:avLst/>
          </a:prstGeom>
          <a:noFill/>
          <a:extLst>
            <a:ext uri="{909E8E84-426E-40DD-AFC4-6F175D3DCCD1}">
              <a14:hiddenFill xmlns:a14="http://schemas.microsoft.com/office/drawing/2010/main">
                <a:solidFill>
                  <a:srgbClr val="FFFFFF"/>
                </a:solidFill>
              </a14:hiddenFill>
            </a:ext>
          </a:extLst>
        </p:spPr>
      </p:pic>
      <p:sp>
        <p:nvSpPr>
          <p:cNvPr id="14" name="Правоъгълник 4">
            <a:extLst>
              <a:ext uri="{FF2B5EF4-FFF2-40B4-BE49-F238E27FC236}">
                <a16:creationId xmlns:a16="http://schemas.microsoft.com/office/drawing/2014/main" id="{D7466F01-F82C-4A32-A9C8-F586FEA26485}"/>
              </a:ext>
            </a:extLst>
          </p:cNvPr>
          <p:cNvSpPr/>
          <p:nvPr userDrawn="1"/>
        </p:nvSpPr>
        <p:spPr>
          <a:xfrm>
            <a:off x="0" y="6077712"/>
            <a:ext cx="12192000" cy="78028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0" algn="ctr">
              <a:spcAft>
                <a:spcPts val="600"/>
              </a:spcAft>
            </a:pPr>
            <a:br>
              <a:rPr lang="bg-BG" sz="1200" b="0" kern="1200" dirty="0">
                <a:solidFill>
                  <a:schemeClr val="lt1"/>
                </a:solidFill>
                <a:effectLst/>
                <a:latin typeface="Calibri" pitchFamily="34" charset="0"/>
                <a:ea typeface="+mn-ea"/>
                <a:cs typeface="Calibri" pitchFamily="34" charset="0"/>
              </a:rPr>
            </a:br>
            <a:br>
              <a:rPr lang="bg-BG" sz="1200" b="0" kern="1200" dirty="0">
                <a:solidFill>
                  <a:schemeClr val="lt1"/>
                </a:solidFill>
                <a:effectLst/>
                <a:latin typeface="Calibri" pitchFamily="34" charset="0"/>
                <a:ea typeface="+mn-ea"/>
                <a:cs typeface="Calibri" pitchFamily="34" charset="0"/>
              </a:rPr>
            </a:br>
            <a:r>
              <a:rPr lang="bg-BG" sz="1200" b="0" kern="1200" dirty="0">
                <a:solidFill>
                  <a:schemeClr val="lt1"/>
                </a:solidFill>
                <a:effectLst/>
                <a:latin typeface="Calibri" pitchFamily="34" charset="0"/>
                <a:ea typeface="+mn-ea"/>
                <a:cs typeface="Calibri" pitchFamily="34" charset="0"/>
              </a:rPr>
              <a:t>АСАМБЛЕЯ НА ДИСТРИКТ 2482</a:t>
            </a:r>
            <a:br>
              <a:rPr lang="bg-BG" sz="1200" b="0" kern="1200" baseline="0" dirty="0">
                <a:solidFill>
                  <a:schemeClr val="lt1"/>
                </a:solidFill>
                <a:effectLst/>
                <a:latin typeface="Calibri" pitchFamily="34" charset="0"/>
                <a:ea typeface="+mn-ea"/>
                <a:cs typeface="Calibri" pitchFamily="34" charset="0"/>
              </a:rPr>
            </a:br>
            <a:r>
              <a:rPr lang="en-US" sz="1200" b="0" kern="1200" baseline="0" dirty="0">
                <a:solidFill>
                  <a:schemeClr val="lt1"/>
                </a:solidFill>
                <a:effectLst/>
                <a:latin typeface="Calibri" pitchFamily="34" charset="0"/>
                <a:ea typeface="+mn-ea"/>
                <a:cs typeface="Calibri" pitchFamily="34" charset="0"/>
              </a:rPr>
              <a:t>06 </a:t>
            </a:r>
            <a:r>
              <a:rPr lang="bg-BG" sz="1200" b="0" kern="1200" baseline="0" dirty="0">
                <a:solidFill>
                  <a:schemeClr val="lt1"/>
                </a:solidFill>
                <a:effectLst/>
                <a:latin typeface="Calibri" pitchFamily="34" charset="0"/>
                <a:ea typeface="+mn-ea"/>
                <a:cs typeface="Calibri" pitchFamily="34" charset="0"/>
              </a:rPr>
              <a:t>април 202</a:t>
            </a:r>
            <a:r>
              <a:rPr lang="en-US" sz="1200" b="0" kern="1200" baseline="0" dirty="0">
                <a:solidFill>
                  <a:schemeClr val="lt1"/>
                </a:solidFill>
                <a:effectLst/>
                <a:latin typeface="Calibri" pitchFamily="34" charset="0"/>
                <a:ea typeface="+mn-ea"/>
                <a:cs typeface="Calibri" pitchFamily="34" charset="0"/>
              </a:rPr>
              <a:t>5</a:t>
            </a:r>
            <a:r>
              <a:rPr lang="bg-BG" sz="1200" b="0" kern="1200" baseline="0" dirty="0">
                <a:solidFill>
                  <a:schemeClr val="lt1"/>
                </a:solidFill>
                <a:effectLst/>
                <a:latin typeface="Calibri" pitchFamily="34" charset="0"/>
                <a:ea typeface="+mn-ea"/>
                <a:cs typeface="Calibri" pitchFamily="34" charset="0"/>
              </a:rPr>
              <a:t>, Пловдив</a:t>
            </a:r>
            <a:endParaRPr lang="bg-BG" sz="1200" b="0" kern="1200" dirty="0">
              <a:solidFill>
                <a:schemeClr val="lt1"/>
              </a:solidFill>
              <a:effectLst/>
              <a:latin typeface="Calibri" pitchFamily="34" charset="0"/>
              <a:ea typeface="+mn-ea"/>
              <a:cs typeface="Calibri" pitchFamily="34" charset="0"/>
            </a:endParaRPr>
          </a:p>
        </p:txBody>
      </p:sp>
      <p:pic>
        <p:nvPicPr>
          <p:cNvPr id="15" name="Картина 11">
            <a:extLst>
              <a:ext uri="{FF2B5EF4-FFF2-40B4-BE49-F238E27FC236}">
                <a16:creationId xmlns:a16="http://schemas.microsoft.com/office/drawing/2014/main" id="{313340D6-2865-4EA6-B095-5F930CA2C7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209005"/>
            <a:ext cx="1462747" cy="540065"/>
          </a:xfrm>
          <a:prstGeom prst="rect">
            <a:avLst/>
          </a:prstGeom>
          <a:ln>
            <a:noFill/>
          </a:ln>
        </p:spPr>
      </p:pic>
      <p:pic>
        <p:nvPicPr>
          <p:cNvPr id="18" name="Картина 14">
            <a:extLst>
              <a:ext uri="{FF2B5EF4-FFF2-40B4-BE49-F238E27FC236}">
                <a16:creationId xmlns:a16="http://schemas.microsoft.com/office/drawing/2014/main" id="{A3854AD8-9E60-4A42-B79A-7221E1EE4F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579209" y="6212051"/>
            <a:ext cx="937755" cy="554827"/>
          </a:xfrm>
          <a:prstGeom prst="rect">
            <a:avLst/>
          </a:prstGeom>
          <a:ln>
            <a:noFill/>
          </a:ln>
        </p:spPr>
      </p:pic>
      <p:cxnSp>
        <p:nvCxnSpPr>
          <p:cNvPr id="19" name="Право съединение 17">
            <a:extLst>
              <a:ext uri="{FF2B5EF4-FFF2-40B4-BE49-F238E27FC236}">
                <a16:creationId xmlns:a16="http://schemas.microsoft.com/office/drawing/2014/main" id="{5DC20674-118F-4477-B6E2-05C8BD28A71C}"/>
              </a:ext>
            </a:extLst>
          </p:cNvPr>
          <p:cNvCxnSpPr/>
          <p:nvPr userDrawn="1"/>
        </p:nvCxnSpPr>
        <p:spPr>
          <a:xfrm>
            <a:off x="10978961" y="6144025"/>
            <a:ext cx="0" cy="6476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470164" y="6196766"/>
            <a:ext cx="0" cy="570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Картина 11">
            <a:extLst>
              <a:ext uri="{FF2B5EF4-FFF2-40B4-BE49-F238E27FC236}">
                <a16:creationId xmlns:a16="http://schemas.microsoft.com/office/drawing/2014/main" id="{3036AF3E-0376-4D0D-A85C-EDE97D30D71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476190" y="6202156"/>
            <a:ext cx="1462747" cy="540065"/>
          </a:xfrm>
          <a:prstGeom prst="rect">
            <a:avLst/>
          </a:prstGeom>
          <a:ln>
            <a:noFill/>
          </a:ln>
        </p:spPr>
      </p:pic>
      <p:cxnSp>
        <p:nvCxnSpPr>
          <p:cNvPr id="21" name="Straight Connector 19">
            <a:extLst>
              <a:ext uri="{FF2B5EF4-FFF2-40B4-BE49-F238E27FC236}">
                <a16:creationId xmlns:a16="http://schemas.microsoft.com/office/drawing/2014/main" id="{E501DF13-3A49-43DA-8CDC-2826265509FA}"/>
              </a:ext>
            </a:extLst>
          </p:cNvPr>
          <p:cNvCxnSpPr/>
          <p:nvPr userDrawn="1"/>
        </p:nvCxnSpPr>
        <p:spPr>
          <a:xfrm>
            <a:off x="10985639" y="6196766"/>
            <a:ext cx="0" cy="570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3" descr="E:\000000000000000000 Zone 21B\D2482\Пламен Цветков\PETS\шаблон\logo\PM2526-Stacked-White-EN-US-small.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1141335" y="6230122"/>
            <a:ext cx="862546" cy="5323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000000000000000000 Zone 21B\D2482\Пламен Цветков\PETS\шаблон\plovdiv.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420974" y="6200637"/>
            <a:ext cx="1475478" cy="29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5938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3" r:id="rId12"/>
  </p:sldLayoutIdLst>
  <p:txStyles>
    <p:titleStyle>
      <a:lvl1pPr algn="ctr" defTabSz="914400" rtl="0" eaLnBrk="1" latinLnBrk="0" hangingPunct="1">
        <a:spcBef>
          <a:spcPct val="0"/>
        </a:spcBef>
        <a:buNone/>
        <a:defRPr sz="4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643870"/>
      </p:ext>
    </p:extLst>
  </p:cSld>
  <p:clrMap bg1="lt1" tx1="dk1" bg2="lt2" tx2="dk2" accent1="accent1" accent2="accent2" accent3="accent3" accent4="accent4" accent5="accent5" accent6="accent6" hlink="hlink" folHlink="folHlink"/>
  <p:sldLayoutIdLst>
    <p:sldLayoutId id="2147483690" r:id="rId1"/>
    <p:sldLayoutId id="214748370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p:nvPr/>
        </p:nvSpPr>
        <p:spPr>
          <a:xfrm>
            <a:off x="4211347" y="540221"/>
            <a:ext cx="4030334" cy="13696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700" b="1" i="0" u="none" strike="noStrike" cap="none">
                <a:solidFill>
                  <a:srgbClr val="133369"/>
                </a:solidFill>
                <a:latin typeface="Calibri"/>
                <a:ea typeface="Calibri"/>
                <a:cs typeface="Calibri"/>
                <a:sym typeface="Calibri"/>
              </a:rPr>
              <a:t>ДГ 2024-2025: Маргарита Богданова</a:t>
            </a:r>
            <a:endParaRPr/>
          </a:p>
          <a:p>
            <a:pPr marL="0" marR="0" lvl="0" indent="0" algn="l" rtl="0">
              <a:lnSpc>
                <a:spcPct val="100000"/>
              </a:lnSpc>
              <a:spcBef>
                <a:spcPts val="600"/>
              </a:spcBef>
              <a:spcAft>
                <a:spcPts val="0"/>
              </a:spcAft>
              <a:buClr>
                <a:srgbClr val="133369"/>
              </a:buClr>
              <a:buSzPts val="1700"/>
              <a:buFont typeface="Calibri"/>
              <a:buNone/>
            </a:pPr>
            <a:r>
              <a:rPr lang="bg-BG" sz="1700" b="1" i="0" u="none" strike="noStrike" cap="none">
                <a:solidFill>
                  <a:srgbClr val="133369"/>
                </a:solidFill>
                <a:latin typeface="Calibri"/>
                <a:ea typeface="Calibri"/>
                <a:cs typeface="Calibri"/>
                <a:sym typeface="Calibri"/>
              </a:rPr>
              <a:t>ДГ 2025-2026: Пламен Цветков</a:t>
            </a:r>
            <a:endParaRPr/>
          </a:p>
          <a:p>
            <a:pPr marL="0" marR="0" lvl="0" indent="0" algn="l" rtl="0">
              <a:lnSpc>
                <a:spcPct val="100000"/>
              </a:lnSpc>
              <a:spcBef>
                <a:spcPts val="600"/>
              </a:spcBef>
              <a:spcAft>
                <a:spcPts val="0"/>
              </a:spcAft>
              <a:buClr>
                <a:srgbClr val="133369"/>
              </a:buClr>
              <a:buSzPts val="1700"/>
              <a:buFont typeface="Calibri"/>
              <a:buNone/>
            </a:pPr>
            <a:r>
              <a:rPr lang="bg-BG" sz="1700" b="1" i="0" u="none" strike="noStrike" cap="none">
                <a:solidFill>
                  <a:srgbClr val="133369"/>
                </a:solidFill>
                <a:latin typeface="Calibri"/>
                <a:ea typeface="Calibri"/>
                <a:cs typeface="Calibri"/>
                <a:sym typeface="Calibri"/>
              </a:rPr>
              <a:t>РИ Президент елект:  Марио де Камарго</a:t>
            </a:r>
            <a:endParaRPr sz="1700" b="1" i="0" u="none" strike="noStrike" cap="none">
              <a:solidFill>
                <a:srgbClr val="133369"/>
              </a:solidFill>
              <a:latin typeface="Calibri"/>
              <a:ea typeface="Calibri"/>
              <a:cs typeface="Calibri"/>
              <a:sym typeface="Calibri"/>
            </a:endParaRPr>
          </a:p>
          <a:p>
            <a:pPr marL="0" marR="0" lvl="0" indent="0" algn="l" rtl="0">
              <a:lnSpc>
                <a:spcPct val="100000"/>
              </a:lnSpc>
              <a:spcBef>
                <a:spcPts val="600"/>
              </a:spcBef>
              <a:spcAft>
                <a:spcPts val="0"/>
              </a:spcAft>
              <a:buClr>
                <a:srgbClr val="133369"/>
              </a:buClr>
              <a:buSzPts val="1700"/>
              <a:buFont typeface="Calibri"/>
              <a:buNone/>
            </a:pPr>
            <a:r>
              <a:rPr lang="bg-BG" sz="1700" b="1" i="0" u="none" strike="noStrike" cap="none">
                <a:solidFill>
                  <a:srgbClr val="133369"/>
                </a:solidFill>
                <a:latin typeface="Calibri"/>
                <a:ea typeface="Calibri"/>
                <a:cs typeface="Calibri"/>
                <a:sym typeface="Calibri"/>
              </a:rPr>
              <a:t>Дистрикт 2482</a:t>
            </a:r>
            <a:endParaRPr sz="1700" b="1" i="0" u="none" strike="noStrike" cap="none">
              <a:solidFill>
                <a:srgbClr val="133369"/>
              </a:solidFill>
              <a:latin typeface="Calibri"/>
              <a:ea typeface="Calibri"/>
              <a:cs typeface="Calibri"/>
              <a:sym typeface="Calibri"/>
            </a:endParaRPr>
          </a:p>
        </p:txBody>
      </p:sp>
      <p:grpSp>
        <p:nvGrpSpPr>
          <p:cNvPr id="11" name="Google Shape;11;p8"/>
          <p:cNvGrpSpPr/>
          <p:nvPr/>
        </p:nvGrpSpPr>
        <p:grpSpPr>
          <a:xfrm>
            <a:off x="460816" y="837284"/>
            <a:ext cx="3225875" cy="775480"/>
            <a:chOff x="8656232" y="540221"/>
            <a:chExt cx="3225875" cy="775480"/>
          </a:xfrm>
        </p:grpSpPr>
        <p:pic>
          <p:nvPicPr>
            <p:cNvPr id="12" name="Google Shape;12;p8" descr="E:\000000000000000000 Zone 21B\D2482\Margarita blanka\T2425EN-Logo-RGB.png"/>
            <p:cNvPicPr preferRelativeResize="0"/>
            <p:nvPr/>
          </p:nvPicPr>
          <p:blipFill rotWithShape="1">
            <a:blip r:embed="rId10">
              <a:alphaModFix/>
            </a:blip>
            <a:srcRect/>
            <a:stretch/>
          </p:blipFill>
          <p:spPr>
            <a:xfrm>
              <a:off x="10753724" y="647727"/>
              <a:ext cx="1128383" cy="667973"/>
            </a:xfrm>
            <a:prstGeom prst="rect">
              <a:avLst/>
            </a:prstGeom>
            <a:noFill/>
            <a:ln>
              <a:noFill/>
            </a:ln>
          </p:spPr>
        </p:pic>
        <p:pic>
          <p:nvPicPr>
            <p:cNvPr id="13" name="Google Shape;13;p8"/>
            <p:cNvPicPr preferRelativeResize="0"/>
            <p:nvPr/>
          </p:nvPicPr>
          <p:blipFill rotWithShape="1">
            <a:blip r:embed="rId11">
              <a:alphaModFix/>
            </a:blip>
            <a:srcRect/>
            <a:stretch/>
          </p:blipFill>
          <p:spPr>
            <a:xfrm>
              <a:off x="8656232" y="540221"/>
              <a:ext cx="1863500" cy="775479"/>
            </a:xfrm>
            <a:prstGeom prst="rect">
              <a:avLst/>
            </a:prstGeom>
            <a:noFill/>
            <a:ln>
              <a:noFill/>
            </a:ln>
          </p:spPr>
        </p:pic>
        <p:cxnSp>
          <p:nvCxnSpPr>
            <p:cNvPr id="14" name="Google Shape;14;p8"/>
            <p:cNvCxnSpPr/>
            <p:nvPr/>
          </p:nvCxnSpPr>
          <p:spPr>
            <a:xfrm>
              <a:off x="10655943" y="540222"/>
              <a:ext cx="0" cy="775479"/>
            </a:xfrm>
            <a:prstGeom prst="straightConnector1">
              <a:avLst/>
            </a:prstGeom>
            <a:noFill/>
            <a:ln w="9525" cap="flat" cmpd="sng">
              <a:solidFill>
                <a:srgbClr val="AEABAB"/>
              </a:solidFill>
              <a:prstDash val="solid"/>
              <a:miter lim="800000"/>
              <a:headEnd type="none" w="sm" len="sm"/>
              <a:tailEnd type="none" w="sm" len="sm"/>
            </a:ln>
          </p:spPr>
        </p:cxnSp>
      </p:grpSp>
      <p:grpSp>
        <p:nvGrpSpPr>
          <p:cNvPr id="15" name="Google Shape;15;p8"/>
          <p:cNvGrpSpPr/>
          <p:nvPr/>
        </p:nvGrpSpPr>
        <p:grpSpPr>
          <a:xfrm>
            <a:off x="8355707" y="779800"/>
            <a:ext cx="3140762" cy="832963"/>
            <a:chOff x="5304857" y="2818484"/>
            <a:chExt cx="3140762" cy="832963"/>
          </a:xfrm>
        </p:grpSpPr>
        <p:pic>
          <p:nvPicPr>
            <p:cNvPr id="16" name="Google Shape;16;p8" descr="E:\000000000000000000 Zone 21B\D2482\Пламен Цветков\PETS\шаблон\logo\PM2526-BC-SOCIAL-ROTARY-WHITE-1080x1080-EN-US (1).png"/>
            <p:cNvPicPr preferRelativeResize="0"/>
            <p:nvPr/>
          </p:nvPicPr>
          <p:blipFill rotWithShape="1">
            <a:blip r:embed="rId12">
              <a:alphaModFix/>
            </a:blip>
            <a:srcRect b="23519"/>
            <a:stretch/>
          </p:blipFill>
          <p:spPr>
            <a:xfrm>
              <a:off x="7356496" y="2818485"/>
              <a:ext cx="1089123" cy="832962"/>
            </a:xfrm>
            <a:prstGeom prst="rect">
              <a:avLst/>
            </a:prstGeom>
            <a:noFill/>
            <a:ln>
              <a:noFill/>
            </a:ln>
          </p:spPr>
        </p:pic>
        <p:pic>
          <p:nvPicPr>
            <p:cNvPr id="17" name="Google Shape;17;p8"/>
            <p:cNvPicPr preferRelativeResize="0"/>
            <p:nvPr/>
          </p:nvPicPr>
          <p:blipFill rotWithShape="1">
            <a:blip r:embed="rId11">
              <a:alphaModFix/>
            </a:blip>
            <a:srcRect/>
            <a:stretch/>
          </p:blipFill>
          <p:spPr>
            <a:xfrm>
              <a:off x="5304857" y="2818484"/>
              <a:ext cx="1863500" cy="775479"/>
            </a:xfrm>
            <a:prstGeom prst="rect">
              <a:avLst/>
            </a:prstGeom>
            <a:noFill/>
            <a:ln>
              <a:noFill/>
            </a:ln>
          </p:spPr>
        </p:pic>
        <p:cxnSp>
          <p:nvCxnSpPr>
            <p:cNvPr id="18" name="Google Shape;18;p8"/>
            <p:cNvCxnSpPr/>
            <p:nvPr/>
          </p:nvCxnSpPr>
          <p:spPr>
            <a:xfrm>
              <a:off x="7304568" y="2818485"/>
              <a:ext cx="0" cy="775479"/>
            </a:xfrm>
            <a:prstGeom prst="straightConnector1">
              <a:avLst/>
            </a:prstGeom>
            <a:noFill/>
            <a:ln w="9525" cap="flat" cmpd="sng">
              <a:solidFill>
                <a:srgbClr val="AEABAB"/>
              </a:solidFill>
              <a:prstDash val="solid"/>
              <a:miter lim="800000"/>
              <a:headEnd type="none" w="sm" len="sm"/>
              <a:tailEnd type="none" w="sm" len="sm"/>
            </a:ln>
          </p:spPr>
        </p:cxnSp>
      </p:grpSp>
      <p:pic>
        <p:nvPicPr>
          <p:cNvPr id="19" name="Google Shape;19;p8" descr="E:\000000000000000000 Zone 21B\D2482\Пламен Цветков\PETS\шаблон\plovdiv.png"/>
          <p:cNvPicPr preferRelativeResize="0"/>
          <p:nvPr/>
        </p:nvPicPr>
        <p:blipFill rotWithShape="1">
          <a:blip r:embed="rId13">
            <a:alphaModFix/>
          </a:blip>
          <a:srcRect/>
          <a:stretch/>
        </p:blipFill>
        <p:spPr>
          <a:xfrm>
            <a:off x="4057713" y="6021829"/>
            <a:ext cx="3963973" cy="802339"/>
          </a:xfrm>
          <a:prstGeom prst="rect">
            <a:avLst/>
          </a:prstGeom>
          <a:noFill/>
          <a:ln>
            <a:noFill/>
          </a:ln>
        </p:spPr>
      </p:pic>
    </p:spTree>
    <p:extLst>
      <p:ext uri="{BB962C8B-B14F-4D97-AF65-F5344CB8AC3E}">
        <p14:creationId xmlns:p14="http://schemas.microsoft.com/office/powerpoint/2010/main" val="1092696131"/>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609600" y="411374"/>
            <a:ext cx="10972800" cy="58848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11"/>
          <p:cNvSpPr txBox="1">
            <a:spLocks noGrp="1"/>
          </p:cNvSpPr>
          <p:nvPr>
            <p:ph type="body" idx="1"/>
          </p:nvPr>
        </p:nvSpPr>
        <p:spPr>
          <a:xfrm>
            <a:off x="616202" y="1600200"/>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2" name="Google Shape;62;p11"/>
          <p:cNvPicPr preferRelativeResize="0"/>
          <p:nvPr/>
        </p:nvPicPr>
        <p:blipFill rotWithShape="1">
          <a:blip r:embed="rId13">
            <a:alphaModFix/>
          </a:blip>
          <a:srcRect/>
          <a:stretch/>
        </p:blipFill>
        <p:spPr>
          <a:xfrm>
            <a:off x="504203" y="5908887"/>
            <a:ext cx="1714804" cy="633128"/>
          </a:xfrm>
          <a:prstGeom prst="rect">
            <a:avLst/>
          </a:prstGeom>
          <a:noFill/>
          <a:ln>
            <a:noFill/>
          </a:ln>
        </p:spPr>
      </p:pic>
      <p:pic>
        <p:nvPicPr>
          <p:cNvPr id="63" name="Google Shape;63;p11" descr="E:\000000000000000000 Zone 21B\D2482\Margarita ПЕТС\template\Christo\theme-2023-24-logo-and-guidelines-en\2023-2024 Presidential theme logo and guidelines-EN\2 ALL LOGOS\ONE-COLOR\WHITE\Horizontal\T2324EN_Horizontal_REV.png"/>
          <p:cNvPicPr preferRelativeResize="0"/>
          <p:nvPr/>
        </p:nvPicPr>
        <p:blipFill rotWithShape="1">
          <a:blip r:embed="rId14">
            <a:alphaModFix/>
          </a:blip>
          <a:srcRect/>
          <a:stretch/>
        </p:blipFill>
        <p:spPr>
          <a:xfrm>
            <a:off x="10029599" y="5958311"/>
            <a:ext cx="1514702" cy="570112"/>
          </a:xfrm>
          <a:prstGeom prst="rect">
            <a:avLst/>
          </a:prstGeom>
          <a:noFill/>
          <a:ln>
            <a:noFill/>
          </a:ln>
        </p:spPr>
      </p:pic>
      <p:sp>
        <p:nvSpPr>
          <p:cNvPr id="64" name="Google Shape;64;p11"/>
          <p:cNvSpPr/>
          <p:nvPr/>
        </p:nvSpPr>
        <p:spPr>
          <a:xfrm>
            <a:off x="0" y="6077712"/>
            <a:ext cx="12192000" cy="780288"/>
          </a:xfrm>
          <a:prstGeom prst="rect">
            <a:avLst/>
          </a:prstGeom>
          <a:solidFill>
            <a:srgbClr val="17458F"/>
          </a:solidFill>
          <a:ln>
            <a:noFill/>
          </a:ln>
        </p:spPr>
        <p:txBody>
          <a:bodyPr spcFirstLastPara="1" wrap="square" lIns="91425" tIns="45700" rIns="91425" bIns="45700" anchor="ctr" anchorCtr="0">
            <a:noAutofit/>
          </a:bodyPr>
          <a:lstStyle/>
          <a:p>
            <a:pPr marL="463550" marR="0" lvl="0" indent="0" algn="ctr" rtl="0">
              <a:spcBef>
                <a:spcPts val="0"/>
              </a:spcBef>
              <a:spcAft>
                <a:spcPts val="0"/>
              </a:spcAft>
              <a:buNone/>
            </a:pPr>
            <a:br>
              <a:rPr lang="bg-BG" sz="1200" b="0">
                <a:solidFill>
                  <a:schemeClr val="lt1"/>
                </a:solidFill>
                <a:latin typeface="Calibri"/>
                <a:ea typeface="Calibri"/>
                <a:cs typeface="Calibri"/>
                <a:sym typeface="Calibri"/>
              </a:rPr>
            </a:br>
            <a:br>
              <a:rPr lang="bg-BG" sz="1200" b="0">
                <a:solidFill>
                  <a:schemeClr val="lt1"/>
                </a:solidFill>
                <a:latin typeface="Calibri"/>
                <a:ea typeface="Calibri"/>
                <a:cs typeface="Calibri"/>
                <a:sym typeface="Calibri"/>
              </a:rPr>
            </a:br>
            <a:r>
              <a:rPr lang="bg-BG" sz="1200" b="0">
                <a:solidFill>
                  <a:schemeClr val="lt1"/>
                </a:solidFill>
                <a:latin typeface="Calibri"/>
                <a:ea typeface="Calibri"/>
                <a:cs typeface="Calibri"/>
                <a:sym typeface="Calibri"/>
              </a:rPr>
              <a:t>АСАМБЛЕЯ НА ДИСТРИКТ 2482</a:t>
            </a:r>
            <a:br>
              <a:rPr lang="bg-BG" sz="1200" b="0">
                <a:solidFill>
                  <a:schemeClr val="lt1"/>
                </a:solidFill>
                <a:latin typeface="Calibri"/>
                <a:ea typeface="Calibri"/>
                <a:cs typeface="Calibri"/>
                <a:sym typeface="Calibri"/>
              </a:rPr>
            </a:br>
            <a:r>
              <a:rPr lang="bg-BG" sz="1200" b="0">
                <a:solidFill>
                  <a:schemeClr val="lt1"/>
                </a:solidFill>
                <a:latin typeface="Calibri"/>
                <a:ea typeface="Calibri"/>
                <a:cs typeface="Calibri"/>
                <a:sym typeface="Calibri"/>
              </a:rPr>
              <a:t>06 април 2025, Пловдив</a:t>
            </a:r>
            <a:endParaRPr sz="1200" b="0">
              <a:solidFill>
                <a:schemeClr val="lt1"/>
              </a:solidFill>
              <a:latin typeface="Calibri"/>
              <a:ea typeface="Calibri"/>
              <a:cs typeface="Calibri"/>
              <a:sym typeface="Calibri"/>
            </a:endParaRPr>
          </a:p>
        </p:txBody>
      </p:sp>
      <p:pic>
        <p:nvPicPr>
          <p:cNvPr id="65" name="Google Shape;65;p11"/>
          <p:cNvPicPr preferRelativeResize="0"/>
          <p:nvPr/>
        </p:nvPicPr>
        <p:blipFill rotWithShape="1">
          <a:blip r:embed="rId15">
            <a:alphaModFix/>
          </a:blip>
          <a:srcRect/>
          <a:stretch/>
        </p:blipFill>
        <p:spPr>
          <a:xfrm>
            <a:off x="0" y="6209005"/>
            <a:ext cx="1462747" cy="540065"/>
          </a:xfrm>
          <a:prstGeom prst="rect">
            <a:avLst/>
          </a:prstGeom>
          <a:noFill/>
          <a:ln>
            <a:noFill/>
          </a:ln>
        </p:spPr>
      </p:pic>
      <p:pic>
        <p:nvPicPr>
          <p:cNvPr id="66" name="Google Shape;66;p11"/>
          <p:cNvPicPr preferRelativeResize="0"/>
          <p:nvPr/>
        </p:nvPicPr>
        <p:blipFill rotWithShape="1">
          <a:blip r:embed="rId16">
            <a:alphaModFix/>
          </a:blip>
          <a:srcRect/>
          <a:stretch/>
        </p:blipFill>
        <p:spPr>
          <a:xfrm>
            <a:off x="1579209" y="6212051"/>
            <a:ext cx="937755" cy="554827"/>
          </a:xfrm>
          <a:prstGeom prst="rect">
            <a:avLst/>
          </a:prstGeom>
          <a:noFill/>
          <a:ln>
            <a:noFill/>
          </a:ln>
        </p:spPr>
      </p:pic>
      <p:cxnSp>
        <p:nvCxnSpPr>
          <p:cNvPr id="67" name="Google Shape;67;p11"/>
          <p:cNvCxnSpPr/>
          <p:nvPr/>
        </p:nvCxnSpPr>
        <p:spPr>
          <a:xfrm>
            <a:off x="10978961" y="6144025"/>
            <a:ext cx="0" cy="647663"/>
          </a:xfrm>
          <a:prstGeom prst="straightConnector1">
            <a:avLst/>
          </a:prstGeom>
          <a:noFill/>
          <a:ln>
            <a:noFill/>
          </a:ln>
        </p:spPr>
      </p:cxnSp>
      <p:cxnSp>
        <p:nvCxnSpPr>
          <p:cNvPr id="68" name="Google Shape;68;p11"/>
          <p:cNvCxnSpPr/>
          <p:nvPr/>
        </p:nvCxnSpPr>
        <p:spPr>
          <a:xfrm>
            <a:off x="1470164" y="6196766"/>
            <a:ext cx="0" cy="570112"/>
          </a:xfrm>
          <a:prstGeom prst="straightConnector1">
            <a:avLst/>
          </a:prstGeom>
          <a:noFill/>
          <a:ln w="9525" cap="flat" cmpd="sng">
            <a:solidFill>
              <a:schemeClr val="lt1"/>
            </a:solidFill>
            <a:prstDash val="solid"/>
            <a:round/>
            <a:headEnd type="none" w="sm" len="sm"/>
            <a:tailEnd type="none" w="sm" len="sm"/>
          </a:ln>
        </p:spPr>
      </p:cxnSp>
      <p:pic>
        <p:nvPicPr>
          <p:cNvPr id="69" name="Google Shape;69;p11"/>
          <p:cNvPicPr preferRelativeResize="0"/>
          <p:nvPr/>
        </p:nvPicPr>
        <p:blipFill rotWithShape="1">
          <a:blip r:embed="rId15">
            <a:alphaModFix/>
          </a:blip>
          <a:srcRect/>
          <a:stretch/>
        </p:blipFill>
        <p:spPr>
          <a:xfrm>
            <a:off x="9476190" y="6202156"/>
            <a:ext cx="1462747" cy="540065"/>
          </a:xfrm>
          <a:prstGeom prst="rect">
            <a:avLst/>
          </a:prstGeom>
          <a:noFill/>
          <a:ln>
            <a:noFill/>
          </a:ln>
        </p:spPr>
      </p:pic>
      <p:cxnSp>
        <p:nvCxnSpPr>
          <p:cNvPr id="70" name="Google Shape;70;p11"/>
          <p:cNvCxnSpPr/>
          <p:nvPr/>
        </p:nvCxnSpPr>
        <p:spPr>
          <a:xfrm>
            <a:off x="10985639" y="6196766"/>
            <a:ext cx="0" cy="570112"/>
          </a:xfrm>
          <a:prstGeom prst="straightConnector1">
            <a:avLst/>
          </a:prstGeom>
          <a:noFill/>
          <a:ln w="9525" cap="flat" cmpd="sng">
            <a:solidFill>
              <a:schemeClr val="lt1"/>
            </a:solidFill>
            <a:prstDash val="solid"/>
            <a:round/>
            <a:headEnd type="none" w="sm" len="sm"/>
            <a:tailEnd type="none" w="sm" len="sm"/>
          </a:ln>
        </p:spPr>
      </p:cxnSp>
      <p:pic>
        <p:nvPicPr>
          <p:cNvPr id="71" name="Google Shape;71;p11" descr="E:\000000000000000000 Zone 21B\D2482\Пламен Цветков\PETS\шаблон\logo\PM2526-Stacked-White-EN-US-small.png"/>
          <p:cNvPicPr preferRelativeResize="0"/>
          <p:nvPr/>
        </p:nvPicPr>
        <p:blipFill rotWithShape="1">
          <a:blip r:embed="rId17">
            <a:alphaModFix/>
          </a:blip>
          <a:srcRect/>
          <a:stretch/>
        </p:blipFill>
        <p:spPr>
          <a:xfrm>
            <a:off x="11141335" y="6230122"/>
            <a:ext cx="862546" cy="532314"/>
          </a:xfrm>
          <a:prstGeom prst="rect">
            <a:avLst/>
          </a:prstGeom>
          <a:noFill/>
          <a:ln>
            <a:noFill/>
          </a:ln>
        </p:spPr>
      </p:pic>
      <p:pic>
        <p:nvPicPr>
          <p:cNvPr id="72" name="Google Shape;72;p11" descr="E:\000000000000000000 Zone 21B\D2482\Пламен Цветков\PETS\шаблон\plovdiv.png"/>
          <p:cNvPicPr preferRelativeResize="0"/>
          <p:nvPr/>
        </p:nvPicPr>
        <p:blipFill rotWithShape="1">
          <a:blip r:embed="rId18">
            <a:alphaModFix/>
          </a:blip>
          <a:srcRect/>
          <a:stretch/>
        </p:blipFill>
        <p:spPr>
          <a:xfrm>
            <a:off x="5420974" y="6200637"/>
            <a:ext cx="1475478" cy="298647"/>
          </a:xfrm>
          <a:prstGeom prst="rect">
            <a:avLst/>
          </a:prstGeom>
          <a:noFill/>
          <a:ln>
            <a:noFill/>
          </a:ln>
        </p:spPr>
      </p:pic>
    </p:spTree>
    <p:extLst>
      <p:ext uri="{BB962C8B-B14F-4D97-AF65-F5344CB8AC3E}">
        <p14:creationId xmlns:p14="http://schemas.microsoft.com/office/powerpoint/2010/main" val="2653363405"/>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dmsbg.com/" TargetMode="External"/><Relationship Id="rId2" Type="http://schemas.openxmlformats.org/officeDocument/2006/relationships/hyperlink" Target="https://www.platformata.bg/bg/" TargetMode="External"/><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hyperlink" Target="https://www.novartis.com/" TargetMode="External"/><Relationship Id="rId3" Type="http://schemas.openxmlformats.org/officeDocument/2006/relationships/hyperlink" Target="https://www.chaos.com/" TargetMode="External"/><Relationship Id="rId7" Type="http://schemas.openxmlformats.org/officeDocument/2006/relationships/hyperlink" Target="https://adata.pro/" TargetMode="External"/><Relationship Id="rId12" Type="http://schemas.openxmlformats.org/officeDocument/2006/relationships/image" Target="../media/image42.png"/><Relationship Id="rId2" Type="http://schemas.openxmlformats.org/officeDocument/2006/relationships/hyperlink" Target="https://www.cedarfoundation.org/pub-quiz-za-kompanii/" TargetMode="External"/><Relationship Id="rId1" Type="http://schemas.openxmlformats.org/officeDocument/2006/relationships/slideLayout" Target="../slideLayouts/slideLayout15.xml"/><Relationship Id="rId6" Type="http://schemas.openxmlformats.org/officeDocument/2006/relationships/hyperlink" Target="https://eu.siteground.com/" TargetMode="External"/><Relationship Id="rId11" Type="http://schemas.openxmlformats.org/officeDocument/2006/relationships/hyperlink" Target="https://www.smule.com/" TargetMode="External"/><Relationship Id="rId5" Type="http://schemas.openxmlformats.org/officeDocument/2006/relationships/hyperlink" Target="https://www.se.com/bg/bg/" TargetMode="External"/><Relationship Id="rId10" Type="http://schemas.openxmlformats.org/officeDocument/2006/relationships/hyperlink" Target="https://wpx.net/" TargetMode="External"/><Relationship Id="rId4" Type="http://schemas.openxmlformats.org/officeDocument/2006/relationships/hyperlink" Target="https://www.amdocs.com/" TargetMode="External"/><Relationship Id="rId9" Type="http://schemas.openxmlformats.org/officeDocument/2006/relationships/hyperlink" Target="https://www.forsta.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www.bcause.bg/" TargetMode="External"/><Relationship Id="rId7" Type="http://schemas.openxmlformats.org/officeDocument/2006/relationships/image" Target="../media/image54.jpeg"/><Relationship Id="rId2" Type="http://schemas.openxmlformats.org/officeDocument/2006/relationships/hyperlink" Target="mailto:Lucy@bcause.bg" TargetMode="External"/><Relationship Id="rId1" Type="http://schemas.openxmlformats.org/officeDocument/2006/relationships/slideLayout" Target="../slideLayouts/slideLayout16.xml"/><Relationship Id="rId6" Type="http://schemas.openxmlformats.org/officeDocument/2006/relationships/image" Target="../media/image53.jpeg"/><Relationship Id="rId5" Type="http://schemas.openxmlformats.org/officeDocument/2006/relationships/hyperlink" Target="https://dmsbg.com/" TargetMode="External"/><Relationship Id="rId4" Type="http://schemas.openxmlformats.org/officeDocument/2006/relationships/hyperlink" Target="https://www.platformata.bg/b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hyperlink" Target="https://dmsbg.com/" TargetMode="External"/><Relationship Id="rId4" Type="http://schemas.openxmlformats.org/officeDocument/2006/relationships/hyperlink" Target="https://platformata.bg/b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23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43ca945d54_0_1"/>
          <p:cNvSpPr txBox="1">
            <a:spLocks noGrp="1"/>
          </p:cNvSpPr>
          <p:nvPr>
            <p:ph type="title" idx="4294967295"/>
          </p:nvPr>
        </p:nvSpPr>
        <p:spPr>
          <a:xfrm>
            <a:off x="0" y="411163"/>
            <a:ext cx="12128700" cy="588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000"/>
              <a:buFont typeface="Calibri"/>
              <a:buNone/>
            </a:pPr>
            <a:r>
              <a:rPr lang="bg-BG" sz="4000"/>
              <a:t>Събития с кауза. Какво ДА, какво НЕ?</a:t>
            </a:r>
            <a:endParaRPr/>
          </a:p>
        </p:txBody>
      </p:sp>
      <p:sp>
        <p:nvSpPr>
          <p:cNvPr id="135" name="Google Shape;135;g343ca945d54_0_1"/>
          <p:cNvSpPr txBox="1"/>
          <p:nvPr/>
        </p:nvSpPr>
        <p:spPr>
          <a:xfrm>
            <a:off x="321288" y="1712102"/>
            <a:ext cx="10363200" cy="3433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bg-BG" sz="2800" b="1" i="0" u="none" strike="noStrike" kern="0" cap="none" spc="0" normalizeH="0" baseline="0" noProof="0">
                <a:ln>
                  <a:noFill/>
                </a:ln>
                <a:solidFill>
                  <a:srgbClr val="000000"/>
                </a:solidFill>
                <a:effectLst/>
                <a:uLnTx/>
                <a:uFillTx/>
                <a:latin typeface="Calibri"/>
                <a:ea typeface="Calibri"/>
                <a:cs typeface="Calibri"/>
                <a:sym typeface="Calibri"/>
              </a:rPr>
              <a:t>Как?</a:t>
            </a: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подходящ изпълнител</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подходящо място</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правилните партньори</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ясна кауза</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ясна организация</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6" name="Google Shape;136;g343ca945d54_0_1" title="Screenshot_3.png"/>
          <p:cNvPicPr preferRelativeResize="0"/>
          <p:nvPr/>
        </p:nvPicPr>
        <p:blipFill>
          <a:blip r:embed="rId3">
            <a:alphaModFix/>
          </a:blip>
          <a:stretch>
            <a:fillRect/>
          </a:stretch>
        </p:blipFill>
        <p:spPr>
          <a:xfrm>
            <a:off x="4407475" y="1712100"/>
            <a:ext cx="7500349" cy="4195451"/>
          </a:xfrm>
          <a:prstGeom prst="rect">
            <a:avLst/>
          </a:prstGeom>
          <a:noFill/>
          <a:ln>
            <a:noFill/>
          </a:ln>
        </p:spPr>
      </p:pic>
      <p:sp>
        <p:nvSpPr>
          <p:cNvPr id="137" name="Google Shape;137;g343ca945d54_0_1"/>
          <p:cNvSpPr txBox="1"/>
          <p:nvPr/>
        </p:nvSpPr>
        <p:spPr>
          <a:xfrm>
            <a:off x="0" y="855479"/>
            <a:ext cx="12128700" cy="588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497D"/>
              </a:buClr>
              <a:buSzPts val="2800"/>
              <a:buFont typeface="Calibri"/>
              <a:buNone/>
              <a:tabLst/>
              <a:defRPr/>
            </a:pPr>
            <a:r>
              <a:rPr kumimoji="0" lang="bg-BG" sz="2800" b="1" i="0" u="none" strike="noStrike" kern="0" cap="none" spc="0" normalizeH="0" baseline="0" noProof="0">
                <a:ln>
                  <a:noFill/>
                </a:ln>
                <a:solidFill>
                  <a:srgbClr val="1F497D"/>
                </a:solidFill>
                <a:effectLst/>
                <a:uLnTx/>
                <a:uFillTx/>
                <a:latin typeface="Calibri"/>
                <a:ea typeface="Calibri"/>
                <a:cs typeface="Calibri"/>
                <a:sym typeface="Calibri"/>
              </a:rPr>
              <a:t>Едно по-различно събитие - Благотворителен концер с кауза</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43ca945d54_0_12"/>
          <p:cNvSpPr txBox="1">
            <a:spLocks noGrp="1"/>
          </p:cNvSpPr>
          <p:nvPr>
            <p:ph type="title" idx="4294967295"/>
          </p:nvPr>
        </p:nvSpPr>
        <p:spPr>
          <a:xfrm>
            <a:off x="0" y="411163"/>
            <a:ext cx="12128700" cy="588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000"/>
              <a:buFont typeface="Calibri"/>
              <a:buNone/>
            </a:pPr>
            <a:r>
              <a:rPr lang="bg-BG" sz="4000"/>
              <a:t>Събития с кауза. Какво ДА, какво НЕ?</a:t>
            </a:r>
            <a:endParaRPr/>
          </a:p>
        </p:txBody>
      </p:sp>
      <p:sp>
        <p:nvSpPr>
          <p:cNvPr id="144" name="Google Shape;144;g343ca945d54_0_12"/>
          <p:cNvSpPr txBox="1"/>
          <p:nvPr/>
        </p:nvSpPr>
        <p:spPr>
          <a:xfrm>
            <a:off x="321288" y="1712102"/>
            <a:ext cx="10363200" cy="3433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bg-BG" sz="2800" b="1" i="0" u="none" strike="noStrike" kern="0" cap="none" spc="0" normalizeH="0" baseline="0" noProof="0">
                <a:ln>
                  <a:noFill/>
                </a:ln>
                <a:solidFill>
                  <a:srgbClr val="000000"/>
                </a:solidFill>
                <a:effectLst/>
                <a:uLnTx/>
                <a:uFillTx/>
                <a:latin typeface="Calibri"/>
                <a:ea typeface="Calibri"/>
                <a:cs typeface="Calibri"/>
                <a:sym typeface="Calibri"/>
              </a:rPr>
              <a:t>Колко?</a:t>
            </a: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Разходи:</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хонорар</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зала под наем</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други</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Приходи:</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Продажба на билети</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bg-BG" sz="2400" b="1" i="1" u="none" strike="noStrike" kern="0" cap="none" spc="0" normalizeH="0" baseline="0" noProof="0">
                <a:ln>
                  <a:noFill/>
                </a:ln>
                <a:solidFill>
                  <a:srgbClr val="000000"/>
                </a:solidFill>
                <a:effectLst/>
                <a:uLnTx/>
                <a:uFillTx/>
                <a:latin typeface="Calibri"/>
                <a:ea typeface="Calibri"/>
                <a:cs typeface="Calibri"/>
                <a:sym typeface="Calibri"/>
              </a:rPr>
              <a:t>Краен резултат: 16 500 лева дарение</a:t>
            </a:r>
            <a:endParaRPr kumimoji="0" sz="2400" b="1"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g343ca945d54_0_12"/>
          <p:cNvSpPr txBox="1"/>
          <p:nvPr/>
        </p:nvSpPr>
        <p:spPr>
          <a:xfrm>
            <a:off x="0" y="855479"/>
            <a:ext cx="12128700" cy="588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497D"/>
              </a:buClr>
              <a:buSzPts val="2800"/>
              <a:buFont typeface="Calibri"/>
              <a:buNone/>
              <a:tabLst/>
              <a:defRPr/>
            </a:pPr>
            <a:r>
              <a:rPr kumimoji="0" lang="bg-BG" sz="2800" b="1" i="0" u="none" strike="noStrike" kern="0" cap="none" spc="0" normalizeH="0" baseline="0" noProof="0">
                <a:ln>
                  <a:noFill/>
                </a:ln>
                <a:solidFill>
                  <a:srgbClr val="1F497D"/>
                </a:solidFill>
                <a:effectLst/>
                <a:uLnTx/>
                <a:uFillTx/>
                <a:latin typeface="Calibri"/>
                <a:ea typeface="Calibri"/>
                <a:cs typeface="Calibri"/>
                <a:sym typeface="Calibri"/>
              </a:rPr>
              <a:t>Едно по-различно събитие - Благотворителен концер с кауза</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6" name="Google Shape;146;g343ca945d54_0_12" title="image_870x_6683f14729a1d.jpg"/>
          <p:cNvPicPr preferRelativeResize="0"/>
          <p:nvPr/>
        </p:nvPicPr>
        <p:blipFill>
          <a:blip r:embed="rId3">
            <a:alphaModFix/>
          </a:blip>
          <a:stretch>
            <a:fillRect/>
          </a:stretch>
        </p:blipFill>
        <p:spPr>
          <a:xfrm>
            <a:off x="6096000" y="1444375"/>
            <a:ext cx="5951474" cy="4467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343ca945d54_0_21"/>
          <p:cNvSpPr txBox="1">
            <a:spLocks noGrp="1"/>
          </p:cNvSpPr>
          <p:nvPr>
            <p:ph type="title" idx="4294967295"/>
          </p:nvPr>
        </p:nvSpPr>
        <p:spPr>
          <a:xfrm>
            <a:off x="0" y="411163"/>
            <a:ext cx="12128700" cy="588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000"/>
              <a:buFont typeface="Calibri"/>
              <a:buNone/>
            </a:pPr>
            <a:r>
              <a:rPr lang="bg-BG" sz="4000"/>
              <a:t>Събития с кауза. Какво ДА, какво НЕ?</a:t>
            </a:r>
            <a:endParaRPr/>
          </a:p>
        </p:txBody>
      </p:sp>
      <p:sp>
        <p:nvSpPr>
          <p:cNvPr id="153" name="Google Shape;153;g343ca945d54_0_21"/>
          <p:cNvSpPr txBox="1"/>
          <p:nvPr/>
        </p:nvSpPr>
        <p:spPr>
          <a:xfrm>
            <a:off x="0" y="855479"/>
            <a:ext cx="12128700" cy="588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497D"/>
              </a:buClr>
              <a:buSzPts val="2800"/>
              <a:buFont typeface="Calibri"/>
              <a:buNone/>
              <a:tabLst/>
              <a:defRPr/>
            </a:pPr>
            <a:r>
              <a:rPr kumimoji="0" lang="bg-BG" sz="2800" b="1" i="0" u="none" strike="noStrike" kern="0" cap="none" spc="0" normalizeH="0" baseline="0" noProof="0">
                <a:ln>
                  <a:noFill/>
                </a:ln>
                <a:solidFill>
                  <a:srgbClr val="1F497D"/>
                </a:solidFill>
                <a:effectLst/>
                <a:uLnTx/>
                <a:uFillTx/>
                <a:latin typeface="Calibri"/>
                <a:ea typeface="Calibri"/>
                <a:cs typeface="Calibri"/>
                <a:sym typeface="Calibri"/>
              </a:rPr>
              <a:t>Едно по-различно събитие - Благотворителен концер с кауза</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54" name="Google Shape;154;g343ca945d54_0_21"/>
          <p:cNvPicPr preferRelativeResize="0"/>
          <p:nvPr/>
        </p:nvPicPr>
        <p:blipFill>
          <a:blip r:embed="rId3">
            <a:alphaModFix/>
          </a:blip>
          <a:stretch>
            <a:fillRect/>
          </a:stretch>
        </p:blipFill>
        <p:spPr>
          <a:xfrm>
            <a:off x="227975" y="2069075"/>
            <a:ext cx="5651000" cy="3178702"/>
          </a:xfrm>
          <a:prstGeom prst="rect">
            <a:avLst/>
          </a:prstGeom>
          <a:noFill/>
          <a:ln>
            <a:noFill/>
          </a:ln>
        </p:spPr>
      </p:pic>
      <p:pic>
        <p:nvPicPr>
          <p:cNvPr id="155" name="Google Shape;155;g343ca945d54_0_21"/>
          <p:cNvPicPr preferRelativeResize="0"/>
          <p:nvPr/>
        </p:nvPicPr>
        <p:blipFill>
          <a:blip r:embed="rId4">
            <a:alphaModFix/>
          </a:blip>
          <a:stretch>
            <a:fillRect/>
          </a:stretch>
        </p:blipFill>
        <p:spPr>
          <a:xfrm>
            <a:off x="6005375" y="1757375"/>
            <a:ext cx="2620976" cy="1965726"/>
          </a:xfrm>
          <a:prstGeom prst="rect">
            <a:avLst/>
          </a:prstGeom>
          <a:noFill/>
          <a:ln>
            <a:noFill/>
          </a:ln>
        </p:spPr>
      </p:pic>
      <p:pic>
        <p:nvPicPr>
          <p:cNvPr id="156" name="Google Shape;156;g343ca945d54_0_21"/>
          <p:cNvPicPr preferRelativeResize="0"/>
          <p:nvPr/>
        </p:nvPicPr>
        <p:blipFill>
          <a:blip r:embed="rId5">
            <a:alphaModFix/>
          </a:blip>
          <a:stretch>
            <a:fillRect/>
          </a:stretch>
        </p:blipFill>
        <p:spPr>
          <a:xfrm>
            <a:off x="6005375" y="3883706"/>
            <a:ext cx="2620974" cy="1955341"/>
          </a:xfrm>
          <a:prstGeom prst="rect">
            <a:avLst/>
          </a:prstGeom>
          <a:noFill/>
          <a:ln>
            <a:noFill/>
          </a:ln>
        </p:spPr>
      </p:pic>
      <p:pic>
        <p:nvPicPr>
          <p:cNvPr id="157" name="Google Shape;157;g343ca945d54_0_21"/>
          <p:cNvPicPr preferRelativeResize="0"/>
          <p:nvPr/>
        </p:nvPicPr>
        <p:blipFill>
          <a:blip r:embed="rId6">
            <a:alphaModFix/>
          </a:blip>
          <a:stretch>
            <a:fillRect/>
          </a:stretch>
        </p:blipFill>
        <p:spPr>
          <a:xfrm>
            <a:off x="8828325" y="1710151"/>
            <a:ext cx="3041226" cy="4054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563880" y="3083976"/>
            <a:ext cx="11079480" cy="950856"/>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bg-BG" sz="2800" b="1" i="0" u="none" strike="noStrike" kern="0" cap="none" spc="0" normalizeH="0" baseline="0" noProof="0">
                <a:ln>
                  <a:noFill/>
                </a:ln>
                <a:solidFill>
                  <a:srgbClr val="FFFFFF"/>
                </a:solidFill>
                <a:effectLst/>
                <a:uLnTx/>
                <a:uFillTx/>
                <a:latin typeface="Calibri"/>
                <a:ea typeface="Calibri"/>
                <a:cs typeface="Calibri"/>
                <a:sym typeface="Calibri"/>
              </a:rPr>
              <a:t>Благодаря за вниманието!</a:t>
            </a:r>
            <a:endParaRPr kumimoji="0" sz="2200" b="1"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2994525"/>
            <a:ext cx="11079480" cy="1160036"/>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bg-BG"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Събития</a:t>
            </a:r>
            <a:r>
              <a:rPr kumimoji="0" lang="ru-RU"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 с кауза. </a:t>
            </a:r>
            <a:r>
              <a:rPr kumimoji="0" lang="bg-BG"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Какво</a:t>
            </a:r>
            <a:r>
              <a:rPr kumimoji="0" lang="ru-RU"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 ДА, </a:t>
            </a:r>
            <a:r>
              <a:rPr kumimoji="0" lang="bg-BG"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какво</a:t>
            </a:r>
            <a:r>
              <a:rPr kumimoji="0" lang="ru-RU"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 НЕ?</a:t>
            </a:r>
            <a:br>
              <a:rPr kumimoji="0" lang="bg-BG" sz="4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br>
            <a:r>
              <a:rPr kumimoji="0" lang="bg-BG" sz="36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Едно по-различно събитие</a:t>
            </a:r>
            <a:endParaRPr kumimoji="0" lang="bg-BG" sz="4400" b="0" i="0" u="none" strike="noStrike" kern="1200" cap="none" spc="0" normalizeH="0" baseline="0" noProof="0" dirty="0">
              <a:ln>
                <a:noFill/>
              </a:ln>
              <a:solidFill>
                <a:srgbClr val="44546A"/>
              </a:solidFill>
              <a:effectLst/>
              <a:uLnTx/>
              <a:uFillTx/>
              <a:latin typeface="Georgia"/>
              <a:ea typeface="+mn-ea"/>
            </a:endParaRPr>
          </a:p>
        </p:txBody>
      </p:sp>
      <p:sp>
        <p:nvSpPr>
          <p:cNvPr id="5" name="Subtitle 1"/>
          <p:cNvSpPr txBox="1">
            <a:spLocks/>
          </p:cNvSpPr>
          <p:nvPr/>
        </p:nvSpPr>
        <p:spPr>
          <a:xfrm>
            <a:off x="2689863" y="4338985"/>
            <a:ext cx="6400800" cy="11076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bg-BG" sz="24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Методи Димитров,</a:t>
            </a:r>
            <a:r>
              <a:rPr kumimoji="0" lang="en-US" sz="24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 </a:t>
            </a:r>
            <a:r>
              <a:rPr kumimoji="0" lang="bg-BG" sz="24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Президент</a:t>
            </a:r>
            <a:br>
              <a:rPr kumimoji="0" lang="en-US" sz="24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br>
            <a:r>
              <a:rPr kumimoji="0" lang="bg-BG" sz="20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Ротари клуб Дупница</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bg-BG" sz="2000" b="1"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Ротари клуб Централ, Дистрикт 2482</a:t>
            </a:r>
          </a:p>
        </p:txBody>
      </p:sp>
    </p:spTree>
    <p:extLst>
      <p:ext uri="{BB962C8B-B14F-4D97-AF65-F5344CB8AC3E}">
        <p14:creationId xmlns:p14="http://schemas.microsoft.com/office/powerpoint/2010/main" val="222821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11163"/>
            <a:ext cx="12128740" cy="588962"/>
          </a:xfrm>
        </p:spPr>
        <p:txBody>
          <a:bodyPr>
            <a:noAutofit/>
          </a:bodyPr>
          <a:lstStyle/>
          <a:p>
            <a:r>
              <a:rPr lang="bg-BG" sz="4000" noProof="0" dirty="0"/>
              <a:t>Събития с кауза. Какво ДА, какво НЕ?</a:t>
            </a:r>
          </a:p>
        </p:txBody>
      </p:sp>
      <p:sp>
        <p:nvSpPr>
          <p:cNvPr id="7" name="Text Placeholder 2"/>
          <p:cNvSpPr txBox="1">
            <a:spLocks/>
          </p:cNvSpPr>
          <p:nvPr/>
        </p:nvSpPr>
        <p:spPr>
          <a:xfrm>
            <a:off x="963613" y="2052927"/>
            <a:ext cx="10363200" cy="3433896"/>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Благотворителна викторина с кауза Проект „Светулка“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за основен ремонт и оборудване на детското отделение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в общинската болница в Дупница</a:t>
            </a:r>
          </a:p>
          <a:p>
            <a:pPr marL="342900" marR="0" lvl="0" indent="-342900" algn="l" defTabSz="914400" rtl="0" eaLnBrk="1" fontAlgn="auto" latinLnBrk="0" hangingPunct="1">
              <a:lnSpc>
                <a:spcPct val="200000"/>
              </a:lnSpc>
              <a:spcBef>
                <a:spcPct val="20000"/>
              </a:spcBef>
              <a:spcAft>
                <a:spcPts val="0"/>
              </a:spcAft>
              <a:buClrTx/>
              <a:buSzTx/>
              <a:buFont typeface="Arial" panose="020B0604020202020204" pitchFamily="34" charset="0"/>
              <a:buChar char="•"/>
              <a:tabLst/>
              <a:defRPr/>
            </a:pPr>
            <a:r>
              <a:rPr kumimoji="0" lang="bg-BG" sz="2400" b="0" i="1" u="none" strike="noStrike" kern="1200" cap="none" spc="0" normalizeH="0" baseline="0" noProof="0" dirty="0">
                <a:ln>
                  <a:noFill/>
                </a:ln>
                <a:solidFill>
                  <a:prstClr val="black"/>
                </a:solidFill>
                <a:effectLst/>
                <a:uLnTx/>
                <a:uFillTx/>
                <a:latin typeface="Calibri"/>
                <a:ea typeface="+mn-ea"/>
                <a:cs typeface="+mn-cs"/>
              </a:rPr>
              <a:t>Добър партньор – </a:t>
            </a:r>
            <a:r>
              <a:rPr kumimoji="0" lang="en-US" sz="2400" b="0" i="1" u="none" strike="noStrike" kern="1200" cap="none" spc="0" normalizeH="0" baseline="0" noProof="0" dirty="0">
                <a:ln>
                  <a:noFill/>
                </a:ln>
                <a:solidFill>
                  <a:prstClr val="black"/>
                </a:solidFill>
                <a:effectLst/>
                <a:uLnTx/>
                <a:uFillTx/>
                <a:latin typeface="Calibri"/>
                <a:ea typeface="+mn-ea"/>
                <a:cs typeface="+mn-cs"/>
              </a:rPr>
              <a:t>Quiz Knights</a:t>
            </a: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bg-BG" sz="2400" b="0" i="1" u="none" strike="noStrike" kern="1200" cap="none" spc="0" normalizeH="0" baseline="0" noProof="0" dirty="0">
                <a:ln>
                  <a:noFill/>
                </a:ln>
                <a:solidFill>
                  <a:prstClr val="black"/>
                </a:solidFill>
                <a:effectLst/>
                <a:uLnTx/>
                <a:uFillTx/>
                <a:latin typeface="Calibri"/>
                <a:ea typeface="+mn-ea"/>
                <a:cs typeface="+mn-cs"/>
              </a:rPr>
              <a:t>Малко логистика</a:t>
            </a: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bg-BG" sz="2400" b="0" i="1" u="none" strike="noStrike" kern="1200" cap="none" spc="0" normalizeH="0" baseline="0" noProof="0" dirty="0">
                <a:ln>
                  <a:noFill/>
                </a:ln>
                <a:solidFill>
                  <a:prstClr val="black"/>
                </a:solidFill>
                <a:effectLst/>
                <a:uLnTx/>
                <a:uFillTx/>
                <a:latin typeface="Calibri"/>
                <a:ea typeface="+mn-ea"/>
                <a:cs typeface="+mn-cs"/>
              </a:rPr>
              <a:t>Специален гост – Ивайло Захариев</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3"/>
          <p:cNvSpPr txBox="1">
            <a:spLocks/>
          </p:cNvSpPr>
          <p:nvPr/>
        </p:nvSpPr>
        <p:spPr>
          <a:xfrm>
            <a:off x="0" y="855479"/>
            <a:ext cx="12128740" cy="588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g-BG" sz="2800" b="1" i="0" u="none" strike="noStrike" kern="1200" cap="none" spc="0" normalizeH="0" baseline="0" noProof="0" dirty="0">
                <a:ln>
                  <a:noFill/>
                </a:ln>
                <a:solidFill>
                  <a:srgbClr val="1F497D"/>
                </a:solidFill>
                <a:effectLst/>
                <a:uLnTx/>
                <a:uFillTx/>
                <a:latin typeface="Calibri"/>
                <a:ea typeface="+mj-ea"/>
                <a:cs typeface="+mj-cs"/>
              </a:rPr>
              <a:t>Едно по-различно събитие</a:t>
            </a:r>
          </a:p>
        </p:txBody>
      </p:sp>
      <p:pic>
        <p:nvPicPr>
          <p:cNvPr id="3" name="Картина 2">
            <a:extLst>
              <a:ext uri="{FF2B5EF4-FFF2-40B4-BE49-F238E27FC236}">
                <a16:creationId xmlns:a16="http://schemas.microsoft.com/office/drawing/2014/main" id="{E63A59D7-7A0B-A1DD-96F3-4A40553C6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194" y="1422670"/>
            <a:ext cx="3216728" cy="4288971"/>
          </a:xfrm>
          <a:prstGeom prst="ellipse">
            <a:avLst/>
          </a:prstGeom>
          <a:ln>
            <a:noFill/>
          </a:ln>
          <a:effectLst>
            <a:reflection blurRad="6350" stA="62000" endPos="10000" dir="5400000" sy="-100000" algn="bl" rotWithShape="0"/>
            <a:softEdge rad="112500"/>
          </a:effectLst>
        </p:spPr>
      </p:pic>
    </p:spTree>
    <p:extLst>
      <p:ext uri="{BB962C8B-B14F-4D97-AF65-F5344CB8AC3E}">
        <p14:creationId xmlns:p14="http://schemas.microsoft.com/office/powerpoint/2010/main" val="93788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963613" y="1587260"/>
            <a:ext cx="10363200" cy="4071667"/>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bg-BG" sz="2800" b="0" i="1"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bg-BG" sz="2800" b="0" i="0" u="none" strike="noStrike" kern="1200" cap="none" spc="0" normalizeH="0" baseline="0" noProof="0" dirty="0">
                <a:ln>
                  <a:noFill/>
                </a:ln>
                <a:solidFill>
                  <a:prstClr val="black"/>
                </a:solidFill>
                <a:effectLst/>
                <a:uLnTx/>
                <a:uFillTx/>
                <a:latin typeface="Calibri"/>
                <a:ea typeface="+mn-ea"/>
                <a:cs typeface="+mn-cs"/>
              </a:rPr>
              <a:t>Томбола за специалния гост </a:t>
            </a:r>
          </a:p>
          <a:p>
            <a:pPr marL="457200" marR="0" lvl="0" indent="-457200" algn="l" defTabSz="914400" rtl="0"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bg-BG" sz="2800" b="0" i="0" u="none" strike="noStrike" kern="1200" cap="none" spc="0" normalizeH="0" baseline="0" noProof="0" dirty="0">
                <a:ln>
                  <a:noFill/>
                </a:ln>
                <a:solidFill>
                  <a:prstClr val="black"/>
                </a:solidFill>
                <a:effectLst/>
                <a:uLnTx/>
                <a:uFillTx/>
                <a:latin typeface="Calibri"/>
                <a:ea typeface="+mn-ea"/>
                <a:cs typeface="+mn-cs"/>
              </a:rPr>
              <a:t>Викторина с въпроси от различни области</a:t>
            </a:r>
          </a:p>
          <a:p>
            <a:pPr marL="457200" marR="0" lvl="0" indent="-457200" algn="l" defTabSz="914400" rtl="0"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bg-BG" sz="2800" b="0" i="0" u="none" strike="noStrike" kern="1200" cap="none" spc="0" normalizeH="0" baseline="0" noProof="0" dirty="0">
                <a:ln>
                  <a:noFill/>
                </a:ln>
                <a:solidFill>
                  <a:prstClr val="black"/>
                </a:solidFill>
                <a:effectLst/>
                <a:uLnTx/>
                <a:uFillTx/>
                <a:latin typeface="Calibri"/>
                <a:ea typeface="+mn-ea"/>
                <a:cs typeface="+mn-cs"/>
              </a:rPr>
              <a:t>Награждаване</a:t>
            </a:r>
          </a:p>
          <a:p>
            <a:pPr marL="457200" marR="0" lvl="0" indent="-457200" algn="l" defTabSz="914400" rtl="0"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bg-BG" sz="2800" b="0" i="0" u="none" strike="noStrike" kern="1200" cap="none" spc="0" normalizeH="0" baseline="0" noProof="0" dirty="0">
                <a:ln>
                  <a:noFill/>
                </a:ln>
                <a:solidFill>
                  <a:prstClr val="black"/>
                </a:solidFill>
                <a:effectLst/>
                <a:uLnTx/>
                <a:uFillTx/>
                <a:latin typeface="Calibri"/>
                <a:ea typeface="+mn-ea"/>
                <a:cs typeface="+mn-cs"/>
              </a:rPr>
              <a:t>Нощно забавление</a:t>
            </a:r>
            <a:endParaRPr kumimoji="0" lang="bg-BG" sz="5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bg-B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bg-BG"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3">
            <a:extLst>
              <a:ext uri="{FF2B5EF4-FFF2-40B4-BE49-F238E27FC236}">
                <a16:creationId xmlns:a16="http://schemas.microsoft.com/office/drawing/2014/main" id="{9A8C3DB1-F1A4-6FA8-70A4-49BF9E72DCD9}"/>
              </a:ext>
            </a:extLst>
          </p:cNvPr>
          <p:cNvSpPr txBox="1">
            <a:spLocks/>
          </p:cNvSpPr>
          <p:nvPr/>
        </p:nvSpPr>
        <p:spPr>
          <a:xfrm>
            <a:off x="0" y="411163"/>
            <a:ext cx="12128740" cy="588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g-BG" sz="4000" b="1" i="0" u="none" strike="noStrike" kern="1200" cap="none" spc="0" normalizeH="0" baseline="0" noProof="0">
                <a:ln>
                  <a:noFill/>
                </a:ln>
                <a:solidFill>
                  <a:srgbClr val="1F497D"/>
                </a:solidFill>
                <a:effectLst/>
                <a:uLnTx/>
                <a:uFillTx/>
                <a:latin typeface="Calibri"/>
                <a:ea typeface="+mj-ea"/>
                <a:cs typeface="+mj-cs"/>
              </a:rPr>
              <a:t>Събития с кауза. Какво ДА, какво НЕ?</a:t>
            </a:r>
            <a:endParaRPr kumimoji="0" lang="bg-BG" sz="4000" b="1" i="0" u="none" strike="noStrike" kern="1200" cap="none" spc="0" normalizeH="0" baseline="0" noProof="0" dirty="0">
              <a:ln>
                <a:noFill/>
              </a:ln>
              <a:solidFill>
                <a:srgbClr val="1F497D"/>
              </a:solidFill>
              <a:effectLst/>
              <a:uLnTx/>
              <a:uFillTx/>
              <a:latin typeface="Calibri"/>
              <a:ea typeface="+mj-ea"/>
              <a:cs typeface="+mj-cs"/>
            </a:endParaRPr>
          </a:p>
        </p:txBody>
      </p:sp>
      <p:sp>
        <p:nvSpPr>
          <p:cNvPr id="3" name="Title 3">
            <a:extLst>
              <a:ext uri="{FF2B5EF4-FFF2-40B4-BE49-F238E27FC236}">
                <a16:creationId xmlns:a16="http://schemas.microsoft.com/office/drawing/2014/main" id="{10AA527D-AD98-B186-4624-5957BE143FA5}"/>
              </a:ext>
            </a:extLst>
          </p:cNvPr>
          <p:cNvSpPr txBox="1">
            <a:spLocks/>
          </p:cNvSpPr>
          <p:nvPr/>
        </p:nvSpPr>
        <p:spPr>
          <a:xfrm>
            <a:off x="0" y="855479"/>
            <a:ext cx="12128740" cy="588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g-BG" sz="2800" b="1" i="0" u="none" strike="noStrike" kern="1200" cap="none" spc="0" normalizeH="0" baseline="0" noProof="0" dirty="0">
                <a:ln>
                  <a:noFill/>
                </a:ln>
                <a:solidFill>
                  <a:srgbClr val="1F497D"/>
                </a:solidFill>
                <a:effectLst/>
                <a:uLnTx/>
                <a:uFillTx/>
                <a:latin typeface="Calibri"/>
                <a:ea typeface="+mj-ea"/>
                <a:cs typeface="+mj-cs"/>
              </a:rPr>
              <a:t>Какво се случи?</a:t>
            </a:r>
          </a:p>
        </p:txBody>
      </p:sp>
      <p:pic>
        <p:nvPicPr>
          <p:cNvPr id="6" name="Картина 5">
            <a:extLst>
              <a:ext uri="{FF2B5EF4-FFF2-40B4-BE49-F238E27FC236}">
                <a16:creationId xmlns:a16="http://schemas.microsoft.com/office/drawing/2014/main" id="{435F4D0B-47F2-6F80-2E2D-D01D0158C7D6}"/>
              </a:ext>
            </a:extLst>
          </p:cNvPr>
          <p:cNvPicPr>
            <a:picLocks noChangeAspect="1"/>
          </p:cNvPicPr>
          <p:nvPr/>
        </p:nvPicPr>
        <p:blipFill>
          <a:blip r:embed="rId3">
            <a:extLst>
              <a:ext uri="{28A0092B-C50C-407E-A947-70E740481C1C}">
                <a14:useLocalDpi xmlns:a14="http://schemas.microsoft.com/office/drawing/2010/main" val="0"/>
              </a:ext>
            </a:extLst>
          </a:blip>
          <a:srcRect l="24356" t="25023" r="22561" b="7295"/>
          <a:stretch/>
        </p:blipFill>
        <p:spPr>
          <a:xfrm>
            <a:off x="8469086" y="1288561"/>
            <a:ext cx="2759301" cy="4690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3786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18CD7-CC2F-F0A7-9BF3-070B481F2922}"/>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65ECF4F1-1843-1F3F-83E4-994EBE36CF36}"/>
              </a:ext>
            </a:extLst>
          </p:cNvPr>
          <p:cNvSpPr txBox="1">
            <a:spLocks/>
          </p:cNvSpPr>
          <p:nvPr/>
        </p:nvSpPr>
        <p:spPr>
          <a:xfrm>
            <a:off x="963613" y="1311711"/>
            <a:ext cx="10363200" cy="4415261"/>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bg-BG" sz="3200" b="0" i="1" u="none" strike="noStrike" kern="1200" cap="none" spc="0" normalizeH="0" baseline="0" noProof="0" dirty="0">
                <a:ln>
                  <a:noFill/>
                </a:ln>
                <a:solidFill>
                  <a:prstClr val="black"/>
                </a:solidFill>
                <a:effectLst/>
                <a:uLnTx/>
                <a:uFillTx/>
                <a:latin typeface="Calibri"/>
                <a:ea typeface="+mn-ea"/>
                <a:cs typeface="+mn-cs"/>
              </a:rPr>
              <a:t>Разходи</a:t>
            </a:r>
            <a:endParaRPr kumimoji="0" lang="bg-BG"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Грамоти: 20 бр. х 1.50 лв./бр. = 30 лв.</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bg-B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3200" b="0" i="1" u="none" strike="noStrike" kern="1200" cap="none" spc="0" normalizeH="0" baseline="0" noProof="0" dirty="0">
                <a:ln>
                  <a:noFill/>
                </a:ln>
                <a:solidFill>
                  <a:prstClr val="black"/>
                </a:solidFill>
                <a:effectLst/>
                <a:uLnTx/>
                <a:uFillTx/>
                <a:latin typeface="Calibri"/>
                <a:ea typeface="+mn-ea"/>
                <a:cs typeface="+mn-cs"/>
              </a:rPr>
              <a:t>Приходи</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Такса участие: 120 човека х 30.00 лв./ч = 3600 лв.</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Томбола: 2180 лв.</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2400" b="0" i="0" u="none" strike="noStrike" kern="1200" cap="none" spc="0" normalizeH="0" baseline="0" noProof="0" dirty="0">
                <a:ln>
                  <a:noFill/>
                </a:ln>
                <a:solidFill>
                  <a:prstClr val="black"/>
                </a:solidFill>
                <a:effectLst/>
                <a:uLnTx/>
                <a:uFillTx/>
                <a:latin typeface="Calibri"/>
                <a:ea typeface="+mn-ea"/>
                <a:cs typeface="+mn-cs"/>
              </a:rPr>
              <a:t>Общо: 5780 лв.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bg-B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g-BG" sz="3200" b="0" i="1" u="none" strike="noStrike" kern="1200" cap="none" spc="0" normalizeH="0" baseline="0" noProof="0" dirty="0">
                <a:ln>
                  <a:noFill/>
                </a:ln>
                <a:solidFill>
                  <a:prstClr val="black"/>
                </a:solidFill>
                <a:effectLst/>
                <a:uLnTx/>
                <a:uFillTx/>
                <a:latin typeface="Calibri"/>
                <a:ea typeface="+mn-ea"/>
                <a:cs typeface="+mn-cs"/>
              </a:rPr>
              <a:t>Финансов резултат: 5750 лв.</a:t>
            </a:r>
            <a:endParaRPr kumimoji="0" lang="bg-B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bg-BG"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3">
            <a:extLst>
              <a:ext uri="{FF2B5EF4-FFF2-40B4-BE49-F238E27FC236}">
                <a16:creationId xmlns:a16="http://schemas.microsoft.com/office/drawing/2014/main" id="{63B153F3-392B-CF86-2542-82E7E118F21C}"/>
              </a:ext>
            </a:extLst>
          </p:cNvPr>
          <p:cNvSpPr txBox="1">
            <a:spLocks/>
          </p:cNvSpPr>
          <p:nvPr/>
        </p:nvSpPr>
        <p:spPr>
          <a:xfrm>
            <a:off x="0" y="411163"/>
            <a:ext cx="12128740" cy="588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g-BG" sz="4000" b="1" i="0" u="none" strike="noStrike" kern="1200" cap="none" spc="0" normalizeH="0" baseline="0" noProof="0">
                <a:ln>
                  <a:noFill/>
                </a:ln>
                <a:solidFill>
                  <a:srgbClr val="1F497D"/>
                </a:solidFill>
                <a:effectLst/>
                <a:uLnTx/>
                <a:uFillTx/>
                <a:latin typeface="Calibri"/>
                <a:ea typeface="+mj-ea"/>
                <a:cs typeface="+mj-cs"/>
              </a:rPr>
              <a:t>Събития с кауза. Какво ДА, какво НЕ?</a:t>
            </a:r>
            <a:endParaRPr kumimoji="0" lang="bg-BG" sz="4000" b="1" i="0" u="none" strike="noStrike" kern="1200" cap="none" spc="0" normalizeH="0" baseline="0" noProof="0" dirty="0">
              <a:ln>
                <a:noFill/>
              </a:ln>
              <a:solidFill>
                <a:srgbClr val="1F497D"/>
              </a:solidFill>
              <a:effectLst/>
              <a:uLnTx/>
              <a:uFillTx/>
              <a:latin typeface="Calibri"/>
              <a:ea typeface="+mj-ea"/>
              <a:cs typeface="+mj-cs"/>
            </a:endParaRPr>
          </a:p>
        </p:txBody>
      </p:sp>
      <p:sp>
        <p:nvSpPr>
          <p:cNvPr id="3" name="Title 3">
            <a:extLst>
              <a:ext uri="{FF2B5EF4-FFF2-40B4-BE49-F238E27FC236}">
                <a16:creationId xmlns:a16="http://schemas.microsoft.com/office/drawing/2014/main" id="{6F658B9E-236C-0E81-5521-E95AC835513E}"/>
              </a:ext>
            </a:extLst>
          </p:cNvPr>
          <p:cNvSpPr txBox="1">
            <a:spLocks/>
          </p:cNvSpPr>
          <p:nvPr/>
        </p:nvSpPr>
        <p:spPr>
          <a:xfrm>
            <a:off x="0" y="855479"/>
            <a:ext cx="12128740" cy="588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g-BG" sz="2800" b="1" i="0" u="none" strike="noStrike" kern="1200" cap="none" spc="0" normalizeH="0" baseline="0" noProof="0" dirty="0">
                <a:ln>
                  <a:noFill/>
                </a:ln>
                <a:solidFill>
                  <a:srgbClr val="1F497D"/>
                </a:solidFill>
                <a:effectLst/>
                <a:uLnTx/>
                <a:uFillTx/>
                <a:latin typeface="Calibri"/>
                <a:ea typeface="+mj-ea"/>
                <a:cs typeface="+mj-cs"/>
              </a:rPr>
              <a:t>На каква цена?</a:t>
            </a:r>
          </a:p>
        </p:txBody>
      </p:sp>
      <p:pic>
        <p:nvPicPr>
          <p:cNvPr id="6" name="Картина 5">
            <a:extLst>
              <a:ext uri="{FF2B5EF4-FFF2-40B4-BE49-F238E27FC236}">
                <a16:creationId xmlns:a16="http://schemas.microsoft.com/office/drawing/2014/main" id="{4841A2BB-AB74-89CE-97C1-FFDEEFE8E954}"/>
              </a:ext>
            </a:extLst>
          </p:cNvPr>
          <p:cNvPicPr>
            <a:picLocks noChangeAspect="1"/>
          </p:cNvPicPr>
          <p:nvPr/>
        </p:nvPicPr>
        <p:blipFill>
          <a:blip r:embed="rId3">
            <a:extLst>
              <a:ext uri="{28A0092B-C50C-407E-A947-70E740481C1C}">
                <a14:useLocalDpi xmlns:a14="http://schemas.microsoft.com/office/drawing/2010/main" val="0"/>
              </a:ext>
            </a:extLst>
          </a:blip>
          <a:srcRect l="10784" r="10784"/>
          <a:stretch/>
        </p:blipFill>
        <p:spPr>
          <a:xfrm>
            <a:off x="8469086" y="1288561"/>
            <a:ext cx="2759301" cy="4690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1040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артина 6">
            <a:extLst>
              <a:ext uri="{FF2B5EF4-FFF2-40B4-BE49-F238E27FC236}">
                <a16:creationId xmlns:a16="http://schemas.microsoft.com/office/drawing/2014/main" id="{065369CE-E2A3-671C-60A6-D495C89C6988}"/>
              </a:ext>
            </a:extLst>
          </p:cNvPr>
          <p:cNvPicPr>
            <a:picLocks noChangeAspect="1"/>
          </p:cNvPicPr>
          <p:nvPr/>
        </p:nvPicPr>
        <p:blipFill>
          <a:blip r:embed="rId3">
            <a:extLst>
              <a:ext uri="{28A0092B-C50C-407E-A947-70E740481C1C}">
                <a14:useLocalDpi xmlns:a14="http://schemas.microsoft.com/office/drawing/2010/main" val="0"/>
              </a:ext>
            </a:extLst>
          </a:blip>
          <a:srcRect l="18188" t="11291"/>
          <a:stretch/>
        </p:blipFill>
        <p:spPr>
          <a:xfrm>
            <a:off x="2858720" y="370113"/>
            <a:ext cx="2637686" cy="38134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Картина 10">
            <a:extLst>
              <a:ext uri="{FF2B5EF4-FFF2-40B4-BE49-F238E27FC236}">
                <a16:creationId xmlns:a16="http://schemas.microsoft.com/office/drawing/2014/main" id="{4D182A48-1B2E-A130-6E77-D1DE0DE9E91A}"/>
              </a:ext>
            </a:extLst>
          </p:cNvPr>
          <p:cNvPicPr>
            <a:picLocks noChangeAspect="1"/>
          </p:cNvPicPr>
          <p:nvPr/>
        </p:nvPicPr>
        <p:blipFill>
          <a:blip r:embed="rId4">
            <a:extLst>
              <a:ext uri="{28A0092B-C50C-407E-A947-70E740481C1C}">
                <a14:useLocalDpi xmlns:a14="http://schemas.microsoft.com/office/drawing/2010/main" val="0"/>
              </a:ext>
            </a:extLst>
          </a:blip>
          <a:srcRect l="25449" t="13968" r="24603"/>
          <a:stretch/>
        </p:blipFill>
        <p:spPr>
          <a:xfrm>
            <a:off x="543182" y="370113"/>
            <a:ext cx="1660463" cy="38134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Картина 12">
            <a:extLst>
              <a:ext uri="{FF2B5EF4-FFF2-40B4-BE49-F238E27FC236}">
                <a16:creationId xmlns:a16="http://schemas.microsoft.com/office/drawing/2014/main" id="{A8D9B328-490F-3983-F906-2277D42653F9}"/>
              </a:ext>
            </a:extLst>
          </p:cNvPr>
          <p:cNvPicPr>
            <a:picLocks noChangeAspect="1"/>
          </p:cNvPicPr>
          <p:nvPr/>
        </p:nvPicPr>
        <p:blipFill>
          <a:blip r:embed="rId5">
            <a:extLst>
              <a:ext uri="{28A0092B-C50C-407E-A947-70E740481C1C}">
                <a14:useLocalDpi xmlns:a14="http://schemas.microsoft.com/office/drawing/2010/main" val="0"/>
              </a:ext>
            </a:extLst>
          </a:blip>
          <a:srcRect l="12374" t="21918" r="17406" b="5020"/>
          <a:stretch/>
        </p:blipFill>
        <p:spPr>
          <a:xfrm>
            <a:off x="1499209" y="1790045"/>
            <a:ext cx="2362808" cy="3277910"/>
          </a:xfrm>
          <a:prstGeom prst="roundRect">
            <a:avLst>
              <a:gd name="adj" fmla="val 4167"/>
            </a:avLst>
          </a:prstGeom>
          <a:solidFill>
            <a:srgbClr val="FFFFFF"/>
          </a:solidFill>
          <a:ln w="76200" cap="sq">
            <a:solidFill>
              <a:srgbClr val="EAEAEA"/>
            </a:solidFill>
            <a:miter lim="800000"/>
          </a:ln>
          <a:effectLst>
            <a:reflection blurRad="12700" stA="33000" endPos="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Картина 14">
            <a:extLst>
              <a:ext uri="{FF2B5EF4-FFF2-40B4-BE49-F238E27FC236}">
                <a16:creationId xmlns:a16="http://schemas.microsoft.com/office/drawing/2014/main" id="{E53F9C6D-BB4E-38B7-9845-7A281070E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1752" y="3429000"/>
            <a:ext cx="3381831" cy="25363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Картина 2">
            <a:extLst>
              <a:ext uri="{FF2B5EF4-FFF2-40B4-BE49-F238E27FC236}">
                <a16:creationId xmlns:a16="http://schemas.microsoft.com/office/drawing/2014/main" id="{54ADC74E-E56E-DB95-5B17-43C27AF3B39A}"/>
              </a:ext>
            </a:extLst>
          </p:cNvPr>
          <p:cNvPicPr>
            <a:picLocks noChangeAspect="1"/>
          </p:cNvPicPr>
          <p:nvPr/>
        </p:nvPicPr>
        <p:blipFill>
          <a:blip r:embed="rId7">
            <a:extLst>
              <a:ext uri="{28A0092B-C50C-407E-A947-70E740481C1C}">
                <a14:useLocalDpi xmlns:a14="http://schemas.microsoft.com/office/drawing/2010/main" val="0"/>
              </a:ext>
            </a:extLst>
          </a:blip>
          <a:srcRect l="5550" b="13343"/>
          <a:stretch/>
        </p:blipFill>
        <p:spPr>
          <a:xfrm>
            <a:off x="6151481" y="1006576"/>
            <a:ext cx="5497337" cy="40821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938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563880" y="3083976"/>
            <a:ext cx="11079480" cy="950856"/>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bg-BG" sz="28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Благодаря за вниманието!</a:t>
            </a:r>
            <a:endParaRPr kumimoji="0" lang="en-US" sz="22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21981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2994525"/>
            <a:ext cx="11079480" cy="1160036"/>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4400" b="1" dirty="0">
                <a:solidFill>
                  <a:schemeClr val="bg1"/>
                </a:solidFill>
                <a:latin typeface="Calibri"/>
                <a:ea typeface="Calibri"/>
                <a:cs typeface="Calibri"/>
              </a:rPr>
              <a:t>Събитие с кауза – какво да и какво не?</a:t>
            </a:r>
            <a:endParaRPr lang="bg-BG" sz="4400" b="1" dirty="0">
              <a:solidFill>
                <a:schemeClr val="bg1"/>
              </a:solidFill>
              <a:latin typeface="Calibri" pitchFamily="34" charset="0"/>
              <a:cs typeface="Calibri" pitchFamily="34" charset="0"/>
            </a:endParaRPr>
          </a:p>
        </p:txBody>
      </p:sp>
      <p:sp>
        <p:nvSpPr>
          <p:cNvPr id="5" name="Subtitle 1"/>
          <p:cNvSpPr txBox="1">
            <a:spLocks/>
          </p:cNvSpPr>
          <p:nvPr/>
        </p:nvSpPr>
        <p:spPr>
          <a:xfrm>
            <a:off x="1970996" y="4338985"/>
            <a:ext cx="8658044" cy="11076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bg-BG" sz="3200" b="1" dirty="0">
                <a:solidFill>
                  <a:srgbClr val="002060"/>
                </a:solidFill>
                <a:latin typeface="Calibri"/>
                <a:ea typeface="Calibri"/>
                <a:cs typeface="Calibri"/>
              </a:rPr>
              <a:t>Людмила Атанасова, директор „Програми за НПО“, фондация </a:t>
            </a:r>
            <a:r>
              <a:rPr lang="bg-BG" sz="3200" b="1" dirty="0" err="1">
                <a:solidFill>
                  <a:srgbClr val="002060"/>
                </a:solidFill>
                <a:latin typeface="Calibri"/>
                <a:ea typeface="Calibri"/>
                <a:cs typeface="Calibri"/>
              </a:rPr>
              <a:t>BCause</a:t>
            </a:r>
          </a:p>
        </p:txBody>
      </p:sp>
    </p:spTree>
    <p:extLst>
      <p:ext uri="{BB962C8B-B14F-4D97-AF65-F5344CB8AC3E}">
        <p14:creationId xmlns:p14="http://schemas.microsoft.com/office/powerpoint/2010/main" val="3140513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5170-4946-FFBE-FA58-AAA94378DD25}"/>
              </a:ext>
            </a:extLst>
          </p:cNvPr>
          <p:cNvSpPr>
            <a:spLocks noGrp="1"/>
          </p:cNvSpPr>
          <p:nvPr>
            <p:ph type="title"/>
          </p:nvPr>
        </p:nvSpPr>
        <p:spPr/>
        <p:txBody>
          <a:bodyPr>
            <a:normAutofit/>
          </a:bodyPr>
          <a:lstStyle/>
          <a:p>
            <a:r>
              <a:rPr lang="en-US" sz="3200" dirty="0" err="1">
                <a:ea typeface="Calibri"/>
                <a:cs typeface="Calibri"/>
              </a:rPr>
              <a:t>Ефективност</a:t>
            </a:r>
            <a:r>
              <a:rPr lang="en-US" sz="3200" dirty="0">
                <a:ea typeface="Calibri"/>
                <a:cs typeface="Calibri"/>
              </a:rPr>
              <a:t> и </a:t>
            </a:r>
            <a:r>
              <a:rPr lang="en-US" sz="3200" dirty="0" err="1">
                <a:ea typeface="Calibri"/>
                <a:cs typeface="Calibri"/>
              </a:rPr>
              <a:t>ефикасност</a:t>
            </a:r>
            <a:endParaRPr lang="en-US" sz="3200" dirty="0">
              <a:ea typeface="Calibri"/>
              <a:cs typeface="Calibri"/>
            </a:endParaRPr>
          </a:p>
        </p:txBody>
      </p:sp>
      <p:sp>
        <p:nvSpPr>
          <p:cNvPr id="3" name="Text Placeholder 2">
            <a:extLst>
              <a:ext uri="{FF2B5EF4-FFF2-40B4-BE49-F238E27FC236}">
                <a16:creationId xmlns:a16="http://schemas.microsoft.com/office/drawing/2014/main" id="{ECD6D4AE-885F-304A-556E-E0EC6C520480}"/>
              </a:ext>
            </a:extLst>
          </p:cNvPr>
          <p:cNvSpPr>
            <a:spLocks noGrp="1"/>
          </p:cNvSpPr>
          <p:nvPr>
            <p:ph type="body" idx="1"/>
          </p:nvPr>
        </p:nvSpPr>
        <p:spPr/>
        <p:txBody>
          <a:bodyPr/>
          <a:lstStyle/>
          <a:p>
            <a:endParaRPr lang="en-US"/>
          </a:p>
        </p:txBody>
      </p:sp>
      <p:pic>
        <p:nvPicPr>
          <p:cNvPr id="4" name="Picture 3" descr="A red rectangular sign with white text&#10;&#10;AI-generated content may be incorrect.">
            <a:extLst>
              <a:ext uri="{FF2B5EF4-FFF2-40B4-BE49-F238E27FC236}">
                <a16:creationId xmlns:a16="http://schemas.microsoft.com/office/drawing/2014/main" id="{B9935391-A7C7-AE50-0244-12FF91683690}"/>
              </a:ext>
            </a:extLst>
          </p:cNvPr>
          <p:cNvPicPr>
            <a:picLocks noChangeAspect="1"/>
          </p:cNvPicPr>
          <p:nvPr/>
        </p:nvPicPr>
        <p:blipFill>
          <a:blip r:embed="rId2"/>
          <a:stretch>
            <a:fillRect/>
          </a:stretch>
        </p:blipFill>
        <p:spPr>
          <a:xfrm>
            <a:off x="2044945" y="2022598"/>
            <a:ext cx="8711710" cy="3023820"/>
          </a:xfrm>
          <a:prstGeom prst="rect">
            <a:avLst/>
          </a:prstGeom>
        </p:spPr>
      </p:pic>
    </p:spTree>
    <p:extLst>
      <p:ext uri="{BB962C8B-B14F-4D97-AF65-F5344CB8AC3E}">
        <p14:creationId xmlns:p14="http://schemas.microsoft.com/office/powerpoint/2010/main" val="2628450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8970-2F06-0E6A-F8A2-F726B1C576FA}"/>
              </a:ext>
            </a:extLst>
          </p:cNvPr>
          <p:cNvSpPr>
            <a:spLocks noGrp="1"/>
          </p:cNvSpPr>
          <p:nvPr>
            <p:ph type="title"/>
          </p:nvPr>
        </p:nvSpPr>
        <p:spPr/>
        <p:txBody>
          <a:bodyPr/>
          <a:lstStyle/>
          <a:p>
            <a:r>
              <a:rPr lang="en-US" sz="3200" dirty="0" err="1">
                <a:latin typeface="Calibri"/>
                <a:ea typeface="Verdana"/>
                <a:cs typeface="Calibri"/>
              </a:rPr>
              <a:t>Какво</a:t>
            </a:r>
            <a:r>
              <a:rPr lang="en-US" sz="3200" dirty="0">
                <a:latin typeface="Calibri"/>
                <a:ea typeface="Verdana"/>
                <a:cs typeface="Calibri"/>
              </a:rPr>
              <a:t> </a:t>
            </a:r>
            <a:r>
              <a:rPr lang="en-US" sz="3200" dirty="0" err="1">
                <a:latin typeface="Calibri"/>
                <a:ea typeface="Verdana"/>
                <a:cs typeface="Calibri"/>
              </a:rPr>
              <a:t>да</a:t>
            </a:r>
            <a:r>
              <a:rPr lang="en-US" sz="3200" dirty="0">
                <a:latin typeface="Calibri"/>
                <a:ea typeface="Verdana"/>
                <a:cs typeface="Calibri"/>
              </a:rPr>
              <a:t> </a:t>
            </a:r>
            <a:r>
              <a:rPr lang="en-US" sz="3200" dirty="0" err="1">
                <a:latin typeface="Calibri"/>
                <a:ea typeface="Verdana"/>
                <a:cs typeface="Calibri"/>
              </a:rPr>
              <a:t>бъде</a:t>
            </a:r>
            <a:r>
              <a:rPr lang="en-US" sz="3200" dirty="0">
                <a:latin typeface="Calibri"/>
                <a:ea typeface="Verdana"/>
                <a:cs typeface="Calibri"/>
              </a:rPr>
              <a:t> </a:t>
            </a:r>
            <a:r>
              <a:rPr lang="en-US" sz="3200" dirty="0" err="1">
                <a:latin typeface="Calibri"/>
                <a:ea typeface="Verdana"/>
                <a:cs typeface="Calibri"/>
              </a:rPr>
              <a:t>събитието</a:t>
            </a:r>
            <a:r>
              <a:rPr lang="en-US" sz="3200" dirty="0">
                <a:latin typeface="Calibri"/>
                <a:ea typeface="Verdana"/>
                <a:cs typeface="Calibri"/>
              </a:rPr>
              <a:t> - </a:t>
            </a:r>
            <a:r>
              <a:rPr lang="en-US" sz="3200" dirty="0" err="1">
                <a:latin typeface="Calibri"/>
                <a:ea typeface="Verdana"/>
                <a:cs typeface="Calibri"/>
              </a:rPr>
              <a:t>ефективност</a:t>
            </a:r>
          </a:p>
        </p:txBody>
      </p:sp>
      <p:sp>
        <p:nvSpPr>
          <p:cNvPr id="3" name="Text Placeholder 2">
            <a:extLst>
              <a:ext uri="{FF2B5EF4-FFF2-40B4-BE49-F238E27FC236}">
                <a16:creationId xmlns:a16="http://schemas.microsoft.com/office/drawing/2014/main" id="{DAEA1E7B-1094-6D10-7D30-2C61F36A499B}"/>
              </a:ext>
            </a:extLst>
          </p:cNvPr>
          <p:cNvSpPr>
            <a:spLocks noGrp="1"/>
          </p:cNvSpPr>
          <p:nvPr>
            <p:ph type="body" idx="1"/>
          </p:nvPr>
        </p:nvSpPr>
        <p:spPr>
          <a:xfrm>
            <a:off x="599957" y="1390225"/>
            <a:ext cx="6340873" cy="4405680"/>
          </a:xfrm>
        </p:spPr>
        <p:txBody>
          <a:bodyPr vert="horz" lIns="91440" tIns="45720" rIns="91440" bIns="45720" rtlCol="0" anchor="b">
            <a:noAutofit/>
          </a:bodyPr>
          <a:lstStyle/>
          <a:p>
            <a:pPr marL="342900" indent="-342900">
              <a:buChar char="•"/>
            </a:pPr>
            <a:r>
              <a:rPr lang="ru-RU" sz="2800" dirty="0">
                <a:latin typeface="Calibri"/>
                <a:ea typeface="Verdana"/>
                <a:cs typeface="Calibri"/>
              </a:rPr>
              <a:t>ясна цел - </a:t>
            </a:r>
            <a:r>
              <a:rPr lang="ru-RU" sz="2800" dirty="0" err="1">
                <a:latin typeface="Calibri"/>
                <a:ea typeface="Verdana"/>
                <a:cs typeface="Calibri"/>
              </a:rPr>
              <a:t>защо</a:t>
            </a:r>
            <a:r>
              <a:rPr lang="ru-RU" sz="2800" dirty="0">
                <a:latin typeface="Calibri"/>
                <a:ea typeface="Verdana"/>
                <a:cs typeface="Calibri"/>
              </a:rPr>
              <a:t> го правим, </a:t>
            </a:r>
            <a:r>
              <a:rPr lang="ru-RU" sz="2800" dirty="0" err="1">
                <a:latin typeface="Calibri"/>
                <a:ea typeface="Verdana"/>
                <a:cs typeface="Calibri"/>
              </a:rPr>
              <a:t>каква</a:t>
            </a:r>
            <a:r>
              <a:rPr lang="ru-RU" sz="2800" dirty="0">
                <a:latin typeface="Calibri"/>
                <a:ea typeface="Verdana"/>
                <a:cs typeface="Calibri"/>
              </a:rPr>
              <a:t> е </a:t>
            </a:r>
            <a:r>
              <a:rPr lang="ru-RU" sz="2800" dirty="0" err="1">
                <a:latin typeface="Calibri"/>
                <a:ea typeface="Verdana"/>
                <a:cs typeface="Calibri"/>
              </a:rPr>
              <a:t>финансовата</a:t>
            </a:r>
            <a:r>
              <a:rPr lang="ru-RU" sz="2800" dirty="0">
                <a:latin typeface="Calibri"/>
                <a:ea typeface="Verdana"/>
                <a:cs typeface="Calibri"/>
              </a:rPr>
              <a:t> цел</a:t>
            </a:r>
            <a:endParaRPr lang="en-US" sz="2800">
              <a:latin typeface="Calibri"/>
              <a:ea typeface="Verdana"/>
              <a:cs typeface="Calibri"/>
            </a:endParaRPr>
          </a:p>
          <a:p>
            <a:pPr marL="285750" indent="-285750">
              <a:buFont typeface="Arial"/>
              <a:buChar char="•"/>
            </a:pPr>
            <a:r>
              <a:rPr lang="ru-RU" sz="2800" dirty="0">
                <a:latin typeface="Calibri"/>
                <a:ea typeface="Verdana"/>
                <a:cs typeface="Calibri"/>
              </a:rPr>
              <a:t>за кого е, кои хора</a:t>
            </a:r>
            <a:endParaRPr lang="en-US" sz="2800">
              <a:latin typeface="Calibri"/>
              <a:ea typeface="Verdana"/>
              <a:cs typeface="Calibri"/>
            </a:endParaRPr>
          </a:p>
          <a:p>
            <a:pPr marL="285750" indent="-285750">
              <a:buFont typeface="Arial"/>
              <a:buChar char="•"/>
            </a:pPr>
            <a:r>
              <a:rPr lang="ru-RU" sz="2800" dirty="0">
                <a:latin typeface="Calibri"/>
                <a:ea typeface="Verdana"/>
                <a:cs typeface="Calibri"/>
              </a:rPr>
              <a:t>от </a:t>
            </a:r>
            <a:r>
              <a:rPr lang="ru-RU" sz="2800" dirty="0" err="1">
                <a:latin typeface="Calibri"/>
                <a:ea typeface="Verdana"/>
                <a:cs typeface="Calibri"/>
              </a:rPr>
              <a:t>какъв</a:t>
            </a:r>
            <a:r>
              <a:rPr lang="ru-RU" sz="2800" dirty="0">
                <a:latin typeface="Calibri"/>
                <a:ea typeface="Verdana"/>
                <a:cs typeface="Calibri"/>
              </a:rPr>
              <a:t> тип е </a:t>
            </a:r>
            <a:endParaRPr lang="en-US" sz="2800">
              <a:latin typeface="Calibri"/>
              <a:ea typeface="Verdana"/>
              <a:cs typeface="Calibri"/>
            </a:endParaRPr>
          </a:p>
          <a:p>
            <a:pPr marL="285750" indent="-285750">
              <a:buFont typeface="Arial"/>
              <a:buChar char="•"/>
            </a:pPr>
            <a:r>
              <a:rPr lang="ru-RU" sz="2800" dirty="0">
                <a:latin typeface="Calibri"/>
                <a:ea typeface="Verdana"/>
                <a:cs typeface="Calibri"/>
              </a:rPr>
              <a:t>с колко </a:t>
            </a:r>
            <a:r>
              <a:rPr lang="ru-RU" sz="2800" dirty="0" err="1">
                <a:latin typeface="Calibri"/>
                <a:ea typeface="Verdana"/>
                <a:cs typeface="Calibri"/>
              </a:rPr>
              <a:t>участници</a:t>
            </a:r>
            <a:r>
              <a:rPr lang="ru-RU" sz="2800" dirty="0">
                <a:latin typeface="Calibri"/>
                <a:ea typeface="Verdana"/>
                <a:cs typeface="Calibri"/>
              </a:rPr>
              <a:t> </a:t>
            </a:r>
            <a:r>
              <a:rPr lang="ru-RU" sz="2800" dirty="0" err="1">
                <a:latin typeface="Calibri"/>
                <a:ea typeface="Verdana"/>
                <a:cs typeface="Calibri"/>
              </a:rPr>
              <a:t>прогнозно</a:t>
            </a:r>
            <a:r>
              <a:rPr lang="ru-RU" sz="2800" dirty="0">
                <a:latin typeface="Calibri"/>
                <a:ea typeface="Verdana"/>
                <a:cs typeface="Calibri"/>
              </a:rPr>
              <a:t> </a:t>
            </a:r>
            <a:endParaRPr lang="en-US" sz="2800">
              <a:latin typeface="Calibri"/>
              <a:ea typeface="Verdana"/>
              <a:cs typeface="Calibri"/>
            </a:endParaRPr>
          </a:p>
          <a:p>
            <a:pPr marL="285750" indent="-285750">
              <a:buFont typeface="Arial"/>
              <a:buChar char="•"/>
            </a:pPr>
            <a:r>
              <a:rPr lang="ru-RU" sz="2800" dirty="0">
                <a:latin typeface="Calibri"/>
                <a:ea typeface="Verdana"/>
                <a:cs typeface="Calibri"/>
              </a:rPr>
              <a:t>кога, как – </a:t>
            </a:r>
            <a:r>
              <a:rPr lang="ru-RU" sz="2800" err="1">
                <a:latin typeface="Calibri"/>
                <a:ea typeface="Verdana"/>
                <a:cs typeface="Calibri"/>
              </a:rPr>
              <a:t>достъпност</a:t>
            </a:r>
            <a:r>
              <a:rPr lang="ru-RU" sz="2800" dirty="0">
                <a:latin typeface="Calibri"/>
                <a:ea typeface="Verdana"/>
                <a:cs typeface="Calibri"/>
              </a:rPr>
              <a:t>, </a:t>
            </a:r>
            <a:r>
              <a:rPr lang="ru-RU" sz="2800" err="1">
                <a:latin typeface="Calibri"/>
                <a:ea typeface="Verdana"/>
                <a:cs typeface="Calibri"/>
              </a:rPr>
              <a:t>съобразеност</a:t>
            </a:r>
            <a:r>
              <a:rPr lang="ru-RU" sz="2800" dirty="0">
                <a:latin typeface="Calibri"/>
                <a:ea typeface="Verdana"/>
                <a:cs typeface="Calibri"/>
              </a:rPr>
              <a:t> с </a:t>
            </a:r>
            <a:r>
              <a:rPr lang="ru-RU" sz="2800" err="1">
                <a:latin typeface="Calibri"/>
                <a:ea typeface="Verdana"/>
                <a:cs typeface="Calibri"/>
              </a:rPr>
              <a:t>времето</a:t>
            </a:r>
            <a:r>
              <a:rPr lang="ru-RU" sz="2800" dirty="0">
                <a:latin typeface="Calibri"/>
                <a:ea typeface="Verdana"/>
                <a:cs typeface="Calibri"/>
              </a:rPr>
              <a:t> на </a:t>
            </a:r>
            <a:r>
              <a:rPr lang="ru-RU" sz="2800" err="1">
                <a:latin typeface="Calibri"/>
                <a:ea typeface="Verdana"/>
                <a:cs typeface="Calibri"/>
              </a:rPr>
              <a:t>участниците</a:t>
            </a:r>
            <a:endParaRPr lang="en-US" sz="2800">
              <a:latin typeface="Calibri"/>
              <a:ea typeface="Calibri"/>
              <a:cs typeface="Calibri"/>
            </a:endParaRPr>
          </a:p>
          <a:p>
            <a:endParaRPr lang="en-US" sz="2800" dirty="0">
              <a:ea typeface="Calibri"/>
              <a:cs typeface="Calibri"/>
            </a:endParaRPr>
          </a:p>
        </p:txBody>
      </p:sp>
      <p:pic>
        <p:nvPicPr>
          <p:cNvPr id="4" name="Picture 3" descr="A cartoon character with blue question marks&#10;&#10;AI-generated content may be incorrect.">
            <a:extLst>
              <a:ext uri="{FF2B5EF4-FFF2-40B4-BE49-F238E27FC236}">
                <a16:creationId xmlns:a16="http://schemas.microsoft.com/office/drawing/2014/main" id="{0A8EAE3D-8935-CD0F-25BA-FC6C61BA25EA}"/>
              </a:ext>
            </a:extLst>
          </p:cNvPr>
          <p:cNvPicPr>
            <a:picLocks noChangeAspect="1"/>
          </p:cNvPicPr>
          <p:nvPr/>
        </p:nvPicPr>
        <p:blipFill>
          <a:blip r:embed="rId2"/>
          <a:stretch>
            <a:fillRect/>
          </a:stretch>
        </p:blipFill>
        <p:spPr>
          <a:xfrm>
            <a:off x="7597286" y="1641230"/>
            <a:ext cx="3409950" cy="3833447"/>
          </a:xfrm>
          <a:prstGeom prst="rect">
            <a:avLst/>
          </a:prstGeom>
        </p:spPr>
      </p:pic>
    </p:spTree>
    <p:extLst>
      <p:ext uri="{BB962C8B-B14F-4D97-AF65-F5344CB8AC3E}">
        <p14:creationId xmlns:p14="http://schemas.microsoft.com/office/powerpoint/2010/main" val="374078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2636-0BE0-B37C-A083-377DEF418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D8037-2272-D4B0-37C9-B34AAD3EF838}"/>
              </a:ext>
            </a:extLst>
          </p:cNvPr>
          <p:cNvSpPr>
            <a:spLocks noGrp="1"/>
          </p:cNvSpPr>
          <p:nvPr>
            <p:ph type="title"/>
          </p:nvPr>
        </p:nvSpPr>
        <p:spPr/>
        <p:txBody>
          <a:bodyPr/>
          <a:lstStyle/>
          <a:p>
            <a:r>
              <a:rPr lang="en-US" sz="3200" dirty="0" err="1">
                <a:latin typeface="Calibri"/>
                <a:ea typeface="Verdana"/>
                <a:cs typeface="Calibri"/>
              </a:rPr>
              <a:t>Как</a:t>
            </a:r>
            <a:r>
              <a:rPr lang="en-US" sz="3200" dirty="0">
                <a:latin typeface="Calibri"/>
                <a:ea typeface="Verdana"/>
                <a:cs typeface="Calibri"/>
              </a:rPr>
              <a:t> </a:t>
            </a:r>
            <a:r>
              <a:rPr lang="en-US" sz="3200" dirty="0" err="1">
                <a:latin typeface="Calibri"/>
                <a:ea typeface="Verdana"/>
                <a:cs typeface="Calibri"/>
              </a:rPr>
              <a:t>да</a:t>
            </a:r>
            <a:r>
              <a:rPr lang="en-US" sz="3200" dirty="0">
                <a:latin typeface="Calibri"/>
                <a:ea typeface="Verdana"/>
                <a:cs typeface="Calibri"/>
              </a:rPr>
              <a:t> </a:t>
            </a:r>
            <a:r>
              <a:rPr lang="en-US" sz="3200" dirty="0" err="1">
                <a:latin typeface="Calibri"/>
                <a:ea typeface="Verdana"/>
                <a:cs typeface="Calibri"/>
              </a:rPr>
              <a:t>бъде</a:t>
            </a:r>
            <a:r>
              <a:rPr lang="en-US" sz="3200" dirty="0">
                <a:latin typeface="Calibri"/>
                <a:ea typeface="Verdana"/>
                <a:cs typeface="Calibri"/>
              </a:rPr>
              <a:t> </a:t>
            </a:r>
            <a:r>
              <a:rPr lang="en-US" sz="3200" dirty="0" err="1">
                <a:latin typeface="Calibri"/>
                <a:ea typeface="Verdana"/>
                <a:cs typeface="Calibri"/>
              </a:rPr>
              <a:t>събитието</a:t>
            </a:r>
            <a:r>
              <a:rPr lang="en-US" sz="3200" dirty="0">
                <a:latin typeface="Calibri"/>
                <a:ea typeface="Verdana"/>
                <a:cs typeface="Calibri"/>
              </a:rPr>
              <a:t> - </a:t>
            </a:r>
            <a:r>
              <a:rPr lang="en-US" sz="3200" dirty="0" err="1">
                <a:latin typeface="Calibri"/>
                <a:ea typeface="Verdana"/>
                <a:cs typeface="Calibri"/>
              </a:rPr>
              <a:t>ефикасност</a:t>
            </a:r>
          </a:p>
        </p:txBody>
      </p:sp>
      <p:sp>
        <p:nvSpPr>
          <p:cNvPr id="3" name="Text Placeholder 2">
            <a:extLst>
              <a:ext uri="{FF2B5EF4-FFF2-40B4-BE49-F238E27FC236}">
                <a16:creationId xmlns:a16="http://schemas.microsoft.com/office/drawing/2014/main" id="{00524F33-9A97-0596-755D-0EDCAE2B79EB}"/>
              </a:ext>
            </a:extLst>
          </p:cNvPr>
          <p:cNvSpPr>
            <a:spLocks noGrp="1"/>
          </p:cNvSpPr>
          <p:nvPr>
            <p:ph type="body" idx="1"/>
          </p:nvPr>
        </p:nvSpPr>
        <p:spPr>
          <a:xfrm>
            <a:off x="529618" y="1378502"/>
            <a:ext cx="5567151" cy="2694111"/>
          </a:xfrm>
        </p:spPr>
        <p:txBody>
          <a:bodyPr/>
          <a:lstStyle/>
          <a:p>
            <a:pPr marL="457200" indent="-457200">
              <a:buChar char="•"/>
            </a:pPr>
            <a:r>
              <a:rPr lang="ru-RU" sz="2800" dirty="0">
                <a:latin typeface="Calibri"/>
                <a:ea typeface="Verdana"/>
                <a:cs typeface="Calibri"/>
              </a:rPr>
              <a:t>план</a:t>
            </a:r>
            <a:endParaRPr lang="en-US" sz="2800">
              <a:ea typeface="Calibri"/>
              <a:cs typeface="Calibri"/>
            </a:endParaRPr>
          </a:p>
          <a:p>
            <a:pPr marL="457200" indent="-457200">
              <a:buChar char="•"/>
            </a:pPr>
            <a:r>
              <a:rPr lang="ru-RU" sz="2800" dirty="0">
                <a:latin typeface="Calibri"/>
                <a:ea typeface="Verdana"/>
                <a:cs typeface="Calibri"/>
              </a:rPr>
              <a:t>логистика</a:t>
            </a:r>
            <a:endParaRPr lang="en-US" sz="2800">
              <a:latin typeface="Calibri"/>
              <a:ea typeface="Verdana"/>
              <a:cs typeface="Calibri"/>
            </a:endParaRPr>
          </a:p>
          <a:p>
            <a:pPr marL="457200" indent="-457200">
              <a:buChar char="•"/>
            </a:pPr>
            <a:r>
              <a:rPr lang="ru-RU" sz="2800" dirty="0">
                <a:latin typeface="Calibri"/>
                <a:ea typeface="Verdana"/>
                <a:cs typeface="Calibri"/>
              </a:rPr>
              <a:t>бюджет за </a:t>
            </a:r>
            <a:r>
              <a:rPr lang="ru-RU" sz="2800" err="1">
                <a:latin typeface="Calibri"/>
                <a:ea typeface="Verdana"/>
                <a:cs typeface="Calibri"/>
              </a:rPr>
              <a:t>събитието</a:t>
            </a:r>
            <a:endParaRPr lang="en-US" sz="2800">
              <a:latin typeface="Calibri"/>
              <a:ea typeface="Verdana"/>
              <a:cs typeface="Calibri"/>
            </a:endParaRPr>
          </a:p>
          <a:p>
            <a:pPr marL="457200" indent="-457200">
              <a:buChar char="•"/>
            </a:pPr>
            <a:r>
              <a:rPr lang="ru-RU" sz="2800" err="1">
                <a:latin typeface="Calibri"/>
                <a:ea typeface="Verdana"/>
                <a:cs typeface="Calibri"/>
              </a:rPr>
              <a:t>екип</a:t>
            </a:r>
            <a:r>
              <a:rPr lang="ru-RU" sz="2800" dirty="0">
                <a:latin typeface="Calibri"/>
                <a:ea typeface="Verdana"/>
                <a:cs typeface="Calibri"/>
              </a:rPr>
              <a:t>, </a:t>
            </a:r>
            <a:r>
              <a:rPr lang="ru-RU" sz="2800" err="1">
                <a:latin typeface="Calibri"/>
                <a:ea typeface="Verdana"/>
                <a:cs typeface="Calibri"/>
              </a:rPr>
              <a:t>доброволци</a:t>
            </a:r>
            <a:r>
              <a:rPr lang="ru-RU" sz="2800" dirty="0">
                <a:latin typeface="Calibri"/>
                <a:ea typeface="Verdana"/>
                <a:cs typeface="Calibri"/>
              </a:rPr>
              <a:t>, </a:t>
            </a:r>
            <a:r>
              <a:rPr lang="ru-RU" sz="2800" err="1">
                <a:latin typeface="Calibri"/>
                <a:ea typeface="Verdana"/>
                <a:cs typeface="Calibri"/>
              </a:rPr>
              <a:t>ясни</a:t>
            </a:r>
            <a:r>
              <a:rPr lang="ru-RU" sz="2800" dirty="0">
                <a:latin typeface="Calibri"/>
                <a:ea typeface="Verdana"/>
                <a:cs typeface="Calibri"/>
              </a:rPr>
              <a:t> роли</a:t>
            </a:r>
            <a:endParaRPr lang="ru-RU" sz="2800">
              <a:latin typeface="Calibri"/>
              <a:ea typeface="Verdana"/>
              <a:cs typeface="Calibri"/>
            </a:endParaRPr>
          </a:p>
          <a:p>
            <a:pPr marL="342900" indent="-342900">
              <a:buChar char="•"/>
            </a:pPr>
            <a:endParaRPr lang="ru-RU" sz="2400" dirty="0">
              <a:ea typeface="Verdana"/>
              <a:cs typeface="Calibri"/>
            </a:endParaRPr>
          </a:p>
        </p:txBody>
      </p:sp>
      <p:pic>
        <p:nvPicPr>
          <p:cNvPr id="4" name="Picture 3" descr="Cartoon orange cartoon characters around a table with a bar graph&#10;&#10;AI-generated content may be incorrect.">
            <a:extLst>
              <a:ext uri="{FF2B5EF4-FFF2-40B4-BE49-F238E27FC236}">
                <a16:creationId xmlns:a16="http://schemas.microsoft.com/office/drawing/2014/main" id="{C312D2B2-FC54-19FF-596B-A72D1009371A}"/>
              </a:ext>
            </a:extLst>
          </p:cNvPr>
          <p:cNvPicPr>
            <a:picLocks noChangeAspect="1"/>
          </p:cNvPicPr>
          <p:nvPr/>
        </p:nvPicPr>
        <p:blipFill>
          <a:blip r:embed="rId2"/>
          <a:stretch>
            <a:fillRect/>
          </a:stretch>
        </p:blipFill>
        <p:spPr>
          <a:xfrm>
            <a:off x="6454653" y="1185130"/>
            <a:ext cx="4182939" cy="4007093"/>
          </a:xfrm>
          <a:prstGeom prst="rect">
            <a:avLst/>
          </a:prstGeom>
        </p:spPr>
      </p:pic>
    </p:spTree>
    <p:extLst>
      <p:ext uri="{BB962C8B-B14F-4D97-AF65-F5344CB8AC3E}">
        <p14:creationId xmlns:p14="http://schemas.microsoft.com/office/powerpoint/2010/main" val="2788333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437A62-0561-481F-C01A-BA04F0436E01}"/>
              </a:ext>
            </a:extLst>
          </p:cNvPr>
          <p:cNvSpPr>
            <a:spLocks noGrp="1"/>
          </p:cNvSpPr>
          <p:nvPr>
            <p:ph type="body" idx="1"/>
          </p:nvPr>
        </p:nvSpPr>
        <p:spPr>
          <a:xfrm>
            <a:off x="5126490" y="1155764"/>
            <a:ext cx="6302853" cy="4071412"/>
          </a:xfrm>
        </p:spPr>
        <p:txBody>
          <a:bodyPr>
            <a:normAutofit/>
          </a:bodyPr>
          <a:lstStyle/>
          <a:p>
            <a:pPr marL="285750" indent="-285750">
              <a:spcBef>
                <a:spcPts val="1400"/>
              </a:spcBef>
              <a:buFont typeface="Symbol"/>
              <a:buChar char="•"/>
            </a:pPr>
            <a:r>
              <a:rPr lang="ru-RU" sz="2800" err="1">
                <a:latin typeface="Calibri"/>
                <a:ea typeface="Verdana"/>
                <a:cs typeface="Calibri"/>
              </a:rPr>
              <a:t>партньори</a:t>
            </a:r>
            <a:r>
              <a:rPr lang="ru-RU" sz="2800" dirty="0">
                <a:latin typeface="Calibri"/>
                <a:ea typeface="Verdana"/>
                <a:cs typeface="Calibri"/>
              </a:rPr>
              <a:t>, </a:t>
            </a:r>
            <a:r>
              <a:rPr lang="ru-RU" sz="2800" err="1">
                <a:latin typeface="Calibri"/>
                <a:ea typeface="Verdana"/>
                <a:cs typeface="Calibri"/>
              </a:rPr>
              <a:t>спонсори</a:t>
            </a:r>
            <a:endParaRPr lang="en-US" sz="2800">
              <a:latin typeface="Calibri"/>
              <a:ea typeface="Verdana"/>
              <a:cs typeface="Calibri"/>
            </a:endParaRPr>
          </a:p>
          <a:p>
            <a:pPr marL="285750" indent="-285750">
              <a:buFont typeface="Symbol"/>
              <a:buChar char="•"/>
            </a:pPr>
            <a:r>
              <a:rPr lang="ru-RU" sz="2800" dirty="0" err="1">
                <a:latin typeface="Calibri"/>
                <a:ea typeface="Verdana"/>
                <a:cs typeface="Calibri"/>
              </a:rPr>
              <a:t>известни</a:t>
            </a:r>
            <a:r>
              <a:rPr lang="ru-RU" sz="2800" dirty="0">
                <a:latin typeface="Calibri"/>
                <a:ea typeface="Verdana"/>
                <a:cs typeface="Calibri"/>
              </a:rPr>
              <a:t> личности, </a:t>
            </a:r>
            <a:r>
              <a:rPr lang="ru-RU" sz="2800" dirty="0" err="1">
                <a:latin typeface="Calibri"/>
                <a:ea typeface="Verdana"/>
                <a:cs typeface="Calibri"/>
              </a:rPr>
              <a:t>инфлуенсъри</a:t>
            </a:r>
            <a:endParaRPr lang="en-US" sz="2800" dirty="0" err="1">
              <a:latin typeface="Calibri"/>
              <a:ea typeface="Verdana"/>
              <a:cs typeface="Calibri"/>
            </a:endParaRPr>
          </a:p>
          <a:p>
            <a:pPr marL="285750" indent="-285750">
              <a:buFont typeface="Symbol"/>
              <a:buChar char="•"/>
            </a:pPr>
            <a:r>
              <a:rPr lang="ru-RU" sz="2800" err="1">
                <a:latin typeface="Calibri"/>
                <a:ea typeface="Verdana"/>
                <a:cs typeface="Calibri"/>
              </a:rPr>
              <a:t>комуникация</a:t>
            </a:r>
            <a:r>
              <a:rPr lang="ru-RU" sz="2800" dirty="0">
                <a:latin typeface="Calibri"/>
                <a:ea typeface="Verdana"/>
                <a:cs typeface="Calibri"/>
              </a:rPr>
              <a:t> на </a:t>
            </a:r>
            <a:r>
              <a:rPr lang="ru-RU" sz="2800" err="1">
                <a:latin typeface="Calibri"/>
                <a:ea typeface="Verdana"/>
                <a:cs typeface="Calibri"/>
              </a:rPr>
              <a:t>събитието</a:t>
            </a:r>
            <a:endParaRPr lang="en-US" sz="2800">
              <a:latin typeface="Calibri"/>
              <a:ea typeface="Verdana"/>
              <a:cs typeface="Calibri"/>
            </a:endParaRPr>
          </a:p>
          <a:p>
            <a:pPr marL="285750" indent="-285750">
              <a:buFont typeface="Symbol"/>
              <a:buChar char="•"/>
            </a:pPr>
            <a:r>
              <a:rPr lang="ru-RU" sz="2800" dirty="0">
                <a:latin typeface="Calibri"/>
                <a:ea typeface="Verdana"/>
                <a:cs typeface="Calibri"/>
              </a:rPr>
              <a:t>как да се дари – такса; </a:t>
            </a:r>
            <a:r>
              <a:rPr lang="ru-RU" sz="2800" dirty="0" err="1">
                <a:latin typeface="Calibri"/>
                <a:ea typeface="Verdana"/>
                <a:cs typeface="Calibri"/>
              </a:rPr>
              <a:t>купуване</a:t>
            </a:r>
            <a:r>
              <a:rPr lang="ru-RU" sz="2800" dirty="0">
                <a:latin typeface="Calibri"/>
                <a:ea typeface="Verdana"/>
                <a:cs typeface="Calibri"/>
              </a:rPr>
              <a:t>, дарение офлайн</a:t>
            </a:r>
            <a:endParaRPr lang="en-US" sz="2800" dirty="0">
              <a:latin typeface="Calibri"/>
              <a:ea typeface="Verdana"/>
              <a:cs typeface="Calibri"/>
            </a:endParaRPr>
          </a:p>
          <a:p>
            <a:pPr marL="285750" indent="-285750">
              <a:buFont typeface="Symbol"/>
              <a:buChar char="•"/>
            </a:pPr>
            <a:r>
              <a:rPr lang="ru-RU" sz="2800" dirty="0">
                <a:latin typeface="Calibri"/>
                <a:ea typeface="Verdana"/>
                <a:cs typeface="Calibri"/>
              </a:rPr>
              <a:t>онлайн - </a:t>
            </a:r>
            <a:r>
              <a:rPr lang="ru-RU" sz="2800" dirty="0">
                <a:latin typeface="Calibri"/>
                <a:ea typeface="Verdana"/>
                <a:cs typeface="Calibri"/>
                <a:hlinkClick r:id="rId2"/>
              </a:rPr>
              <a:t>Платформата.бг</a:t>
            </a:r>
            <a:r>
              <a:rPr lang="ru-RU" sz="2800" dirty="0">
                <a:latin typeface="Calibri"/>
                <a:ea typeface="Verdana"/>
                <a:cs typeface="Calibri"/>
              </a:rPr>
              <a:t>; </a:t>
            </a:r>
            <a:r>
              <a:rPr lang="ru-RU" sz="2800" dirty="0">
                <a:latin typeface="Calibri"/>
                <a:ea typeface="Verdana"/>
                <a:cs typeface="Calibri"/>
                <a:hlinkClick r:id="rId3"/>
              </a:rPr>
              <a:t>DMS</a:t>
            </a:r>
            <a:r>
              <a:rPr lang="ru-RU" sz="2800" dirty="0">
                <a:latin typeface="Calibri"/>
                <a:ea typeface="Verdana"/>
                <a:cs typeface="Calibri"/>
              </a:rPr>
              <a:t> с </a:t>
            </a:r>
            <a:r>
              <a:rPr lang="ru-RU" sz="2800" dirty="0" err="1">
                <a:latin typeface="Calibri"/>
                <a:ea typeface="Verdana"/>
                <a:cs typeface="Calibri"/>
              </a:rPr>
              <a:t>кодова</a:t>
            </a:r>
            <a:r>
              <a:rPr lang="ru-RU" sz="2800" dirty="0">
                <a:latin typeface="Calibri"/>
                <a:ea typeface="Verdana"/>
                <a:cs typeface="Calibri"/>
              </a:rPr>
              <a:t> дума на 17777, </a:t>
            </a:r>
            <a:r>
              <a:rPr lang="ru-RU" sz="2800" dirty="0" err="1">
                <a:latin typeface="Calibri"/>
                <a:ea typeface="Verdana"/>
                <a:cs typeface="Calibri"/>
              </a:rPr>
              <a:t>други</a:t>
            </a:r>
            <a:r>
              <a:rPr lang="ru-RU" sz="2800" dirty="0">
                <a:latin typeface="Calibri"/>
                <a:ea typeface="Verdana"/>
                <a:cs typeface="Calibri"/>
              </a:rPr>
              <a:t> </a:t>
            </a:r>
            <a:r>
              <a:rPr lang="ru-RU" sz="2800" dirty="0" err="1">
                <a:latin typeface="Calibri"/>
                <a:ea typeface="Verdana"/>
                <a:cs typeface="Calibri"/>
              </a:rPr>
              <a:t>платформи</a:t>
            </a:r>
            <a:endParaRPr lang="en-US" sz="2800" dirty="0" err="1">
              <a:latin typeface="Calibri"/>
              <a:ea typeface="Verdana"/>
              <a:cs typeface="Calibri"/>
            </a:endParaRPr>
          </a:p>
          <a:p>
            <a:endParaRPr lang="en-US" dirty="0">
              <a:ea typeface="Calibri"/>
              <a:cs typeface="Calibri"/>
            </a:endParaRPr>
          </a:p>
        </p:txBody>
      </p:sp>
      <p:pic>
        <p:nvPicPr>
          <p:cNvPr id="4" name="Picture 3" descr="A street sign with two arrows&#10;&#10;AI-generated content may be incorrect.">
            <a:extLst>
              <a:ext uri="{FF2B5EF4-FFF2-40B4-BE49-F238E27FC236}">
                <a16:creationId xmlns:a16="http://schemas.microsoft.com/office/drawing/2014/main" id="{6E993A2C-2B48-0E5B-15A4-DF1E5FB735E9}"/>
              </a:ext>
            </a:extLst>
          </p:cNvPr>
          <p:cNvPicPr>
            <a:picLocks noChangeAspect="1"/>
          </p:cNvPicPr>
          <p:nvPr/>
        </p:nvPicPr>
        <p:blipFill>
          <a:blip r:embed="rId4"/>
          <a:stretch>
            <a:fillRect/>
          </a:stretch>
        </p:blipFill>
        <p:spPr>
          <a:xfrm>
            <a:off x="760535" y="912202"/>
            <a:ext cx="3672253" cy="4037134"/>
          </a:xfrm>
          <a:prstGeom prst="rect">
            <a:avLst/>
          </a:prstGeom>
        </p:spPr>
      </p:pic>
    </p:spTree>
    <p:extLst>
      <p:ext uri="{BB962C8B-B14F-4D97-AF65-F5344CB8AC3E}">
        <p14:creationId xmlns:p14="http://schemas.microsoft.com/office/powerpoint/2010/main" val="136386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70A7-8A5C-152C-E0B0-D0D2D28788C6}"/>
              </a:ext>
            </a:extLst>
          </p:cNvPr>
          <p:cNvSpPr>
            <a:spLocks noGrp="1"/>
          </p:cNvSpPr>
          <p:nvPr>
            <p:ph type="title"/>
          </p:nvPr>
        </p:nvSpPr>
        <p:spPr/>
        <p:txBody>
          <a:bodyPr>
            <a:normAutofit/>
          </a:bodyPr>
          <a:lstStyle/>
          <a:p>
            <a:r>
              <a:rPr lang="en-US" sz="3200" err="1">
                <a:ea typeface="Calibri"/>
                <a:cs typeface="Calibri"/>
              </a:rPr>
              <a:t>Видове</a:t>
            </a:r>
            <a:r>
              <a:rPr lang="en-US" sz="3200" dirty="0">
                <a:ea typeface="Calibri"/>
                <a:cs typeface="Calibri"/>
              </a:rPr>
              <a:t> и </a:t>
            </a:r>
            <a:r>
              <a:rPr lang="en-US" sz="3200" err="1">
                <a:ea typeface="Calibri"/>
                <a:cs typeface="Calibri"/>
              </a:rPr>
              <a:t>примери</a:t>
            </a:r>
            <a:endParaRPr lang="en-US" sz="3200">
              <a:ea typeface="Calibri"/>
              <a:cs typeface="Calibri"/>
            </a:endParaRPr>
          </a:p>
        </p:txBody>
      </p:sp>
      <p:sp>
        <p:nvSpPr>
          <p:cNvPr id="6" name="TextBox 5">
            <a:extLst>
              <a:ext uri="{FF2B5EF4-FFF2-40B4-BE49-F238E27FC236}">
                <a16:creationId xmlns:a16="http://schemas.microsoft.com/office/drawing/2014/main" id="{E10048D9-E4C3-47E9-E7AC-3E4C6754D562}"/>
              </a:ext>
            </a:extLst>
          </p:cNvPr>
          <p:cNvSpPr txBox="1"/>
          <p:nvPr/>
        </p:nvSpPr>
        <p:spPr>
          <a:xfrm>
            <a:off x="7886700" y="1018443"/>
            <a:ext cx="410307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err="1">
                <a:solidFill>
                  <a:srgbClr val="25488D"/>
                </a:solidFill>
                <a:latin typeface="Calibri"/>
                <a:ea typeface="Verdana"/>
                <a:cs typeface="Calibri"/>
              </a:rPr>
              <a:t>Фирмена</a:t>
            </a:r>
            <a:r>
              <a:rPr lang="ru-RU" sz="2800" dirty="0">
                <a:solidFill>
                  <a:srgbClr val="25488D"/>
                </a:solidFill>
                <a:latin typeface="Calibri"/>
                <a:ea typeface="Verdana"/>
                <a:cs typeface="Calibri"/>
              </a:rPr>
              <a:t> </a:t>
            </a:r>
            <a:r>
              <a:rPr lang="ru-RU" sz="2800" err="1">
                <a:solidFill>
                  <a:srgbClr val="25488D"/>
                </a:solidFill>
                <a:latin typeface="Calibri"/>
                <a:ea typeface="Verdana"/>
                <a:cs typeface="Calibri"/>
              </a:rPr>
              <a:t>благотворителна</a:t>
            </a:r>
            <a:r>
              <a:rPr lang="ru-RU" sz="2800" dirty="0">
                <a:solidFill>
                  <a:srgbClr val="25488D"/>
                </a:solidFill>
                <a:latin typeface="Calibri"/>
                <a:ea typeface="Verdana"/>
                <a:cs typeface="Calibri"/>
              </a:rPr>
              <a:t> </a:t>
            </a:r>
            <a:r>
              <a:rPr lang="ru-RU" sz="2800" err="1">
                <a:solidFill>
                  <a:srgbClr val="25488D"/>
                </a:solidFill>
                <a:latin typeface="Calibri"/>
                <a:ea typeface="Verdana"/>
                <a:cs typeface="Calibri"/>
              </a:rPr>
              <a:t>продажба</a:t>
            </a:r>
            <a:r>
              <a:rPr lang="ru-RU" sz="2800" dirty="0">
                <a:solidFill>
                  <a:srgbClr val="25488D"/>
                </a:solidFill>
                <a:latin typeface="Calibri"/>
                <a:ea typeface="Verdana"/>
                <a:cs typeface="Calibri"/>
              </a:rPr>
              <a:t> на </a:t>
            </a:r>
            <a:r>
              <a:rPr lang="ru-RU" sz="2800" err="1">
                <a:solidFill>
                  <a:srgbClr val="25488D"/>
                </a:solidFill>
                <a:latin typeface="Calibri"/>
                <a:ea typeface="Verdana"/>
                <a:cs typeface="Calibri"/>
              </a:rPr>
              <a:t>предмети</a:t>
            </a:r>
            <a:r>
              <a:rPr lang="ru-RU" sz="2800" dirty="0">
                <a:solidFill>
                  <a:srgbClr val="25488D"/>
                </a:solidFill>
                <a:latin typeface="Calibri"/>
                <a:ea typeface="Verdana"/>
                <a:cs typeface="Calibri"/>
              </a:rPr>
              <a:t> </a:t>
            </a:r>
          </a:p>
          <a:p>
            <a:endParaRPr lang="ru-RU" sz="2800" dirty="0">
              <a:latin typeface="Calibri"/>
              <a:ea typeface="Verdana"/>
              <a:cs typeface="Calibri"/>
            </a:endParaRPr>
          </a:p>
          <a:p>
            <a:r>
              <a:rPr lang="ru-RU" sz="2800" dirty="0" err="1">
                <a:latin typeface="Calibri"/>
                <a:ea typeface="Verdana"/>
                <a:cs typeface="Calibri"/>
              </a:rPr>
              <a:t>Ротаракт</a:t>
            </a:r>
            <a:r>
              <a:rPr lang="ru-RU" sz="2800" dirty="0">
                <a:latin typeface="Calibri"/>
                <a:ea typeface="Verdana"/>
                <a:cs typeface="Calibri"/>
              </a:rPr>
              <a:t> клуб </a:t>
            </a:r>
            <a:r>
              <a:rPr lang="ru-RU" sz="2800" dirty="0" err="1">
                <a:latin typeface="Calibri"/>
                <a:ea typeface="Verdana"/>
                <a:cs typeface="Calibri"/>
              </a:rPr>
              <a:t>Банско</a:t>
            </a:r>
            <a:r>
              <a:rPr lang="ru-RU" sz="2800" dirty="0">
                <a:latin typeface="Calibri"/>
                <a:ea typeface="Verdana"/>
                <a:cs typeface="Calibri"/>
              </a:rPr>
              <a:t>-Разлог; </a:t>
            </a:r>
            <a:r>
              <a:rPr lang="ru-RU" sz="2800" dirty="0" err="1">
                <a:latin typeface="Calibri"/>
                <a:ea typeface="Verdana"/>
                <a:cs typeface="Calibri"/>
              </a:rPr>
              <a:t>Ротаракт</a:t>
            </a:r>
            <a:r>
              <a:rPr lang="ru-RU" sz="2800" dirty="0">
                <a:latin typeface="Calibri"/>
                <a:ea typeface="Verdana"/>
                <a:cs typeface="Calibri"/>
              </a:rPr>
              <a:t> клуб </a:t>
            </a:r>
            <a:r>
              <a:rPr lang="ru-RU" sz="2800" dirty="0" err="1">
                <a:latin typeface="Calibri"/>
                <a:ea typeface="Verdana"/>
                <a:cs typeface="Calibri"/>
              </a:rPr>
              <a:t>Бргас-Приморие</a:t>
            </a:r>
            <a:r>
              <a:rPr lang="ru-RU" sz="2800" dirty="0">
                <a:latin typeface="Calibri"/>
                <a:ea typeface="Verdana"/>
                <a:cs typeface="Calibri"/>
              </a:rPr>
              <a:t> и </a:t>
            </a:r>
            <a:r>
              <a:rPr lang="ru-RU" sz="2800" dirty="0" err="1">
                <a:latin typeface="Calibri"/>
                <a:ea typeface="Verdana"/>
                <a:cs typeface="Calibri"/>
              </a:rPr>
              <a:t>Ротаракт</a:t>
            </a:r>
            <a:r>
              <a:rPr lang="ru-RU" sz="2800" dirty="0">
                <a:latin typeface="Calibri"/>
                <a:ea typeface="Verdana"/>
                <a:cs typeface="Calibri"/>
              </a:rPr>
              <a:t> Бургас-</a:t>
            </a:r>
            <a:r>
              <a:rPr lang="ru-RU" sz="2800" dirty="0" err="1">
                <a:latin typeface="Calibri"/>
                <a:ea typeface="Verdana"/>
                <a:cs typeface="Calibri"/>
              </a:rPr>
              <a:t>Пиргос</a:t>
            </a:r>
            <a:r>
              <a:rPr lang="ru-RU" sz="2800" dirty="0">
                <a:latin typeface="Calibri"/>
                <a:ea typeface="Verdana"/>
                <a:cs typeface="Calibri"/>
              </a:rPr>
              <a:t> и </a:t>
            </a:r>
            <a:r>
              <a:rPr lang="ru-RU" sz="2800" dirty="0" err="1">
                <a:latin typeface="Calibri"/>
                <a:ea typeface="Verdana"/>
                <a:cs typeface="Calibri"/>
              </a:rPr>
              <a:t>други</a:t>
            </a:r>
            <a:endParaRPr lang="ru-RU" sz="2800" dirty="0" err="1">
              <a:ea typeface="Verdana"/>
              <a:cs typeface="Calibri"/>
            </a:endParaRPr>
          </a:p>
        </p:txBody>
      </p:sp>
      <p:pic>
        <p:nvPicPr>
          <p:cNvPr id="7" name="Picture 6" descr="A screenshot of a computer&#10;&#10;AI-generated content may be incorrect.">
            <a:extLst>
              <a:ext uri="{FF2B5EF4-FFF2-40B4-BE49-F238E27FC236}">
                <a16:creationId xmlns:a16="http://schemas.microsoft.com/office/drawing/2014/main" id="{063A2D16-E3F0-96BA-FE77-D08C0B176F1A}"/>
              </a:ext>
            </a:extLst>
          </p:cNvPr>
          <p:cNvPicPr>
            <a:picLocks noChangeAspect="1"/>
          </p:cNvPicPr>
          <p:nvPr/>
        </p:nvPicPr>
        <p:blipFill>
          <a:blip r:embed="rId2"/>
          <a:stretch>
            <a:fillRect/>
          </a:stretch>
        </p:blipFill>
        <p:spPr>
          <a:xfrm>
            <a:off x="402248" y="1130179"/>
            <a:ext cx="7448550" cy="4597644"/>
          </a:xfrm>
          <a:prstGeom prst="rect">
            <a:avLst/>
          </a:prstGeom>
        </p:spPr>
      </p:pic>
    </p:spTree>
    <p:extLst>
      <p:ext uri="{BB962C8B-B14F-4D97-AF65-F5344CB8AC3E}">
        <p14:creationId xmlns:p14="http://schemas.microsoft.com/office/powerpoint/2010/main" val="114159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card with purple flowers&#10;&#10;AI-generated content may be incorrect.">
            <a:extLst>
              <a:ext uri="{FF2B5EF4-FFF2-40B4-BE49-F238E27FC236}">
                <a16:creationId xmlns:a16="http://schemas.microsoft.com/office/drawing/2014/main" id="{35279C8D-0F44-24E4-0257-31507F28E095}"/>
              </a:ext>
            </a:extLst>
          </p:cNvPr>
          <p:cNvPicPr>
            <a:picLocks noChangeAspect="1"/>
          </p:cNvPicPr>
          <p:nvPr/>
        </p:nvPicPr>
        <p:blipFill>
          <a:blip r:embed="rId2"/>
          <a:stretch>
            <a:fillRect/>
          </a:stretch>
        </p:blipFill>
        <p:spPr>
          <a:xfrm>
            <a:off x="1529497" y="605205"/>
            <a:ext cx="9133008" cy="5002822"/>
          </a:xfrm>
          <a:prstGeom prst="rect">
            <a:avLst/>
          </a:prstGeom>
        </p:spPr>
      </p:pic>
    </p:spTree>
    <p:extLst>
      <p:ext uri="{BB962C8B-B14F-4D97-AF65-F5344CB8AC3E}">
        <p14:creationId xmlns:p14="http://schemas.microsoft.com/office/powerpoint/2010/main" val="99699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D118-B7C3-124A-BB53-6986B7675265}"/>
              </a:ext>
            </a:extLst>
          </p:cNvPr>
          <p:cNvSpPr>
            <a:spLocks noGrp="1"/>
          </p:cNvSpPr>
          <p:nvPr>
            <p:ph type="title"/>
          </p:nvPr>
        </p:nvSpPr>
        <p:spPr>
          <a:xfrm>
            <a:off x="609600" y="411374"/>
            <a:ext cx="5240216" cy="1010517"/>
          </a:xfrm>
        </p:spPr>
        <p:txBody>
          <a:bodyPr/>
          <a:lstStyle/>
          <a:p>
            <a:r>
              <a:rPr lang="en-US" sz="3200" err="1">
                <a:ea typeface="Calibri"/>
                <a:cs typeface="Calibri"/>
              </a:rPr>
              <a:t>Културно</a:t>
            </a:r>
            <a:r>
              <a:rPr lang="en-US" sz="3200" dirty="0">
                <a:ea typeface="Calibri"/>
                <a:cs typeface="Calibri"/>
              </a:rPr>
              <a:t> </a:t>
            </a:r>
            <a:r>
              <a:rPr lang="en-US" sz="3200" err="1">
                <a:ea typeface="Calibri"/>
                <a:cs typeface="Calibri"/>
              </a:rPr>
              <a:t>събитие</a:t>
            </a:r>
            <a:endParaRPr lang="en-US" sz="3200">
              <a:ea typeface="Calibri"/>
              <a:cs typeface="Calibri"/>
            </a:endParaRPr>
          </a:p>
        </p:txBody>
      </p:sp>
      <p:sp>
        <p:nvSpPr>
          <p:cNvPr id="3" name="Text Placeholder 2">
            <a:extLst>
              <a:ext uri="{FF2B5EF4-FFF2-40B4-BE49-F238E27FC236}">
                <a16:creationId xmlns:a16="http://schemas.microsoft.com/office/drawing/2014/main" id="{96A728C5-9E73-A364-DC43-51D585C36038}"/>
              </a:ext>
            </a:extLst>
          </p:cNvPr>
          <p:cNvSpPr>
            <a:spLocks noGrp="1"/>
          </p:cNvSpPr>
          <p:nvPr>
            <p:ph type="body" idx="1"/>
          </p:nvPr>
        </p:nvSpPr>
        <p:spPr>
          <a:xfrm>
            <a:off x="601383" y="1706748"/>
            <a:ext cx="4708514" cy="964799"/>
          </a:xfrm>
        </p:spPr>
        <p:txBody>
          <a:bodyPr vert="horz" lIns="91440" tIns="45720" rIns="91440" bIns="45720" rtlCol="0" anchor="b">
            <a:noAutofit/>
          </a:bodyPr>
          <a:lstStyle/>
          <a:p>
            <a:endParaRPr lang="en-US" sz="2800" dirty="0">
              <a:solidFill>
                <a:srgbClr val="25333E"/>
              </a:solidFill>
              <a:latin typeface="Open Sans"/>
              <a:ea typeface="Open Sans"/>
              <a:cs typeface="Open Sans"/>
            </a:endParaRPr>
          </a:p>
          <a:p>
            <a:r>
              <a:rPr lang="en-US" sz="2800" err="1">
                <a:ea typeface="Calibri"/>
                <a:cs typeface="Calibri"/>
              </a:rPr>
              <a:t>Концерт</a:t>
            </a:r>
            <a:r>
              <a:rPr lang="en-US" sz="2800" dirty="0">
                <a:ea typeface="Calibri"/>
                <a:cs typeface="Calibri"/>
              </a:rPr>
              <a:t>, </a:t>
            </a:r>
            <a:r>
              <a:rPr lang="en-US" sz="2800" err="1">
                <a:ea typeface="Calibri"/>
                <a:cs typeface="Calibri"/>
              </a:rPr>
              <a:t>изложба</a:t>
            </a:r>
            <a:r>
              <a:rPr lang="en-US" sz="2800" dirty="0">
                <a:ea typeface="Calibri"/>
                <a:cs typeface="Calibri"/>
              </a:rPr>
              <a:t>, </a:t>
            </a:r>
            <a:r>
              <a:rPr lang="en-US" sz="2800" err="1">
                <a:ea typeface="Calibri"/>
                <a:cs typeface="Calibri"/>
              </a:rPr>
              <a:t>нова</a:t>
            </a:r>
            <a:r>
              <a:rPr lang="en-US" sz="2800" dirty="0">
                <a:ea typeface="Calibri"/>
                <a:cs typeface="Calibri"/>
              </a:rPr>
              <a:t> </a:t>
            </a:r>
            <a:r>
              <a:rPr lang="en-US" sz="2800" err="1">
                <a:ea typeface="Calibri"/>
                <a:cs typeface="Calibri"/>
              </a:rPr>
              <a:t>книга</a:t>
            </a:r>
            <a:endParaRPr lang="en-US" sz="2800">
              <a:ea typeface="Calibri"/>
              <a:cs typeface="Calibri"/>
            </a:endParaRPr>
          </a:p>
        </p:txBody>
      </p:sp>
      <p:pic>
        <p:nvPicPr>
          <p:cNvPr id="5" name="Picture 4" descr="A person with long hair wearing glasses and a trumpet&#10;&#10;AI-generated content may be incorrect.">
            <a:extLst>
              <a:ext uri="{FF2B5EF4-FFF2-40B4-BE49-F238E27FC236}">
                <a16:creationId xmlns:a16="http://schemas.microsoft.com/office/drawing/2014/main" id="{5BD99B6E-2962-C1EE-AB4F-6C890BCCA5B3}"/>
              </a:ext>
            </a:extLst>
          </p:cNvPr>
          <p:cNvPicPr>
            <a:picLocks noChangeAspect="1"/>
          </p:cNvPicPr>
          <p:nvPr/>
        </p:nvPicPr>
        <p:blipFill>
          <a:blip r:embed="rId2"/>
          <a:stretch>
            <a:fillRect/>
          </a:stretch>
        </p:blipFill>
        <p:spPr>
          <a:xfrm>
            <a:off x="6090139" y="410306"/>
            <a:ext cx="5052648" cy="5099540"/>
          </a:xfrm>
          <a:prstGeom prst="rect">
            <a:avLst/>
          </a:prstGeom>
        </p:spPr>
      </p:pic>
    </p:spTree>
    <p:extLst>
      <p:ext uri="{BB962C8B-B14F-4D97-AF65-F5344CB8AC3E}">
        <p14:creationId xmlns:p14="http://schemas.microsoft.com/office/powerpoint/2010/main" val="1321703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E9BA-84BA-1C64-5605-AB5B274CB693}"/>
              </a:ext>
            </a:extLst>
          </p:cNvPr>
          <p:cNvSpPr>
            <a:spLocks noGrp="1"/>
          </p:cNvSpPr>
          <p:nvPr>
            <p:ph type="title"/>
          </p:nvPr>
        </p:nvSpPr>
        <p:spPr>
          <a:xfrm>
            <a:off x="6518030" y="176913"/>
            <a:ext cx="5404339" cy="1373931"/>
          </a:xfrm>
        </p:spPr>
        <p:txBody>
          <a:bodyPr>
            <a:normAutofit/>
          </a:bodyPr>
          <a:lstStyle/>
          <a:p>
            <a:r>
              <a:rPr lang="en-US" sz="3200" err="1">
                <a:solidFill>
                  <a:srgbClr val="25488D"/>
                </a:solidFill>
                <a:latin typeface="Calibri"/>
                <a:ea typeface="Verdana"/>
                <a:cs typeface="Calibri"/>
              </a:rPr>
              <a:t>Куиз</a:t>
            </a:r>
            <a:r>
              <a:rPr lang="en-US" sz="3200" dirty="0">
                <a:solidFill>
                  <a:srgbClr val="25488D"/>
                </a:solidFill>
                <a:latin typeface="Calibri"/>
                <a:ea typeface="Verdana"/>
                <a:cs typeface="Calibri"/>
              </a:rPr>
              <a:t> – </a:t>
            </a:r>
            <a:r>
              <a:rPr lang="en-US" sz="3200" err="1">
                <a:solidFill>
                  <a:srgbClr val="25488D"/>
                </a:solidFill>
                <a:latin typeface="Calibri"/>
                <a:ea typeface="Verdana"/>
                <a:cs typeface="Calibri"/>
              </a:rPr>
              <a:t>индивидуален</a:t>
            </a:r>
            <a:r>
              <a:rPr lang="en-US" sz="3200" dirty="0">
                <a:solidFill>
                  <a:srgbClr val="25488D"/>
                </a:solidFill>
                <a:latin typeface="Calibri"/>
                <a:ea typeface="Verdana"/>
                <a:cs typeface="Calibri"/>
              </a:rPr>
              <a:t>, </a:t>
            </a:r>
            <a:br>
              <a:rPr lang="en-US" sz="3200" dirty="0">
                <a:latin typeface="Calibri"/>
                <a:ea typeface="Verdana"/>
                <a:cs typeface="Calibri"/>
              </a:rPr>
            </a:br>
            <a:r>
              <a:rPr lang="en-US" sz="3200" err="1">
                <a:solidFill>
                  <a:srgbClr val="25488D"/>
                </a:solidFill>
                <a:latin typeface="Calibri"/>
                <a:ea typeface="Verdana"/>
                <a:cs typeface="Calibri"/>
              </a:rPr>
              <a:t>отборен</a:t>
            </a:r>
            <a:r>
              <a:rPr lang="en-US" sz="3200" dirty="0">
                <a:solidFill>
                  <a:schemeClr val="tx1"/>
                </a:solidFill>
                <a:latin typeface="Calibri"/>
                <a:ea typeface="Verdana"/>
                <a:cs typeface="Calibri"/>
              </a:rPr>
              <a:t> </a:t>
            </a:r>
            <a:endParaRPr lang="en-US" sz="3200" dirty="0">
              <a:solidFill>
                <a:schemeClr val="tx1"/>
              </a:solidFill>
              <a:latin typeface="Calibri"/>
              <a:cs typeface="Calibri"/>
            </a:endParaRPr>
          </a:p>
        </p:txBody>
      </p:sp>
      <p:sp>
        <p:nvSpPr>
          <p:cNvPr id="3" name="Text Placeholder 2">
            <a:extLst>
              <a:ext uri="{FF2B5EF4-FFF2-40B4-BE49-F238E27FC236}">
                <a16:creationId xmlns:a16="http://schemas.microsoft.com/office/drawing/2014/main" id="{47F35330-41C1-503E-7264-F725BCE62CDB}"/>
              </a:ext>
            </a:extLst>
          </p:cNvPr>
          <p:cNvSpPr>
            <a:spLocks noGrp="1"/>
          </p:cNvSpPr>
          <p:nvPr>
            <p:ph type="body" idx="1"/>
          </p:nvPr>
        </p:nvSpPr>
        <p:spPr>
          <a:xfrm>
            <a:off x="6521537" y="1378502"/>
            <a:ext cx="4872637" cy="4481719"/>
          </a:xfrm>
        </p:spPr>
        <p:txBody>
          <a:bodyPr>
            <a:normAutofit lnSpcReduction="10000"/>
          </a:bodyPr>
          <a:lstStyle/>
          <a:p>
            <a:r>
              <a:rPr lang="en-US" sz="2400" dirty="0">
                <a:ea typeface="Calibri"/>
                <a:cs typeface="Calibri"/>
              </a:rPr>
              <a:t> - </a:t>
            </a:r>
            <a:r>
              <a:rPr lang="en-US" sz="2800" err="1">
                <a:ea typeface="Calibri"/>
                <a:cs typeface="Calibri"/>
              </a:rPr>
              <a:t>Фондация</a:t>
            </a:r>
            <a:r>
              <a:rPr lang="en-US" sz="2800" dirty="0">
                <a:ea typeface="Calibri"/>
                <a:cs typeface="Calibri"/>
              </a:rPr>
              <a:t> "</a:t>
            </a:r>
            <a:r>
              <a:rPr lang="en-US" sz="2800" dirty="0">
                <a:ea typeface="Calibri"/>
                <a:cs typeface="Calibri"/>
                <a:hlinkClick r:id="rId2"/>
              </a:rPr>
              <a:t>Сийдър</a:t>
            </a:r>
            <a:r>
              <a:rPr lang="en-US" sz="2800" dirty="0">
                <a:ea typeface="Calibri"/>
                <a:cs typeface="Calibri"/>
              </a:rPr>
              <a:t>": </a:t>
            </a:r>
            <a:r>
              <a:rPr lang="en-US" sz="2800" err="1">
                <a:solidFill>
                  <a:srgbClr val="7A7A7A"/>
                </a:solidFill>
                <a:latin typeface="Calibri"/>
                <a:ea typeface="Calibri"/>
                <a:cs typeface="Calibri"/>
              </a:rPr>
              <a:t>Н</a:t>
            </a:r>
            <a:r>
              <a:rPr lang="en-US" sz="2800" err="1">
                <a:latin typeface="Calibri"/>
                <a:ea typeface="Calibri"/>
                <a:cs typeface="Calibri"/>
              </a:rPr>
              <a:t>якои</a:t>
            </a:r>
            <a:r>
              <a:rPr lang="en-US" sz="2800" dirty="0">
                <a:latin typeface="Calibri"/>
                <a:ea typeface="Calibri"/>
                <a:cs typeface="Calibri"/>
              </a:rPr>
              <a:t> </a:t>
            </a:r>
            <a:r>
              <a:rPr lang="en-US" sz="2800" err="1">
                <a:latin typeface="Calibri"/>
                <a:ea typeface="Calibri"/>
                <a:cs typeface="Calibri"/>
              </a:rPr>
              <a:t>от</a:t>
            </a:r>
            <a:r>
              <a:rPr lang="en-US" sz="2800" dirty="0">
                <a:latin typeface="Calibri"/>
                <a:ea typeface="Calibri"/>
                <a:cs typeface="Calibri"/>
              </a:rPr>
              <a:t> </a:t>
            </a:r>
            <a:r>
              <a:rPr lang="en-US" sz="2800" err="1">
                <a:latin typeface="Calibri"/>
                <a:ea typeface="Calibri"/>
                <a:cs typeface="Calibri"/>
              </a:rPr>
              <a:t>компаниите</a:t>
            </a:r>
            <a:r>
              <a:rPr lang="en-US" sz="2800" dirty="0">
                <a:latin typeface="Calibri"/>
                <a:ea typeface="Calibri"/>
                <a:cs typeface="Calibri"/>
              </a:rPr>
              <a:t>, </a:t>
            </a:r>
            <a:r>
              <a:rPr lang="en-US" sz="2800" err="1">
                <a:latin typeface="Calibri"/>
                <a:ea typeface="Calibri"/>
                <a:cs typeface="Calibri"/>
              </a:rPr>
              <a:t>за</a:t>
            </a:r>
            <a:r>
              <a:rPr lang="en-US" sz="2800" dirty="0">
                <a:latin typeface="Calibri"/>
                <a:ea typeface="Calibri"/>
                <a:cs typeface="Calibri"/>
              </a:rPr>
              <a:t> </a:t>
            </a:r>
            <a:r>
              <a:rPr lang="en-US" sz="2800" err="1">
                <a:latin typeface="Calibri"/>
                <a:ea typeface="Calibri"/>
                <a:cs typeface="Calibri"/>
              </a:rPr>
              <a:t>които</a:t>
            </a:r>
            <a:r>
              <a:rPr lang="en-US" sz="2800" dirty="0">
                <a:latin typeface="Calibri"/>
                <a:ea typeface="Calibri"/>
                <a:cs typeface="Calibri"/>
              </a:rPr>
              <a:t> </a:t>
            </a:r>
            <a:r>
              <a:rPr lang="en-US" sz="2800" err="1">
                <a:latin typeface="Calibri"/>
                <a:ea typeface="Calibri"/>
                <a:cs typeface="Calibri"/>
              </a:rPr>
              <a:t>са</a:t>
            </a:r>
            <a:r>
              <a:rPr lang="en-US" sz="2800" dirty="0">
                <a:latin typeface="Calibri"/>
                <a:ea typeface="Calibri"/>
                <a:cs typeface="Calibri"/>
              </a:rPr>
              <a:t> </a:t>
            </a:r>
            <a:r>
              <a:rPr lang="en-US" sz="2800" err="1">
                <a:latin typeface="Calibri"/>
                <a:ea typeface="Calibri"/>
                <a:cs typeface="Calibri"/>
              </a:rPr>
              <a:t>организирали</a:t>
            </a:r>
            <a:r>
              <a:rPr lang="en-US" sz="2800" dirty="0">
                <a:latin typeface="Calibri"/>
                <a:ea typeface="Calibri"/>
                <a:cs typeface="Calibri"/>
              </a:rPr>
              <a:t> </a:t>
            </a:r>
            <a:r>
              <a:rPr lang="en-US" sz="2800" err="1">
                <a:latin typeface="Calibri"/>
                <a:ea typeface="Calibri"/>
                <a:cs typeface="Calibri"/>
              </a:rPr>
              <a:t>благотворителни</a:t>
            </a:r>
            <a:r>
              <a:rPr lang="en-US" sz="2800" dirty="0">
                <a:latin typeface="Calibri"/>
                <a:ea typeface="Calibri"/>
                <a:cs typeface="Calibri"/>
              </a:rPr>
              <a:t> </a:t>
            </a:r>
            <a:r>
              <a:rPr lang="en-US" sz="2800" err="1">
                <a:latin typeface="Calibri"/>
                <a:ea typeface="Calibri"/>
                <a:cs typeface="Calibri"/>
              </a:rPr>
              <a:t>куизове</a:t>
            </a:r>
            <a:r>
              <a:rPr lang="en-US" sz="2800" dirty="0">
                <a:latin typeface="Calibri"/>
                <a:ea typeface="Calibri"/>
                <a:cs typeface="Calibri"/>
              </a:rPr>
              <a:t>  -  </a:t>
            </a:r>
            <a:r>
              <a:rPr lang="en-US" sz="2800" dirty="0">
                <a:latin typeface="Calibri"/>
                <a:ea typeface="Calibri"/>
                <a:cs typeface="Calibri"/>
                <a:hlinkClick r:id="rId3">
                  <a:extLst>
                    <a:ext uri="{A12FA001-AC4F-418D-AE19-62706E023703}">
                      <ahyp:hlinkClr xmlns:ahyp="http://schemas.microsoft.com/office/drawing/2018/hyperlinkcolor" val="tx"/>
                    </a:ext>
                  </a:extLst>
                </a:hlinkClick>
              </a:rPr>
              <a:t>Chaos</a:t>
            </a:r>
            <a:r>
              <a:rPr lang="en-US" sz="2800" dirty="0">
                <a:latin typeface="Calibri"/>
                <a:ea typeface="Calibri"/>
                <a:cs typeface="Calibri"/>
              </a:rPr>
              <a:t>, </a:t>
            </a:r>
            <a:r>
              <a:rPr lang="en-US" sz="2800" dirty="0">
                <a:latin typeface="Calibri"/>
                <a:ea typeface="Calibri"/>
                <a:cs typeface="Calibri"/>
                <a:hlinkClick r:id="rId4">
                  <a:extLst>
                    <a:ext uri="{A12FA001-AC4F-418D-AE19-62706E023703}">
                      <ahyp:hlinkClr xmlns:ahyp="http://schemas.microsoft.com/office/drawing/2018/hyperlinkcolor" val="tx"/>
                    </a:ext>
                  </a:extLst>
                </a:hlinkClick>
              </a:rPr>
              <a:t>Amdocs</a:t>
            </a:r>
            <a:r>
              <a:rPr lang="en-US" sz="2800" dirty="0">
                <a:latin typeface="Calibri"/>
                <a:ea typeface="Calibri"/>
                <a:cs typeface="Calibri"/>
              </a:rPr>
              <a:t>, </a:t>
            </a:r>
            <a:r>
              <a:rPr lang="en-US" sz="2800" dirty="0">
                <a:latin typeface="Calibri"/>
                <a:ea typeface="Calibri"/>
                <a:cs typeface="Calibri"/>
                <a:hlinkClick r:id="rId5">
                  <a:extLst>
                    <a:ext uri="{A12FA001-AC4F-418D-AE19-62706E023703}">
                      <ahyp:hlinkClr xmlns:ahyp="http://schemas.microsoft.com/office/drawing/2018/hyperlinkcolor" val="tx"/>
                    </a:ext>
                  </a:extLst>
                </a:hlinkClick>
              </a:rPr>
              <a:t>Schneider Electric</a:t>
            </a:r>
            <a:r>
              <a:rPr lang="en-US" sz="2800" dirty="0">
                <a:latin typeface="Calibri"/>
                <a:ea typeface="Calibri"/>
                <a:cs typeface="Calibri"/>
              </a:rPr>
              <a:t>, </a:t>
            </a:r>
            <a:r>
              <a:rPr lang="en-US" sz="2800" dirty="0">
                <a:latin typeface="Calibri"/>
                <a:ea typeface="Calibri"/>
                <a:cs typeface="Calibri"/>
                <a:hlinkClick r:id="rId6">
                  <a:extLst>
                    <a:ext uri="{A12FA001-AC4F-418D-AE19-62706E023703}">
                      <ahyp:hlinkClr xmlns:ahyp="http://schemas.microsoft.com/office/drawing/2018/hyperlinkcolor" val="tx"/>
                    </a:ext>
                  </a:extLst>
                </a:hlinkClick>
              </a:rPr>
              <a:t>SiteGround</a:t>
            </a:r>
            <a:r>
              <a:rPr lang="en-US" sz="2800" dirty="0">
                <a:latin typeface="Calibri"/>
                <a:ea typeface="Calibri"/>
                <a:cs typeface="Calibri"/>
              </a:rPr>
              <a:t>, </a:t>
            </a:r>
            <a:r>
              <a:rPr lang="en-US" sz="2800" dirty="0">
                <a:latin typeface="Calibri"/>
                <a:ea typeface="Calibri"/>
                <a:cs typeface="Calibri"/>
                <a:hlinkClick r:id="rId7">
                  <a:extLst>
                    <a:ext uri="{A12FA001-AC4F-418D-AE19-62706E023703}">
                      <ahyp:hlinkClr xmlns:ahyp="http://schemas.microsoft.com/office/drawing/2018/hyperlinkcolor" val="tx"/>
                    </a:ext>
                  </a:extLst>
                </a:hlinkClick>
              </a:rPr>
              <a:t>A Data Pro</a:t>
            </a:r>
            <a:r>
              <a:rPr lang="en-US" sz="2800" dirty="0">
                <a:latin typeface="Calibri"/>
                <a:ea typeface="Calibri"/>
                <a:cs typeface="Calibri"/>
              </a:rPr>
              <a:t>, </a:t>
            </a:r>
            <a:r>
              <a:rPr lang="en-US" sz="2800" dirty="0">
                <a:latin typeface="Calibri"/>
                <a:ea typeface="Calibri"/>
                <a:cs typeface="Calibri"/>
                <a:hlinkClick r:id="rId8">
                  <a:extLst>
                    <a:ext uri="{A12FA001-AC4F-418D-AE19-62706E023703}">
                      <ahyp:hlinkClr xmlns:ahyp="http://schemas.microsoft.com/office/drawing/2018/hyperlinkcolor" val="tx"/>
                    </a:ext>
                  </a:extLst>
                </a:hlinkClick>
              </a:rPr>
              <a:t>Novartis</a:t>
            </a:r>
            <a:r>
              <a:rPr lang="en-US" sz="2800" dirty="0">
                <a:latin typeface="Calibri"/>
                <a:ea typeface="Calibri"/>
                <a:cs typeface="Calibri"/>
              </a:rPr>
              <a:t>, </a:t>
            </a:r>
            <a:r>
              <a:rPr lang="en-US" sz="2800" dirty="0">
                <a:latin typeface="Calibri"/>
                <a:ea typeface="Calibri"/>
                <a:cs typeface="Calibri"/>
                <a:hlinkClick r:id="rId9">
                  <a:extLst>
                    <a:ext uri="{A12FA001-AC4F-418D-AE19-62706E023703}">
                      <ahyp:hlinkClr xmlns:ahyp="http://schemas.microsoft.com/office/drawing/2018/hyperlinkcolor" val="tx"/>
                    </a:ext>
                  </a:extLst>
                </a:hlinkClick>
              </a:rPr>
              <a:t>Forsta</a:t>
            </a:r>
            <a:r>
              <a:rPr lang="en-US" sz="2800" dirty="0">
                <a:latin typeface="Calibri"/>
                <a:ea typeface="Calibri"/>
                <a:cs typeface="Calibri"/>
              </a:rPr>
              <a:t>, </a:t>
            </a:r>
            <a:r>
              <a:rPr lang="en-US" sz="2800" dirty="0">
                <a:latin typeface="Calibri"/>
                <a:ea typeface="Calibri"/>
                <a:cs typeface="Calibri"/>
                <a:hlinkClick r:id="rId10">
                  <a:extLst>
                    <a:ext uri="{A12FA001-AC4F-418D-AE19-62706E023703}">
                      <ahyp:hlinkClr xmlns:ahyp="http://schemas.microsoft.com/office/drawing/2018/hyperlinkcolor" val="tx"/>
                    </a:ext>
                  </a:extLst>
                </a:hlinkClick>
              </a:rPr>
              <a:t>WPX</a:t>
            </a:r>
            <a:r>
              <a:rPr lang="en-US" sz="2800" dirty="0">
                <a:latin typeface="Calibri"/>
                <a:ea typeface="Calibri"/>
                <a:cs typeface="Calibri"/>
              </a:rPr>
              <a:t> и </a:t>
            </a:r>
            <a:r>
              <a:rPr lang="en-US" sz="2800" dirty="0">
                <a:latin typeface="Calibri"/>
                <a:ea typeface="Calibri"/>
                <a:cs typeface="Calibri"/>
                <a:hlinkClick r:id="rId11">
                  <a:extLst>
                    <a:ext uri="{A12FA001-AC4F-418D-AE19-62706E023703}">
                      <ahyp:hlinkClr xmlns:ahyp="http://schemas.microsoft.com/office/drawing/2018/hyperlinkcolor" val="tx"/>
                    </a:ext>
                  </a:extLst>
                </a:hlinkClick>
              </a:rPr>
              <a:t>Smule</a:t>
            </a:r>
            <a:r>
              <a:rPr lang="en-US" sz="2800" dirty="0">
                <a:latin typeface="Montserrat"/>
                <a:ea typeface="Calibri"/>
                <a:cs typeface="Calibri"/>
              </a:rPr>
              <a:t>.</a:t>
            </a:r>
            <a:endParaRPr lang="en-US" sz="2800" dirty="0">
              <a:ea typeface="Calibri"/>
              <a:cs typeface="Calibri"/>
            </a:endParaRPr>
          </a:p>
          <a:p>
            <a:r>
              <a:rPr lang="en-US" sz="2800" dirty="0">
                <a:ea typeface="Calibri"/>
                <a:cs typeface="Calibri"/>
              </a:rPr>
              <a:t> </a:t>
            </a:r>
          </a:p>
          <a:p>
            <a:pPr marL="342900" indent="-342900">
              <a:buFont typeface="Calibri" pitchFamily="34" charset="0"/>
              <a:buChar char="-"/>
            </a:pPr>
            <a:r>
              <a:rPr lang="en-US" sz="2800" err="1">
                <a:ea typeface="Calibri"/>
                <a:cs typeface="Calibri"/>
              </a:rPr>
              <a:t>Ротари</a:t>
            </a:r>
            <a:r>
              <a:rPr lang="en-US" sz="2800" dirty="0">
                <a:ea typeface="Calibri"/>
                <a:cs typeface="Calibri"/>
              </a:rPr>
              <a:t> </a:t>
            </a:r>
            <a:r>
              <a:rPr lang="en-US" sz="2800" err="1">
                <a:ea typeface="Calibri"/>
                <a:cs typeface="Calibri"/>
              </a:rPr>
              <a:t>Дупница</a:t>
            </a:r>
            <a:endParaRPr lang="en-US" sz="2800">
              <a:ea typeface="Calibri"/>
              <a:cs typeface="Calibri"/>
            </a:endParaRPr>
          </a:p>
        </p:txBody>
      </p:sp>
      <p:pic>
        <p:nvPicPr>
          <p:cNvPr id="4" name="Picture 3" descr="A group of people taking a selfie&#10;&#10;AI-generated content may be incorrect.">
            <a:extLst>
              <a:ext uri="{FF2B5EF4-FFF2-40B4-BE49-F238E27FC236}">
                <a16:creationId xmlns:a16="http://schemas.microsoft.com/office/drawing/2014/main" id="{3D6AD27B-6E88-1D04-3D26-0119CEBEC074}"/>
              </a:ext>
            </a:extLst>
          </p:cNvPr>
          <p:cNvPicPr>
            <a:picLocks noChangeAspect="1"/>
          </p:cNvPicPr>
          <p:nvPr/>
        </p:nvPicPr>
        <p:blipFill>
          <a:blip r:embed="rId12"/>
          <a:stretch>
            <a:fillRect/>
          </a:stretch>
        </p:blipFill>
        <p:spPr>
          <a:xfrm>
            <a:off x="-3591" y="-1"/>
            <a:ext cx="6173521" cy="6049108"/>
          </a:xfrm>
          <a:prstGeom prst="rect">
            <a:avLst/>
          </a:prstGeom>
        </p:spPr>
      </p:pic>
    </p:spTree>
    <p:extLst>
      <p:ext uri="{BB962C8B-B14F-4D97-AF65-F5344CB8AC3E}">
        <p14:creationId xmlns:p14="http://schemas.microsoft.com/office/powerpoint/2010/main" val="2076477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88425"/>
            <a:ext cx="12163909" cy="811700"/>
          </a:xfrm>
        </p:spPr>
        <p:txBody>
          <a:bodyPr>
            <a:noAutofit/>
          </a:bodyPr>
          <a:lstStyle/>
          <a:p>
            <a:r>
              <a:rPr lang="bg-BG" sz="3200" dirty="0">
                <a:solidFill>
                  <a:srgbClr val="25488D"/>
                </a:solidFill>
                <a:latin typeface="Calibri"/>
                <a:ea typeface="Verdana"/>
                <a:cs typeface="Calibri"/>
              </a:rPr>
              <a:t>Спорт - маратон, планинарство...</a:t>
            </a:r>
            <a:endParaRPr lang="en-US" sz="3200">
              <a:solidFill>
                <a:srgbClr val="25488D"/>
              </a:solidFill>
              <a:latin typeface="Calibri"/>
              <a:ea typeface="Calibri"/>
              <a:cs typeface="Calibri"/>
            </a:endParaRPr>
          </a:p>
        </p:txBody>
      </p:sp>
      <p:pic>
        <p:nvPicPr>
          <p:cNvPr id="6" name="Picture 5" descr="A screenshot of a website&#10;&#10;AI-generated content may be incorrect.">
            <a:extLst>
              <a:ext uri="{FF2B5EF4-FFF2-40B4-BE49-F238E27FC236}">
                <a16:creationId xmlns:a16="http://schemas.microsoft.com/office/drawing/2014/main" id="{EC379C85-04EE-1A8D-8E34-8DCF48173C82}"/>
              </a:ext>
            </a:extLst>
          </p:cNvPr>
          <p:cNvPicPr>
            <a:picLocks noChangeAspect="1"/>
          </p:cNvPicPr>
          <p:nvPr/>
        </p:nvPicPr>
        <p:blipFill>
          <a:blip r:embed="rId3"/>
          <a:stretch>
            <a:fillRect/>
          </a:stretch>
        </p:blipFill>
        <p:spPr>
          <a:xfrm>
            <a:off x="1430215" y="996040"/>
            <a:ext cx="8675078" cy="4479059"/>
          </a:xfrm>
          <a:prstGeom prst="rect">
            <a:avLst/>
          </a:prstGeom>
        </p:spPr>
      </p:pic>
    </p:spTree>
    <p:extLst>
      <p:ext uri="{BB962C8B-B14F-4D97-AF65-F5344CB8AC3E}">
        <p14:creationId xmlns:p14="http://schemas.microsoft.com/office/powerpoint/2010/main" val="1079963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site&#10;&#10;AI-generated content may be incorrect.">
            <a:extLst>
              <a:ext uri="{FF2B5EF4-FFF2-40B4-BE49-F238E27FC236}">
                <a16:creationId xmlns:a16="http://schemas.microsoft.com/office/drawing/2014/main" id="{D0C313D4-7BBC-EF14-2FC4-2D7B66B7CE12}"/>
              </a:ext>
            </a:extLst>
          </p:cNvPr>
          <p:cNvPicPr>
            <a:picLocks noChangeAspect="1"/>
          </p:cNvPicPr>
          <p:nvPr/>
        </p:nvPicPr>
        <p:blipFill>
          <a:blip r:embed="rId2"/>
          <a:stretch>
            <a:fillRect/>
          </a:stretch>
        </p:blipFill>
        <p:spPr>
          <a:xfrm>
            <a:off x="1355212" y="375138"/>
            <a:ext cx="9329179" cy="5345726"/>
          </a:xfrm>
          <a:prstGeom prst="rect">
            <a:avLst/>
          </a:prstGeom>
        </p:spPr>
      </p:pic>
    </p:spTree>
    <p:extLst>
      <p:ext uri="{BB962C8B-B14F-4D97-AF65-F5344CB8AC3E}">
        <p14:creationId xmlns:p14="http://schemas.microsoft.com/office/powerpoint/2010/main" val="74133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11163"/>
            <a:ext cx="12128740" cy="588962"/>
          </a:xfrm>
        </p:spPr>
        <p:txBody>
          <a:bodyPr>
            <a:noAutofit/>
          </a:bodyPr>
          <a:lstStyle/>
          <a:p>
            <a:r>
              <a:rPr lang="bg-BG" sz="3200" dirty="0"/>
              <a:t>Коя съм аз</a:t>
            </a:r>
            <a:endParaRPr lang="en-US" sz="3200">
              <a:ea typeface="Calibri"/>
              <a:cs typeface="Calibri"/>
            </a:endParaRPr>
          </a:p>
        </p:txBody>
      </p:sp>
      <p:sp>
        <p:nvSpPr>
          <p:cNvPr id="7" name="Text Placeholder 2"/>
          <p:cNvSpPr txBox="1">
            <a:spLocks/>
          </p:cNvSpPr>
          <p:nvPr/>
        </p:nvSpPr>
        <p:spPr>
          <a:xfrm>
            <a:off x="4811485" y="2052927"/>
            <a:ext cx="6515327" cy="2925473"/>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i="1" dirty="0">
              <a:solidFill>
                <a:schemeClr val="tx1"/>
              </a:solidFill>
            </a:endParaRPr>
          </a:p>
        </p:txBody>
      </p:sp>
      <p:sp>
        <p:nvSpPr>
          <p:cNvPr id="5" name="Title 3"/>
          <p:cNvSpPr txBox="1">
            <a:spLocks/>
          </p:cNvSpPr>
          <p:nvPr/>
        </p:nvSpPr>
        <p:spPr>
          <a:xfrm>
            <a:off x="0" y="855479"/>
            <a:ext cx="12128740" cy="588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endParaRPr lang="en-US" sz="2800" dirty="0"/>
          </a:p>
        </p:txBody>
      </p:sp>
      <p:pic>
        <p:nvPicPr>
          <p:cNvPr id="3" name="Picture 2" descr="A person holding a fruit&#10;&#10;AI-generated content may be incorrect.">
            <a:extLst>
              <a:ext uri="{FF2B5EF4-FFF2-40B4-BE49-F238E27FC236}">
                <a16:creationId xmlns:a16="http://schemas.microsoft.com/office/drawing/2014/main" id="{EE1EAE54-84BE-5FE0-C7D6-885B82AA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13" y="1444441"/>
            <a:ext cx="2951829" cy="3757658"/>
          </a:xfrm>
          <a:prstGeom prst="rect">
            <a:avLst/>
          </a:prstGeom>
        </p:spPr>
      </p:pic>
      <p:sp>
        <p:nvSpPr>
          <p:cNvPr id="8" name="TextBox 7">
            <a:extLst>
              <a:ext uri="{FF2B5EF4-FFF2-40B4-BE49-F238E27FC236}">
                <a16:creationId xmlns:a16="http://schemas.microsoft.com/office/drawing/2014/main" id="{1B671F92-C054-CB5E-6154-54602E3F6447}"/>
              </a:ext>
            </a:extLst>
          </p:cNvPr>
          <p:cNvSpPr txBox="1"/>
          <p:nvPr/>
        </p:nvSpPr>
        <p:spPr>
          <a:xfrm>
            <a:off x="4920343" y="1442798"/>
            <a:ext cx="6308044" cy="3539430"/>
          </a:xfrm>
          <a:prstGeom prst="rect">
            <a:avLst/>
          </a:prstGeom>
          <a:noFill/>
        </p:spPr>
        <p:txBody>
          <a:bodyPr wrap="square" lIns="91440" tIns="45720" rIns="91440" bIns="45720" rtlCol="0" anchor="t">
            <a:spAutoFit/>
          </a:bodyPr>
          <a:lstStyle/>
          <a:p>
            <a:pPr marL="285750" indent="-285750">
              <a:buFontTx/>
              <a:buChar char="-"/>
            </a:pPr>
            <a:r>
              <a:rPr lang="bg-BG" sz="2800" dirty="0"/>
              <a:t>Обучител и консултант по набиране на средства и организационно развитие с 25 г. опит с над 500 НПО, читалища, граждански групи</a:t>
            </a:r>
            <a:endParaRPr lang="bg-BG" sz="2800" dirty="0">
              <a:ea typeface="Calibri"/>
              <a:cs typeface="Calibri"/>
            </a:endParaRPr>
          </a:p>
          <a:p>
            <a:pPr marL="285750" indent="-285750">
              <a:buFontTx/>
              <a:buChar char="-"/>
            </a:pPr>
            <a:r>
              <a:rPr lang="bg-BG" sz="2800" dirty="0"/>
              <a:t>Външен оценител на проекти на български и международни организации, вкл. </a:t>
            </a:r>
            <a:r>
              <a:rPr lang="en-GB" sz="2800" dirty="0"/>
              <a:t>UNICEF</a:t>
            </a:r>
            <a:endParaRPr lang="en-GB" sz="2800" dirty="0">
              <a:ea typeface="Calibri"/>
              <a:cs typeface="Calibri"/>
            </a:endParaRPr>
          </a:p>
          <a:p>
            <a:pPr marL="285750" indent="-285750">
              <a:buFontTx/>
              <a:buChar char="-"/>
            </a:pPr>
            <a:r>
              <a:rPr lang="bg-BG" sz="2800" dirty="0"/>
              <a:t>Запален планинар и йога</a:t>
            </a:r>
            <a:endParaRPr lang="en-GB" sz="2800" dirty="0">
              <a:ea typeface="Calibri"/>
              <a:cs typeface="Calibri"/>
            </a:endParaRPr>
          </a:p>
        </p:txBody>
      </p:sp>
    </p:spTree>
    <p:extLst>
      <p:ext uri="{BB962C8B-B14F-4D97-AF65-F5344CB8AC3E}">
        <p14:creationId xmlns:p14="http://schemas.microsoft.com/office/powerpoint/2010/main" val="262274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54FB8-E1BB-1788-C2BC-B2781D89CB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9C889C-E08C-7CF1-CA7D-30F9A63F4CA6}"/>
              </a:ext>
            </a:extLst>
          </p:cNvPr>
          <p:cNvSpPr>
            <a:spLocks noGrp="1"/>
          </p:cNvSpPr>
          <p:nvPr>
            <p:ph type="title" idx="4294967295"/>
          </p:nvPr>
        </p:nvSpPr>
        <p:spPr>
          <a:xfrm>
            <a:off x="0" y="200148"/>
            <a:ext cx="12187355" cy="729638"/>
          </a:xfrm>
        </p:spPr>
        <p:txBody>
          <a:bodyPr>
            <a:noAutofit/>
          </a:bodyPr>
          <a:lstStyle/>
          <a:p>
            <a:r>
              <a:rPr lang="bg-BG" sz="3200" dirty="0">
                <a:solidFill>
                  <a:srgbClr val="25488D"/>
                </a:solidFill>
                <a:latin typeface="Calibri"/>
                <a:ea typeface="Verdana"/>
                <a:cs typeface="Calibri"/>
              </a:rPr>
              <a:t>Търг</a:t>
            </a:r>
            <a:endParaRPr lang="en-US" sz="3200">
              <a:latin typeface="Calibri"/>
              <a:ea typeface="Calibri"/>
              <a:cs typeface="Calibri"/>
            </a:endParaRPr>
          </a:p>
        </p:txBody>
      </p:sp>
      <p:pic>
        <p:nvPicPr>
          <p:cNvPr id="2" name="Picture 1" descr="A gold bird with a blue background&#10;&#10;AI-generated content may be incorrect.">
            <a:extLst>
              <a:ext uri="{FF2B5EF4-FFF2-40B4-BE49-F238E27FC236}">
                <a16:creationId xmlns:a16="http://schemas.microsoft.com/office/drawing/2014/main" id="{EFF4B079-4EBB-93C0-5CEF-732269507388}"/>
              </a:ext>
            </a:extLst>
          </p:cNvPr>
          <p:cNvPicPr>
            <a:picLocks noChangeAspect="1"/>
          </p:cNvPicPr>
          <p:nvPr/>
        </p:nvPicPr>
        <p:blipFill>
          <a:blip r:embed="rId3"/>
          <a:stretch>
            <a:fillRect/>
          </a:stretch>
        </p:blipFill>
        <p:spPr>
          <a:xfrm>
            <a:off x="416081" y="1230923"/>
            <a:ext cx="7139533" cy="4021016"/>
          </a:xfrm>
          <a:prstGeom prst="rect">
            <a:avLst/>
          </a:prstGeom>
        </p:spPr>
      </p:pic>
      <p:sp>
        <p:nvSpPr>
          <p:cNvPr id="3" name="TextBox 2">
            <a:extLst>
              <a:ext uri="{FF2B5EF4-FFF2-40B4-BE49-F238E27FC236}">
                <a16:creationId xmlns:a16="http://schemas.microsoft.com/office/drawing/2014/main" id="{CF86D64D-F129-D571-92F3-225573F10B74}"/>
              </a:ext>
            </a:extLst>
          </p:cNvPr>
          <p:cNvSpPr txBox="1"/>
          <p:nvPr/>
        </p:nvSpPr>
        <p:spPr>
          <a:xfrm>
            <a:off x="7721110" y="561242"/>
            <a:ext cx="401954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800" dirty="0">
                <a:latin typeface="Calibri"/>
                <a:ea typeface="Verdana"/>
                <a:cs typeface="Calibri"/>
              </a:rPr>
              <a:t>Фондация </a:t>
            </a:r>
            <a:r>
              <a:rPr lang="ru-RU" sz="2800" dirty="0">
                <a:latin typeface="Calibri"/>
                <a:ea typeface="Verdana"/>
                <a:cs typeface="Calibri"/>
              </a:rPr>
              <a:t>“</a:t>
            </a:r>
            <a:r>
              <a:rPr lang="bg-BG" sz="2800" dirty="0">
                <a:latin typeface="Calibri"/>
                <a:ea typeface="Verdana"/>
                <a:cs typeface="Calibri"/>
              </a:rPr>
              <a:t>За нашите деца“</a:t>
            </a:r>
            <a:r>
              <a:rPr lang="ru-RU" sz="2800" dirty="0">
                <a:latin typeface="Calibri"/>
                <a:ea typeface="Verdana"/>
                <a:cs typeface="Calibri"/>
              </a:rPr>
              <a:t>, </a:t>
            </a:r>
            <a:endParaRPr lang="en-US" sz="2800">
              <a:latin typeface="Calibri"/>
              <a:ea typeface="Calibri"/>
              <a:cs typeface="Calibri"/>
            </a:endParaRPr>
          </a:p>
          <a:p>
            <a:pPr marL="342900" indent="-342900">
              <a:buFont typeface="Calibri"/>
              <a:buChar char="-"/>
            </a:pPr>
            <a:r>
              <a:rPr lang="ru-RU" sz="2800" dirty="0">
                <a:latin typeface="Calibri"/>
                <a:ea typeface="Verdana"/>
                <a:cs typeface="Calibri"/>
              </a:rPr>
              <a:t>14-то издание; </a:t>
            </a:r>
            <a:r>
              <a:rPr lang="ru-RU" sz="2800" err="1">
                <a:ea typeface="+mn-lt"/>
                <a:cs typeface="+mn-lt"/>
              </a:rPr>
              <a:t>близо</a:t>
            </a:r>
            <a:r>
              <a:rPr lang="ru-RU" sz="2800" dirty="0">
                <a:ea typeface="+mn-lt"/>
                <a:cs typeface="+mn-lt"/>
              </a:rPr>
              <a:t> 300 гости от </a:t>
            </a:r>
            <a:r>
              <a:rPr lang="ru-RU" sz="2800" err="1">
                <a:ea typeface="+mn-lt"/>
                <a:cs typeface="+mn-lt"/>
              </a:rPr>
              <a:t>дипломатическите</a:t>
            </a:r>
            <a:r>
              <a:rPr lang="ru-RU" sz="2800" dirty="0">
                <a:ea typeface="+mn-lt"/>
                <a:cs typeface="+mn-lt"/>
              </a:rPr>
              <a:t>, </a:t>
            </a:r>
            <a:r>
              <a:rPr lang="ru-RU" sz="2800" err="1">
                <a:ea typeface="+mn-lt"/>
                <a:cs typeface="+mn-lt"/>
              </a:rPr>
              <a:t>културни</a:t>
            </a:r>
            <a:r>
              <a:rPr lang="ru-RU" sz="2800" dirty="0">
                <a:ea typeface="+mn-lt"/>
                <a:cs typeface="+mn-lt"/>
              </a:rPr>
              <a:t> и бизнес среди, </a:t>
            </a:r>
            <a:r>
              <a:rPr lang="ru-RU" sz="2800" err="1">
                <a:ea typeface="+mn-lt"/>
                <a:cs typeface="+mn-lt"/>
              </a:rPr>
              <a:t>местна</a:t>
            </a:r>
            <a:r>
              <a:rPr lang="ru-RU" sz="2800" dirty="0">
                <a:ea typeface="+mn-lt"/>
                <a:cs typeface="+mn-lt"/>
              </a:rPr>
              <a:t> и </a:t>
            </a:r>
            <a:r>
              <a:rPr lang="ru-RU" sz="2800" err="1">
                <a:ea typeface="+mn-lt"/>
                <a:cs typeface="+mn-lt"/>
              </a:rPr>
              <a:t>изпълнителна</a:t>
            </a:r>
            <a:r>
              <a:rPr lang="ru-RU" sz="2800" dirty="0">
                <a:ea typeface="+mn-lt"/>
                <a:cs typeface="+mn-lt"/>
              </a:rPr>
              <a:t> </a:t>
            </a:r>
            <a:r>
              <a:rPr lang="ru-RU" sz="2800" err="1">
                <a:ea typeface="+mn-lt"/>
                <a:cs typeface="+mn-lt"/>
              </a:rPr>
              <a:t>власт</a:t>
            </a:r>
            <a:endParaRPr lang="ru-RU" sz="2800">
              <a:latin typeface="Calibri"/>
              <a:ea typeface="Calibri"/>
              <a:cs typeface="Calibri"/>
            </a:endParaRPr>
          </a:p>
          <a:p>
            <a:pPr marL="342900" indent="-342900">
              <a:buFont typeface="Calibri"/>
              <a:buChar char="-"/>
            </a:pPr>
            <a:r>
              <a:rPr lang="ru-RU" sz="2800" dirty="0" err="1">
                <a:latin typeface="Calibri"/>
                <a:ea typeface="Calibri"/>
                <a:cs typeface="Calibri"/>
              </a:rPr>
              <a:t>генерален</a:t>
            </a:r>
            <a:r>
              <a:rPr lang="ru-RU" sz="2800" dirty="0">
                <a:latin typeface="Calibri"/>
                <a:ea typeface="Calibri"/>
                <a:cs typeface="Calibri"/>
              </a:rPr>
              <a:t> спонсор, </a:t>
            </a:r>
            <a:r>
              <a:rPr lang="ru-RU" sz="2800" dirty="0" err="1">
                <a:latin typeface="Calibri"/>
                <a:ea typeface="Calibri"/>
                <a:cs typeface="Calibri"/>
              </a:rPr>
              <a:t>златен</a:t>
            </a:r>
            <a:r>
              <a:rPr lang="ru-RU" sz="2800" dirty="0">
                <a:latin typeface="Calibri"/>
                <a:ea typeface="Calibri"/>
                <a:cs typeface="Calibri"/>
              </a:rPr>
              <a:t>, </a:t>
            </a:r>
            <a:r>
              <a:rPr lang="ru-RU" sz="2800" dirty="0" err="1">
                <a:latin typeface="Calibri"/>
                <a:ea typeface="Calibri"/>
                <a:cs typeface="Calibri"/>
              </a:rPr>
              <a:t>партньори</a:t>
            </a:r>
            <a:endParaRPr lang="ru-RU" sz="2800" dirty="0">
              <a:latin typeface="Calibri"/>
              <a:ea typeface="Calibri"/>
              <a:cs typeface="Calibri"/>
            </a:endParaRPr>
          </a:p>
          <a:p>
            <a:pPr marL="342900" indent="-342900">
              <a:buFont typeface="Calibri"/>
              <a:buChar char="-"/>
            </a:pPr>
            <a:r>
              <a:rPr lang="ru-RU" sz="2800" dirty="0">
                <a:latin typeface="Calibri"/>
                <a:ea typeface="Verdana"/>
                <a:cs typeface="Calibri"/>
              </a:rPr>
              <a:t>за 2023 г. - над</a:t>
            </a:r>
            <a:r>
              <a:rPr lang="en-GB" sz="2800" dirty="0">
                <a:latin typeface="Calibri"/>
                <a:ea typeface="Verdana"/>
                <a:cs typeface="Calibri"/>
              </a:rPr>
              <a:t> </a:t>
            </a:r>
            <a:r>
              <a:rPr lang="ru-RU" sz="2800" dirty="0">
                <a:latin typeface="Calibri"/>
                <a:ea typeface="Verdana"/>
                <a:cs typeface="Calibri"/>
              </a:rPr>
              <a:t>260 </a:t>
            </a:r>
            <a:r>
              <a:rPr lang="ru-RU" sz="2800" dirty="0" err="1">
                <a:latin typeface="Calibri"/>
                <a:ea typeface="Verdana"/>
                <a:cs typeface="Calibri"/>
              </a:rPr>
              <a:t>хиляди</a:t>
            </a:r>
            <a:r>
              <a:rPr lang="ru-RU" sz="2800" dirty="0">
                <a:latin typeface="Calibri"/>
                <a:ea typeface="Verdana"/>
                <a:cs typeface="Calibri"/>
              </a:rPr>
              <a:t> лева</a:t>
            </a:r>
            <a:r>
              <a:rPr lang="en-GB" sz="2800" dirty="0">
                <a:latin typeface="Calibri"/>
                <a:ea typeface="Verdana"/>
                <a:cs typeface="Calibri"/>
              </a:rPr>
              <a:t> </a:t>
            </a:r>
            <a:endParaRPr lang="en-US" sz="2800" dirty="0">
              <a:latin typeface="Calibri"/>
              <a:ea typeface="Calibri"/>
              <a:cs typeface="Calibri"/>
            </a:endParaRPr>
          </a:p>
        </p:txBody>
      </p:sp>
    </p:spTree>
    <p:extLst>
      <p:ext uri="{BB962C8B-B14F-4D97-AF65-F5344CB8AC3E}">
        <p14:creationId xmlns:p14="http://schemas.microsoft.com/office/powerpoint/2010/main" val="792722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2FD4-05F7-4EDE-6741-D3A9E1495E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3384FB-FFE8-0A40-2EC5-DA09C3F513F0}"/>
              </a:ext>
            </a:extLst>
          </p:cNvPr>
          <p:cNvSpPr>
            <a:spLocks noGrp="1"/>
          </p:cNvSpPr>
          <p:nvPr>
            <p:ph type="title" idx="4294967295"/>
          </p:nvPr>
        </p:nvSpPr>
        <p:spPr>
          <a:xfrm>
            <a:off x="0" y="411163"/>
            <a:ext cx="12128740" cy="588962"/>
          </a:xfrm>
        </p:spPr>
        <p:txBody>
          <a:bodyPr>
            <a:noAutofit/>
          </a:bodyPr>
          <a:lstStyle/>
          <a:p>
            <a:r>
              <a:rPr lang="bg-BG" sz="3200" dirty="0">
                <a:solidFill>
                  <a:srgbClr val="25488D"/>
                </a:solidFill>
                <a:latin typeface="Calibri"/>
                <a:ea typeface="Verdana"/>
                <a:cs typeface="Calibri"/>
              </a:rPr>
              <a:t>Благотворителна вечеря и гала събитие</a:t>
            </a:r>
            <a:endParaRPr lang="en-US" sz="3200" dirty="0">
              <a:solidFill>
                <a:srgbClr val="25488D"/>
              </a:solidFill>
              <a:latin typeface="Calibri"/>
            </a:endParaRPr>
          </a:p>
        </p:txBody>
      </p:sp>
      <p:pic>
        <p:nvPicPr>
          <p:cNvPr id="2" name="Picture 1" descr="A person and person on a stage&#10;&#10;AI-generated content may be incorrect.">
            <a:extLst>
              <a:ext uri="{FF2B5EF4-FFF2-40B4-BE49-F238E27FC236}">
                <a16:creationId xmlns:a16="http://schemas.microsoft.com/office/drawing/2014/main" id="{C882FEBD-20EE-E0E7-5E23-7F568E21A04D}"/>
              </a:ext>
            </a:extLst>
          </p:cNvPr>
          <p:cNvPicPr>
            <a:picLocks noChangeAspect="1"/>
          </p:cNvPicPr>
          <p:nvPr/>
        </p:nvPicPr>
        <p:blipFill>
          <a:blip r:embed="rId3"/>
          <a:stretch>
            <a:fillRect/>
          </a:stretch>
        </p:blipFill>
        <p:spPr>
          <a:xfrm>
            <a:off x="2258425" y="996461"/>
            <a:ext cx="7686876" cy="4876801"/>
          </a:xfrm>
          <a:prstGeom prst="rect">
            <a:avLst/>
          </a:prstGeom>
        </p:spPr>
      </p:pic>
    </p:spTree>
    <p:extLst>
      <p:ext uri="{BB962C8B-B14F-4D97-AF65-F5344CB8AC3E}">
        <p14:creationId xmlns:p14="http://schemas.microsoft.com/office/powerpoint/2010/main" val="3636597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CBEE-DE89-3ACB-1A93-D0C8DF544C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590FBE-941B-C30D-755D-72D6180FD651}"/>
              </a:ext>
            </a:extLst>
          </p:cNvPr>
          <p:cNvSpPr>
            <a:spLocks noGrp="1"/>
          </p:cNvSpPr>
          <p:nvPr>
            <p:ph type="title" idx="4294967295"/>
          </p:nvPr>
        </p:nvSpPr>
        <p:spPr>
          <a:xfrm>
            <a:off x="0" y="411163"/>
            <a:ext cx="12128740" cy="588962"/>
          </a:xfrm>
        </p:spPr>
        <p:txBody>
          <a:bodyPr>
            <a:noAutofit/>
          </a:bodyPr>
          <a:lstStyle/>
          <a:p>
            <a:r>
              <a:rPr lang="bg-BG" sz="3200" dirty="0">
                <a:solidFill>
                  <a:srgbClr val="25488D"/>
                </a:solidFill>
                <a:latin typeface="Calibri"/>
                <a:ea typeface="Verdana"/>
                <a:cs typeface="Calibri"/>
              </a:rPr>
              <a:t>Тематично събитие – среща с вдъхновители(и), лекция, дискусия</a:t>
            </a:r>
            <a:endParaRPr lang="en-US" sz="3200">
              <a:solidFill>
                <a:srgbClr val="25488D"/>
              </a:solidFill>
              <a:latin typeface="Calibri"/>
              <a:ea typeface="Calibri"/>
              <a:cs typeface="Calibri"/>
            </a:endParaRPr>
          </a:p>
        </p:txBody>
      </p:sp>
      <p:pic>
        <p:nvPicPr>
          <p:cNvPr id="3" name="Picture 2" descr="A group of people with their hands covering their eyes&#10;&#10;AI-generated content may be incorrect.">
            <a:extLst>
              <a:ext uri="{FF2B5EF4-FFF2-40B4-BE49-F238E27FC236}">
                <a16:creationId xmlns:a16="http://schemas.microsoft.com/office/drawing/2014/main" id="{16068F78-E00A-AEE6-6A08-0CCF35BAE777}"/>
              </a:ext>
            </a:extLst>
          </p:cNvPr>
          <p:cNvPicPr>
            <a:picLocks noChangeAspect="1"/>
          </p:cNvPicPr>
          <p:nvPr/>
        </p:nvPicPr>
        <p:blipFill>
          <a:blip r:embed="rId3"/>
          <a:stretch>
            <a:fillRect/>
          </a:stretch>
        </p:blipFill>
        <p:spPr>
          <a:xfrm>
            <a:off x="3017908" y="996461"/>
            <a:ext cx="6085848" cy="4947139"/>
          </a:xfrm>
          <a:prstGeom prst="rect">
            <a:avLst/>
          </a:prstGeom>
        </p:spPr>
      </p:pic>
    </p:spTree>
    <p:extLst>
      <p:ext uri="{BB962C8B-B14F-4D97-AF65-F5344CB8AC3E}">
        <p14:creationId xmlns:p14="http://schemas.microsoft.com/office/powerpoint/2010/main" val="2556233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7177C-824D-1F1D-799E-D5B868B103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9C7CE4-2169-C745-41CF-85F79E421D44}"/>
              </a:ext>
            </a:extLst>
          </p:cNvPr>
          <p:cNvSpPr>
            <a:spLocks noGrp="1"/>
          </p:cNvSpPr>
          <p:nvPr>
            <p:ph type="title" idx="4294967295"/>
          </p:nvPr>
        </p:nvSpPr>
        <p:spPr>
          <a:xfrm>
            <a:off x="0" y="411163"/>
            <a:ext cx="12128740" cy="588962"/>
          </a:xfrm>
        </p:spPr>
        <p:txBody>
          <a:bodyPr>
            <a:noAutofit/>
          </a:bodyPr>
          <a:lstStyle/>
          <a:p>
            <a:r>
              <a:rPr lang="ru-RU" sz="3200" dirty="0" err="1">
                <a:solidFill>
                  <a:srgbClr val="25488D"/>
                </a:solidFill>
                <a:latin typeface="Calibri"/>
                <a:ea typeface="Verdana"/>
                <a:cs typeface="Calibri"/>
              </a:rPr>
              <a:t>Фестивал</a:t>
            </a:r>
            <a:r>
              <a:rPr lang="ru-RU" sz="3200" dirty="0">
                <a:solidFill>
                  <a:srgbClr val="25488D"/>
                </a:solidFill>
                <a:latin typeface="Calibri"/>
                <a:ea typeface="Verdana"/>
                <a:cs typeface="Calibri"/>
              </a:rPr>
              <a:t> с </a:t>
            </a:r>
            <a:r>
              <a:rPr lang="ru-RU" sz="3200" dirty="0" err="1">
                <a:solidFill>
                  <a:srgbClr val="25488D"/>
                </a:solidFill>
                <a:latin typeface="Calibri"/>
                <a:ea typeface="Verdana"/>
                <a:cs typeface="Calibri"/>
              </a:rPr>
              <a:t>работилници</a:t>
            </a:r>
            <a:r>
              <a:rPr lang="ru-RU" sz="3200" dirty="0">
                <a:solidFill>
                  <a:srgbClr val="25488D"/>
                </a:solidFill>
                <a:latin typeface="Calibri"/>
                <a:ea typeface="Verdana"/>
                <a:cs typeface="Calibri"/>
              </a:rPr>
              <a:t> и творчески занимания</a:t>
            </a:r>
            <a:endParaRPr lang="bg-BG" sz="3200" dirty="0">
              <a:solidFill>
                <a:srgbClr val="25488D"/>
              </a:solidFill>
              <a:latin typeface="Calibri"/>
              <a:ea typeface="Verdana"/>
              <a:cs typeface="Calibri"/>
            </a:endParaRPr>
          </a:p>
        </p:txBody>
      </p:sp>
      <p:pic>
        <p:nvPicPr>
          <p:cNvPr id="2" name="Picture 1" descr="A poster with a group of people&#10;&#10;AI-generated content may be incorrect.">
            <a:extLst>
              <a:ext uri="{FF2B5EF4-FFF2-40B4-BE49-F238E27FC236}">
                <a16:creationId xmlns:a16="http://schemas.microsoft.com/office/drawing/2014/main" id="{08E5E715-AE58-D894-D593-0F021313CC11}"/>
              </a:ext>
            </a:extLst>
          </p:cNvPr>
          <p:cNvPicPr>
            <a:picLocks noChangeAspect="1"/>
          </p:cNvPicPr>
          <p:nvPr/>
        </p:nvPicPr>
        <p:blipFill>
          <a:blip r:embed="rId3"/>
          <a:stretch>
            <a:fillRect/>
          </a:stretch>
        </p:blipFill>
        <p:spPr>
          <a:xfrm>
            <a:off x="492369" y="1641230"/>
            <a:ext cx="5791201" cy="3188678"/>
          </a:xfrm>
          <a:prstGeom prst="rect">
            <a:avLst/>
          </a:prstGeom>
        </p:spPr>
      </p:pic>
      <p:sp>
        <p:nvSpPr>
          <p:cNvPr id="5" name="TextBox 4">
            <a:extLst>
              <a:ext uri="{FF2B5EF4-FFF2-40B4-BE49-F238E27FC236}">
                <a16:creationId xmlns:a16="http://schemas.microsoft.com/office/drawing/2014/main" id="{33522D7D-F10F-341F-A34B-7CB4AFF2CF78}"/>
              </a:ext>
            </a:extLst>
          </p:cNvPr>
          <p:cNvSpPr txBox="1"/>
          <p:nvPr/>
        </p:nvSpPr>
        <p:spPr>
          <a:xfrm>
            <a:off x="6553201" y="1336431"/>
            <a:ext cx="541606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t>За</a:t>
            </a:r>
            <a:r>
              <a:rPr lang="en-US" sz="2400" dirty="0"/>
              <a:t> </a:t>
            </a:r>
            <a:r>
              <a:rPr lang="en-US" sz="2400" err="1"/>
              <a:t>четвърта</a:t>
            </a:r>
            <a:r>
              <a:rPr lang="en-US" sz="2400" dirty="0"/>
              <a:t> </a:t>
            </a:r>
            <a:r>
              <a:rPr lang="en-US" sz="2400" err="1"/>
              <a:t>година</a:t>
            </a:r>
            <a:r>
              <a:rPr lang="en-US" sz="2400" dirty="0"/>
              <a:t> </a:t>
            </a:r>
            <a:r>
              <a:rPr lang="en-US" sz="2400" err="1"/>
              <a:t>ще</a:t>
            </a:r>
            <a:r>
              <a:rPr lang="en-US" sz="2400" dirty="0"/>
              <a:t> </a:t>
            </a:r>
            <a:r>
              <a:rPr lang="en-US" sz="2400" err="1"/>
              <a:t>празнуваме</a:t>
            </a:r>
            <a:r>
              <a:rPr lang="en-US" sz="2400" dirty="0"/>
              <a:t> </a:t>
            </a:r>
            <a:r>
              <a:rPr lang="en-US" sz="2400" err="1"/>
              <a:t>силата</a:t>
            </a:r>
            <a:r>
              <a:rPr lang="en-US" sz="2400" dirty="0"/>
              <a:t> </a:t>
            </a:r>
            <a:r>
              <a:rPr lang="en-US" sz="2400" err="1"/>
              <a:t>на</a:t>
            </a:r>
            <a:r>
              <a:rPr lang="en-US" sz="2400" dirty="0"/>
              <a:t> </a:t>
            </a:r>
            <a:r>
              <a:rPr lang="en-US" sz="2400" err="1"/>
              <a:t>креативния</a:t>
            </a:r>
            <a:r>
              <a:rPr lang="en-US" sz="2400" dirty="0"/>
              <a:t> </a:t>
            </a:r>
            <a:r>
              <a:rPr lang="en-US" sz="2400" err="1"/>
              <a:t>активизъм</a:t>
            </a:r>
            <a:r>
              <a:rPr lang="en-US" sz="2400" dirty="0"/>
              <a:t> и </a:t>
            </a:r>
            <a:r>
              <a:rPr lang="en-US" sz="2400" err="1"/>
              <a:t>будния</a:t>
            </a:r>
            <a:r>
              <a:rPr lang="en-US" sz="2400" dirty="0"/>
              <a:t> </a:t>
            </a:r>
            <a:r>
              <a:rPr lang="en-US" sz="2400" err="1"/>
              <a:t>граждански</a:t>
            </a:r>
            <a:r>
              <a:rPr lang="en-US" sz="2400" dirty="0"/>
              <a:t> </a:t>
            </a:r>
            <a:r>
              <a:rPr lang="en-US" sz="2400" err="1"/>
              <a:t>дух</a:t>
            </a:r>
            <a:r>
              <a:rPr lang="en-US" sz="2400" dirty="0"/>
              <a:t>... </a:t>
            </a:r>
            <a:r>
              <a:rPr lang="en-US" sz="2400" err="1"/>
              <a:t>Ще</a:t>
            </a:r>
            <a:r>
              <a:rPr lang="en-US" sz="2400" dirty="0"/>
              <a:t> </a:t>
            </a:r>
            <a:r>
              <a:rPr lang="en-US" sz="2400" err="1"/>
              <a:t>се</a:t>
            </a:r>
            <a:r>
              <a:rPr lang="en-US" sz="2400" dirty="0"/>
              <a:t> </a:t>
            </a:r>
            <a:r>
              <a:rPr lang="en-US" sz="2400" err="1"/>
              <a:t>забавляваме</a:t>
            </a:r>
            <a:r>
              <a:rPr lang="en-US" sz="2400" dirty="0"/>
              <a:t> в </a:t>
            </a:r>
            <a:r>
              <a:rPr lang="en-US" sz="2400" err="1"/>
              <a:t>каскада</a:t>
            </a:r>
            <a:r>
              <a:rPr lang="en-US" sz="2400" dirty="0"/>
              <a:t> </a:t>
            </a:r>
            <a:r>
              <a:rPr lang="en-US" sz="2400" err="1"/>
              <a:t>от</a:t>
            </a:r>
            <a:r>
              <a:rPr lang="en-US" sz="2400" dirty="0"/>
              <a:t> </a:t>
            </a:r>
            <a:r>
              <a:rPr lang="en-US" sz="2400" err="1"/>
              <a:t>креативни</a:t>
            </a:r>
            <a:r>
              <a:rPr lang="en-US" sz="2400" dirty="0"/>
              <a:t> </a:t>
            </a:r>
            <a:r>
              <a:rPr lang="en-US" sz="2400" err="1"/>
              <a:t>работилници</a:t>
            </a:r>
            <a:r>
              <a:rPr lang="en-US" sz="2400" dirty="0"/>
              <a:t>, </a:t>
            </a:r>
            <a:r>
              <a:rPr lang="en-US" sz="2400" err="1"/>
              <a:t>водени</a:t>
            </a:r>
            <a:r>
              <a:rPr lang="en-US" sz="2400" dirty="0"/>
              <a:t> </a:t>
            </a:r>
            <a:r>
              <a:rPr lang="en-US" sz="2400" err="1"/>
              <a:t>от</a:t>
            </a:r>
            <a:r>
              <a:rPr lang="en-US" sz="2400" dirty="0"/>
              <a:t> </a:t>
            </a:r>
            <a:r>
              <a:rPr lang="en-US" sz="2400" err="1"/>
              <a:t>социално</a:t>
            </a:r>
            <a:r>
              <a:rPr lang="en-US" sz="2400" dirty="0"/>
              <a:t> </a:t>
            </a:r>
            <a:r>
              <a:rPr lang="en-US" sz="2400" err="1"/>
              <a:t>ангажирани</a:t>
            </a:r>
            <a:r>
              <a:rPr lang="en-US" sz="2400" dirty="0"/>
              <a:t> </a:t>
            </a:r>
            <a:r>
              <a:rPr lang="en-US" sz="2400" err="1"/>
              <a:t>артисти</a:t>
            </a:r>
            <a:r>
              <a:rPr lang="en-US" sz="2400" dirty="0"/>
              <a:t>, </a:t>
            </a:r>
            <a:r>
              <a:rPr lang="en-US" sz="2400" err="1"/>
              <a:t>образователни</a:t>
            </a:r>
            <a:r>
              <a:rPr lang="en-US" sz="2400" dirty="0"/>
              <a:t> </a:t>
            </a:r>
            <a:r>
              <a:rPr lang="en-US" sz="2400" err="1"/>
              <a:t>игри</a:t>
            </a:r>
            <a:r>
              <a:rPr lang="en-US" sz="2400" dirty="0"/>
              <a:t> с </a:t>
            </a:r>
            <a:r>
              <a:rPr lang="en-US" sz="2400" err="1"/>
              <a:t>участието</a:t>
            </a:r>
            <a:r>
              <a:rPr lang="en-US" sz="2400" dirty="0"/>
              <a:t> </a:t>
            </a:r>
            <a:r>
              <a:rPr lang="en-US" sz="2400" err="1"/>
              <a:t>на</a:t>
            </a:r>
            <a:r>
              <a:rPr lang="en-US" sz="2400" dirty="0"/>
              <a:t> </a:t>
            </a:r>
            <a:r>
              <a:rPr lang="en-US" sz="2400" err="1"/>
              <a:t>правозащитни</a:t>
            </a:r>
            <a:r>
              <a:rPr lang="en-US" sz="2400" dirty="0"/>
              <a:t> </a:t>
            </a:r>
            <a:r>
              <a:rPr lang="en-US" sz="2400" err="1"/>
              <a:t>организации</a:t>
            </a:r>
            <a:r>
              <a:rPr lang="en-US" sz="2400" dirty="0"/>
              <a:t> и </a:t>
            </a:r>
            <a:r>
              <a:rPr lang="en-US" sz="2400" err="1"/>
              <a:t>творчески</a:t>
            </a:r>
            <a:r>
              <a:rPr lang="en-US" sz="2400" dirty="0"/>
              <a:t> </a:t>
            </a:r>
            <a:r>
              <a:rPr lang="en-US" sz="2400" err="1"/>
              <a:t>занимания</a:t>
            </a:r>
            <a:r>
              <a:rPr lang="en-US" sz="2400" dirty="0"/>
              <a:t>, </a:t>
            </a:r>
            <a:r>
              <a:rPr lang="en-US" sz="2400" err="1"/>
              <a:t>модерирани</a:t>
            </a:r>
            <a:r>
              <a:rPr lang="en-US" sz="2400" dirty="0"/>
              <a:t> </a:t>
            </a:r>
            <a:r>
              <a:rPr lang="en-US" sz="2400" err="1"/>
              <a:t>от</a:t>
            </a:r>
            <a:r>
              <a:rPr lang="en-US" sz="2400" dirty="0"/>
              <a:t> </a:t>
            </a:r>
            <a:r>
              <a:rPr lang="en-US" sz="2400" err="1"/>
              <a:t>граждански</a:t>
            </a:r>
            <a:r>
              <a:rPr lang="en-US" sz="2400" dirty="0"/>
              <a:t> </a:t>
            </a:r>
            <a:r>
              <a:rPr lang="en-US" sz="2400" err="1"/>
              <a:t>активисти</a:t>
            </a:r>
            <a:r>
              <a:rPr lang="en-US" sz="2400" dirty="0"/>
              <a:t>.</a:t>
            </a:r>
          </a:p>
          <a:p>
            <a:endParaRPr lang="en-US" sz="2400" dirty="0">
              <a:ea typeface="Calibri"/>
              <a:cs typeface="Calibri"/>
            </a:endParaRPr>
          </a:p>
          <a:p>
            <a:r>
              <a:rPr lang="en-US" sz="2400" dirty="0">
                <a:ea typeface="Calibri"/>
                <a:cs typeface="Calibri"/>
              </a:rPr>
              <a:t>В </a:t>
            </a:r>
            <a:r>
              <a:rPr lang="en-US" sz="2400" dirty="0" err="1">
                <a:ea typeface="Calibri"/>
                <a:cs typeface="Calibri"/>
              </a:rPr>
              <a:t>Южния</a:t>
            </a:r>
            <a:r>
              <a:rPr lang="en-US" sz="2400" dirty="0">
                <a:ea typeface="Calibri"/>
                <a:cs typeface="Calibri"/>
              </a:rPr>
              <a:t> </a:t>
            </a:r>
            <a:r>
              <a:rPr lang="en-US" sz="2400" dirty="0" err="1">
                <a:ea typeface="Calibri"/>
                <a:cs typeface="Calibri"/>
              </a:rPr>
              <a:t>парк</a:t>
            </a:r>
            <a:r>
              <a:rPr lang="en-US" sz="2400" dirty="0">
                <a:ea typeface="Calibri"/>
                <a:cs typeface="Calibri"/>
              </a:rPr>
              <a:t>; </a:t>
            </a:r>
            <a:r>
              <a:rPr lang="ru-RU" sz="2400" dirty="0">
                <a:latin typeface="Calibri"/>
                <a:ea typeface="Verdana"/>
                <a:cs typeface="Calibri"/>
              </a:rPr>
              <a:t>13</a:t>
            </a:r>
            <a:r>
              <a:rPr lang="en-US" sz="2400" dirty="0">
                <a:latin typeface="Calibri"/>
                <a:ea typeface="Verdana"/>
                <a:cs typeface="Calibri"/>
              </a:rPr>
              <a:t> </a:t>
            </a:r>
            <a:r>
              <a:rPr lang="ru-RU" sz="2400" dirty="0">
                <a:latin typeface="Calibri"/>
                <a:ea typeface="Verdana"/>
                <a:cs typeface="Calibri"/>
              </a:rPr>
              <a:t>101 </a:t>
            </a:r>
            <a:r>
              <a:rPr lang="ru-RU" sz="2400" dirty="0" err="1">
                <a:latin typeface="Calibri"/>
                <a:ea typeface="Verdana"/>
                <a:cs typeface="Calibri"/>
              </a:rPr>
              <a:t>лв</a:t>
            </a:r>
            <a:r>
              <a:rPr lang="ru-RU" sz="2400" dirty="0">
                <a:latin typeface="Calibri"/>
                <a:ea typeface="Verdana"/>
                <a:cs typeface="Calibri"/>
              </a:rPr>
              <a:t>.</a:t>
            </a:r>
            <a:endParaRPr lang="ru-RU"/>
          </a:p>
        </p:txBody>
      </p:sp>
    </p:spTree>
    <p:extLst>
      <p:ext uri="{BB962C8B-B14F-4D97-AF65-F5344CB8AC3E}">
        <p14:creationId xmlns:p14="http://schemas.microsoft.com/office/powerpoint/2010/main" val="155341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A9C8-4B0B-F5D9-FE3F-9E0445B489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119B62-CFC5-A78C-0A81-D6F2124C0FEA}"/>
              </a:ext>
            </a:extLst>
          </p:cNvPr>
          <p:cNvSpPr>
            <a:spLocks noGrp="1"/>
          </p:cNvSpPr>
          <p:nvPr>
            <p:ph type="title" idx="4294967295"/>
          </p:nvPr>
        </p:nvSpPr>
        <p:spPr>
          <a:xfrm>
            <a:off x="0" y="411163"/>
            <a:ext cx="12128740" cy="588962"/>
          </a:xfrm>
        </p:spPr>
        <p:txBody>
          <a:bodyPr>
            <a:noAutofit/>
          </a:bodyPr>
          <a:lstStyle/>
          <a:p>
            <a:r>
              <a:rPr lang="ru-RU" sz="3200" dirty="0">
                <a:solidFill>
                  <a:srgbClr val="25488D"/>
                </a:solidFill>
                <a:latin typeface="Calibri"/>
                <a:ea typeface="Verdana"/>
                <a:cs typeface="Calibri"/>
              </a:rPr>
              <a:t>Благотворителен базар с </a:t>
            </a:r>
            <a:r>
              <a:rPr lang="ru-RU" sz="3200" dirty="0" err="1">
                <a:solidFill>
                  <a:srgbClr val="25488D"/>
                </a:solidFill>
                <a:latin typeface="Calibri"/>
                <a:ea typeface="Verdana"/>
                <a:cs typeface="Calibri"/>
              </a:rPr>
              <a:t>ръчни</a:t>
            </a:r>
            <a:r>
              <a:rPr lang="ru-RU" sz="3200" dirty="0">
                <a:solidFill>
                  <a:srgbClr val="25488D"/>
                </a:solidFill>
                <a:latin typeface="Calibri"/>
                <a:ea typeface="Verdana"/>
                <a:cs typeface="Calibri"/>
              </a:rPr>
              <a:t> изделия</a:t>
            </a:r>
          </a:p>
        </p:txBody>
      </p:sp>
      <p:pic>
        <p:nvPicPr>
          <p:cNvPr id="2" name="Picture 1" descr="A screenshot of a website&#10;&#10;AI-generated content may be incorrect.">
            <a:extLst>
              <a:ext uri="{FF2B5EF4-FFF2-40B4-BE49-F238E27FC236}">
                <a16:creationId xmlns:a16="http://schemas.microsoft.com/office/drawing/2014/main" id="{252A34B9-761E-B487-BF98-60855A15E7CF}"/>
              </a:ext>
            </a:extLst>
          </p:cNvPr>
          <p:cNvPicPr>
            <a:picLocks noChangeAspect="1"/>
          </p:cNvPicPr>
          <p:nvPr/>
        </p:nvPicPr>
        <p:blipFill>
          <a:blip r:embed="rId3"/>
          <a:stretch>
            <a:fillRect/>
          </a:stretch>
        </p:blipFill>
        <p:spPr>
          <a:xfrm>
            <a:off x="3053862" y="998659"/>
            <a:ext cx="5568462" cy="5024805"/>
          </a:xfrm>
          <a:prstGeom prst="rect">
            <a:avLst/>
          </a:prstGeom>
        </p:spPr>
      </p:pic>
    </p:spTree>
    <p:extLst>
      <p:ext uri="{BB962C8B-B14F-4D97-AF65-F5344CB8AC3E}">
        <p14:creationId xmlns:p14="http://schemas.microsoft.com/office/powerpoint/2010/main" val="1880532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8ACB4-B55F-4026-70C4-20EEB0AE1F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2DD67D-84BB-5904-9D9A-2F75A5D67159}"/>
              </a:ext>
            </a:extLst>
          </p:cNvPr>
          <p:cNvSpPr>
            <a:spLocks noGrp="1"/>
          </p:cNvSpPr>
          <p:nvPr>
            <p:ph type="title" idx="4294967295"/>
          </p:nvPr>
        </p:nvSpPr>
        <p:spPr>
          <a:xfrm>
            <a:off x="0" y="411163"/>
            <a:ext cx="12128740" cy="588962"/>
          </a:xfrm>
        </p:spPr>
        <p:txBody>
          <a:bodyPr>
            <a:noAutofit/>
          </a:bodyPr>
          <a:lstStyle/>
          <a:p>
            <a:r>
              <a:rPr lang="ru-RU" sz="3200" dirty="0" err="1">
                <a:solidFill>
                  <a:srgbClr val="25488D"/>
                </a:solidFill>
                <a:latin typeface="Calibri"/>
                <a:ea typeface="Calibri"/>
                <a:cs typeface="Calibri"/>
              </a:rPr>
              <a:t>Личен</a:t>
            </a:r>
            <a:r>
              <a:rPr lang="ru-RU" sz="3200" dirty="0">
                <a:solidFill>
                  <a:srgbClr val="25488D"/>
                </a:solidFill>
                <a:latin typeface="Calibri"/>
                <a:ea typeface="Calibri"/>
                <a:cs typeface="Calibri"/>
              </a:rPr>
              <a:t> житейски повод</a:t>
            </a:r>
            <a:endParaRPr lang="en-US" dirty="0"/>
          </a:p>
        </p:txBody>
      </p:sp>
      <p:pic>
        <p:nvPicPr>
          <p:cNvPr id="3" name="Picture 2" descr="A person in a pink sweater&#10;&#10;AI-generated content may be incorrect.">
            <a:extLst>
              <a:ext uri="{FF2B5EF4-FFF2-40B4-BE49-F238E27FC236}">
                <a16:creationId xmlns:a16="http://schemas.microsoft.com/office/drawing/2014/main" id="{294436F8-C2EA-3A6D-6477-8D9AB395D8C8}"/>
              </a:ext>
            </a:extLst>
          </p:cNvPr>
          <p:cNvPicPr>
            <a:picLocks noChangeAspect="1"/>
          </p:cNvPicPr>
          <p:nvPr/>
        </p:nvPicPr>
        <p:blipFill>
          <a:blip r:embed="rId3"/>
          <a:stretch>
            <a:fillRect/>
          </a:stretch>
        </p:blipFill>
        <p:spPr>
          <a:xfrm>
            <a:off x="2440157" y="984738"/>
            <a:ext cx="7311684" cy="4900247"/>
          </a:xfrm>
          <a:prstGeom prst="rect">
            <a:avLst/>
          </a:prstGeom>
        </p:spPr>
      </p:pic>
    </p:spTree>
    <p:extLst>
      <p:ext uri="{BB962C8B-B14F-4D97-AF65-F5344CB8AC3E}">
        <p14:creationId xmlns:p14="http://schemas.microsoft.com/office/powerpoint/2010/main" val="3196114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D7229-CE79-FB8C-2CF6-F3380A059A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FE80B4-11C4-96B8-0D36-AA516998C0A3}"/>
              </a:ext>
            </a:extLst>
          </p:cNvPr>
          <p:cNvSpPr>
            <a:spLocks noGrp="1"/>
          </p:cNvSpPr>
          <p:nvPr>
            <p:ph type="title" idx="4294967295"/>
          </p:nvPr>
        </p:nvSpPr>
        <p:spPr>
          <a:xfrm>
            <a:off x="0" y="411163"/>
            <a:ext cx="12128740" cy="588962"/>
          </a:xfrm>
        </p:spPr>
        <p:txBody>
          <a:bodyPr>
            <a:noAutofit/>
          </a:bodyPr>
          <a:lstStyle/>
          <a:p>
            <a:r>
              <a:rPr lang="ru-RU" sz="3200" dirty="0" err="1">
                <a:solidFill>
                  <a:srgbClr val="25488D"/>
                </a:solidFill>
                <a:latin typeface="Calibri"/>
                <a:ea typeface="Verdana"/>
                <a:cs typeface="Calibri"/>
              </a:rPr>
              <a:t>По-голямата</a:t>
            </a:r>
            <a:r>
              <a:rPr lang="ru-RU" sz="3200" dirty="0">
                <a:solidFill>
                  <a:srgbClr val="25488D"/>
                </a:solidFill>
                <a:latin typeface="Calibri"/>
                <a:ea typeface="Verdana"/>
                <a:cs typeface="Calibri"/>
              </a:rPr>
              <a:t> картина</a:t>
            </a:r>
            <a:endParaRPr lang="en-US" sz="3200" dirty="0">
              <a:latin typeface="Calibri"/>
            </a:endParaRPr>
          </a:p>
        </p:txBody>
      </p:sp>
      <p:pic>
        <p:nvPicPr>
          <p:cNvPr id="2" name="Picture 1" descr="A pizza with a slice missing&#10;&#10;AI-generated content may be incorrect.">
            <a:extLst>
              <a:ext uri="{FF2B5EF4-FFF2-40B4-BE49-F238E27FC236}">
                <a16:creationId xmlns:a16="http://schemas.microsoft.com/office/drawing/2014/main" id="{816F33BF-71C8-70A6-F2D1-1FC68164426E}"/>
              </a:ext>
            </a:extLst>
          </p:cNvPr>
          <p:cNvPicPr>
            <a:picLocks noChangeAspect="1"/>
          </p:cNvPicPr>
          <p:nvPr/>
        </p:nvPicPr>
        <p:blipFill>
          <a:blip r:embed="rId3"/>
          <a:stretch>
            <a:fillRect/>
          </a:stretch>
        </p:blipFill>
        <p:spPr>
          <a:xfrm>
            <a:off x="7121769" y="1019906"/>
            <a:ext cx="4841633" cy="4818186"/>
          </a:xfrm>
          <a:prstGeom prst="rect">
            <a:avLst/>
          </a:prstGeom>
        </p:spPr>
      </p:pic>
      <p:sp>
        <p:nvSpPr>
          <p:cNvPr id="5" name="TextBox 4">
            <a:extLst>
              <a:ext uri="{FF2B5EF4-FFF2-40B4-BE49-F238E27FC236}">
                <a16:creationId xmlns:a16="http://schemas.microsoft.com/office/drawing/2014/main" id="{26801548-BB7D-C60B-686A-C2DEEA9AB06C}"/>
              </a:ext>
            </a:extLst>
          </p:cNvPr>
          <p:cNvSpPr txBox="1"/>
          <p:nvPr/>
        </p:nvSpPr>
        <p:spPr>
          <a:xfrm>
            <a:off x="274028" y="994996"/>
            <a:ext cx="746759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err="1">
                <a:latin typeface="Calibri"/>
                <a:ea typeface="Verdana"/>
                <a:cs typeface="Calibri"/>
              </a:rPr>
              <a:t>Набирането</a:t>
            </a:r>
            <a:r>
              <a:rPr lang="ru-RU" sz="2800" dirty="0">
                <a:latin typeface="Calibri"/>
                <a:ea typeface="Verdana"/>
                <a:cs typeface="Calibri"/>
              </a:rPr>
              <a:t> на средства е вид "сделка": </a:t>
            </a:r>
            <a:endParaRPr lang="en-US" sz="2800">
              <a:latin typeface="Calibri"/>
              <a:ea typeface="Verdana"/>
              <a:cs typeface="Calibri"/>
            </a:endParaRPr>
          </a:p>
          <a:p>
            <a:pPr marL="342900" indent="-342900">
              <a:buFont typeface="Calibri"/>
              <a:buChar char="-"/>
            </a:pPr>
            <a:r>
              <a:rPr lang="ru-RU" sz="2800" b="1" dirty="0">
                <a:latin typeface="Calibri"/>
                <a:ea typeface="Verdana"/>
                <a:cs typeface="Calibri"/>
              </a:rPr>
              <a:t>Идея, кауза</a:t>
            </a:r>
            <a:r>
              <a:rPr lang="ru-RU" sz="2800" dirty="0">
                <a:latin typeface="Calibri"/>
                <a:ea typeface="Verdana"/>
                <a:cs typeface="Calibri"/>
              </a:rPr>
              <a:t> – </a:t>
            </a:r>
            <a:r>
              <a:rPr lang="ru-RU" sz="2800" dirty="0" err="1">
                <a:latin typeface="Calibri"/>
                <a:ea typeface="Verdana"/>
                <a:cs typeface="Calibri"/>
              </a:rPr>
              <a:t>трябва</a:t>
            </a:r>
            <a:r>
              <a:rPr lang="ru-RU" sz="2800" dirty="0">
                <a:latin typeface="Calibri"/>
                <a:ea typeface="Verdana"/>
                <a:cs typeface="Calibri"/>
              </a:rPr>
              <a:t> да е добре </a:t>
            </a:r>
            <a:r>
              <a:rPr lang="ru-RU" sz="2800" dirty="0" err="1">
                <a:latin typeface="Calibri"/>
                <a:ea typeface="Verdana"/>
                <a:cs typeface="Calibri"/>
              </a:rPr>
              <a:t>разказана</a:t>
            </a:r>
            <a:r>
              <a:rPr lang="ru-RU" sz="2800" dirty="0">
                <a:latin typeface="Calibri"/>
                <a:ea typeface="Verdana"/>
                <a:cs typeface="Calibri"/>
              </a:rPr>
              <a:t> (</a:t>
            </a:r>
            <a:r>
              <a:rPr lang="ru-RU" sz="2800" dirty="0" err="1">
                <a:latin typeface="Calibri"/>
                <a:ea typeface="Verdana"/>
                <a:cs typeface="Calibri"/>
              </a:rPr>
              <a:t>апел</a:t>
            </a:r>
            <a:r>
              <a:rPr lang="ru-RU" sz="2800" dirty="0">
                <a:latin typeface="Calibri"/>
                <a:ea typeface="Verdana"/>
                <a:cs typeface="Calibri"/>
              </a:rPr>
              <a:t>) и </a:t>
            </a:r>
            <a:r>
              <a:rPr lang="ru-RU" sz="2800" dirty="0" err="1">
                <a:latin typeface="Calibri"/>
                <a:ea typeface="Verdana"/>
                <a:cs typeface="Calibri"/>
              </a:rPr>
              <a:t>онагледена</a:t>
            </a:r>
            <a:r>
              <a:rPr lang="ru-RU" sz="2800" dirty="0">
                <a:latin typeface="Calibri"/>
                <a:ea typeface="Verdana"/>
                <a:cs typeface="Calibri"/>
              </a:rPr>
              <a:t> (</a:t>
            </a:r>
            <a:r>
              <a:rPr lang="ru-RU" sz="2800" dirty="0" err="1">
                <a:latin typeface="Calibri"/>
                <a:ea typeface="Verdana"/>
                <a:cs typeface="Calibri"/>
              </a:rPr>
              <a:t>визии</a:t>
            </a:r>
            <a:r>
              <a:rPr lang="ru-RU" sz="2800" dirty="0">
                <a:latin typeface="Calibri"/>
                <a:ea typeface="Verdana"/>
                <a:cs typeface="Calibri"/>
              </a:rPr>
              <a:t>, снимки, видео)</a:t>
            </a:r>
          </a:p>
          <a:p>
            <a:pPr marL="342900" indent="-342900">
              <a:buFont typeface="Calibri"/>
              <a:buChar char="-"/>
            </a:pPr>
            <a:r>
              <a:rPr lang="ru-RU" sz="2800" b="1" err="1">
                <a:latin typeface="Calibri"/>
                <a:ea typeface="Verdana"/>
                <a:cs typeface="Calibri"/>
              </a:rPr>
              <a:t>Предлагащ</a:t>
            </a:r>
            <a:r>
              <a:rPr lang="ru-RU" sz="2800" b="1" dirty="0">
                <a:latin typeface="Calibri"/>
                <a:ea typeface="Verdana"/>
                <a:cs typeface="Calibri"/>
              </a:rPr>
              <a:t> </a:t>
            </a:r>
            <a:r>
              <a:rPr lang="ru-RU" sz="2800" dirty="0">
                <a:latin typeface="Calibri"/>
                <a:ea typeface="Verdana"/>
                <a:cs typeface="Calibri"/>
              </a:rPr>
              <a:t>- кои </a:t>
            </a:r>
            <a:r>
              <a:rPr lang="ru-RU" sz="2800" err="1">
                <a:latin typeface="Calibri"/>
                <a:ea typeface="Verdana"/>
                <a:cs typeface="Calibri"/>
              </a:rPr>
              <a:t>сме</a:t>
            </a:r>
            <a:r>
              <a:rPr lang="ru-RU" sz="2800" dirty="0">
                <a:latin typeface="Calibri"/>
                <a:ea typeface="Verdana"/>
                <a:cs typeface="Calibri"/>
              </a:rPr>
              <a:t> </a:t>
            </a:r>
            <a:r>
              <a:rPr lang="ru-RU" sz="2800" err="1">
                <a:latin typeface="Calibri"/>
                <a:ea typeface="Verdana"/>
                <a:cs typeface="Calibri"/>
              </a:rPr>
              <a:t>ние</a:t>
            </a:r>
            <a:r>
              <a:rPr lang="ru-RU" sz="2800" dirty="0">
                <a:latin typeface="Calibri"/>
                <a:ea typeface="Verdana"/>
                <a:cs typeface="Calibri"/>
              </a:rPr>
              <a:t> (опит, история, ценности), </a:t>
            </a:r>
            <a:r>
              <a:rPr lang="ru-RU" sz="2800" err="1">
                <a:latin typeface="Calibri"/>
                <a:ea typeface="Verdana"/>
                <a:cs typeface="Calibri"/>
              </a:rPr>
              <a:t>екип</a:t>
            </a:r>
            <a:r>
              <a:rPr lang="ru-RU" sz="2800" dirty="0">
                <a:latin typeface="Calibri"/>
                <a:ea typeface="Verdana"/>
                <a:cs typeface="Calibri"/>
              </a:rPr>
              <a:t>, </a:t>
            </a:r>
            <a:r>
              <a:rPr lang="ru-RU" sz="2800" err="1">
                <a:latin typeface="Calibri"/>
                <a:ea typeface="Verdana"/>
                <a:cs typeface="Calibri"/>
              </a:rPr>
              <a:t>доброволци</a:t>
            </a:r>
            <a:endParaRPr lang="ru-RU" sz="2800">
              <a:latin typeface="Calibri"/>
              <a:ea typeface="Verdana"/>
              <a:cs typeface="Calibri"/>
            </a:endParaRPr>
          </a:p>
          <a:p>
            <a:pPr marL="342900" indent="-342900">
              <a:buFont typeface="Calibri"/>
              <a:buChar char="-"/>
            </a:pPr>
            <a:r>
              <a:rPr lang="ru-RU" sz="2800" b="1" err="1">
                <a:latin typeface="Calibri"/>
                <a:ea typeface="Verdana"/>
                <a:cs typeface="Calibri"/>
              </a:rPr>
              <a:t>Купуващ</a:t>
            </a:r>
            <a:r>
              <a:rPr lang="ru-RU" sz="2800" b="1" dirty="0">
                <a:latin typeface="Calibri"/>
                <a:ea typeface="Verdana"/>
                <a:cs typeface="Calibri"/>
              </a:rPr>
              <a:t> </a:t>
            </a:r>
            <a:r>
              <a:rPr lang="ru-RU" sz="2800" dirty="0">
                <a:latin typeface="Calibri"/>
                <a:ea typeface="Verdana"/>
                <a:cs typeface="Calibri"/>
              </a:rPr>
              <a:t>- кои </a:t>
            </a:r>
            <a:r>
              <a:rPr lang="ru-RU" sz="2800" err="1">
                <a:latin typeface="Calibri"/>
                <a:ea typeface="Verdana"/>
                <a:cs typeface="Calibri"/>
              </a:rPr>
              <a:t>могат</a:t>
            </a:r>
            <a:r>
              <a:rPr lang="ru-RU" sz="2800" dirty="0">
                <a:latin typeface="Calibri"/>
                <a:ea typeface="Verdana"/>
                <a:cs typeface="Calibri"/>
              </a:rPr>
              <a:t> да </a:t>
            </a:r>
            <a:r>
              <a:rPr lang="ru-RU" sz="2800" err="1">
                <a:latin typeface="Calibri"/>
                <a:ea typeface="Verdana"/>
                <a:cs typeface="Calibri"/>
              </a:rPr>
              <a:t>бъдат</a:t>
            </a:r>
            <a:r>
              <a:rPr lang="ru-RU" sz="2800" dirty="0">
                <a:latin typeface="Calibri"/>
                <a:ea typeface="Verdana"/>
                <a:cs typeface="Calibri"/>
              </a:rPr>
              <a:t> дарители - в </a:t>
            </a:r>
            <a:r>
              <a:rPr lang="ru-RU" sz="2800" err="1">
                <a:latin typeface="Calibri"/>
                <a:ea typeface="Verdana"/>
                <a:cs typeface="Calibri"/>
              </a:rPr>
              <a:t>планирането</a:t>
            </a:r>
            <a:endParaRPr lang="ru-RU" sz="2800">
              <a:latin typeface="Calibri"/>
              <a:ea typeface="Verdana"/>
              <a:cs typeface="Calibri"/>
            </a:endParaRPr>
          </a:p>
          <a:p>
            <a:pPr marL="342900" indent="-342900">
              <a:buFont typeface="Calibri"/>
              <a:buChar char="-"/>
            </a:pPr>
            <a:r>
              <a:rPr lang="ru-RU" sz="2800" b="1" dirty="0">
                <a:latin typeface="Calibri"/>
                <a:ea typeface="Verdana"/>
                <a:cs typeface="Calibri"/>
              </a:rPr>
              <a:t>Пазар </a:t>
            </a:r>
            <a:r>
              <a:rPr lang="ru-RU" sz="2800" dirty="0">
                <a:latin typeface="Calibri"/>
                <a:ea typeface="Verdana"/>
                <a:cs typeface="Calibri"/>
              </a:rPr>
              <a:t>- </a:t>
            </a:r>
            <a:r>
              <a:rPr lang="ru-RU" sz="2800" b="1" err="1">
                <a:latin typeface="Calibri"/>
                <a:ea typeface="Verdana"/>
                <a:cs typeface="Calibri"/>
              </a:rPr>
              <a:t>предлагане</a:t>
            </a:r>
            <a:r>
              <a:rPr lang="ru-RU" sz="2800" dirty="0">
                <a:latin typeface="Calibri"/>
                <a:ea typeface="Verdana"/>
                <a:cs typeface="Calibri"/>
              </a:rPr>
              <a:t>: </a:t>
            </a:r>
            <a:r>
              <a:rPr lang="ru-RU" sz="2800" err="1">
                <a:latin typeface="Calibri"/>
                <a:ea typeface="Verdana"/>
                <a:cs typeface="Calibri"/>
              </a:rPr>
              <a:t>срещи</a:t>
            </a:r>
            <a:r>
              <a:rPr lang="ru-RU" sz="2800" dirty="0">
                <a:latin typeface="Calibri"/>
                <a:ea typeface="Verdana"/>
                <a:cs typeface="Calibri"/>
              </a:rPr>
              <a:t>, </a:t>
            </a:r>
            <a:r>
              <a:rPr lang="ru-RU" sz="2800" err="1">
                <a:latin typeface="Calibri"/>
                <a:ea typeface="Verdana"/>
                <a:cs typeface="Calibri"/>
              </a:rPr>
              <a:t>социални</a:t>
            </a:r>
            <a:r>
              <a:rPr lang="ru-RU" sz="2800" dirty="0">
                <a:latin typeface="Calibri"/>
                <a:ea typeface="Verdana"/>
                <a:cs typeface="Calibri"/>
              </a:rPr>
              <a:t> мрежи, медии, </a:t>
            </a:r>
            <a:r>
              <a:rPr lang="ru-RU" sz="2800" err="1">
                <a:latin typeface="Calibri"/>
                <a:ea typeface="Verdana"/>
                <a:cs typeface="Calibri"/>
              </a:rPr>
              <a:t>инфлуенсъри</a:t>
            </a:r>
            <a:r>
              <a:rPr lang="ru-RU" sz="2800" dirty="0">
                <a:latin typeface="Calibri"/>
                <a:ea typeface="Verdana"/>
                <a:cs typeface="Calibri"/>
              </a:rPr>
              <a:t>; </a:t>
            </a:r>
            <a:endParaRPr lang="ru-RU" sz="2800" b="1">
              <a:latin typeface="Calibri"/>
              <a:ea typeface="Verdana"/>
              <a:cs typeface="Calibri"/>
            </a:endParaRPr>
          </a:p>
          <a:p>
            <a:pPr marL="342900" indent="-342900">
              <a:buFont typeface="Calibri"/>
              <a:buChar char="-"/>
            </a:pPr>
            <a:r>
              <a:rPr lang="ru-RU" sz="2800" b="1" dirty="0" err="1">
                <a:latin typeface="Calibri"/>
                <a:ea typeface="Verdana"/>
                <a:cs typeface="Calibri"/>
              </a:rPr>
              <a:t>Събитието</a:t>
            </a:r>
            <a:r>
              <a:rPr lang="ru-RU" sz="2800" b="1" dirty="0">
                <a:latin typeface="Calibri"/>
                <a:ea typeface="Verdana"/>
                <a:cs typeface="Calibri"/>
              </a:rPr>
              <a:t> е </a:t>
            </a:r>
            <a:r>
              <a:rPr lang="ru-RU" sz="2800" b="1" dirty="0" err="1">
                <a:latin typeface="Calibri"/>
                <a:ea typeface="Verdana"/>
                <a:cs typeface="Calibri"/>
              </a:rPr>
              <a:t>физическото</a:t>
            </a:r>
            <a:r>
              <a:rPr lang="ru-RU" sz="2800" b="1" dirty="0">
                <a:latin typeface="Calibri"/>
                <a:ea typeface="Verdana"/>
                <a:cs typeface="Calibri"/>
              </a:rPr>
              <a:t> </a:t>
            </a:r>
            <a:r>
              <a:rPr lang="ru-RU" sz="2800" b="1" dirty="0" err="1">
                <a:latin typeface="Calibri"/>
                <a:ea typeface="Verdana"/>
                <a:cs typeface="Calibri"/>
              </a:rPr>
              <a:t>място</a:t>
            </a:r>
            <a:r>
              <a:rPr lang="ru-RU" sz="2800" b="1" dirty="0">
                <a:latin typeface="Calibri"/>
                <a:ea typeface="Verdana"/>
                <a:cs typeface="Calibri"/>
              </a:rPr>
              <a:t> или повод, а</a:t>
            </a:r>
            <a:r>
              <a:rPr lang="ru-RU" sz="2800" dirty="0">
                <a:latin typeface="Calibri"/>
                <a:ea typeface="Verdana"/>
                <a:cs typeface="Calibri"/>
              </a:rPr>
              <a:t> </a:t>
            </a:r>
            <a:r>
              <a:rPr lang="ru-RU" sz="2800" b="1" dirty="0" err="1">
                <a:latin typeface="Calibri"/>
                <a:ea typeface="Verdana"/>
                <a:cs typeface="Calibri"/>
              </a:rPr>
              <a:t>кампанията</a:t>
            </a:r>
            <a:r>
              <a:rPr lang="ru-RU" sz="2800" b="1" dirty="0">
                <a:latin typeface="Calibri"/>
                <a:ea typeface="Verdana"/>
                <a:cs typeface="Calibri"/>
              </a:rPr>
              <a:t> е </a:t>
            </a:r>
            <a:r>
              <a:rPr lang="ru-RU" sz="2800" b="1" dirty="0" err="1">
                <a:latin typeface="Calibri"/>
                <a:ea typeface="Verdana"/>
                <a:cs typeface="Calibri"/>
              </a:rPr>
              <a:t>цялата</a:t>
            </a:r>
            <a:r>
              <a:rPr lang="ru-RU" sz="2800" b="1" dirty="0">
                <a:latin typeface="Calibri"/>
                <a:ea typeface="Verdana"/>
                <a:cs typeface="Calibri"/>
              </a:rPr>
              <a:t> </a:t>
            </a:r>
            <a:r>
              <a:rPr lang="ru-RU" sz="2800" b="1" dirty="0" err="1">
                <a:latin typeface="Calibri"/>
                <a:ea typeface="Verdana"/>
                <a:cs typeface="Calibri"/>
              </a:rPr>
              <a:t>пица</a:t>
            </a:r>
            <a:endParaRPr lang="ru-RU" sz="2800" b="1" dirty="0">
              <a:latin typeface="Calibri"/>
              <a:ea typeface="Verdana"/>
              <a:cs typeface="Calibri"/>
            </a:endParaRPr>
          </a:p>
        </p:txBody>
      </p:sp>
    </p:spTree>
    <p:extLst>
      <p:ext uri="{BB962C8B-B14F-4D97-AF65-F5344CB8AC3E}">
        <p14:creationId xmlns:p14="http://schemas.microsoft.com/office/powerpoint/2010/main" val="387045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5312-7033-F6C9-03E8-9D751860B5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63FDB5-6728-7EAA-A900-255B6D287564}"/>
              </a:ext>
            </a:extLst>
          </p:cNvPr>
          <p:cNvSpPr>
            <a:spLocks noGrp="1"/>
          </p:cNvSpPr>
          <p:nvPr>
            <p:ph type="title" idx="4294967295"/>
          </p:nvPr>
        </p:nvSpPr>
        <p:spPr>
          <a:xfrm>
            <a:off x="0" y="411163"/>
            <a:ext cx="12175632" cy="4340346"/>
          </a:xfrm>
        </p:spPr>
        <p:txBody>
          <a:bodyPr>
            <a:noAutofit/>
          </a:bodyPr>
          <a:lstStyle/>
          <a:p>
            <a:pPr>
              <a:lnSpc>
                <a:spcPts val="3400"/>
              </a:lnSpc>
              <a:spcBef>
                <a:spcPts val="1200"/>
              </a:spcBef>
            </a:pPr>
            <a:r>
              <a:rPr lang="bg-BG" sz="3200" dirty="0">
                <a:solidFill>
                  <a:srgbClr val="25488D"/>
                </a:solidFill>
                <a:ea typeface="Calibri"/>
                <a:cs typeface="Calibri"/>
              </a:rPr>
              <a:t>Вашият поглед към събитието с кауза?</a:t>
            </a:r>
            <a:br>
              <a:rPr lang="bg-BG" sz="3200" dirty="0">
                <a:solidFill>
                  <a:srgbClr val="25488D"/>
                </a:solidFill>
                <a:ea typeface="Calibri"/>
                <a:cs typeface="Calibri"/>
              </a:rPr>
            </a:br>
            <a:br>
              <a:rPr lang="bg-BG" sz="3200" dirty="0">
                <a:ea typeface="Calibri"/>
                <a:cs typeface="Calibri"/>
              </a:rPr>
            </a:br>
            <a:endParaRPr lang="bg-BG" sz="3200">
              <a:solidFill>
                <a:srgbClr val="25488D"/>
              </a:solidFill>
              <a:ea typeface="Calibri"/>
              <a:cs typeface="Calibri"/>
            </a:endParaRPr>
          </a:p>
          <a:p>
            <a:r>
              <a:rPr lang="ru-RU" sz="6000" dirty="0">
                <a:solidFill>
                  <a:schemeClr val="accent3">
                    <a:lumMod val="76000"/>
                  </a:schemeClr>
                </a:solidFill>
                <a:ea typeface="Calibri"/>
                <a:cs typeface="Calibri"/>
              </a:rPr>
              <a:t>Slido.com</a:t>
            </a:r>
            <a:br>
              <a:rPr lang="ru-RU" sz="6000" dirty="0">
                <a:solidFill>
                  <a:schemeClr val="accent3">
                    <a:lumMod val="76000"/>
                  </a:schemeClr>
                </a:solidFill>
                <a:ea typeface="+mj-lt"/>
                <a:cs typeface="+mj-lt"/>
              </a:rPr>
            </a:br>
            <a:br>
              <a:rPr lang="ru-RU" sz="6000" dirty="0">
                <a:ea typeface="+mj-lt"/>
                <a:cs typeface="+mj-lt"/>
              </a:rPr>
            </a:br>
            <a:r>
              <a:rPr lang="ru-RU" sz="6000" dirty="0">
                <a:solidFill>
                  <a:schemeClr val="accent3">
                    <a:lumMod val="76000"/>
                  </a:schemeClr>
                </a:solidFill>
                <a:ea typeface="+mj-lt"/>
                <a:cs typeface="+mj-lt"/>
              </a:rPr>
              <a:t>#</a:t>
            </a:r>
            <a:r>
              <a:rPr lang="ru-RU" sz="6000" b="0" dirty="0">
                <a:solidFill>
                  <a:schemeClr val="accent3">
                    <a:lumMod val="76000"/>
                  </a:schemeClr>
                </a:solidFill>
                <a:ea typeface="+mj-lt"/>
                <a:cs typeface="+mj-lt"/>
              </a:rPr>
              <a:t>2867054</a:t>
            </a:r>
          </a:p>
        </p:txBody>
      </p:sp>
    </p:spTree>
    <p:extLst>
      <p:ext uri="{BB962C8B-B14F-4D97-AF65-F5344CB8AC3E}">
        <p14:creationId xmlns:p14="http://schemas.microsoft.com/office/powerpoint/2010/main" val="482941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0FA07-0B4B-3EAB-B64B-7543A84CE0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1847F0-1188-A5F4-7CCA-FC7E08B185BC}"/>
              </a:ext>
            </a:extLst>
          </p:cNvPr>
          <p:cNvSpPr>
            <a:spLocks noGrp="1"/>
          </p:cNvSpPr>
          <p:nvPr>
            <p:ph type="title" idx="4294967295"/>
          </p:nvPr>
        </p:nvSpPr>
        <p:spPr>
          <a:xfrm>
            <a:off x="0" y="411163"/>
            <a:ext cx="12163909" cy="1116500"/>
          </a:xfrm>
        </p:spPr>
        <p:txBody>
          <a:bodyPr>
            <a:noAutofit/>
          </a:bodyPr>
          <a:lstStyle/>
          <a:p>
            <a:pPr>
              <a:lnSpc>
                <a:spcPts val="3400"/>
              </a:lnSpc>
              <a:spcBef>
                <a:spcPts val="1200"/>
              </a:spcBef>
            </a:pPr>
            <a:r>
              <a:rPr lang="bg-BG" sz="3200" dirty="0">
                <a:solidFill>
                  <a:srgbClr val="25488D"/>
                </a:solidFill>
                <a:ea typeface="Calibri"/>
                <a:cs typeface="Calibri"/>
              </a:rPr>
              <a:t>Вашият поглед към събитието с кауза</a:t>
            </a:r>
            <a:endParaRPr lang="en-US" sz="3200">
              <a:solidFill>
                <a:srgbClr val="25488D"/>
              </a:solidFill>
              <a:ea typeface="Calibri"/>
              <a:cs typeface="Calibri"/>
            </a:endParaRPr>
          </a:p>
          <a:p>
            <a:endParaRPr lang="ru-RU" sz="3200" dirty="0">
              <a:solidFill>
                <a:srgbClr val="25488D"/>
              </a:solidFill>
              <a:ea typeface="Calibri"/>
              <a:cs typeface="Calibri"/>
            </a:endParaRPr>
          </a:p>
        </p:txBody>
      </p:sp>
      <p:pic>
        <p:nvPicPr>
          <p:cNvPr id="2" name="Picture 1" descr="A screenshot of a web page&#10;&#10;AI-generated content may be incorrect.">
            <a:extLst>
              <a:ext uri="{FF2B5EF4-FFF2-40B4-BE49-F238E27FC236}">
                <a16:creationId xmlns:a16="http://schemas.microsoft.com/office/drawing/2014/main" id="{71C14D3B-6663-06C6-3F86-38F652A53ED3}"/>
              </a:ext>
            </a:extLst>
          </p:cNvPr>
          <p:cNvPicPr>
            <a:picLocks noChangeAspect="1"/>
          </p:cNvPicPr>
          <p:nvPr/>
        </p:nvPicPr>
        <p:blipFill>
          <a:blip r:embed="rId3"/>
          <a:stretch>
            <a:fillRect/>
          </a:stretch>
        </p:blipFill>
        <p:spPr>
          <a:xfrm>
            <a:off x="328246" y="1032098"/>
            <a:ext cx="11617570" cy="4969649"/>
          </a:xfrm>
          <a:prstGeom prst="rect">
            <a:avLst/>
          </a:prstGeom>
        </p:spPr>
      </p:pic>
      <p:sp>
        <p:nvSpPr>
          <p:cNvPr id="6" name="Oval 5">
            <a:extLst>
              <a:ext uri="{FF2B5EF4-FFF2-40B4-BE49-F238E27FC236}">
                <a16:creationId xmlns:a16="http://schemas.microsoft.com/office/drawing/2014/main" id="{C87D864F-8D83-3D33-073F-433FC2B8FAE5}"/>
              </a:ext>
            </a:extLst>
          </p:cNvPr>
          <p:cNvSpPr/>
          <p:nvPr/>
        </p:nvSpPr>
        <p:spPr>
          <a:xfrm>
            <a:off x="7411915" y="1094641"/>
            <a:ext cx="703385" cy="78544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921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59E5-4485-C45F-8FC5-41C9DE7D09B6}"/>
              </a:ext>
            </a:extLst>
          </p:cNvPr>
          <p:cNvSpPr>
            <a:spLocks noGrp="1"/>
          </p:cNvSpPr>
          <p:nvPr>
            <p:ph type="title"/>
          </p:nvPr>
        </p:nvSpPr>
        <p:spPr>
          <a:xfrm>
            <a:off x="609600" y="411374"/>
            <a:ext cx="10972800" cy="1022240"/>
          </a:xfrm>
        </p:spPr>
        <p:txBody>
          <a:bodyPr vert="horz" lIns="91440" tIns="45720" rIns="91440" bIns="45720" rtlCol="0" anchor="ctr">
            <a:noAutofit/>
          </a:bodyPr>
          <a:lstStyle/>
          <a:p>
            <a:r>
              <a:rPr lang="en-US" sz="3200" dirty="0" err="1">
                <a:latin typeface="Calibri"/>
                <a:ea typeface="Verdana"/>
                <a:cs typeface="Calibri"/>
              </a:rPr>
              <a:t>Какво</a:t>
            </a:r>
            <a:r>
              <a:rPr lang="en-US" sz="3200" dirty="0">
                <a:latin typeface="Calibri"/>
                <a:ea typeface="Verdana"/>
                <a:cs typeface="Calibri"/>
              </a:rPr>
              <a:t> е </a:t>
            </a:r>
            <a:r>
              <a:rPr lang="en-US" sz="3200" dirty="0" err="1">
                <a:latin typeface="Calibri"/>
                <a:ea typeface="Verdana"/>
                <a:cs typeface="Calibri"/>
              </a:rPr>
              <a:t>най-важното</a:t>
            </a:r>
            <a:r>
              <a:rPr lang="en-US" sz="3200" dirty="0">
                <a:latin typeface="Calibri"/>
                <a:ea typeface="Verdana"/>
                <a:cs typeface="Calibri"/>
              </a:rPr>
              <a:t> </a:t>
            </a:r>
            <a:r>
              <a:rPr lang="en-US" sz="3200" dirty="0" err="1">
                <a:latin typeface="Calibri"/>
                <a:ea typeface="Verdana"/>
                <a:cs typeface="Calibri"/>
              </a:rPr>
              <a:t>за</a:t>
            </a:r>
            <a:r>
              <a:rPr lang="en-US" sz="3200" dirty="0">
                <a:latin typeface="Calibri"/>
                <a:ea typeface="Verdana"/>
                <a:cs typeface="Calibri"/>
              </a:rPr>
              <a:t> </a:t>
            </a:r>
            <a:r>
              <a:rPr lang="en-US" sz="3200" dirty="0" err="1">
                <a:latin typeface="Calibri"/>
                <a:ea typeface="Verdana"/>
                <a:cs typeface="Calibri"/>
              </a:rPr>
              <a:t>вас</a:t>
            </a:r>
            <a:r>
              <a:rPr lang="en-US" sz="3200" dirty="0">
                <a:latin typeface="Calibri"/>
                <a:ea typeface="Verdana"/>
                <a:cs typeface="Calibri"/>
              </a:rPr>
              <a:t> </a:t>
            </a:r>
            <a:r>
              <a:rPr lang="en-US" sz="3200" dirty="0" err="1">
                <a:latin typeface="Calibri"/>
                <a:ea typeface="Verdana"/>
                <a:cs typeface="Calibri"/>
              </a:rPr>
              <a:t>лично</a:t>
            </a:r>
            <a:r>
              <a:rPr lang="en-US" sz="3200" dirty="0">
                <a:latin typeface="Calibri"/>
                <a:ea typeface="Verdana"/>
                <a:cs typeface="Calibri"/>
              </a:rPr>
              <a:t> в </a:t>
            </a:r>
            <a:r>
              <a:rPr lang="en-US" sz="3200" dirty="0" err="1">
                <a:latin typeface="Calibri"/>
                <a:ea typeface="Verdana"/>
                <a:cs typeface="Calibri"/>
              </a:rPr>
              <a:t>едно</a:t>
            </a:r>
            <a:r>
              <a:rPr lang="en-US" sz="3200" dirty="0">
                <a:latin typeface="Calibri"/>
                <a:ea typeface="Verdana"/>
                <a:cs typeface="Calibri"/>
              </a:rPr>
              <a:t> </a:t>
            </a:r>
            <a:r>
              <a:rPr lang="en-US" sz="3200" dirty="0" err="1">
                <a:latin typeface="Calibri"/>
                <a:ea typeface="Verdana"/>
                <a:cs typeface="Calibri"/>
              </a:rPr>
              <a:t>благотворително</a:t>
            </a:r>
            <a:r>
              <a:rPr lang="en-US" sz="3200" dirty="0">
                <a:latin typeface="Calibri"/>
                <a:ea typeface="Verdana"/>
                <a:cs typeface="Calibri"/>
              </a:rPr>
              <a:t> </a:t>
            </a:r>
            <a:r>
              <a:rPr lang="en-US" sz="3200" dirty="0" err="1">
                <a:latin typeface="Calibri"/>
                <a:ea typeface="Verdana"/>
                <a:cs typeface="Calibri"/>
              </a:rPr>
              <a:t>събитие</a:t>
            </a:r>
            <a:r>
              <a:rPr lang="en-US" sz="3200" dirty="0">
                <a:latin typeface="Calibri"/>
                <a:ea typeface="Verdana"/>
                <a:cs typeface="Calibri"/>
              </a:rPr>
              <a:t>?</a:t>
            </a:r>
            <a:endParaRPr lang="en-US" sz="3200" dirty="0">
              <a:latin typeface="Calibri"/>
              <a:cs typeface="Calibri"/>
            </a:endParaRPr>
          </a:p>
        </p:txBody>
      </p:sp>
      <p:sp>
        <p:nvSpPr>
          <p:cNvPr id="3" name="Content Placeholder 2">
            <a:extLst>
              <a:ext uri="{FF2B5EF4-FFF2-40B4-BE49-F238E27FC236}">
                <a16:creationId xmlns:a16="http://schemas.microsoft.com/office/drawing/2014/main" id="{10DE25DB-BF87-9A7C-9A29-C722C8923E4F}"/>
              </a:ext>
            </a:extLst>
          </p:cNvPr>
          <p:cNvSpPr>
            <a:spLocks noGrp="1"/>
          </p:cNvSpPr>
          <p:nvPr>
            <p:ph idx="1"/>
          </p:nvPr>
        </p:nvSpPr>
        <p:spPr/>
        <p:txBody>
          <a:bodyPr vert="horz" lIns="91440" tIns="45720" rIns="91440" bIns="45720" rtlCol="0" anchor="t">
            <a:normAutofit/>
          </a:bodyPr>
          <a:lstStyle/>
          <a:p>
            <a:r>
              <a:rPr lang="ru-RU" sz="2800" dirty="0" err="1">
                <a:latin typeface="Calibri"/>
                <a:ea typeface="Verdana"/>
                <a:cs typeface="Calibri"/>
              </a:rPr>
              <a:t>Значимостта</a:t>
            </a:r>
            <a:r>
              <a:rPr lang="ru-RU" sz="2800" dirty="0">
                <a:latin typeface="Calibri"/>
                <a:ea typeface="Verdana"/>
                <a:cs typeface="Calibri"/>
              </a:rPr>
              <a:t> на </a:t>
            </a:r>
            <a:r>
              <a:rPr lang="ru-RU" sz="2800" dirty="0" err="1">
                <a:latin typeface="Calibri"/>
                <a:ea typeface="Verdana"/>
                <a:cs typeface="Calibri"/>
              </a:rPr>
              <a:t>каузата</a:t>
            </a:r>
            <a:endParaRPr lang="en-US" sz="2800">
              <a:latin typeface="Calibri"/>
              <a:ea typeface="Verdana"/>
              <a:cs typeface="Calibri"/>
            </a:endParaRPr>
          </a:p>
          <a:p>
            <a:r>
              <a:rPr lang="ru-RU" sz="2800" dirty="0" err="1">
                <a:latin typeface="Calibri"/>
                <a:ea typeface="Verdana"/>
                <a:cs typeface="Calibri"/>
              </a:rPr>
              <a:t>Възможността</a:t>
            </a:r>
            <a:r>
              <a:rPr lang="ru-RU" sz="2800" dirty="0">
                <a:latin typeface="Calibri"/>
                <a:ea typeface="Verdana"/>
                <a:cs typeface="Calibri"/>
              </a:rPr>
              <a:t> да </a:t>
            </a:r>
            <a:r>
              <a:rPr lang="ru-RU" sz="2800" dirty="0" err="1">
                <a:latin typeface="Calibri"/>
                <a:ea typeface="Verdana"/>
                <a:cs typeface="Calibri"/>
              </a:rPr>
              <a:t>помогна</a:t>
            </a:r>
            <a:r>
              <a:rPr lang="ru-RU" sz="2800" dirty="0">
                <a:latin typeface="Calibri"/>
                <a:ea typeface="Verdana"/>
                <a:cs typeface="Calibri"/>
              </a:rPr>
              <a:t> лично с </a:t>
            </a:r>
            <a:r>
              <a:rPr lang="ru-RU" sz="2800" dirty="0" err="1">
                <a:latin typeface="Calibri"/>
                <a:ea typeface="Verdana"/>
                <a:cs typeface="Calibri"/>
              </a:rPr>
              <a:t>по-значителна</a:t>
            </a:r>
            <a:r>
              <a:rPr lang="ru-RU" sz="2800" dirty="0">
                <a:latin typeface="Calibri"/>
                <a:ea typeface="Verdana"/>
                <a:cs typeface="Calibri"/>
              </a:rPr>
              <a:t> сума</a:t>
            </a:r>
            <a:endParaRPr lang="en-US" sz="2800">
              <a:latin typeface="Calibri"/>
              <a:ea typeface="Verdana"/>
              <a:cs typeface="Calibri"/>
            </a:endParaRPr>
          </a:p>
          <a:p>
            <a:r>
              <a:rPr lang="ru-RU" sz="2800" dirty="0" err="1">
                <a:latin typeface="Calibri"/>
                <a:ea typeface="Verdana"/>
                <a:cs typeface="Calibri"/>
              </a:rPr>
              <a:t>Забавлението</a:t>
            </a:r>
            <a:r>
              <a:rPr lang="ru-RU" sz="2800" dirty="0">
                <a:latin typeface="Calibri"/>
                <a:ea typeface="Verdana"/>
                <a:cs typeface="Calibri"/>
              </a:rPr>
              <a:t>, </a:t>
            </a:r>
            <a:r>
              <a:rPr lang="ru-RU" sz="2800" dirty="0" err="1">
                <a:latin typeface="Calibri"/>
                <a:ea typeface="Verdana"/>
                <a:cs typeface="Calibri"/>
              </a:rPr>
              <a:t>преживяването</a:t>
            </a:r>
            <a:r>
              <a:rPr lang="ru-RU" sz="2800" dirty="0">
                <a:latin typeface="Calibri"/>
                <a:ea typeface="Verdana"/>
                <a:cs typeface="Calibri"/>
              </a:rPr>
              <a:t> ми</a:t>
            </a:r>
            <a:endParaRPr lang="en-US" sz="2800">
              <a:latin typeface="Calibri"/>
              <a:ea typeface="Verdana"/>
              <a:cs typeface="Calibri"/>
            </a:endParaRPr>
          </a:p>
          <a:p>
            <a:r>
              <a:rPr lang="ru-RU" sz="2800" dirty="0" err="1">
                <a:latin typeface="Calibri"/>
                <a:ea typeface="Verdana"/>
                <a:cs typeface="Calibri"/>
              </a:rPr>
              <a:t>Събирането</a:t>
            </a:r>
            <a:r>
              <a:rPr lang="ru-RU" sz="2800" dirty="0">
                <a:latin typeface="Calibri"/>
                <a:ea typeface="Verdana"/>
                <a:cs typeface="Calibri"/>
              </a:rPr>
              <a:t> на </a:t>
            </a:r>
            <a:r>
              <a:rPr lang="ru-RU" sz="2800" dirty="0" err="1">
                <a:latin typeface="Calibri"/>
                <a:ea typeface="Verdana"/>
                <a:cs typeface="Calibri"/>
              </a:rPr>
              <a:t>голяма</a:t>
            </a:r>
            <a:r>
              <a:rPr lang="ru-RU" sz="2800" dirty="0">
                <a:latin typeface="Calibri"/>
                <a:ea typeface="Verdana"/>
                <a:cs typeface="Calibri"/>
              </a:rPr>
              <a:t> сума </a:t>
            </a:r>
            <a:endParaRPr lang="en-US" sz="2800">
              <a:latin typeface="Calibri"/>
              <a:ea typeface="Verdana"/>
              <a:cs typeface="Calibri"/>
            </a:endParaRPr>
          </a:p>
          <a:p>
            <a:r>
              <a:rPr lang="ru-RU" sz="2800" dirty="0" err="1">
                <a:latin typeface="Calibri"/>
                <a:ea typeface="Verdana"/>
                <a:cs typeface="Calibri"/>
              </a:rPr>
              <a:t>Популяризирането</a:t>
            </a:r>
            <a:r>
              <a:rPr lang="ru-RU" sz="2800" dirty="0">
                <a:latin typeface="Calibri"/>
                <a:ea typeface="Verdana"/>
                <a:cs typeface="Calibri"/>
              </a:rPr>
              <a:t> на </a:t>
            </a:r>
            <a:r>
              <a:rPr lang="ru-RU" sz="2800" dirty="0" err="1">
                <a:latin typeface="Calibri"/>
                <a:ea typeface="Verdana"/>
                <a:cs typeface="Calibri"/>
              </a:rPr>
              <a:t>организацията</a:t>
            </a:r>
            <a:r>
              <a:rPr lang="ru-RU" sz="2800" dirty="0">
                <a:latin typeface="Calibri"/>
                <a:ea typeface="Verdana"/>
                <a:cs typeface="Calibri"/>
              </a:rPr>
              <a:t> - инициатор</a:t>
            </a:r>
            <a:endParaRPr lang="en-US" sz="2800">
              <a:latin typeface="Calibri"/>
              <a:ea typeface="Verdana"/>
              <a:cs typeface="Calibri"/>
            </a:endParaRPr>
          </a:p>
          <a:p>
            <a:endParaRPr lang="en-US" sz="2800" dirty="0">
              <a:ea typeface="Calibri"/>
              <a:cs typeface="Calibri"/>
            </a:endParaRPr>
          </a:p>
        </p:txBody>
      </p:sp>
    </p:spTree>
    <p:extLst>
      <p:ext uri="{BB962C8B-B14F-4D97-AF65-F5344CB8AC3E}">
        <p14:creationId xmlns:p14="http://schemas.microsoft.com/office/powerpoint/2010/main" val="71677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11163"/>
            <a:ext cx="12128740" cy="588962"/>
          </a:xfrm>
        </p:spPr>
        <p:txBody>
          <a:bodyPr>
            <a:noAutofit/>
          </a:bodyPr>
          <a:lstStyle/>
          <a:p>
            <a:r>
              <a:rPr lang="bg-BG" sz="4000" dirty="0"/>
              <a:t>Най-важно за нашата организация</a:t>
            </a:r>
            <a:endParaRPr lang="en-US" sz="4000" dirty="0"/>
          </a:p>
        </p:txBody>
      </p:sp>
      <p:sp>
        <p:nvSpPr>
          <p:cNvPr id="7" name="Text Placeholder 2"/>
          <p:cNvSpPr txBox="1">
            <a:spLocks/>
          </p:cNvSpPr>
          <p:nvPr/>
        </p:nvSpPr>
        <p:spPr>
          <a:xfrm>
            <a:off x="963613" y="1587260"/>
            <a:ext cx="10363200" cy="4071667"/>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bg-BG" i="1" dirty="0">
                <a:solidFill>
                  <a:schemeClr val="tx1"/>
                </a:solidFill>
              </a:rPr>
              <a:t>(на всички нива)</a:t>
            </a:r>
            <a:endParaRPr lang="bg-BG" sz="4400" i="1" dirty="0">
              <a:solidFill>
                <a:schemeClr val="tx1"/>
              </a:solidFill>
            </a:endParaRPr>
          </a:p>
          <a:p>
            <a:r>
              <a:rPr lang="bg-BG" sz="4400" b="1" dirty="0">
                <a:solidFill>
                  <a:schemeClr val="tx1"/>
                </a:solidFill>
              </a:rPr>
              <a:t>Членството</a:t>
            </a:r>
            <a:endParaRPr lang="bg-BG" b="1" dirty="0">
              <a:solidFill>
                <a:schemeClr val="tx1"/>
              </a:solidFill>
            </a:endParaRPr>
          </a:p>
          <a:p>
            <a:endParaRPr lang="bg-BG" dirty="0">
              <a:solidFill>
                <a:schemeClr val="tx1"/>
              </a:solidFill>
            </a:endParaRPr>
          </a:p>
          <a:p>
            <a:r>
              <a:rPr lang="bg-BG" sz="3600" b="1" dirty="0">
                <a:solidFill>
                  <a:schemeClr val="tx1">
                    <a:lumMod val="65000"/>
                    <a:lumOff val="35000"/>
                  </a:schemeClr>
                </a:solidFill>
              </a:rPr>
              <a:t>Нашата Фондацията</a:t>
            </a:r>
            <a:endParaRPr lang="bg-BG" sz="3600" dirty="0">
              <a:solidFill>
                <a:schemeClr val="tx1">
                  <a:lumMod val="65000"/>
                  <a:lumOff val="35000"/>
                </a:schemeClr>
              </a:solidFill>
            </a:endParaRPr>
          </a:p>
          <a:p>
            <a:r>
              <a:rPr lang="bg-BG" dirty="0">
                <a:solidFill>
                  <a:schemeClr val="tx1"/>
                </a:solidFill>
              </a:rPr>
              <a:t>	</a:t>
            </a:r>
          </a:p>
          <a:p>
            <a:r>
              <a:rPr lang="bg-BG" i="1" dirty="0">
                <a:solidFill>
                  <a:schemeClr val="tx1"/>
                </a:solidFill>
              </a:rPr>
              <a:t>Нашите партньори, доброволците, приятелите ни, дарители, нашата общност</a:t>
            </a:r>
            <a:r>
              <a:rPr lang="bg-BG" dirty="0">
                <a:solidFill>
                  <a:schemeClr val="tx1"/>
                </a:solidFill>
              </a:rPr>
              <a:t>.</a:t>
            </a:r>
          </a:p>
          <a:p>
            <a:endParaRPr lang="bg-BG" dirty="0">
              <a:solidFill>
                <a:schemeClr val="tx1"/>
              </a:solidFill>
            </a:endParaRPr>
          </a:p>
          <a:p>
            <a:endParaRPr lang="bg-BG" dirty="0">
              <a:solidFill>
                <a:schemeClr val="tx1"/>
              </a:solidFill>
            </a:endParaRPr>
          </a:p>
        </p:txBody>
      </p:sp>
      <p:pic>
        <p:nvPicPr>
          <p:cNvPr id="3" name="Picture 2">
            <a:extLst>
              <a:ext uri="{FF2B5EF4-FFF2-40B4-BE49-F238E27FC236}">
                <a16:creationId xmlns:a16="http://schemas.microsoft.com/office/drawing/2014/main" id="{303CA304-2E11-3055-B291-6E41AA5380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8545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3536A-15B1-B3E6-83F4-091C4C8FC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47AF7-4834-D921-F8C7-0511CA33A47B}"/>
              </a:ext>
            </a:extLst>
          </p:cNvPr>
          <p:cNvSpPr>
            <a:spLocks noGrp="1"/>
          </p:cNvSpPr>
          <p:nvPr>
            <p:ph type="title"/>
          </p:nvPr>
        </p:nvSpPr>
        <p:spPr/>
        <p:txBody>
          <a:bodyPr/>
          <a:lstStyle/>
          <a:p>
            <a:r>
              <a:rPr lang="en-US" sz="3200" err="1">
                <a:latin typeface="Calibri"/>
                <a:ea typeface="Verdana"/>
                <a:cs typeface="Calibri"/>
              </a:rPr>
              <a:t>Коя</a:t>
            </a:r>
            <a:r>
              <a:rPr lang="en-US" sz="3200" dirty="0">
                <a:latin typeface="Calibri"/>
                <a:ea typeface="Verdana"/>
                <a:cs typeface="Calibri"/>
              </a:rPr>
              <a:t> </a:t>
            </a:r>
            <a:r>
              <a:rPr lang="en-US" sz="3200" err="1">
                <a:latin typeface="Calibri"/>
                <a:ea typeface="Verdana"/>
                <a:cs typeface="Calibri"/>
              </a:rPr>
              <a:t>кауза</a:t>
            </a:r>
            <a:r>
              <a:rPr lang="en-US" sz="3200" dirty="0">
                <a:latin typeface="Calibri"/>
                <a:ea typeface="Verdana"/>
                <a:cs typeface="Calibri"/>
              </a:rPr>
              <a:t> </a:t>
            </a:r>
            <a:r>
              <a:rPr lang="en-US" sz="3200" err="1">
                <a:latin typeface="Calibri"/>
                <a:ea typeface="Verdana"/>
                <a:cs typeface="Calibri"/>
              </a:rPr>
              <a:t>най-силно</a:t>
            </a:r>
            <a:r>
              <a:rPr lang="en-US" sz="3200" dirty="0">
                <a:latin typeface="Calibri"/>
                <a:ea typeface="Verdana"/>
                <a:cs typeface="Calibri"/>
              </a:rPr>
              <a:t> </a:t>
            </a:r>
            <a:r>
              <a:rPr lang="en-US" sz="3200" err="1">
                <a:latin typeface="Calibri"/>
                <a:ea typeface="Verdana"/>
                <a:cs typeface="Calibri"/>
              </a:rPr>
              <a:t>ви</a:t>
            </a:r>
            <a:r>
              <a:rPr lang="en-US" sz="3200" dirty="0">
                <a:latin typeface="Calibri"/>
                <a:ea typeface="Verdana"/>
                <a:cs typeface="Calibri"/>
              </a:rPr>
              <a:t> </a:t>
            </a:r>
            <a:r>
              <a:rPr lang="en-US" sz="3200" err="1">
                <a:latin typeface="Calibri"/>
                <a:ea typeface="Verdana"/>
                <a:cs typeface="Calibri"/>
              </a:rPr>
              <a:t>вдъхновява</a:t>
            </a:r>
            <a:r>
              <a:rPr lang="en-US" sz="3200" dirty="0">
                <a:latin typeface="Calibri"/>
                <a:ea typeface="Verdana"/>
                <a:cs typeface="Calibri"/>
              </a:rPr>
              <a:t>?</a:t>
            </a:r>
            <a:endParaRPr lang="en-US" sz="3200" dirty="0">
              <a:latin typeface="Calibri"/>
              <a:cs typeface="Calibri"/>
            </a:endParaRPr>
          </a:p>
        </p:txBody>
      </p:sp>
      <p:sp>
        <p:nvSpPr>
          <p:cNvPr id="3" name="Content Placeholder 2">
            <a:extLst>
              <a:ext uri="{FF2B5EF4-FFF2-40B4-BE49-F238E27FC236}">
                <a16:creationId xmlns:a16="http://schemas.microsoft.com/office/drawing/2014/main" id="{74DFD261-001E-AF67-4EFA-2E81C5FC1EB5}"/>
              </a:ext>
            </a:extLst>
          </p:cNvPr>
          <p:cNvSpPr>
            <a:spLocks noGrp="1"/>
          </p:cNvSpPr>
          <p:nvPr>
            <p:ph idx="1"/>
          </p:nvPr>
        </p:nvSpPr>
        <p:spPr/>
        <p:txBody>
          <a:bodyPr vert="horz" lIns="91440" tIns="45720" rIns="91440" bIns="45720" rtlCol="0" anchor="t">
            <a:normAutofit/>
          </a:bodyPr>
          <a:lstStyle/>
          <a:p>
            <a:r>
              <a:rPr lang="ru-RU" sz="2800" dirty="0">
                <a:latin typeface="Calibri"/>
                <a:ea typeface="Verdana"/>
                <a:cs typeface="Calibri"/>
              </a:rPr>
              <a:t>Образование</a:t>
            </a:r>
            <a:endParaRPr lang="en-US" sz="2800">
              <a:latin typeface="Calibri"/>
              <a:ea typeface="Verdana"/>
              <a:cs typeface="Calibri"/>
            </a:endParaRPr>
          </a:p>
          <a:p>
            <a:r>
              <a:rPr lang="ru-RU" sz="2800" dirty="0" err="1">
                <a:latin typeface="Calibri"/>
                <a:ea typeface="Verdana"/>
                <a:cs typeface="Calibri"/>
              </a:rPr>
              <a:t>Младежки</a:t>
            </a:r>
            <a:r>
              <a:rPr lang="ru-RU" sz="2800" dirty="0">
                <a:latin typeface="Calibri"/>
                <a:ea typeface="Verdana"/>
                <a:cs typeface="Calibri"/>
              </a:rPr>
              <a:t> </a:t>
            </a:r>
            <a:r>
              <a:rPr lang="ru-RU" sz="2800" dirty="0" err="1">
                <a:latin typeface="Calibri"/>
                <a:ea typeface="Verdana"/>
                <a:cs typeface="Calibri"/>
              </a:rPr>
              <a:t>проекти</a:t>
            </a:r>
            <a:r>
              <a:rPr lang="ru-RU" sz="2800" dirty="0">
                <a:latin typeface="Calibri"/>
                <a:ea typeface="Verdana"/>
                <a:cs typeface="Calibri"/>
              </a:rPr>
              <a:t>  </a:t>
            </a:r>
            <a:endParaRPr lang="en-US" sz="2800">
              <a:latin typeface="Calibri"/>
              <a:ea typeface="Verdana"/>
              <a:cs typeface="Calibri"/>
            </a:endParaRPr>
          </a:p>
          <a:p>
            <a:r>
              <a:rPr lang="ru-RU" sz="2800" dirty="0" err="1">
                <a:latin typeface="Calibri"/>
                <a:ea typeface="Verdana"/>
                <a:cs typeface="Calibri"/>
              </a:rPr>
              <a:t>Здравеопазване</a:t>
            </a:r>
            <a:r>
              <a:rPr lang="ru-RU" sz="2800" dirty="0">
                <a:latin typeface="Calibri"/>
                <a:ea typeface="Verdana"/>
                <a:cs typeface="Calibri"/>
              </a:rPr>
              <a:t>, лечение</a:t>
            </a:r>
            <a:endParaRPr lang="en-US" sz="2800">
              <a:latin typeface="Calibri"/>
              <a:ea typeface="Verdana"/>
              <a:cs typeface="Calibri"/>
            </a:endParaRPr>
          </a:p>
          <a:p>
            <a:r>
              <a:rPr lang="ru-RU" sz="2800" dirty="0" err="1">
                <a:latin typeface="Calibri"/>
                <a:ea typeface="Verdana"/>
                <a:cs typeface="Calibri"/>
              </a:rPr>
              <a:t>Опазване</a:t>
            </a:r>
            <a:r>
              <a:rPr lang="ru-RU" sz="2800" dirty="0">
                <a:latin typeface="Calibri"/>
                <a:ea typeface="Verdana"/>
                <a:cs typeface="Calibri"/>
              </a:rPr>
              <a:t> на </a:t>
            </a:r>
            <a:r>
              <a:rPr lang="ru-RU" sz="2800" dirty="0" err="1">
                <a:latin typeface="Calibri"/>
                <a:ea typeface="Verdana"/>
                <a:cs typeface="Calibri"/>
              </a:rPr>
              <a:t>природата</a:t>
            </a:r>
            <a:endParaRPr lang="en-US" sz="2800">
              <a:latin typeface="Calibri"/>
              <a:ea typeface="Verdana"/>
              <a:cs typeface="Calibri"/>
            </a:endParaRPr>
          </a:p>
          <a:p>
            <a:r>
              <a:rPr lang="ru-RU" sz="2800" dirty="0" err="1">
                <a:latin typeface="Calibri"/>
                <a:ea typeface="Verdana"/>
                <a:cs typeface="Calibri"/>
              </a:rPr>
              <a:t>Подкрепа</a:t>
            </a:r>
            <a:r>
              <a:rPr lang="ru-RU" sz="2800" dirty="0">
                <a:latin typeface="Calibri"/>
                <a:ea typeface="Verdana"/>
                <a:cs typeface="Calibri"/>
              </a:rPr>
              <a:t> на </a:t>
            </a:r>
            <a:r>
              <a:rPr lang="ru-RU" sz="2800" dirty="0" err="1">
                <a:latin typeface="Calibri"/>
                <a:ea typeface="Verdana"/>
                <a:cs typeface="Calibri"/>
              </a:rPr>
              <a:t>деца</a:t>
            </a:r>
            <a:r>
              <a:rPr lang="ru-RU" sz="2800" dirty="0">
                <a:latin typeface="Calibri"/>
                <a:ea typeface="Verdana"/>
                <a:cs typeface="Calibri"/>
              </a:rPr>
              <a:t> и </a:t>
            </a:r>
            <a:r>
              <a:rPr lang="ru-RU" sz="2800" dirty="0" err="1">
                <a:latin typeface="Calibri"/>
                <a:ea typeface="Verdana"/>
                <a:cs typeface="Calibri"/>
              </a:rPr>
              <a:t>възрастни</a:t>
            </a:r>
            <a:r>
              <a:rPr lang="ru-RU" sz="2800" dirty="0">
                <a:latin typeface="Calibri"/>
                <a:ea typeface="Verdana"/>
                <a:cs typeface="Calibri"/>
              </a:rPr>
              <a:t> с </a:t>
            </a:r>
            <a:r>
              <a:rPr lang="ru-RU" sz="2800" dirty="0" err="1">
                <a:latin typeface="Calibri"/>
                <a:ea typeface="Verdana"/>
                <a:cs typeface="Calibri"/>
              </a:rPr>
              <a:t>увреждания</a:t>
            </a:r>
            <a:r>
              <a:rPr lang="ru-RU" sz="2800" dirty="0">
                <a:latin typeface="Calibri"/>
                <a:ea typeface="Verdana"/>
                <a:cs typeface="Calibri"/>
              </a:rPr>
              <a:t> </a:t>
            </a:r>
            <a:endParaRPr lang="en-US" sz="2800">
              <a:latin typeface="Calibri"/>
              <a:ea typeface="Verdana"/>
              <a:cs typeface="Calibri"/>
            </a:endParaRPr>
          </a:p>
          <a:p>
            <a:r>
              <a:rPr lang="ru-RU" sz="2800" dirty="0" err="1">
                <a:latin typeface="Calibri"/>
                <a:ea typeface="Verdana"/>
                <a:cs typeface="Calibri"/>
              </a:rPr>
              <a:t>Подобряване</a:t>
            </a:r>
            <a:r>
              <a:rPr lang="ru-RU" sz="2800" dirty="0">
                <a:latin typeface="Calibri"/>
                <a:ea typeface="Verdana"/>
                <a:cs typeface="Calibri"/>
              </a:rPr>
              <a:t> на </a:t>
            </a:r>
            <a:r>
              <a:rPr lang="ru-RU" sz="2800" dirty="0" err="1">
                <a:latin typeface="Calibri"/>
                <a:ea typeface="Verdana"/>
                <a:cs typeface="Calibri"/>
              </a:rPr>
              <a:t>средата</a:t>
            </a:r>
            <a:endParaRPr lang="en-US" sz="2800">
              <a:latin typeface="Calibri"/>
              <a:ea typeface="Verdana"/>
              <a:cs typeface="Calibri"/>
            </a:endParaRPr>
          </a:p>
          <a:p>
            <a:r>
              <a:rPr lang="ru-RU" sz="2800" dirty="0" err="1">
                <a:latin typeface="Calibri"/>
                <a:ea typeface="Verdana"/>
                <a:cs typeface="Calibri"/>
              </a:rPr>
              <a:t>Бездомни</a:t>
            </a:r>
            <a:r>
              <a:rPr lang="ru-RU" sz="2800" dirty="0">
                <a:latin typeface="Calibri"/>
                <a:ea typeface="Verdana"/>
                <a:cs typeface="Calibri"/>
              </a:rPr>
              <a:t> </a:t>
            </a:r>
            <a:r>
              <a:rPr lang="ru-RU" sz="2800" dirty="0" err="1">
                <a:latin typeface="Calibri"/>
                <a:ea typeface="Verdana"/>
                <a:cs typeface="Calibri"/>
              </a:rPr>
              <a:t>животни</a:t>
            </a:r>
            <a:endParaRPr lang="en-US" sz="2800" dirty="0">
              <a:latin typeface="Calibri"/>
              <a:ea typeface="Verdana"/>
              <a:cs typeface="Calibri"/>
            </a:endParaRPr>
          </a:p>
          <a:p>
            <a:r>
              <a:rPr lang="ru-RU" sz="2800" dirty="0">
                <a:latin typeface="Calibri"/>
                <a:ea typeface="Verdana"/>
                <a:cs typeface="Calibri"/>
              </a:rPr>
              <a:t>Спорт, </a:t>
            </a:r>
            <a:r>
              <a:rPr lang="ru-RU" sz="2800" dirty="0" err="1">
                <a:latin typeface="Calibri"/>
                <a:ea typeface="Verdana"/>
                <a:cs typeface="Calibri"/>
              </a:rPr>
              <a:t>физическа</a:t>
            </a:r>
            <a:r>
              <a:rPr lang="ru-RU" sz="2800" dirty="0">
                <a:latin typeface="Calibri"/>
                <a:ea typeface="Verdana"/>
                <a:cs typeface="Calibri"/>
              </a:rPr>
              <a:t> </a:t>
            </a:r>
            <a:r>
              <a:rPr lang="ru-RU" sz="2800" dirty="0" err="1">
                <a:latin typeface="Calibri"/>
                <a:ea typeface="Verdana"/>
                <a:cs typeface="Calibri"/>
              </a:rPr>
              <a:t>активност</a:t>
            </a:r>
            <a:endParaRPr lang="en-US" sz="2800" dirty="0">
              <a:latin typeface="Calibri"/>
              <a:ea typeface="Verdana"/>
              <a:cs typeface="Calibri"/>
            </a:endParaRPr>
          </a:p>
          <a:p>
            <a:endParaRPr lang="en-US" dirty="0">
              <a:ea typeface="Calibri"/>
              <a:cs typeface="Calibri"/>
            </a:endParaRPr>
          </a:p>
        </p:txBody>
      </p:sp>
    </p:spTree>
    <p:extLst>
      <p:ext uri="{BB962C8B-B14F-4D97-AF65-F5344CB8AC3E}">
        <p14:creationId xmlns:p14="http://schemas.microsoft.com/office/powerpoint/2010/main" val="1659313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CA645-D7C7-70E6-E206-15BED8E02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0C060-B9C6-7ABC-0AF3-337047A5D3F1}"/>
              </a:ext>
            </a:extLst>
          </p:cNvPr>
          <p:cNvSpPr>
            <a:spLocks noGrp="1"/>
          </p:cNvSpPr>
          <p:nvPr>
            <p:ph type="title"/>
          </p:nvPr>
        </p:nvSpPr>
        <p:spPr>
          <a:xfrm>
            <a:off x="609600" y="411374"/>
            <a:ext cx="10972800" cy="1538056"/>
          </a:xfrm>
        </p:spPr>
        <p:txBody>
          <a:bodyPr vert="horz" lIns="91440" tIns="45720" rIns="91440" bIns="45720" rtlCol="0" anchor="ctr">
            <a:noAutofit/>
          </a:bodyPr>
          <a:lstStyle/>
          <a:p>
            <a:r>
              <a:rPr lang="ru-RU" sz="3200" err="1">
                <a:latin typeface="Calibri"/>
                <a:ea typeface="Verdana"/>
                <a:cs typeface="Calibri"/>
              </a:rPr>
              <a:t>Какъв</a:t>
            </a:r>
            <a:r>
              <a:rPr lang="ru-RU" sz="3200" dirty="0">
                <a:latin typeface="Calibri"/>
                <a:ea typeface="Verdana"/>
                <a:cs typeface="Calibri"/>
              </a:rPr>
              <a:t> </a:t>
            </a:r>
            <a:r>
              <a:rPr lang="ru-RU" sz="3200" err="1">
                <a:latin typeface="Calibri"/>
                <a:ea typeface="Verdana"/>
                <a:cs typeface="Calibri"/>
              </a:rPr>
              <a:t>може</a:t>
            </a:r>
            <a:r>
              <a:rPr lang="ru-RU" sz="3200" dirty="0">
                <a:latin typeface="Calibri"/>
                <a:ea typeface="Verdana"/>
                <a:cs typeface="Calibri"/>
              </a:rPr>
              <a:t> да </a:t>
            </a:r>
            <a:r>
              <a:rPr lang="ru-RU" sz="3200" err="1">
                <a:latin typeface="Calibri"/>
                <a:ea typeface="Verdana"/>
                <a:cs typeface="Calibri"/>
              </a:rPr>
              <a:t>бъде</a:t>
            </a:r>
            <a:r>
              <a:rPr lang="ru-RU" sz="3200" dirty="0">
                <a:latin typeface="Calibri"/>
                <a:ea typeface="Verdana"/>
                <a:cs typeface="Calibri"/>
              </a:rPr>
              <a:t> </a:t>
            </a:r>
            <a:r>
              <a:rPr lang="ru-RU" sz="3200" err="1">
                <a:latin typeface="Calibri"/>
                <a:ea typeface="Verdana"/>
                <a:cs typeface="Calibri"/>
              </a:rPr>
              <a:t>вашият</a:t>
            </a:r>
            <a:r>
              <a:rPr lang="ru-RU" sz="3200" dirty="0">
                <a:latin typeface="Calibri"/>
                <a:ea typeface="Verdana"/>
                <a:cs typeface="Calibri"/>
              </a:rPr>
              <a:t> принос в </a:t>
            </a:r>
            <a:r>
              <a:rPr lang="ru-RU" sz="3200" err="1">
                <a:latin typeface="Calibri"/>
                <a:ea typeface="Verdana"/>
                <a:cs typeface="Calibri"/>
              </a:rPr>
              <a:t>благотворителното</a:t>
            </a:r>
            <a:endParaRPr lang="en-US" sz="3200">
              <a:latin typeface="Calibri"/>
              <a:ea typeface="Verdana"/>
              <a:cs typeface="Calibri"/>
            </a:endParaRPr>
          </a:p>
          <a:p>
            <a:r>
              <a:rPr lang="ru-RU" sz="3200" err="1">
                <a:latin typeface="Calibri"/>
                <a:ea typeface="Verdana"/>
                <a:cs typeface="Calibri"/>
              </a:rPr>
              <a:t>събитие</a:t>
            </a:r>
            <a:r>
              <a:rPr lang="ru-RU" sz="3200" dirty="0">
                <a:latin typeface="Calibri"/>
                <a:ea typeface="Verdana"/>
                <a:cs typeface="Calibri"/>
              </a:rPr>
              <a:t>?</a:t>
            </a:r>
            <a:endParaRPr lang="en-US" sz="3200">
              <a:latin typeface="Calibri"/>
              <a:ea typeface="Calibri"/>
              <a:cs typeface="Calibri"/>
            </a:endParaRPr>
          </a:p>
          <a:p>
            <a:endParaRPr lang="en-US" sz="3200" dirty="0">
              <a:ea typeface="Calibri"/>
              <a:cs typeface="Calibri"/>
            </a:endParaRPr>
          </a:p>
        </p:txBody>
      </p:sp>
      <p:sp>
        <p:nvSpPr>
          <p:cNvPr id="3" name="Content Placeholder 2">
            <a:extLst>
              <a:ext uri="{FF2B5EF4-FFF2-40B4-BE49-F238E27FC236}">
                <a16:creationId xmlns:a16="http://schemas.microsoft.com/office/drawing/2014/main" id="{F6595D52-764A-1242-8B04-A5054B86AA47}"/>
              </a:ext>
            </a:extLst>
          </p:cNvPr>
          <p:cNvSpPr>
            <a:spLocks noGrp="1"/>
          </p:cNvSpPr>
          <p:nvPr>
            <p:ph idx="1"/>
          </p:nvPr>
        </p:nvSpPr>
        <p:spPr/>
        <p:txBody>
          <a:bodyPr vert="horz" lIns="91440" tIns="45720" rIns="91440" bIns="45720" rtlCol="0" anchor="t">
            <a:normAutofit/>
          </a:bodyPr>
          <a:lstStyle/>
          <a:p>
            <a:r>
              <a:rPr lang="ru-RU" sz="2800" dirty="0" err="1">
                <a:latin typeface="Calibri"/>
                <a:ea typeface="Verdana"/>
                <a:cs typeface="Calibri"/>
              </a:rPr>
              <a:t>Организиране</a:t>
            </a:r>
            <a:r>
              <a:rPr lang="ru-RU" sz="2800" dirty="0">
                <a:latin typeface="Calibri"/>
                <a:ea typeface="Verdana"/>
                <a:cs typeface="Calibri"/>
              </a:rPr>
              <a:t>, </a:t>
            </a:r>
            <a:r>
              <a:rPr lang="ru-RU" sz="2800" dirty="0" err="1">
                <a:latin typeface="Calibri"/>
                <a:ea typeface="Verdana"/>
                <a:cs typeface="Calibri"/>
              </a:rPr>
              <a:t>координиране</a:t>
            </a:r>
            <a:r>
              <a:rPr lang="ru-RU" sz="2800" dirty="0">
                <a:latin typeface="Calibri"/>
                <a:ea typeface="Verdana"/>
                <a:cs typeface="Calibri"/>
              </a:rPr>
              <a:t> на </a:t>
            </a:r>
            <a:r>
              <a:rPr lang="ru-RU" sz="2800" dirty="0" err="1">
                <a:latin typeface="Calibri"/>
                <a:ea typeface="Verdana"/>
                <a:cs typeface="Calibri"/>
              </a:rPr>
              <a:t>дейности</a:t>
            </a:r>
            <a:r>
              <a:rPr lang="ru-RU" sz="2800" dirty="0">
                <a:latin typeface="Calibri"/>
                <a:ea typeface="Verdana"/>
                <a:cs typeface="Calibri"/>
              </a:rPr>
              <a:t> </a:t>
            </a:r>
            <a:endParaRPr lang="en-US" sz="2800">
              <a:latin typeface="Calibri"/>
              <a:ea typeface="Verdana"/>
              <a:cs typeface="Calibri"/>
            </a:endParaRPr>
          </a:p>
          <a:p>
            <a:r>
              <a:rPr lang="ru-RU" sz="2800" dirty="0" err="1">
                <a:latin typeface="Calibri"/>
                <a:ea typeface="Verdana"/>
                <a:cs typeface="Calibri"/>
              </a:rPr>
              <a:t>Търсене</a:t>
            </a:r>
            <a:r>
              <a:rPr lang="ru-RU" sz="2800" dirty="0">
                <a:latin typeface="Calibri"/>
                <a:ea typeface="Verdana"/>
                <a:cs typeface="Calibri"/>
              </a:rPr>
              <a:t> на </a:t>
            </a:r>
            <a:r>
              <a:rPr lang="ru-RU" sz="2800" dirty="0" err="1">
                <a:latin typeface="Calibri"/>
                <a:ea typeface="Verdana"/>
                <a:cs typeface="Calibri"/>
              </a:rPr>
              <a:t>фирми</a:t>
            </a:r>
            <a:r>
              <a:rPr lang="ru-RU" sz="2800" dirty="0">
                <a:latin typeface="Calibri"/>
                <a:ea typeface="Verdana"/>
                <a:cs typeface="Calibri"/>
              </a:rPr>
              <a:t> за дарения и спонсорство – </a:t>
            </a:r>
            <a:r>
              <a:rPr lang="ru-RU" sz="2800" dirty="0" err="1">
                <a:latin typeface="Calibri"/>
                <a:ea typeface="Verdana"/>
                <a:cs typeface="Calibri"/>
              </a:rPr>
              <a:t>писма</a:t>
            </a:r>
            <a:r>
              <a:rPr lang="ru-RU" sz="2800" dirty="0">
                <a:latin typeface="Calibri"/>
                <a:ea typeface="Verdana"/>
                <a:cs typeface="Calibri"/>
              </a:rPr>
              <a:t>, </a:t>
            </a:r>
            <a:r>
              <a:rPr lang="ru-RU" sz="2800" dirty="0" err="1">
                <a:latin typeface="Calibri"/>
                <a:ea typeface="Verdana"/>
                <a:cs typeface="Calibri"/>
              </a:rPr>
              <a:t>срещи</a:t>
            </a:r>
            <a:endParaRPr lang="en-US" sz="2800" dirty="0">
              <a:latin typeface="Calibri"/>
              <a:ea typeface="Verdana"/>
              <a:cs typeface="Calibri"/>
            </a:endParaRPr>
          </a:p>
          <a:p>
            <a:r>
              <a:rPr lang="ru-RU" sz="2800" dirty="0" err="1">
                <a:latin typeface="Calibri"/>
                <a:ea typeface="Verdana"/>
                <a:cs typeface="Calibri"/>
              </a:rPr>
              <a:t>Даряване</a:t>
            </a:r>
            <a:r>
              <a:rPr lang="ru-RU" sz="2800" dirty="0">
                <a:latin typeface="Calibri"/>
                <a:ea typeface="Verdana"/>
                <a:cs typeface="Calibri"/>
              </a:rPr>
              <a:t> на средства или </a:t>
            </a:r>
            <a:r>
              <a:rPr lang="ru-RU" sz="2800" dirty="0" err="1">
                <a:latin typeface="Calibri"/>
                <a:ea typeface="Verdana"/>
                <a:cs typeface="Calibri"/>
              </a:rPr>
              <a:t>материали</a:t>
            </a:r>
            <a:r>
              <a:rPr lang="ru-RU" sz="2800" dirty="0">
                <a:latin typeface="Calibri"/>
                <a:ea typeface="Verdana"/>
                <a:cs typeface="Calibri"/>
              </a:rPr>
              <a:t>  </a:t>
            </a:r>
            <a:endParaRPr lang="en-US" sz="2800">
              <a:latin typeface="Calibri"/>
              <a:ea typeface="Verdana"/>
              <a:cs typeface="Calibri"/>
            </a:endParaRPr>
          </a:p>
          <a:p>
            <a:r>
              <a:rPr lang="ru-RU" sz="2800" dirty="0" err="1">
                <a:latin typeface="Calibri"/>
                <a:ea typeface="Verdana"/>
                <a:cs typeface="Calibri"/>
              </a:rPr>
              <a:t>Писане</a:t>
            </a:r>
            <a:r>
              <a:rPr lang="ru-RU" sz="2800" dirty="0">
                <a:latin typeface="Calibri"/>
                <a:ea typeface="Verdana"/>
                <a:cs typeface="Calibri"/>
              </a:rPr>
              <a:t> на </a:t>
            </a:r>
            <a:r>
              <a:rPr lang="ru-RU" sz="2800" dirty="0" err="1">
                <a:latin typeface="Calibri"/>
                <a:ea typeface="Verdana"/>
                <a:cs typeface="Calibri"/>
              </a:rPr>
              <a:t>съдържание</a:t>
            </a:r>
            <a:r>
              <a:rPr lang="ru-RU" sz="2800" dirty="0">
                <a:latin typeface="Calibri"/>
                <a:ea typeface="Verdana"/>
                <a:cs typeface="Calibri"/>
              </a:rPr>
              <a:t> в сайт, </a:t>
            </a:r>
            <a:r>
              <a:rPr lang="ru-RU" sz="2800" dirty="0" err="1">
                <a:latin typeface="Calibri"/>
                <a:ea typeface="Verdana"/>
                <a:cs typeface="Calibri"/>
              </a:rPr>
              <a:t>социалните</a:t>
            </a:r>
            <a:r>
              <a:rPr lang="ru-RU" sz="2800" dirty="0">
                <a:latin typeface="Calibri"/>
                <a:ea typeface="Verdana"/>
                <a:cs typeface="Calibri"/>
              </a:rPr>
              <a:t> медии </a:t>
            </a:r>
            <a:endParaRPr lang="en-US" sz="2800">
              <a:latin typeface="Calibri"/>
              <a:ea typeface="Verdana"/>
              <a:cs typeface="Calibri"/>
            </a:endParaRPr>
          </a:p>
          <a:p>
            <a:r>
              <a:rPr lang="ru-RU" sz="2800" dirty="0" err="1">
                <a:latin typeface="Calibri"/>
                <a:ea typeface="Verdana"/>
                <a:cs typeface="Calibri"/>
              </a:rPr>
              <a:t>Търсене</a:t>
            </a:r>
            <a:r>
              <a:rPr lang="ru-RU" sz="2800" dirty="0">
                <a:latin typeface="Calibri"/>
                <a:ea typeface="Verdana"/>
                <a:cs typeface="Calibri"/>
              </a:rPr>
              <a:t> на </a:t>
            </a:r>
            <a:r>
              <a:rPr lang="ru-RU" sz="2800" dirty="0" err="1">
                <a:latin typeface="Calibri"/>
                <a:ea typeface="Verdana"/>
                <a:cs typeface="Calibri"/>
              </a:rPr>
              <a:t>партньори</a:t>
            </a:r>
            <a:r>
              <a:rPr lang="ru-RU" sz="2800" dirty="0">
                <a:latin typeface="Calibri"/>
                <a:ea typeface="Verdana"/>
                <a:cs typeface="Calibri"/>
              </a:rPr>
              <a:t>, </a:t>
            </a:r>
            <a:r>
              <a:rPr lang="ru-RU" sz="2800" dirty="0" err="1">
                <a:latin typeface="Calibri"/>
                <a:ea typeface="Verdana"/>
                <a:cs typeface="Calibri"/>
              </a:rPr>
              <a:t>доброволци</a:t>
            </a:r>
            <a:endParaRPr lang="en-US" sz="2800" dirty="0">
              <a:latin typeface="Calibri"/>
              <a:ea typeface="Verdana"/>
              <a:cs typeface="Calibri"/>
            </a:endParaRPr>
          </a:p>
          <a:p>
            <a:r>
              <a:rPr lang="ru-RU" sz="2800" dirty="0" err="1">
                <a:latin typeface="Calibri"/>
                <a:ea typeface="Verdana"/>
                <a:cs typeface="Calibri"/>
              </a:rPr>
              <a:t>Писане</a:t>
            </a:r>
            <a:r>
              <a:rPr lang="ru-RU" sz="2800" dirty="0">
                <a:latin typeface="Calibri"/>
                <a:ea typeface="Verdana"/>
                <a:cs typeface="Calibri"/>
              </a:rPr>
              <a:t> на </a:t>
            </a:r>
            <a:r>
              <a:rPr lang="ru-RU" sz="2800" dirty="0" err="1">
                <a:latin typeface="Calibri"/>
                <a:ea typeface="Verdana"/>
                <a:cs typeface="Calibri"/>
              </a:rPr>
              <a:t>прессъобщения</a:t>
            </a:r>
            <a:r>
              <a:rPr lang="ru-RU" sz="2800" dirty="0">
                <a:latin typeface="Calibri"/>
                <a:ea typeface="Verdana"/>
                <a:cs typeface="Calibri"/>
              </a:rPr>
              <a:t>, </a:t>
            </a:r>
            <a:r>
              <a:rPr lang="ru-RU" sz="2800" dirty="0" err="1">
                <a:latin typeface="Calibri"/>
                <a:ea typeface="Verdana"/>
                <a:cs typeface="Calibri"/>
              </a:rPr>
              <a:t>връзки</a:t>
            </a:r>
            <a:r>
              <a:rPr lang="ru-RU" sz="2800" dirty="0">
                <a:latin typeface="Calibri"/>
                <a:ea typeface="Verdana"/>
                <a:cs typeface="Calibri"/>
              </a:rPr>
              <a:t> с </a:t>
            </a:r>
            <a:r>
              <a:rPr lang="ru-RU" sz="2800" dirty="0" err="1">
                <a:latin typeface="Calibri"/>
                <a:ea typeface="Verdana"/>
                <a:cs typeface="Calibri"/>
              </a:rPr>
              <a:t>медиите</a:t>
            </a:r>
            <a:endParaRPr lang="en-US" sz="2800" dirty="0">
              <a:latin typeface="Calibri"/>
              <a:ea typeface="Verdana"/>
              <a:cs typeface="Calibri"/>
            </a:endParaRPr>
          </a:p>
          <a:p>
            <a:r>
              <a:rPr lang="ru-RU" sz="2800" dirty="0" err="1">
                <a:latin typeface="Calibri"/>
                <a:ea typeface="Verdana"/>
                <a:cs typeface="Calibri"/>
              </a:rPr>
              <a:t>Измисляне</a:t>
            </a:r>
            <a:r>
              <a:rPr lang="ru-RU" sz="2800" dirty="0">
                <a:latin typeface="Calibri"/>
                <a:ea typeface="Verdana"/>
                <a:cs typeface="Calibri"/>
              </a:rPr>
              <a:t> на </a:t>
            </a:r>
            <a:r>
              <a:rPr lang="ru-RU" sz="2800" dirty="0" err="1">
                <a:latin typeface="Calibri"/>
                <a:ea typeface="Verdana"/>
                <a:cs typeface="Calibri"/>
              </a:rPr>
              <a:t>програмата</a:t>
            </a:r>
            <a:r>
              <a:rPr lang="ru-RU" sz="2800" dirty="0">
                <a:latin typeface="Calibri"/>
                <a:ea typeface="Verdana"/>
                <a:cs typeface="Calibri"/>
              </a:rPr>
              <a:t>, </a:t>
            </a:r>
            <a:r>
              <a:rPr lang="ru-RU" sz="2800" dirty="0" err="1">
                <a:latin typeface="Calibri"/>
                <a:ea typeface="Verdana"/>
                <a:cs typeface="Calibri"/>
              </a:rPr>
              <a:t>съдържанието</a:t>
            </a:r>
            <a:r>
              <a:rPr lang="ru-RU" sz="2800" dirty="0">
                <a:latin typeface="Calibri"/>
                <a:ea typeface="Verdana"/>
                <a:cs typeface="Calibri"/>
              </a:rPr>
              <a:t>, </a:t>
            </a:r>
            <a:r>
              <a:rPr lang="ru-RU" sz="2800" dirty="0" err="1">
                <a:latin typeface="Calibri"/>
                <a:ea typeface="Verdana"/>
                <a:cs typeface="Calibri"/>
              </a:rPr>
              <a:t>участниците</a:t>
            </a:r>
            <a:endParaRPr lang="en-US" sz="2800" dirty="0">
              <a:latin typeface="Calibri"/>
              <a:ea typeface="Verdana"/>
              <a:cs typeface="Calibri"/>
            </a:endParaRPr>
          </a:p>
          <a:p>
            <a:r>
              <a:rPr lang="ru-RU" sz="2800" err="1">
                <a:latin typeface="Calibri"/>
                <a:ea typeface="Verdana"/>
                <a:cs typeface="Calibri"/>
              </a:rPr>
              <a:t>Споделяне</a:t>
            </a:r>
            <a:r>
              <a:rPr lang="ru-RU" sz="2800" dirty="0">
                <a:latin typeface="Calibri"/>
                <a:ea typeface="Verdana"/>
                <a:cs typeface="Calibri"/>
              </a:rPr>
              <a:t> в соц. мрежи, </a:t>
            </a:r>
            <a:r>
              <a:rPr lang="ru-RU" sz="2800" err="1">
                <a:latin typeface="Calibri"/>
                <a:ea typeface="Verdana"/>
                <a:cs typeface="Calibri"/>
              </a:rPr>
              <a:t>вдъхновяване</a:t>
            </a:r>
            <a:r>
              <a:rPr lang="ru-RU" sz="2800" dirty="0">
                <a:latin typeface="Calibri"/>
                <a:ea typeface="Verdana"/>
                <a:cs typeface="Calibri"/>
              </a:rPr>
              <a:t> на </a:t>
            </a:r>
            <a:r>
              <a:rPr lang="ru-RU" sz="2800" err="1">
                <a:latin typeface="Calibri"/>
                <a:ea typeface="Verdana"/>
                <a:cs typeface="Calibri"/>
              </a:rPr>
              <a:t>други</a:t>
            </a:r>
            <a:r>
              <a:rPr lang="ru-RU" sz="2800" dirty="0">
                <a:latin typeface="Calibri"/>
                <a:ea typeface="Verdana"/>
                <a:cs typeface="Calibri"/>
              </a:rPr>
              <a:t> хора</a:t>
            </a:r>
            <a:endParaRPr lang="en-US" sz="2800">
              <a:latin typeface="Calibri"/>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468013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5DBA4-245D-CBAE-0617-19CC105F40EC}"/>
              </a:ext>
            </a:extLst>
          </p:cNvPr>
          <p:cNvSpPr txBox="1"/>
          <p:nvPr/>
        </p:nvSpPr>
        <p:spPr>
          <a:xfrm>
            <a:off x="587618" y="2650880"/>
            <a:ext cx="519332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ea typeface="Calibri"/>
                <a:cs typeface="Calibri"/>
              </a:rPr>
              <a:t>Контакти</a:t>
            </a:r>
            <a:r>
              <a:rPr lang="en-US" sz="2800" dirty="0">
                <a:ea typeface="Calibri"/>
                <a:cs typeface="Calibri"/>
              </a:rPr>
              <a:t>: </a:t>
            </a:r>
          </a:p>
          <a:p>
            <a:r>
              <a:rPr lang="en-US" sz="2800" err="1">
                <a:ea typeface="Calibri"/>
                <a:cs typeface="Calibri"/>
              </a:rPr>
              <a:t>Людмила</a:t>
            </a:r>
            <a:r>
              <a:rPr lang="en-US" sz="2800" dirty="0">
                <a:ea typeface="Calibri"/>
                <a:cs typeface="Calibri"/>
              </a:rPr>
              <a:t> </a:t>
            </a:r>
            <a:r>
              <a:rPr lang="en-US" sz="2800" err="1">
                <a:ea typeface="Calibri"/>
                <a:cs typeface="Calibri"/>
              </a:rPr>
              <a:t>Атанасова</a:t>
            </a:r>
            <a:r>
              <a:rPr lang="en-US" sz="2800" dirty="0">
                <a:ea typeface="Calibri"/>
                <a:cs typeface="Calibri"/>
              </a:rPr>
              <a:t>,</a:t>
            </a:r>
            <a:endParaRPr lang="en-US" sz="2800">
              <a:ea typeface="Calibri"/>
              <a:cs typeface="Calibri"/>
            </a:endParaRPr>
          </a:p>
          <a:p>
            <a:r>
              <a:rPr lang="en-US" sz="2800" dirty="0">
                <a:ea typeface="Calibri"/>
                <a:cs typeface="Calibri"/>
              </a:rPr>
              <a:t>0884-645 206</a:t>
            </a:r>
          </a:p>
          <a:p>
            <a:r>
              <a:rPr lang="en-US" sz="2800" dirty="0">
                <a:ea typeface="Calibri"/>
                <a:cs typeface="Calibri"/>
                <a:hlinkClick r:id="rId2"/>
              </a:rPr>
              <a:t>Lucy@bcause.bg</a:t>
            </a:r>
            <a:endParaRPr lang="en-US" sz="2800">
              <a:ea typeface="Calibri"/>
              <a:cs typeface="Calibri"/>
            </a:endParaRPr>
          </a:p>
          <a:p>
            <a:r>
              <a:rPr lang="en-US" sz="2800" dirty="0">
                <a:ea typeface="Calibri"/>
                <a:cs typeface="Calibri"/>
                <a:hlinkClick r:id="rId3"/>
              </a:rPr>
              <a:t>Фондация BCause</a:t>
            </a:r>
            <a:endParaRPr lang="en-US" sz="2800" dirty="0">
              <a:ea typeface="Calibri"/>
              <a:cs typeface="Calibri"/>
            </a:endParaRPr>
          </a:p>
          <a:p>
            <a:r>
              <a:rPr lang="en-US" sz="2800" dirty="0">
                <a:ea typeface="Calibri"/>
                <a:cs typeface="Calibri"/>
                <a:hlinkClick r:id="rId4"/>
              </a:rPr>
              <a:t>Платформата.бг</a:t>
            </a:r>
            <a:endParaRPr lang="en-US" sz="2800" dirty="0">
              <a:ea typeface="Calibri"/>
              <a:cs typeface="Calibri"/>
            </a:endParaRPr>
          </a:p>
          <a:p>
            <a:r>
              <a:rPr lang="en-US" sz="2800" dirty="0">
                <a:ea typeface="Calibri"/>
                <a:cs typeface="Calibri"/>
                <a:hlinkClick r:id="rId5"/>
              </a:rPr>
              <a:t>DMS.bg.com</a:t>
            </a:r>
          </a:p>
        </p:txBody>
      </p:sp>
      <p:sp>
        <p:nvSpPr>
          <p:cNvPr id="3" name="TextBox 2">
            <a:extLst>
              <a:ext uri="{FF2B5EF4-FFF2-40B4-BE49-F238E27FC236}">
                <a16:creationId xmlns:a16="http://schemas.microsoft.com/office/drawing/2014/main" id="{B0DE6B82-8273-9E53-7CBA-5738FF0D7D21}"/>
              </a:ext>
            </a:extLst>
          </p:cNvPr>
          <p:cNvSpPr txBox="1"/>
          <p:nvPr/>
        </p:nvSpPr>
        <p:spPr>
          <a:xfrm>
            <a:off x="2101362" y="647700"/>
            <a:ext cx="8405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25488D"/>
                </a:solidFill>
                <a:ea typeface="Calibri"/>
                <a:cs typeface="Calibri"/>
              </a:rPr>
              <a:t>Ще</a:t>
            </a:r>
            <a:r>
              <a:rPr lang="en-US" sz="3200" b="1" dirty="0">
                <a:solidFill>
                  <a:srgbClr val="25488D"/>
                </a:solidFill>
                <a:ea typeface="Calibri"/>
                <a:cs typeface="Calibri"/>
              </a:rPr>
              <a:t> </a:t>
            </a:r>
            <a:r>
              <a:rPr lang="en-US" sz="3200" b="1" dirty="0" err="1">
                <a:solidFill>
                  <a:srgbClr val="25488D"/>
                </a:solidFill>
                <a:ea typeface="Calibri"/>
                <a:cs typeface="Calibri"/>
              </a:rPr>
              <a:t>правим</a:t>
            </a:r>
            <a:r>
              <a:rPr lang="en-US" sz="3200" b="1" dirty="0">
                <a:solidFill>
                  <a:srgbClr val="25488D"/>
                </a:solidFill>
                <a:ea typeface="Calibri"/>
                <a:cs typeface="Calibri"/>
              </a:rPr>
              <a:t> </a:t>
            </a:r>
            <a:r>
              <a:rPr lang="en-US" sz="3200" b="1" dirty="0" err="1">
                <a:solidFill>
                  <a:srgbClr val="25488D"/>
                </a:solidFill>
                <a:ea typeface="Calibri"/>
                <a:cs typeface="Calibri"/>
              </a:rPr>
              <a:t>ли</a:t>
            </a:r>
            <a:r>
              <a:rPr lang="en-US" sz="3200" b="1" dirty="0">
                <a:solidFill>
                  <a:srgbClr val="25488D"/>
                </a:solidFill>
                <a:ea typeface="Calibri"/>
                <a:cs typeface="Calibri"/>
              </a:rPr>
              <a:t> </a:t>
            </a:r>
            <a:r>
              <a:rPr lang="en-US" sz="3200" b="1" dirty="0" err="1">
                <a:solidFill>
                  <a:srgbClr val="25488D"/>
                </a:solidFill>
                <a:ea typeface="Calibri"/>
                <a:cs typeface="Calibri"/>
              </a:rPr>
              <a:t>пица</a:t>
            </a:r>
            <a:r>
              <a:rPr lang="en-US" sz="3200" b="1" dirty="0">
                <a:solidFill>
                  <a:srgbClr val="25488D"/>
                </a:solidFill>
                <a:ea typeface="Calibri"/>
                <a:cs typeface="Calibri"/>
              </a:rPr>
              <a:t> </a:t>
            </a:r>
            <a:r>
              <a:rPr lang="en-US" sz="3200" b="1" dirty="0" err="1">
                <a:solidFill>
                  <a:srgbClr val="25488D"/>
                </a:solidFill>
                <a:ea typeface="Calibri"/>
                <a:cs typeface="Calibri"/>
              </a:rPr>
              <a:t>заедно</a:t>
            </a:r>
            <a:r>
              <a:rPr lang="en-US" sz="3200" b="1" dirty="0">
                <a:solidFill>
                  <a:srgbClr val="25488D"/>
                </a:solidFill>
                <a:ea typeface="Calibri"/>
                <a:cs typeface="Calibri"/>
              </a:rPr>
              <a:t>? </a:t>
            </a:r>
            <a:endParaRPr lang="en-US" dirty="0"/>
          </a:p>
        </p:txBody>
      </p:sp>
      <p:sp>
        <p:nvSpPr>
          <p:cNvPr id="4" name="TextBox 3">
            <a:extLst>
              <a:ext uri="{FF2B5EF4-FFF2-40B4-BE49-F238E27FC236}">
                <a16:creationId xmlns:a16="http://schemas.microsoft.com/office/drawing/2014/main" id="{D3B285B2-ABCE-571A-8AA2-59B6A07805BA}"/>
              </a:ext>
            </a:extLst>
          </p:cNvPr>
          <p:cNvSpPr txBox="1"/>
          <p:nvPr/>
        </p:nvSpPr>
        <p:spPr>
          <a:xfrm>
            <a:off x="592015" y="1258766"/>
            <a:ext cx="436684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ea typeface="Calibri"/>
                <a:cs typeface="Calibri"/>
              </a:rPr>
              <a:t>Какво</a:t>
            </a:r>
            <a:r>
              <a:rPr lang="en-US" sz="2800" dirty="0">
                <a:ea typeface="Calibri"/>
                <a:cs typeface="Calibri"/>
              </a:rPr>
              <a:t> </a:t>
            </a:r>
            <a:r>
              <a:rPr lang="en-US" sz="2800" err="1">
                <a:ea typeface="Calibri"/>
                <a:cs typeface="Calibri"/>
              </a:rPr>
              <a:t>ще</a:t>
            </a:r>
            <a:r>
              <a:rPr lang="en-US" sz="2800" dirty="0">
                <a:ea typeface="Calibri"/>
                <a:cs typeface="Calibri"/>
              </a:rPr>
              <a:t> </a:t>
            </a:r>
            <a:r>
              <a:rPr lang="en-US" sz="2800" err="1">
                <a:ea typeface="Calibri"/>
                <a:cs typeface="Calibri"/>
              </a:rPr>
              <a:t>си</a:t>
            </a:r>
            <a:r>
              <a:rPr lang="en-US" sz="2800" dirty="0">
                <a:ea typeface="Calibri"/>
                <a:cs typeface="Calibri"/>
              </a:rPr>
              <a:t> </a:t>
            </a:r>
            <a:r>
              <a:rPr lang="en-US" sz="2800" err="1">
                <a:ea typeface="Calibri"/>
                <a:cs typeface="Calibri"/>
              </a:rPr>
              <a:t>вземете</a:t>
            </a:r>
            <a:r>
              <a:rPr lang="en-US" sz="2800" dirty="0">
                <a:ea typeface="Calibri"/>
                <a:cs typeface="Calibri"/>
              </a:rPr>
              <a:t> </a:t>
            </a:r>
            <a:r>
              <a:rPr lang="en-US" sz="2800" err="1">
                <a:ea typeface="Calibri"/>
                <a:cs typeface="Calibri"/>
              </a:rPr>
              <a:t>от</a:t>
            </a:r>
            <a:r>
              <a:rPr lang="en-US" sz="2800" dirty="0">
                <a:ea typeface="Calibri"/>
                <a:cs typeface="Calibri"/>
              </a:rPr>
              <a:t> "</a:t>
            </a:r>
            <a:r>
              <a:rPr lang="en-US" sz="2800" err="1">
                <a:ea typeface="Calibri"/>
                <a:cs typeface="Calibri"/>
              </a:rPr>
              <a:t>рецептата</a:t>
            </a:r>
            <a:r>
              <a:rPr lang="en-US" sz="2800" dirty="0">
                <a:ea typeface="Calibri"/>
                <a:cs typeface="Calibri"/>
              </a:rPr>
              <a:t>" </a:t>
            </a:r>
            <a:r>
              <a:rPr lang="en-US" sz="2800" err="1">
                <a:ea typeface="Calibri"/>
                <a:cs typeface="Calibri"/>
              </a:rPr>
              <a:t>за</a:t>
            </a:r>
            <a:r>
              <a:rPr lang="en-US" sz="2800" dirty="0">
                <a:ea typeface="Calibri"/>
                <a:cs typeface="Calibri"/>
              </a:rPr>
              <a:t> </a:t>
            </a:r>
            <a:r>
              <a:rPr lang="en-US" sz="2800" err="1">
                <a:ea typeface="Calibri"/>
                <a:cs typeface="Calibri"/>
              </a:rPr>
              <a:t>пицата</a:t>
            </a:r>
            <a:r>
              <a:rPr lang="en-US" sz="2800" dirty="0">
                <a:ea typeface="Calibri"/>
                <a:cs typeface="Calibri"/>
              </a:rPr>
              <a:t> </a:t>
            </a:r>
            <a:r>
              <a:rPr lang="en-US" sz="2800" err="1">
                <a:ea typeface="Calibri"/>
                <a:cs typeface="Calibri"/>
              </a:rPr>
              <a:t>днес</a:t>
            </a:r>
            <a:r>
              <a:rPr lang="en-US" sz="2800" dirty="0">
                <a:ea typeface="Calibri"/>
                <a:cs typeface="Calibri"/>
              </a:rPr>
              <a:t>?</a:t>
            </a:r>
            <a:endParaRPr lang="en-US" sz="2800">
              <a:ea typeface="Calibri"/>
              <a:cs typeface="Calibri"/>
            </a:endParaRPr>
          </a:p>
        </p:txBody>
      </p:sp>
      <p:pic>
        <p:nvPicPr>
          <p:cNvPr id="5" name="Picture 4" descr="Pizza With White Beans Prosciutto And Rosemary Recipe – kitchenmagic3.com">
            <a:extLst>
              <a:ext uri="{FF2B5EF4-FFF2-40B4-BE49-F238E27FC236}">
                <a16:creationId xmlns:a16="http://schemas.microsoft.com/office/drawing/2014/main" id="{02D56220-BDCB-D689-CE5A-282874FBCB13}"/>
              </a:ext>
            </a:extLst>
          </p:cNvPr>
          <p:cNvPicPr>
            <a:picLocks noChangeAspect="1"/>
          </p:cNvPicPr>
          <p:nvPr/>
        </p:nvPicPr>
        <p:blipFill>
          <a:blip r:embed="rId6"/>
          <a:stretch>
            <a:fillRect/>
          </a:stretch>
        </p:blipFill>
        <p:spPr>
          <a:xfrm>
            <a:off x="5389684" y="1788133"/>
            <a:ext cx="3862756" cy="2660407"/>
          </a:xfrm>
          <a:prstGeom prst="rect">
            <a:avLst/>
          </a:prstGeom>
        </p:spPr>
      </p:pic>
      <p:pic>
        <p:nvPicPr>
          <p:cNvPr id="6" name="Picture 5" descr="Making Pizza Royalty-Free Stock Photo">
            <a:extLst>
              <a:ext uri="{FF2B5EF4-FFF2-40B4-BE49-F238E27FC236}">
                <a16:creationId xmlns:a16="http://schemas.microsoft.com/office/drawing/2014/main" id="{8B0957EB-EB81-07F5-0E41-10719F056FC0}"/>
              </a:ext>
            </a:extLst>
          </p:cNvPr>
          <p:cNvPicPr>
            <a:picLocks noChangeAspect="1"/>
          </p:cNvPicPr>
          <p:nvPr/>
        </p:nvPicPr>
        <p:blipFill>
          <a:blip r:embed="rId7"/>
          <a:stretch>
            <a:fillRect/>
          </a:stretch>
        </p:blipFill>
        <p:spPr>
          <a:xfrm>
            <a:off x="7871313" y="2936996"/>
            <a:ext cx="3694235" cy="2484560"/>
          </a:xfrm>
          <a:prstGeom prst="rect">
            <a:avLst/>
          </a:prstGeom>
        </p:spPr>
      </p:pic>
    </p:spTree>
    <p:extLst>
      <p:ext uri="{BB962C8B-B14F-4D97-AF65-F5344CB8AC3E}">
        <p14:creationId xmlns:p14="http://schemas.microsoft.com/office/powerpoint/2010/main" val="3710671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563880" y="3083976"/>
            <a:ext cx="11079480" cy="950856"/>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2800" b="1" dirty="0">
                <a:solidFill>
                  <a:schemeClr val="bg1"/>
                </a:solidFill>
                <a:latin typeface="Calibri" pitchFamily="34" charset="0"/>
                <a:cs typeface="Calibri" pitchFamily="34" charset="0"/>
              </a:rPr>
              <a:t>Благодаря за вниманието!</a:t>
            </a: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63799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ed background with white text and a couple of white text&#10;&#10;AI-generated content may be incorrect.">
            <a:extLst>
              <a:ext uri="{FF2B5EF4-FFF2-40B4-BE49-F238E27FC236}">
                <a16:creationId xmlns:a16="http://schemas.microsoft.com/office/drawing/2014/main" id="{DE6151C7-36BE-07C8-50A3-BDA8A847495D}"/>
              </a:ext>
            </a:extLst>
          </p:cNvPr>
          <p:cNvPicPr>
            <a:picLocks noGrp="1" noChangeAspect="1"/>
          </p:cNvPicPr>
          <p:nvPr>
            <p:ph type="pic" sz="quarter" idx="10"/>
          </p:nvPr>
        </p:nvPicPr>
        <p:blipFill>
          <a:blip r:embed="rId3"/>
          <a:srcRect l="3954" r="3954"/>
          <a:stretch/>
        </p:blipFill>
        <p:spPr>
          <a:xfrm>
            <a:off x="679621" y="767347"/>
            <a:ext cx="4063107" cy="4454836"/>
          </a:xfrm>
        </p:spPr>
      </p:pic>
      <p:sp>
        <p:nvSpPr>
          <p:cNvPr id="4" name="Title 3"/>
          <p:cNvSpPr>
            <a:spLocks noGrp="1"/>
          </p:cNvSpPr>
          <p:nvPr>
            <p:ph type="ctrTitle"/>
          </p:nvPr>
        </p:nvSpPr>
        <p:spPr>
          <a:xfrm>
            <a:off x="5316803" y="208455"/>
            <a:ext cx="6483804" cy="602332"/>
          </a:xfrm>
        </p:spPr>
        <p:txBody>
          <a:bodyPr>
            <a:noAutofit/>
          </a:bodyPr>
          <a:lstStyle/>
          <a:p>
            <a:r>
              <a:rPr lang="en-US" sz="3200" err="1">
                <a:solidFill>
                  <a:srgbClr val="25488D"/>
                </a:solidFill>
                <a:latin typeface="Calibri"/>
                <a:ea typeface="Calibri"/>
                <a:cs typeface="Calibri"/>
              </a:rPr>
              <a:t>За</a:t>
            </a:r>
            <a:r>
              <a:rPr lang="en-US" sz="3200" dirty="0">
                <a:solidFill>
                  <a:srgbClr val="25488D"/>
                </a:solidFill>
                <a:latin typeface="Calibri"/>
                <a:ea typeface="Calibri"/>
                <a:cs typeface="Calibri"/>
              </a:rPr>
              <a:t> </a:t>
            </a:r>
            <a:r>
              <a:rPr lang="en-US" sz="3200" err="1">
                <a:solidFill>
                  <a:srgbClr val="25488D"/>
                </a:solidFill>
                <a:latin typeface="Calibri"/>
                <a:ea typeface="Calibri"/>
                <a:cs typeface="Calibri"/>
              </a:rPr>
              <a:t>BCause</a:t>
            </a:r>
            <a:r>
              <a:rPr lang="en-US" sz="3200" dirty="0">
                <a:solidFill>
                  <a:srgbClr val="25488D"/>
                </a:solidFill>
                <a:latin typeface="Calibri"/>
                <a:ea typeface="Calibri"/>
                <a:cs typeface="Calibri"/>
              </a:rPr>
              <a:t>:</a:t>
            </a:r>
          </a:p>
        </p:txBody>
      </p:sp>
      <p:sp>
        <p:nvSpPr>
          <p:cNvPr id="2" name="Rectangle 1"/>
          <p:cNvSpPr/>
          <p:nvPr/>
        </p:nvSpPr>
        <p:spPr>
          <a:xfrm>
            <a:off x="872067" y="4841502"/>
            <a:ext cx="10109200" cy="369332"/>
          </a:xfrm>
          <a:prstGeom prst="rect">
            <a:avLst/>
          </a:prstGeom>
        </p:spPr>
        <p:txBody>
          <a:bodyPr wrap="square" lIns="91440" tIns="45720" rIns="91440" bIns="45720" anchor="t">
            <a:spAutoFit/>
          </a:bodyPr>
          <a:lstStyle/>
          <a:p>
            <a:pPr algn="ctr"/>
            <a:endParaRPr lang="bg-BG" dirty="0">
              <a:ea typeface="Calibri"/>
              <a:cs typeface="Calibri"/>
            </a:endParaRPr>
          </a:p>
        </p:txBody>
      </p:sp>
      <p:sp>
        <p:nvSpPr>
          <p:cNvPr id="3" name="TextBox 2">
            <a:extLst>
              <a:ext uri="{FF2B5EF4-FFF2-40B4-BE49-F238E27FC236}">
                <a16:creationId xmlns:a16="http://schemas.microsoft.com/office/drawing/2014/main" id="{809D82E9-BB8D-9B2C-BE93-967A76595B1B}"/>
              </a:ext>
            </a:extLst>
          </p:cNvPr>
          <p:cNvSpPr txBox="1"/>
          <p:nvPr/>
        </p:nvSpPr>
        <p:spPr>
          <a:xfrm>
            <a:off x="5317683" y="828222"/>
            <a:ext cx="652262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ru-RU" sz="2800" err="1">
                <a:latin typeface="Calibri"/>
                <a:ea typeface="Verdana"/>
                <a:cs typeface="Arial"/>
              </a:rPr>
              <a:t>Фондацията</a:t>
            </a:r>
            <a:r>
              <a:rPr lang="en-GB" sz="2800" dirty="0">
                <a:latin typeface="Calibri"/>
                <a:ea typeface="Verdana"/>
                <a:cs typeface="Arial"/>
              </a:rPr>
              <a:t> </a:t>
            </a:r>
            <a:r>
              <a:rPr lang="ru-RU" sz="2800" dirty="0">
                <a:latin typeface="Calibri"/>
                <a:ea typeface="Verdana"/>
                <a:cs typeface="Arial"/>
              </a:rPr>
              <a:t>е </a:t>
            </a:r>
            <a:r>
              <a:rPr lang="ru-RU" sz="2800" err="1">
                <a:latin typeface="Calibri"/>
                <a:ea typeface="Verdana"/>
                <a:cs typeface="Arial"/>
              </a:rPr>
              <a:t>експертна</a:t>
            </a:r>
            <a:r>
              <a:rPr lang="ru-RU" sz="2800" dirty="0">
                <a:latin typeface="Calibri"/>
                <a:ea typeface="Verdana"/>
                <a:cs typeface="Arial"/>
              </a:rPr>
              <a:t> организация, </a:t>
            </a:r>
            <a:r>
              <a:rPr lang="ru-RU" sz="2800" err="1">
                <a:latin typeface="Calibri"/>
                <a:ea typeface="Verdana"/>
                <a:cs typeface="Arial"/>
              </a:rPr>
              <a:t>признат</a:t>
            </a:r>
            <a:r>
              <a:rPr lang="ru-RU" sz="2800" dirty="0">
                <a:latin typeface="Calibri"/>
                <a:ea typeface="Verdana"/>
                <a:cs typeface="Arial"/>
              </a:rPr>
              <a:t> лидер с 30-годишен опит на </a:t>
            </a:r>
            <a:r>
              <a:rPr lang="ru-RU" sz="2800" err="1">
                <a:latin typeface="Calibri"/>
                <a:ea typeface="Verdana"/>
                <a:cs typeface="Arial"/>
              </a:rPr>
              <a:t>национално</a:t>
            </a:r>
            <a:r>
              <a:rPr lang="ru-RU" sz="2800" dirty="0">
                <a:latin typeface="Calibri"/>
                <a:ea typeface="Verdana"/>
                <a:cs typeface="Arial"/>
              </a:rPr>
              <a:t> и </a:t>
            </a:r>
            <a:r>
              <a:rPr lang="ru-RU" sz="2800" err="1">
                <a:latin typeface="Calibri"/>
                <a:ea typeface="Verdana"/>
                <a:cs typeface="Arial"/>
              </a:rPr>
              <a:t>международно</a:t>
            </a:r>
            <a:r>
              <a:rPr lang="ru-RU" sz="2800" dirty="0">
                <a:latin typeface="Calibri"/>
                <a:ea typeface="Verdana"/>
                <a:cs typeface="Arial"/>
              </a:rPr>
              <a:t> </a:t>
            </a:r>
            <a:r>
              <a:rPr lang="ru-RU" sz="2800" err="1">
                <a:latin typeface="Calibri"/>
                <a:ea typeface="Verdana"/>
                <a:cs typeface="Arial"/>
              </a:rPr>
              <a:t>ниво</a:t>
            </a:r>
            <a:r>
              <a:rPr lang="en-US" sz="2800" dirty="0">
                <a:latin typeface="Calibri"/>
                <a:ea typeface="Verdana"/>
                <a:cs typeface="Arial"/>
              </a:rPr>
              <a:t>​</a:t>
            </a:r>
            <a:endParaRPr lang="en-US" sz="2800">
              <a:latin typeface="Calibri"/>
              <a:ea typeface="Verdana"/>
              <a:cs typeface="Arial"/>
            </a:endParaRPr>
          </a:p>
          <a:p>
            <a:pPr marL="228600" indent="-228600">
              <a:buFont typeface=""/>
              <a:buChar char="•"/>
            </a:pPr>
            <a:r>
              <a:rPr lang="ru-RU" sz="2800" err="1">
                <a:latin typeface="Calibri"/>
                <a:ea typeface="Calibri"/>
                <a:cs typeface="Calibri"/>
              </a:rPr>
              <a:t>Набираме</a:t>
            </a:r>
            <a:r>
              <a:rPr lang="ru-RU" sz="2800" dirty="0">
                <a:latin typeface="Calibri"/>
                <a:ea typeface="Calibri"/>
                <a:cs typeface="Calibri"/>
              </a:rPr>
              <a:t> и </a:t>
            </a:r>
            <a:r>
              <a:rPr lang="ru-RU" sz="2800" err="1">
                <a:latin typeface="Calibri"/>
                <a:ea typeface="Calibri"/>
                <a:cs typeface="Calibri"/>
              </a:rPr>
              <a:t>преразпределяме</a:t>
            </a:r>
            <a:r>
              <a:rPr lang="ru-RU" sz="2800" dirty="0">
                <a:latin typeface="Calibri"/>
                <a:ea typeface="Calibri"/>
                <a:cs typeface="Calibri"/>
              </a:rPr>
              <a:t> средства чрез </a:t>
            </a:r>
            <a:r>
              <a:rPr lang="ru-RU" sz="2800" err="1">
                <a:latin typeface="Calibri"/>
                <a:ea typeface="Calibri"/>
                <a:cs typeface="Calibri"/>
              </a:rPr>
              <a:t>дарителските</a:t>
            </a:r>
            <a:r>
              <a:rPr lang="ru-RU" sz="2800" dirty="0">
                <a:latin typeface="Calibri"/>
                <a:ea typeface="Calibri"/>
                <a:cs typeface="Calibri"/>
              </a:rPr>
              <a:t> </a:t>
            </a:r>
            <a:r>
              <a:rPr lang="ru-RU" sz="2800" err="1">
                <a:latin typeface="Calibri"/>
                <a:ea typeface="Calibri"/>
                <a:cs typeface="Calibri"/>
              </a:rPr>
              <a:t>платформи</a:t>
            </a:r>
            <a:r>
              <a:rPr lang="ru-RU" sz="2800" dirty="0">
                <a:latin typeface="Calibri"/>
                <a:ea typeface="Calibri"/>
                <a:cs typeface="Calibri"/>
              </a:rPr>
              <a:t> </a:t>
            </a:r>
            <a:r>
              <a:rPr lang="en-US" sz="2800" dirty="0">
                <a:latin typeface="Calibri"/>
                <a:ea typeface="Calibri"/>
                <a:cs typeface="Calibri"/>
                <a:hlinkClick r:id="rId4"/>
              </a:rPr>
              <a:t>Platformata.bg</a:t>
            </a:r>
            <a:r>
              <a:rPr lang="en-US" sz="2800" dirty="0">
                <a:solidFill>
                  <a:schemeClr val="accent2">
                    <a:lumMod val="75000"/>
                  </a:schemeClr>
                </a:solidFill>
                <a:latin typeface="Calibri"/>
                <a:ea typeface="Calibri"/>
                <a:cs typeface="Calibri"/>
              </a:rPr>
              <a:t>, </a:t>
            </a:r>
            <a:r>
              <a:rPr lang="en-US" sz="2800" dirty="0">
                <a:latin typeface="Calibri"/>
                <a:ea typeface="Calibri"/>
                <a:cs typeface="Calibri"/>
                <a:hlinkClick r:id="rId5"/>
              </a:rPr>
              <a:t>DMSbg.com</a:t>
            </a:r>
            <a:r>
              <a:rPr lang="en-US" sz="2800" dirty="0">
                <a:solidFill>
                  <a:schemeClr val="accent2">
                    <a:lumMod val="75000"/>
                  </a:schemeClr>
                </a:solidFill>
                <a:latin typeface="Calibri"/>
                <a:ea typeface="Calibri"/>
                <a:cs typeface="Calibri"/>
              </a:rPr>
              <a:t> </a:t>
            </a:r>
            <a:r>
              <a:rPr lang="en-US" sz="2800" dirty="0">
                <a:latin typeface="Calibri"/>
                <a:ea typeface="Calibri"/>
                <a:cs typeface="Calibri"/>
              </a:rPr>
              <a:t>(</a:t>
            </a:r>
            <a:r>
              <a:rPr lang="bg-BG" sz="2800" dirty="0">
                <a:latin typeface="Calibri"/>
                <a:ea typeface="Calibri"/>
                <a:cs typeface="Calibri"/>
              </a:rPr>
              <a:t>съвместно с БДФ), корпоративно дарителство и </a:t>
            </a:r>
            <a:r>
              <a:rPr lang="bg-BG" sz="2800">
                <a:latin typeface="Calibri"/>
                <a:ea typeface="Calibri"/>
                <a:cs typeface="Calibri"/>
              </a:rPr>
              <a:t>дарителство по ведомост</a:t>
            </a:r>
          </a:p>
          <a:p>
            <a:pPr marL="228600" indent="-228600">
              <a:buFont typeface=""/>
              <a:buChar char="•"/>
            </a:pPr>
            <a:r>
              <a:rPr lang="en-GB" sz="2800" dirty="0">
                <a:latin typeface="Calibri"/>
                <a:ea typeface="Calibri"/>
                <a:cs typeface="Calibri"/>
              </a:rPr>
              <a:t>2022 </a:t>
            </a:r>
            <a:r>
              <a:rPr lang="bg-BG" sz="2800" dirty="0">
                <a:latin typeface="Calibri"/>
                <a:ea typeface="Calibri"/>
                <a:cs typeface="Calibri"/>
              </a:rPr>
              <a:t>г. - над 6 250 000 лв.</a:t>
            </a:r>
          </a:p>
          <a:p>
            <a:pPr marL="228600" indent="-228600">
              <a:buFont typeface=""/>
              <a:buChar char="•"/>
            </a:pPr>
            <a:r>
              <a:rPr lang="bg-BG" sz="2800" dirty="0">
                <a:latin typeface="Calibri"/>
                <a:ea typeface="Calibri"/>
                <a:cs typeface="Calibri"/>
              </a:rPr>
              <a:t>2023 г. - над 5 300 000 лв.</a:t>
            </a:r>
          </a:p>
          <a:p>
            <a:pPr marL="228600" indent="-228600">
              <a:buFont typeface=""/>
              <a:buChar char="•"/>
            </a:pPr>
            <a:r>
              <a:rPr lang="bg-BG" sz="2800" dirty="0">
                <a:latin typeface="Calibri"/>
                <a:ea typeface="Calibri"/>
                <a:cs typeface="Calibri"/>
              </a:rPr>
              <a:t>2024 г. - над 4 400 000 лв.</a:t>
            </a:r>
          </a:p>
        </p:txBody>
      </p:sp>
    </p:spTree>
    <p:extLst>
      <p:ext uri="{BB962C8B-B14F-4D97-AF65-F5344CB8AC3E}">
        <p14:creationId xmlns:p14="http://schemas.microsoft.com/office/powerpoint/2010/main" val="184524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heart in their hands&#10;&#10;AI-generated content may be incorrect.">
            <a:extLst>
              <a:ext uri="{FF2B5EF4-FFF2-40B4-BE49-F238E27FC236}">
                <a16:creationId xmlns:a16="http://schemas.microsoft.com/office/drawing/2014/main" id="{293CE3D2-2F4D-9910-911B-FBC13F18686B}"/>
              </a:ext>
            </a:extLst>
          </p:cNvPr>
          <p:cNvPicPr>
            <a:picLocks noGrp="1" noChangeAspect="1"/>
          </p:cNvPicPr>
          <p:nvPr>
            <p:ph type="pic" sz="quarter" idx="10"/>
          </p:nvPr>
        </p:nvPicPr>
        <p:blipFill>
          <a:blip r:embed="rId2"/>
          <a:srcRect l="19333" r="19333"/>
          <a:stretch/>
        </p:blipFill>
        <p:spPr>
          <a:xfrm>
            <a:off x="792892" y="1313104"/>
            <a:ext cx="3908647" cy="4238593"/>
          </a:xfrm>
        </p:spPr>
      </p:pic>
      <p:sp>
        <p:nvSpPr>
          <p:cNvPr id="3" name="Title 2">
            <a:extLst>
              <a:ext uri="{FF2B5EF4-FFF2-40B4-BE49-F238E27FC236}">
                <a16:creationId xmlns:a16="http://schemas.microsoft.com/office/drawing/2014/main" id="{7C48E2F7-2D65-B363-99CC-2478584B0155}"/>
              </a:ext>
            </a:extLst>
          </p:cNvPr>
          <p:cNvSpPr>
            <a:spLocks noGrp="1"/>
          </p:cNvSpPr>
          <p:nvPr>
            <p:ph type="ctrTitle"/>
          </p:nvPr>
        </p:nvSpPr>
        <p:spPr>
          <a:xfrm>
            <a:off x="5371140" y="454639"/>
            <a:ext cx="6323960" cy="528350"/>
          </a:xfrm>
        </p:spPr>
        <p:txBody>
          <a:bodyPr/>
          <a:lstStyle/>
          <a:p>
            <a:r>
              <a:rPr lang="en-US" sz="3200" err="1">
                <a:solidFill>
                  <a:schemeClr val="tx2"/>
                </a:solidFill>
                <a:latin typeface="Calibri"/>
                <a:ea typeface="Calibri"/>
                <a:cs typeface="Calibri"/>
              </a:rPr>
              <a:t>Ще</a:t>
            </a:r>
            <a:r>
              <a:rPr lang="en-US" sz="3200" dirty="0">
                <a:solidFill>
                  <a:schemeClr val="tx2"/>
                </a:solidFill>
                <a:latin typeface="Calibri"/>
                <a:ea typeface="Calibri"/>
                <a:cs typeface="Calibri"/>
              </a:rPr>
              <a:t> </a:t>
            </a:r>
            <a:r>
              <a:rPr lang="en-US" sz="3200" err="1">
                <a:solidFill>
                  <a:schemeClr val="tx2"/>
                </a:solidFill>
                <a:latin typeface="Calibri"/>
                <a:ea typeface="Calibri"/>
                <a:cs typeface="Calibri"/>
              </a:rPr>
              <a:t>говорим</a:t>
            </a:r>
            <a:r>
              <a:rPr lang="en-US" sz="3200" dirty="0">
                <a:solidFill>
                  <a:schemeClr val="tx2"/>
                </a:solidFill>
                <a:latin typeface="Calibri"/>
                <a:ea typeface="Calibri"/>
                <a:cs typeface="Calibri"/>
              </a:rPr>
              <a:t> </a:t>
            </a:r>
            <a:r>
              <a:rPr lang="en-US" sz="3200" err="1">
                <a:solidFill>
                  <a:schemeClr val="tx2"/>
                </a:solidFill>
                <a:latin typeface="Calibri"/>
                <a:ea typeface="Calibri"/>
                <a:cs typeface="Calibri"/>
              </a:rPr>
              <a:t>за</a:t>
            </a:r>
            <a:r>
              <a:rPr lang="en-US" sz="3200" dirty="0">
                <a:solidFill>
                  <a:schemeClr val="tx2"/>
                </a:solidFill>
                <a:latin typeface="Calibri"/>
                <a:ea typeface="Calibri"/>
                <a:cs typeface="Calibri"/>
              </a:rPr>
              <a:t>:</a:t>
            </a:r>
            <a:endParaRPr lang="en-US" sz="3200" dirty="0">
              <a:solidFill>
                <a:schemeClr val="tx2"/>
              </a:solidFill>
            </a:endParaRPr>
          </a:p>
        </p:txBody>
      </p:sp>
      <p:sp>
        <p:nvSpPr>
          <p:cNvPr id="4" name="Subtitle 3">
            <a:extLst>
              <a:ext uri="{FF2B5EF4-FFF2-40B4-BE49-F238E27FC236}">
                <a16:creationId xmlns:a16="http://schemas.microsoft.com/office/drawing/2014/main" id="{8C49422A-2EA5-C124-BF82-85A5F66B4C8A}"/>
              </a:ext>
            </a:extLst>
          </p:cNvPr>
          <p:cNvSpPr>
            <a:spLocks noGrp="1"/>
          </p:cNvSpPr>
          <p:nvPr>
            <p:ph type="subTitle" idx="1"/>
          </p:nvPr>
        </p:nvSpPr>
        <p:spPr>
          <a:xfrm>
            <a:off x="5371140" y="1312195"/>
            <a:ext cx="6323959" cy="3296223"/>
          </a:xfrm>
        </p:spPr>
        <p:txBody>
          <a:bodyPr vert="horz" wrap="square" lIns="91440" tIns="45720" rIns="91440" bIns="45720" rtlCol="0" anchor="t">
            <a:spAutoFit/>
          </a:bodyPr>
          <a:lstStyle/>
          <a:p>
            <a:pPr marL="342900" indent="-342900" algn="l">
              <a:spcBef>
                <a:spcPts val="1200"/>
              </a:spcBef>
              <a:buChar char="•"/>
            </a:pPr>
            <a:r>
              <a:rPr lang="bg-BG" sz="2800">
                <a:solidFill>
                  <a:srgbClr val="000000"/>
                </a:solidFill>
                <a:latin typeface="Calibri"/>
                <a:ea typeface="Calibri"/>
                <a:cs typeface="Calibri"/>
              </a:rPr>
              <a:t>Какво е благотворително събитие</a:t>
            </a:r>
            <a:endParaRPr lang="en-GB" sz="2800">
              <a:solidFill>
                <a:srgbClr val="000000"/>
              </a:solidFill>
              <a:latin typeface="Calibri"/>
              <a:ea typeface="Calibri"/>
              <a:cs typeface="Calibri"/>
            </a:endParaRPr>
          </a:p>
          <a:p>
            <a:pPr marL="342900" indent="-342900" algn="l">
              <a:spcBef>
                <a:spcPts val="1200"/>
              </a:spcBef>
              <a:buChar char="•"/>
            </a:pPr>
            <a:r>
              <a:rPr lang="en-GB" sz="2800" err="1">
                <a:solidFill>
                  <a:srgbClr val="000000"/>
                </a:solidFill>
                <a:latin typeface="Calibri"/>
                <a:ea typeface="Calibri"/>
                <a:cs typeface="Calibri"/>
              </a:rPr>
              <a:t>Какво</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се</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прави</a:t>
            </a:r>
            <a:r>
              <a:rPr lang="en-GB" sz="2800">
                <a:solidFill>
                  <a:srgbClr val="000000"/>
                </a:solidFill>
                <a:latin typeface="Calibri"/>
                <a:ea typeface="Calibri"/>
                <a:cs typeface="Calibri"/>
              </a:rPr>
              <a:t> и </a:t>
            </a:r>
            <a:r>
              <a:rPr lang="en-GB" sz="2800" err="1">
                <a:solidFill>
                  <a:srgbClr val="000000"/>
                </a:solidFill>
                <a:latin typeface="Calibri"/>
                <a:ea typeface="Calibri"/>
                <a:cs typeface="Calibri"/>
              </a:rPr>
              <a:t>как</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се</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прави</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при</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организирането</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на</a:t>
            </a:r>
            <a:r>
              <a:rPr lang="en-GB" sz="2800">
                <a:solidFill>
                  <a:srgbClr val="000000"/>
                </a:solidFill>
                <a:latin typeface="Calibri"/>
                <a:ea typeface="Calibri"/>
                <a:cs typeface="Calibri"/>
              </a:rPr>
              <a:t> </a:t>
            </a:r>
            <a:r>
              <a:rPr lang="en-GB" sz="2800" err="1">
                <a:solidFill>
                  <a:srgbClr val="000000"/>
                </a:solidFill>
                <a:latin typeface="Calibri"/>
                <a:ea typeface="Calibri"/>
                <a:cs typeface="Calibri"/>
              </a:rPr>
              <a:t>събитие</a:t>
            </a:r>
            <a:endParaRPr lang="en-GB" sz="2800">
              <a:solidFill>
                <a:srgbClr val="000000"/>
              </a:solidFill>
              <a:latin typeface="Calibri"/>
              <a:ea typeface="Calibri"/>
              <a:cs typeface="Calibri"/>
            </a:endParaRPr>
          </a:p>
          <a:p>
            <a:pPr marL="342900" indent="-342900" algn="l">
              <a:spcBef>
                <a:spcPts val="1200"/>
              </a:spcBef>
              <a:buFont typeface="Arial" pitchFamily="34" charset="0"/>
              <a:buChar char="•"/>
            </a:pPr>
            <a:r>
              <a:rPr lang="bg-BG" sz="2800">
                <a:solidFill>
                  <a:srgbClr val="000000"/>
                </a:solidFill>
                <a:latin typeface="Calibri"/>
                <a:ea typeface="Calibri"/>
                <a:cs typeface="Calibri"/>
              </a:rPr>
              <a:t>Видове, примери </a:t>
            </a:r>
          </a:p>
          <a:p>
            <a:pPr marL="342900" indent="-342900" algn="l">
              <a:spcBef>
                <a:spcPts val="1200"/>
              </a:spcBef>
              <a:buFont typeface="Arial" pitchFamily="34" charset="0"/>
              <a:buChar char="•"/>
            </a:pPr>
            <a:r>
              <a:rPr lang="bg-BG" sz="2800">
                <a:solidFill>
                  <a:srgbClr val="000000"/>
                </a:solidFill>
                <a:latin typeface="Calibri"/>
                <a:ea typeface="Calibri"/>
                <a:cs typeface="Calibri"/>
              </a:rPr>
              <a:t>Събитието като част от кампания</a:t>
            </a:r>
          </a:p>
          <a:p>
            <a:pPr marL="342900" indent="-342900" algn="l">
              <a:spcBef>
                <a:spcPts val="1200"/>
              </a:spcBef>
              <a:buFont typeface="Arial" pitchFamily="34" charset="0"/>
              <a:buChar char="•"/>
            </a:pPr>
            <a:r>
              <a:rPr lang="bg-BG" sz="2800">
                <a:solidFill>
                  <a:srgbClr val="000000"/>
                </a:solidFill>
                <a:latin typeface="Calibri"/>
                <a:ea typeface="Calibri"/>
                <a:cs typeface="Calibri"/>
              </a:rPr>
              <a:t>Вашият поглед към събитието с кауза</a:t>
            </a:r>
          </a:p>
        </p:txBody>
      </p:sp>
    </p:spTree>
    <p:extLst>
      <p:ext uri="{BB962C8B-B14F-4D97-AF65-F5344CB8AC3E}">
        <p14:creationId xmlns:p14="http://schemas.microsoft.com/office/powerpoint/2010/main" val="407434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7440" y="1233160"/>
            <a:ext cx="4826000" cy="461665"/>
          </a:xfrm>
          <a:prstGeom prst="rect">
            <a:avLst/>
          </a:prstGeom>
        </p:spPr>
        <p:txBody>
          <a:bodyPr wrap="square" lIns="91440" tIns="45720" rIns="91440" bIns="45720" anchor="t">
            <a:spAutoFit/>
          </a:bodyPr>
          <a:lstStyle/>
          <a:p>
            <a:endParaRPr lang="en-US" sz="2400" b="1" i="1" dirty="0"/>
          </a:p>
        </p:txBody>
      </p:sp>
      <p:sp>
        <p:nvSpPr>
          <p:cNvPr id="4" name="Title 3"/>
          <p:cNvSpPr>
            <a:spLocks noGrp="1"/>
          </p:cNvSpPr>
          <p:nvPr>
            <p:ph type="title"/>
          </p:nvPr>
        </p:nvSpPr>
        <p:spPr>
          <a:xfrm>
            <a:off x="690879" y="330094"/>
            <a:ext cx="6184053" cy="588487"/>
          </a:xfrm>
        </p:spPr>
        <p:txBody>
          <a:bodyPr>
            <a:noAutofit/>
          </a:bodyPr>
          <a:lstStyle/>
          <a:p>
            <a:pPr algn="l"/>
            <a:r>
              <a:rPr lang="ru-RU" sz="3200" err="1">
                <a:latin typeface="Calibri"/>
                <a:ea typeface="Calibri"/>
                <a:cs typeface="Calibri"/>
              </a:rPr>
              <a:t>Благотворително</a:t>
            </a:r>
            <a:r>
              <a:rPr lang="ru-RU" sz="3200" dirty="0">
                <a:latin typeface="Calibri"/>
                <a:ea typeface="Calibri"/>
                <a:cs typeface="Calibri"/>
              </a:rPr>
              <a:t> </a:t>
            </a:r>
            <a:r>
              <a:rPr lang="ru-RU" sz="3200" err="1">
                <a:latin typeface="Calibri"/>
                <a:ea typeface="Calibri"/>
                <a:cs typeface="Calibri"/>
              </a:rPr>
              <a:t>събитие</a:t>
            </a:r>
            <a:r>
              <a:rPr lang="ru-RU" sz="3200" dirty="0">
                <a:latin typeface="Calibri"/>
                <a:ea typeface="Calibri"/>
                <a:cs typeface="Calibri"/>
              </a:rPr>
              <a:t>:</a:t>
            </a:r>
          </a:p>
        </p:txBody>
      </p:sp>
      <p:sp>
        <p:nvSpPr>
          <p:cNvPr id="5" name="TextBox 4">
            <a:extLst>
              <a:ext uri="{FF2B5EF4-FFF2-40B4-BE49-F238E27FC236}">
                <a16:creationId xmlns:a16="http://schemas.microsoft.com/office/drawing/2014/main" id="{A3F81428-811E-549C-2897-036B6ABA1C75}"/>
              </a:ext>
            </a:extLst>
          </p:cNvPr>
          <p:cNvSpPr txBox="1"/>
          <p:nvPr/>
        </p:nvSpPr>
        <p:spPr>
          <a:xfrm>
            <a:off x="698158" y="1233617"/>
            <a:ext cx="483355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solidFill>
                  <a:srgbClr val="1F497D"/>
                </a:solidFill>
                <a:latin typeface="Calibri"/>
                <a:ea typeface="Calibri"/>
                <a:cs typeface="Calibri"/>
              </a:rPr>
              <a:t>Начин да се </a:t>
            </a:r>
            <a:r>
              <a:rPr lang="ru-RU" sz="2800" err="1">
                <a:solidFill>
                  <a:srgbClr val="1F497D"/>
                </a:solidFill>
                <a:latin typeface="Calibri"/>
                <a:ea typeface="Calibri"/>
                <a:cs typeface="Calibri"/>
              </a:rPr>
              <a:t>обърнем</a:t>
            </a:r>
            <a:r>
              <a:rPr lang="ru-RU" sz="2800" dirty="0">
                <a:solidFill>
                  <a:srgbClr val="1F497D"/>
                </a:solidFill>
                <a:latin typeface="Calibri"/>
                <a:ea typeface="Calibri"/>
                <a:cs typeface="Calibri"/>
              </a:rPr>
              <a:t> </a:t>
            </a:r>
            <a:r>
              <a:rPr lang="ru-RU" sz="2800" err="1">
                <a:solidFill>
                  <a:srgbClr val="1F497D"/>
                </a:solidFill>
                <a:latin typeface="Calibri"/>
                <a:ea typeface="Calibri"/>
                <a:cs typeface="Calibri"/>
              </a:rPr>
              <a:t>към</a:t>
            </a:r>
            <a:r>
              <a:rPr lang="ru-RU" sz="2800" dirty="0">
                <a:solidFill>
                  <a:srgbClr val="1F497D"/>
                </a:solidFill>
                <a:latin typeface="Calibri"/>
                <a:ea typeface="Calibri"/>
                <a:cs typeface="Calibri"/>
              </a:rPr>
              <a:t> много хора, </a:t>
            </a:r>
            <a:r>
              <a:rPr lang="ru-RU" sz="2800" err="1">
                <a:solidFill>
                  <a:srgbClr val="1F497D"/>
                </a:solidFill>
                <a:latin typeface="Calibri"/>
                <a:ea typeface="Calibri"/>
                <a:cs typeface="Calibri"/>
              </a:rPr>
              <a:t>събрани</a:t>
            </a:r>
            <a:r>
              <a:rPr lang="ru-RU" sz="2800" dirty="0">
                <a:solidFill>
                  <a:srgbClr val="1F497D"/>
                </a:solidFill>
                <a:latin typeface="Calibri"/>
                <a:ea typeface="Calibri"/>
                <a:cs typeface="Calibri"/>
              </a:rPr>
              <a:t> на </a:t>
            </a:r>
            <a:r>
              <a:rPr lang="ru-RU" sz="2800" err="1">
                <a:solidFill>
                  <a:srgbClr val="1F497D"/>
                </a:solidFill>
                <a:latin typeface="Calibri"/>
                <a:ea typeface="Calibri"/>
                <a:cs typeface="Calibri"/>
              </a:rPr>
              <a:t>едно</a:t>
            </a:r>
            <a:r>
              <a:rPr lang="ru-RU" sz="2800" dirty="0">
                <a:solidFill>
                  <a:srgbClr val="1F497D"/>
                </a:solidFill>
                <a:latin typeface="Calibri"/>
                <a:ea typeface="Calibri"/>
                <a:cs typeface="Calibri"/>
              </a:rPr>
              <a:t> </a:t>
            </a:r>
            <a:r>
              <a:rPr lang="ru-RU" sz="2800" err="1">
                <a:solidFill>
                  <a:srgbClr val="1F497D"/>
                </a:solidFill>
                <a:latin typeface="Calibri"/>
                <a:ea typeface="Calibri"/>
                <a:cs typeface="Calibri"/>
              </a:rPr>
              <a:t>място</a:t>
            </a:r>
            <a:r>
              <a:rPr lang="ru-RU" sz="2800" dirty="0">
                <a:solidFill>
                  <a:srgbClr val="1F497D"/>
                </a:solidFill>
                <a:latin typeface="Calibri"/>
                <a:ea typeface="Calibri"/>
                <a:cs typeface="Calibri"/>
              </a:rPr>
              <a:t> (физически, </a:t>
            </a:r>
            <a:r>
              <a:rPr lang="ru-RU" sz="2800" err="1">
                <a:solidFill>
                  <a:srgbClr val="1F497D"/>
                </a:solidFill>
                <a:latin typeface="Calibri"/>
                <a:ea typeface="Calibri"/>
                <a:cs typeface="Calibri"/>
              </a:rPr>
              <a:t>виртуално</a:t>
            </a:r>
            <a:r>
              <a:rPr lang="ru-RU" sz="2800" dirty="0">
                <a:solidFill>
                  <a:srgbClr val="1F497D"/>
                </a:solidFill>
                <a:latin typeface="Calibri"/>
                <a:ea typeface="Calibri"/>
                <a:cs typeface="Calibri"/>
              </a:rPr>
              <a:t>) с </a:t>
            </a:r>
            <a:r>
              <a:rPr lang="ru-RU" sz="2800" err="1">
                <a:solidFill>
                  <a:srgbClr val="1F497D"/>
                </a:solidFill>
                <a:latin typeface="Calibri"/>
                <a:ea typeface="Calibri"/>
                <a:cs typeface="Calibri"/>
              </a:rPr>
              <a:t>апел</a:t>
            </a:r>
            <a:r>
              <a:rPr lang="ru-RU" sz="2800" dirty="0">
                <a:solidFill>
                  <a:srgbClr val="1F497D"/>
                </a:solidFill>
                <a:latin typeface="Calibri"/>
                <a:ea typeface="Calibri"/>
                <a:cs typeface="Calibri"/>
              </a:rPr>
              <a:t> да дарят за кауза.</a:t>
            </a:r>
            <a:r>
              <a:rPr lang="ru-RU" sz="2800" dirty="0">
                <a:solidFill>
                  <a:srgbClr val="1F497D"/>
                </a:solidFill>
                <a:latin typeface="Verdana"/>
                <a:ea typeface="Calibri"/>
                <a:cs typeface="Calibri"/>
              </a:rPr>
              <a:t>  </a:t>
            </a:r>
            <a:endParaRPr lang="en-US" sz="2800">
              <a:latin typeface="Verdana"/>
              <a:ea typeface="Calibri"/>
              <a:cs typeface="Calibri"/>
            </a:endParaRPr>
          </a:p>
        </p:txBody>
      </p:sp>
      <p:pic>
        <p:nvPicPr>
          <p:cNvPr id="9" name="Picture 8" descr="A group of hands making a heart shape&#10;&#10;AI-generated content may be incorrect.">
            <a:extLst>
              <a:ext uri="{FF2B5EF4-FFF2-40B4-BE49-F238E27FC236}">
                <a16:creationId xmlns:a16="http://schemas.microsoft.com/office/drawing/2014/main" id="{DCBC3253-1279-93D4-8BDC-B63ECF3F556E}"/>
              </a:ext>
            </a:extLst>
          </p:cNvPr>
          <p:cNvPicPr>
            <a:picLocks noChangeAspect="1"/>
          </p:cNvPicPr>
          <p:nvPr/>
        </p:nvPicPr>
        <p:blipFill>
          <a:blip r:embed="rId3"/>
          <a:stretch>
            <a:fillRect/>
          </a:stretch>
        </p:blipFill>
        <p:spPr>
          <a:xfrm>
            <a:off x="6319661" y="914400"/>
            <a:ext cx="4652217" cy="3892062"/>
          </a:xfrm>
          <a:prstGeom prst="rect">
            <a:avLst/>
          </a:prstGeom>
        </p:spPr>
      </p:pic>
    </p:spTree>
    <p:extLst>
      <p:ext uri="{BB962C8B-B14F-4D97-AF65-F5344CB8AC3E}">
        <p14:creationId xmlns:p14="http://schemas.microsoft.com/office/powerpoint/2010/main" val="234593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p:nvPr/>
        </p:nvSpPr>
        <p:spPr>
          <a:xfrm>
            <a:off x="563880" y="2994525"/>
            <a:ext cx="11079480" cy="1160036"/>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Arial"/>
              <a:buNone/>
              <a:tabLst/>
              <a:defRPr/>
            </a:pPr>
            <a:r>
              <a:rPr kumimoji="0" lang="bg-BG" sz="4400" b="1" i="0" u="none" strike="noStrike" kern="0" cap="none" spc="0" normalizeH="0" baseline="0" noProof="0">
                <a:ln>
                  <a:noFill/>
                </a:ln>
                <a:solidFill>
                  <a:srgbClr val="FFFFFF"/>
                </a:solidFill>
                <a:effectLst/>
                <a:uLnTx/>
                <a:uFillTx/>
                <a:latin typeface="Calibri"/>
                <a:ea typeface="Calibri"/>
                <a:cs typeface="Calibri"/>
                <a:sym typeface="Calibri"/>
              </a:rPr>
              <a:t>Събития с кауза. Какво ДА, какво НЕ?</a:t>
            </a:r>
            <a:br>
              <a:rPr kumimoji="0" lang="bg-BG" sz="4400" b="1" i="0" u="none" strike="noStrike" kern="0" cap="none" spc="0" normalizeH="0" baseline="0" noProof="0">
                <a:ln>
                  <a:noFill/>
                </a:ln>
                <a:solidFill>
                  <a:srgbClr val="FFFFFF"/>
                </a:solidFill>
                <a:effectLst/>
                <a:uLnTx/>
                <a:uFillTx/>
                <a:latin typeface="Calibri"/>
                <a:ea typeface="Calibri"/>
                <a:cs typeface="Calibri"/>
                <a:sym typeface="Calibri"/>
              </a:rPr>
            </a:br>
            <a:r>
              <a:rPr kumimoji="0" lang="bg-BG" sz="3600" b="1" i="0" u="none" strike="noStrike" kern="0" cap="none" spc="0" normalizeH="0" baseline="0" noProof="0">
                <a:ln>
                  <a:noFill/>
                </a:ln>
                <a:solidFill>
                  <a:srgbClr val="FFFFFF"/>
                </a:solidFill>
                <a:effectLst/>
                <a:uLnTx/>
                <a:uFillTx/>
                <a:latin typeface="Calibri"/>
                <a:ea typeface="Calibri"/>
                <a:cs typeface="Calibri"/>
                <a:sym typeface="Calibri"/>
              </a:rPr>
              <a:t>Едно по-различно събитие</a:t>
            </a:r>
            <a:endParaRPr kumimoji="0" sz="4400" b="0" i="0" u="none" strike="noStrike" kern="0" cap="none" spc="0" normalizeH="0" baseline="0" noProof="0">
              <a:ln>
                <a:noFill/>
              </a:ln>
              <a:solidFill>
                <a:srgbClr val="44546A"/>
              </a:solidFill>
              <a:effectLst/>
              <a:uLnTx/>
              <a:uFillTx/>
              <a:latin typeface="Georgia"/>
              <a:ea typeface="Georgia"/>
              <a:cs typeface="Georgia"/>
              <a:sym typeface="Georgia"/>
            </a:endParaRPr>
          </a:p>
        </p:txBody>
      </p:sp>
      <p:sp>
        <p:nvSpPr>
          <p:cNvPr id="119" name="Google Shape;119;p2"/>
          <p:cNvSpPr txBox="1"/>
          <p:nvPr/>
        </p:nvSpPr>
        <p:spPr>
          <a:xfrm>
            <a:off x="2689863" y="4338985"/>
            <a:ext cx="6400800" cy="110765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2060"/>
              </a:buClr>
              <a:buSzPts val="2400"/>
              <a:buFont typeface="Arial"/>
              <a:buNone/>
              <a:tabLst/>
              <a:defRPr/>
            </a:pPr>
            <a:r>
              <a:rPr kumimoji="0" lang="bg-BG" sz="2400" b="1" i="0" u="none" strike="noStrike" kern="0" cap="none" spc="0" normalizeH="0" baseline="0" noProof="0">
                <a:ln>
                  <a:noFill/>
                </a:ln>
                <a:solidFill>
                  <a:srgbClr val="002060"/>
                </a:solidFill>
                <a:effectLst/>
                <a:uLnTx/>
                <a:uFillTx/>
                <a:latin typeface="Calibri"/>
                <a:ea typeface="Calibri"/>
                <a:cs typeface="Calibri"/>
                <a:sym typeface="Calibri"/>
              </a:rPr>
              <a:t>Виктор Генчев, паст-президент</a:t>
            </a:r>
            <a:br>
              <a:rPr kumimoji="0" lang="bg-BG" sz="2400" b="1" i="0" u="none" strike="noStrike" kern="0" cap="none" spc="0" normalizeH="0" baseline="0" noProof="0">
                <a:ln>
                  <a:noFill/>
                </a:ln>
                <a:solidFill>
                  <a:srgbClr val="002060"/>
                </a:solidFill>
                <a:effectLst/>
                <a:uLnTx/>
                <a:uFillTx/>
                <a:latin typeface="Calibri"/>
                <a:ea typeface="Calibri"/>
                <a:cs typeface="Calibri"/>
                <a:sym typeface="Calibri"/>
              </a:rPr>
            </a:br>
            <a:r>
              <a:rPr kumimoji="0" lang="bg-BG" sz="2000" b="1" i="0" u="none" strike="noStrike" kern="0" cap="none" spc="0" normalizeH="0" baseline="0" noProof="0">
                <a:ln>
                  <a:noFill/>
                </a:ln>
                <a:solidFill>
                  <a:srgbClr val="002060"/>
                </a:solidFill>
                <a:effectLst/>
                <a:uLnTx/>
                <a:uFillTx/>
                <a:latin typeface="Calibri"/>
                <a:ea typeface="Calibri"/>
                <a:cs typeface="Calibri"/>
                <a:sym typeface="Calibri"/>
              </a:rPr>
              <a:t>Ротари клуб Добрич</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1000"/>
              </a:spcBef>
              <a:spcAft>
                <a:spcPts val="0"/>
              </a:spcAft>
              <a:buClr>
                <a:srgbClr val="002060"/>
              </a:buClr>
              <a:buSzPts val="2000"/>
              <a:buFont typeface="Arial"/>
              <a:buNone/>
              <a:tabLst/>
              <a:defRPr/>
            </a:pPr>
            <a:r>
              <a:rPr kumimoji="0" lang="bg-BG" sz="2000" b="1" i="0" u="none" strike="noStrike" kern="0" cap="none" spc="0" normalizeH="0" baseline="0" noProof="0">
                <a:ln>
                  <a:noFill/>
                </a:ln>
                <a:solidFill>
                  <a:srgbClr val="002060"/>
                </a:solidFill>
                <a:effectLst/>
                <a:uLnTx/>
                <a:uFillTx/>
                <a:latin typeface="Calibri"/>
                <a:ea typeface="Calibri"/>
                <a:cs typeface="Calibri"/>
                <a:sym typeface="Calibri"/>
              </a:rPr>
              <a:t>Ротари клуб Централ, Дистрикт 2482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title" idx="4294967295"/>
          </p:nvPr>
        </p:nvSpPr>
        <p:spPr>
          <a:xfrm>
            <a:off x="0" y="411163"/>
            <a:ext cx="12128740" cy="5889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000"/>
              <a:buFont typeface="Calibri"/>
              <a:buNone/>
            </a:pPr>
            <a:r>
              <a:rPr lang="bg-BG" sz="4000"/>
              <a:t>Събития с кауза. Какво ДА, какво НЕ?</a:t>
            </a:r>
            <a:endParaRPr/>
          </a:p>
        </p:txBody>
      </p:sp>
      <p:sp>
        <p:nvSpPr>
          <p:cNvPr id="126" name="Google Shape;126;p3"/>
          <p:cNvSpPr txBox="1"/>
          <p:nvPr/>
        </p:nvSpPr>
        <p:spPr>
          <a:xfrm>
            <a:off x="359063" y="2071827"/>
            <a:ext cx="10363200" cy="3433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bg-BG" sz="2800" b="1" i="0" u="none" strike="noStrike" kern="0" cap="none" spc="0" normalizeH="0" baseline="0" noProof="0">
                <a:ln>
                  <a:noFill/>
                </a:ln>
                <a:solidFill>
                  <a:srgbClr val="000000"/>
                </a:solidFill>
                <a:effectLst/>
                <a:uLnTx/>
                <a:uFillTx/>
                <a:latin typeface="Calibri"/>
                <a:ea typeface="Calibri"/>
                <a:cs typeface="Calibri"/>
                <a:sym typeface="Calibri"/>
              </a:rPr>
              <a:t>Защо?</a:t>
            </a: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нужда от нов формат</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по-достъпно събитие</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по-широк обхват</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80"/>
              </a:spcBef>
              <a:spcAft>
                <a:spcPts val="0"/>
              </a:spcAft>
              <a:buClr>
                <a:srgbClr val="000000"/>
              </a:buClr>
              <a:buSzPts val="2400"/>
              <a:buFont typeface="Calibri"/>
              <a:buChar char="•"/>
              <a:tabLst/>
              <a:defRPr/>
            </a:pPr>
            <a:r>
              <a:rPr kumimoji="0" lang="bg-BG" sz="2400" b="0" i="1" u="none" strike="noStrike" kern="0" cap="none" spc="0" normalizeH="0" baseline="0" noProof="0">
                <a:ln>
                  <a:noFill/>
                </a:ln>
                <a:solidFill>
                  <a:srgbClr val="000000"/>
                </a:solidFill>
                <a:effectLst/>
                <a:uLnTx/>
                <a:uFillTx/>
                <a:latin typeface="Calibri"/>
                <a:ea typeface="Calibri"/>
                <a:cs typeface="Calibri"/>
                <a:sym typeface="Calibri"/>
              </a:rPr>
              <a:t>по-лесна организация</a:t>
            </a: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sz="24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3"/>
          <p:cNvSpPr txBox="1"/>
          <p:nvPr/>
        </p:nvSpPr>
        <p:spPr>
          <a:xfrm>
            <a:off x="0" y="855479"/>
            <a:ext cx="12128740" cy="58896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497D"/>
              </a:buClr>
              <a:buSzPts val="2800"/>
              <a:buFont typeface="Calibri"/>
              <a:buNone/>
              <a:tabLst/>
              <a:defRPr/>
            </a:pPr>
            <a:r>
              <a:rPr kumimoji="0" lang="bg-BG" sz="2800" b="1" i="0" u="none" strike="noStrike" kern="0" cap="none" spc="0" normalizeH="0" baseline="0" noProof="0">
                <a:ln>
                  <a:noFill/>
                </a:ln>
                <a:solidFill>
                  <a:srgbClr val="1F497D"/>
                </a:solidFill>
                <a:effectLst/>
                <a:uLnTx/>
                <a:uFillTx/>
                <a:latin typeface="Calibri"/>
                <a:ea typeface="Calibri"/>
                <a:cs typeface="Calibri"/>
                <a:sym typeface="Calibri"/>
              </a:rPr>
              <a:t>Едно по-различно събитие - Благотворителен концер с кауза</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8" name="Google Shape;128;p3" title="image_870x_6683f14422c6d.jpg"/>
          <p:cNvPicPr preferRelativeResize="0"/>
          <p:nvPr/>
        </p:nvPicPr>
        <p:blipFill>
          <a:blip r:embed="rId3">
            <a:alphaModFix/>
          </a:blip>
          <a:stretch>
            <a:fillRect/>
          </a:stretch>
        </p:blipFill>
        <p:spPr>
          <a:xfrm>
            <a:off x="6221175" y="1524425"/>
            <a:ext cx="5630775" cy="4226299"/>
          </a:xfrm>
          <a:prstGeom prst="rect">
            <a:avLst/>
          </a:prstGeom>
          <a:noFill/>
          <a:ln>
            <a:noFill/>
          </a:ln>
          <a:effectLst>
            <a:reflection stA="62000" endPos="10000" fadeDir="5400012" sy="-100000" algn="bl" rotWithShape="0"/>
          </a:effectLst>
        </p:spPr>
      </p:pic>
    </p:spTree>
  </p:cSld>
  <p:clrMapOvr>
    <a:masterClrMapping/>
  </p:clrMapOvr>
</p:sld>
</file>

<file path=ppt/theme/theme1.xml><?xml version="1.0" encoding="utf-8"?>
<a:theme xmlns:a="http://schemas.openxmlformats.org/drawingml/2006/main" name="Тема на Office">
  <a:themeElements>
    <a:clrScheme name="Create Hope 2023-24">
      <a:dk1>
        <a:sysClr val="windowText" lastClr="000000"/>
      </a:dk1>
      <a:lt1>
        <a:sysClr val="window" lastClr="FFFFFF"/>
      </a:lt1>
      <a:dk2>
        <a:srgbClr val="44546A"/>
      </a:dk2>
      <a:lt2>
        <a:srgbClr val="E7E6E6"/>
      </a:lt2>
      <a:accent1>
        <a:srgbClr val="1A458C"/>
      </a:accent1>
      <a:accent2>
        <a:srgbClr val="C22134"/>
      </a:accent2>
      <a:accent3>
        <a:srgbClr val="7958A1"/>
      </a:accent3>
      <a:accent4>
        <a:srgbClr val="FFD500"/>
      </a:accent4>
      <a:accent5>
        <a:srgbClr val="831550"/>
      </a:accent5>
      <a:accent6>
        <a:srgbClr val="FFFF00"/>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на Office">
  <a:themeElements>
    <a:clrScheme name="Create Hope 2023-24">
      <a:dk1>
        <a:srgbClr val="000000"/>
      </a:dk1>
      <a:lt1>
        <a:srgbClr val="FFFFFF"/>
      </a:lt1>
      <a:dk2>
        <a:srgbClr val="44546A"/>
      </a:dk2>
      <a:lt2>
        <a:srgbClr val="E7E6E6"/>
      </a:lt2>
      <a:accent1>
        <a:srgbClr val="1A458C"/>
      </a:accent1>
      <a:accent2>
        <a:srgbClr val="C22134"/>
      </a:accent2>
      <a:accent3>
        <a:srgbClr val="7958A1"/>
      </a:accent3>
      <a:accent4>
        <a:srgbClr val="FFD500"/>
      </a:accent4>
      <a:accent5>
        <a:srgbClr val="831550"/>
      </a:accent5>
      <a:accent6>
        <a:srgbClr val="FFFF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2387</TotalTime>
  <Words>1519</Words>
  <Application>Microsoft Office PowerPoint</Application>
  <PresentationFormat>Widescreen</PresentationFormat>
  <Paragraphs>216</Paragraphs>
  <Slides>43</Slides>
  <Notes>24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43</vt:i4>
      </vt:variant>
    </vt:vector>
  </HeadingPairs>
  <TitlesOfParts>
    <vt:vector size="59" baseType="lpstr">
      <vt:lpstr>Aptos</vt:lpstr>
      <vt:lpstr>Arial</vt:lpstr>
      <vt:lpstr>Calibri</vt:lpstr>
      <vt:lpstr>Courier New</vt:lpstr>
      <vt:lpstr>Georgia</vt:lpstr>
      <vt:lpstr>Lato</vt:lpstr>
      <vt:lpstr>Montserrat</vt:lpstr>
      <vt:lpstr>Open Sans</vt:lpstr>
      <vt:lpstr>Symbol</vt:lpstr>
      <vt:lpstr>Trebuchet MS</vt:lpstr>
      <vt:lpstr>Verdana</vt:lpstr>
      <vt:lpstr>Тема на Office</vt:lpstr>
      <vt:lpstr>Custom Design</vt:lpstr>
      <vt:lpstr>1_Custom Design</vt:lpstr>
      <vt:lpstr>1_Тема на Office</vt:lpstr>
      <vt:lpstr>2_Custom Design</vt:lpstr>
      <vt:lpstr>PowerPoint Presentation</vt:lpstr>
      <vt:lpstr>PowerPoint Presentation</vt:lpstr>
      <vt:lpstr>Коя съм аз</vt:lpstr>
      <vt:lpstr>Най-важно за нашата организация</vt:lpstr>
      <vt:lpstr>За BCause:</vt:lpstr>
      <vt:lpstr>Ще говорим за:</vt:lpstr>
      <vt:lpstr>Благотворително събитие:</vt:lpstr>
      <vt:lpstr>PowerPoint Presentation</vt:lpstr>
      <vt:lpstr>Събития с кауза. Какво ДА, какво НЕ?</vt:lpstr>
      <vt:lpstr>Събития с кауза. Какво ДА, какво НЕ?</vt:lpstr>
      <vt:lpstr>Събития с кауза. Какво ДА, какво НЕ?</vt:lpstr>
      <vt:lpstr>Събития с кауза. Какво ДА, какво НЕ?</vt:lpstr>
      <vt:lpstr>PowerPoint Presentation</vt:lpstr>
      <vt:lpstr>PowerPoint Presentation</vt:lpstr>
      <vt:lpstr>Събития с кауза. Какво ДА, какво НЕ?</vt:lpstr>
      <vt:lpstr>PowerPoint Presentation</vt:lpstr>
      <vt:lpstr>PowerPoint Presentation</vt:lpstr>
      <vt:lpstr>PowerPoint Presentation</vt:lpstr>
      <vt:lpstr>PowerPoint Presentation</vt:lpstr>
      <vt:lpstr>Ефективност и ефикасност</vt:lpstr>
      <vt:lpstr>Какво да бъде събитието - ефективност</vt:lpstr>
      <vt:lpstr>Как да бъде събитието - ефикасност</vt:lpstr>
      <vt:lpstr>PowerPoint Presentation</vt:lpstr>
      <vt:lpstr>Видове и примери</vt:lpstr>
      <vt:lpstr>PowerPoint Presentation</vt:lpstr>
      <vt:lpstr>Културно събитие</vt:lpstr>
      <vt:lpstr>Куиз – индивидуален,  отборен </vt:lpstr>
      <vt:lpstr>Спорт - маратон, планинарство...</vt:lpstr>
      <vt:lpstr>PowerPoint Presentation</vt:lpstr>
      <vt:lpstr>Търг</vt:lpstr>
      <vt:lpstr>Благотворителна вечеря и гала събитие</vt:lpstr>
      <vt:lpstr>Тематично събитие – среща с вдъхновители(и), лекция, дискусия</vt:lpstr>
      <vt:lpstr>Фестивал с работилници и творчески занимания</vt:lpstr>
      <vt:lpstr>Благотворителен базар с ръчни изделия</vt:lpstr>
      <vt:lpstr>Личен житейски повод</vt:lpstr>
      <vt:lpstr>По-голямата картина</vt:lpstr>
      <vt:lpstr>Вашият поглед към събитието с кауза?   Slido.com  #2867054</vt:lpstr>
      <vt:lpstr>Вашият поглед към събитието с кауза </vt:lpstr>
      <vt:lpstr>Какво е най-важното за вас лично в едно благотворително събитие?</vt:lpstr>
      <vt:lpstr>Коя кауза най-силно ви вдъхновява?</vt:lpstr>
      <vt:lpstr>Какъв може да бъде вашият принос в благотворителното събитие?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Маргарита Й. Богданова</dc:creator>
  <cp:lastModifiedBy>Plamen Ilarionov</cp:lastModifiedBy>
  <cp:revision>871</cp:revision>
  <dcterms:created xsi:type="dcterms:W3CDTF">2023-08-17T13:43:07Z</dcterms:created>
  <dcterms:modified xsi:type="dcterms:W3CDTF">2025-04-07T17:52:25Z</dcterms:modified>
</cp:coreProperties>
</file>