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9" r:id="rId3"/>
  </p:sldMasterIdLst>
  <p:notesMasterIdLst>
    <p:notesMasterId r:id="rId28"/>
  </p:notesMasterIdLst>
  <p:sldIdLst>
    <p:sldId id="257" r:id="rId4"/>
    <p:sldId id="256" r:id="rId5"/>
    <p:sldId id="333" r:id="rId6"/>
    <p:sldId id="335" r:id="rId7"/>
    <p:sldId id="336" r:id="rId8"/>
    <p:sldId id="355" r:id="rId9"/>
    <p:sldId id="338" r:id="rId10"/>
    <p:sldId id="351" r:id="rId11"/>
    <p:sldId id="347" r:id="rId12"/>
    <p:sldId id="348" r:id="rId13"/>
    <p:sldId id="334" r:id="rId14"/>
    <p:sldId id="349" r:id="rId15"/>
    <p:sldId id="350" r:id="rId16"/>
    <p:sldId id="345" r:id="rId17"/>
    <p:sldId id="353" r:id="rId18"/>
    <p:sldId id="354" r:id="rId19"/>
    <p:sldId id="340" r:id="rId20"/>
    <p:sldId id="337" r:id="rId21"/>
    <p:sldId id="343" r:id="rId22"/>
    <p:sldId id="344" r:id="rId23"/>
    <p:sldId id="341" r:id="rId24"/>
    <p:sldId id="342" r:id="rId25"/>
    <p:sldId id="323" r:id="rId26"/>
    <p:sldId id="339" r:id="rId27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Секция по подразбиране" id="{908FD0CD-70C9-4A2D-A030-46220F9CCD8C}">
          <p14:sldIdLst>
            <p14:sldId id="257"/>
            <p14:sldId id="256"/>
            <p14:sldId id="333"/>
            <p14:sldId id="335"/>
            <p14:sldId id="336"/>
            <p14:sldId id="355"/>
            <p14:sldId id="338"/>
            <p14:sldId id="351"/>
            <p14:sldId id="347"/>
            <p14:sldId id="348"/>
            <p14:sldId id="334"/>
            <p14:sldId id="349"/>
            <p14:sldId id="350"/>
            <p14:sldId id="345"/>
            <p14:sldId id="353"/>
            <p14:sldId id="354"/>
            <p14:sldId id="340"/>
            <p14:sldId id="337"/>
            <p14:sldId id="343"/>
            <p14:sldId id="344"/>
            <p14:sldId id="341"/>
            <p14:sldId id="342"/>
            <p14:sldId id="323"/>
            <p14:sldId id="33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88D"/>
    <a:srgbClr val="17458F"/>
    <a:srgbClr val="FFB1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824" autoAdjust="0"/>
    <p:restoredTop sz="85109" autoAdjust="0"/>
  </p:normalViewPr>
  <p:slideViewPr>
    <p:cSldViewPr snapToGrid="0">
      <p:cViewPr varScale="1">
        <p:scale>
          <a:sx n="125" d="100"/>
          <a:sy n="125" d="100"/>
        </p:scale>
        <p:origin x="62" y="21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2AAD0-F73E-4955-99D7-99898D94E183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E772B7-C1CF-4A4A-82E2-DE6CE183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43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err="1"/>
              <a:t>Нашата</a:t>
            </a:r>
            <a:r>
              <a:rPr lang="ru-RU" dirty="0"/>
              <a:t> </a:t>
            </a:r>
            <a:r>
              <a:rPr lang="ru-RU" dirty="0" err="1"/>
              <a:t>визия</a:t>
            </a:r>
            <a:r>
              <a:rPr lang="ru-RU" dirty="0"/>
              <a:t>: </a:t>
            </a:r>
            <a:r>
              <a:rPr lang="ru-RU" b="1" dirty="0" err="1"/>
              <a:t>Заедно</a:t>
            </a:r>
            <a:r>
              <a:rPr lang="ru-RU" b="1" dirty="0"/>
              <a:t> </a:t>
            </a:r>
            <a:r>
              <a:rPr lang="ru-RU" b="1" dirty="0" err="1"/>
              <a:t>ние</a:t>
            </a:r>
            <a:r>
              <a:rPr lang="ru-RU" b="1" dirty="0"/>
              <a:t> </a:t>
            </a:r>
            <a:r>
              <a:rPr lang="ru-RU" b="1" dirty="0" err="1"/>
              <a:t>виждаме</a:t>
            </a:r>
            <a:r>
              <a:rPr lang="ru-RU" b="1" dirty="0"/>
              <a:t> свят, в </a:t>
            </a:r>
            <a:r>
              <a:rPr lang="ru-RU" b="1" dirty="0" err="1"/>
              <a:t>който</a:t>
            </a:r>
            <a:r>
              <a:rPr lang="ru-RU" b="1" dirty="0"/>
              <a:t> </a:t>
            </a:r>
            <a:r>
              <a:rPr lang="ru-RU" b="1" dirty="0" err="1"/>
              <a:t>хората</a:t>
            </a:r>
            <a:r>
              <a:rPr lang="ru-RU" b="1" dirty="0"/>
              <a:t> се </a:t>
            </a:r>
            <a:r>
              <a:rPr lang="ru-RU" b="1" dirty="0" err="1"/>
              <a:t>обединяват</a:t>
            </a:r>
            <a:r>
              <a:rPr lang="ru-RU" b="1" dirty="0"/>
              <a:t> и </a:t>
            </a:r>
            <a:r>
              <a:rPr lang="ru-RU" b="1" dirty="0" err="1"/>
              <a:t>предприемат</a:t>
            </a:r>
            <a:r>
              <a:rPr lang="ru-RU" b="1" dirty="0"/>
              <a:t> действия за </a:t>
            </a:r>
            <a:r>
              <a:rPr lang="ru-RU" b="1" dirty="0" err="1"/>
              <a:t>създаване</a:t>
            </a:r>
            <a:r>
              <a:rPr lang="ru-RU" b="1" dirty="0"/>
              <a:t> на </a:t>
            </a:r>
            <a:r>
              <a:rPr lang="ru-RU" b="1" dirty="0" err="1"/>
              <a:t>трайна</a:t>
            </a:r>
            <a:r>
              <a:rPr lang="ru-RU" b="1" dirty="0"/>
              <a:t> </a:t>
            </a:r>
            <a:r>
              <a:rPr lang="ru-RU" b="1" dirty="0" err="1"/>
              <a:t>промяна</a:t>
            </a:r>
            <a:r>
              <a:rPr lang="ru-RU" b="1" dirty="0"/>
              <a:t> - по </a:t>
            </a:r>
            <a:r>
              <a:rPr lang="ru-RU" b="1" dirty="0" err="1"/>
              <a:t>целия</a:t>
            </a:r>
            <a:r>
              <a:rPr lang="ru-RU" b="1" dirty="0"/>
              <a:t> свят, в </a:t>
            </a:r>
            <a:r>
              <a:rPr lang="ru-RU" b="1" dirty="0" err="1"/>
              <a:t>нашите</a:t>
            </a:r>
            <a:r>
              <a:rPr lang="ru-RU" b="1" dirty="0"/>
              <a:t> общности и в себе си.</a:t>
            </a:r>
          </a:p>
          <a:p>
            <a:r>
              <a:rPr lang="ru-RU" dirty="0" err="1"/>
              <a:t>Ние</a:t>
            </a:r>
            <a:r>
              <a:rPr lang="ru-RU" dirty="0"/>
              <a:t> </a:t>
            </a:r>
            <a:r>
              <a:rPr lang="ru-RU" dirty="0" err="1"/>
              <a:t>сме</a:t>
            </a:r>
            <a:r>
              <a:rPr lang="ru-RU" dirty="0"/>
              <a:t> хора на действие - хора, </a:t>
            </a:r>
            <a:r>
              <a:rPr lang="ru-RU" dirty="0" err="1"/>
              <a:t>които</a:t>
            </a:r>
            <a:r>
              <a:rPr lang="ru-RU" dirty="0"/>
              <a:t> не само </a:t>
            </a:r>
            <a:r>
              <a:rPr lang="ru-RU" dirty="0" err="1"/>
              <a:t>искат</a:t>
            </a:r>
            <a:r>
              <a:rPr lang="ru-RU" dirty="0"/>
              <a:t> да </a:t>
            </a:r>
            <a:r>
              <a:rPr lang="ru-RU" dirty="0" err="1"/>
              <a:t>променят</a:t>
            </a:r>
            <a:r>
              <a:rPr lang="ru-RU" dirty="0"/>
              <a:t> света, но и </a:t>
            </a:r>
            <a:r>
              <a:rPr lang="ru-RU" dirty="0" err="1"/>
              <a:t>имат</a:t>
            </a:r>
            <a:r>
              <a:rPr lang="ru-RU" dirty="0"/>
              <a:t> </a:t>
            </a:r>
            <a:r>
              <a:rPr lang="ru-RU" dirty="0" err="1"/>
              <a:t>способността</a:t>
            </a:r>
            <a:r>
              <a:rPr lang="ru-RU" dirty="0"/>
              <a:t> да </a:t>
            </a:r>
            <a:r>
              <a:rPr lang="ru-RU" dirty="0" err="1"/>
              <a:t>превърнем</a:t>
            </a:r>
            <a:r>
              <a:rPr lang="ru-RU" dirty="0"/>
              <a:t> </a:t>
            </a:r>
            <a:r>
              <a:rPr lang="ru-RU" dirty="0" err="1"/>
              <a:t>вдъхновението</a:t>
            </a:r>
            <a:r>
              <a:rPr lang="ru-RU" dirty="0"/>
              <a:t> в </a:t>
            </a:r>
            <a:r>
              <a:rPr lang="ru-RU" dirty="0" err="1"/>
              <a:t>реална</a:t>
            </a:r>
            <a:r>
              <a:rPr lang="ru-RU" dirty="0"/>
              <a:t> и </a:t>
            </a:r>
            <a:r>
              <a:rPr lang="ru-RU" dirty="0" err="1"/>
              <a:t>трайна</a:t>
            </a:r>
            <a:r>
              <a:rPr lang="ru-RU" dirty="0"/>
              <a:t> </a:t>
            </a:r>
            <a:r>
              <a:rPr lang="ru-RU" dirty="0" err="1"/>
              <a:t>промяна</a:t>
            </a:r>
            <a:r>
              <a:rPr lang="ru-RU" dirty="0"/>
              <a:t>.</a:t>
            </a:r>
          </a:p>
          <a:p>
            <a:r>
              <a:rPr lang="ru-RU" dirty="0" err="1"/>
              <a:t>Ние</a:t>
            </a:r>
            <a:r>
              <a:rPr lang="ru-RU" dirty="0"/>
              <a:t> имаме </a:t>
            </a:r>
            <a:r>
              <a:rPr lang="ru-RU" dirty="0" err="1"/>
              <a:t>тази</a:t>
            </a:r>
            <a:r>
              <a:rPr lang="ru-RU" dirty="0"/>
              <a:t> </a:t>
            </a:r>
            <a:r>
              <a:rPr lang="ru-RU" dirty="0" err="1"/>
              <a:t>способност</a:t>
            </a:r>
            <a:r>
              <a:rPr lang="ru-RU" dirty="0"/>
              <a:t> </a:t>
            </a:r>
            <a:r>
              <a:rPr lang="ru-RU" dirty="0" err="1"/>
              <a:t>заради</a:t>
            </a:r>
            <a:r>
              <a:rPr lang="ru-RU" dirty="0"/>
              <a:t> </a:t>
            </a:r>
            <a:r>
              <a:rPr lang="ru-RU" dirty="0" err="1"/>
              <a:t>това</a:t>
            </a:r>
            <a:r>
              <a:rPr lang="ru-RU" dirty="0"/>
              <a:t>, </a:t>
            </a:r>
            <a:r>
              <a:rPr lang="ru-RU" dirty="0" err="1"/>
              <a:t>което</a:t>
            </a:r>
            <a:r>
              <a:rPr lang="ru-RU" dirty="0"/>
              <a:t> </a:t>
            </a:r>
            <a:r>
              <a:rPr lang="ru-RU" dirty="0" err="1"/>
              <a:t>сме</a:t>
            </a:r>
            <a:r>
              <a:rPr lang="ru-RU" dirty="0"/>
              <a:t> и </a:t>
            </a:r>
            <a:r>
              <a:rPr lang="ru-RU" dirty="0" err="1"/>
              <a:t>заради</a:t>
            </a:r>
            <a:r>
              <a:rPr lang="ru-RU" dirty="0"/>
              <a:t> </a:t>
            </a:r>
            <a:r>
              <a:rPr lang="ru-RU" dirty="0" err="1"/>
              <a:t>това</a:t>
            </a:r>
            <a:r>
              <a:rPr lang="ru-RU" dirty="0"/>
              <a:t>, </a:t>
            </a:r>
            <a:r>
              <a:rPr lang="ru-RU" dirty="0" err="1"/>
              <a:t>което</a:t>
            </a:r>
            <a:r>
              <a:rPr lang="ru-RU" dirty="0"/>
              <a:t> ни </a:t>
            </a:r>
            <a:r>
              <a:rPr lang="ru-RU" dirty="0" err="1"/>
              <a:t>позволява</a:t>
            </a:r>
            <a:r>
              <a:rPr lang="ru-RU" dirty="0"/>
              <a:t> </a:t>
            </a:r>
            <a:r>
              <a:rPr lang="ru-RU" dirty="0" err="1"/>
              <a:t>Ротари</a:t>
            </a:r>
            <a:r>
              <a:rPr lang="ru-RU" dirty="0"/>
              <a:t>. </a:t>
            </a:r>
          </a:p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59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Ротация – разказвам,</a:t>
            </a:r>
            <a:r>
              <a:rPr lang="bg-BG" baseline="0" dirty="0"/>
              <a:t> кога се прави – </a:t>
            </a:r>
            <a:r>
              <a:rPr lang="bg-BG" baseline="0" dirty="0" err="1"/>
              <a:t>дистриктна</a:t>
            </a:r>
            <a:r>
              <a:rPr lang="bg-BG" baseline="0" dirty="0"/>
              <a:t> и клубна . Задължително тържество, на което се канят и външни гости!</a:t>
            </a:r>
          </a:p>
          <a:p>
            <a:r>
              <a:rPr lang="bg-BG" baseline="0" dirty="0"/>
              <a:t>Международни събития – когато е домакин </a:t>
            </a:r>
            <a:r>
              <a:rPr lang="bg-BG" baseline="0" dirty="0" err="1"/>
              <a:t>Дистрикта</a:t>
            </a:r>
            <a:r>
              <a:rPr lang="bg-BG" baseline="0" dirty="0"/>
              <a:t> – на събития на зоната. Конференцията и законодателната среща……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1949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Откриване на конференцията, изпълнение на </a:t>
            </a:r>
            <a:r>
              <a:rPr lang="bg-BG" dirty="0" err="1"/>
              <a:t>ротари</a:t>
            </a:r>
            <a:r>
              <a:rPr lang="bg-BG" dirty="0"/>
              <a:t> химна.</a:t>
            </a:r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3005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err="1"/>
              <a:t>Дистриктна</a:t>
            </a:r>
            <a:r>
              <a:rPr lang="bg-BG" dirty="0"/>
              <a:t> асамблея, водена от ДГ Маргарита Богданова.</a:t>
            </a:r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639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Кой е ЦЕРЕМОНИАЛ МАЙСТОРА В РОТАРИ? Страница 5 от помагалото.</a:t>
            </a:r>
          </a:p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45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Сега ще обърнем внимание на най съществената част от задълженията на </a:t>
            </a:r>
            <a:r>
              <a:rPr lang="bg-BG" dirty="0" err="1"/>
              <a:t>церемониалмайстола</a:t>
            </a:r>
            <a:r>
              <a:rPr lang="bg-BG" dirty="0"/>
              <a:t>,</a:t>
            </a:r>
            <a:r>
              <a:rPr lang="bg-BG" baseline="0" dirty="0"/>
              <a:t> които има за провеждането на съдържателна редовна клубна среща на приятелите в клуба! Това е залата, в която се провеждат редовните </a:t>
            </a:r>
            <a:r>
              <a:rPr lang="bg-BG" baseline="0" dirty="0" err="1"/>
              <a:t>слещи</a:t>
            </a:r>
            <a:r>
              <a:rPr lang="bg-BG" baseline="0" dirty="0"/>
              <a:t> на </a:t>
            </a:r>
            <a:r>
              <a:rPr lang="bg-BG" baseline="0" dirty="0" err="1"/>
              <a:t>отари</a:t>
            </a:r>
            <a:r>
              <a:rPr lang="bg-BG" baseline="0" dirty="0"/>
              <a:t>, </a:t>
            </a:r>
            <a:r>
              <a:rPr lang="bg-BG" baseline="0" dirty="0" err="1"/>
              <a:t>Ротаракт</a:t>
            </a:r>
            <a:r>
              <a:rPr lang="bg-BG" baseline="0" dirty="0"/>
              <a:t> и </a:t>
            </a:r>
            <a:r>
              <a:rPr lang="bg-BG" baseline="0" dirty="0" err="1"/>
              <a:t>Интеракт</a:t>
            </a:r>
            <a:r>
              <a:rPr lang="bg-BG" baseline="0" dirty="0"/>
              <a:t> клубовете във Велико </a:t>
            </a:r>
            <a:r>
              <a:rPr lang="bg-BG" baseline="0" dirty="0" err="1"/>
              <a:t>Търново.</a:t>
            </a:r>
            <a:r>
              <a:rPr lang="bg-BG" dirty="0" err="1"/>
              <a:t>РАЗГЪРНЕТЕ</a:t>
            </a:r>
            <a:r>
              <a:rPr lang="bg-BG" baseline="0" dirty="0"/>
              <a:t> Помагалото НА СТРАНИЦА 7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2069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В</a:t>
            </a:r>
            <a:r>
              <a:rPr lang="bg-BG" baseline="0" dirty="0"/>
              <a:t> случаите, когато клуба или </a:t>
            </a:r>
            <a:r>
              <a:rPr lang="bg-BG" baseline="0" dirty="0" err="1"/>
              <a:t>Дистрикта</a:t>
            </a:r>
            <a:r>
              <a:rPr lang="bg-BG" baseline="0" dirty="0"/>
              <a:t> организира и провежда Ротари събитие извън мястото, където се провеждат редовните клубни сбирки, президента или </a:t>
            </a:r>
            <a:r>
              <a:rPr lang="bg-BG" baseline="0" dirty="0" err="1"/>
              <a:t>дистрикт</a:t>
            </a:r>
            <a:r>
              <a:rPr lang="bg-BG" baseline="0" dirty="0"/>
              <a:t> гуверньора може да назначи необходимия брой церемониалмайстори за посрещане, упътване и настаняване на приятелите и гостите на събитието.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742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dirty="0"/>
              <a:t> </a:t>
            </a:r>
            <a:r>
              <a:rPr lang="ru-RU" sz="1800" dirty="0" err="1"/>
              <a:t>Страницакамбана</a:t>
            </a:r>
            <a:r>
              <a:rPr lang="ru-RU" sz="1800" dirty="0"/>
              <a:t> и чукче, </a:t>
            </a:r>
            <a:r>
              <a:rPr lang="ru-RU" sz="1800" dirty="0" err="1"/>
              <a:t>огърлица</a:t>
            </a:r>
            <a:r>
              <a:rPr lang="ru-RU" sz="1800" dirty="0"/>
              <a:t> на президента; </a:t>
            </a:r>
          </a:p>
          <a:p>
            <a:r>
              <a:rPr lang="ru-RU" sz="1800" dirty="0"/>
              <a:t>знамена на </a:t>
            </a:r>
            <a:r>
              <a:rPr lang="ru-RU" sz="1800" dirty="0" err="1"/>
              <a:t>Ротари</a:t>
            </a:r>
            <a:r>
              <a:rPr lang="ru-RU" sz="1800" dirty="0"/>
              <a:t> клуба и </a:t>
            </a:r>
            <a:r>
              <a:rPr lang="ru-RU" sz="1800" dirty="0" err="1"/>
              <a:t>България</a:t>
            </a:r>
            <a:r>
              <a:rPr lang="ru-RU" sz="1800" dirty="0"/>
              <a:t>;</a:t>
            </a:r>
          </a:p>
          <a:p>
            <a:r>
              <a:rPr lang="ru-RU" sz="1800" dirty="0"/>
              <a:t>текст на </a:t>
            </a:r>
            <a:r>
              <a:rPr lang="ru-RU" sz="1800" dirty="0" err="1"/>
              <a:t>молитвата</a:t>
            </a:r>
            <a:r>
              <a:rPr lang="ru-RU" sz="1800" dirty="0"/>
              <a:t>, </a:t>
            </a:r>
            <a:r>
              <a:rPr lang="ru-RU" sz="1800" dirty="0" err="1"/>
              <a:t>химни</a:t>
            </a:r>
            <a:r>
              <a:rPr lang="ru-RU" sz="1800" dirty="0"/>
              <a:t>;</a:t>
            </a:r>
          </a:p>
          <a:p>
            <a:r>
              <a:rPr lang="ru-RU" sz="1800" dirty="0" err="1"/>
              <a:t>други</a:t>
            </a:r>
            <a:r>
              <a:rPr lang="ru-RU" sz="1800" dirty="0"/>
              <a:t> клубни </a:t>
            </a:r>
            <a:r>
              <a:rPr lang="ru-RU" sz="1800" dirty="0" err="1"/>
              <a:t>атрибути</a:t>
            </a:r>
            <a:r>
              <a:rPr lang="ru-RU" sz="1400" dirty="0"/>
              <a:t>. – текст на молитва и </a:t>
            </a:r>
            <a:r>
              <a:rPr lang="ru-RU" sz="1400" dirty="0" err="1"/>
              <a:t>клетва</a:t>
            </a:r>
            <a:endParaRPr lang="ru-RU" sz="1400" dirty="0"/>
          </a:p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3432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8974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217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Приоритетите</a:t>
            </a:r>
            <a:r>
              <a:rPr lang="bg-BG" baseline="0" dirty="0"/>
              <a:t> в стратегическия план са подчинени на тези основни елементи</a:t>
            </a:r>
            <a:br>
              <a:rPr lang="bg-BG" dirty="0"/>
            </a:br>
            <a:r>
              <a:rPr lang="bg-BG" dirty="0"/>
              <a:t>Извън класифицирането на приоритети</a:t>
            </a:r>
            <a:r>
              <a:rPr lang="bg-BG" baseline="0" dirty="0"/>
              <a:t> в стратегическия план нашата организация има едни други неписани приоритети </a:t>
            </a:r>
          </a:p>
          <a:p>
            <a:r>
              <a:rPr lang="bg-BG" baseline="0" dirty="0"/>
              <a:t>Това са необходимите условия да творим добро.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927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r>
              <a:rPr lang="bg-BG" dirty="0"/>
              <a:t>ПРИЕМСТВЕНОСТ</a:t>
            </a:r>
            <a:r>
              <a:rPr lang="bg-BG" baseline="0" dirty="0"/>
              <a:t> – Възможността да продължим и надградим започнатото от тези пред нас – примери( започнати проекти, подготовка за големи събития, изпълнение на стратегическия план на РИ.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128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Клуба,</a:t>
            </a:r>
            <a:r>
              <a:rPr lang="bg-BG" baseline="0" dirty="0"/>
              <a:t> Ротарианците, </a:t>
            </a:r>
            <a:r>
              <a:rPr lang="bg-BG" baseline="0" dirty="0" err="1"/>
              <a:t>Дистрикта</a:t>
            </a:r>
            <a:r>
              <a:rPr lang="bg-BG" baseline="0"/>
              <a:t> ………</a:t>
            </a:r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558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/>
              <a:t>Някои</a:t>
            </a:r>
            <a:r>
              <a:rPr lang="ru-RU" dirty="0"/>
              <a:t> </a:t>
            </a:r>
            <a:r>
              <a:rPr lang="ru-RU" dirty="0" err="1"/>
              <a:t>автори</a:t>
            </a:r>
            <a:r>
              <a:rPr lang="ru-RU" dirty="0"/>
              <a:t> </a:t>
            </a:r>
            <a:r>
              <a:rPr lang="ru-RU" dirty="0" err="1"/>
              <a:t>твърдят</a:t>
            </a:r>
            <a:r>
              <a:rPr lang="ru-RU" dirty="0"/>
              <a:t>, че в Ритуала </a:t>
            </a:r>
            <a:r>
              <a:rPr lang="ru-RU" dirty="0" err="1"/>
              <a:t>няма</a:t>
            </a:r>
            <a:r>
              <a:rPr lang="ru-RU" dirty="0"/>
              <a:t> зрители, само </a:t>
            </a:r>
            <a:r>
              <a:rPr lang="ru-RU" dirty="0" err="1"/>
              <a:t>участници</a:t>
            </a:r>
            <a:r>
              <a:rPr lang="ru-RU" dirty="0"/>
              <a:t>!</a:t>
            </a:r>
          </a:p>
          <a:p>
            <a:r>
              <a:rPr lang="ru-RU" dirty="0"/>
              <a:t>Да </a:t>
            </a:r>
            <a:r>
              <a:rPr lang="ru-RU" dirty="0" err="1"/>
              <a:t>знаеш</a:t>
            </a:r>
            <a:r>
              <a:rPr lang="ru-RU" dirty="0"/>
              <a:t> Ритуала, </a:t>
            </a:r>
            <a:r>
              <a:rPr lang="ru-RU" dirty="0" err="1"/>
              <a:t>означава</a:t>
            </a:r>
            <a:r>
              <a:rPr lang="ru-RU" dirty="0"/>
              <a:t> да </a:t>
            </a:r>
            <a:r>
              <a:rPr lang="ru-RU" dirty="0" err="1"/>
              <a:t>влезеш</a:t>
            </a:r>
            <a:r>
              <a:rPr lang="ru-RU" dirty="0"/>
              <a:t> в него и да се </a:t>
            </a:r>
            <a:r>
              <a:rPr lang="ru-RU" dirty="0" err="1"/>
              <a:t>усетиш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частица от </a:t>
            </a:r>
            <a:r>
              <a:rPr lang="ru-RU" dirty="0" err="1"/>
              <a:t>нещо</a:t>
            </a:r>
            <a:r>
              <a:rPr lang="ru-RU" dirty="0"/>
              <a:t> </a:t>
            </a:r>
            <a:r>
              <a:rPr lang="ru-RU" dirty="0" err="1"/>
              <a:t>по-голямо</a:t>
            </a:r>
            <a:r>
              <a:rPr lang="ru-RU" dirty="0"/>
              <a:t> и значимо. </a:t>
            </a:r>
            <a:r>
              <a:rPr lang="ru-RU" dirty="0" err="1"/>
              <a:t>Ритуалът</a:t>
            </a:r>
            <a:r>
              <a:rPr lang="ru-RU" dirty="0"/>
              <a:t> </a:t>
            </a:r>
            <a:r>
              <a:rPr lang="ru-RU" dirty="0" err="1"/>
              <a:t>позволява</a:t>
            </a:r>
            <a:r>
              <a:rPr lang="ru-RU" dirty="0"/>
              <a:t> на участника да </a:t>
            </a:r>
            <a:r>
              <a:rPr lang="ru-RU" dirty="0" err="1"/>
              <a:t>наруши</a:t>
            </a:r>
            <a:r>
              <a:rPr lang="ru-RU" dirty="0"/>
              <a:t> </a:t>
            </a:r>
            <a:r>
              <a:rPr lang="ru-RU" dirty="0" err="1"/>
              <a:t>радикално</a:t>
            </a:r>
            <a:r>
              <a:rPr lang="ru-RU" dirty="0"/>
              <a:t> </a:t>
            </a:r>
            <a:r>
              <a:rPr lang="ru-RU" dirty="0" err="1"/>
              <a:t>ежедневието</a:t>
            </a:r>
            <a:r>
              <a:rPr lang="ru-RU" dirty="0"/>
              <a:t> си и да </a:t>
            </a:r>
            <a:r>
              <a:rPr lang="ru-RU" dirty="0" err="1"/>
              <a:t>изпита</a:t>
            </a:r>
            <a:r>
              <a:rPr lang="ru-RU" dirty="0"/>
              <a:t> </a:t>
            </a:r>
            <a:r>
              <a:rPr lang="ru-RU" dirty="0" err="1"/>
              <a:t>удоволствие</a:t>
            </a:r>
            <a:r>
              <a:rPr lang="ru-RU" dirty="0"/>
              <a:t> от </a:t>
            </a:r>
            <a:r>
              <a:rPr lang="ru-RU" dirty="0" err="1"/>
              <a:t>това</a:t>
            </a:r>
            <a:r>
              <a:rPr lang="ru-RU" dirty="0"/>
              <a:t>.</a:t>
            </a:r>
          </a:p>
          <a:p>
            <a:r>
              <a:rPr lang="ru-RU" b="1" dirty="0" err="1"/>
              <a:t>Винаги</a:t>
            </a:r>
            <a:r>
              <a:rPr lang="ru-RU" b="1" dirty="0"/>
              <a:t> правя </a:t>
            </a:r>
            <a:r>
              <a:rPr lang="ru-RU" b="1" dirty="0" err="1"/>
              <a:t>това</a:t>
            </a:r>
            <a:r>
              <a:rPr lang="ru-RU" b="1" dirty="0"/>
              <a:t>, </a:t>
            </a:r>
            <a:r>
              <a:rPr lang="ru-RU" b="1" dirty="0" err="1"/>
              <a:t>което</a:t>
            </a:r>
            <a:r>
              <a:rPr lang="ru-RU" b="1" dirty="0"/>
              <a:t> не </a:t>
            </a:r>
            <a:r>
              <a:rPr lang="ru-RU" b="1" dirty="0" err="1"/>
              <a:t>мога</a:t>
            </a:r>
            <a:r>
              <a:rPr lang="ru-RU" b="1" dirty="0"/>
              <a:t>, за да </a:t>
            </a:r>
            <a:r>
              <a:rPr lang="ru-RU" b="1" dirty="0" err="1"/>
              <a:t>мога</a:t>
            </a:r>
            <a:r>
              <a:rPr lang="ru-RU" b="1" dirty="0"/>
              <a:t> да се </a:t>
            </a:r>
            <a:r>
              <a:rPr lang="ru-RU" b="1" dirty="0" err="1"/>
              <a:t>науча</a:t>
            </a:r>
            <a:r>
              <a:rPr lang="ru-RU" b="1" dirty="0"/>
              <a:t> да </a:t>
            </a:r>
            <a:r>
              <a:rPr lang="ru-RU" b="1" dirty="0" err="1"/>
              <a:t>го</a:t>
            </a:r>
            <a:r>
              <a:rPr lang="ru-RU" b="1" dirty="0"/>
              <a:t> правя.</a:t>
            </a:r>
          </a:p>
          <a:p>
            <a:r>
              <a:rPr lang="ru-RU" b="1" dirty="0"/>
              <a:t>ПАБЛО ПИКАСО</a:t>
            </a:r>
          </a:p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867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/>
              <a:t>Танцът</a:t>
            </a:r>
            <a:r>
              <a:rPr lang="ru-RU" dirty="0"/>
              <a:t> с </a:t>
            </a:r>
            <a:r>
              <a:rPr lang="ru-RU" dirty="0" err="1"/>
              <a:t>боси</a:t>
            </a:r>
            <a:r>
              <a:rPr lang="ru-RU" dirty="0"/>
              <a:t> </a:t>
            </a:r>
            <a:r>
              <a:rPr lang="ru-RU" dirty="0" err="1"/>
              <a:t>крака</a:t>
            </a:r>
            <a:r>
              <a:rPr lang="ru-RU" dirty="0"/>
              <a:t> </a:t>
            </a:r>
            <a:r>
              <a:rPr lang="ru-RU" dirty="0" err="1"/>
              <a:t>върху</a:t>
            </a:r>
            <a:r>
              <a:rPr lang="ru-RU" dirty="0"/>
              <a:t> </a:t>
            </a:r>
            <a:r>
              <a:rPr lang="ru-RU" dirty="0" err="1"/>
              <a:t>жарава</a:t>
            </a:r>
            <a:r>
              <a:rPr lang="ru-RU"/>
              <a:t> е уникален Ритуал/обичай</a:t>
            </a:r>
            <a:r>
              <a:rPr lang="ru-RU" dirty="0"/>
              <a:t>, </a:t>
            </a:r>
            <a:r>
              <a:rPr lang="ru-RU" dirty="0" err="1"/>
              <a:t>изпълняван</a:t>
            </a:r>
            <a:r>
              <a:rPr lang="ru-RU" dirty="0"/>
              <a:t> от </a:t>
            </a:r>
            <a:r>
              <a:rPr lang="ru-RU" dirty="0" err="1"/>
              <a:t>определени</a:t>
            </a:r>
            <a:r>
              <a:rPr lang="ru-RU" dirty="0"/>
              <a:t> общности, </a:t>
            </a:r>
            <a:r>
              <a:rPr lang="ru-RU" dirty="0" err="1"/>
              <a:t>чиито</a:t>
            </a:r>
            <a:r>
              <a:rPr lang="ru-RU" dirty="0"/>
              <a:t> покровители </a:t>
            </a:r>
            <a:r>
              <a:rPr lang="ru-RU" dirty="0" err="1"/>
              <a:t>са</a:t>
            </a:r>
            <a:r>
              <a:rPr lang="ru-RU" dirty="0"/>
              <a:t> св. св. Константин и Елена. </a:t>
            </a:r>
            <a:r>
              <a:rPr lang="ru-RU" dirty="0" err="1"/>
              <a:t>Въпреки</a:t>
            </a:r>
            <a:r>
              <a:rPr lang="ru-RU" dirty="0"/>
              <a:t> че </a:t>
            </a:r>
            <a:r>
              <a:rPr lang="ru-RU" dirty="0" err="1"/>
              <a:t>нестинарството</a:t>
            </a:r>
            <a:r>
              <a:rPr lang="ru-RU" dirty="0"/>
              <a:t> е </a:t>
            </a:r>
            <a:r>
              <a:rPr lang="ru-RU" dirty="0" err="1"/>
              <a:t>свързано</a:t>
            </a:r>
            <a:r>
              <a:rPr lang="ru-RU" dirty="0"/>
              <a:t> с </a:t>
            </a:r>
            <a:r>
              <a:rPr lang="ru-RU" dirty="0" err="1"/>
              <a:t>целогодишни</a:t>
            </a:r>
            <a:r>
              <a:rPr lang="ru-RU" dirty="0"/>
              <a:t> </a:t>
            </a:r>
            <a:r>
              <a:rPr lang="ru-RU" dirty="0" err="1"/>
              <a:t>ритуални</a:t>
            </a:r>
            <a:r>
              <a:rPr lang="ru-RU" dirty="0"/>
              <a:t> практики, </a:t>
            </a:r>
            <a:r>
              <a:rPr lang="ru-RU" dirty="0" err="1"/>
              <a:t>върховият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 момент е на 3 </a:t>
            </a:r>
            <a:r>
              <a:rPr lang="ru-RU" dirty="0" err="1"/>
              <a:t>юни</a:t>
            </a:r>
            <a:r>
              <a:rPr lang="ru-RU" dirty="0"/>
              <a:t> (по стар </a:t>
            </a:r>
            <a:r>
              <a:rPr lang="ru-RU" dirty="0" err="1"/>
              <a:t>стил</a:t>
            </a:r>
            <a:r>
              <a:rPr lang="ru-RU" dirty="0"/>
              <a:t>), </a:t>
            </a:r>
            <a:r>
              <a:rPr lang="ru-RU" dirty="0" err="1"/>
              <a:t>когато</a:t>
            </a:r>
            <a:r>
              <a:rPr lang="ru-RU" dirty="0"/>
              <a:t> е </a:t>
            </a:r>
            <a:r>
              <a:rPr lang="ru-RU" dirty="0" err="1"/>
              <a:t>празникът</a:t>
            </a:r>
            <a:r>
              <a:rPr lang="ru-RU" dirty="0"/>
              <a:t> на </a:t>
            </a:r>
            <a:r>
              <a:rPr lang="ru-RU" dirty="0" err="1"/>
              <a:t>двамата</a:t>
            </a:r>
            <a:r>
              <a:rPr lang="ru-RU" dirty="0"/>
              <a:t> </a:t>
            </a:r>
            <a:r>
              <a:rPr lang="ru-RU" dirty="0" err="1"/>
              <a:t>светии</a:t>
            </a:r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75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603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32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Запалването на Олимпийски огън, Сватбена церемония.</a:t>
            </a:r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926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Откриване</a:t>
            </a:r>
            <a:r>
              <a:rPr lang="bg-BG" baseline="0" dirty="0"/>
              <a:t> на първия учебен ден.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ЗА</a:t>
            </a:r>
            <a:r>
              <a:rPr lang="bg-BG" baseline="0" dirty="0"/>
              <a:t> ПРИЕМА – ВИЖ стр. 8, ІV раздел.</a:t>
            </a:r>
          </a:p>
          <a:p>
            <a:r>
              <a:rPr lang="bg-BG" baseline="0" dirty="0"/>
              <a:t>За връчването на отличия Пол Харис, </a:t>
            </a:r>
            <a:r>
              <a:rPr lang="bg-BG" baseline="0" dirty="0" err="1"/>
              <a:t>Мейджър</a:t>
            </a:r>
            <a:r>
              <a:rPr lang="bg-BG" baseline="0" dirty="0"/>
              <a:t> </a:t>
            </a:r>
            <a:r>
              <a:rPr lang="bg-BG" baseline="0" dirty="0" err="1"/>
              <a:t>дотнор</a:t>
            </a:r>
            <a:r>
              <a:rPr lang="bg-BG" baseline="0" dirty="0"/>
              <a:t> – обяснявам…., грамоти и др. Церемониал майстора подготвя, от офицер на РИ връчва.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297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710007"/>
            <a:ext cx="12192000" cy="250060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ДИСТРИКТЕН СЕМИНАР ЗА ОБУЧЕНИЕ НА ЦЕРЕМОНИАЛМАЙСТОРИ</a:t>
            </a:r>
          </a:p>
        </p:txBody>
      </p:sp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5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05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439835" y="40283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998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bg-BG" dirty="0"/>
              <a:t>Подраздел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8955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5088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2103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4163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9480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589660" y="1589518"/>
            <a:ext cx="11015529" cy="424725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9885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2733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1753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3857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1951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691881"/>
            <a:ext cx="12192000" cy="250060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ДИСТРИКТЕН СЕМИНАР ЗА ОБУЧЕНИЕ НА ЦЕРЕМОНИАЛМАЙСТОРИ</a:t>
            </a:r>
          </a:p>
        </p:txBody>
      </p:sp>
      <p:sp>
        <p:nvSpPr>
          <p:cNvPr id="3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5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05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2102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2382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 userDrawn="1"/>
        </p:nvSpPr>
        <p:spPr>
          <a:xfrm>
            <a:off x="0" y="2282825"/>
            <a:ext cx="12192000" cy="1374776"/>
          </a:xfrm>
          <a:prstGeom prst="rect">
            <a:avLst/>
          </a:prstGeom>
          <a:solidFill>
            <a:srgbClr val="002060"/>
          </a:solidFill>
        </p:spPr>
        <p:txBody>
          <a:bodyPr anchor="ctr" anchorCtr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Подраздел</a:t>
            </a:r>
            <a:endParaRPr 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4091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 userDrawn="1"/>
        </p:nvSpPr>
        <p:spPr>
          <a:xfrm>
            <a:off x="0" y="2282825"/>
            <a:ext cx="12192000" cy="1374776"/>
          </a:xfrm>
          <a:prstGeom prst="rect">
            <a:avLst/>
          </a:prstGeom>
          <a:solidFill>
            <a:srgbClr val="C00000"/>
          </a:solidFill>
        </p:spPr>
        <p:txBody>
          <a:bodyPr anchor="ctr" anchorCtr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Подраздел</a:t>
            </a:r>
            <a:endParaRPr 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5185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561252"/>
            <a:ext cx="12192000" cy="2500605"/>
          </a:xfrm>
          <a:prstGeom prst="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ДИСТРИКТЕН СЕМИНАР ЗА ОБУЧЕНИЕ НА ЦЕРЕМОНИАЛМАЙСТОРИ</a:t>
            </a:r>
          </a:p>
        </p:txBody>
      </p:sp>
      <p:sp>
        <p:nvSpPr>
          <p:cNvPr id="3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5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05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917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639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504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706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Оформление по избо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23BC1A21-5DD3-4712-A27D-A6E7112162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8979"/>
            <a:ext cx="1714804" cy="633128"/>
          </a:xfrm>
          <a:prstGeom prst="rect">
            <a:avLst/>
          </a:prstGeom>
        </p:spPr>
      </p:pic>
      <p:sp>
        <p:nvSpPr>
          <p:cNvPr id="9" name="Правоъгълник 8">
            <a:extLst>
              <a:ext uri="{FF2B5EF4-FFF2-40B4-BE49-F238E27FC236}">
                <a16:creationId xmlns:a16="http://schemas.microsoft.com/office/drawing/2014/main" id="{68DA77A9-B9CD-42FB-B391-EDFCD17EE0EF}"/>
              </a:ext>
            </a:extLst>
          </p:cNvPr>
          <p:cNvSpPr/>
          <p:nvPr userDrawn="1"/>
        </p:nvSpPr>
        <p:spPr>
          <a:xfrm>
            <a:off x="0" y="2519418"/>
            <a:ext cx="12192000" cy="14856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bg-BG" sz="3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984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Оформление по избо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0" y="6077712"/>
            <a:ext cx="12192000" cy="785152"/>
            <a:chOff x="0" y="6077712"/>
            <a:chExt cx="12192000" cy="785152"/>
          </a:xfrm>
        </p:grpSpPr>
        <p:sp>
          <p:nvSpPr>
            <p:cNvPr id="5" name="Правоъгълник 4">
              <a:extLst>
                <a:ext uri="{FF2B5EF4-FFF2-40B4-BE49-F238E27FC236}">
                  <a16:creationId xmlns:a16="http://schemas.microsoft.com/office/drawing/2014/main" id="{D7466F01-F82C-4A32-A9C8-F586FEA26485}"/>
                </a:ext>
              </a:extLst>
            </p:cNvPr>
            <p:cNvSpPr/>
            <p:nvPr userDrawn="1"/>
          </p:nvSpPr>
          <p:spPr>
            <a:xfrm>
              <a:off x="0" y="6077712"/>
              <a:ext cx="12192000" cy="780288"/>
            </a:xfrm>
            <a:prstGeom prst="rect">
              <a:avLst/>
            </a:prstGeom>
            <a:solidFill>
              <a:srgbClr val="1745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bg-BG" noProof="0" dirty="0"/>
            </a:p>
          </p:txBody>
        </p:sp>
        <p:pic>
          <p:nvPicPr>
            <p:cNvPr id="12" name="Картина 11">
              <a:extLst>
                <a:ext uri="{FF2B5EF4-FFF2-40B4-BE49-F238E27FC236}">
                  <a16:creationId xmlns:a16="http://schemas.microsoft.com/office/drawing/2014/main" id="{313340D6-2865-4EA6-B095-5F930CA2C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640" y="6186851"/>
              <a:ext cx="1754171" cy="64766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Картина 14">
              <a:extLst>
                <a:ext uri="{FF2B5EF4-FFF2-40B4-BE49-F238E27FC236}">
                  <a16:creationId xmlns:a16="http://schemas.microsoft.com/office/drawing/2014/main" id="{A3854AD8-9E60-4A42-B79A-7221E1EE4F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2978" y="6212558"/>
              <a:ext cx="1007763" cy="596248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8" name="Право съединение 17">
              <a:extLst>
                <a:ext uri="{FF2B5EF4-FFF2-40B4-BE49-F238E27FC236}">
                  <a16:creationId xmlns:a16="http://schemas.microsoft.com/office/drawing/2014/main" id="{5DC20674-118F-4477-B6E2-05C8BD28A71C}"/>
                </a:ext>
              </a:extLst>
            </p:cNvPr>
            <p:cNvCxnSpPr/>
            <p:nvPr userDrawn="1"/>
          </p:nvCxnSpPr>
          <p:spPr>
            <a:xfrm>
              <a:off x="10978961" y="6144025"/>
              <a:ext cx="0" cy="647663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/>
            <p:cNvCxnSpPr/>
            <p:nvPr userDrawn="1"/>
          </p:nvCxnSpPr>
          <p:spPr>
            <a:xfrm>
              <a:off x="9193116" y="6221576"/>
              <a:ext cx="0" cy="57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Текстово поле 7">
              <a:extLst>
                <a:ext uri="{FF2B5EF4-FFF2-40B4-BE49-F238E27FC236}">
                  <a16:creationId xmlns:a16="http://schemas.microsoft.com/office/drawing/2014/main" id="{1F735CFA-B597-4FA0-BB17-104FA82DF662}"/>
                </a:ext>
              </a:extLst>
            </p:cNvPr>
            <p:cNvSpPr txBox="1"/>
            <p:nvPr userDrawn="1"/>
          </p:nvSpPr>
          <p:spPr>
            <a:xfrm>
              <a:off x="592610" y="6524310"/>
              <a:ext cx="27251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6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05 април 2025,</a:t>
              </a:r>
              <a:r>
                <a:rPr lang="bg-BG" sz="1600" baseline="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Пловдив</a:t>
              </a:r>
              <a:endParaRPr lang="bg-BG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1" name="Picture 3" descr="E:\000000000000000000 Zone 21B\D2482\Пламен Цветков\PETS\шаблон\plovdiv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24" y="6111909"/>
              <a:ext cx="2204715" cy="44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E:\000000000000000000 Zone 21B\D2482\Пламен Цветков\PETS\шаблон\logo\PM2526-Stacked-White-EN-US-small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0207" y="6230122"/>
              <a:ext cx="862546" cy="532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23112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6077712"/>
            <a:ext cx="12192000" cy="785152"/>
            <a:chOff x="0" y="6077712"/>
            <a:chExt cx="12192000" cy="785152"/>
          </a:xfrm>
        </p:grpSpPr>
        <p:sp>
          <p:nvSpPr>
            <p:cNvPr id="11" name="Правоъгълник 4">
              <a:extLst>
                <a:ext uri="{FF2B5EF4-FFF2-40B4-BE49-F238E27FC236}">
                  <a16:creationId xmlns:a16="http://schemas.microsoft.com/office/drawing/2014/main" id="{D7466F01-F82C-4A32-A9C8-F586FEA26485}"/>
                </a:ext>
              </a:extLst>
            </p:cNvPr>
            <p:cNvSpPr/>
            <p:nvPr userDrawn="1"/>
          </p:nvSpPr>
          <p:spPr>
            <a:xfrm>
              <a:off x="0" y="6077712"/>
              <a:ext cx="12192000" cy="780288"/>
            </a:xfrm>
            <a:prstGeom prst="rect">
              <a:avLst/>
            </a:prstGeom>
            <a:solidFill>
              <a:srgbClr val="1745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bg-BG" noProof="0" dirty="0"/>
            </a:p>
          </p:txBody>
        </p:sp>
        <p:pic>
          <p:nvPicPr>
            <p:cNvPr id="12" name="Картина 11">
              <a:extLst>
                <a:ext uri="{FF2B5EF4-FFF2-40B4-BE49-F238E27FC236}">
                  <a16:creationId xmlns:a16="http://schemas.microsoft.com/office/drawing/2014/main" id="{313340D6-2865-4EA6-B095-5F930CA2C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640" y="6186851"/>
              <a:ext cx="1754171" cy="64766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Картина 14">
              <a:extLst>
                <a:ext uri="{FF2B5EF4-FFF2-40B4-BE49-F238E27FC236}">
                  <a16:creationId xmlns:a16="http://schemas.microsoft.com/office/drawing/2014/main" id="{A3854AD8-9E60-4A42-B79A-7221E1EE4F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2978" y="6212558"/>
              <a:ext cx="1007763" cy="596248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4" name="Право съединение 17">
              <a:extLst>
                <a:ext uri="{FF2B5EF4-FFF2-40B4-BE49-F238E27FC236}">
                  <a16:creationId xmlns:a16="http://schemas.microsoft.com/office/drawing/2014/main" id="{5DC20674-118F-4477-B6E2-05C8BD28A71C}"/>
                </a:ext>
              </a:extLst>
            </p:cNvPr>
            <p:cNvCxnSpPr/>
            <p:nvPr userDrawn="1"/>
          </p:nvCxnSpPr>
          <p:spPr>
            <a:xfrm>
              <a:off x="10978961" y="6144025"/>
              <a:ext cx="0" cy="647663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9193116" y="6221576"/>
              <a:ext cx="0" cy="57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Текстово поле 7">
              <a:extLst>
                <a:ext uri="{FF2B5EF4-FFF2-40B4-BE49-F238E27FC236}">
                  <a16:creationId xmlns:a16="http://schemas.microsoft.com/office/drawing/2014/main" id="{1F735CFA-B597-4FA0-BB17-104FA82DF662}"/>
                </a:ext>
              </a:extLst>
            </p:cNvPr>
            <p:cNvSpPr txBox="1"/>
            <p:nvPr userDrawn="1"/>
          </p:nvSpPr>
          <p:spPr>
            <a:xfrm>
              <a:off x="592610" y="6524310"/>
              <a:ext cx="27251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6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05 април 2025,</a:t>
              </a:r>
              <a:r>
                <a:rPr lang="bg-BG" sz="1600" baseline="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Пловдив</a:t>
              </a:r>
              <a:endParaRPr lang="bg-BG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2" name="Picture 3" descr="E:\000000000000000000 Zone 21B\D2482\Пламен Цветков\PETS\шаблон\plovdiv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24" y="6111909"/>
              <a:ext cx="2204715" cy="44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3" descr="E:\000000000000000000 Zone 21B\D2482\Пламен Цветков\PETS\шаблон\logo\PM2526-Stacked-White-EN-US-small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0207" y="6230122"/>
              <a:ext cx="862546" cy="532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80037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5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0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086184F0-BCA2-4D67-8CC0-466BB1CAC48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11347" y="540221"/>
            <a:ext cx="4030334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l" eaLnBrk="1" hangingPunct="1">
              <a:spcAft>
                <a:spcPts val="600"/>
              </a:spcAft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ДГ 2024-20</a:t>
            </a:r>
            <a:r>
              <a:rPr lang="en-US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2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5: Маргарит</a:t>
            </a:r>
            <a:r>
              <a:rPr lang="bg-BG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а</a:t>
            </a:r>
            <a:r>
              <a:rPr lang="bg-BG" altLang="en-US" sz="1700" b="1" kern="1200" baseline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Богданова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ДГ 2025-20</a:t>
            </a:r>
            <a:r>
              <a:rPr lang="en-US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2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6: Пламен Цветков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РИ Президент елект:  </a:t>
            </a:r>
            <a:r>
              <a:rPr lang="bg-BG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Марио де</a:t>
            </a:r>
            <a:r>
              <a:rPr lang="bg-BG" altLang="en-US" sz="1700" b="1" kern="1200" baseline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Камарго</a:t>
            </a:r>
            <a:endParaRPr lang="ru-RU" altLang="en-US" sz="1700" b="1" kern="1200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Дистрикт 2482</a:t>
            </a:r>
            <a:endParaRPr lang="en-US" altLang="en-US" sz="1700" b="1" kern="1200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460816" y="837284"/>
            <a:ext cx="3225875" cy="775480"/>
            <a:chOff x="8656232" y="540221"/>
            <a:chExt cx="3225875" cy="775480"/>
          </a:xfrm>
        </p:grpSpPr>
        <p:pic>
          <p:nvPicPr>
            <p:cNvPr id="6" name="Picture 2" descr="E:\000000000000000000 Zone 21B\D2482\Margarita blanka\T2425EN-Logo-RGB.png">
              <a:extLst>
                <a:ext uri="{FF2B5EF4-FFF2-40B4-BE49-F238E27FC236}">
                  <a16:creationId xmlns:a16="http://schemas.microsoft.com/office/drawing/2014/main" id="{A4EFAAAC-0ED3-462A-B0A0-DBE6DF73C26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3724" y="647727"/>
              <a:ext cx="1128383" cy="6679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Картина 12">
              <a:extLst>
                <a:ext uri="{FF2B5EF4-FFF2-40B4-BE49-F238E27FC236}">
                  <a16:creationId xmlns:a16="http://schemas.microsoft.com/office/drawing/2014/main" id="{02EFAFBC-1C8C-4568-A657-FA111CE6B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6232" y="540221"/>
              <a:ext cx="1863500" cy="775479"/>
            </a:xfrm>
            <a:prstGeom prst="rect">
              <a:avLst/>
            </a:prstGeom>
          </p:spPr>
        </p:pic>
        <p:cxnSp>
          <p:nvCxnSpPr>
            <p:cNvPr id="11" name="Straight Connector 7">
              <a:extLst>
                <a:ext uri="{FF2B5EF4-FFF2-40B4-BE49-F238E27FC236}">
                  <a16:creationId xmlns:a16="http://schemas.microsoft.com/office/drawing/2014/main" id="{48DA88E7-1166-46AF-8543-78CD0A5465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55943" y="540222"/>
              <a:ext cx="0" cy="77547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 userDrawn="1"/>
        </p:nvGrpSpPr>
        <p:grpSpPr>
          <a:xfrm>
            <a:off x="8355707" y="779800"/>
            <a:ext cx="3140762" cy="832963"/>
            <a:chOff x="5304857" y="2818484"/>
            <a:chExt cx="3140762" cy="832963"/>
          </a:xfrm>
        </p:grpSpPr>
        <p:pic>
          <p:nvPicPr>
            <p:cNvPr id="1026" name="Picture 2" descr="E:\000000000000000000 Zone 21B\D2482\Пламен Цветков\PETS\шаблон\logo\PM2526-BC-SOCIAL-ROTARY-WHITE-1080x1080-EN-US (1).png"/>
            <p:cNvPicPr>
              <a:picLocks noChangeAspect="1" noChangeArrowheads="1"/>
            </p:cNvPicPr>
            <p:nvPr userDrawn="1"/>
          </p:nvPicPr>
          <p:blipFill rotWithShape="1"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520"/>
            <a:stretch/>
          </p:blipFill>
          <p:spPr bwMode="auto">
            <a:xfrm>
              <a:off x="7356496" y="2818485"/>
              <a:ext cx="1089123" cy="832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Картина 12">
              <a:extLst>
                <a:ext uri="{FF2B5EF4-FFF2-40B4-BE49-F238E27FC236}">
                  <a16:creationId xmlns:a16="http://schemas.microsoft.com/office/drawing/2014/main" id="{02EFAFBC-1C8C-4568-A657-FA111CE6B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4857" y="2818484"/>
              <a:ext cx="1863500" cy="775479"/>
            </a:xfrm>
            <a:prstGeom prst="rect">
              <a:avLst/>
            </a:prstGeom>
          </p:spPr>
        </p:pic>
        <p:cxnSp>
          <p:nvCxnSpPr>
            <p:cNvPr id="15" name="Straight Connector 7">
              <a:extLst>
                <a:ext uri="{FF2B5EF4-FFF2-40B4-BE49-F238E27FC236}">
                  <a16:creationId xmlns:a16="http://schemas.microsoft.com/office/drawing/2014/main" id="{48DA88E7-1166-46AF-8543-78CD0A5465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304568" y="2818485"/>
              <a:ext cx="0" cy="77547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7" name="Picture 3" descr="E:\000000000000000000 Zone 21B\D2482\Пламен Цветков\PETS\шаблон\plovdiv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13" y="6021829"/>
            <a:ext cx="3963973" cy="80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70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51" r:id="rId2"/>
    <p:sldLayoutId id="2147483685" r:id="rId3"/>
    <p:sldLayoutId id="2147483649" r:id="rId4"/>
    <p:sldLayoutId id="2147483687" r:id="rId5"/>
    <p:sldLayoutId id="2147483688" r:id="rId6"/>
    <p:sldLayoutId id="2147483670" r:id="rId7"/>
    <p:sldLayoutId id="2147483671" r:id="rId8"/>
    <p:sldLayoutId id="214748370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11374"/>
            <a:ext cx="10972800" cy="5884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6202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7" name="Картина 7">
            <a:extLst>
              <a:ext uri="{FF2B5EF4-FFF2-40B4-BE49-F238E27FC236}">
                <a16:creationId xmlns:a16="http://schemas.microsoft.com/office/drawing/2014/main" id="{239D22AA-BF46-414C-8B4C-59B6935DF71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03" y="5908887"/>
            <a:ext cx="1714804" cy="633128"/>
          </a:xfrm>
          <a:prstGeom prst="rect">
            <a:avLst/>
          </a:prstGeom>
        </p:spPr>
      </p:pic>
      <p:pic>
        <p:nvPicPr>
          <p:cNvPr id="2050" name="Picture 2" descr="E:\000000000000000000 Zone 21B\D2482\Margarita ПЕТС\template\Christo\theme-2023-24-logo-and-guidelines-en\2023-2024 Presidential theme logo and guidelines-EN\2 ALL LOGOS\ONE-COLOR\WHITE\Horizontal\T2324EN_Horizontal_REV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599" y="5958311"/>
            <a:ext cx="1514702" cy="57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авоъгълник 4">
            <a:extLst>
              <a:ext uri="{FF2B5EF4-FFF2-40B4-BE49-F238E27FC236}">
                <a16:creationId xmlns:a16="http://schemas.microsoft.com/office/drawing/2014/main" id="{D7466F01-F82C-4A32-A9C8-F586FEA26485}"/>
              </a:ext>
            </a:extLst>
          </p:cNvPr>
          <p:cNvSpPr/>
          <p:nvPr userDrawn="1"/>
        </p:nvSpPr>
        <p:spPr>
          <a:xfrm>
            <a:off x="0" y="6077712"/>
            <a:ext cx="12192000" cy="780288"/>
          </a:xfrm>
          <a:prstGeom prst="rect">
            <a:avLst/>
          </a:prstGeom>
          <a:solidFill>
            <a:srgbClr val="17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indent="0" algn="ctr">
              <a:spcAft>
                <a:spcPts val="600"/>
              </a:spcAft>
            </a:pPr>
            <a:b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b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ДИСТРИКТЕН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СЕМИНАР ЗА ОБУЧЕНИЕ НА ЦЕРЕМОНИАЛМАЙСТОРИ</a:t>
            </a:r>
            <a:b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0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5</a:t>
            </a: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април 202</a:t>
            </a: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5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, Пловдив</a:t>
            </a:r>
            <a:endParaRPr lang="bg-BG" sz="1200" b="0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15" name="Картина 11">
            <a:extLst>
              <a:ext uri="{FF2B5EF4-FFF2-40B4-BE49-F238E27FC236}">
                <a16:creationId xmlns:a16="http://schemas.microsoft.com/office/drawing/2014/main" id="{313340D6-2865-4EA6-B095-5F930CA2C71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9005"/>
            <a:ext cx="1462747" cy="540065"/>
          </a:xfrm>
          <a:prstGeom prst="rect">
            <a:avLst/>
          </a:prstGeom>
          <a:ln>
            <a:noFill/>
          </a:ln>
        </p:spPr>
      </p:pic>
      <p:pic>
        <p:nvPicPr>
          <p:cNvPr id="18" name="Картина 14">
            <a:extLst>
              <a:ext uri="{FF2B5EF4-FFF2-40B4-BE49-F238E27FC236}">
                <a16:creationId xmlns:a16="http://schemas.microsoft.com/office/drawing/2014/main" id="{A3854AD8-9E60-4A42-B79A-7221E1EE4F3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209" y="6212051"/>
            <a:ext cx="937755" cy="554827"/>
          </a:xfrm>
          <a:prstGeom prst="rect">
            <a:avLst/>
          </a:prstGeom>
          <a:ln>
            <a:noFill/>
          </a:ln>
        </p:spPr>
      </p:pic>
      <p:cxnSp>
        <p:nvCxnSpPr>
          <p:cNvPr id="19" name="Право съединение 17">
            <a:extLst>
              <a:ext uri="{FF2B5EF4-FFF2-40B4-BE49-F238E27FC236}">
                <a16:creationId xmlns:a16="http://schemas.microsoft.com/office/drawing/2014/main" id="{5DC20674-118F-4477-B6E2-05C8BD28A71C}"/>
              </a:ext>
            </a:extLst>
          </p:cNvPr>
          <p:cNvCxnSpPr/>
          <p:nvPr userDrawn="1"/>
        </p:nvCxnSpPr>
        <p:spPr>
          <a:xfrm>
            <a:off x="10978961" y="6144025"/>
            <a:ext cx="0" cy="647663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1470164" y="6196766"/>
            <a:ext cx="0" cy="5701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Картина 11">
            <a:extLst>
              <a:ext uri="{FF2B5EF4-FFF2-40B4-BE49-F238E27FC236}">
                <a16:creationId xmlns:a16="http://schemas.microsoft.com/office/drawing/2014/main" id="{3036AF3E-0376-4D0D-A85C-EDE97D30D71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190" y="6202156"/>
            <a:ext cx="1462747" cy="540065"/>
          </a:xfrm>
          <a:prstGeom prst="rect">
            <a:avLst/>
          </a:prstGeom>
          <a:ln>
            <a:noFill/>
          </a:ln>
        </p:spPr>
      </p:pic>
      <p:cxnSp>
        <p:nvCxnSpPr>
          <p:cNvPr id="21" name="Straight Connector 19">
            <a:extLst>
              <a:ext uri="{FF2B5EF4-FFF2-40B4-BE49-F238E27FC236}">
                <a16:creationId xmlns:a16="http://schemas.microsoft.com/office/drawing/2014/main" id="{E501DF13-3A49-43DA-8CDC-2826265509FA}"/>
              </a:ext>
            </a:extLst>
          </p:cNvPr>
          <p:cNvCxnSpPr/>
          <p:nvPr userDrawn="1"/>
        </p:nvCxnSpPr>
        <p:spPr>
          <a:xfrm>
            <a:off x="10985639" y="6196766"/>
            <a:ext cx="0" cy="5701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3" descr="E:\000000000000000000 Zone 21B\D2482\Пламен Цветков\PETS\шаблон\logo\PM2526-Stacked-White-EN-US-small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335" y="6230122"/>
            <a:ext cx="862546" cy="53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000000000000000000 Zone 21B\D2482\Пламен Цветков\PETS\шаблон\plovdiv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974" y="6174999"/>
            <a:ext cx="1475478" cy="29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59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643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0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238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ЦЕРЕМОНИЯ</a:t>
            </a: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86013" y="999862"/>
            <a:ext cx="7032674" cy="502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674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93700" y="411373"/>
            <a:ext cx="10972800" cy="588487"/>
          </a:xfrm>
        </p:spPr>
        <p:txBody>
          <a:bodyPr>
            <a:normAutofit fontScale="90000"/>
          </a:bodyPr>
          <a:lstStyle/>
          <a:p>
            <a:r>
              <a:rPr lang="bg-BG" dirty="0"/>
              <a:t>РОТАРИ ЦЕРЕМОНИИ</a:t>
            </a:r>
            <a:br>
              <a:rPr lang="bg-BG" dirty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514602" y="705617"/>
            <a:ext cx="11067798" cy="51744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2"/>
                </a:solidFill>
              </a:rPr>
              <a:t>Клубни:</a:t>
            </a:r>
          </a:p>
          <a:p>
            <a:pPr>
              <a:buFontTx/>
              <a:buChar char="-"/>
            </a:pPr>
            <a:r>
              <a:rPr lang="ru-RU" sz="2400" dirty="0" err="1"/>
              <a:t>Чартърна</a:t>
            </a:r>
            <a:r>
              <a:rPr lang="ru-RU" sz="2400" dirty="0"/>
              <a:t> церемония; </a:t>
            </a:r>
          </a:p>
          <a:p>
            <a:pPr>
              <a:buFontTx/>
              <a:buChar char="-"/>
            </a:pPr>
            <a:endParaRPr lang="ru-RU" sz="2400" dirty="0"/>
          </a:p>
          <a:p>
            <a:pPr>
              <a:buFontTx/>
              <a:buChar char="-"/>
            </a:pPr>
            <a:r>
              <a:rPr lang="ru-RU" sz="2400" dirty="0"/>
              <a:t>Посещение на Дистрикт </a:t>
            </a:r>
            <a:r>
              <a:rPr lang="ru-RU" sz="2400" dirty="0" err="1"/>
              <a:t>Гуверньора</a:t>
            </a:r>
            <a:r>
              <a:rPr lang="ru-RU" sz="2400" dirty="0"/>
              <a:t>;</a:t>
            </a:r>
          </a:p>
          <a:p>
            <a:pPr>
              <a:buFontTx/>
              <a:buChar char="-"/>
            </a:pPr>
            <a:endParaRPr lang="ru-RU" sz="2400" dirty="0"/>
          </a:p>
          <a:p>
            <a:pPr>
              <a:buFontTx/>
              <a:buChar char="-"/>
            </a:pPr>
            <a:r>
              <a:rPr lang="ru-RU" sz="2400" dirty="0"/>
              <a:t>Седмична </a:t>
            </a:r>
            <a:r>
              <a:rPr lang="ru-RU" sz="2400" dirty="0" err="1"/>
              <a:t>среща</a:t>
            </a:r>
            <a:r>
              <a:rPr lang="ru-RU" sz="2400" dirty="0"/>
              <a:t>, </a:t>
            </a:r>
            <a:r>
              <a:rPr lang="ru-RU" sz="2400" dirty="0" err="1"/>
              <a:t>клубна</a:t>
            </a:r>
            <a:r>
              <a:rPr lang="ru-RU" sz="2400" dirty="0"/>
              <a:t> </a:t>
            </a:r>
            <a:r>
              <a:rPr lang="ru-RU" sz="2400" dirty="0" err="1"/>
              <a:t>асамблея</a:t>
            </a:r>
            <a:r>
              <a:rPr lang="ru-RU" sz="2400" dirty="0"/>
              <a:t>;</a:t>
            </a:r>
          </a:p>
          <a:p>
            <a:pPr>
              <a:buFontTx/>
              <a:buChar char="-"/>
            </a:pPr>
            <a:endParaRPr lang="ru-RU" sz="2400" dirty="0"/>
          </a:p>
          <a:p>
            <a:pPr>
              <a:buFontTx/>
              <a:buChar char="-"/>
            </a:pPr>
            <a:r>
              <a:rPr lang="ru-RU" sz="2400" dirty="0" err="1"/>
              <a:t>Официално</a:t>
            </a:r>
            <a:r>
              <a:rPr lang="ru-RU" sz="2400" dirty="0"/>
              <a:t> </a:t>
            </a:r>
            <a:r>
              <a:rPr lang="ru-RU" sz="2400" dirty="0" err="1"/>
              <a:t>събитие</a:t>
            </a:r>
            <a:r>
              <a:rPr lang="ru-RU" sz="2400" dirty="0"/>
              <a:t> на </a:t>
            </a:r>
            <a:r>
              <a:rPr lang="ru-RU" sz="2400" dirty="0" err="1"/>
              <a:t>обществено</a:t>
            </a:r>
            <a:r>
              <a:rPr lang="ru-RU" sz="2400" dirty="0"/>
              <a:t> </a:t>
            </a:r>
            <a:r>
              <a:rPr lang="ru-RU" sz="2400" dirty="0" err="1"/>
              <a:t>място</a:t>
            </a:r>
            <a:r>
              <a:rPr lang="ru-RU" sz="2400" dirty="0"/>
              <a:t> (</a:t>
            </a:r>
            <a:r>
              <a:rPr lang="ru-RU" sz="2400" dirty="0" err="1"/>
              <a:t>годишнина</a:t>
            </a:r>
            <a:r>
              <a:rPr lang="ru-RU" sz="2400" dirty="0"/>
              <a:t>, </a:t>
            </a:r>
            <a:r>
              <a:rPr lang="ru-RU" sz="2400" dirty="0" err="1"/>
              <a:t>тържество</a:t>
            </a:r>
            <a:r>
              <a:rPr lang="ru-RU" sz="2400" dirty="0"/>
              <a:t>, проект);</a:t>
            </a:r>
          </a:p>
          <a:p>
            <a:pPr>
              <a:buFontTx/>
              <a:buChar char="-"/>
            </a:pPr>
            <a:endParaRPr lang="ru-RU" sz="2400" dirty="0"/>
          </a:p>
          <a:p>
            <a:pPr>
              <a:buFontTx/>
              <a:buChar char="-"/>
            </a:pPr>
            <a:r>
              <a:rPr lang="ru-RU" sz="2400" dirty="0"/>
              <a:t>Прием на нов член;</a:t>
            </a:r>
          </a:p>
          <a:p>
            <a:pPr marL="0" indent="0">
              <a:buNone/>
            </a:pPr>
            <a:endParaRPr lang="ru-RU" sz="2400" dirty="0"/>
          </a:p>
          <a:p>
            <a:pPr>
              <a:buFontTx/>
              <a:buChar char="-"/>
            </a:pPr>
            <a:r>
              <a:rPr lang="ru-RU" sz="2400" dirty="0" err="1"/>
              <a:t>Клубна</a:t>
            </a:r>
            <a:r>
              <a:rPr lang="ru-RU" sz="2400" dirty="0"/>
              <a:t> </a:t>
            </a:r>
            <a:r>
              <a:rPr lang="ru-RU" sz="2400" dirty="0" err="1"/>
              <a:t>асамблея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bg-BG" sz="2400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0685" y="1294104"/>
            <a:ext cx="938865" cy="1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48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6494" y="0"/>
            <a:ext cx="10972800" cy="588487"/>
          </a:xfrm>
        </p:spPr>
        <p:txBody>
          <a:bodyPr>
            <a:normAutofit fontScale="90000"/>
          </a:bodyPr>
          <a:lstStyle/>
          <a:p>
            <a:r>
              <a:rPr lang="bg-BG" dirty="0"/>
              <a:t>Посещение на ДГ в клуба</a:t>
            </a:r>
          </a:p>
        </p:txBody>
      </p:sp>
      <p:pic>
        <p:nvPicPr>
          <p:cNvPr id="7" name="Контейнер за съдържание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154" y="588487"/>
            <a:ext cx="4184950" cy="5449242"/>
          </a:xfrm>
          <a:prstGeom prst="rect">
            <a:avLst/>
          </a:prstGeom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4764" y="588487"/>
            <a:ext cx="7525870" cy="544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38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99861"/>
          </a:xfrm>
        </p:spPr>
        <p:txBody>
          <a:bodyPr>
            <a:normAutofit fontScale="90000"/>
          </a:bodyPr>
          <a:lstStyle/>
          <a:p>
            <a:r>
              <a:rPr lang="bg-BG" dirty="0"/>
              <a:t>Церемонии по прием на нови членове и връчване на призванието </a:t>
            </a:r>
            <a:r>
              <a:rPr lang="en-US" dirty="0"/>
              <a:t>PHF</a:t>
            </a:r>
            <a:endParaRPr lang="bg-BG" dirty="0"/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0458" y="1123858"/>
            <a:ext cx="4917141" cy="5002305"/>
          </a:xfrm>
          <a:prstGeom prst="rect">
            <a:avLst/>
          </a:prstGeom>
        </p:spPr>
      </p:pic>
      <p:pic>
        <p:nvPicPr>
          <p:cNvPr id="7" name="Контейнер за съдържание 6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5865" y="1250577"/>
            <a:ext cx="603461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75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err="1"/>
              <a:t>Дистриктни</a:t>
            </a:r>
            <a:r>
              <a:rPr lang="bg-BG" dirty="0"/>
              <a:t> Ротари церемонии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Конференция;</a:t>
            </a:r>
          </a:p>
          <a:p>
            <a:r>
              <a:rPr lang="ru-RU" dirty="0" err="1"/>
              <a:t>Асамблея</a:t>
            </a:r>
            <a:r>
              <a:rPr lang="ru-RU" dirty="0"/>
              <a:t>, Ротация и </a:t>
            </a:r>
          </a:p>
          <a:p>
            <a:pPr marL="0" indent="0">
              <a:buNone/>
            </a:pPr>
            <a:r>
              <a:rPr lang="ru-RU" dirty="0" err="1"/>
              <a:t>други</a:t>
            </a:r>
            <a:r>
              <a:rPr lang="ru-RU" dirty="0"/>
              <a:t> </a:t>
            </a:r>
            <a:r>
              <a:rPr lang="ru-RU" dirty="0" err="1"/>
              <a:t>годишни</a:t>
            </a:r>
            <a:r>
              <a:rPr lang="ru-RU" dirty="0"/>
              <a:t> </a:t>
            </a:r>
            <a:r>
              <a:rPr lang="ru-RU" dirty="0" err="1"/>
              <a:t>събития</a:t>
            </a:r>
            <a:r>
              <a:rPr lang="ru-RU" dirty="0"/>
              <a:t>;</a:t>
            </a:r>
          </a:p>
          <a:p>
            <a:r>
              <a:rPr lang="ru-RU" dirty="0"/>
              <a:t>ПЕТС и </a:t>
            </a:r>
            <a:r>
              <a:rPr lang="ru-RU" dirty="0" err="1"/>
              <a:t>други</a:t>
            </a:r>
            <a:r>
              <a:rPr lang="ru-RU" dirty="0"/>
              <a:t> </a:t>
            </a:r>
            <a:r>
              <a:rPr lang="ru-RU" dirty="0" err="1"/>
              <a:t>семинари</a:t>
            </a:r>
            <a:r>
              <a:rPr lang="ru-RU" dirty="0"/>
              <a:t>;</a:t>
            </a:r>
          </a:p>
          <a:p>
            <a:r>
              <a:rPr lang="ru-RU" dirty="0"/>
              <a:t>Посещение на Президент</a:t>
            </a:r>
          </a:p>
          <a:p>
            <a:pPr marL="0" indent="0">
              <a:buNone/>
            </a:pPr>
            <a:r>
              <a:rPr lang="ru-RU" dirty="0"/>
              <a:t>на </a:t>
            </a:r>
            <a:r>
              <a:rPr lang="ru-RU" dirty="0" err="1"/>
              <a:t>Ротари</a:t>
            </a:r>
            <a:r>
              <a:rPr lang="ru-RU" dirty="0"/>
              <a:t> </a:t>
            </a:r>
            <a:r>
              <a:rPr lang="ru-RU" dirty="0" err="1"/>
              <a:t>Интернешънал</a:t>
            </a:r>
            <a:r>
              <a:rPr lang="ru-RU" dirty="0"/>
              <a:t>;</a:t>
            </a:r>
          </a:p>
          <a:p>
            <a:r>
              <a:rPr lang="bg-BG" dirty="0"/>
              <a:t>Международни </a:t>
            </a:r>
            <a:r>
              <a:rPr lang="bg-BG" dirty="0" err="1"/>
              <a:t>събитияа</a:t>
            </a:r>
            <a:r>
              <a:rPr lang="bg-BG" dirty="0"/>
              <a:t> в</a:t>
            </a:r>
          </a:p>
          <a:p>
            <a:pPr marL="0" indent="0">
              <a:buNone/>
            </a:pPr>
            <a:r>
              <a:rPr lang="bg-BG" dirty="0" err="1"/>
              <a:t>Дистрикта</a:t>
            </a:r>
            <a:r>
              <a:rPr lang="bg-BG" dirty="0"/>
              <a:t>.</a:t>
            </a: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9473" y="1903420"/>
            <a:ext cx="5089613" cy="335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36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err="1"/>
              <a:t>Дистиктна</a:t>
            </a:r>
            <a:r>
              <a:rPr lang="bg-BG" dirty="0"/>
              <a:t> конференция</a:t>
            </a:r>
          </a:p>
        </p:txBody>
      </p:sp>
      <p:pic>
        <p:nvPicPr>
          <p:cNvPr id="6" name="Контейнер за съдържание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68285" y="999861"/>
            <a:ext cx="8028122" cy="512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747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err="1"/>
              <a:t>Дистриктна</a:t>
            </a:r>
            <a:r>
              <a:rPr lang="bg-BG" dirty="0"/>
              <a:t> асамблея</a:t>
            </a: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423" y="1061853"/>
            <a:ext cx="7749153" cy="5106471"/>
          </a:xfrm>
        </p:spPr>
      </p:pic>
    </p:spTree>
    <p:extLst>
      <p:ext uri="{BB962C8B-B14F-4D97-AF65-F5344CB8AC3E}">
        <p14:creationId xmlns:p14="http://schemas.microsoft.com/office/powerpoint/2010/main" val="2316671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ЦЕРЕМОНИАЛМАЙСТОР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ru-RU" sz="2400" b="1" dirty="0" err="1"/>
              <a:t>Клубен</a:t>
            </a:r>
            <a:r>
              <a:rPr lang="ru-RU" sz="2400" b="1" dirty="0"/>
              <a:t> офицер </a:t>
            </a:r>
            <a:r>
              <a:rPr lang="ru-RU" sz="2400" b="1" dirty="0" err="1"/>
              <a:t>който</a:t>
            </a:r>
            <a:r>
              <a:rPr lang="ru-RU" sz="2400" b="1" dirty="0"/>
              <a:t> </a:t>
            </a:r>
            <a:r>
              <a:rPr lang="ru-RU" sz="2400" b="1" dirty="0" err="1"/>
              <a:t>отговаря</a:t>
            </a:r>
            <a:r>
              <a:rPr lang="ru-RU" sz="2400" b="1" dirty="0"/>
              <a:t> за </a:t>
            </a:r>
            <a:r>
              <a:rPr lang="ru-RU" sz="2400" b="1" dirty="0" err="1"/>
              <a:t>спазването</a:t>
            </a:r>
            <a:r>
              <a:rPr lang="ru-RU" sz="2400" b="1" dirty="0"/>
              <a:t> на </a:t>
            </a:r>
            <a:r>
              <a:rPr lang="ru-RU" sz="2400" b="1" dirty="0" err="1"/>
              <a:t>ротарианските</a:t>
            </a:r>
            <a:r>
              <a:rPr lang="ru-RU" sz="2400" b="1" dirty="0"/>
              <a:t> </a:t>
            </a:r>
            <a:r>
              <a:rPr lang="ru-RU" sz="2400" b="1" dirty="0" err="1"/>
              <a:t>ритуали</a:t>
            </a:r>
            <a:r>
              <a:rPr lang="ru-RU" sz="2400" b="1" dirty="0"/>
              <a:t> при </a:t>
            </a:r>
            <a:r>
              <a:rPr lang="ru-RU" sz="2400" b="1" dirty="0" err="1"/>
              <a:t>официални</a:t>
            </a:r>
            <a:r>
              <a:rPr lang="ru-RU" sz="2400" b="1" dirty="0"/>
              <a:t> и клубни </a:t>
            </a:r>
            <a:r>
              <a:rPr lang="ru-RU" sz="2400" b="1" dirty="0" err="1"/>
              <a:t>събития</a:t>
            </a:r>
            <a:endParaRPr lang="ru-RU" sz="2400" b="1" dirty="0"/>
          </a:p>
          <a:p>
            <a:pPr algn="ctr">
              <a:defRPr/>
            </a:pPr>
            <a:endParaRPr lang="ru-RU" sz="2400" b="1" dirty="0"/>
          </a:p>
          <a:p>
            <a:pPr>
              <a:defRPr/>
            </a:pPr>
            <a:r>
              <a:rPr lang="ru-RU" sz="2400" b="1" dirty="0"/>
              <a:t>-</a:t>
            </a:r>
            <a:r>
              <a:rPr lang="ru-RU" sz="2400" b="1" dirty="0" err="1"/>
              <a:t>Може</a:t>
            </a:r>
            <a:r>
              <a:rPr lang="ru-RU" sz="2400" b="1" dirty="0"/>
              <a:t> да е избран за член на </a:t>
            </a:r>
            <a:r>
              <a:rPr lang="ru-RU" sz="2400" b="1" dirty="0" err="1"/>
              <a:t>Борда</a:t>
            </a:r>
            <a:r>
              <a:rPr lang="ru-RU" sz="2400" b="1" dirty="0"/>
              <a:t>, но </a:t>
            </a:r>
            <a:r>
              <a:rPr lang="ru-RU" sz="2400" b="1" dirty="0" err="1"/>
              <a:t>може</a:t>
            </a:r>
            <a:r>
              <a:rPr lang="ru-RU" sz="2400" b="1" dirty="0"/>
              <a:t> да </a:t>
            </a:r>
            <a:r>
              <a:rPr lang="ru-RU" sz="2400" b="1" dirty="0" err="1"/>
              <a:t>бъде</a:t>
            </a:r>
            <a:r>
              <a:rPr lang="ru-RU" sz="2400" b="1" dirty="0"/>
              <a:t> назначен за </a:t>
            </a:r>
            <a:r>
              <a:rPr lang="ru-RU" sz="2400" b="1" dirty="0" err="1"/>
              <a:t>такъв</a:t>
            </a:r>
            <a:r>
              <a:rPr lang="ru-RU" sz="2400" b="1" dirty="0"/>
              <a:t> от Президента или </a:t>
            </a:r>
            <a:r>
              <a:rPr lang="ru-RU" sz="2400" b="1" dirty="0" err="1"/>
              <a:t>Борда</a:t>
            </a:r>
            <a:r>
              <a:rPr lang="ru-RU" sz="2400" b="1" dirty="0"/>
              <a:t> на клуба(за </a:t>
            </a:r>
            <a:r>
              <a:rPr lang="ru-RU" sz="2400" b="1" dirty="0" err="1"/>
              <a:t>определени</a:t>
            </a:r>
            <a:r>
              <a:rPr lang="ru-RU" sz="2400" b="1" dirty="0"/>
              <a:t> </a:t>
            </a:r>
            <a:r>
              <a:rPr lang="ru-RU" sz="2400" b="1" dirty="0" err="1"/>
              <a:t>събития</a:t>
            </a:r>
            <a:r>
              <a:rPr lang="ru-RU" sz="2400" b="1" dirty="0"/>
              <a:t>)</a:t>
            </a:r>
          </a:p>
          <a:p>
            <a:pPr>
              <a:defRPr/>
            </a:pPr>
            <a:endParaRPr lang="ru-RU" sz="2400" b="1" dirty="0"/>
          </a:p>
          <a:p>
            <a:pPr>
              <a:defRPr/>
            </a:pPr>
            <a:r>
              <a:rPr lang="ru-RU" sz="2400" b="1" dirty="0"/>
              <a:t>-</a:t>
            </a:r>
            <a:r>
              <a:rPr lang="ru-RU" sz="2400" b="1" dirty="0" err="1"/>
              <a:t>Церемониалмайсторът</a:t>
            </a:r>
            <a:r>
              <a:rPr lang="ru-RU" sz="2400" b="1" dirty="0"/>
              <a:t> </a:t>
            </a:r>
            <a:r>
              <a:rPr lang="ru-RU" sz="2400" b="1" dirty="0" err="1"/>
              <a:t>изпълнява</a:t>
            </a:r>
            <a:r>
              <a:rPr lang="ru-RU" sz="2400" b="1" dirty="0"/>
              <a:t> </a:t>
            </a:r>
            <a:r>
              <a:rPr lang="ru-RU" sz="2400" b="1" dirty="0" err="1"/>
              <a:t>присъщите</a:t>
            </a:r>
            <a:r>
              <a:rPr lang="ru-RU" sz="2400" b="1" dirty="0"/>
              <a:t> за поста функции и </a:t>
            </a:r>
            <a:r>
              <a:rPr lang="ru-RU" sz="2400" b="1" dirty="0" err="1"/>
              <a:t>други</a:t>
            </a:r>
            <a:r>
              <a:rPr lang="ru-RU" sz="2400" b="1" dirty="0"/>
              <a:t> </a:t>
            </a:r>
            <a:r>
              <a:rPr lang="ru-RU" sz="2400" b="1" dirty="0" err="1"/>
              <a:t>задължения</a:t>
            </a:r>
            <a:r>
              <a:rPr lang="ru-RU" sz="2400" b="1" dirty="0"/>
              <a:t> </a:t>
            </a:r>
            <a:r>
              <a:rPr lang="ru-RU" sz="2400" b="1" dirty="0" err="1"/>
              <a:t>които</a:t>
            </a:r>
            <a:r>
              <a:rPr lang="ru-RU" sz="2400" b="1" dirty="0"/>
              <a:t> </a:t>
            </a:r>
            <a:r>
              <a:rPr lang="ru-RU" sz="2400" b="1" dirty="0" err="1"/>
              <a:t>Президентът</a:t>
            </a:r>
            <a:r>
              <a:rPr lang="ru-RU" sz="2400" b="1" dirty="0"/>
              <a:t> или </a:t>
            </a:r>
            <a:r>
              <a:rPr lang="ru-RU" sz="2400" b="1" dirty="0" err="1"/>
              <a:t>Бордът</a:t>
            </a:r>
            <a:r>
              <a:rPr lang="ru-RU" sz="2400" b="1" dirty="0"/>
              <a:t> </a:t>
            </a:r>
            <a:r>
              <a:rPr lang="ru-RU" sz="2400" b="1" dirty="0" err="1"/>
              <a:t>му</a:t>
            </a:r>
            <a:r>
              <a:rPr lang="ru-RU" sz="2400" b="1" dirty="0"/>
              <a:t> </a:t>
            </a:r>
            <a:r>
              <a:rPr lang="ru-RU" sz="2400" b="1" dirty="0" err="1"/>
              <a:t>възложат</a:t>
            </a:r>
            <a:r>
              <a:rPr lang="ru-RU" sz="2400" b="1" dirty="0"/>
              <a:t>. (чл. 4 § 6 от Стандартен </a:t>
            </a:r>
            <a:r>
              <a:rPr lang="ru-RU" sz="2400" b="1" dirty="0" err="1"/>
              <a:t>Правилник</a:t>
            </a:r>
            <a:r>
              <a:rPr lang="ru-RU" sz="2400" b="1" dirty="0"/>
              <a:t> на </a:t>
            </a:r>
            <a:r>
              <a:rPr lang="ru-RU" sz="2400" b="1" dirty="0" err="1"/>
              <a:t>Ротари</a:t>
            </a:r>
            <a:r>
              <a:rPr lang="ru-RU" sz="2400" b="1" dirty="0"/>
              <a:t> клуб).</a:t>
            </a:r>
          </a:p>
          <a:p>
            <a:endParaRPr lang="bg-BG" sz="2400" b="1" dirty="0"/>
          </a:p>
        </p:txBody>
      </p:sp>
    </p:spTree>
    <p:extLst>
      <p:ext uri="{BB962C8B-B14F-4D97-AF65-F5344CB8AC3E}">
        <p14:creationId xmlns:p14="http://schemas.microsoft.com/office/powerpoint/2010/main" val="1728281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ОТГОВОРНОСТИ НА ЦЕРЕМОНИАЛМАЙСТОРА</a:t>
            </a:r>
            <a:br>
              <a:rPr lang="bg-BG" dirty="0"/>
            </a:br>
            <a:r>
              <a:rPr lang="bg-BG" dirty="0"/>
              <a:t>СЕДМИЧНА СРЕЩА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Подготовка на залата</a:t>
            </a:r>
          </a:p>
          <a:p>
            <a:r>
              <a:rPr lang="bg-BG" dirty="0"/>
              <a:t>Посрещане на членовете</a:t>
            </a:r>
          </a:p>
          <a:p>
            <a:r>
              <a:rPr lang="bg-BG" dirty="0"/>
              <a:t>Посрещане на гостите и лекторите</a:t>
            </a:r>
          </a:p>
          <a:p>
            <a:r>
              <a:rPr lang="bg-BG" dirty="0"/>
              <a:t>Преди началото на срещата</a:t>
            </a:r>
          </a:p>
          <a:p>
            <a:r>
              <a:rPr lang="bg-BG" dirty="0"/>
              <a:t>По време на срещата</a:t>
            </a:r>
          </a:p>
          <a:p>
            <a:r>
              <a:rPr lang="bg-BG" dirty="0"/>
              <a:t>След закриване на срещата</a:t>
            </a:r>
          </a:p>
          <a:p>
            <a:endParaRPr lang="bg-BG" dirty="0"/>
          </a:p>
          <a:p>
            <a:endParaRPr lang="bg-BG" dirty="0"/>
          </a:p>
          <a:p>
            <a:endParaRPr lang="bg-BG" dirty="0"/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57" y="1268803"/>
            <a:ext cx="4645555" cy="479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761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528918" y="169326"/>
            <a:ext cx="10972800" cy="588487"/>
          </a:xfrm>
        </p:spPr>
        <p:txBody>
          <a:bodyPr>
            <a:normAutofit fontScale="90000"/>
          </a:bodyPr>
          <a:lstStyle/>
          <a:p>
            <a:r>
              <a:rPr lang="ru-RU" dirty="0"/>
              <a:t>ОТГОВОРНОСТИ НА ЦЕРЕМОНИАЛМАЙСТОРА</a:t>
            </a:r>
            <a:br>
              <a:rPr lang="ru-RU" dirty="0"/>
            </a:br>
            <a:r>
              <a:rPr lang="ru-RU" sz="2800" dirty="0"/>
              <a:t>ПОСРЕЩАНЕ, УПЪТВАНЕ И НАСТАНЯВАНЕ УЧАСТНИЦИТЕ В СЪБИТИЕТО</a:t>
            </a:r>
            <a:endParaRPr lang="bg-BG" dirty="0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44373" y="999861"/>
            <a:ext cx="6710185" cy="503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83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/>
          <p:cNvSpPr txBox="1">
            <a:spLocks/>
          </p:cNvSpPr>
          <p:nvPr/>
        </p:nvSpPr>
        <p:spPr>
          <a:xfrm>
            <a:off x="563880" y="2994525"/>
            <a:ext cx="11079480" cy="1160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ТРАДИЦИИ, ПРИЕМСТВЕНОСТ И</a:t>
            </a:r>
          </a:p>
          <a:p>
            <a:pPr algn="ctr"/>
            <a:r>
              <a:rPr lang="bg-BG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ЦЕРЕМОНИИ</a:t>
            </a:r>
            <a:endParaRPr lang="bg-BG" sz="4400" dirty="0"/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2613663" y="4432301"/>
            <a:ext cx="6400800" cy="16001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g-BG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Наско Начев, ПДГ 2007-2008г, 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MD</a:t>
            </a:r>
            <a:endParaRPr lang="bg-BG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0" indent="0" algn="ctr">
              <a:buNone/>
            </a:pP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Ротари клуб Пловдив </a:t>
            </a:r>
            <a:r>
              <a:rPr lang="bg-BG" sz="2000" b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Пълдин</a:t>
            </a:r>
            <a:endParaRPr lang="bg-BG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0" indent="0" algn="ctr">
              <a:buNone/>
            </a:pPr>
            <a:r>
              <a:rPr lang="bg-BG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Митко Минев, ПДГ 2019-2020г. 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MD</a:t>
            </a:r>
            <a:br>
              <a:rPr lang="en-US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Ротари клуб Велико Търново</a:t>
            </a:r>
            <a:endParaRPr lang="en-US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513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60612" y="0"/>
            <a:ext cx="10721788" cy="999861"/>
          </a:xfrm>
        </p:spPr>
        <p:txBody>
          <a:bodyPr>
            <a:normAutofit fontScale="90000"/>
          </a:bodyPr>
          <a:lstStyle/>
          <a:p>
            <a:r>
              <a:rPr lang="bg-BG" sz="4000" dirty="0"/>
              <a:t>ПОДГОТОВКА НА ЗАЛАТА ЗА КЛУБНА СРЕЩА</a:t>
            </a:r>
            <a:br>
              <a:rPr lang="bg-BG" sz="4000" dirty="0"/>
            </a:br>
            <a:r>
              <a:rPr lang="bg-BG" sz="4000" dirty="0"/>
              <a:t>клубни атрибути</a:t>
            </a: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 rotWithShape="1">
          <a:blip r:embed="rId3"/>
          <a:srcRect l="988" t="24979" r="-247" b="83"/>
          <a:stretch/>
        </p:blipFill>
        <p:spPr>
          <a:xfrm>
            <a:off x="1116106" y="999861"/>
            <a:ext cx="5105400" cy="5059976"/>
          </a:xfrm>
          <a:prstGeom prst="rect">
            <a:avLst/>
          </a:prstGeom>
        </p:spPr>
      </p:pic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273800" y="937869"/>
            <a:ext cx="5918200" cy="505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24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16202" y="111204"/>
            <a:ext cx="10972800" cy="588487"/>
          </a:xfrm>
        </p:spPr>
        <p:txBody>
          <a:bodyPr>
            <a:normAutofit fontScale="90000"/>
          </a:bodyPr>
          <a:lstStyle/>
          <a:p>
            <a:r>
              <a:rPr lang="bg-BG" dirty="0"/>
              <a:t>ПОДГОТОВКА НА ЗАЛАТА</a:t>
            </a:r>
            <a:r>
              <a:rPr lang="en-US" dirty="0"/>
              <a:t> </a:t>
            </a:r>
            <a:r>
              <a:rPr lang="bg-BG" dirty="0"/>
              <a:t>ЗА ДИСТРИКТНО С-Е</a:t>
            </a: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602" y="999861"/>
            <a:ext cx="8474010" cy="5126302"/>
          </a:xfrm>
          <a:prstGeom prst="rect">
            <a:avLst/>
          </a:prstGeom>
        </p:spPr>
      </p:pic>
      <p:pic>
        <p:nvPicPr>
          <p:cNvPr id="3" name="Контейнер за съдържание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530350" y="1000637"/>
            <a:ext cx="8501063" cy="512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590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Знамената в Клуба и на </a:t>
            </a:r>
            <a:r>
              <a:rPr lang="bg-BG" dirty="0" err="1"/>
              <a:t>Дистриктно</a:t>
            </a:r>
            <a:r>
              <a:rPr lang="bg-BG" dirty="0"/>
              <a:t> събитие</a:t>
            </a:r>
          </a:p>
        </p:txBody>
      </p:sp>
      <p:pic>
        <p:nvPicPr>
          <p:cNvPr id="6" name="Контейнер за съдържание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999861"/>
            <a:ext cx="4563034" cy="4943739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0941" y="999861"/>
            <a:ext cx="7019366" cy="503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5291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ru-RU" sz="4000" dirty="0"/>
              <a:t>ЗАЩО В РОТАРИ ИМА РИТУАЛИ (церемонии)?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833718" y="1032451"/>
            <a:ext cx="10518495" cy="4685170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3" name="Правоъгълник 2"/>
          <p:cNvSpPr/>
          <p:nvPr/>
        </p:nvSpPr>
        <p:spPr>
          <a:xfrm>
            <a:off x="963613" y="1587260"/>
            <a:ext cx="8637587" cy="4130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endParaRPr lang="bg-BG" altLang="bg-BG" sz="2800" b="1" u="sng" dirty="0">
              <a:solidFill>
                <a:srgbClr val="00A29E"/>
              </a:solidFill>
              <a:latin typeface="Century Gothic" panose="020B0502020202020204" pitchFamily="34" charset="0"/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bg-BG" altLang="bg-BG" sz="2500" dirty="0">
                <a:latin typeface="Calibri" panose="020F0502020204030204" pitchFamily="34" charset="0"/>
                <a:cs typeface="Calibri" panose="020F0502020204030204" pitchFamily="34" charset="0"/>
              </a:rPr>
              <a:t>Утвърждава традицията;</a:t>
            </a:r>
          </a:p>
          <a:p>
            <a:pPr>
              <a:lnSpc>
                <a:spcPct val="80000"/>
              </a:lnSpc>
            </a:pPr>
            <a:endParaRPr lang="bg-BG" altLang="bg-BG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bg-BG" altLang="bg-BG" sz="2500" dirty="0">
                <a:latin typeface="Calibri" panose="020F0502020204030204" pitchFamily="34" charset="0"/>
                <a:cs typeface="Calibri" panose="020F0502020204030204" pitchFamily="34" charset="0"/>
              </a:rPr>
              <a:t>Създава атмосфера на общност сред членовете и участниците;</a:t>
            </a:r>
          </a:p>
          <a:p>
            <a:pPr>
              <a:lnSpc>
                <a:spcPct val="80000"/>
              </a:lnSpc>
            </a:pPr>
            <a:endParaRPr lang="bg-BG" altLang="bg-BG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bg-BG" altLang="bg-BG" sz="2500" dirty="0">
                <a:latin typeface="Calibri" panose="020F0502020204030204" pitchFamily="34" charset="0"/>
                <a:cs typeface="Calibri" panose="020F0502020204030204" pitchFamily="34" charset="0"/>
              </a:rPr>
              <a:t>Идентифицира организацията пред други лица и институции; </a:t>
            </a:r>
          </a:p>
          <a:p>
            <a:pPr>
              <a:lnSpc>
                <a:spcPct val="80000"/>
              </a:lnSpc>
            </a:pPr>
            <a:endParaRPr lang="bg-BG" altLang="bg-BG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bg-BG" altLang="bg-BG" sz="2500" dirty="0">
                <a:latin typeface="Calibri" panose="020F0502020204030204" pitchFamily="34" charset="0"/>
                <a:cs typeface="Calibri" panose="020F0502020204030204" pitchFamily="34" charset="0"/>
              </a:rPr>
              <a:t>Помага за ефективно провеждане;</a:t>
            </a:r>
          </a:p>
          <a:p>
            <a:pPr>
              <a:lnSpc>
                <a:spcPct val="80000"/>
              </a:lnSpc>
            </a:pPr>
            <a:endParaRPr lang="bg-BG" altLang="bg-BG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bg-BG" altLang="bg-BG" sz="2500" dirty="0">
                <a:latin typeface="Calibri" panose="020F0502020204030204" pitchFamily="34" charset="0"/>
                <a:cs typeface="Calibri" panose="020F0502020204030204" pitchFamily="34" charset="0"/>
              </a:rPr>
              <a:t>Ангажира вниманието и оставя спомен за събитието;</a:t>
            </a:r>
          </a:p>
          <a:p>
            <a:pPr>
              <a:lnSpc>
                <a:spcPct val="80000"/>
              </a:lnSpc>
            </a:pPr>
            <a:endParaRPr lang="bg-BG" altLang="bg-BG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bg-BG" altLang="bg-BG" sz="2500" dirty="0">
                <a:latin typeface="Calibri" panose="020F0502020204030204" pitchFamily="34" charset="0"/>
                <a:cs typeface="Calibri" panose="020F0502020204030204" pitchFamily="34" charset="0"/>
              </a:rPr>
              <a:t> Осигурява приемствеността.</a:t>
            </a:r>
          </a:p>
        </p:txBody>
      </p:sp>
    </p:spTree>
    <p:extLst>
      <p:ext uri="{BB962C8B-B14F-4D97-AF65-F5344CB8AC3E}">
        <p14:creationId xmlns:p14="http://schemas.microsoft.com/office/powerpoint/2010/main" val="1668545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12800" y="0"/>
            <a:ext cx="10835414" cy="1063361"/>
          </a:xfrm>
        </p:spPr>
        <p:txBody>
          <a:bodyPr>
            <a:normAutofit fontScale="90000"/>
          </a:bodyPr>
          <a:lstStyle/>
          <a:p>
            <a:r>
              <a:rPr lang="ru-RU" dirty="0"/>
              <a:t>КОЙ ИМА ПОЛЗА ОТ СПАЗВАНЕТО НА РИТУАЛИТЕ В РОТАРИ?</a:t>
            </a:r>
            <a:endParaRPr lang="bg-BG" dirty="0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98500" y="1208518"/>
            <a:ext cx="11015529" cy="4247259"/>
          </a:xfrm>
        </p:spPr>
        <p:txBody>
          <a:bodyPr/>
          <a:lstStyle/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bg-BG" dirty="0"/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884" y="1208518"/>
            <a:ext cx="4773582" cy="451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47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47164" y="0"/>
            <a:ext cx="10735235" cy="999861"/>
          </a:xfrm>
        </p:spPr>
        <p:txBody>
          <a:bodyPr>
            <a:normAutofit fontScale="90000"/>
          </a:bodyPr>
          <a:lstStyle/>
          <a:p>
            <a:r>
              <a:rPr lang="bg-BG" dirty="0"/>
              <a:t>РОТАРИ - ТРАДИЦИЯ И ПРИЕМСТВЕНОСТ</a:t>
            </a:r>
            <a:br>
              <a:rPr lang="bg-BG" dirty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600" dirty="0" err="1">
                <a:solidFill>
                  <a:schemeClr val="tx2"/>
                </a:solidFill>
              </a:rPr>
              <a:t>Ротари</a:t>
            </a:r>
            <a:r>
              <a:rPr lang="ru-RU" sz="3600" dirty="0">
                <a:solidFill>
                  <a:schemeClr val="tx2"/>
                </a:solidFill>
              </a:rPr>
              <a:t> е традиция, развитие и </a:t>
            </a:r>
            <a:r>
              <a:rPr lang="ru-RU" sz="3600" dirty="0" err="1">
                <a:solidFill>
                  <a:schemeClr val="tx2"/>
                </a:solidFill>
              </a:rPr>
              <a:t>приемственост</a:t>
            </a:r>
            <a:r>
              <a:rPr lang="ru-RU" sz="3600" dirty="0">
                <a:solidFill>
                  <a:schemeClr val="tx2"/>
                </a:solidFill>
              </a:rPr>
              <a:t> чрез: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- Ротация, </a:t>
            </a:r>
          </a:p>
          <a:p>
            <a:pPr marL="0" indent="0">
              <a:buNone/>
            </a:pPr>
            <a:r>
              <a:rPr lang="ru-RU" dirty="0"/>
              <a:t>- Разнообразие на </a:t>
            </a:r>
            <a:r>
              <a:rPr lang="ru-RU" dirty="0" err="1"/>
              <a:t>професиите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Доброволна</a:t>
            </a:r>
            <a:r>
              <a:rPr lang="ru-RU" dirty="0"/>
              <a:t> служба,</a:t>
            </a:r>
          </a:p>
          <a:p>
            <a:pPr marL="0" indent="0">
              <a:buNone/>
            </a:pPr>
            <a:r>
              <a:rPr lang="ru-RU" dirty="0"/>
              <a:t>- Многообразие на </a:t>
            </a:r>
            <a:r>
              <a:rPr lang="ru-RU" dirty="0" err="1"/>
              <a:t>националностите</a:t>
            </a:r>
            <a:r>
              <a:rPr lang="ru-RU" dirty="0"/>
              <a:t>, </a:t>
            </a:r>
            <a:r>
              <a:rPr lang="ru-RU" dirty="0" err="1"/>
              <a:t>културата</a:t>
            </a:r>
            <a:r>
              <a:rPr lang="ru-RU" dirty="0"/>
              <a:t>, </a:t>
            </a:r>
            <a:r>
              <a:rPr lang="ru-RU" dirty="0" err="1"/>
              <a:t>езика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Приемане</a:t>
            </a:r>
            <a:r>
              <a:rPr lang="ru-RU" dirty="0"/>
              <a:t> на </a:t>
            </a:r>
            <a:r>
              <a:rPr lang="ru-RU" dirty="0" err="1"/>
              <a:t>различията</a:t>
            </a:r>
            <a:r>
              <a:rPr lang="ru-RU" dirty="0"/>
              <a:t> по пол, религия и политика,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Световна</a:t>
            </a:r>
            <a:r>
              <a:rPr lang="ru-RU" dirty="0"/>
              <a:t> </a:t>
            </a:r>
            <a:r>
              <a:rPr lang="ru-RU" dirty="0" err="1"/>
              <a:t>клубна</a:t>
            </a:r>
            <a:r>
              <a:rPr lang="ru-RU" dirty="0"/>
              <a:t> система, 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Хуманитарни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и </a:t>
            </a:r>
            <a:r>
              <a:rPr lang="ru-RU" dirty="0" err="1"/>
              <a:t>проекти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Партньорство</a:t>
            </a:r>
            <a:r>
              <a:rPr lang="ru-RU" dirty="0"/>
              <a:t> с </a:t>
            </a:r>
            <a:r>
              <a:rPr lang="ru-RU" dirty="0" err="1"/>
              <a:t>международни</a:t>
            </a:r>
            <a:r>
              <a:rPr lang="ru-RU" dirty="0"/>
              <a:t> организации, </a:t>
            </a:r>
            <a:r>
              <a:rPr lang="ru-RU" dirty="0" err="1"/>
              <a:t>правителства</a:t>
            </a:r>
            <a:r>
              <a:rPr lang="ru-RU" dirty="0"/>
              <a:t> и бизнеса,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b="1" dirty="0" err="1"/>
              <a:t>Символи</a:t>
            </a:r>
            <a:r>
              <a:rPr lang="ru-RU" b="1" dirty="0"/>
              <a:t>, </a:t>
            </a:r>
            <a:r>
              <a:rPr lang="ru-RU" b="1" dirty="0" err="1"/>
              <a:t>атрибути</a:t>
            </a:r>
            <a:r>
              <a:rPr lang="ru-RU" b="1" dirty="0"/>
              <a:t> и церемонии,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83869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589661" y="1409700"/>
            <a:ext cx="10992740" cy="4427077"/>
          </a:xfrm>
        </p:spPr>
        <p:txBody>
          <a:bodyPr>
            <a:normAutofit fontScale="92500" lnSpcReduction="10000"/>
          </a:bodyPr>
          <a:lstStyle/>
          <a:p>
            <a:r>
              <a:rPr lang="ru-RU" sz="2600" dirty="0">
                <a:solidFill>
                  <a:srgbClr val="25488D"/>
                </a:solidFill>
              </a:rPr>
              <a:t>Традиция: </a:t>
            </a:r>
          </a:p>
          <a:p>
            <a:r>
              <a:rPr lang="ru-RU" sz="2600" dirty="0"/>
              <a:t>- Ценности, умения и практики, </a:t>
            </a:r>
            <a:r>
              <a:rPr lang="ru-RU" sz="2600" dirty="0" err="1"/>
              <a:t>които</a:t>
            </a:r>
            <a:r>
              <a:rPr lang="ru-RU" sz="2600" dirty="0"/>
              <a:t> </a:t>
            </a:r>
            <a:r>
              <a:rPr lang="ru-RU" sz="2600" dirty="0" err="1"/>
              <a:t>отразяват</a:t>
            </a:r>
            <a:r>
              <a:rPr lang="ru-RU" sz="2600" dirty="0"/>
              <a:t> </a:t>
            </a:r>
            <a:r>
              <a:rPr lang="ru-RU" sz="2600" dirty="0" err="1"/>
              <a:t>същностните</a:t>
            </a:r>
            <a:r>
              <a:rPr lang="ru-RU" sz="2600" dirty="0"/>
              <a:t> характеристики на всяко общество и </a:t>
            </a:r>
            <a:r>
              <a:rPr lang="ru-RU" sz="2600" dirty="0" err="1"/>
              <a:t>които</a:t>
            </a:r>
            <a:r>
              <a:rPr lang="ru-RU" sz="2600" dirty="0"/>
              <a:t> то </a:t>
            </a:r>
            <a:r>
              <a:rPr lang="ru-RU" sz="2600" dirty="0" err="1"/>
              <a:t>съхранява</a:t>
            </a:r>
            <a:r>
              <a:rPr lang="ru-RU" sz="2600" dirty="0"/>
              <a:t> </a:t>
            </a:r>
            <a:r>
              <a:rPr lang="ru-RU" sz="2600" dirty="0" err="1"/>
              <a:t>във</a:t>
            </a:r>
            <a:r>
              <a:rPr lang="ru-RU" sz="2600" dirty="0"/>
              <a:t> </a:t>
            </a:r>
            <a:r>
              <a:rPr lang="ru-RU" sz="2600" dirty="0" err="1"/>
              <a:t>времето</a:t>
            </a:r>
            <a:r>
              <a:rPr lang="ru-RU" sz="2600" dirty="0"/>
              <a:t>, </a:t>
            </a:r>
            <a:r>
              <a:rPr lang="ru-RU" sz="2600" dirty="0" err="1"/>
              <a:t>предавайки</a:t>
            </a:r>
            <a:r>
              <a:rPr lang="ru-RU" sz="2600" dirty="0"/>
              <a:t> </a:t>
            </a:r>
            <a:r>
              <a:rPr lang="ru-RU" sz="2600" dirty="0" err="1"/>
              <a:t>ги</a:t>
            </a:r>
            <a:r>
              <a:rPr lang="ru-RU" sz="2600" dirty="0"/>
              <a:t> от поколение на поколение. </a:t>
            </a:r>
          </a:p>
          <a:p>
            <a:endParaRPr lang="ru-RU" sz="2600" dirty="0"/>
          </a:p>
          <a:p>
            <a:r>
              <a:rPr lang="ru-RU" sz="2600" dirty="0"/>
              <a:t>- </a:t>
            </a:r>
            <a:r>
              <a:rPr lang="ru-RU" sz="2600" dirty="0" err="1"/>
              <a:t>Традицията</a:t>
            </a:r>
            <a:r>
              <a:rPr lang="ru-RU" sz="2600" dirty="0"/>
              <a:t> </a:t>
            </a:r>
            <a:r>
              <a:rPr lang="ru-RU" sz="2600" dirty="0" err="1"/>
              <a:t>включва</a:t>
            </a:r>
            <a:r>
              <a:rPr lang="ru-RU" sz="2600" dirty="0"/>
              <a:t> </a:t>
            </a:r>
            <a:r>
              <a:rPr lang="ru-RU" sz="2600" dirty="0" err="1"/>
              <a:t>обичаите</a:t>
            </a:r>
            <a:r>
              <a:rPr lang="ru-RU" sz="2600" dirty="0"/>
              <a:t>, </a:t>
            </a:r>
            <a:r>
              <a:rPr lang="ru-RU" sz="2600" dirty="0" err="1"/>
              <a:t>езика</a:t>
            </a:r>
            <a:r>
              <a:rPr lang="ru-RU" sz="2600" dirty="0"/>
              <a:t>, </a:t>
            </a:r>
            <a:r>
              <a:rPr lang="ru-RU" sz="2600" dirty="0" err="1"/>
              <a:t>церемониите</a:t>
            </a:r>
            <a:r>
              <a:rPr lang="ru-RU" sz="2600" dirty="0"/>
              <a:t>, </a:t>
            </a:r>
            <a:r>
              <a:rPr lang="ru-RU" sz="2600" dirty="0" err="1"/>
              <a:t>вярванията</a:t>
            </a:r>
            <a:r>
              <a:rPr lang="ru-RU" sz="2600" dirty="0"/>
              <a:t> и </a:t>
            </a:r>
            <a:r>
              <a:rPr lang="ru-RU" sz="2600" dirty="0" err="1"/>
              <a:t>институциите</a:t>
            </a:r>
            <a:r>
              <a:rPr lang="ru-RU" sz="2600" dirty="0"/>
              <a:t>, </a:t>
            </a:r>
            <a:r>
              <a:rPr lang="ru-RU" sz="2600" dirty="0" err="1"/>
              <a:t>които</a:t>
            </a:r>
            <a:r>
              <a:rPr lang="ru-RU" sz="2600" dirty="0"/>
              <a:t> </a:t>
            </a:r>
            <a:r>
              <a:rPr lang="ru-RU" sz="2600" dirty="0" err="1"/>
              <a:t>са</a:t>
            </a:r>
            <a:r>
              <a:rPr lang="ru-RU" sz="2600" dirty="0"/>
              <a:t> </a:t>
            </a:r>
            <a:r>
              <a:rPr lang="ru-RU" sz="2600" dirty="0" err="1"/>
              <a:t>утвърдени</a:t>
            </a:r>
            <a:r>
              <a:rPr lang="ru-RU" sz="2600" dirty="0"/>
              <a:t> в живота на </a:t>
            </a:r>
            <a:r>
              <a:rPr lang="ru-RU" sz="2600" dirty="0" err="1"/>
              <a:t>съответното</a:t>
            </a:r>
            <a:r>
              <a:rPr lang="ru-RU" sz="2600" dirty="0"/>
              <a:t> общество.</a:t>
            </a:r>
          </a:p>
          <a:p>
            <a:endParaRPr lang="ru-RU" sz="2600" dirty="0"/>
          </a:p>
          <a:p>
            <a:r>
              <a:rPr lang="ru-RU" sz="2600" dirty="0" err="1">
                <a:solidFill>
                  <a:srgbClr val="17458F"/>
                </a:solidFill>
              </a:rPr>
              <a:t>Приемственост</a:t>
            </a:r>
            <a:r>
              <a:rPr lang="ru-RU" sz="2600" dirty="0">
                <a:solidFill>
                  <a:srgbClr val="17458F"/>
                </a:solidFill>
              </a:rPr>
              <a:t>:</a:t>
            </a:r>
          </a:p>
          <a:p>
            <a:r>
              <a:rPr lang="ru-RU" sz="2600" dirty="0"/>
              <a:t>- </a:t>
            </a:r>
            <a:r>
              <a:rPr lang="ru-RU" sz="2600" dirty="0" err="1"/>
              <a:t>Последователно</a:t>
            </a:r>
            <a:r>
              <a:rPr lang="ru-RU" sz="2600" dirty="0"/>
              <a:t> </a:t>
            </a:r>
            <a:r>
              <a:rPr lang="ru-RU" sz="2600" dirty="0" err="1"/>
              <a:t>преминаване</a:t>
            </a:r>
            <a:r>
              <a:rPr lang="ru-RU" sz="2600" dirty="0"/>
              <a:t> от </a:t>
            </a:r>
            <a:r>
              <a:rPr lang="ru-RU" sz="2600" dirty="0" err="1"/>
              <a:t>едно</a:t>
            </a:r>
            <a:r>
              <a:rPr lang="ru-RU" sz="2600" dirty="0"/>
              <a:t> към </a:t>
            </a:r>
            <a:r>
              <a:rPr lang="ru-RU" sz="2600" dirty="0" err="1"/>
              <a:t>друго</a:t>
            </a:r>
            <a:r>
              <a:rPr lang="ru-RU" sz="2600" dirty="0"/>
              <a:t>, </a:t>
            </a:r>
            <a:r>
              <a:rPr lang="ru-RU" sz="2600" dirty="0" err="1"/>
              <a:t>като</a:t>
            </a:r>
            <a:r>
              <a:rPr lang="ru-RU" sz="2600" dirty="0"/>
              <a:t> се </a:t>
            </a:r>
            <a:r>
              <a:rPr lang="ru-RU" sz="2600" dirty="0" err="1"/>
              <a:t>използва</a:t>
            </a:r>
            <a:r>
              <a:rPr lang="ru-RU" sz="2600" dirty="0"/>
              <a:t> </a:t>
            </a:r>
            <a:r>
              <a:rPr lang="ru-RU" sz="2600" dirty="0" err="1"/>
              <a:t>направеното</a:t>
            </a:r>
            <a:r>
              <a:rPr lang="ru-RU" sz="2600" dirty="0"/>
              <a:t> </a:t>
            </a:r>
            <a:r>
              <a:rPr lang="ru-RU" sz="2600" dirty="0" err="1"/>
              <a:t>преди</a:t>
            </a:r>
            <a:r>
              <a:rPr lang="ru-RU" sz="2600" dirty="0"/>
              <a:t>.( В </a:t>
            </a:r>
            <a:r>
              <a:rPr lang="ru-RU" sz="2600" dirty="0" err="1"/>
              <a:t>Ротари</a:t>
            </a:r>
            <a:r>
              <a:rPr lang="ru-RU" sz="2600" dirty="0"/>
              <a:t>?)</a:t>
            </a:r>
          </a:p>
          <a:p>
            <a:endParaRPr lang="bg-BG" dirty="0"/>
          </a:p>
        </p:txBody>
      </p:sp>
      <p:sp>
        <p:nvSpPr>
          <p:cNvPr id="5" name="Заглавие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ТРАДИЦИЯ И ПРИЕМСТВЕНОСТ</a:t>
            </a:r>
            <a:br>
              <a:rPr lang="bg-BG" dirty="0"/>
            </a:b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74832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99861"/>
          </a:xfrm>
        </p:spPr>
        <p:txBody>
          <a:bodyPr>
            <a:normAutofit/>
          </a:bodyPr>
          <a:lstStyle/>
          <a:p>
            <a:r>
              <a:rPr lang="bg-BG" altLang="en-US" dirty="0">
                <a:latin typeface="+mn-lt"/>
              </a:rPr>
              <a:t>РИТУАЛ</a:t>
            </a:r>
            <a:endParaRPr lang="bg-BG" dirty="0">
              <a:latin typeface="+mn-lt"/>
            </a:endParaRP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589660" y="1210235"/>
            <a:ext cx="7142399" cy="5513293"/>
          </a:xfrm>
        </p:spPr>
        <p:txBody>
          <a:bodyPr>
            <a:norm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dirty="0">
                <a:solidFill>
                  <a:srgbClr val="E6E5D8">
                    <a:lumMod val="10000"/>
                  </a:srgbClr>
                </a:solidFill>
                <a:ea typeface="ヒラギノ角ゴ Pro W3" pitchFamily="-84" charset="-128"/>
                <a:cs typeface="Arial" pitchFamily="34" charset="0"/>
              </a:rPr>
              <a:t>Ритуал </a:t>
            </a:r>
            <a:r>
              <a:rPr lang="bg-BG" sz="2800" dirty="0">
                <a:solidFill>
                  <a:srgbClr val="E6E5D8">
                    <a:lumMod val="10000"/>
                  </a:srgbClr>
                </a:solidFill>
                <a:ea typeface="ヒラギノ角ゴ Pro W3" pitchFamily="-84" charset="-128"/>
                <a:cs typeface="Arial" pitchFamily="34" charset="0"/>
              </a:rPr>
              <a:t> е </a:t>
            </a:r>
            <a:r>
              <a:rPr lang="bg-BG" sz="2400" dirty="0">
                <a:solidFill>
                  <a:srgbClr val="E6E5D8">
                    <a:lumMod val="10000"/>
                  </a:srgbClr>
                </a:solidFill>
                <a:ea typeface="ヒラギノ角ゴ Pro W3" pitchFamily="-84" charset="-128"/>
                <a:cs typeface="Arial" pitchFamily="34" charset="0"/>
              </a:rPr>
              <a:t>действие</a:t>
            </a:r>
            <a:r>
              <a:rPr lang="bg-BG" sz="2800" dirty="0">
                <a:solidFill>
                  <a:srgbClr val="E6E5D8">
                    <a:lumMod val="10000"/>
                  </a:srgbClr>
                </a:solidFill>
                <a:ea typeface="ヒラギノ角ゴ Pro W3" pitchFamily="-84" charset="-128"/>
                <a:cs typeface="Arial" pitchFamily="34" charset="0"/>
              </a:rPr>
              <a:t> или поредица от действия, свързани с определена традиция, </a:t>
            </a:r>
            <a:r>
              <a:rPr lang="ru-RU" sz="2800" dirty="0" err="1">
                <a:solidFill>
                  <a:srgbClr val="E6E5D8">
                    <a:lumMod val="10000"/>
                  </a:srgbClr>
                </a:solidFill>
                <a:ea typeface="ヒラギノ角ゴ Pro W3" pitchFamily="-84" charset="-128"/>
                <a:cs typeface="Arial" pitchFamily="34" charset="0"/>
              </a:rPr>
              <a:t>както</a:t>
            </a:r>
            <a:r>
              <a:rPr lang="ru-RU" sz="2800" dirty="0">
                <a:solidFill>
                  <a:srgbClr val="E6E5D8">
                    <a:lumMod val="10000"/>
                  </a:srgbClr>
                </a:solidFill>
                <a:ea typeface="ヒラギノ角ゴ Pro W3" pitchFamily="-84" charset="-128"/>
                <a:cs typeface="Arial" pitchFamily="34" charset="0"/>
              </a:rPr>
              <a:t> и </a:t>
            </a:r>
            <a:r>
              <a:rPr lang="ru-RU" sz="2800" dirty="0" err="1">
                <a:solidFill>
                  <a:srgbClr val="E6E5D8">
                    <a:lumMod val="10000"/>
                  </a:srgbClr>
                </a:solidFill>
                <a:ea typeface="ヒラギノ角ゴ Pro W3" pitchFamily="-84" charset="-128"/>
                <a:cs typeface="Arial" pitchFamily="34" charset="0"/>
              </a:rPr>
              <a:t>самите</a:t>
            </a:r>
            <a:r>
              <a:rPr lang="ru-RU" sz="2800" dirty="0">
                <a:solidFill>
                  <a:srgbClr val="E6E5D8">
                    <a:lumMod val="10000"/>
                  </a:srgbClr>
                </a:solidFill>
                <a:ea typeface="ヒラギノ角ゴ Pro W3" pitchFamily="-84" charset="-128"/>
                <a:cs typeface="Arial" pitchFamily="34" charset="0"/>
              </a:rPr>
              <a:t> действия- церемония, </a:t>
            </a:r>
            <a:r>
              <a:rPr lang="ru-RU" sz="2800" dirty="0" err="1">
                <a:solidFill>
                  <a:srgbClr val="E6E5D8">
                    <a:lumMod val="10000"/>
                  </a:srgbClr>
                </a:solidFill>
                <a:ea typeface="ヒラギノ角ゴ Pro W3" pitchFamily="-84" charset="-128"/>
                <a:cs typeface="Arial" pitchFamily="34" charset="0"/>
              </a:rPr>
              <a:t>обред</a:t>
            </a:r>
            <a:r>
              <a:rPr lang="ru-RU" sz="2800" dirty="0">
                <a:solidFill>
                  <a:srgbClr val="E6E5D8">
                    <a:lumMod val="10000"/>
                  </a:srgbClr>
                </a:solidFill>
                <a:ea typeface="ヒラギノ角ゴ Pro W3" pitchFamily="-84" charset="-128"/>
                <a:cs typeface="Arial" pitchFamily="34" charset="0"/>
              </a:rPr>
              <a:t>.</a:t>
            </a:r>
            <a:endParaRPr lang="en-US" sz="2800" dirty="0">
              <a:solidFill>
                <a:srgbClr val="E6E5D8">
                  <a:lumMod val="10000"/>
                </a:srgbClr>
              </a:solidFill>
              <a:ea typeface="ヒラギノ角ゴ Pro W3" pitchFamily="-84" charset="-12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dirty="0">
                <a:solidFill>
                  <a:srgbClr val="E6E5D8">
                    <a:lumMod val="10000"/>
                  </a:srgbClr>
                </a:solidFill>
                <a:ea typeface="ヒラギノ角ゴ Pro W3" pitchFamily="-84" charset="-128"/>
                <a:cs typeface="Arial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dirty="0">
                <a:solidFill>
                  <a:srgbClr val="E6E5D8">
                    <a:lumMod val="10000"/>
                  </a:srgbClr>
                </a:solidFill>
                <a:ea typeface="ヒラギノ角ゴ Pro W3" pitchFamily="-84" charset="-128"/>
                <a:cs typeface="Arial" pitchFamily="34" charset="0"/>
              </a:rPr>
              <a:t>Действията имат най-вече символично значение и при тях спонтанността е минимална, спазват се определени за това правила. </a:t>
            </a:r>
            <a:endParaRPr lang="en-US" sz="2800" dirty="0">
              <a:solidFill>
                <a:srgbClr val="E6E5D8">
                  <a:lumMod val="10000"/>
                </a:srgbClr>
              </a:solidFill>
              <a:ea typeface="ヒラギノ角ゴ Pro W3" pitchFamily="-84" charset="-12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bg-BG" sz="2800" dirty="0">
              <a:solidFill>
                <a:srgbClr val="E6E5D8">
                  <a:lumMod val="10000"/>
                </a:srgbClr>
              </a:solidFill>
              <a:ea typeface="ヒラギノ角ゴ Pro W3" pitchFamily="-84" charset="-128"/>
              <a:cs typeface="Gautami" pitchFamily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dirty="0">
                <a:solidFill>
                  <a:srgbClr val="E6E5D8">
                    <a:lumMod val="10000"/>
                  </a:srgbClr>
                </a:solidFill>
                <a:ea typeface="ヒラギノ角ゴ Pro W3" pitchFamily="-84" charset="-128"/>
                <a:cs typeface="Arial" pitchFamily="34" charset="0"/>
              </a:rPr>
              <a:t>За да е ефективен ритуалът, той трябва да се провежда при строги правила и съблюдаване на традицията.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bg-BG" sz="2800" dirty="0">
              <a:solidFill>
                <a:srgbClr val="E6E5D8">
                  <a:lumMod val="10000"/>
                </a:srgbClr>
              </a:solidFill>
              <a:ea typeface="ヒラギノ角ゴ Pro W3" pitchFamily="-84" charset="-128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bg-BG" sz="2800" dirty="0">
              <a:solidFill>
                <a:srgbClr val="E6E5D8">
                  <a:lumMod val="10000"/>
                </a:srgbClr>
              </a:solidFill>
              <a:ea typeface="ヒラギノ角ゴ Pro W3" pitchFamily="-84" charset="-128"/>
              <a:cs typeface="Arial" pitchFamily="34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7895" y="1764086"/>
            <a:ext cx="3183310" cy="257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56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Нестинарски танц</a:t>
            </a:r>
          </a:p>
        </p:txBody>
      </p:sp>
      <p:pic>
        <p:nvPicPr>
          <p:cNvPr id="6" name="Контейнер за съдържание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09247" y="1208868"/>
            <a:ext cx="7625167" cy="468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357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09600" y="94130"/>
            <a:ext cx="10972800" cy="905732"/>
          </a:xfrm>
        </p:spPr>
        <p:txBody>
          <a:bodyPr>
            <a:normAutofit/>
          </a:bodyPr>
          <a:lstStyle/>
          <a:p>
            <a:r>
              <a:rPr lang="bg-BG" dirty="0"/>
              <a:t>ЦЕРЕМОНИЯ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09600" y="1169894"/>
            <a:ext cx="10995589" cy="4666883"/>
          </a:xfrm>
        </p:spPr>
        <p:txBody>
          <a:bodyPr>
            <a:normAutofit fontScale="92500" lnSpcReduction="20000"/>
          </a:bodyPr>
          <a:lstStyle/>
          <a:p>
            <a:r>
              <a:rPr lang="ru-RU" sz="2500" dirty="0">
                <a:solidFill>
                  <a:schemeClr val="tx2"/>
                </a:solidFill>
              </a:rPr>
              <a:t>Дефиниция:</a:t>
            </a:r>
          </a:p>
          <a:p>
            <a:pPr marL="342900" indent="-342900">
              <a:buFontTx/>
              <a:buChar char="-"/>
            </a:pPr>
            <a:r>
              <a:rPr lang="ru-RU" sz="3100" dirty="0" err="1"/>
              <a:t>Тържествено</a:t>
            </a:r>
            <a:r>
              <a:rPr lang="ru-RU" sz="3100" dirty="0"/>
              <a:t> </a:t>
            </a:r>
            <a:r>
              <a:rPr lang="ru-RU" sz="3100" dirty="0" err="1"/>
              <a:t>провеждане</a:t>
            </a:r>
            <a:r>
              <a:rPr lang="ru-RU" sz="3100" dirty="0"/>
              <a:t> на </a:t>
            </a:r>
            <a:r>
              <a:rPr lang="ru-RU" sz="3100" dirty="0" err="1"/>
              <a:t>събитие</a:t>
            </a:r>
            <a:r>
              <a:rPr lang="ru-RU" sz="3100" dirty="0"/>
              <a:t> при </a:t>
            </a:r>
            <a:r>
              <a:rPr lang="ru-RU" sz="3100" dirty="0" err="1"/>
              <a:t>спазване</a:t>
            </a:r>
            <a:r>
              <a:rPr lang="ru-RU" sz="3100" dirty="0"/>
              <a:t> на </a:t>
            </a:r>
            <a:r>
              <a:rPr lang="ru-RU" sz="3100" dirty="0" err="1"/>
              <a:t>предварително</a:t>
            </a:r>
            <a:r>
              <a:rPr lang="ru-RU" sz="3100" dirty="0"/>
              <a:t> </a:t>
            </a:r>
            <a:r>
              <a:rPr lang="ru-RU" sz="3100" dirty="0" err="1"/>
              <a:t>изработен</a:t>
            </a:r>
            <a:r>
              <a:rPr lang="ru-RU" sz="3100" dirty="0"/>
              <a:t> или традиционно </a:t>
            </a:r>
            <a:r>
              <a:rPr lang="ru-RU" sz="3100" dirty="0" err="1"/>
              <a:t>установен</a:t>
            </a:r>
            <a:r>
              <a:rPr lang="ru-RU" sz="3100" dirty="0"/>
              <a:t> ред, символика и </a:t>
            </a:r>
            <a:r>
              <a:rPr lang="ru-RU" sz="3100" dirty="0" err="1"/>
              <a:t>етикет</a:t>
            </a:r>
            <a:r>
              <a:rPr lang="ru-RU" sz="3100" dirty="0"/>
              <a:t>.</a:t>
            </a:r>
          </a:p>
          <a:p>
            <a:pPr marL="342900" indent="-342900">
              <a:buFontTx/>
              <a:buChar char="-"/>
            </a:pPr>
            <a:endParaRPr lang="ru-RU" sz="3100" dirty="0"/>
          </a:p>
          <a:p>
            <a:pPr marL="342900" indent="-342900">
              <a:buFontTx/>
              <a:buChar char="-"/>
            </a:pPr>
            <a:r>
              <a:rPr lang="ru-RU" sz="3100" dirty="0" err="1"/>
              <a:t>Обикновено</a:t>
            </a:r>
            <a:r>
              <a:rPr lang="ru-RU" sz="3100" dirty="0"/>
              <a:t> </a:t>
            </a:r>
            <a:r>
              <a:rPr lang="ru-RU" sz="3100" dirty="0" err="1"/>
              <a:t>церемонията</a:t>
            </a:r>
            <a:r>
              <a:rPr lang="ru-RU" sz="3100" dirty="0"/>
              <a:t> се </a:t>
            </a:r>
            <a:r>
              <a:rPr lang="ru-RU" sz="3100" dirty="0" err="1"/>
              <a:t>разглежда</a:t>
            </a:r>
            <a:r>
              <a:rPr lang="ru-RU" sz="3100" dirty="0"/>
              <a:t> </a:t>
            </a:r>
            <a:r>
              <a:rPr lang="ru-RU" sz="3100" dirty="0" err="1"/>
              <a:t>като</a:t>
            </a:r>
            <a:r>
              <a:rPr lang="ru-RU" sz="3100" dirty="0"/>
              <a:t> </a:t>
            </a:r>
            <a:r>
              <a:rPr lang="ru-RU" sz="3100" dirty="0" err="1"/>
              <a:t>нещо</a:t>
            </a:r>
            <a:r>
              <a:rPr lang="ru-RU" sz="3100" dirty="0"/>
              <a:t> </a:t>
            </a:r>
            <a:r>
              <a:rPr lang="ru-RU" sz="3100" dirty="0" err="1"/>
              <a:t>малко</a:t>
            </a:r>
            <a:r>
              <a:rPr lang="ru-RU" sz="3100" dirty="0"/>
              <a:t> </a:t>
            </a:r>
            <a:r>
              <a:rPr lang="ru-RU" sz="3100" dirty="0" err="1"/>
              <a:t>по-голямо</a:t>
            </a:r>
            <a:r>
              <a:rPr lang="ru-RU" sz="3100" dirty="0"/>
              <a:t> и </a:t>
            </a:r>
            <a:r>
              <a:rPr lang="ru-RU" sz="3100" dirty="0" err="1"/>
              <a:t>по-сложно</a:t>
            </a:r>
            <a:r>
              <a:rPr lang="ru-RU" sz="3100" dirty="0"/>
              <a:t> от ритуала. </a:t>
            </a:r>
            <a:r>
              <a:rPr lang="ru-RU" sz="3100" dirty="0" err="1"/>
              <a:t>Твърди</a:t>
            </a:r>
            <a:r>
              <a:rPr lang="ru-RU" sz="3100" dirty="0"/>
              <a:t> се, че </a:t>
            </a:r>
            <a:r>
              <a:rPr lang="ru-RU" sz="3100" dirty="0" err="1"/>
              <a:t>церемонията</a:t>
            </a:r>
            <a:r>
              <a:rPr lang="ru-RU" sz="3100" dirty="0"/>
              <a:t> се </a:t>
            </a:r>
            <a:r>
              <a:rPr lang="ru-RU" sz="3100" dirty="0" err="1"/>
              <a:t>състои</a:t>
            </a:r>
            <a:r>
              <a:rPr lang="ru-RU" sz="3100" dirty="0"/>
              <a:t> от </a:t>
            </a:r>
            <a:r>
              <a:rPr lang="ru-RU" sz="3100" dirty="0" err="1"/>
              <a:t>няколко</a:t>
            </a:r>
            <a:r>
              <a:rPr lang="ru-RU" sz="3100" dirty="0"/>
              <a:t> ритуала.</a:t>
            </a:r>
          </a:p>
          <a:p>
            <a:pPr marL="342900" indent="-342900">
              <a:buFontTx/>
              <a:buChar char="-"/>
            </a:pPr>
            <a:endParaRPr lang="ru-RU" sz="3100" dirty="0"/>
          </a:p>
          <a:p>
            <a:pPr marL="342900" indent="-342900">
              <a:buFontTx/>
              <a:buChar char="-"/>
            </a:pPr>
            <a:r>
              <a:rPr lang="ru-RU" sz="3100" dirty="0" err="1"/>
              <a:t>Затова</a:t>
            </a:r>
            <a:r>
              <a:rPr lang="ru-RU" sz="3100" dirty="0"/>
              <a:t> </a:t>
            </a:r>
            <a:r>
              <a:rPr lang="ru-RU" sz="3100" dirty="0" err="1"/>
              <a:t>следва</a:t>
            </a:r>
            <a:r>
              <a:rPr lang="ru-RU" sz="3100" dirty="0"/>
              <a:t> да се приеме, че </a:t>
            </a:r>
            <a:r>
              <a:rPr lang="ru-RU" sz="3100" dirty="0" err="1"/>
              <a:t>когато</a:t>
            </a:r>
            <a:r>
              <a:rPr lang="ru-RU" sz="3100" dirty="0"/>
              <a:t> говорим за </a:t>
            </a:r>
            <a:r>
              <a:rPr lang="ru-RU" sz="3100" dirty="0" err="1"/>
              <a:t>Церемонията</a:t>
            </a:r>
            <a:r>
              <a:rPr lang="ru-RU" sz="3100" dirty="0"/>
              <a:t> в </a:t>
            </a:r>
            <a:r>
              <a:rPr lang="ru-RU" sz="3100" dirty="0" err="1"/>
              <a:t>Ротари</a:t>
            </a:r>
            <a:r>
              <a:rPr lang="ru-RU" sz="3100" dirty="0"/>
              <a:t>, имаме пред вид </a:t>
            </a:r>
            <a:r>
              <a:rPr lang="ru-RU" sz="3100" dirty="0" err="1"/>
              <a:t>Ритуалните</a:t>
            </a:r>
            <a:r>
              <a:rPr lang="ru-RU" sz="3100" dirty="0"/>
              <a:t> </a:t>
            </a:r>
            <a:r>
              <a:rPr lang="ru-RU" sz="3100" dirty="0" err="1"/>
              <a:t>събития</a:t>
            </a:r>
            <a:r>
              <a:rPr lang="ru-RU" sz="3100" dirty="0"/>
              <a:t> в </a:t>
            </a:r>
            <a:r>
              <a:rPr lang="ru-RU" sz="3100" dirty="0" err="1"/>
              <a:t>Ротари</a:t>
            </a:r>
            <a:r>
              <a:rPr lang="ru-RU" sz="3100" dirty="0"/>
              <a:t>.</a:t>
            </a:r>
          </a:p>
          <a:p>
            <a:pPr marL="342900" indent="-342900">
              <a:buFontTx/>
              <a:buChar char="-"/>
            </a:pPr>
            <a:endParaRPr lang="ru-RU" sz="3100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808880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ЕЛЕМЕНТИ НА ЦЕРЕМОНИЯТА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	</a:t>
            </a:r>
            <a:r>
              <a:rPr lang="bg-BG" sz="2800" dirty="0"/>
              <a:t>-Участващи официални лица, членове и гости;</a:t>
            </a:r>
          </a:p>
          <a:p>
            <a:endParaRPr lang="bg-BG" sz="2800" dirty="0"/>
          </a:p>
          <a:p>
            <a:r>
              <a:rPr lang="bg-BG" sz="2800" dirty="0"/>
              <a:t>	-Атрибути и символи;</a:t>
            </a:r>
          </a:p>
          <a:p>
            <a:endParaRPr lang="bg-BG" sz="2800" dirty="0"/>
          </a:p>
          <a:p>
            <a:r>
              <a:rPr lang="bg-BG" sz="2800" dirty="0"/>
              <a:t>	-Протокол на събитието;</a:t>
            </a:r>
          </a:p>
          <a:p>
            <a:endParaRPr lang="bg-BG" sz="2800" dirty="0"/>
          </a:p>
          <a:p>
            <a:r>
              <a:rPr lang="bg-BG" sz="2800" dirty="0"/>
              <a:t>	-Място на провеждане.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76092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ЦЕРЕМОНИИ</a:t>
            </a: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913353" y="1183342"/>
            <a:ext cx="3669047" cy="4525963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65" y="1183342"/>
            <a:ext cx="7792328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573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на Office">
  <a:themeElements>
    <a:clrScheme name="Create Hope 2023-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A458C"/>
      </a:accent1>
      <a:accent2>
        <a:srgbClr val="C22134"/>
      </a:accent2>
      <a:accent3>
        <a:srgbClr val="7958A1"/>
      </a:accent3>
      <a:accent4>
        <a:srgbClr val="FFD500"/>
      </a:accent4>
      <a:accent5>
        <a:srgbClr val="831550"/>
      </a:accent5>
      <a:accent6>
        <a:srgbClr val="FFFF00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4128</TotalTime>
  <Words>1170</Words>
  <Application>Microsoft Office PowerPoint</Application>
  <PresentationFormat>Widescreen</PresentationFormat>
  <Paragraphs>159</Paragraphs>
  <Slides>24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Aptos</vt:lpstr>
      <vt:lpstr>Arial</vt:lpstr>
      <vt:lpstr>Calibri</vt:lpstr>
      <vt:lpstr>Century Gothic</vt:lpstr>
      <vt:lpstr>ヒラギノ角ゴ Pro W3</vt:lpstr>
      <vt:lpstr>Тема на Office</vt:lpstr>
      <vt:lpstr>Custom Design</vt:lpstr>
      <vt:lpstr>1_Custom Design</vt:lpstr>
      <vt:lpstr>PowerPoint Presentation</vt:lpstr>
      <vt:lpstr>PowerPoint Presentation</vt:lpstr>
      <vt:lpstr>РОТАРИ - ТРАДИЦИЯ И ПРИЕМСТВЕНОСТ </vt:lpstr>
      <vt:lpstr>ТРАДИЦИЯ И ПРИЕМСТВЕНОСТ </vt:lpstr>
      <vt:lpstr>РИТУАЛ</vt:lpstr>
      <vt:lpstr>Нестинарски танц</vt:lpstr>
      <vt:lpstr>ЦЕРЕМОНИЯ</vt:lpstr>
      <vt:lpstr>ЕЛЕМЕНТИ НА ЦЕРЕМОНИЯТА</vt:lpstr>
      <vt:lpstr>ЦЕРЕМОНИИ</vt:lpstr>
      <vt:lpstr>ЦЕРЕМОНИЯ</vt:lpstr>
      <vt:lpstr>РОТАРИ ЦЕРЕМОНИИ </vt:lpstr>
      <vt:lpstr>Посещение на ДГ в клуба</vt:lpstr>
      <vt:lpstr>Церемонии по прием на нови членове и връчване на призванието PHF</vt:lpstr>
      <vt:lpstr>Дистриктни Ротари церемонии</vt:lpstr>
      <vt:lpstr>Дистиктна конференция</vt:lpstr>
      <vt:lpstr>Дистриктна асамблея</vt:lpstr>
      <vt:lpstr>ЦЕРЕМОНИАЛМАЙСТОР</vt:lpstr>
      <vt:lpstr>ОТГОВОРНОСТИ НА ЦЕРЕМОНИАЛМАЙСТОРА СЕДМИЧНА СРЕЩА</vt:lpstr>
      <vt:lpstr>ОТГОВОРНОСТИ НА ЦЕРЕМОНИАЛМАЙСТОРА ПОСРЕЩАНЕ, УПЪТВАНЕ И НАСТАНЯВАНЕ УЧАСТНИЦИТЕ В СЪБИТИЕТО</vt:lpstr>
      <vt:lpstr>ПОДГОТОВКА НА ЗАЛАТА ЗА КЛУБНА СРЕЩА клубни атрибути</vt:lpstr>
      <vt:lpstr>ПОДГОТОВКА НА ЗАЛАТА ЗА ДИСТРИКТНО С-Е</vt:lpstr>
      <vt:lpstr>Знамената в Клуба и на Дистриктно събитие</vt:lpstr>
      <vt:lpstr>ЗАЩО В РОТАРИ ИМА РИТУАЛИ (церемонии)?</vt:lpstr>
      <vt:lpstr>КОЙ ИМА ПОЛЗА ОТ СПАЗВАНЕТО НА РИТУАЛИТЕ В РОТАРИ?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Маргарита Й. Богданова</dc:creator>
  <cp:lastModifiedBy>Plamen Ilarionov</cp:lastModifiedBy>
  <cp:revision>207</cp:revision>
  <dcterms:created xsi:type="dcterms:W3CDTF">2023-08-17T13:43:07Z</dcterms:created>
  <dcterms:modified xsi:type="dcterms:W3CDTF">2025-04-03T07:39:17Z</dcterms:modified>
</cp:coreProperties>
</file>