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9" r:id="rId3"/>
  </p:sldMasterIdLst>
  <p:notesMasterIdLst>
    <p:notesMasterId r:id="rId40"/>
  </p:notesMasterIdLst>
  <p:sldIdLst>
    <p:sldId id="257" r:id="rId4"/>
    <p:sldId id="256" r:id="rId5"/>
    <p:sldId id="328" r:id="rId6"/>
    <p:sldId id="283" r:id="rId7"/>
    <p:sldId id="331" r:id="rId8"/>
    <p:sldId id="332" r:id="rId9"/>
    <p:sldId id="333" r:id="rId10"/>
    <p:sldId id="334" r:id="rId11"/>
    <p:sldId id="335" r:id="rId12"/>
    <p:sldId id="344" r:id="rId13"/>
    <p:sldId id="336" r:id="rId14"/>
    <p:sldId id="367" r:id="rId15"/>
    <p:sldId id="342" r:id="rId16"/>
    <p:sldId id="368" r:id="rId17"/>
    <p:sldId id="343" r:id="rId18"/>
    <p:sldId id="351" r:id="rId19"/>
    <p:sldId id="354" r:id="rId20"/>
    <p:sldId id="352" r:id="rId21"/>
    <p:sldId id="364" r:id="rId22"/>
    <p:sldId id="366" r:id="rId23"/>
    <p:sldId id="353" r:id="rId24"/>
    <p:sldId id="365" r:id="rId25"/>
    <p:sldId id="369" r:id="rId26"/>
    <p:sldId id="355" r:id="rId27"/>
    <p:sldId id="356" r:id="rId28"/>
    <p:sldId id="357" r:id="rId29"/>
    <p:sldId id="361" r:id="rId30"/>
    <p:sldId id="363" r:id="rId31"/>
    <p:sldId id="345" r:id="rId32"/>
    <p:sldId id="346" r:id="rId33"/>
    <p:sldId id="347" r:id="rId34"/>
    <p:sldId id="348" r:id="rId35"/>
    <p:sldId id="349" r:id="rId36"/>
    <p:sldId id="350" r:id="rId37"/>
    <p:sldId id="330" r:id="rId38"/>
    <p:sldId id="262" r:id="rId39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Секция по подразбиране" id="{908FD0CD-70C9-4A2D-A030-46220F9CCD8C}">
          <p14:sldIdLst>
            <p14:sldId id="257"/>
            <p14:sldId id="256"/>
            <p14:sldId id="328"/>
            <p14:sldId id="283"/>
            <p14:sldId id="331"/>
            <p14:sldId id="332"/>
            <p14:sldId id="333"/>
            <p14:sldId id="334"/>
            <p14:sldId id="335"/>
            <p14:sldId id="344"/>
            <p14:sldId id="336"/>
            <p14:sldId id="367"/>
            <p14:sldId id="342"/>
            <p14:sldId id="368"/>
            <p14:sldId id="343"/>
            <p14:sldId id="351"/>
            <p14:sldId id="354"/>
            <p14:sldId id="352"/>
            <p14:sldId id="364"/>
            <p14:sldId id="366"/>
            <p14:sldId id="353"/>
            <p14:sldId id="365"/>
            <p14:sldId id="369"/>
            <p14:sldId id="355"/>
            <p14:sldId id="356"/>
            <p14:sldId id="357"/>
            <p14:sldId id="361"/>
            <p14:sldId id="363"/>
            <p14:sldId id="345"/>
            <p14:sldId id="346"/>
            <p14:sldId id="347"/>
            <p14:sldId id="348"/>
            <p14:sldId id="349"/>
            <p14:sldId id="350"/>
            <p14:sldId id="330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488D"/>
    <a:srgbClr val="17458F"/>
    <a:srgbClr val="FFB1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09" autoAdjust="0"/>
    <p:restoredTop sz="85109" autoAdjust="0"/>
  </p:normalViewPr>
  <p:slideViewPr>
    <p:cSldViewPr snapToGrid="0">
      <p:cViewPr varScale="1">
        <p:scale>
          <a:sx n="140" d="100"/>
          <a:sy n="140" d="100"/>
        </p:scale>
        <p:origin x="810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82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92AAD0-F73E-4955-99D7-99898D94E183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E772B7-C1CF-4A4A-82E2-DE6CE183E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743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0271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61DD0-9121-2B55-9D20-31E5867AC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6E1DF4-B2A1-B64B-34E3-B069DD8970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AD486D-6FCE-90F7-21E5-D4ECB82E25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5C9247-7B37-D783-0A1E-FB2854E4D0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5528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61DD0-9121-2B55-9D20-31E5867AC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6E1DF4-B2A1-B64B-34E3-B069DD8970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AD486D-6FCE-90F7-21E5-D4ECB82E25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5C9247-7B37-D783-0A1E-FB2854E4D0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5528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61DD0-9121-2B55-9D20-31E5867AC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6E1DF4-B2A1-B64B-34E3-B069DD8970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AD486D-6FCE-90F7-21E5-D4ECB82E25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5C9247-7B37-D783-0A1E-FB2854E4D0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5528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09C36-9B3C-35F7-CAA3-81301EACC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0E3279-BBEC-3F83-A4AE-85CEAD653F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1A8BA2-A24F-EBA1-1A5D-EF83BB11B9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B75E8B-6B53-467D-885A-982722733D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9304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09C36-9B3C-35F7-CAA3-81301EACC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0E3279-BBEC-3F83-A4AE-85CEAD653F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1A8BA2-A24F-EBA1-1A5D-EF83BB11B9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B75E8B-6B53-467D-885A-982722733D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9304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09C36-9B3C-35F7-CAA3-81301EACC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0E3279-BBEC-3F83-A4AE-85CEAD653F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1A8BA2-A24F-EBA1-1A5D-EF83BB11B9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B75E8B-6B53-467D-885A-982722733D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9304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3899C-4C5A-3D9B-B5B2-8557EA053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D0216A-D4FE-1179-7309-F57EF69598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F29EF1-7B73-CDF7-8F8C-56EEDA83AF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EC8249-2065-69BB-38E5-4FD4DDC0D4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8458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3899C-4C5A-3D9B-B5B2-8557EA053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D0216A-D4FE-1179-7309-F57EF69598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F29EF1-7B73-CDF7-8F8C-56EEDA83AF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EC8249-2065-69BB-38E5-4FD4DDC0D4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8458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3899C-4C5A-3D9B-B5B2-8557EA053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D0216A-D4FE-1179-7309-F57EF69598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F29EF1-7B73-CDF7-8F8C-56EEDA83AF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EC8249-2065-69BB-38E5-4FD4DDC0D4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8458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3899C-4C5A-3D9B-B5B2-8557EA053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D0216A-D4FE-1179-7309-F57EF69598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F29EF1-7B73-CDF7-8F8C-56EEDA83AF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EC8249-2065-69BB-38E5-4FD4DDC0D4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8458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2554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09C36-9B3C-35F7-CAA3-81301EACC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0E3279-BBEC-3F83-A4AE-85CEAD653F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1A8BA2-A24F-EBA1-1A5D-EF83BB11B9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B75E8B-6B53-467D-885A-982722733D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9304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09C36-9B3C-35F7-CAA3-81301EACC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0E3279-BBEC-3F83-A4AE-85CEAD653F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1A8BA2-A24F-EBA1-1A5D-EF83BB11B9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B75E8B-6B53-467D-885A-982722733D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9304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4E916-D485-2281-1058-982F45859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F92B8B-E6C9-5DAF-34DF-3873C299EA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C80108-4932-2456-6716-CC5770CBFE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28D40-B16B-DA94-12B0-91CB53F39C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4244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4E916-D485-2281-1058-982F45859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F92B8B-E6C9-5DAF-34DF-3873C299EA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C80108-4932-2456-6716-CC5770CBFE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28D40-B16B-DA94-12B0-91CB53F39C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1769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4E916-D485-2281-1058-982F45859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F92B8B-E6C9-5DAF-34DF-3873C299EA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C80108-4932-2456-6716-CC5770CBFE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28D40-B16B-DA94-12B0-91CB53F39C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2797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4E916-D485-2281-1058-982F45859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F92B8B-E6C9-5DAF-34DF-3873C299EA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C80108-4932-2456-6716-CC5770CBFE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28D40-B16B-DA94-12B0-91CB53F39C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9321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4E916-D485-2281-1058-982F45859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F92B8B-E6C9-5DAF-34DF-3873C299EA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C80108-4932-2456-6716-CC5770CBFE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28D40-B16B-DA94-12B0-91CB53F39C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1165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4E916-D485-2281-1058-982F45859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F92B8B-E6C9-5DAF-34DF-3873C299EA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C80108-4932-2456-6716-CC5770CBFE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28D40-B16B-DA94-12B0-91CB53F39C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950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DC12F-198F-8EC3-96F7-73609942E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7F47B4-2BD0-D756-3F5E-488F05B340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5BAD06-1EA3-416C-69E8-EC4513513F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9BAD00-062D-B82E-C0BF-63BD4CDC50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6183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82F822-FC9F-BF5D-30D7-0726D4C64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FFDE96-6B35-1A31-E788-25D0182020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899F73-441D-1A52-BA8A-75F5807F2D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AD2BF-ADFC-EE2F-123A-6062794384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5786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61896-4689-ACB4-07DE-DC22545E7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F3AF9F-DBE5-05FB-A77E-943CF2A3C2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A9E1FA-F931-3B45-D236-8051955532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F6097A-A1C0-9802-9D36-B8ED6BD552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9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835A97-0E12-F924-7D25-7EE8B0A84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1CEF33-A1E2-4704-1C89-A1D6555733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9A14F3-618E-49DF-FE76-136311CD8E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1F1B3B-3D3B-BC89-6238-01787DE717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5955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CC918-8420-3D29-3B3B-3012931F2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13469A-FBA5-00F5-D6F5-1F1C006E14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552660-FB47-4224-AAEC-7737904B5A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4EBF4E-2BB7-2A3D-BBC4-978814A581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8937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A3E7BC-F780-C95D-8EF3-2201BD272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A09ED8-E4A9-BCEE-F804-C1841E09FF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DC69C2-25F7-1CE5-A2BB-840AC2C475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DD0F40-745E-02AD-11D6-8B7A5E5DAA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8923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18259-FC15-F946-C421-B38679F3D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F288D3-BB07-31A5-3F0B-259E7ED916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73CB06-C523-BEBE-9864-B5ADADD7B0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388F45-501B-33D7-7D26-8D2AB831AE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813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710007"/>
            <a:ext cx="12192000" cy="250060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СЕМИНАР ЗА ОБУЧЕНИЕ </a:t>
            </a:r>
          </a:p>
          <a:p>
            <a:pPr algn="ctr">
              <a:spcAft>
                <a:spcPts val="600"/>
              </a:spcAft>
            </a:pPr>
            <a:r>
              <a:rPr lang="bg-BG" sz="28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НА ЕЛЕКТ-ПРЕЗИДЕНТИ И СЕКРЕТАРИ (ПЕТС)</a:t>
            </a: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8" name="Текстово поле 7">
            <a:extLst>
              <a:ext uri="{FF2B5EF4-FFF2-40B4-BE49-F238E27FC236}">
                <a16:creationId xmlns:a16="http://schemas.microsoft.com/office/drawing/2014/main" id="{1F735CFA-B597-4FA0-BB17-104FA82DF662}"/>
              </a:ext>
            </a:extLst>
          </p:cNvPr>
          <p:cNvSpPr txBox="1"/>
          <p:nvPr userDrawn="1"/>
        </p:nvSpPr>
        <p:spPr>
          <a:xfrm>
            <a:off x="4666987" y="4674169"/>
            <a:ext cx="2858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04-06 април 2025,</a:t>
            </a:r>
            <a:r>
              <a:rPr lang="bg-BG" baseline="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Пловдив</a:t>
            </a:r>
            <a:endParaRPr lang="bg-BG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439835" y="40283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9980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130425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bg-BG" dirty="0"/>
              <a:t>Подраздел</a:t>
            </a:r>
            <a:endParaRPr lang="en-US" dirty="0"/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1981200" y="40386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Кратко описание</a:t>
            </a:r>
            <a:r>
              <a:rPr lang="bg-BG" sz="2000" baseline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ако е необходимо.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Lorem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dolor sit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amet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consectetur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adipiscing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elit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in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sem.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Fusce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interdum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velit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Donec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posuere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leo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mauris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vestibulum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at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sollicitudin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est.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Phasellus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enim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blandit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et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non,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convallis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rutrum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nisl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8955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5088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321035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41632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894802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/>
          </p:nvPr>
        </p:nvSpPr>
        <p:spPr>
          <a:xfrm>
            <a:off x="589660" y="1589518"/>
            <a:ext cx="11015529" cy="424725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49885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27339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17535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38577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1951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691881"/>
            <a:ext cx="12192000" cy="250060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СЕМИНАР ЗА ОБУЧЕНИЕ </a:t>
            </a:r>
          </a:p>
          <a:p>
            <a:pPr algn="ctr">
              <a:spcAft>
                <a:spcPts val="600"/>
              </a:spcAft>
            </a:pPr>
            <a:r>
              <a:rPr lang="bg-BG" sz="28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НА ЕЛЕКТ-ПРЕЗИДЕНТИ И СЕКРЕТАРИ (ПЕТС)</a:t>
            </a: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" name="Текстово поле 7">
            <a:extLst>
              <a:ext uri="{FF2B5EF4-FFF2-40B4-BE49-F238E27FC236}">
                <a16:creationId xmlns:a16="http://schemas.microsoft.com/office/drawing/2014/main" id="{1F735CFA-B597-4FA0-BB17-104FA82DF662}"/>
              </a:ext>
            </a:extLst>
          </p:cNvPr>
          <p:cNvSpPr txBox="1"/>
          <p:nvPr userDrawn="1"/>
        </p:nvSpPr>
        <p:spPr>
          <a:xfrm>
            <a:off x="4666987" y="4674169"/>
            <a:ext cx="2858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04-06 април 2025,</a:t>
            </a:r>
            <a:r>
              <a:rPr lang="bg-BG" baseline="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Пловдив</a:t>
            </a:r>
            <a:endParaRPr lang="bg-BG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2102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23828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 userDrawn="1"/>
        </p:nvSpPr>
        <p:spPr>
          <a:xfrm>
            <a:off x="0" y="2282825"/>
            <a:ext cx="12192000" cy="1374776"/>
          </a:xfrm>
          <a:prstGeom prst="rect">
            <a:avLst/>
          </a:prstGeom>
          <a:solidFill>
            <a:srgbClr val="002060"/>
          </a:solidFill>
        </p:spPr>
        <p:txBody>
          <a:bodyPr anchor="ctr" anchorCtr="0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Подраздел</a:t>
            </a:r>
            <a:endParaRPr lang="en-US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Subtitle 2"/>
          <p:cNvSpPr txBox="1">
            <a:spLocks/>
          </p:cNvSpPr>
          <p:nvPr userDrawn="1"/>
        </p:nvSpPr>
        <p:spPr>
          <a:xfrm>
            <a:off x="1981200" y="40386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2000" dirty="0">
                <a:solidFill>
                  <a:schemeClr val="tx1"/>
                </a:solidFill>
              </a:rPr>
              <a:t>Кратко описание</a:t>
            </a:r>
            <a:r>
              <a:rPr lang="bg-BG" sz="2000" baseline="0" dirty="0">
                <a:solidFill>
                  <a:schemeClr val="tx1"/>
                </a:solidFill>
              </a:rPr>
              <a:t>, ако е необходимо.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Lorem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dolor sit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amet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consectetur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adipiscing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sem.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Fusce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interdum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velit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Donec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posuere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leo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mauris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vestibulum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sollicitudin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est.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Phasellus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enim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blandit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non,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convallis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rutrum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nisl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40917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 userDrawn="1"/>
        </p:nvSpPr>
        <p:spPr>
          <a:xfrm>
            <a:off x="0" y="2282825"/>
            <a:ext cx="12192000" cy="1374776"/>
          </a:xfrm>
          <a:prstGeom prst="rect">
            <a:avLst/>
          </a:prstGeom>
          <a:solidFill>
            <a:srgbClr val="C00000"/>
          </a:solidFill>
        </p:spPr>
        <p:txBody>
          <a:bodyPr anchor="ctr" anchorCtr="0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Подраздел</a:t>
            </a:r>
            <a:endParaRPr lang="en-US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Subtitle 2"/>
          <p:cNvSpPr txBox="1">
            <a:spLocks/>
          </p:cNvSpPr>
          <p:nvPr userDrawn="1"/>
        </p:nvSpPr>
        <p:spPr>
          <a:xfrm>
            <a:off x="1981200" y="40386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2000" dirty="0">
                <a:solidFill>
                  <a:schemeClr val="tx1"/>
                </a:solidFill>
              </a:rPr>
              <a:t>Кратко описание</a:t>
            </a:r>
            <a:r>
              <a:rPr lang="bg-BG" sz="2000" baseline="0" dirty="0">
                <a:solidFill>
                  <a:schemeClr val="tx1"/>
                </a:solidFill>
              </a:rPr>
              <a:t>, ако е необходимо.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Lorem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dolor sit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amet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consectetur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adipiscing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sem.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Fusce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interdum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velit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Donec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posuere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leo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mauris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vestibulum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sollicitudin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est.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Phasellus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enim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blandit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non,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convallis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rutrum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nisl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5185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561252"/>
            <a:ext cx="12192000" cy="2500605"/>
          </a:xfrm>
          <a:prstGeom prst="rect">
            <a:avLst/>
          </a:prstGeo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СЕМИНАР ЗА ОБУЧЕНИЕ </a:t>
            </a:r>
          </a:p>
          <a:p>
            <a:pPr algn="ctr">
              <a:spcAft>
                <a:spcPts val="600"/>
              </a:spcAft>
            </a:pPr>
            <a:r>
              <a:rPr lang="bg-BG" sz="28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НА ЕЛЕКТ-ПРЕЗИДЕНТИ И СЕКРЕТАРИ (ПЕТС)</a:t>
            </a: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" name="Текстово поле 7">
            <a:extLst>
              <a:ext uri="{FF2B5EF4-FFF2-40B4-BE49-F238E27FC236}">
                <a16:creationId xmlns:a16="http://schemas.microsoft.com/office/drawing/2014/main" id="{1F735CFA-B597-4FA0-BB17-104FA82DF662}"/>
              </a:ext>
            </a:extLst>
          </p:cNvPr>
          <p:cNvSpPr txBox="1"/>
          <p:nvPr userDrawn="1"/>
        </p:nvSpPr>
        <p:spPr>
          <a:xfrm>
            <a:off x="4666987" y="4674169"/>
            <a:ext cx="2858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04-06 април 2025,</a:t>
            </a:r>
            <a:r>
              <a:rPr lang="bg-BG" baseline="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Пловдив</a:t>
            </a:r>
            <a:endParaRPr lang="bg-BG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917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912855"/>
            <a:ext cx="12192000" cy="12503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endParaRPr lang="bg-BG" sz="2800" b="1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9639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912855"/>
            <a:ext cx="12192000" cy="1250302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endParaRPr lang="bg-BG" sz="2800" b="1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9504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912855"/>
            <a:ext cx="12192000" cy="1250302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endParaRPr lang="bg-BG" sz="2800" b="1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17060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Оформление по избо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23BC1A21-5DD3-4712-A27D-A6E7112162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8979"/>
            <a:ext cx="1714804" cy="633128"/>
          </a:xfrm>
          <a:prstGeom prst="rect">
            <a:avLst/>
          </a:prstGeom>
        </p:spPr>
      </p:pic>
      <p:sp>
        <p:nvSpPr>
          <p:cNvPr id="9" name="Правоъгълник 8">
            <a:extLst>
              <a:ext uri="{FF2B5EF4-FFF2-40B4-BE49-F238E27FC236}">
                <a16:creationId xmlns:a16="http://schemas.microsoft.com/office/drawing/2014/main" id="{68DA77A9-B9CD-42FB-B391-EDFCD17EE0EF}"/>
              </a:ext>
            </a:extLst>
          </p:cNvPr>
          <p:cNvSpPr/>
          <p:nvPr userDrawn="1"/>
        </p:nvSpPr>
        <p:spPr>
          <a:xfrm>
            <a:off x="0" y="2519418"/>
            <a:ext cx="12192000" cy="14856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bg-BG" sz="36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984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Оформление по избо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0" y="6077712"/>
            <a:ext cx="12192000" cy="785152"/>
            <a:chOff x="0" y="6077712"/>
            <a:chExt cx="12192000" cy="785152"/>
          </a:xfrm>
        </p:grpSpPr>
        <p:sp>
          <p:nvSpPr>
            <p:cNvPr id="5" name="Правоъгълник 4">
              <a:extLst>
                <a:ext uri="{FF2B5EF4-FFF2-40B4-BE49-F238E27FC236}">
                  <a16:creationId xmlns:a16="http://schemas.microsoft.com/office/drawing/2014/main" id="{D7466F01-F82C-4A32-A9C8-F586FEA26485}"/>
                </a:ext>
              </a:extLst>
            </p:cNvPr>
            <p:cNvSpPr/>
            <p:nvPr userDrawn="1"/>
          </p:nvSpPr>
          <p:spPr>
            <a:xfrm>
              <a:off x="0" y="6077712"/>
              <a:ext cx="12192000" cy="780288"/>
            </a:xfrm>
            <a:prstGeom prst="rect">
              <a:avLst/>
            </a:prstGeom>
            <a:solidFill>
              <a:srgbClr val="1745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bg-BG" noProof="0" dirty="0"/>
            </a:p>
          </p:txBody>
        </p:sp>
        <p:pic>
          <p:nvPicPr>
            <p:cNvPr id="12" name="Картина 11">
              <a:extLst>
                <a:ext uri="{FF2B5EF4-FFF2-40B4-BE49-F238E27FC236}">
                  <a16:creationId xmlns:a16="http://schemas.microsoft.com/office/drawing/2014/main" id="{313340D6-2865-4EA6-B095-5F930CA2C7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1640" y="6186851"/>
              <a:ext cx="1754171" cy="64766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" name="Картина 14">
              <a:extLst>
                <a:ext uri="{FF2B5EF4-FFF2-40B4-BE49-F238E27FC236}">
                  <a16:creationId xmlns:a16="http://schemas.microsoft.com/office/drawing/2014/main" id="{A3854AD8-9E60-4A42-B79A-7221E1EE4F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72978" y="6212558"/>
              <a:ext cx="1007763" cy="596248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18" name="Право съединение 17">
              <a:extLst>
                <a:ext uri="{FF2B5EF4-FFF2-40B4-BE49-F238E27FC236}">
                  <a16:creationId xmlns:a16="http://schemas.microsoft.com/office/drawing/2014/main" id="{5DC20674-118F-4477-B6E2-05C8BD28A71C}"/>
                </a:ext>
              </a:extLst>
            </p:cNvPr>
            <p:cNvCxnSpPr/>
            <p:nvPr userDrawn="1"/>
          </p:nvCxnSpPr>
          <p:spPr>
            <a:xfrm>
              <a:off x="10978961" y="6144025"/>
              <a:ext cx="0" cy="647663"/>
            </a:xfrm>
            <a:prstGeom prst="line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Straight Connector 2"/>
            <p:cNvCxnSpPr/>
            <p:nvPr userDrawn="1"/>
          </p:nvCxnSpPr>
          <p:spPr>
            <a:xfrm>
              <a:off x="9193116" y="6221576"/>
              <a:ext cx="0" cy="5701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Текстово поле 7">
              <a:extLst>
                <a:ext uri="{FF2B5EF4-FFF2-40B4-BE49-F238E27FC236}">
                  <a16:creationId xmlns:a16="http://schemas.microsoft.com/office/drawing/2014/main" id="{1F735CFA-B597-4FA0-BB17-104FA82DF662}"/>
                </a:ext>
              </a:extLst>
            </p:cNvPr>
            <p:cNvSpPr txBox="1"/>
            <p:nvPr userDrawn="1"/>
          </p:nvSpPr>
          <p:spPr>
            <a:xfrm>
              <a:off x="592610" y="6524310"/>
              <a:ext cx="27251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16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04-06 април 2025,</a:t>
              </a:r>
              <a:r>
                <a:rPr lang="bg-BG" sz="1600" baseline="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Пловдив</a:t>
              </a:r>
              <a:endParaRPr lang="bg-BG" sz="16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11" name="Picture 3" descr="E:\000000000000000000 Zone 21B\D2482\Пламен Цветков\PETS\шаблон\plovdiv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524" y="6111909"/>
              <a:ext cx="2204715" cy="446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1" name="Picture 3" descr="E:\000000000000000000 Zone 21B\D2482\Пламен Цветков\PETS\шаблон\logo\PM2526-Stacked-White-EN-US-small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0207" y="6230122"/>
              <a:ext cx="862546" cy="5323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23112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0" y="6077712"/>
            <a:ext cx="12192000" cy="785152"/>
            <a:chOff x="0" y="6077712"/>
            <a:chExt cx="12192000" cy="785152"/>
          </a:xfrm>
        </p:grpSpPr>
        <p:sp>
          <p:nvSpPr>
            <p:cNvPr id="11" name="Правоъгълник 4">
              <a:extLst>
                <a:ext uri="{FF2B5EF4-FFF2-40B4-BE49-F238E27FC236}">
                  <a16:creationId xmlns:a16="http://schemas.microsoft.com/office/drawing/2014/main" id="{D7466F01-F82C-4A32-A9C8-F586FEA26485}"/>
                </a:ext>
              </a:extLst>
            </p:cNvPr>
            <p:cNvSpPr/>
            <p:nvPr userDrawn="1"/>
          </p:nvSpPr>
          <p:spPr>
            <a:xfrm>
              <a:off x="0" y="6077712"/>
              <a:ext cx="12192000" cy="780288"/>
            </a:xfrm>
            <a:prstGeom prst="rect">
              <a:avLst/>
            </a:prstGeom>
            <a:solidFill>
              <a:srgbClr val="1745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bg-BG" noProof="0" dirty="0"/>
            </a:p>
          </p:txBody>
        </p:sp>
        <p:pic>
          <p:nvPicPr>
            <p:cNvPr id="12" name="Картина 11">
              <a:extLst>
                <a:ext uri="{FF2B5EF4-FFF2-40B4-BE49-F238E27FC236}">
                  <a16:creationId xmlns:a16="http://schemas.microsoft.com/office/drawing/2014/main" id="{313340D6-2865-4EA6-B095-5F930CA2C7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1640" y="6186851"/>
              <a:ext cx="1754171" cy="64766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Картина 14">
              <a:extLst>
                <a:ext uri="{FF2B5EF4-FFF2-40B4-BE49-F238E27FC236}">
                  <a16:creationId xmlns:a16="http://schemas.microsoft.com/office/drawing/2014/main" id="{A3854AD8-9E60-4A42-B79A-7221E1EE4F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72978" y="6212558"/>
              <a:ext cx="1007763" cy="596248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14" name="Право съединение 17">
              <a:extLst>
                <a:ext uri="{FF2B5EF4-FFF2-40B4-BE49-F238E27FC236}">
                  <a16:creationId xmlns:a16="http://schemas.microsoft.com/office/drawing/2014/main" id="{5DC20674-118F-4477-B6E2-05C8BD28A71C}"/>
                </a:ext>
              </a:extLst>
            </p:cNvPr>
            <p:cNvCxnSpPr/>
            <p:nvPr userDrawn="1"/>
          </p:nvCxnSpPr>
          <p:spPr>
            <a:xfrm>
              <a:off x="10978961" y="6144025"/>
              <a:ext cx="0" cy="647663"/>
            </a:xfrm>
            <a:prstGeom prst="line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>
              <a:off x="9193116" y="6221576"/>
              <a:ext cx="0" cy="5701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Текстово поле 7">
              <a:extLst>
                <a:ext uri="{FF2B5EF4-FFF2-40B4-BE49-F238E27FC236}">
                  <a16:creationId xmlns:a16="http://schemas.microsoft.com/office/drawing/2014/main" id="{1F735CFA-B597-4FA0-BB17-104FA82DF662}"/>
                </a:ext>
              </a:extLst>
            </p:cNvPr>
            <p:cNvSpPr txBox="1"/>
            <p:nvPr userDrawn="1"/>
          </p:nvSpPr>
          <p:spPr>
            <a:xfrm>
              <a:off x="592610" y="6524310"/>
              <a:ext cx="27251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16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04-06 април 2025,</a:t>
              </a:r>
              <a:r>
                <a:rPr lang="bg-BG" sz="1600" baseline="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Пловдив</a:t>
              </a:r>
              <a:endParaRPr lang="bg-BG" sz="16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22" name="Picture 3" descr="E:\000000000000000000 Zone 21B\D2482\Пламен Цветков\PETS\шаблон\plovdiv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524" y="6111909"/>
              <a:ext cx="2204715" cy="446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3" descr="E:\000000000000000000 Zone 21B\D2482\Пламен Цветков\PETS\шаблон\logo\PM2526-Stacked-White-EN-US-small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0207" y="6230122"/>
              <a:ext cx="862546" cy="5323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80037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5.png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0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>
            <a:extLst>
              <a:ext uri="{FF2B5EF4-FFF2-40B4-BE49-F238E27FC236}">
                <a16:creationId xmlns:a16="http://schemas.microsoft.com/office/drawing/2014/main" id="{086184F0-BCA2-4D67-8CC0-466BB1CAC48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11347" y="540221"/>
            <a:ext cx="3656707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algn="l" eaLnBrk="1" hangingPunct="1">
              <a:spcAft>
                <a:spcPts val="600"/>
              </a:spcAft>
              <a:defRPr/>
            </a:pP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ДГ 2024-20</a:t>
            </a:r>
            <a:r>
              <a:rPr lang="en-US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2</a:t>
            </a: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5: Маргарит</a:t>
            </a:r>
            <a:r>
              <a:rPr lang="bg-BG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а</a:t>
            </a:r>
            <a:r>
              <a:rPr lang="bg-BG" altLang="en-US" sz="1700" b="1" kern="1200" baseline="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Богданова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ДГ 2025-20</a:t>
            </a:r>
            <a:r>
              <a:rPr lang="en-US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2</a:t>
            </a: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6: Пламен Цветков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РИ Президент елект:  </a:t>
            </a:r>
            <a:r>
              <a:rPr lang="bg-BG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Марио Сезар</a:t>
            </a:r>
            <a:endParaRPr lang="ru-RU" altLang="en-US" sz="1700" b="1" kern="1200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Дистрикт 2482</a:t>
            </a:r>
            <a:endParaRPr lang="en-US" altLang="en-US" sz="1700" b="1" kern="1200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+mn-ea"/>
              <a:cs typeface="Calibri" pitchFamily="34" charset="0"/>
            </a:endParaRPr>
          </a:p>
        </p:txBody>
      </p:sp>
      <p:grpSp>
        <p:nvGrpSpPr>
          <p:cNvPr id="3" name="Group 2"/>
          <p:cNvGrpSpPr/>
          <p:nvPr userDrawn="1"/>
        </p:nvGrpSpPr>
        <p:grpSpPr>
          <a:xfrm>
            <a:off x="460816" y="837284"/>
            <a:ext cx="3225875" cy="775480"/>
            <a:chOff x="8656232" y="540221"/>
            <a:chExt cx="3225875" cy="775480"/>
          </a:xfrm>
        </p:grpSpPr>
        <p:pic>
          <p:nvPicPr>
            <p:cNvPr id="6" name="Picture 2" descr="E:\000000000000000000 Zone 21B\D2482\Margarita blanka\T2425EN-Logo-RGB.png">
              <a:extLst>
                <a:ext uri="{FF2B5EF4-FFF2-40B4-BE49-F238E27FC236}">
                  <a16:creationId xmlns:a16="http://schemas.microsoft.com/office/drawing/2014/main" id="{A4EFAAAC-0ED3-462A-B0A0-DBE6DF73C267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3724" y="647727"/>
              <a:ext cx="1128383" cy="6679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Картина 12">
              <a:extLst>
                <a:ext uri="{FF2B5EF4-FFF2-40B4-BE49-F238E27FC236}">
                  <a16:creationId xmlns:a16="http://schemas.microsoft.com/office/drawing/2014/main" id="{02EFAFBC-1C8C-4568-A657-FA111CE6BD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6232" y="540221"/>
              <a:ext cx="1863500" cy="775479"/>
            </a:xfrm>
            <a:prstGeom prst="rect">
              <a:avLst/>
            </a:prstGeom>
          </p:spPr>
        </p:pic>
        <p:cxnSp>
          <p:nvCxnSpPr>
            <p:cNvPr id="11" name="Straight Connector 7">
              <a:extLst>
                <a:ext uri="{FF2B5EF4-FFF2-40B4-BE49-F238E27FC236}">
                  <a16:creationId xmlns:a16="http://schemas.microsoft.com/office/drawing/2014/main" id="{48DA88E7-1166-46AF-8543-78CD0A5465C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655943" y="540222"/>
              <a:ext cx="0" cy="775479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 userDrawn="1"/>
        </p:nvGrpSpPr>
        <p:grpSpPr>
          <a:xfrm>
            <a:off x="8355707" y="779800"/>
            <a:ext cx="3140762" cy="832963"/>
            <a:chOff x="5304857" y="2818484"/>
            <a:chExt cx="3140762" cy="832963"/>
          </a:xfrm>
        </p:grpSpPr>
        <p:pic>
          <p:nvPicPr>
            <p:cNvPr id="1026" name="Picture 2" descr="E:\000000000000000000 Zone 21B\D2482\Пламен Цветков\PETS\шаблон\logo\PM2526-BC-SOCIAL-ROTARY-WHITE-1080x1080-EN-US (1).png"/>
            <p:cNvPicPr>
              <a:picLocks noChangeAspect="1" noChangeArrowheads="1"/>
            </p:cNvPicPr>
            <p:nvPr userDrawn="1"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520"/>
            <a:stretch/>
          </p:blipFill>
          <p:spPr bwMode="auto">
            <a:xfrm>
              <a:off x="7356496" y="2818485"/>
              <a:ext cx="1089123" cy="832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Картина 12">
              <a:extLst>
                <a:ext uri="{FF2B5EF4-FFF2-40B4-BE49-F238E27FC236}">
                  <a16:creationId xmlns:a16="http://schemas.microsoft.com/office/drawing/2014/main" id="{02EFAFBC-1C8C-4568-A657-FA111CE6BD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04857" y="2818484"/>
              <a:ext cx="1863500" cy="775479"/>
            </a:xfrm>
            <a:prstGeom prst="rect">
              <a:avLst/>
            </a:prstGeom>
          </p:spPr>
        </p:pic>
        <p:cxnSp>
          <p:nvCxnSpPr>
            <p:cNvPr id="15" name="Straight Connector 7">
              <a:extLst>
                <a:ext uri="{FF2B5EF4-FFF2-40B4-BE49-F238E27FC236}">
                  <a16:creationId xmlns:a16="http://schemas.microsoft.com/office/drawing/2014/main" id="{48DA88E7-1166-46AF-8543-78CD0A5465C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304568" y="2818485"/>
              <a:ext cx="0" cy="775479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7" name="Picture 3" descr="E:\000000000000000000 Zone 21B\D2482\Пламен Цветков\PETS\шаблон\plovdiv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13" y="6021829"/>
            <a:ext cx="3963973" cy="80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709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51" r:id="rId2"/>
    <p:sldLayoutId id="2147483685" r:id="rId3"/>
    <p:sldLayoutId id="2147483649" r:id="rId4"/>
    <p:sldLayoutId id="2147483687" r:id="rId5"/>
    <p:sldLayoutId id="2147483688" r:id="rId6"/>
    <p:sldLayoutId id="2147483670" r:id="rId7"/>
    <p:sldLayoutId id="2147483671" r:id="rId8"/>
    <p:sldLayoutId id="2147483701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411374"/>
            <a:ext cx="10972800" cy="5884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6202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7" name="Картина 7">
            <a:extLst>
              <a:ext uri="{FF2B5EF4-FFF2-40B4-BE49-F238E27FC236}">
                <a16:creationId xmlns:a16="http://schemas.microsoft.com/office/drawing/2014/main" id="{239D22AA-BF46-414C-8B4C-59B6935DF71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03" y="5908887"/>
            <a:ext cx="1714804" cy="633128"/>
          </a:xfrm>
          <a:prstGeom prst="rect">
            <a:avLst/>
          </a:prstGeom>
        </p:spPr>
      </p:pic>
      <p:pic>
        <p:nvPicPr>
          <p:cNvPr id="2050" name="Picture 2" descr="E:\000000000000000000 Zone 21B\D2482\Margarita ПЕТС\template\Christo\theme-2023-24-logo-and-guidelines-en\2023-2024 Presidential theme logo and guidelines-EN\2 ALL LOGOS\ONE-COLOR\WHITE\Horizontal\T2324EN_Horizontal_REV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9599" y="5958311"/>
            <a:ext cx="1514702" cy="570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авоъгълник 4">
            <a:extLst>
              <a:ext uri="{FF2B5EF4-FFF2-40B4-BE49-F238E27FC236}">
                <a16:creationId xmlns:a16="http://schemas.microsoft.com/office/drawing/2014/main" id="{D7466F01-F82C-4A32-A9C8-F586FEA26485}"/>
              </a:ext>
            </a:extLst>
          </p:cNvPr>
          <p:cNvSpPr/>
          <p:nvPr userDrawn="1"/>
        </p:nvSpPr>
        <p:spPr>
          <a:xfrm>
            <a:off x="0" y="6077712"/>
            <a:ext cx="12192000" cy="780288"/>
          </a:xfrm>
          <a:prstGeom prst="rect">
            <a:avLst/>
          </a:prstGeom>
          <a:solidFill>
            <a:srgbClr val="17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63550" indent="0" algn="ctr">
              <a:spcAft>
                <a:spcPts val="600"/>
              </a:spcAft>
            </a:pPr>
            <a:br>
              <a:rPr lang="bg-BG" sz="1200" b="0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</a:br>
            <a:br>
              <a:rPr lang="bg-BG" sz="1200" b="0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</a:br>
            <a:r>
              <a:rPr lang="bg-BG" sz="1200" b="0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Семинар</a:t>
            </a:r>
            <a:r>
              <a:rPr lang="bg-BG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за обучение на елект президенти и секретари (ПЕТС)</a:t>
            </a:r>
            <a:br>
              <a:rPr lang="bg-BG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</a:br>
            <a:r>
              <a:rPr lang="en-US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0</a:t>
            </a:r>
            <a:r>
              <a:rPr lang="bg-BG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4</a:t>
            </a:r>
            <a:r>
              <a:rPr lang="en-US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-06 </a:t>
            </a:r>
            <a:r>
              <a:rPr lang="bg-BG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април 202</a:t>
            </a:r>
            <a:r>
              <a:rPr lang="en-US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5</a:t>
            </a:r>
            <a:r>
              <a:rPr lang="bg-BG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, Пловдив</a:t>
            </a:r>
            <a:endParaRPr lang="bg-BG" sz="1200" b="0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</p:txBody>
      </p:sp>
      <p:pic>
        <p:nvPicPr>
          <p:cNvPr id="15" name="Картина 11">
            <a:extLst>
              <a:ext uri="{FF2B5EF4-FFF2-40B4-BE49-F238E27FC236}">
                <a16:creationId xmlns:a16="http://schemas.microsoft.com/office/drawing/2014/main" id="{313340D6-2865-4EA6-B095-5F930CA2C71E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9005"/>
            <a:ext cx="1462747" cy="540065"/>
          </a:xfrm>
          <a:prstGeom prst="rect">
            <a:avLst/>
          </a:prstGeom>
          <a:ln>
            <a:noFill/>
          </a:ln>
        </p:spPr>
      </p:pic>
      <p:pic>
        <p:nvPicPr>
          <p:cNvPr id="18" name="Картина 14">
            <a:extLst>
              <a:ext uri="{FF2B5EF4-FFF2-40B4-BE49-F238E27FC236}">
                <a16:creationId xmlns:a16="http://schemas.microsoft.com/office/drawing/2014/main" id="{A3854AD8-9E60-4A42-B79A-7221E1EE4F32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209" y="6212051"/>
            <a:ext cx="937755" cy="554827"/>
          </a:xfrm>
          <a:prstGeom prst="rect">
            <a:avLst/>
          </a:prstGeom>
          <a:ln>
            <a:noFill/>
          </a:ln>
        </p:spPr>
      </p:pic>
      <p:cxnSp>
        <p:nvCxnSpPr>
          <p:cNvPr id="19" name="Право съединение 17">
            <a:extLst>
              <a:ext uri="{FF2B5EF4-FFF2-40B4-BE49-F238E27FC236}">
                <a16:creationId xmlns:a16="http://schemas.microsoft.com/office/drawing/2014/main" id="{5DC20674-118F-4477-B6E2-05C8BD28A71C}"/>
              </a:ext>
            </a:extLst>
          </p:cNvPr>
          <p:cNvCxnSpPr/>
          <p:nvPr userDrawn="1"/>
        </p:nvCxnSpPr>
        <p:spPr>
          <a:xfrm>
            <a:off x="10978961" y="6144025"/>
            <a:ext cx="0" cy="647663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>
            <a:off x="1470164" y="6196766"/>
            <a:ext cx="0" cy="57011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Картина 11">
            <a:extLst>
              <a:ext uri="{FF2B5EF4-FFF2-40B4-BE49-F238E27FC236}">
                <a16:creationId xmlns:a16="http://schemas.microsoft.com/office/drawing/2014/main" id="{3036AF3E-0376-4D0D-A85C-EDE97D30D71D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6190" y="6202156"/>
            <a:ext cx="1462747" cy="540065"/>
          </a:xfrm>
          <a:prstGeom prst="rect">
            <a:avLst/>
          </a:prstGeom>
          <a:ln>
            <a:noFill/>
          </a:ln>
        </p:spPr>
      </p:pic>
      <p:cxnSp>
        <p:nvCxnSpPr>
          <p:cNvPr id="21" name="Straight Connector 19">
            <a:extLst>
              <a:ext uri="{FF2B5EF4-FFF2-40B4-BE49-F238E27FC236}">
                <a16:creationId xmlns:a16="http://schemas.microsoft.com/office/drawing/2014/main" id="{E501DF13-3A49-43DA-8CDC-2826265509FA}"/>
              </a:ext>
            </a:extLst>
          </p:cNvPr>
          <p:cNvCxnSpPr/>
          <p:nvPr userDrawn="1"/>
        </p:nvCxnSpPr>
        <p:spPr>
          <a:xfrm>
            <a:off x="10985639" y="6196766"/>
            <a:ext cx="0" cy="57011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3" descr="E:\000000000000000000 Zone 21B\D2482\Пламен Цветков\PETS\шаблон\logo\PM2526-Stacked-White-EN-US-small.png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1335" y="6230122"/>
            <a:ext cx="862546" cy="532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E:\000000000000000000 Zone 21B\D2482\Пламен Цветков\PETS\шаблон\plovdiv.png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974" y="6200637"/>
            <a:ext cx="1475478" cy="298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593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8643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70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my.rotary.org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hyperlink" Target="http://www.rotarydistrict2482.org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otarydistrict2482.org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0.png"/><Relationship Id="rId5" Type="http://schemas.openxmlformats.org/officeDocument/2006/relationships/hyperlink" Target="https://my.rotary.org/" TargetMode="Externa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://www.thepowerofgoodness.com/" TargetMode="External"/><Relationship Id="rId5" Type="http://schemas.openxmlformats.org/officeDocument/2006/relationships/hyperlink" Target="http://www.rotaryzone21.org/" TargetMode="External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mailto:Valentina.Guckes@rotary.org" TargetMode="External"/><Relationship Id="rId3" Type="http://schemas.openxmlformats.org/officeDocument/2006/relationships/hyperlink" Target="http://www.rotary.org/" TargetMode="External"/><Relationship Id="rId7" Type="http://schemas.openxmlformats.org/officeDocument/2006/relationships/hyperlink" Target="mailto:Gliezel.Hauschild@rotary.or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hyperlink" Target="mailto:Janka.Jakobos@rotary.org" TargetMode="External"/><Relationship Id="rId11" Type="http://schemas.openxmlformats.org/officeDocument/2006/relationships/hyperlink" Target="mailto:arkannihat@gmail.com" TargetMode="External"/><Relationship Id="rId5" Type="http://schemas.openxmlformats.org/officeDocument/2006/relationships/hyperlink" Target="mailto:data@rotary.org" TargetMode="External"/><Relationship Id="rId10" Type="http://schemas.openxmlformats.org/officeDocument/2006/relationships/hyperlink" Target="mailto:neli_mv@abv.bg" TargetMode="External"/><Relationship Id="rId4" Type="http://schemas.openxmlformats.org/officeDocument/2006/relationships/hyperlink" Target="mailto:Contact.center@rotary.org" TargetMode="External"/><Relationship Id="rId9" Type="http://schemas.openxmlformats.org/officeDocument/2006/relationships/hyperlink" Target="mailto:mihailovsky@rotarysofia.org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mailto:commIT2025-2026@rotary-Bulgaria.org" TargetMode="External"/><Relationship Id="rId3" Type="http://schemas.openxmlformats.org/officeDocument/2006/relationships/hyperlink" Target="http://www.rotarydistrict2482.org/" TargetMode="External"/><Relationship Id="rId7" Type="http://schemas.openxmlformats.org/officeDocument/2006/relationships/hyperlink" Target="mailto:Commfr2025-2026@rotary-Bulgaria.or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6" Type="http://schemas.openxmlformats.org/officeDocument/2006/relationships/hyperlink" Target="mailto:Commpr2025-2026@rotary-Bulgaria.org" TargetMode="External"/><Relationship Id="rId5" Type="http://schemas.openxmlformats.org/officeDocument/2006/relationships/hyperlink" Target="mailto:s2025-2026@rotary-Bulgaria.org" TargetMode="External"/><Relationship Id="rId4" Type="http://schemas.openxmlformats.org/officeDocument/2006/relationships/hyperlink" Target="mailto:P2025-2026@rotary-Bulgaria.org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52384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AD620-C992-67AA-F605-3DD8B3DE8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D486694-65CB-A017-5729-0B0B316E169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b="1" dirty="0">
                <a:solidFill>
                  <a:srgbClr val="002060"/>
                </a:solidFill>
              </a:rPr>
              <a:t>Вашата Работа</a:t>
            </a:r>
            <a:endParaRPr lang="en-US" sz="4000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16840F6-60AD-3927-C954-CE850628DC6C}"/>
              </a:ext>
            </a:extLst>
          </p:cNvPr>
          <p:cNvSpPr txBox="1">
            <a:spLocks/>
          </p:cNvSpPr>
          <p:nvPr/>
        </p:nvSpPr>
        <p:spPr>
          <a:xfrm>
            <a:off x="497006" y="1047892"/>
            <a:ext cx="11197988" cy="466980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bg-BG" sz="2400" b="1" dirty="0">
                <a:solidFill>
                  <a:srgbClr val="002060"/>
                </a:solidFill>
              </a:rPr>
              <a:t>СДРУЖЕНИЕ РОТАРИ КЛУБ – ЮЛНЦ</a:t>
            </a:r>
          </a:p>
          <a:p>
            <a:pPr lvl="1">
              <a:defRPr/>
            </a:pPr>
            <a:r>
              <a:rPr lang="bg-BG" sz="2000" dirty="0">
                <a:solidFill>
                  <a:srgbClr val="002060"/>
                </a:solidFill>
              </a:rPr>
              <a:t>Съдебно решение за регистрация на клуба</a:t>
            </a:r>
          </a:p>
          <a:p>
            <a:pPr lvl="1">
              <a:defRPr/>
            </a:pPr>
            <a:r>
              <a:rPr lang="bg-BG" sz="2000" dirty="0">
                <a:solidFill>
                  <a:srgbClr val="002060"/>
                </a:solidFill>
              </a:rPr>
              <a:t>Устав на клуба</a:t>
            </a:r>
          </a:p>
          <a:p>
            <a:pPr lvl="1">
              <a:defRPr/>
            </a:pPr>
            <a:r>
              <a:rPr lang="bg-BG" sz="2000" dirty="0">
                <a:solidFill>
                  <a:srgbClr val="002060"/>
                </a:solidFill>
              </a:rPr>
              <a:t>Актуален списък на сдружението/клуба.</a:t>
            </a:r>
          </a:p>
          <a:p>
            <a:pPr>
              <a:defRPr/>
            </a:pPr>
            <a:r>
              <a:rPr lang="bg-BG" sz="2400" b="1" dirty="0">
                <a:solidFill>
                  <a:srgbClr val="002060"/>
                </a:solidFill>
              </a:rPr>
              <a:t>Като секретар вие управлявате клубните документи</a:t>
            </a:r>
          </a:p>
          <a:p>
            <a:pPr lvl="1">
              <a:defRPr/>
            </a:pPr>
            <a:r>
              <a:rPr lang="bg-BG" sz="2000" dirty="0">
                <a:solidFill>
                  <a:srgbClr val="002060"/>
                </a:solidFill>
              </a:rPr>
              <a:t>Документи от предходни години.</a:t>
            </a:r>
          </a:p>
          <a:p>
            <a:pPr lvl="1">
              <a:defRPr/>
            </a:pPr>
            <a:r>
              <a:rPr lang="en-US" sz="2000" dirty="0">
                <a:solidFill>
                  <a:srgbClr val="002060"/>
                </a:solidFill>
              </a:rPr>
              <a:t>E-mail, </a:t>
            </a:r>
            <a:r>
              <a:rPr lang="bg-BG" sz="2000" dirty="0">
                <a:solidFill>
                  <a:srgbClr val="002060"/>
                </a:solidFill>
              </a:rPr>
              <a:t>официални съобщения и покани.</a:t>
            </a:r>
          </a:p>
          <a:p>
            <a:pPr lvl="1">
              <a:defRPr/>
            </a:pPr>
            <a:r>
              <a:rPr lang="bg-BG" sz="2000" dirty="0">
                <a:solidFill>
                  <a:srgbClr val="002060"/>
                </a:solidFill>
              </a:rPr>
              <a:t>Документи и снимки с кратко описание.</a:t>
            </a:r>
          </a:p>
          <a:p>
            <a:pPr>
              <a:defRPr/>
            </a:pPr>
            <a:r>
              <a:rPr lang="bg-BG" sz="2400" b="1" dirty="0">
                <a:solidFill>
                  <a:srgbClr val="002060"/>
                </a:solidFill>
              </a:rPr>
              <a:t>Направете годишен отчет на Секретаря за:</a:t>
            </a:r>
          </a:p>
          <a:p>
            <a:pPr lvl="1">
              <a:defRPr/>
            </a:pPr>
            <a:r>
              <a:rPr lang="bg-BG" sz="2000" dirty="0">
                <a:solidFill>
                  <a:srgbClr val="002060"/>
                </a:solidFill>
              </a:rPr>
              <a:t>Новопостъпили членове.</a:t>
            </a:r>
          </a:p>
          <a:p>
            <a:pPr lvl="1">
              <a:defRPr/>
            </a:pPr>
            <a:r>
              <a:rPr lang="bg-BG" sz="2000" dirty="0">
                <a:solidFill>
                  <a:srgbClr val="002060"/>
                </a:solidFill>
              </a:rPr>
              <a:t>Напуснали членове.</a:t>
            </a:r>
          </a:p>
          <a:p>
            <a:pPr lvl="1">
              <a:defRPr/>
            </a:pPr>
            <a:r>
              <a:rPr lang="bg-BG" sz="2000" dirty="0">
                <a:solidFill>
                  <a:srgbClr val="002060"/>
                </a:solidFill>
              </a:rPr>
              <a:t>Промени в Правилник и Устав.</a:t>
            </a:r>
          </a:p>
          <a:p>
            <a:pPr lvl="1">
              <a:defRPr/>
            </a:pPr>
            <a:r>
              <a:rPr lang="bg-BG" sz="2000" dirty="0">
                <a:solidFill>
                  <a:srgbClr val="002060"/>
                </a:solidFill>
              </a:rPr>
              <a:t>Други дейности.</a:t>
            </a:r>
          </a:p>
          <a:p>
            <a:pPr>
              <a:defRPr/>
            </a:pPr>
            <a:endParaRPr lang="bg-BG" sz="2000" dirty="0">
              <a:solidFill>
                <a:srgbClr val="002060"/>
              </a:solidFill>
            </a:endParaRPr>
          </a:p>
          <a:p>
            <a:pPr lvl="1">
              <a:defRPr/>
            </a:pPr>
            <a:endParaRPr lang="bg-BG" sz="2000" dirty="0">
              <a:solidFill>
                <a:srgbClr val="002060"/>
              </a:solidFill>
            </a:endParaRPr>
          </a:p>
          <a:p>
            <a:pPr lvl="1">
              <a:defRPr/>
            </a:pPr>
            <a:endParaRPr lang="bg-BG" sz="2000" b="1" dirty="0">
              <a:solidFill>
                <a:srgbClr val="002060"/>
              </a:solidFill>
            </a:endParaRPr>
          </a:p>
        </p:txBody>
      </p:sp>
      <p:pic>
        <p:nvPicPr>
          <p:cNvPr id="3" name="Картина 3">
            <a:extLst>
              <a:ext uri="{FF2B5EF4-FFF2-40B4-BE49-F238E27FC236}">
                <a16:creationId xmlns:a16="http://schemas.microsoft.com/office/drawing/2014/main" id="{1DAFCDD9-528A-4012-5A68-F73CFBA168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948" y="1047892"/>
            <a:ext cx="2076261" cy="138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Картина 1">
            <a:extLst>
              <a:ext uri="{FF2B5EF4-FFF2-40B4-BE49-F238E27FC236}">
                <a16:creationId xmlns:a16="http://schemas.microsoft.com/office/drawing/2014/main" id="{3F29AA7A-1EB1-E625-CD50-AB96AE8065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7272" y="4537880"/>
            <a:ext cx="1606665" cy="148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Картина 3">
            <a:extLst>
              <a:ext uri="{FF2B5EF4-FFF2-40B4-BE49-F238E27FC236}">
                <a16:creationId xmlns:a16="http://schemas.microsoft.com/office/drawing/2014/main" id="{5AADE810-B5B7-D1B7-84CB-E567DF9553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3937" y="2756726"/>
            <a:ext cx="2232025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4282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696EF-584E-7B83-D6EC-10A11E2C2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4350333-4686-E28C-73A8-64F6051F536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b="1" dirty="0">
                <a:solidFill>
                  <a:srgbClr val="17458F"/>
                </a:solidFill>
              </a:rPr>
              <a:t>Администриране на клуба</a:t>
            </a:r>
            <a:endParaRPr lang="en-US" sz="4000" dirty="0">
              <a:solidFill>
                <a:srgbClr val="17458F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CC7E0C5-8950-2263-5D71-ACB29F64ABED}"/>
              </a:ext>
            </a:extLst>
          </p:cNvPr>
          <p:cNvSpPr txBox="1">
            <a:spLocks/>
          </p:cNvSpPr>
          <p:nvPr/>
        </p:nvSpPr>
        <p:spPr>
          <a:xfrm>
            <a:off x="497006" y="1226023"/>
            <a:ext cx="4477603" cy="466980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2400" b="1" dirty="0">
                <a:solidFill>
                  <a:srgbClr val="002060"/>
                </a:solidFill>
                <a:hlinkClick r:id="rId3"/>
              </a:rPr>
              <a:t>https://my.rotary.org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</a:p>
          <a:p>
            <a:pPr marL="0" indent="0">
              <a:buNone/>
              <a:defRPr/>
            </a:pP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CEC5DF-830D-58CD-4DF5-F2442BFF4BBF}"/>
              </a:ext>
            </a:extLst>
          </p:cNvPr>
          <p:cNvSpPr txBox="1">
            <a:spLocks/>
          </p:cNvSpPr>
          <p:nvPr/>
        </p:nvSpPr>
        <p:spPr>
          <a:xfrm>
            <a:off x="6096000" y="1232846"/>
            <a:ext cx="4805680" cy="466980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2400" b="1" dirty="0">
                <a:solidFill>
                  <a:srgbClr val="002060"/>
                </a:solidFill>
                <a:hlinkClick r:id="rId4"/>
              </a:rPr>
              <a:t>https://www.rotarydistrict2482.org</a:t>
            </a:r>
            <a:endParaRPr lang="en-US" sz="2400" b="1" dirty="0">
              <a:solidFill>
                <a:srgbClr val="002060"/>
              </a:solidFill>
            </a:endParaRPr>
          </a:p>
          <a:p>
            <a:pPr marL="0" indent="0">
              <a:buNone/>
              <a:defRPr/>
            </a:pPr>
            <a:endParaRPr lang="bg-BG" sz="2000" b="1" dirty="0">
              <a:solidFill>
                <a:srgbClr val="00206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50056"/>
            <a:ext cx="5650704" cy="3178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" y="1756117"/>
            <a:ext cx="5730239" cy="3223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1902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4A203-4CFE-E1E7-B459-8076026FA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F7E52B-4450-821E-4675-E3DF57289C5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b="1" dirty="0">
                <a:solidFill>
                  <a:srgbClr val="17458F"/>
                </a:solidFill>
              </a:rPr>
              <a:t>Клубът</a:t>
            </a:r>
            <a:endParaRPr lang="en-US" sz="4000" dirty="0">
              <a:solidFill>
                <a:srgbClr val="17458F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E173103-BB05-1359-FB54-0D6A8D1F7C28}"/>
              </a:ext>
            </a:extLst>
          </p:cNvPr>
          <p:cNvSpPr txBox="1">
            <a:spLocks/>
          </p:cNvSpPr>
          <p:nvPr/>
        </p:nvSpPr>
        <p:spPr>
          <a:xfrm>
            <a:off x="497006" y="992532"/>
            <a:ext cx="4477603" cy="513679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74048" y="2286000"/>
            <a:ext cx="751013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5400" dirty="0">
                <a:solidFill>
                  <a:srgbClr val="17458F"/>
                </a:solidFill>
              </a:rPr>
              <a:t>Най-важни за Ротари са </a:t>
            </a:r>
          </a:p>
          <a:p>
            <a:pPr algn="ctr"/>
            <a:r>
              <a:rPr lang="bg-BG" sz="5400" b="1" dirty="0">
                <a:solidFill>
                  <a:srgbClr val="17458F"/>
                </a:solidFill>
              </a:rPr>
              <a:t>КЛУБОВЕТЕ</a:t>
            </a:r>
          </a:p>
        </p:txBody>
      </p:sp>
    </p:spTree>
    <p:extLst>
      <p:ext uri="{BB962C8B-B14F-4D97-AF65-F5344CB8AC3E}">
        <p14:creationId xmlns:p14="http://schemas.microsoft.com/office/powerpoint/2010/main" val="7804469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4A203-4CFE-E1E7-B459-8076026FA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F7E52B-4450-821E-4675-E3DF57289C5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b="1" dirty="0">
                <a:solidFill>
                  <a:srgbClr val="17458F"/>
                </a:solidFill>
              </a:rPr>
              <a:t>Моят клуб - актуализация</a:t>
            </a:r>
            <a:endParaRPr lang="en-US" sz="4000" dirty="0">
              <a:solidFill>
                <a:srgbClr val="17458F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E173103-BB05-1359-FB54-0D6A8D1F7C28}"/>
              </a:ext>
            </a:extLst>
          </p:cNvPr>
          <p:cNvSpPr txBox="1">
            <a:spLocks/>
          </p:cNvSpPr>
          <p:nvPr/>
        </p:nvSpPr>
        <p:spPr>
          <a:xfrm>
            <a:off x="497006" y="992532"/>
            <a:ext cx="4477603" cy="513679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0EC26D-2EE3-815F-6E0E-9B6F42129D6A}"/>
              </a:ext>
            </a:extLst>
          </p:cNvPr>
          <p:cNvSpPr txBox="1"/>
          <p:nvPr/>
        </p:nvSpPr>
        <p:spPr>
          <a:xfrm>
            <a:off x="4887876" y="4635228"/>
            <a:ext cx="69414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Новини – оформени според бранда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bg-BG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Събития – актуализация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bg-BG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Моят клуб – актуализация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bg-BG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Членове – актуализация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bg-BG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Членски внос и плащания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bg-BG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резервации за събития, Бордове</a:t>
            </a:r>
            <a:br>
              <a:rPr lang="bg-BG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b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hlinkClick r:id="rId3"/>
              </a:rPr>
              <a:t>https://www.rotarydistrict2482.org/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186" y="1084092"/>
            <a:ext cx="3441031" cy="4296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59262" y="5365608"/>
            <a:ext cx="21530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My Rotary </a:t>
            </a:r>
            <a:br>
              <a:rPr lang="en-US" dirty="0"/>
            </a:br>
            <a:r>
              <a:rPr lang="en-US" dirty="0">
                <a:hlinkClick r:id="rId5"/>
              </a:rPr>
              <a:t>https://my.rotary.org</a:t>
            </a:r>
            <a:endParaRPr lang="bg-BG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056" y="1107242"/>
            <a:ext cx="3779087" cy="3349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7359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4A203-4CFE-E1E7-B459-8076026FA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F7E52B-4450-821E-4675-E3DF57289C5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b="1" dirty="0">
                <a:solidFill>
                  <a:srgbClr val="17458F"/>
                </a:solidFill>
              </a:rPr>
              <a:t>Моят клуб - актуализация</a:t>
            </a:r>
            <a:endParaRPr lang="en-US" sz="4000" dirty="0">
              <a:solidFill>
                <a:srgbClr val="17458F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E173103-BB05-1359-FB54-0D6A8D1F7C28}"/>
              </a:ext>
            </a:extLst>
          </p:cNvPr>
          <p:cNvSpPr txBox="1">
            <a:spLocks/>
          </p:cNvSpPr>
          <p:nvPr/>
        </p:nvSpPr>
        <p:spPr>
          <a:xfrm>
            <a:off x="497006" y="992532"/>
            <a:ext cx="4477603" cy="513679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74048" y="2286000"/>
            <a:ext cx="66633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5400" b="1" dirty="0">
                <a:solidFill>
                  <a:srgbClr val="17458F"/>
                </a:solidFill>
              </a:rPr>
              <a:t>Технически секретар!</a:t>
            </a:r>
          </a:p>
        </p:txBody>
      </p:sp>
    </p:spTree>
    <p:extLst>
      <p:ext uri="{BB962C8B-B14F-4D97-AF65-F5344CB8AC3E}">
        <p14:creationId xmlns:p14="http://schemas.microsoft.com/office/powerpoint/2010/main" val="3853399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7EA81-C760-1DE1-0571-F16E98E9A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43EE2A7-5AB5-03E3-2A79-3A40C09D1EE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rgbClr val="17458F"/>
                </a:solidFill>
              </a:rPr>
              <a:t>My Rotary</a:t>
            </a:r>
            <a:endParaRPr lang="en-US" sz="4000" dirty="0">
              <a:solidFill>
                <a:srgbClr val="17458F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576" y="1239520"/>
            <a:ext cx="7820943" cy="4399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3155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7EA81-C760-1DE1-0571-F16E98E9A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43EE2A7-5AB5-03E3-2A79-3A40C09D1EE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rgbClr val="17458F"/>
                </a:solidFill>
              </a:rPr>
              <a:t>My Rotary – </a:t>
            </a:r>
            <a:r>
              <a:rPr lang="bg-BG" sz="4000" b="1" dirty="0">
                <a:solidFill>
                  <a:srgbClr val="17458F"/>
                </a:solidFill>
              </a:rPr>
              <a:t>клубна страница</a:t>
            </a:r>
            <a:endParaRPr lang="en-US" sz="4000" dirty="0">
              <a:solidFill>
                <a:srgbClr val="17458F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966" y="1425078"/>
            <a:ext cx="3762459" cy="3887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5876" y="1370724"/>
            <a:ext cx="3592484" cy="4400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73565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10" y="1000125"/>
            <a:ext cx="6026150" cy="482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3">
            <a:extLst>
              <a:ext uri="{FF2B5EF4-FFF2-40B4-BE49-F238E27FC236}">
                <a16:creationId xmlns:a16="http://schemas.microsoft.com/office/drawing/2014/main" id="{943EE2A7-5AB5-03E3-2A79-3A40C09D1EE1}"/>
              </a:ext>
            </a:extLst>
          </p:cNvPr>
          <p:cNvSpPr txBox="1">
            <a:spLocks/>
          </p:cNvSpPr>
          <p:nvPr/>
        </p:nvSpPr>
        <p:spPr>
          <a:xfrm>
            <a:off x="0" y="411163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4000" dirty="0">
                <a:solidFill>
                  <a:srgbClr val="17458F"/>
                </a:solidFill>
              </a:rPr>
              <a:t>Дистрикт 2482 – клубна страница</a:t>
            </a:r>
            <a:endParaRPr lang="en-US" sz="4000" dirty="0">
              <a:solidFill>
                <a:srgbClr val="17458F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309" y="1066800"/>
            <a:ext cx="5111609" cy="2875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43210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7EA81-C760-1DE1-0571-F16E98E9A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478398" y="1923813"/>
            <a:ext cx="4384382" cy="2042160"/>
          </a:xfrm>
          <a:prstGeom prst="rect">
            <a:avLst/>
          </a:prstGeom>
          <a:solidFill>
            <a:srgbClr val="FFB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bg-BG" dirty="0"/>
              <a:t>Клубна администрация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bg-BG" dirty="0"/>
              <a:t>Членство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bg-BG" dirty="0"/>
              <a:t>Публичен имидж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bg-BG" dirty="0"/>
              <a:t>Фондация Ротари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bg-BG" dirty="0"/>
              <a:t>Проекти за служба.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43EE2A7-5AB5-03E3-2A79-3A40C09D1EE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b="1" dirty="0">
                <a:solidFill>
                  <a:srgbClr val="17458F"/>
                </a:solidFill>
              </a:rPr>
              <a:t>Моят клуб – Комисии</a:t>
            </a:r>
            <a:endParaRPr lang="en-US" sz="4000" dirty="0">
              <a:solidFill>
                <a:srgbClr val="17458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85836" y="1544321"/>
            <a:ext cx="4376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dirty="0"/>
              <a:t>ПРЕПОРЪЧИТЕЛНИ КЛУБНИ КОМИСИИ</a:t>
            </a:r>
          </a:p>
        </p:txBody>
      </p:sp>
      <p:sp>
        <p:nvSpPr>
          <p:cNvPr id="7" name="Rectangle 6"/>
          <p:cNvSpPr/>
          <p:nvPr/>
        </p:nvSpPr>
        <p:spPr>
          <a:xfrm>
            <a:off x="6070718" y="1933972"/>
            <a:ext cx="4384382" cy="2739628"/>
          </a:xfrm>
          <a:prstGeom prst="rect">
            <a:avLst/>
          </a:prstGeom>
          <a:solidFill>
            <a:srgbClr val="FFB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КОМИСИЯ ПО КЛУБНА СЛУЖБА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Комисия по членството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Комисия по публичен имидж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Комисия за новите (младите) поколения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Комисия за Фондация Ротари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Комисия по проекти за служба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Комисия по международна служба</a:t>
            </a:r>
            <a:endParaRPr lang="bg-BG" dirty="0"/>
          </a:p>
        </p:txBody>
      </p:sp>
      <p:sp>
        <p:nvSpPr>
          <p:cNvPr id="8" name="TextBox 7"/>
          <p:cNvSpPr txBox="1"/>
          <p:nvPr/>
        </p:nvSpPr>
        <p:spPr>
          <a:xfrm>
            <a:off x="6070718" y="1287642"/>
            <a:ext cx="4384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/>
              <a:t>ПРИМЕРНИ КЛУБНИ КОМИСИИ </a:t>
            </a:r>
            <a:br>
              <a:rPr lang="bg-BG" dirty="0"/>
            </a:br>
            <a:r>
              <a:rPr lang="bg-BG" dirty="0"/>
              <a:t>В ГОЛЯМ РОТАРИ КЛУБ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28282" y="4391109"/>
            <a:ext cx="4220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b="1" dirty="0"/>
              <a:t>Как се актуализират клубните комисии?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28282" y="4842882"/>
            <a:ext cx="90545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b="1" dirty="0"/>
              <a:t>В сайта на Дистрикт 2482:  </a:t>
            </a:r>
            <a:r>
              <a:rPr lang="bg-BG" dirty="0"/>
              <a:t>Ръководства -&gt; Обучителни материали</a:t>
            </a:r>
          </a:p>
          <a:p>
            <a:r>
              <a:rPr lang="bg-BG" b="1" dirty="0"/>
              <a:t>В сайта на Ротари Интернешънъл: </a:t>
            </a:r>
            <a:br>
              <a:rPr lang="en-US" dirty="0"/>
            </a:br>
            <a:r>
              <a:rPr lang="en-US" dirty="0"/>
              <a:t>My Rotary -&gt; Knowledge &amp; Resources -&gt; Learning Center -&gt; Club Leadership -&gt; Secretary Basics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6114282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4BD24-46BE-4CB2-3FF8-9927605E8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AF0A7D7-44DF-4B5C-FBAF-B23752F7041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b="1" dirty="0">
                <a:solidFill>
                  <a:srgbClr val="17458F"/>
                </a:solidFill>
              </a:rPr>
              <a:t>Ротари клуб Централ</a:t>
            </a:r>
            <a:endParaRPr lang="en-US" sz="4000" dirty="0">
              <a:solidFill>
                <a:srgbClr val="17458F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8620C39-67D1-E88C-3981-F6FFD89CC673}"/>
              </a:ext>
            </a:extLst>
          </p:cNvPr>
          <p:cNvSpPr txBox="1">
            <a:spLocks/>
          </p:cNvSpPr>
          <p:nvPr/>
        </p:nvSpPr>
        <p:spPr>
          <a:xfrm>
            <a:off x="696035" y="1166018"/>
            <a:ext cx="11013743" cy="481170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  <a:defRPr/>
            </a:pPr>
            <a:r>
              <a:rPr lang="bg-BG" sz="2000" b="1" dirty="0">
                <a:solidFill>
                  <a:srgbClr val="00246C"/>
                </a:solidFill>
              </a:rPr>
              <a:t>             Ротари Клуб Централ е Онлайн инструмент със специфична функционалност и служи за:</a:t>
            </a:r>
            <a:br>
              <a:rPr lang="bg-BG" sz="2000" b="1" dirty="0">
                <a:solidFill>
                  <a:srgbClr val="00246C"/>
                </a:solidFill>
              </a:rPr>
            </a:br>
            <a:endParaRPr lang="bg-BG" sz="2000" b="1" dirty="0">
              <a:solidFill>
                <a:srgbClr val="00246C"/>
              </a:solidFill>
            </a:endParaRPr>
          </a:p>
          <a:p>
            <a:pPr>
              <a:defRPr/>
            </a:pPr>
            <a:r>
              <a:rPr lang="bg-BG" sz="2000" b="1" dirty="0">
                <a:solidFill>
                  <a:srgbClr val="00246C"/>
                </a:solidFill>
              </a:rPr>
              <a:t>Планиране и обявяване на цели на</a:t>
            </a:r>
            <a:br>
              <a:rPr lang="bg-BG" sz="2000" b="1" dirty="0">
                <a:solidFill>
                  <a:srgbClr val="00246C"/>
                </a:solidFill>
              </a:rPr>
            </a:br>
            <a:r>
              <a:rPr lang="bg-BG" sz="2000" b="1" dirty="0">
                <a:solidFill>
                  <a:srgbClr val="00246C"/>
                </a:solidFill>
              </a:rPr>
              <a:t>клуба за ротарианската година или за</a:t>
            </a:r>
            <a:br>
              <a:rPr lang="bg-BG" sz="2000" b="1" dirty="0">
                <a:solidFill>
                  <a:srgbClr val="00246C"/>
                </a:solidFill>
              </a:rPr>
            </a:br>
            <a:r>
              <a:rPr lang="bg-BG" sz="2000" b="1" dirty="0">
                <a:solidFill>
                  <a:srgbClr val="00246C"/>
                </a:solidFill>
              </a:rPr>
              <a:t>няколко години напред; </a:t>
            </a:r>
          </a:p>
          <a:p>
            <a:pPr marL="0" indent="0">
              <a:buFont typeface="Arial" pitchFamily="34" charset="0"/>
              <a:buNone/>
              <a:defRPr/>
            </a:pPr>
            <a:endParaRPr lang="bg-BG" sz="2000" b="1" dirty="0">
              <a:solidFill>
                <a:srgbClr val="00246C"/>
              </a:solidFill>
            </a:endParaRPr>
          </a:p>
          <a:p>
            <a:pPr>
              <a:defRPr/>
            </a:pPr>
            <a:r>
              <a:rPr lang="bg-BG" sz="2000" b="1" dirty="0">
                <a:solidFill>
                  <a:srgbClr val="00246C"/>
                </a:solidFill>
              </a:rPr>
              <a:t>Проследяване на напредъка на клуба</a:t>
            </a:r>
            <a:br>
              <a:rPr lang="bg-BG" sz="2000" b="1" dirty="0">
                <a:solidFill>
                  <a:srgbClr val="00246C"/>
                </a:solidFill>
              </a:rPr>
            </a:br>
            <a:r>
              <a:rPr lang="bg-BG" sz="2000" b="1" dirty="0">
                <a:solidFill>
                  <a:srgbClr val="00246C"/>
                </a:solidFill>
              </a:rPr>
              <a:t>по поставените цели;</a:t>
            </a:r>
            <a:r>
              <a:rPr lang="en-US" sz="2000" b="1" dirty="0">
                <a:solidFill>
                  <a:srgbClr val="00246C"/>
                </a:solidFill>
              </a:rPr>
              <a:t> </a:t>
            </a:r>
            <a:endParaRPr lang="bg-BG" sz="2000" b="1" dirty="0">
              <a:solidFill>
                <a:srgbClr val="00246C"/>
              </a:solidFill>
            </a:endParaRPr>
          </a:p>
          <a:p>
            <a:pPr>
              <a:defRPr/>
            </a:pPr>
            <a:endParaRPr lang="bg-BG" sz="2000" b="1" dirty="0">
              <a:solidFill>
                <a:srgbClr val="00246C"/>
              </a:solidFill>
            </a:endParaRPr>
          </a:p>
          <a:p>
            <a:pPr>
              <a:defRPr/>
            </a:pPr>
            <a:endParaRPr lang="bg-BG" sz="2000" b="1" dirty="0">
              <a:solidFill>
                <a:srgbClr val="00246C"/>
              </a:solidFill>
            </a:endParaRPr>
          </a:p>
          <a:p>
            <a:pPr>
              <a:defRPr/>
            </a:pPr>
            <a:r>
              <a:rPr lang="bg-BG" sz="2000" b="1" dirty="0">
                <a:solidFill>
                  <a:srgbClr val="00246C"/>
                </a:solidFill>
              </a:rPr>
              <a:t>Отчитане на постиженията на клуба</a:t>
            </a:r>
            <a:br>
              <a:rPr lang="bg-BG" sz="2000" b="1" dirty="0">
                <a:solidFill>
                  <a:srgbClr val="00246C"/>
                </a:solidFill>
              </a:rPr>
            </a:br>
            <a:r>
              <a:rPr lang="bg-BG" sz="2000" b="1" dirty="0">
                <a:solidFill>
                  <a:srgbClr val="00246C"/>
                </a:solidFill>
              </a:rPr>
              <a:t>спрямо зададените цели в началото </a:t>
            </a:r>
            <a:br>
              <a:rPr lang="bg-BG" sz="2000" b="1" dirty="0">
                <a:solidFill>
                  <a:srgbClr val="00246C"/>
                </a:solidFill>
              </a:rPr>
            </a:br>
            <a:r>
              <a:rPr lang="bg-BG" sz="2000" b="1" dirty="0">
                <a:solidFill>
                  <a:srgbClr val="00246C"/>
                </a:solidFill>
              </a:rPr>
              <a:t>на годината;</a:t>
            </a:r>
            <a:endParaRPr lang="en-US" sz="2000" b="1" dirty="0">
              <a:solidFill>
                <a:srgbClr val="00246C"/>
              </a:solidFill>
            </a:endParaRPr>
          </a:p>
          <a:p>
            <a:pPr algn="just">
              <a:defRPr/>
            </a:pPr>
            <a:endParaRPr lang="en-US" sz="2000" b="1" dirty="0">
              <a:solidFill>
                <a:srgbClr val="00246C"/>
              </a:solidFill>
            </a:endParaRPr>
          </a:p>
          <a:p>
            <a:pPr>
              <a:defRPr/>
            </a:pPr>
            <a:endParaRPr lang="bg-BG" dirty="0"/>
          </a:p>
        </p:txBody>
      </p:sp>
      <p:pic>
        <p:nvPicPr>
          <p:cNvPr id="3" name="Картина 1">
            <a:extLst>
              <a:ext uri="{FF2B5EF4-FFF2-40B4-BE49-F238E27FC236}">
                <a16:creationId xmlns:a16="http://schemas.microsoft.com/office/drawing/2014/main" id="{AE0D3E55-071F-BEDF-E152-F4661B8885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370" y="2192336"/>
            <a:ext cx="2303462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Картина 3">
            <a:extLst>
              <a:ext uri="{FF2B5EF4-FFF2-40B4-BE49-F238E27FC236}">
                <a16:creationId xmlns:a16="http://schemas.microsoft.com/office/drawing/2014/main" id="{A158244A-D5F8-CC6A-F1C1-3680EDCAC0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632" y="3416299"/>
            <a:ext cx="2451100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Картина 4">
            <a:extLst>
              <a:ext uri="{FF2B5EF4-FFF2-40B4-BE49-F238E27FC236}">
                <a16:creationId xmlns:a16="http://schemas.microsoft.com/office/drawing/2014/main" id="{F9FC4EFB-0053-2564-5B89-963977385C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832" y="4711699"/>
            <a:ext cx="2663825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0713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/>
          <p:cNvSpPr txBox="1">
            <a:spLocks/>
          </p:cNvSpPr>
          <p:nvPr/>
        </p:nvSpPr>
        <p:spPr>
          <a:xfrm>
            <a:off x="563880" y="2994525"/>
            <a:ext cx="11079480" cy="11600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2"/>
                </a:solidFill>
                <a:latin typeface="Georgia"/>
                <a:ea typeface="+mn-ea"/>
                <a:cs typeface="Georgi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g-BG" sz="4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Клубните секретари и общуването</a:t>
            </a:r>
            <a:endParaRPr lang="bg-BG" sz="4400" dirty="0"/>
          </a:p>
        </p:txBody>
      </p:sp>
      <p:sp>
        <p:nvSpPr>
          <p:cNvPr id="5" name="Subtitle 1"/>
          <p:cNvSpPr txBox="1">
            <a:spLocks/>
          </p:cNvSpPr>
          <p:nvPr/>
        </p:nvSpPr>
        <p:spPr>
          <a:xfrm>
            <a:off x="499532" y="4338985"/>
            <a:ext cx="11336867" cy="11076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g-BG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Пламен Иларионов,</a:t>
            </a:r>
            <a:r>
              <a:rPr lang="en-US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bg-BG" sz="2400" b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Дистриктен</a:t>
            </a:r>
            <a:r>
              <a:rPr lang="bg-BG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секретар, Р</a:t>
            </a:r>
            <a:r>
              <a:rPr lang="bg-BG" sz="2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отари клуб Габрово</a:t>
            </a:r>
          </a:p>
          <a:p>
            <a:pPr marL="0" indent="0">
              <a:buNone/>
            </a:pPr>
            <a:r>
              <a:rPr lang="bg-BG" sz="2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Гергана Георгиева, Комитет ИТ, Ротари клуб Бургас</a:t>
            </a:r>
          </a:p>
          <a:p>
            <a:pPr marL="0" indent="0">
              <a:buNone/>
            </a:pPr>
            <a:r>
              <a:rPr lang="bg-BG" sz="2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Аркан </a:t>
            </a:r>
            <a:r>
              <a:rPr lang="bg-BG" sz="2000" b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Аптурахман</a:t>
            </a:r>
            <a:r>
              <a:rPr lang="bg-BG" sz="2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sz="2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ARPIC</a:t>
            </a:r>
            <a:r>
              <a:rPr lang="bg-BG" sz="2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Ротари </a:t>
            </a:r>
            <a:r>
              <a:rPr lang="bg-BG" sz="2000" b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клун</a:t>
            </a:r>
            <a:r>
              <a:rPr lang="bg-BG" sz="2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Кърджали</a:t>
            </a:r>
            <a:endParaRPr lang="en-US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513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4BD24-46BE-4CB2-3FF8-9927605E8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AF0A7D7-44DF-4B5C-FBAF-B23752F7041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b="1" dirty="0">
                <a:solidFill>
                  <a:srgbClr val="17458F"/>
                </a:solidFill>
              </a:rPr>
              <a:t>Ротари клуб Централ - </a:t>
            </a:r>
            <a:r>
              <a:rPr lang="en-US" sz="4000" b="1" dirty="0">
                <a:solidFill>
                  <a:srgbClr val="17458F"/>
                </a:solidFill>
              </a:rPr>
              <a:t>Reports</a:t>
            </a:r>
            <a:endParaRPr lang="en-US" sz="4000" dirty="0">
              <a:solidFill>
                <a:srgbClr val="17458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896" y="5015313"/>
            <a:ext cx="3015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Rotary Club Central -&gt; Reports</a:t>
            </a:r>
            <a:endParaRPr lang="bg-BG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96" y="1691639"/>
            <a:ext cx="3551532" cy="2988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948" y="1691639"/>
            <a:ext cx="3267651" cy="3173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199" y="1504096"/>
            <a:ext cx="3429465" cy="2720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4602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5AF0A7D7-44DF-4B5C-FBAF-B23752F70413}"/>
              </a:ext>
            </a:extLst>
          </p:cNvPr>
          <p:cNvSpPr txBox="1">
            <a:spLocks/>
          </p:cNvSpPr>
          <p:nvPr/>
        </p:nvSpPr>
        <p:spPr>
          <a:xfrm>
            <a:off x="0" y="411163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4000">
                <a:solidFill>
                  <a:srgbClr val="17458F"/>
                </a:solidFill>
              </a:rPr>
              <a:t>Ротари клуб Централ</a:t>
            </a:r>
            <a:endParaRPr lang="en-US" sz="4000" dirty="0">
              <a:solidFill>
                <a:srgbClr val="17458F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326" y="1215343"/>
            <a:ext cx="3928236" cy="4294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3079" y="1215343"/>
            <a:ext cx="5425441" cy="4456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77045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4BD24-46BE-4CB2-3FF8-9927605E8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AF0A7D7-44DF-4B5C-FBAF-B23752F7041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b="1" dirty="0">
                <a:solidFill>
                  <a:srgbClr val="17458F"/>
                </a:solidFill>
              </a:rPr>
              <a:t>Ротари клуб Централ - </a:t>
            </a:r>
            <a:r>
              <a:rPr lang="en-US" sz="4000" b="1" dirty="0">
                <a:solidFill>
                  <a:srgbClr val="17458F"/>
                </a:solidFill>
              </a:rPr>
              <a:t>Trends</a:t>
            </a:r>
            <a:endParaRPr lang="en-US" sz="4000" dirty="0">
              <a:solidFill>
                <a:srgbClr val="17458F"/>
              </a:solidFill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96" y="1745932"/>
            <a:ext cx="5059224" cy="2460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3475" y="2507932"/>
            <a:ext cx="5226045" cy="2541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83896" y="4680033"/>
            <a:ext cx="3624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Rotary Club Central -&gt; Trends -&gt; Club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0009960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4BD24-46BE-4CB2-3FF8-9927605E8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AF0A7D7-44DF-4B5C-FBAF-B23752F7041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rgbClr val="17458F"/>
                </a:solidFill>
              </a:rPr>
              <a:t>Club Excellence Award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360" y="1640840"/>
            <a:ext cx="4094480" cy="409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90642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943EE2A7-5AB5-03E3-2A79-3A40C09D1EE1}"/>
              </a:ext>
            </a:extLst>
          </p:cNvPr>
          <p:cNvSpPr txBox="1">
            <a:spLocks/>
          </p:cNvSpPr>
          <p:nvPr/>
        </p:nvSpPr>
        <p:spPr>
          <a:xfrm>
            <a:off x="0" y="411163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4000" dirty="0">
                <a:solidFill>
                  <a:srgbClr val="17458F"/>
                </a:solidFill>
              </a:rPr>
              <a:t>Моят клуб – структура и клубни комисии</a:t>
            </a:r>
            <a:endParaRPr lang="en-US" sz="4000" dirty="0">
              <a:solidFill>
                <a:srgbClr val="17458F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60" y="1461770"/>
            <a:ext cx="5709920" cy="3211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9920" y="2433954"/>
            <a:ext cx="6004560" cy="3377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614160" y="1727200"/>
            <a:ext cx="4273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>
                <a:solidFill>
                  <a:srgbClr val="17458F"/>
                </a:solidFill>
              </a:rPr>
              <a:t>Въвеждане на клубен </a:t>
            </a:r>
            <a:r>
              <a:rPr lang="bg-BG" b="1" dirty="0">
                <a:solidFill>
                  <a:srgbClr val="17458F"/>
                </a:solidFill>
              </a:rPr>
              <a:t>БОРД и КОМИСИИ</a:t>
            </a:r>
          </a:p>
        </p:txBody>
      </p:sp>
    </p:spTree>
    <p:extLst>
      <p:ext uri="{BB962C8B-B14F-4D97-AF65-F5344CB8AC3E}">
        <p14:creationId xmlns:p14="http://schemas.microsoft.com/office/powerpoint/2010/main" val="37400698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7EA81-C760-1DE1-0571-F16E98E9A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43EE2A7-5AB5-03E3-2A79-3A40C09D1EE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b="1" dirty="0">
                <a:solidFill>
                  <a:srgbClr val="17458F"/>
                </a:solidFill>
              </a:rPr>
              <a:t>Секретарят и Проектите</a:t>
            </a:r>
            <a:endParaRPr lang="en-US" sz="4000" dirty="0">
              <a:solidFill>
                <a:srgbClr val="17458F"/>
              </a:solidFill>
            </a:endParaRPr>
          </a:p>
        </p:txBody>
      </p:sp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7107" y="2076046"/>
            <a:ext cx="4058536" cy="3725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493" y="2037080"/>
            <a:ext cx="3286369" cy="294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032523" y="1201430"/>
            <a:ext cx="37934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800" dirty="0"/>
              <a:t>Комуникация и писане!</a:t>
            </a:r>
          </a:p>
        </p:txBody>
      </p:sp>
    </p:spTree>
    <p:extLst>
      <p:ext uri="{BB962C8B-B14F-4D97-AF65-F5344CB8AC3E}">
        <p14:creationId xmlns:p14="http://schemas.microsoft.com/office/powerpoint/2010/main" val="4528184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7EA81-C760-1DE1-0571-F16E98E9A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43EE2A7-5AB5-03E3-2A79-3A40C09D1EE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b="1" dirty="0">
                <a:solidFill>
                  <a:srgbClr val="17458F"/>
                </a:solidFill>
              </a:rPr>
              <a:t>Секретарят и Проектите</a:t>
            </a:r>
            <a:endParaRPr lang="en-US" sz="4000" dirty="0">
              <a:solidFill>
                <a:srgbClr val="17458F"/>
              </a:solidFill>
            </a:endParaRPr>
          </a:p>
        </p:txBody>
      </p:sp>
      <p:pic>
        <p:nvPicPr>
          <p:cNvPr id="8194" name="Picture 2" descr="D:\work\flash\rotary-bourgas\2023-2024\projects\paramedics\pictures\used\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" y="1304607"/>
            <a:ext cx="3053398" cy="3053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D:\work\flash\rotary-bourgas\2023-2024\projects\paramedics\pictures\used\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278" y="1304607"/>
            <a:ext cx="2331403" cy="2331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D:\work\flash\rotary-bourgas\2023-2024\projects\paramedics\pictures\used\0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278" y="3772058"/>
            <a:ext cx="1592739" cy="159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D:\work\flash\rotary-bourgas\2023-2024\projects\paramedics\pictures\used\0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797" y="2362200"/>
            <a:ext cx="3383598" cy="3383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D:\work\flash\rotary-bourgas\2023-2024\projects\paramedics\pictures\used\0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952" y="1304607"/>
            <a:ext cx="2697004" cy="3596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64282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3564410" y="1203183"/>
            <a:ext cx="4804086" cy="480408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2" name="TextBox 1"/>
          <p:cNvSpPr txBox="1"/>
          <p:nvPr/>
        </p:nvSpPr>
        <p:spPr>
          <a:xfrm>
            <a:off x="738581" y="1041621"/>
            <a:ext cx="170559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bg-BG" b="1" dirty="0"/>
              <a:t>Идея за проект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99412" y="2511728"/>
            <a:ext cx="2406364" cy="1200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bg-BG" b="1" dirty="0"/>
              <a:t>2. Кандидатстване</a:t>
            </a:r>
          </a:p>
          <a:p>
            <a:pPr algn="ctr"/>
            <a:r>
              <a:rPr lang="bg-BG" dirty="0"/>
              <a:t>Комисия по ГРАНТА, </a:t>
            </a:r>
            <a:br>
              <a:rPr lang="bg-BG" dirty="0"/>
            </a:br>
            <a:r>
              <a:rPr lang="bg-BG" dirty="0"/>
              <a:t>Клубна комисия по ФР</a:t>
            </a:r>
          </a:p>
          <a:p>
            <a:pPr algn="ctr"/>
            <a:r>
              <a:rPr lang="bg-BG" dirty="0"/>
              <a:t>и клубен секретар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80722" y="1321873"/>
            <a:ext cx="2860078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bg-BG" b="1" dirty="0"/>
              <a:t>1. Намиране на партньори</a:t>
            </a:r>
          </a:p>
          <a:p>
            <a:pPr algn="ctr"/>
            <a:r>
              <a:rPr lang="bg-BG" dirty="0"/>
              <a:t>Комуникация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83437" y="4516077"/>
            <a:ext cx="210198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bg-BG" b="1" dirty="0"/>
              <a:t>3. Изпълнение</a:t>
            </a:r>
          </a:p>
          <a:p>
            <a:pPr algn="ctr"/>
            <a:r>
              <a:rPr lang="bg-BG" dirty="0"/>
              <a:t>Комисия по ГРАНТА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85536" y="4423744"/>
            <a:ext cx="3890360" cy="147732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bg-BG" b="1" dirty="0"/>
              <a:t>4. Писане на публикации за медиите</a:t>
            </a:r>
          </a:p>
          <a:p>
            <a:pPr algn="ctr"/>
            <a:r>
              <a:rPr lang="bg-BG" dirty="0"/>
              <a:t>Секретар</a:t>
            </a:r>
          </a:p>
          <a:p>
            <a:pPr algn="ctr"/>
            <a:r>
              <a:rPr lang="bg-BG" dirty="0"/>
              <a:t>Комисия по ФР</a:t>
            </a:r>
          </a:p>
          <a:p>
            <a:pPr algn="ctr"/>
            <a:r>
              <a:rPr lang="bg-BG" dirty="0"/>
              <a:t>Комисия по ПИ</a:t>
            </a:r>
          </a:p>
          <a:p>
            <a:pPr algn="ctr"/>
            <a:r>
              <a:rPr lang="bg-BG" b="1" dirty="0">
                <a:solidFill>
                  <a:srgbClr val="C00000"/>
                </a:solidFill>
              </a:rPr>
              <a:t>ПАРТНЬОРИ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5258" y="1645208"/>
            <a:ext cx="2126929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bg-BG" b="1" dirty="0"/>
              <a:t>6. Отчет на проекта</a:t>
            </a:r>
          </a:p>
          <a:p>
            <a:pPr algn="ctr"/>
            <a:r>
              <a:rPr lang="bg-BG" dirty="0"/>
              <a:t>Комисия по гранта</a:t>
            </a:r>
          </a:p>
          <a:p>
            <a:pPr algn="ctr"/>
            <a:r>
              <a:rPr lang="bg-BG" dirty="0"/>
              <a:t>Секретар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943EE2A7-5AB5-03E3-2A79-3A40C09D1EE1}"/>
              </a:ext>
            </a:extLst>
          </p:cNvPr>
          <p:cNvSpPr txBox="1">
            <a:spLocks/>
          </p:cNvSpPr>
          <p:nvPr/>
        </p:nvSpPr>
        <p:spPr>
          <a:xfrm>
            <a:off x="0" y="323840"/>
            <a:ext cx="12128740" cy="6478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4000" dirty="0">
                <a:solidFill>
                  <a:srgbClr val="17458F"/>
                </a:solidFill>
              </a:rPr>
              <a:t>Секретарят и Проектите</a:t>
            </a:r>
            <a:endParaRPr lang="en-US" sz="4000" dirty="0">
              <a:solidFill>
                <a:srgbClr val="17458F"/>
              </a:solidFill>
            </a:endParaRPr>
          </a:p>
        </p:txBody>
      </p:sp>
      <p:cxnSp>
        <p:nvCxnSpPr>
          <p:cNvPr id="12" name="Straight Arrow Connector 11"/>
          <p:cNvCxnSpPr>
            <a:stCxn id="2" idx="3"/>
          </p:cNvCxnSpPr>
          <p:nvPr/>
        </p:nvCxnSpPr>
        <p:spPr>
          <a:xfrm>
            <a:off x="2444176" y="1226287"/>
            <a:ext cx="1190254" cy="1846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540800" y="2905356"/>
            <a:ext cx="3844386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bg-BG" b="1" dirty="0"/>
              <a:t>5. Публикуване на статии за проекта</a:t>
            </a:r>
            <a:br>
              <a:rPr lang="bg-BG" b="1" dirty="0"/>
            </a:br>
            <a:r>
              <a:rPr lang="bg-BG" dirty="0"/>
              <a:t>В клубния сайт</a:t>
            </a:r>
            <a:br>
              <a:rPr lang="bg-BG" dirty="0"/>
            </a:br>
            <a:r>
              <a:rPr lang="bg-BG" dirty="0"/>
              <a:t>В Дистриктния сайт</a:t>
            </a:r>
          </a:p>
          <a:p>
            <a:pPr algn="ctr"/>
            <a:r>
              <a:rPr lang="bg-BG" dirty="0"/>
              <a:t>В сайта на РИ – </a:t>
            </a:r>
            <a:r>
              <a:rPr lang="en-US" dirty="0"/>
              <a:t>Service Projects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5038401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943EE2A7-5AB5-03E3-2A79-3A40C09D1EE1}"/>
              </a:ext>
            </a:extLst>
          </p:cNvPr>
          <p:cNvSpPr txBox="1">
            <a:spLocks/>
          </p:cNvSpPr>
          <p:nvPr/>
        </p:nvSpPr>
        <p:spPr>
          <a:xfrm>
            <a:off x="0" y="323840"/>
            <a:ext cx="12128740" cy="6478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4000" dirty="0">
                <a:solidFill>
                  <a:srgbClr val="17458F"/>
                </a:solidFill>
              </a:rPr>
              <a:t>Секретарят и Проектите</a:t>
            </a:r>
            <a:endParaRPr lang="en-US" sz="4000" dirty="0">
              <a:solidFill>
                <a:srgbClr val="17458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95851" y="2106593"/>
            <a:ext cx="599927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/>
              <a:t>Service Projects Center</a:t>
            </a:r>
            <a:endParaRPr lang="bg-BG" sz="3200" dirty="0"/>
          </a:p>
          <a:p>
            <a:pPr algn="ctr"/>
            <a:r>
              <a:rPr lang="bg-BG" sz="3200" dirty="0"/>
              <a:t>Център за проекти за служба</a:t>
            </a:r>
            <a:endParaRPr lang="en-US" sz="3200" dirty="0"/>
          </a:p>
          <a:p>
            <a:pPr algn="ctr"/>
            <a:endParaRPr lang="en-US" sz="3200" dirty="0"/>
          </a:p>
          <a:p>
            <a:pPr algn="ctr"/>
            <a:r>
              <a:rPr lang="bg-BG" sz="3200" b="1" dirty="0"/>
              <a:t>Какво е това?</a:t>
            </a:r>
          </a:p>
          <a:p>
            <a:pPr algn="ctr"/>
            <a:r>
              <a:rPr lang="bg-BG" sz="3200" b="1" dirty="0"/>
              <a:t>Защо е важно за един секретар?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5920831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4116B8-7F46-FE3B-9535-D0FBBC668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89C4A0-06EE-8625-15A0-24E5053BC44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dirty="0">
                <a:solidFill>
                  <a:srgbClr val="17458F"/>
                </a:solidFill>
              </a:rPr>
              <a:t>Публичен имидж и комуникациите в Ротари</a:t>
            </a:r>
            <a:endParaRPr lang="en-US" sz="4000" dirty="0">
              <a:solidFill>
                <a:srgbClr val="17458F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811BA8F-D330-4D68-E07E-7BE2B1E299CC}"/>
              </a:ext>
            </a:extLst>
          </p:cNvPr>
          <p:cNvSpPr txBox="1">
            <a:spLocks/>
          </p:cNvSpPr>
          <p:nvPr/>
        </p:nvSpPr>
        <p:spPr>
          <a:xfrm>
            <a:off x="497006" y="1226023"/>
            <a:ext cx="9991298" cy="466980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endParaRPr lang="bg-BG" sz="2000" b="1" dirty="0">
              <a:solidFill>
                <a:srgbClr val="002060"/>
              </a:solidFill>
            </a:endParaRPr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8B902BA5-6276-48FD-94B5-6F7CDEB3C4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674" y="1000125"/>
            <a:ext cx="7447391" cy="4476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17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dirty="0">
                <a:solidFill>
                  <a:srgbClr val="17458F"/>
                </a:solidFill>
              </a:rPr>
              <a:t>Комуникационен план</a:t>
            </a:r>
            <a:endParaRPr lang="en-US" sz="4000" dirty="0">
              <a:solidFill>
                <a:srgbClr val="17458F"/>
              </a:solidFill>
            </a:endParaRP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963613" y="2052928"/>
            <a:ext cx="10363200" cy="2566839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2800" b="1" dirty="0">
                <a:solidFill>
                  <a:srgbClr val="17458F"/>
                </a:solidFill>
              </a:rPr>
              <a:t>Комуникациите са в няколко посоки:</a:t>
            </a:r>
          </a:p>
          <a:p>
            <a:pPr marL="514350" indent="-514350">
              <a:buAutoNum type="arabicPeriod"/>
            </a:pPr>
            <a:r>
              <a:rPr lang="bg-BG" b="1" dirty="0">
                <a:solidFill>
                  <a:srgbClr val="17458F"/>
                </a:solidFill>
              </a:rPr>
              <a:t>В Ротари </a:t>
            </a:r>
            <a:r>
              <a:rPr lang="bg-BG" dirty="0">
                <a:solidFill>
                  <a:srgbClr val="17458F"/>
                </a:solidFill>
              </a:rPr>
              <a:t>– с Ротари интернешънъл, Зона 21В и в </a:t>
            </a:r>
            <a:r>
              <a:rPr lang="bg-BG" dirty="0" err="1">
                <a:solidFill>
                  <a:srgbClr val="17458F"/>
                </a:solidFill>
              </a:rPr>
              <a:t>дистрикта</a:t>
            </a:r>
            <a:r>
              <a:rPr lang="bg-BG" dirty="0">
                <a:solidFill>
                  <a:srgbClr val="17458F"/>
                </a:solidFill>
              </a:rPr>
              <a:t> и клуба</a:t>
            </a:r>
          </a:p>
          <a:p>
            <a:pPr marL="514350" indent="-514350">
              <a:buAutoNum type="arabicPeriod"/>
            </a:pPr>
            <a:r>
              <a:rPr lang="bg-BG" b="1" dirty="0">
                <a:solidFill>
                  <a:srgbClr val="17458F"/>
                </a:solidFill>
              </a:rPr>
              <a:t>Извън Ротари </a:t>
            </a:r>
            <a:r>
              <a:rPr lang="bg-BG" dirty="0">
                <a:solidFill>
                  <a:srgbClr val="17458F"/>
                </a:solidFill>
              </a:rPr>
              <a:t>– с държавната администрация, други НПО, медии и обществото </a:t>
            </a:r>
          </a:p>
          <a:p>
            <a:endParaRPr lang="bg-BG" i="1" dirty="0">
              <a:solidFill>
                <a:srgbClr val="17458F"/>
              </a:solidFill>
            </a:endParaRPr>
          </a:p>
          <a:p>
            <a:endParaRPr lang="bg-BG" i="1" dirty="0">
              <a:solidFill>
                <a:srgbClr val="17458F"/>
              </a:solidFill>
            </a:endParaRPr>
          </a:p>
          <a:p>
            <a:pPr algn="ctr"/>
            <a:r>
              <a:rPr lang="bg-BG" b="1" i="1" dirty="0">
                <a:solidFill>
                  <a:srgbClr val="FF0000"/>
                </a:solidFill>
              </a:rPr>
              <a:t>Важно е да има и да знаем какво да кажем!</a:t>
            </a: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0" y="855479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800" dirty="0">
                <a:solidFill>
                  <a:srgbClr val="17458F"/>
                </a:solidFill>
              </a:rPr>
              <a:t>Какво искаме и трябва да споделим</a:t>
            </a:r>
            <a:endParaRPr lang="en-US" sz="2800" dirty="0">
              <a:solidFill>
                <a:srgbClr val="1745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745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4116B8-7F46-FE3B-9535-D0FBBC668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89C4A0-06EE-8625-15A0-24E5053BC44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dirty="0">
                <a:solidFill>
                  <a:srgbClr val="17458F"/>
                </a:solidFill>
              </a:rPr>
              <a:t>Публичен имидж и комуникациите в Ротари</a:t>
            </a:r>
            <a:endParaRPr lang="en-US" sz="4000" dirty="0">
              <a:solidFill>
                <a:srgbClr val="17458F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811BA8F-D330-4D68-E07E-7BE2B1E299CC}"/>
              </a:ext>
            </a:extLst>
          </p:cNvPr>
          <p:cNvSpPr txBox="1">
            <a:spLocks/>
          </p:cNvSpPr>
          <p:nvPr/>
        </p:nvSpPr>
        <p:spPr>
          <a:xfrm>
            <a:off x="497006" y="1226023"/>
            <a:ext cx="9991298" cy="466980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3" name="Правоъгълник 2">
            <a:extLst>
              <a:ext uri="{FF2B5EF4-FFF2-40B4-BE49-F238E27FC236}">
                <a16:creationId xmlns:a16="http://schemas.microsoft.com/office/drawing/2014/main" id="{9B49D889-B486-4879-97C7-34E298BD4136}"/>
              </a:ext>
            </a:extLst>
          </p:cNvPr>
          <p:cNvSpPr/>
          <p:nvPr/>
        </p:nvSpPr>
        <p:spPr>
          <a:xfrm>
            <a:off x="725556" y="2872409"/>
            <a:ext cx="2623930" cy="10336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dirty="0"/>
              <a:t>Последователност </a:t>
            </a:r>
          </a:p>
        </p:txBody>
      </p:sp>
      <p:sp>
        <p:nvSpPr>
          <p:cNvPr id="6" name="Правоъгълник 5">
            <a:extLst>
              <a:ext uri="{FF2B5EF4-FFF2-40B4-BE49-F238E27FC236}">
                <a16:creationId xmlns:a16="http://schemas.microsoft.com/office/drawing/2014/main" id="{FD84F09E-F424-4406-87B2-26C01168D734}"/>
              </a:ext>
            </a:extLst>
          </p:cNvPr>
          <p:cNvSpPr/>
          <p:nvPr/>
        </p:nvSpPr>
        <p:spPr>
          <a:xfrm>
            <a:off x="4569578" y="2872409"/>
            <a:ext cx="2623930" cy="10336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dirty="0"/>
              <a:t>Прозрачност</a:t>
            </a:r>
          </a:p>
        </p:txBody>
      </p:sp>
      <p:sp>
        <p:nvSpPr>
          <p:cNvPr id="7" name="Правоъгълник 6">
            <a:extLst>
              <a:ext uri="{FF2B5EF4-FFF2-40B4-BE49-F238E27FC236}">
                <a16:creationId xmlns:a16="http://schemas.microsoft.com/office/drawing/2014/main" id="{40C6C30D-A393-48AA-9765-50E77FC68C3E}"/>
              </a:ext>
            </a:extLst>
          </p:cNvPr>
          <p:cNvSpPr/>
          <p:nvPr/>
        </p:nvSpPr>
        <p:spPr>
          <a:xfrm>
            <a:off x="8212816" y="2907195"/>
            <a:ext cx="2736622" cy="10436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dirty="0"/>
              <a:t>Активност</a:t>
            </a:r>
          </a:p>
        </p:txBody>
      </p:sp>
      <p:sp>
        <p:nvSpPr>
          <p:cNvPr id="8" name="Стрелка надясно 7">
            <a:extLst>
              <a:ext uri="{FF2B5EF4-FFF2-40B4-BE49-F238E27FC236}">
                <a16:creationId xmlns:a16="http://schemas.microsoft.com/office/drawing/2014/main" id="{F2FA865C-525D-4F74-8FBC-B7F14F4C63C8}"/>
              </a:ext>
            </a:extLst>
          </p:cNvPr>
          <p:cNvSpPr/>
          <p:nvPr/>
        </p:nvSpPr>
        <p:spPr>
          <a:xfrm>
            <a:off x="3701115" y="3260035"/>
            <a:ext cx="516834" cy="3379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9" name="Стрелка надясно 8">
            <a:extLst>
              <a:ext uri="{FF2B5EF4-FFF2-40B4-BE49-F238E27FC236}">
                <a16:creationId xmlns:a16="http://schemas.microsoft.com/office/drawing/2014/main" id="{42B4F990-100D-4C44-97C5-631482318CE5}"/>
              </a:ext>
            </a:extLst>
          </p:cNvPr>
          <p:cNvSpPr/>
          <p:nvPr/>
        </p:nvSpPr>
        <p:spPr>
          <a:xfrm>
            <a:off x="7444745" y="3260035"/>
            <a:ext cx="516834" cy="3379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327549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4116B8-7F46-FE3B-9535-D0FBBC668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89C4A0-06EE-8625-15A0-24E5053BC44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dirty="0">
                <a:solidFill>
                  <a:srgbClr val="17458F"/>
                </a:solidFill>
              </a:rPr>
              <a:t>Публичен имидж и комуникациите в Ротари</a:t>
            </a:r>
            <a:endParaRPr lang="en-US" sz="4000" dirty="0">
              <a:solidFill>
                <a:srgbClr val="17458F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811BA8F-D330-4D68-E07E-7BE2B1E299CC}"/>
              </a:ext>
            </a:extLst>
          </p:cNvPr>
          <p:cNvSpPr txBox="1">
            <a:spLocks/>
          </p:cNvSpPr>
          <p:nvPr/>
        </p:nvSpPr>
        <p:spPr>
          <a:xfrm>
            <a:off x="497006" y="1226023"/>
            <a:ext cx="9991298" cy="466980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endParaRPr lang="bg-BG" sz="2000" b="1" dirty="0">
              <a:solidFill>
                <a:srgbClr val="002060"/>
              </a:solidFill>
            </a:endParaRPr>
          </a:p>
        </p:txBody>
      </p:sp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C61B528B-F954-4AD2-8C59-1C651899F7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795" y="1558557"/>
            <a:ext cx="9730409" cy="300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2517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4116B8-7F46-FE3B-9535-D0FBBC668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89C4A0-06EE-8625-15A0-24E5053BC44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dirty="0">
                <a:solidFill>
                  <a:srgbClr val="17458F"/>
                </a:solidFill>
              </a:rPr>
              <a:t>Публичен имидж и комуникациите в Ротари</a:t>
            </a:r>
            <a:endParaRPr lang="en-US" sz="4000" dirty="0">
              <a:solidFill>
                <a:srgbClr val="17458F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811BA8F-D330-4D68-E07E-7BE2B1E299CC}"/>
              </a:ext>
            </a:extLst>
          </p:cNvPr>
          <p:cNvSpPr txBox="1">
            <a:spLocks/>
          </p:cNvSpPr>
          <p:nvPr/>
        </p:nvSpPr>
        <p:spPr>
          <a:xfrm>
            <a:off x="497006" y="1226023"/>
            <a:ext cx="9991298" cy="466980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endParaRPr lang="bg-BG" sz="2000" b="1" dirty="0">
              <a:solidFill>
                <a:srgbClr val="002060"/>
              </a:solidFill>
            </a:endParaRPr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924AD684-97D2-45AD-A6EE-86A16A38A2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06" y="1107745"/>
            <a:ext cx="3712190" cy="4524232"/>
          </a:xfrm>
          <a:prstGeom prst="rect">
            <a:avLst/>
          </a:prstGeom>
        </p:spPr>
      </p:pic>
      <p:pic>
        <p:nvPicPr>
          <p:cNvPr id="16" name="Картина 15">
            <a:extLst>
              <a:ext uri="{FF2B5EF4-FFF2-40B4-BE49-F238E27FC236}">
                <a16:creationId xmlns:a16="http://schemas.microsoft.com/office/drawing/2014/main" id="{CFDC8E1B-4983-46F8-90D4-DB7FD31D8F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618" y="1226023"/>
            <a:ext cx="7000449" cy="437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0181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4116B8-7F46-FE3B-9535-D0FBBC668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89C4A0-06EE-8625-15A0-24E5053BC44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dirty="0">
                <a:solidFill>
                  <a:srgbClr val="17458F"/>
                </a:solidFill>
              </a:rPr>
              <a:t>Публичен имидж и комуникациите в Ротари</a:t>
            </a:r>
            <a:endParaRPr lang="en-US" sz="4000" dirty="0">
              <a:solidFill>
                <a:srgbClr val="17458F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811BA8F-D330-4D68-E07E-7BE2B1E299CC}"/>
              </a:ext>
            </a:extLst>
          </p:cNvPr>
          <p:cNvSpPr txBox="1">
            <a:spLocks/>
          </p:cNvSpPr>
          <p:nvPr/>
        </p:nvSpPr>
        <p:spPr>
          <a:xfrm>
            <a:off x="497006" y="1226023"/>
            <a:ext cx="9991298" cy="466980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7" name="Текстово поле 6">
            <a:extLst>
              <a:ext uri="{FF2B5EF4-FFF2-40B4-BE49-F238E27FC236}">
                <a16:creationId xmlns:a16="http://schemas.microsoft.com/office/drawing/2014/main" id="{C39BABCF-2146-4DD7-8B8D-55C0CA4F7C2A}"/>
              </a:ext>
            </a:extLst>
          </p:cNvPr>
          <p:cNvSpPr txBox="1"/>
          <p:nvPr/>
        </p:nvSpPr>
        <p:spPr>
          <a:xfrm>
            <a:off x="3048828" y="3279121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bg-BG" dirty="0"/>
          </a:p>
        </p:txBody>
      </p:sp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0212093E-6A49-4F76-89AD-1232557735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92" y="1118332"/>
            <a:ext cx="3070225" cy="4342609"/>
          </a:xfrm>
          <a:prstGeom prst="rect">
            <a:avLst/>
          </a:prstGeom>
        </p:spPr>
      </p:pic>
      <p:pic>
        <p:nvPicPr>
          <p:cNvPr id="17" name="Картина 16">
            <a:extLst>
              <a:ext uri="{FF2B5EF4-FFF2-40B4-BE49-F238E27FC236}">
                <a16:creationId xmlns:a16="http://schemas.microsoft.com/office/drawing/2014/main" id="{02804ED5-0589-479E-AC85-B4C1249AA0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542" y="1118332"/>
            <a:ext cx="3070226" cy="4342610"/>
          </a:xfrm>
          <a:prstGeom prst="rect">
            <a:avLst/>
          </a:prstGeom>
        </p:spPr>
      </p:pic>
      <p:sp>
        <p:nvSpPr>
          <p:cNvPr id="18" name="TextBox 10">
            <a:extLst>
              <a:ext uri="{FF2B5EF4-FFF2-40B4-BE49-F238E27FC236}">
                <a16:creationId xmlns:a16="http://schemas.microsoft.com/office/drawing/2014/main" id="{01B14A40-B0E0-4650-8408-1022E62431FA}"/>
              </a:ext>
            </a:extLst>
          </p:cNvPr>
          <p:cNvSpPr txBox="1"/>
          <p:nvPr/>
        </p:nvSpPr>
        <p:spPr>
          <a:xfrm>
            <a:off x="7434470" y="1699146"/>
            <a:ext cx="46165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>
                <a:solidFill>
                  <a:srgbClr val="25488D"/>
                </a:solidFill>
              </a:rPr>
              <a:t>Зонален уебсайт </a:t>
            </a:r>
            <a:r>
              <a:rPr lang="en-US" dirty="0">
                <a:solidFill>
                  <a:srgbClr val="25488D"/>
                </a:solidFill>
                <a:hlinkClick r:id="rId5"/>
              </a:rPr>
              <a:t>www.rotaryzone21.org</a:t>
            </a:r>
            <a:endParaRPr lang="en-US" dirty="0">
              <a:solidFill>
                <a:srgbClr val="25488D"/>
              </a:solidFill>
            </a:endParaRPr>
          </a:p>
          <a:p>
            <a:r>
              <a:rPr lang="bg-BG" dirty="0">
                <a:solidFill>
                  <a:srgbClr val="25488D"/>
                </a:solidFill>
              </a:rPr>
              <a:t>Конкурс : </a:t>
            </a:r>
            <a:r>
              <a:rPr lang="en-US" dirty="0">
                <a:solidFill>
                  <a:srgbClr val="25488D"/>
                </a:solidFill>
                <a:hlinkClick r:id="rId6"/>
              </a:rPr>
              <a:t>www.thepowerofgoodness.com</a:t>
            </a:r>
            <a:endParaRPr lang="en-US" dirty="0">
              <a:solidFill>
                <a:srgbClr val="25488D"/>
              </a:solidFill>
            </a:endParaRPr>
          </a:p>
          <a:p>
            <a:endParaRPr lang="bg-BG" dirty="0">
              <a:solidFill>
                <a:srgbClr val="2548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7151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4116B8-7F46-FE3B-9535-D0FBBC668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89C4A0-06EE-8625-15A0-24E5053BC44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rgbClr val="17458F"/>
                </a:solidFill>
              </a:rPr>
              <a:t>„ИЗБЕРИ СВОБОДАТА!“</a:t>
            </a:r>
            <a:br>
              <a:rPr lang="ru-RU" sz="4000" dirty="0">
                <a:solidFill>
                  <a:srgbClr val="17458F"/>
                </a:solidFill>
              </a:rPr>
            </a:br>
            <a:r>
              <a:rPr lang="ru-RU" sz="4000" dirty="0" err="1">
                <a:solidFill>
                  <a:srgbClr val="17458F"/>
                </a:solidFill>
              </a:rPr>
              <a:t>Изкуството</a:t>
            </a:r>
            <a:r>
              <a:rPr lang="ru-RU" sz="4000" dirty="0">
                <a:solidFill>
                  <a:srgbClr val="17458F"/>
                </a:solidFill>
              </a:rPr>
              <a:t> да </a:t>
            </a:r>
            <a:r>
              <a:rPr lang="ru-RU" sz="4000" dirty="0" err="1">
                <a:solidFill>
                  <a:srgbClr val="17458F"/>
                </a:solidFill>
              </a:rPr>
              <a:t>кажеш</a:t>
            </a:r>
            <a:r>
              <a:rPr lang="ru-RU" sz="4000" dirty="0">
                <a:solidFill>
                  <a:srgbClr val="17458F"/>
                </a:solidFill>
              </a:rPr>
              <a:t> НЕ на </a:t>
            </a:r>
            <a:r>
              <a:rPr lang="ru-RU" sz="4000" dirty="0" err="1">
                <a:solidFill>
                  <a:srgbClr val="17458F"/>
                </a:solidFill>
              </a:rPr>
              <a:t>зависимостите</a:t>
            </a:r>
            <a:endParaRPr lang="en-US" sz="4000" dirty="0">
              <a:solidFill>
                <a:srgbClr val="17458F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811BA8F-D330-4D68-E07E-7BE2B1E299CC}"/>
              </a:ext>
            </a:extLst>
          </p:cNvPr>
          <p:cNvSpPr txBox="1">
            <a:spLocks/>
          </p:cNvSpPr>
          <p:nvPr/>
        </p:nvSpPr>
        <p:spPr>
          <a:xfrm>
            <a:off x="497006" y="1226023"/>
            <a:ext cx="9991298" cy="466980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7" name="Текстово поле 6">
            <a:extLst>
              <a:ext uri="{FF2B5EF4-FFF2-40B4-BE49-F238E27FC236}">
                <a16:creationId xmlns:a16="http://schemas.microsoft.com/office/drawing/2014/main" id="{C39BABCF-2146-4DD7-8B8D-55C0CA4F7C2A}"/>
              </a:ext>
            </a:extLst>
          </p:cNvPr>
          <p:cNvSpPr txBox="1"/>
          <p:nvPr/>
        </p:nvSpPr>
        <p:spPr>
          <a:xfrm>
            <a:off x="3048828" y="3279121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bg-BG" dirty="0"/>
          </a:p>
        </p:txBody>
      </p:sp>
      <p:pic>
        <p:nvPicPr>
          <p:cNvPr id="5" name="Picture 4" descr="A group of kids drawing&#10;&#10;AI-generated content may be incorrect.">
            <a:extLst>
              <a:ext uri="{FF2B5EF4-FFF2-40B4-BE49-F238E27FC236}">
                <a16:creationId xmlns:a16="http://schemas.microsoft.com/office/drawing/2014/main" id="{03A217EE-EA41-B8BB-2E6F-BBADC07FA4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400" y="1570567"/>
            <a:ext cx="4292600" cy="4292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EF42ACD-10F6-5D63-201B-B3787D2F5F30}"/>
              </a:ext>
            </a:extLst>
          </p:cNvPr>
          <p:cNvSpPr txBox="1"/>
          <p:nvPr/>
        </p:nvSpPr>
        <p:spPr>
          <a:xfrm>
            <a:off x="5165678" y="1570567"/>
            <a:ext cx="687164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25488D"/>
                </a:solidFill>
              </a:rPr>
              <a:t>Категории за участие: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5488D"/>
                </a:solidFill>
              </a:rPr>
              <a:t>Плакат (</a:t>
            </a:r>
            <a:r>
              <a:rPr lang="ru-RU" dirty="0" err="1">
                <a:solidFill>
                  <a:srgbClr val="25488D"/>
                </a:solidFill>
              </a:rPr>
              <a:t>рисуван</a:t>
            </a:r>
            <a:r>
              <a:rPr lang="ru-RU" dirty="0">
                <a:solidFill>
                  <a:srgbClr val="25488D"/>
                </a:solidFill>
              </a:rPr>
              <a:t> или </a:t>
            </a:r>
            <a:r>
              <a:rPr lang="ru-RU" dirty="0" err="1">
                <a:solidFill>
                  <a:srgbClr val="25488D"/>
                </a:solidFill>
              </a:rPr>
              <a:t>дигитален</a:t>
            </a:r>
            <a:r>
              <a:rPr lang="ru-RU" dirty="0">
                <a:solidFill>
                  <a:srgbClr val="25488D"/>
                </a:solidFill>
              </a:rPr>
              <a:t>)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5488D"/>
                </a:solidFill>
              </a:rPr>
              <a:t>Кратко видео (от 2 до 3 </a:t>
            </a:r>
            <a:r>
              <a:rPr lang="ru-RU" dirty="0" err="1">
                <a:solidFill>
                  <a:srgbClr val="25488D"/>
                </a:solidFill>
              </a:rPr>
              <a:t>минути</a:t>
            </a:r>
            <a:r>
              <a:rPr lang="ru-RU" dirty="0">
                <a:solidFill>
                  <a:srgbClr val="25488D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5488D"/>
                </a:solidFill>
              </a:rPr>
              <a:t>Меме с послание </a:t>
            </a:r>
          </a:p>
          <a:p>
            <a:endParaRPr lang="en-US" dirty="0">
              <a:solidFill>
                <a:srgbClr val="25488D"/>
              </a:solidFill>
            </a:endParaRPr>
          </a:p>
          <a:p>
            <a:endParaRPr lang="en-US" dirty="0">
              <a:solidFill>
                <a:srgbClr val="25488D"/>
              </a:solidFill>
            </a:endParaRPr>
          </a:p>
          <a:p>
            <a:endParaRPr lang="en-US" dirty="0">
              <a:solidFill>
                <a:srgbClr val="25488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err="1">
                <a:solidFill>
                  <a:srgbClr val="25488D"/>
                </a:solidFill>
              </a:rPr>
              <a:t>Обявяване</a:t>
            </a:r>
            <a:r>
              <a:rPr lang="ru-RU" b="1" dirty="0">
                <a:solidFill>
                  <a:srgbClr val="25488D"/>
                </a:solidFill>
              </a:rPr>
              <a:t> на конкурса</a:t>
            </a:r>
            <a:r>
              <a:rPr lang="ru-RU" dirty="0">
                <a:solidFill>
                  <a:srgbClr val="25488D"/>
                </a:solidFill>
              </a:rPr>
              <a:t>: 22 март 2025 г.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err="1">
                <a:solidFill>
                  <a:srgbClr val="25488D"/>
                </a:solidFill>
              </a:rPr>
              <a:t>Обявяване</a:t>
            </a:r>
            <a:r>
              <a:rPr lang="ru-RU" b="1" dirty="0">
                <a:solidFill>
                  <a:srgbClr val="25488D"/>
                </a:solidFill>
              </a:rPr>
              <a:t> на регламента и старт на конкурса</a:t>
            </a:r>
            <a:r>
              <a:rPr lang="ru-RU" dirty="0">
                <a:solidFill>
                  <a:srgbClr val="25488D"/>
                </a:solidFill>
              </a:rPr>
              <a:t>: 27 март 2025 г.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err="1">
                <a:solidFill>
                  <a:srgbClr val="25488D"/>
                </a:solidFill>
              </a:rPr>
              <a:t>Краен</a:t>
            </a:r>
            <a:r>
              <a:rPr lang="ru-RU" b="1" dirty="0">
                <a:solidFill>
                  <a:srgbClr val="25488D"/>
                </a:solidFill>
              </a:rPr>
              <a:t> срок за участие и </a:t>
            </a:r>
            <a:r>
              <a:rPr lang="ru-RU" b="1" dirty="0" err="1">
                <a:solidFill>
                  <a:srgbClr val="25488D"/>
                </a:solidFill>
              </a:rPr>
              <a:t>представяне</a:t>
            </a:r>
            <a:r>
              <a:rPr lang="ru-RU" b="1" dirty="0">
                <a:solidFill>
                  <a:srgbClr val="25488D"/>
                </a:solidFill>
              </a:rPr>
              <a:t> на </a:t>
            </a:r>
            <a:r>
              <a:rPr lang="ru-RU" b="1" dirty="0" err="1">
                <a:solidFill>
                  <a:srgbClr val="25488D"/>
                </a:solidFill>
              </a:rPr>
              <a:t>работите</a:t>
            </a:r>
            <a:r>
              <a:rPr lang="ru-RU" dirty="0">
                <a:solidFill>
                  <a:srgbClr val="25488D"/>
                </a:solidFill>
              </a:rPr>
              <a:t>: 10 май 2025 г.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err="1">
                <a:solidFill>
                  <a:srgbClr val="25488D"/>
                </a:solidFill>
              </a:rPr>
              <a:t>Обявяване</a:t>
            </a:r>
            <a:r>
              <a:rPr lang="ru-RU" b="1" dirty="0">
                <a:solidFill>
                  <a:srgbClr val="25488D"/>
                </a:solidFill>
              </a:rPr>
              <a:t> на </a:t>
            </a:r>
            <a:r>
              <a:rPr lang="ru-RU" b="1" dirty="0" err="1">
                <a:solidFill>
                  <a:srgbClr val="25488D"/>
                </a:solidFill>
              </a:rPr>
              <a:t>победителите</a:t>
            </a:r>
            <a:r>
              <a:rPr lang="ru-RU" dirty="0">
                <a:solidFill>
                  <a:srgbClr val="25488D"/>
                </a:solidFill>
              </a:rPr>
              <a:t>: 31 май 2025 г.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err="1">
                <a:solidFill>
                  <a:srgbClr val="25488D"/>
                </a:solidFill>
              </a:rPr>
              <a:t>Официална</a:t>
            </a:r>
            <a:r>
              <a:rPr lang="ru-RU" b="1" dirty="0">
                <a:solidFill>
                  <a:srgbClr val="25488D"/>
                </a:solidFill>
              </a:rPr>
              <a:t> церемония по </a:t>
            </a:r>
            <a:r>
              <a:rPr lang="ru-RU" b="1" dirty="0" err="1">
                <a:solidFill>
                  <a:srgbClr val="25488D"/>
                </a:solidFill>
              </a:rPr>
              <a:t>награждаване</a:t>
            </a:r>
            <a:r>
              <a:rPr lang="ru-RU" dirty="0">
                <a:solidFill>
                  <a:srgbClr val="25488D"/>
                </a:solidFill>
              </a:rPr>
              <a:t>: 14 </a:t>
            </a:r>
            <a:r>
              <a:rPr lang="ru-RU" dirty="0" err="1">
                <a:solidFill>
                  <a:srgbClr val="25488D"/>
                </a:solidFill>
              </a:rPr>
              <a:t>юни</a:t>
            </a:r>
            <a:r>
              <a:rPr lang="ru-RU" dirty="0">
                <a:solidFill>
                  <a:srgbClr val="25488D"/>
                </a:solidFill>
              </a:rPr>
              <a:t> 2025 г., Пловдив, </a:t>
            </a:r>
            <a:r>
              <a:rPr lang="ru-RU" dirty="0" err="1">
                <a:solidFill>
                  <a:srgbClr val="25488D"/>
                </a:solidFill>
              </a:rPr>
              <a:t>годишна</a:t>
            </a:r>
            <a:r>
              <a:rPr lang="ru-RU" dirty="0">
                <a:solidFill>
                  <a:srgbClr val="25488D"/>
                </a:solidFill>
              </a:rPr>
              <a:t> конференция на Ротари </a:t>
            </a:r>
            <a:r>
              <a:rPr lang="ru-RU" dirty="0" err="1">
                <a:solidFill>
                  <a:srgbClr val="25488D"/>
                </a:solidFill>
              </a:rPr>
              <a:t>Интернешенъл</a:t>
            </a:r>
            <a:r>
              <a:rPr lang="ru-RU" dirty="0">
                <a:solidFill>
                  <a:srgbClr val="25488D"/>
                </a:solidFill>
              </a:rPr>
              <a:t>, Дистрикт 2482 България</a:t>
            </a:r>
            <a:endParaRPr lang="bg-BG" dirty="0">
              <a:solidFill>
                <a:srgbClr val="2548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1312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61"/>
          <a:stretch/>
        </p:blipFill>
        <p:spPr>
          <a:xfrm>
            <a:off x="0" y="-1127845"/>
            <a:ext cx="12192000" cy="725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7113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 txBox="1">
            <a:spLocks/>
          </p:cNvSpPr>
          <p:nvPr/>
        </p:nvSpPr>
        <p:spPr>
          <a:xfrm>
            <a:off x="563880" y="3083976"/>
            <a:ext cx="1107948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2"/>
                </a:solidFill>
                <a:latin typeface="Georgia"/>
                <a:ea typeface="+mn-ea"/>
                <a:cs typeface="Georgi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g-BG" sz="2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Благодарим за вниманието!</a:t>
            </a:r>
            <a:endParaRPr lang="en-US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994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b="1" dirty="0">
                <a:solidFill>
                  <a:srgbClr val="002060"/>
                </a:solidFill>
              </a:rPr>
              <a:t>Начини</a:t>
            </a:r>
            <a:r>
              <a:rPr lang="bg-BG" sz="4000" b="1" dirty="0">
                <a:solidFill>
                  <a:srgbClr val="FF0000"/>
                </a:solidFill>
              </a:rPr>
              <a:t> </a:t>
            </a:r>
            <a:r>
              <a:rPr lang="bg-BG" sz="4000" b="1" dirty="0">
                <a:solidFill>
                  <a:srgbClr val="002060"/>
                </a:solidFill>
              </a:rPr>
              <a:t>за комуникация в Ротари:</a:t>
            </a:r>
            <a:endParaRPr lang="en-US" sz="4000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9D324AC-ED6D-9E6D-E292-016F12A9D040}"/>
              </a:ext>
            </a:extLst>
          </p:cNvPr>
          <p:cNvSpPr txBox="1">
            <a:spLocks/>
          </p:cNvSpPr>
          <p:nvPr/>
        </p:nvSpPr>
        <p:spPr>
          <a:xfrm>
            <a:off x="457200" y="1219199"/>
            <a:ext cx="11197988" cy="307302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2400" b="1" dirty="0">
                <a:solidFill>
                  <a:srgbClr val="002060"/>
                </a:solidFill>
              </a:rPr>
              <a:t> </a:t>
            </a:r>
            <a:endParaRPr lang="en-US" sz="2400" b="1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bg-BG" sz="2000" b="1" dirty="0">
                <a:solidFill>
                  <a:srgbClr val="002060"/>
                </a:solidFill>
              </a:rPr>
              <a:t>Директни срещи;</a:t>
            </a:r>
          </a:p>
          <a:p>
            <a:pPr>
              <a:defRPr/>
            </a:pPr>
            <a:r>
              <a:rPr lang="bg-BG" sz="2000" b="1" dirty="0">
                <a:solidFill>
                  <a:srgbClr val="002060"/>
                </a:solidFill>
              </a:rPr>
              <a:t>Телефонни разговори;</a:t>
            </a:r>
          </a:p>
          <a:p>
            <a:pPr>
              <a:defRPr/>
            </a:pPr>
            <a:r>
              <a:rPr lang="bg-BG" sz="2000" b="1" dirty="0">
                <a:solidFill>
                  <a:srgbClr val="002060"/>
                </a:solidFill>
              </a:rPr>
              <a:t>Видеоконферентни срещи </a:t>
            </a:r>
            <a:r>
              <a:rPr lang="bg-BG" sz="1600" dirty="0">
                <a:solidFill>
                  <a:srgbClr val="002060"/>
                </a:solidFill>
              </a:rPr>
              <a:t>(</a:t>
            </a:r>
            <a:r>
              <a:rPr lang="en-US" sz="1600" dirty="0">
                <a:solidFill>
                  <a:srgbClr val="002060"/>
                </a:solidFill>
              </a:rPr>
              <a:t>Zoom</a:t>
            </a:r>
            <a:r>
              <a:rPr lang="bg-BG" sz="1600" dirty="0">
                <a:solidFill>
                  <a:srgbClr val="002060"/>
                </a:solidFill>
              </a:rPr>
              <a:t>, </a:t>
            </a:r>
            <a:r>
              <a:rPr lang="en-US" sz="1600" dirty="0">
                <a:solidFill>
                  <a:srgbClr val="002060"/>
                </a:solidFill>
              </a:rPr>
              <a:t>Google Meet</a:t>
            </a:r>
            <a:r>
              <a:rPr lang="bg-BG" sz="1600" dirty="0">
                <a:solidFill>
                  <a:srgbClr val="002060"/>
                </a:solidFill>
              </a:rPr>
              <a:t> и др.);</a:t>
            </a:r>
          </a:p>
          <a:p>
            <a:pPr>
              <a:defRPr/>
            </a:pPr>
            <a:r>
              <a:rPr lang="en-US" sz="2000" b="1" dirty="0">
                <a:solidFill>
                  <a:srgbClr val="002060"/>
                </a:solidFill>
              </a:rPr>
              <a:t>E-mail</a:t>
            </a:r>
            <a:r>
              <a:rPr lang="bg-BG" sz="2000" b="1" dirty="0">
                <a:solidFill>
                  <a:srgbClr val="002060"/>
                </a:solidFill>
              </a:rPr>
              <a:t> </a:t>
            </a:r>
            <a:r>
              <a:rPr lang="bg-BG" sz="1600" dirty="0">
                <a:solidFill>
                  <a:srgbClr val="002060"/>
                </a:solidFill>
              </a:rPr>
              <a:t>(лично или в група)</a:t>
            </a:r>
          </a:p>
          <a:p>
            <a:pPr>
              <a:defRPr/>
            </a:pPr>
            <a:r>
              <a:rPr lang="bg-BG" sz="2000" b="1" dirty="0">
                <a:solidFill>
                  <a:srgbClr val="002060"/>
                </a:solidFill>
              </a:rPr>
              <a:t>Текстови</a:t>
            </a:r>
            <a:r>
              <a:rPr lang="bg-BG" sz="1600" dirty="0">
                <a:solidFill>
                  <a:srgbClr val="002060"/>
                </a:solidFill>
              </a:rPr>
              <a:t> съобщения (лично или в група)</a:t>
            </a:r>
            <a:endParaRPr lang="en-US" sz="1600" dirty="0">
              <a:solidFill>
                <a:srgbClr val="002060"/>
              </a:solidFill>
            </a:endParaRPr>
          </a:p>
          <a:p>
            <a:pPr>
              <a:defRPr/>
            </a:pPr>
            <a:endParaRPr lang="bg-BG" sz="1600" dirty="0">
              <a:solidFill>
                <a:srgbClr val="002060"/>
              </a:solidFill>
            </a:endParaRPr>
          </a:p>
          <a:p>
            <a:pPr marL="0" indent="0">
              <a:buNone/>
              <a:defRPr/>
            </a:pPr>
            <a:r>
              <a:rPr lang="bg-BG" sz="1800" dirty="0"/>
              <a:t>Д</a:t>
            </a:r>
            <a:r>
              <a:rPr lang="bg-BG" sz="1800" dirty="0">
                <a:solidFill>
                  <a:srgbClr val="002060"/>
                </a:solidFill>
              </a:rPr>
              <a:t>а се внимава със стила при комуникиране, особено при текстовите съобщения</a:t>
            </a:r>
            <a:r>
              <a:rPr lang="bg-BG" sz="1400" dirty="0">
                <a:solidFill>
                  <a:srgbClr val="002060"/>
                </a:solidFill>
              </a:rPr>
              <a:t>. </a:t>
            </a:r>
          </a:p>
        </p:txBody>
      </p:sp>
      <p:pic>
        <p:nvPicPr>
          <p:cNvPr id="3" name="Картина 1">
            <a:extLst>
              <a:ext uri="{FF2B5EF4-FFF2-40B4-BE49-F238E27FC236}">
                <a16:creationId xmlns:a16="http://schemas.microsoft.com/office/drawing/2014/main" id="{C937DF3D-72CF-112A-8DC9-878F57903E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558" y="1858346"/>
            <a:ext cx="2916237" cy="97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7525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ABB85-984C-D88A-9FFA-28C5E0285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6D977-03C4-469C-3FE3-45CF6DE43E3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b="1" dirty="0">
                <a:solidFill>
                  <a:srgbClr val="002060"/>
                </a:solidFill>
              </a:rPr>
              <a:t>Комуникация между РИ, Зона 21В и </a:t>
            </a:r>
            <a:r>
              <a:rPr lang="bg-BG" sz="4000" b="1" dirty="0" err="1">
                <a:solidFill>
                  <a:srgbClr val="002060"/>
                </a:solidFill>
              </a:rPr>
              <a:t>Дистрикта</a:t>
            </a:r>
            <a:r>
              <a:rPr lang="bg-BG" sz="4000" b="1" dirty="0">
                <a:solidFill>
                  <a:srgbClr val="002060"/>
                </a:solidFill>
              </a:rPr>
              <a:t>:</a:t>
            </a:r>
            <a:endParaRPr lang="en-US" sz="4000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67B376F-8380-A624-0303-8C6E4128C9C2}"/>
              </a:ext>
            </a:extLst>
          </p:cNvPr>
          <p:cNvSpPr txBox="1">
            <a:spLocks/>
          </p:cNvSpPr>
          <p:nvPr/>
        </p:nvSpPr>
        <p:spPr>
          <a:xfrm>
            <a:off x="457200" y="1219200"/>
            <a:ext cx="11197988" cy="439685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bg-BG" sz="2400" b="1" dirty="0">
                <a:solidFill>
                  <a:srgbClr val="002060"/>
                </a:solidFill>
              </a:rPr>
              <a:t>Сайта на РИ </a:t>
            </a:r>
            <a:r>
              <a:rPr lang="en-US" sz="2400" b="1" dirty="0">
                <a:solidFill>
                  <a:srgbClr val="002060"/>
                </a:solidFill>
                <a:hlinkClick r:id="rId3"/>
              </a:rPr>
              <a:t>www.rotary.org</a:t>
            </a:r>
            <a:endParaRPr lang="bg-BG" sz="2400" b="1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bg-BG" sz="2400" b="1" dirty="0">
                <a:solidFill>
                  <a:srgbClr val="002060"/>
                </a:solidFill>
              </a:rPr>
              <a:t>Ротари клуб </a:t>
            </a:r>
            <a:r>
              <a:rPr lang="bg-BG" sz="2400" b="1" dirty="0" err="1">
                <a:solidFill>
                  <a:srgbClr val="002060"/>
                </a:solidFill>
              </a:rPr>
              <a:t>централ</a:t>
            </a:r>
            <a:endParaRPr lang="bg-BG" sz="2400" b="1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</a:rPr>
              <a:t>E-mail </a:t>
            </a:r>
            <a:r>
              <a:rPr lang="bg-BG" sz="2400" b="1" dirty="0">
                <a:solidFill>
                  <a:srgbClr val="002060"/>
                </a:solidFill>
              </a:rPr>
              <a:t>в офиса в Цюрих</a:t>
            </a:r>
          </a:p>
          <a:p>
            <a:pPr lvl="1">
              <a:defRPr/>
            </a:pPr>
            <a:r>
              <a:rPr lang="en-US" sz="2000" b="1" dirty="0">
                <a:solidFill>
                  <a:srgbClr val="002060"/>
                </a:solidFill>
                <a:hlinkClick r:id="rId4"/>
              </a:rPr>
              <a:t>Contact.center@rotary.org</a:t>
            </a:r>
            <a:r>
              <a:rPr lang="en-US" sz="2000" b="1" dirty="0">
                <a:solidFill>
                  <a:srgbClr val="002060"/>
                </a:solidFill>
              </a:rPr>
              <a:t>, </a:t>
            </a:r>
            <a:r>
              <a:rPr lang="en-US" sz="2000" b="1" dirty="0">
                <a:solidFill>
                  <a:srgbClr val="002060"/>
                </a:solidFill>
                <a:hlinkClick r:id="rId5"/>
              </a:rPr>
              <a:t>data@rotary.org</a:t>
            </a:r>
            <a:endParaRPr lang="bg-BG" sz="2000" b="1" dirty="0">
              <a:solidFill>
                <a:srgbClr val="002060"/>
              </a:solidFill>
            </a:endParaRPr>
          </a:p>
          <a:p>
            <a:pPr lvl="1">
              <a:defRPr/>
            </a:pPr>
            <a:r>
              <a:rPr lang="bg-BG" sz="2000" b="1" dirty="0">
                <a:solidFill>
                  <a:srgbClr val="002060"/>
                </a:solidFill>
              </a:rPr>
              <a:t>Клубна подкрепа: </a:t>
            </a:r>
            <a:r>
              <a:rPr lang="en-US" sz="2000" b="1" dirty="0">
                <a:solidFill>
                  <a:srgbClr val="002060"/>
                </a:solidFill>
                <a:hlinkClick r:id="rId6"/>
              </a:rPr>
              <a:t>Janka.Jakobos@rotary.org</a:t>
            </a:r>
            <a:endParaRPr lang="en-US" sz="2000" b="1" dirty="0">
              <a:solidFill>
                <a:srgbClr val="002060"/>
              </a:solidFill>
            </a:endParaRPr>
          </a:p>
          <a:p>
            <a:pPr lvl="1">
              <a:defRPr/>
            </a:pPr>
            <a:r>
              <a:rPr lang="bg-BG" sz="2000" b="1" dirty="0">
                <a:solidFill>
                  <a:srgbClr val="002060"/>
                </a:solidFill>
              </a:rPr>
              <a:t>Финансови въпроси: </a:t>
            </a:r>
            <a:r>
              <a:rPr lang="en-US" sz="2000" b="1" dirty="0">
                <a:solidFill>
                  <a:srgbClr val="002060"/>
                </a:solidFill>
                <a:hlinkClick r:id="rId7"/>
              </a:rPr>
              <a:t>Gliezel.Hauschild@rotary.org</a:t>
            </a:r>
            <a:endParaRPr lang="en-US" sz="2000" b="1" dirty="0">
              <a:solidFill>
                <a:srgbClr val="002060"/>
              </a:solidFill>
            </a:endParaRPr>
          </a:p>
          <a:p>
            <a:pPr lvl="1">
              <a:defRPr/>
            </a:pPr>
            <a:r>
              <a:rPr lang="bg-BG" sz="2000" b="1" dirty="0">
                <a:solidFill>
                  <a:srgbClr val="002060"/>
                </a:solidFill>
              </a:rPr>
              <a:t>Фондация: </a:t>
            </a:r>
            <a:r>
              <a:rPr lang="en-US" sz="2000" b="1" dirty="0">
                <a:solidFill>
                  <a:srgbClr val="002060"/>
                </a:solidFill>
                <a:hlinkClick r:id="rId8"/>
              </a:rPr>
              <a:t>Valentina.Guckes@rotary.org</a:t>
            </a:r>
            <a:endParaRPr lang="en-US" sz="2000" b="1" dirty="0">
              <a:solidFill>
                <a:srgbClr val="002060"/>
              </a:solidFill>
            </a:endParaRPr>
          </a:p>
          <a:p>
            <a:pPr lvl="1">
              <a:defRPr/>
            </a:pPr>
            <a:endParaRPr lang="en-US" sz="1200" b="1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bg-BG" sz="2400" b="1" dirty="0">
                <a:solidFill>
                  <a:srgbClr val="002060"/>
                </a:solidFill>
              </a:rPr>
              <a:t>Зонални координатори за Д2482</a:t>
            </a:r>
          </a:p>
          <a:p>
            <a:pPr lvl="1">
              <a:defRPr/>
            </a:pPr>
            <a:r>
              <a:rPr lang="bg-BG" sz="2000" b="1" dirty="0">
                <a:solidFill>
                  <a:srgbClr val="002060"/>
                </a:solidFill>
              </a:rPr>
              <a:t>Зонален координатор </a:t>
            </a:r>
            <a:r>
              <a:rPr lang="en-US" sz="2000" b="1" dirty="0">
                <a:solidFill>
                  <a:srgbClr val="002060"/>
                </a:solidFill>
              </a:rPr>
              <a:t>(ARC): </a:t>
            </a:r>
            <a:r>
              <a:rPr lang="bg-BG" sz="2000" dirty="0">
                <a:solidFill>
                  <a:srgbClr val="002060"/>
                </a:solidFill>
              </a:rPr>
              <a:t>Христо Михайловски, </a:t>
            </a:r>
            <a:r>
              <a:rPr lang="en-US" sz="2000" dirty="0">
                <a:solidFill>
                  <a:srgbClr val="002060"/>
                </a:solidFill>
                <a:hlinkClick r:id="rId9"/>
              </a:rPr>
              <a:t>mihailovsky@rotarysofia.org</a:t>
            </a:r>
            <a:endParaRPr lang="en-US" sz="2000" dirty="0">
              <a:solidFill>
                <a:srgbClr val="002060"/>
              </a:solidFill>
            </a:endParaRPr>
          </a:p>
          <a:p>
            <a:pPr lvl="1">
              <a:defRPr/>
            </a:pPr>
            <a:r>
              <a:rPr lang="bg-BG" sz="2000" b="1" dirty="0">
                <a:solidFill>
                  <a:srgbClr val="002060"/>
                </a:solidFill>
              </a:rPr>
              <a:t>Зонален координатор за ФР (</a:t>
            </a:r>
            <a:r>
              <a:rPr lang="en-US" sz="2000" b="1" dirty="0">
                <a:solidFill>
                  <a:srgbClr val="002060"/>
                </a:solidFill>
              </a:rPr>
              <a:t>ARFC): </a:t>
            </a:r>
            <a:r>
              <a:rPr lang="bg-BG" sz="2000" dirty="0">
                <a:solidFill>
                  <a:srgbClr val="002060"/>
                </a:solidFill>
              </a:rPr>
              <a:t>Недялка Росенова, </a:t>
            </a:r>
            <a:r>
              <a:rPr lang="en-US" sz="2000" dirty="0">
                <a:solidFill>
                  <a:srgbClr val="002060"/>
                </a:solidFill>
                <a:hlinkClick r:id="rId10"/>
              </a:rPr>
              <a:t>neli_mv@abv.bg</a:t>
            </a:r>
            <a:endParaRPr lang="en-US" sz="2000" dirty="0">
              <a:solidFill>
                <a:srgbClr val="002060"/>
              </a:solidFill>
            </a:endParaRPr>
          </a:p>
          <a:p>
            <a:pPr lvl="1">
              <a:defRPr/>
            </a:pPr>
            <a:r>
              <a:rPr lang="bg-BG" sz="2000" b="1" dirty="0">
                <a:solidFill>
                  <a:srgbClr val="002060"/>
                </a:solidFill>
              </a:rPr>
              <a:t>Зонален координатор за ПИ </a:t>
            </a:r>
            <a:r>
              <a:rPr lang="en-US" sz="2000" b="1" dirty="0">
                <a:solidFill>
                  <a:srgbClr val="002060"/>
                </a:solidFill>
              </a:rPr>
              <a:t>(ARPIC): </a:t>
            </a:r>
            <a:r>
              <a:rPr lang="bg-BG" sz="2000" dirty="0">
                <a:solidFill>
                  <a:srgbClr val="002060"/>
                </a:solidFill>
              </a:rPr>
              <a:t>Аркан </a:t>
            </a:r>
            <a:r>
              <a:rPr lang="bg-BG" sz="2000" dirty="0" err="1">
                <a:solidFill>
                  <a:srgbClr val="002060"/>
                </a:solidFill>
              </a:rPr>
              <a:t>Аптурахман</a:t>
            </a:r>
            <a:r>
              <a:rPr lang="bg-BG" sz="2000" dirty="0">
                <a:solidFill>
                  <a:srgbClr val="002060"/>
                </a:solidFill>
              </a:rPr>
              <a:t>, </a:t>
            </a:r>
            <a:r>
              <a:rPr lang="en-US" sz="2000" dirty="0">
                <a:solidFill>
                  <a:srgbClr val="002060"/>
                </a:solidFill>
                <a:hlinkClick r:id="rId11"/>
              </a:rPr>
              <a:t>arkannihat@gmail.com</a:t>
            </a:r>
            <a:endParaRPr lang="en-US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044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9C9E9-B807-6028-D0F4-D480EB1AF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4162D22-2AA8-797F-F449-E7778BFE05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b="1" dirty="0">
                <a:solidFill>
                  <a:srgbClr val="002060"/>
                </a:solidFill>
              </a:rPr>
              <a:t>Комуникация в </a:t>
            </a:r>
            <a:r>
              <a:rPr lang="bg-BG" sz="4000" b="1" dirty="0" err="1">
                <a:solidFill>
                  <a:srgbClr val="002060"/>
                </a:solidFill>
              </a:rPr>
              <a:t>Дистрикт</a:t>
            </a:r>
            <a:r>
              <a:rPr lang="bg-BG" sz="4000" b="1" dirty="0">
                <a:solidFill>
                  <a:srgbClr val="002060"/>
                </a:solidFill>
              </a:rPr>
              <a:t> 2482:</a:t>
            </a:r>
            <a:endParaRPr lang="en-US" sz="4000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63CA8D1-94D3-8CDE-A0BF-DAF4E7539C46}"/>
              </a:ext>
            </a:extLst>
          </p:cNvPr>
          <p:cNvSpPr txBox="1">
            <a:spLocks/>
          </p:cNvSpPr>
          <p:nvPr/>
        </p:nvSpPr>
        <p:spPr>
          <a:xfrm>
            <a:off x="457200" y="1219200"/>
            <a:ext cx="11197988" cy="439685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bg-BG" sz="2400" b="1" dirty="0">
                <a:solidFill>
                  <a:srgbClr val="002060"/>
                </a:solidFill>
              </a:rPr>
              <a:t>Ротарианска преса</a:t>
            </a:r>
          </a:p>
          <a:p>
            <a:pPr>
              <a:defRPr/>
            </a:pPr>
            <a:r>
              <a:rPr lang="bg-BG" sz="2400" b="1" dirty="0">
                <a:solidFill>
                  <a:srgbClr val="002060"/>
                </a:solidFill>
              </a:rPr>
              <a:t>Сайта на </a:t>
            </a:r>
            <a:r>
              <a:rPr lang="bg-BG" sz="2400" b="1" dirty="0" err="1">
                <a:solidFill>
                  <a:srgbClr val="002060"/>
                </a:solidFill>
              </a:rPr>
              <a:t>Дистрикта</a:t>
            </a:r>
            <a:r>
              <a:rPr lang="bg-BG" sz="2400" b="1" dirty="0">
                <a:solidFill>
                  <a:srgbClr val="002060"/>
                </a:solidFill>
              </a:rPr>
              <a:t>: </a:t>
            </a:r>
            <a:r>
              <a:rPr lang="en-US" sz="2400" b="1" dirty="0">
                <a:solidFill>
                  <a:srgbClr val="002060"/>
                </a:solidFill>
                <a:hlinkClick r:id="rId3"/>
              </a:rPr>
              <a:t>www.rotarydistrict2482.org</a:t>
            </a:r>
            <a:endParaRPr lang="bg-BG" sz="2400" b="1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bg-BG" sz="2400" b="1" dirty="0">
                <a:solidFill>
                  <a:srgbClr val="002060"/>
                </a:solidFill>
              </a:rPr>
              <a:t>Социални мрежи на </a:t>
            </a:r>
            <a:r>
              <a:rPr lang="bg-BG" sz="2400" b="1" dirty="0" err="1">
                <a:solidFill>
                  <a:srgbClr val="002060"/>
                </a:solidFill>
              </a:rPr>
              <a:t>дистрикта</a:t>
            </a:r>
            <a:r>
              <a:rPr lang="bg-BG" sz="2400" b="1" dirty="0">
                <a:solidFill>
                  <a:srgbClr val="002060"/>
                </a:solidFill>
              </a:rPr>
              <a:t> – </a:t>
            </a:r>
            <a:r>
              <a:rPr lang="en-US" sz="2400" dirty="0">
                <a:solidFill>
                  <a:srgbClr val="002060"/>
                </a:solidFill>
              </a:rPr>
              <a:t>Facebook, LinkedIn, Instagram</a:t>
            </a:r>
          </a:p>
          <a:p>
            <a:pPr>
              <a:defRPr/>
            </a:pPr>
            <a:r>
              <a:rPr lang="bg-BG" sz="2400" b="1" dirty="0">
                <a:solidFill>
                  <a:srgbClr val="002060"/>
                </a:solidFill>
              </a:rPr>
              <a:t>Сайтове на клубове</a:t>
            </a:r>
            <a:r>
              <a:rPr lang="bg-BG" sz="2400" dirty="0">
                <a:solidFill>
                  <a:srgbClr val="002060"/>
                </a:solidFill>
              </a:rPr>
              <a:t>, профили в социални мрежи, други</a:t>
            </a:r>
          </a:p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</a:rPr>
              <a:t>E-mail </a:t>
            </a:r>
            <a:r>
              <a:rPr lang="bg-BG" sz="2400" b="1" dirty="0">
                <a:solidFill>
                  <a:srgbClr val="002060"/>
                </a:solidFill>
              </a:rPr>
              <a:t>списъци – листи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bg-BG" sz="2400" b="1" dirty="0">
                <a:solidFill>
                  <a:srgbClr val="002060"/>
                </a:solidFill>
              </a:rPr>
              <a:t>от ДГ към клубовете</a:t>
            </a:r>
          </a:p>
          <a:p>
            <a:pPr lvl="1">
              <a:defRPr/>
            </a:pPr>
            <a:r>
              <a:rPr lang="en-US" sz="2000" b="1" dirty="0">
                <a:solidFill>
                  <a:srgbClr val="002060"/>
                </a:solidFill>
                <a:hlinkClick r:id="rId4"/>
              </a:rPr>
              <a:t>p2025-2026@rotary-Bulgaria.org</a:t>
            </a:r>
            <a:r>
              <a:rPr lang="en-US" sz="2000" b="1" dirty="0">
                <a:solidFill>
                  <a:srgbClr val="002060"/>
                </a:solidFill>
              </a:rPr>
              <a:t>, </a:t>
            </a:r>
            <a:r>
              <a:rPr lang="en-US" sz="2000" b="1" dirty="0">
                <a:solidFill>
                  <a:srgbClr val="002060"/>
                </a:solidFill>
                <a:hlinkClick r:id="rId5"/>
              </a:rPr>
              <a:t>s2025-2026@rotary-Bulgaria.org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endParaRPr lang="bg-BG" sz="2000" b="1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</a:rPr>
              <a:t>E-mail </a:t>
            </a:r>
            <a:r>
              <a:rPr lang="bg-BG" sz="2400" b="1" dirty="0">
                <a:solidFill>
                  <a:srgbClr val="002060"/>
                </a:solidFill>
              </a:rPr>
              <a:t>където можете да пращате:</a:t>
            </a:r>
          </a:p>
          <a:p>
            <a:pPr lvl="1">
              <a:defRPr/>
            </a:pPr>
            <a:r>
              <a:rPr lang="en-US" sz="2000" b="1" dirty="0">
                <a:solidFill>
                  <a:srgbClr val="002060"/>
                </a:solidFill>
                <a:hlinkClick r:id="rId6"/>
              </a:rPr>
              <a:t>Commpr2025-2026@rotary-Bulgaria.org</a:t>
            </a:r>
            <a:endParaRPr lang="en-US" sz="2000" b="1" dirty="0">
              <a:solidFill>
                <a:srgbClr val="002060"/>
              </a:solidFill>
            </a:endParaRPr>
          </a:p>
          <a:p>
            <a:pPr lvl="1">
              <a:defRPr/>
            </a:pPr>
            <a:r>
              <a:rPr lang="en-US" sz="2000" b="1" dirty="0">
                <a:solidFill>
                  <a:srgbClr val="002060"/>
                </a:solidFill>
                <a:hlinkClick r:id="rId7"/>
              </a:rPr>
              <a:t>Commfr2025-2026@rotary-Bulgaria.org</a:t>
            </a:r>
            <a:endParaRPr lang="en-US" sz="2000" b="1" dirty="0">
              <a:solidFill>
                <a:srgbClr val="002060"/>
              </a:solidFill>
            </a:endParaRPr>
          </a:p>
          <a:p>
            <a:pPr lvl="1">
              <a:defRPr/>
            </a:pPr>
            <a:r>
              <a:rPr lang="en-US" sz="2000" b="1" dirty="0">
                <a:solidFill>
                  <a:srgbClr val="002060"/>
                </a:solidFill>
                <a:hlinkClick r:id="rId8"/>
              </a:rPr>
              <a:t>CommIT2025-2026@rotary-Bulgaria.org</a:t>
            </a:r>
            <a:endParaRPr lang="bg-BG" sz="2000" b="1" dirty="0">
              <a:solidFill>
                <a:srgbClr val="002060"/>
              </a:solidFill>
            </a:endParaRPr>
          </a:p>
          <a:p>
            <a:pPr lvl="1">
              <a:defRPr/>
            </a:pPr>
            <a:endParaRPr lang="bg-BG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760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156B6-F182-F913-7CF5-8C9B753D15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F354947-0042-0869-EE57-5713F6D0777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b="1" dirty="0">
                <a:solidFill>
                  <a:srgbClr val="002060"/>
                </a:solidFill>
              </a:rPr>
              <a:t>Вашата роля</a:t>
            </a:r>
            <a:endParaRPr lang="en-US" sz="4000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718DAD8-ADF2-8024-3717-3CA033D8657D}"/>
              </a:ext>
            </a:extLst>
          </p:cNvPr>
          <p:cNvSpPr txBox="1">
            <a:spLocks/>
          </p:cNvSpPr>
          <p:nvPr/>
        </p:nvSpPr>
        <p:spPr>
          <a:xfrm>
            <a:off x="465376" y="1094095"/>
            <a:ext cx="11197988" cy="466980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bg-BG" sz="2400" b="1" dirty="0">
                <a:solidFill>
                  <a:srgbClr val="002060"/>
                </a:solidFill>
              </a:rPr>
              <a:t>Подгответе се за мандата си</a:t>
            </a:r>
          </a:p>
          <a:p>
            <a:pPr lvl="1">
              <a:defRPr/>
            </a:pPr>
            <a:r>
              <a:rPr lang="bg-BG" sz="2000" b="1" dirty="0">
                <a:solidFill>
                  <a:srgbClr val="002060"/>
                </a:solidFill>
              </a:rPr>
              <a:t>Запознайте</a:t>
            </a:r>
            <a:r>
              <a:rPr lang="bg-BG" sz="2000" dirty="0">
                <a:solidFill>
                  <a:srgbClr val="002060"/>
                </a:solidFill>
              </a:rPr>
              <a:t> се с Кодекса на политиките на Ротари, Стандартната конституция на Ротари/</a:t>
            </a:r>
            <a:r>
              <a:rPr lang="bg-BG" sz="2000" dirty="0" err="1">
                <a:solidFill>
                  <a:srgbClr val="002060"/>
                </a:solidFill>
              </a:rPr>
              <a:t>Ротаракт</a:t>
            </a:r>
            <a:r>
              <a:rPr lang="bg-BG" sz="2000" dirty="0">
                <a:solidFill>
                  <a:srgbClr val="002060"/>
                </a:solidFill>
              </a:rPr>
              <a:t> клуб и устава на вашия клуб</a:t>
            </a:r>
          </a:p>
          <a:p>
            <a:pPr lvl="1">
              <a:defRPr/>
            </a:pPr>
            <a:r>
              <a:rPr lang="bg-BG" sz="2000" b="1" dirty="0">
                <a:solidFill>
                  <a:srgbClr val="002060"/>
                </a:solidFill>
              </a:rPr>
              <a:t>Срещнете</a:t>
            </a:r>
            <a:r>
              <a:rPr lang="bg-BG" sz="2000" dirty="0">
                <a:solidFill>
                  <a:srgbClr val="002060"/>
                </a:solidFill>
              </a:rPr>
              <a:t> се с новоизбрания президент:</a:t>
            </a:r>
          </a:p>
          <a:p>
            <a:pPr lvl="2">
              <a:defRPr/>
            </a:pPr>
            <a:r>
              <a:rPr lang="bg-BG" sz="1600" dirty="0">
                <a:solidFill>
                  <a:srgbClr val="002060"/>
                </a:solidFill>
              </a:rPr>
              <a:t>Цели на клуба</a:t>
            </a:r>
          </a:p>
          <a:p>
            <a:pPr lvl="2">
              <a:defRPr/>
            </a:pPr>
            <a:r>
              <a:rPr lang="bg-BG" sz="1600" dirty="0">
                <a:solidFill>
                  <a:srgbClr val="002060"/>
                </a:solidFill>
              </a:rPr>
              <a:t>Планиране на дейностите</a:t>
            </a:r>
          </a:p>
          <a:p>
            <a:pPr lvl="2">
              <a:defRPr/>
            </a:pPr>
            <a:r>
              <a:rPr lang="bg-BG" sz="1600" dirty="0">
                <a:solidFill>
                  <a:srgbClr val="002060"/>
                </a:solidFill>
              </a:rPr>
              <a:t>Как да разпределите административните задачи</a:t>
            </a:r>
          </a:p>
          <a:p>
            <a:pPr lvl="2">
              <a:defRPr/>
            </a:pPr>
            <a:r>
              <a:rPr lang="bg-BG" sz="1600" dirty="0">
                <a:solidFill>
                  <a:srgbClr val="002060"/>
                </a:solidFill>
              </a:rPr>
              <a:t>Как ще организирате клубните комуникации</a:t>
            </a:r>
          </a:p>
          <a:p>
            <a:pPr lvl="1">
              <a:defRPr/>
            </a:pPr>
            <a:r>
              <a:rPr lang="bg-BG" sz="2000" b="1" dirty="0">
                <a:solidFill>
                  <a:srgbClr val="002060"/>
                </a:solidFill>
              </a:rPr>
              <a:t>Срещнете</a:t>
            </a:r>
            <a:r>
              <a:rPr lang="bg-BG" sz="2000" dirty="0">
                <a:solidFill>
                  <a:srgbClr val="002060"/>
                </a:solidFill>
              </a:rPr>
              <a:t> се с настоящият секретар</a:t>
            </a:r>
          </a:p>
          <a:p>
            <a:pPr lvl="2">
              <a:defRPr/>
            </a:pPr>
            <a:r>
              <a:rPr lang="bg-BG" sz="1600" dirty="0">
                <a:solidFill>
                  <a:srgbClr val="002060"/>
                </a:solidFill>
              </a:rPr>
              <a:t>Преглед на процедурите на клуба</a:t>
            </a:r>
          </a:p>
          <a:p>
            <a:pPr lvl="2">
              <a:defRPr/>
            </a:pPr>
            <a:r>
              <a:rPr lang="bg-BG" sz="1600" dirty="0">
                <a:solidFill>
                  <a:srgbClr val="002060"/>
                </a:solidFill>
              </a:rPr>
              <a:t>Преглед на фактурите на клуба</a:t>
            </a:r>
          </a:p>
          <a:p>
            <a:pPr lvl="2">
              <a:defRPr/>
            </a:pPr>
            <a:r>
              <a:rPr lang="bg-BG" sz="1600" dirty="0">
                <a:solidFill>
                  <a:srgbClr val="002060"/>
                </a:solidFill>
              </a:rPr>
              <a:t>Обсъдете как настоящия секретар е организирал работата си</a:t>
            </a:r>
          </a:p>
          <a:p>
            <a:pPr lvl="2">
              <a:defRPr/>
            </a:pPr>
            <a:r>
              <a:rPr lang="bg-BG" sz="1600" dirty="0">
                <a:solidFill>
                  <a:srgbClr val="002060"/>
                </a:solidFill>
              </a:rPr>
              <a:t>Уверете се, че новия борд е докладван в </a:t>
            </a:r>
            <a:r>
              <a:rPr lang="en-US" sz="1600" dirty="0">
                <a:solidFill>
                  <a:srgbClr val="002060"/>
                </a:solidFill>
              </a:rPr>
              <a:t>My Rotary </a:t>
            </a:r>
            <a:r>
              <a:rPr lang="bg-BG" sz="1600" dirty="0">
                <a:solidFill>
                  <a:srgbClr val="002060"/>
                </a:solidFill>
              </a:rPr>
              <a:t>и Дистриктния сайт</a:t>
            </a:r>
          </a:p>
          <a:p>
            <a:pPr lvl="1">
              <a:defRPr/>
            </a:pPr>
            <a:r>
              <a:rPr lang="bg-BG" sz="2000" dirty="0">
                <a:solidFill>
                  <a:srgbClr val="002060"/>
                </a:solidFill>
              </a:rPr>
              <a:t>Участвайте в клубна сбирка, водена от новоизбрания президент след обучение на ПЕТС за обсъждане плановете на клуба за следващата година.</a:t>
            </a:r>
            <a:endParaRPr lang="bg-BG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118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26A4C9-4B40-9228-ADEB-0922EDE02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63354AA-E4A1-D5BE-4CF2-5E1C26CEFE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b="1" dirty="0">
                <a:solidFill>
                  <a:srgbClr val="002060"/>
                </a:solidFill>
              </a:rPr>
              <a:t>Вашата роля</a:t>
            </a:r>
            <a:endParaRPr lang="en-US" sz="4000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4DB0951-7264-37FB-D999-523942E01682}"/>
              </a:ext>
            </a:extLst>
          </p:cNvPr>
          <p:cNvSpPr txBox="1">
            <a:spLocks/>
          </p:cNvSpPr>
          <p:nvPr/>
        </p:nvSpPr>
        <p:spPr>
          <a:xfrm>
            <a:off x="497006" y="1094095"/>
            <a:ext cx="11197988" cy="491774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bg-BG" sz="2400" b="1" dirty="0">
                <a:solidFill>
                  <a:srgbClr val="002060"/>
                </a:solidFill>
              </a:rPr>
              <a:t>Встъпване в длъжност</a:t>
            </a:r>
          </a:p>
          <a:p>
            <a:pPr lvl="1">
              <a:defRPr/>
            </a:pPr>
            <a:r>
              <a:rPr lang="bg-BG" sz="2000" b="1" dirty="0">
                <a:solidFill>
                  <a:srgbClr val="002060"/>
                </a:solidFill>
              </a:rPr>
              <a:t>Актуализирайте</a:t>
            </a:r>
            <a:r>
              <a:rPr lang="bg-BG" sz="2000" dirty="0">
                <a:solidFill>
                  <a:srgbClr val="002060"/>
                </a:solidFill>
              </a:rPr>
              <a:t> информацията за вашия клуб ако е необходимо и поддържайте стриктно членството през цялата година</a:t>
            </a:r>
          </a:p>
          <a:p>
            <a:pPr lvl="1">
              <a:defRPr/>
            </a:pPr>
            <a:r>
              <a:rPr lang="bg-BG" sz="2000" b="1" dirty="0">
                <a:solidFill>
                  <a:srgbClr val="002060"/>
                </a:solidFill>
              </a:rPr>
              <a:t>Уверете се</a:t>
            </a:r>
            <a:r>
              <a:rPr lang="bg-BG" sz="2000" dirty="0">
                <a:solidFill>
                  <a:srgbClr val="002060"/>
                </a:solidFill>
              </a:rPr>
              <a:t>, че ковчежникът на клуба е получил фактурата</a:t>
            </a:r>
          </a:p>
          <a:p>
            <a:pPr>
              <a:defRPr/>
            </a:pPr>
            <a:r>
              <a:rPr lang="bg-BG" sz="2400" b="1" dirty="0">
                <a:solidFill>
                  <a:srgbClr val="002060"/>
                </a:solidFill>
              </a:rPr>
              <a:t>В средата на годината </a:t>
            </a:r>
            <a:r>
              <a:rPr lang="bg-BG" sz="2400" dirty="0">
                <a:solidFill>
                  <a:srgbClr val="002060"/>
                </a:solidFill>
              </a:rPr>
              <a:t>(декември-февруари)</a:t>
            </a:r>
          </a:p>
          <a:p>
            <a:pPr lvl="1">
              <a:defRPr/>
            </a:pPr>
            <a:r>
              <a:rPr lang="bg-BG" sz="2000" dirty="0">
                <a:solidFill>
                  <a:srgbClr val="002060"/>
                </a:solidFill>
              </a:rPr>
              <a:t>Докладвайте в </a:t>
            </a:r>
            <a:r>
              <a:rPr lang="en-US" sz="2000" dirty="0">
                <a:solidFill>
                  <a:srgbClr val="002060"/>
                </a:solidFill>
              </a:rPr>
              <a:t>My</a:t>
            </a:r>
            <a:r>
              <a:rPr lang="bg-BG" sz="2000" dirty="0">
                <a:solidFill>
                  <a:srgbClr val="002060"/>
                </a:solidFill>
              </a:rPr>
              <a:t> </a:t>
            </a:r>
            <a:r>
              <a:rPr lang="en-US" sz="2000" dirty="0">
                <a:solidFill>
                  <a:srgbClr val="002060"/>
                </a:solidFill>
              </a:rPr>
              <a:t>Rotary </a:t>
            </a:r>
            <a:r>
              <a:rPr lang="bg-BG" sz="2000" dirty="0">
                <a:solidFill>
                  <a:srgbClr val="002060"/>
                </a:solidFill>
              </a:rPr>
              <a:t>промените в членския състав ако има такива </a:t>
            </a:r>
            <a:r>
              <a:rPr lang="bg-BG" sz="2000" b="1" dirty="0">
                <a:solidFill>
                  <a:srgbClr val="FF0000"/>
                </a:solidFill>
              </a:rPr>
              <a:t>преди 1 януари</a:t>
            </a:r>
          </a:p>
          <a:p>
            <a:pPr lvl="1">
              <a:defRPr/>
            </a:pPr>
            <a:r>
              <a:rPr lang="bg-BG" sz="2000" dirty="0">
                <a:solidFill>
                  <a:srgbClr val="002060"/>
                </a:solidFill>
              </a:rPr>
              <a:t>Участвайте активно при подготовката на клубна асамблея за избор на нови клубни лидери</a:t>
            </a:r>
          </a:p>
          <a:p>
            <a:pPr lvl="1">
              <a:defRPr/>
            </a:pPr>
            <a:r>
              <a:rPr lang="bg-BG" sz="2000" dirty="0">
                <a:solidFill>
                  <a:srgbClr val="002060"/>
                </a:solidFill>
              </a:rPr>
              <a:t>Впишете следващите клубни лидери в </a:t>
            </a:r>
            <a:r>
              <a:rPr lang="en-US" sz="2000" dirty="0">
                <a:solidFill>
                  <a:srgbClr val="002060"/>
                </a:solidFill>
              </a:rPr>
              <a:t>My Rotary </a:t>
            </a:r>
            <a:r>
              <a:rPr lang="bg-BG" sz="2000" dirty="0">
                <a:solidFill>
                  <a:srgbClr val="002060"/>
                </a:solidFill>
              </a:rPr>
              <a:t>и дистриктния сайт </a:t>
            </a:r>
            <a:r>
              <a:rPr lang="bg-BG" sz="2000" b="1" dirty="0">
                <a:solidFill>
                  <a:srgbClr val="FF0000"/>
                </a:solidFill>
              </a:rPr>
              <a:t>преди 1 февруари</a:t>
            </a:r>
          </a:p>
          <a:p>
            <a:pPr lvl="1">
              <a:defRPr/>
            </a:pPr>
            <a:r>
              <a:rPr lang="bg-BG" sz="2000" dirty="0">
                <a:solidFill>
                  <a:srgbClr val="002060"/>
                </a:solidFill>
              </a:rPr>
              <a:t>Ако клуба има номинация за ДГ, сега е момента да я изпратите</a:t>
            </a:r>
          </a:p>
          <a:p>
            <a:pPr>
              <a:defRPr/>
            </a:pPr>
            <a:r>
              <a:rPr lang="bg-BG" sz="2400" b="1" dirty="0">
                <a:solidFill>
                  <a:srgbClr val="002060"/>
                </a:solidFill>
              </a:rPr>
              <a:t>Подготовка за следващата година</a:t>
            </a:r>
          </a:p>
          <a:p>
            <a:pPr lvl="1">
              <a:defRPr/>
            </a:pPr>
            <a:r>
              <a:rPr lang="bg-BG" sz="2000" dirty="0">
                <a:solidFill>
                  <a:srgbClr val="002060"/>
                </a:solidFill>
              </a:rPr>
              <a:t>Подгответе секретаря за следващата година</a:t>
            </a:r>
          </a:p>
          <a:p>
            <a:pPr lvl="1">
              <a:defRPr/>
            </a:pPr>
            <a:r>
              <a:rPr lang="bg-BG" sz="2000" dirty="0">
                <a:solidFill>
                  <a:srgbClr val="002060"/>
                </a:solidFill>
              </a:rPr>
              <a:t>Подгответе годишния отчет пред клуба</a:t>
            </a:r>
          </a:p>
          <a:p>
            <a:pPr lvl="1">
              <a:defRPr/>
            </a:pPr>
            <a:r>
              <a:rPr lang="bg-BG" sz="2000" dirty="0">
                <a:solidFill>
                  <a:srgbClr val="002060"/>
                </a:solidFill>
              </a:rPr>
              <a:t>Предайте всичко необходимо на следващия секретар</a:t>
            </a:r>
          </a:p>
          <a:p>
            <a:pPr lvl="1">
              <a:defRPr/>
            </a:pPr>
            <a:endParaRPr lang="bg-BG" sz="2000" dirty="0">
              <a:solidFill>
                <a:srgbClr val="002060"/>
              </a:solidFill>
            </a:endParaRPr>
          </a:p>
          <a:p>
            <a:pPr lvl="1">
              <a:defRPr/>
            </a:pPr>
            <a:endParaRPr lang="bg-BG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069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684A4-E407-E502-01B9-BDBA3DA6A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004CD96-1105-668E-90CD-49E06D7F62E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b="1" dirty="0">
                <a:solidFill>
                  <a:srgbClr val="002060"/>
                </a:solidFill>
              </a:rPr>
              <a:t>Вашата Работа</a:t>
            </a:r>
            <a:endParaRPr lang="en-US" sz="4000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9227831-267E-EEDE-B38C-137C37CD887F}"/>
              </a:ext>
            </a:extLst>
          </p:cNvPr>
          <p:cNvSpPr txBox="1">
            <a:spLocks/>
          </p:cNvSpPr>
          <p:nvPr/>
        </p:nvSpPr>
        <p:spPr>
          <a:xfrm>
            <a:off x="497006" y="1226023"/>
            <a:ext cx="11197988" cy="466980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bg-BG" sz="2400" b="1" dirty="0">
                <a:solidFill>
                  <a:srgbClr val="002060"/>
                </a:solidFill>
              </a:rPr>
              <a:t>Работете с клубните комисии </a:t>
            </a:r>
            <a:r>
              <a:rPr lang="bg-BG" sz="2400" dirty="0">
                <a:solidFill>
                  <a:srgbClr val="002060"/>
                </a:solidFill>
              </a:rPr>
              <a:t>за осигуряване на нужните им комуникации.</a:t>
            </a:r>
          </a:p>
          <a:p>
            <a:pPr>
              <a:defRPr/>
            </a:pPr>
            <a:r>
              <a:rPr lang="bg-BG" sz="2400" b="1" dirty="0">
                <a:solidFill>
                  <a:srgbClr val="002060"/>
                </a:solidFill>
              </a:rPr>
              <a:t>Работете с клубния касиер </a:t>
            </a:r>
            <a:r>
              <a:rPr lang="bg-BG" sz="2400" dirty="0">
                <a:solidFill>
                  <a:srgbClr val="002060"/>
                </a:solidFill>
              </a:rPr>
              <a:t>за да няма липса или неплащане на фактура.</a:t>
            </a:r>
          </a:p>
          <a:p>
            <a:pPr>
              <a:defRPr/>
            </a:pPr>
            <a:r>
              <a:rPr lang="bg-BG" sz="2400" b="1" dirty="0">
                <a:solidFill>
                  <a:srgbClr val="002060"/>
                </a:solidFill>
              </a:rPr>
              <a:t>Вписвайте</a:t>
            </a:r>
            <a:r>
              <a:rPr lang="bg-BG" sz="2400" dirty="0">
                <a:solidFill>
                  <a:srgbClr val="002060"/>
                </a:solidFill>
              </a:rPr>
              <a:t> бъдещи клубни събития в календара на </a:t>
            </a:r>
            <a:r>
              <a:rPr lang="bg-BG" sz="2400" dirty="0" err="1">
                <a:solidFill>
                  <a:srgbClr val="002060"/>
                </a:solidFill>
              </a:rPr>
              <a:t>дистрикта</a:t>
            </a:r>
            <a:r>
              <a:rPr lang="bg-BG" sz="2400" dirty="0">
                <a:solidFill>
                  <a:srgbClr val="002060"/>
                </a:solidFill>
              </a:rPr>
              <a:t>.</a:t>
            </a:r>
          </a:p>
          <a:p>
            <a:pPr>
              <a:defRPr/>
            </a:pPr>
            <a:r>
              <a:rPr lang="bg-BG" sz="2400" b="1" dirty="0">
                <a:solidFill>
                  <a:srgbClr val="002060"/>
                </a:solidFill>
              </a:rPr>
              <a:t>Посетете </a:t>
            </a:r>
            <a:r>
              <a:rPr lang="en-US" sz="2400" b="1" dirty="0">
                <a:solidFill>
                  <a:srgbClr val="002060"/>
                </a:solidFill>
              </a:rPr>
              <a:t>Brand Center</a:t>
            </a:r>
            <a:r>
              <a:rPr lang="bg-BG" sz="2400" b="1" dirty="0">
                <a:solidFill>
                  <a:srgbClr val="002060"/>
                </a:solidFill>
              </a:rPr>
              <a:t> на </a:t>
            </a:r>
            <a:r>
              <a:rPr lang="en-US" sz="2400" b="1" dirty="0">
                <a:solidFill>
                  <a:srgbClr val="002060"/>
                </a:solidFill>
              </a:rPr>
              <a:t>Rotary</a:t>
            </a:r>
            <a:r>
              <a:rPr lang="bg-BG" sz="2400" dirty="0">
                <a:solidFill>
                  <a:srgbClr val="002060"/>
                </a:solidFill>
              </a:rPr>
              <a:t>, за да намерите всичко необходимо за бранда.</a:t>
            </a:r>
          </a:p>
          <a:p>
            <a:pPr>
              <a:defRPr/>
            </a:pPr>
            <a:r>
              <a:rPr lang="bg-BG" sz="2400" b="1" dirty="0">
                <a:solidFill>
                  <a:srgbClr val="002060"/>
                </a:solidFill>
              </a:rPr>
              <a:t>Публикувайте</a:t>
            </a:r>
            <a:r>
              <a:rPr lang="bg-BG" sz="2400" dirty="0">
                <a:solidFill>
                  <a:srgbClr val="002060"/>
                </a:solidFill>
              </a:rPr>
              <a:t> новини за проекти и събития.</a:t>
            </a:r>
          </a:p>
          <a:p>
            <a:pPr>
              <a:defRPr/>
            </a:pPr>
            <a:r>
              <a:rPr lang="bg-BG" sz="2400" b="1" dirty="0">
                <a:solidFill>
                  <a:srgbClr val="002060"/>
                </a:solidFill>
              </a:rPr>
              <a:t>Публикувайте</a:t>
            </a:r>
            <a:r>
              <a:rPr lang="bg-BG" sz="2400" dirty="0">
                <a:solidFill>
                  <a:srgbClr val="002060"/>
                </a:solidFill>
              </a:rPr>
              <a:t> успешни проекти и събития в </a:t>
            </a:r>
            <a:r>
              <a:rPr lang="en-US" sz="2400" dirty="0">
                <a:solidFill>
                  <a:srgbClr val="002060"/>
                </a:solidFill>
              </a:rPr>
              <a:t>Rotary Showcase</a:t>
            </a:r>
            <a:r>
              <a:rPr lang="bg-BG" sz="2400" dirty="0">
                <a:solidFill>
                  <a:srgbClr val="002060"/>
                </a:solidFill>
              </a:rPr>
              <a:t>.</a:t>
            </a:r>
          </a:p>
          <a:p>
            <a:pPr>
              <a:defRPr/>
            </a:pPr>
            <a:r>
              <a:rPr lang="bg-BG" sz="2400" b="1" dirty="0">
                <a:solidFill>
                  <a:srgbClr val="002060"/>
                </a:solidFill>
              </a:rPr>
              <a:t>Комуникирайте </a:t>
            </a:r>
            <a:r>
              <a:rPr lang="bg-BG" sz="2400" dirty="0">
                <a:solidFill>
                  <a:srgbClr val="002060"/>
                </a:solidFill>
              </a:rPr>
              <a:t>с ДГ и централата на </a:t>
            </a:r>
            <a:r>
              <a:rPr lang="en-US" sz="2400" dirty="0">
                <a:solidFill>
                  <a:srgbClr val="002060"/>
                </a:solidFill>
              </a:rPr>
              <a:t>Rotary, </a:t>
            </a:r>
            <a:r>
              <a:rPr lang="bg-BG" sz="2400" dirty="0">
                <a:solidFill>
                  <a:srgbClr val="002060"/>
                </a:solidFill>
              </a:rPr>
              <a:t>за да решите всякакви възникнали проблеми.</a:t>
            </a:r>
          </a:p>
          <a:p>
            <a:pPr>
              <a:defRPr/>
            </a:pPr>
            <a:endParaRPr lang="bg-BG" sz="2000" dirty="0">
              <a:solidFill>
                <a:srgbClr val="002060"/>
              </a:solidFill>
            </a:endParaRPr>
          </a:p>
          <a:p>
            <a:pPr lvl="1">
              <a:defRPr/>
            </a:pPr>
            <a:endParaRPr lang="bg-BG" sz="2000" dirty="0">
              <a:solidFill>
                <a:srgbClr val="002060"/>
              </a:solidFill>
            </a:endParaRPr>
          </a:p>
          <a:p>
            <a:pPr lvl="1">
              <a:defRPr/>
            </a:pPr>
            <a:endParaRPr lang="bg-BG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4055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на Office">
  <a:themeElements>
    <a:clrScheme name="Create Hope 2023-2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A458C"/>
      </a:accent1>
      <a:accent2>
        <a:srgbClr val="C22134"/>
      </a:accent2>
      <a:accent3>
        <a:srgbClr val="7958A1"/>
      </a:accent3>
      <a:accent4>
        <a:srgbClr val="FFD500"/>
      </a:accent4>
      <a:accent5>
        <a:srgbClr val="831550"/>
      </a:accent5>
      <a:accent6>
        <a:srgbClr val="FFFF00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3005</TotalTime>
  <Words>1274</Words>
  <Application>Microsoft Office PowerPoint</Application>
  <PresentationFormat>Widescreen</PresentationFormat>
  <Paragraphs>223</Paragraphs>
  <Slides>36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Aptos</vt:lpstr>
      <vt:lpstr>Arial</vt:lpstr>
      <vt:lpstr>Calibri</vt:lpstr>
      <vt:lpstr>Тема на Office</vt:lpstr>
      <vt:lpstr>Custom Design</vt:lpstr>
      <vt:lpstr>1_Custom Design</vt:lpstr>
      <vt:lpstr>PowerPoint Presentation</vt:lpstr>
      <vt:lpstr>PowerPoint Presentation</vt:lpstr>
      <vt:lpstr>Комуникационен план</vt:lpstr>
      <vt:lpstr>Начини за комуникация в Ротари:</vt:lpstr>
      <vt:lpstr>Комуникация между РИ, Зона 21В и Дистрикта:</vt:lpstr>
      <vt:lpstr>Комуникация в Дистрикт 2482:</vt:lpstr>
      <vt:lpstr>Вашата роля</vt:lpstr>
      <vt:lpstr>Вашата роля</vt:lpstr>
      <vt:lpstr>Вашата Работа</vt:lpstr>
      <vt:lpstr>Вашата Работа</vt:lpstr>
      <vt:lpstr>Администриране на клуба</vt:lpstr>
      <vt:lpstr>Клубът</vt:lpstr>
      <vt:lpstr>Моят клуб - актуализация</vt:lpstr>
      <vt:lpstr>Моят клуб - актуализация</vt:lpstr>
      <vt:lpstr>My Rotary</vt:lpstr>
      <vt:lpstr>My Rotary – клубна страница</vt:lpstr>
      <vt:lpstr>PowerPoint Presentation</vt:lpstr>
      <vt:lpstr>Моят клуб – Комисии</vt:lpstr>
      <vt:lpstr>Ротари клуб Централ</vt:lpstr>
      <vt:lpstr>Ротари клуб Централ - Reports</vt:lpstr>
      <vt:lpstr>PowerPoint Presentation</vt:lpstr>
      <vt:lpstr>Ротари клуб Централ - Trends</vt:lpstr>
      <vt:lpstr>Club Excellence Award</vt:lpstr>
      <vt:lpstr>PowerPoint Presentation</vt:lpstr>
      <vt:lpstr>Секретарят и Проектите</vt:lpstr>
      <vt:lpstr>Секретарят и Проектите</vt:lpstr>
      <vt:lpstr>PowerPoint Presentation</vt:lpstr>
      <vt:lpstr>PowerPoint Presentation</vt:lpstr>
      <vt:lpstr>Публичен имидж и комуникациите в Ротари</vt:lpstr>
      <vt:lpstr>Публичен имидж и комуникациите в Ротари</vt:lpstr>
      <vt:lpstr>Публичен имидж и комуникациите в Ротари</vt:lpstr>
      <vt:lpstr>Публичен имидж и комуникациите в Ротари</vt:lpstr>
      <vt:lpstr>Публичен имидж и комуникациите в Ротари</vt:lpstr>
      <vt:lpstr>„ИЗБЕРИ СВОБОДАТА!“ Изкуството да кажеш НЕ на зависимостите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Plamen Ilarionov</dc:creator>
  <cp:lastModifiedBy>Plamen Ilarionov</cp:lastModifiedBy>
  <cp:revision>145</cp:revision>
  <dcterms:created xsi:type="dcterms:W3CDTF">2023-08-17T13:43:07Z</dcterms:created>
  <dcterms:modified xsi:type="dcterms:W3CDTF">2025-04-07T15:13:26Z</dcterms:modified>
</cp:coreProperties>
</file>