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9" r:id="rId3"/>
    <p:sldId id="256" r:id="rId4"/>
    <p:sldId id="258" r:id="rId5"/>
    <p:sldId id="332" r:id="rId6"/>
    <p:sldId id="261" r:id="rId7"/>
    <p:sldId id="319" r:id="rId8"/>
    <p:sldId id="356" r:id="rId9"/>
    <p:sldId id="262" r:id="rId10"/>
    <p:sldId id="264" r:id="rId11"/>
    <p:sldId id="265" r:id="rId12"/>
    <p:sldId id="357" r:id="rId13"/>
    <p:sldId id="358" r:id="rId14"/>
    <p:sldId id="274" r:id="rId15"/>
    <p:sldId id="271" r:id="rId16"/>
    <p:sldId id="360" r:id="rId17"/>
    <p:sldId id="361" r:id="rId18"/>
    <p:sldId id="293" r:id="rId19"/>
    <p:sldId id="363" r:id="rId20"/>
    <p:sldId id="365" r:id="rId21"/>
    <p:sldId id="300" r:id="rId22"/>
    <p:sldId id="346" r:id="rId23"/>
    <p:sldId id="331" r:id="rId24"/>
    <p:sldId id="296" r:id="rId25"/>
    <p:sldId id="303" r:id="rId26"/>
    <p:sldId id="321" r:id="rId27"/>
    <p:sldId id="343" r:id="rId28"/>
  </p:sldIdLst>
  <p:sldSz cx="12192000" cy="6858000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C"/>
    <a:srgbClr val="16478E"/>
    <a:srgbClr val="FFAF1C"/>
    <a:srgbClr val="8E288F"/>
    <a:srgbClr val="17478F"/>
    <a:srgbClr val="DAA600"/>
    <a:srgbClr val="FDB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065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073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24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42FF41-B3CB-4829-8AF4-703DEB6E7ADE}"/>
              </a:ext>
            </a:extLst>
          </p:cNvPr>
          <p:cNvSpPr/>
          <p:nvPr userDrawn="1"/>
        </p:nvSpPr>
        <p:spPr>
          <a:xfrm>
            <a:off x="0" y="6100855"/>
            <a:ext cx="12192000" cy="510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C465F-6CD8-4B34-8CC1-9CD814A82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88" y="6100855"/>
            <a:ext cx="3400291" cy="5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979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89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198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949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21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7C3C0E-39B9-4826-9620-D6229D3FEE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478F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0E96B3-C60D-4A2A-B288-066172136755}"/>
              </a:ext>
            </a:extLst>
          </p:cNvPr>
          <p:cNvSpPr/>
          <p:nvPr userDrawn="1"/>
        </p:nvSpPr>
        <p:spPr>
          <a:xfrm>
            <a:off x="0" y="6100855"/>
            <a:ext cx="12192000" cy="510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5CA40-300A-49E8-90A4-39CFDAC325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88" y="6100855"/>
            <a:ext cx="3400291" cy="510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FE280-A0E9-4E80-A5C8-0D4DAA9A84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856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132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4D7B8-F0C7-41DD-8396-631DAF90327F}" type="datetimeFigureOut">
              <a:rPr lang="bg-BG" smtClean="0"/>
              <a:t>12.5.2021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531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7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05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10" Type="http://schemas.openxmlformats.org/officeDocument/2006/relationships/image" Target="../media/image12.jpeg"/><Relationship Id="rId4" Type="http://schemas.openxmlformats.org/officeDocument/2006/relationships/image" Target="../media/image8.jp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9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1.png"/><Relationship Id="rId7" Type="http://schemas.openxmlformats.org/officeDocument/2006/relationships/image" Target="../media/image74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11" Type="http://schemas.openxmlformats.org/officeDocument/2006/relationships/image" Target="../media/image78.jpeg"/><Relationship Id="rId5" Type="http://schemas.openxmlformats.org/officeDocument/2006/relationships/image" Target="../media/image8.jpg"/><Relationship Id="rId10" Type="http://schemas.openxmlformats.org/officeDocument/2006/relationships/image" Target="../media/image77.jpeg"/><Relationship Id="rId4" Type="http://schemas.openxmlformats.org/officeDocument/2006/relationships/image" Target="../media/image72.jpeg"/><Relationship Id="rId9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23.jpeg"/><Relationship Id="rId5" Type="http://schemas.openxmlformats.org/officeDocument/2006/relationships/image" Target="../media/image98.jpeg"/><Relationship Id="rId10" Type="http://schemas.openxmlformats.org/officeDocument/2006/relationships/image" Target="../media/image60.png"/><Relationship Id="rId4" Type="http://schemas.openxmlformats.org/officeDocument/2006/relationships/image" Target="../media/image97.jpg"/><Relationship Id="rId9" Type="http://schemas.openxmlformats.org/officeDocument/2006/relationships/image" Target="../media/image10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A3E435-3EE3-486F-B8BC-FFE7DDFF8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62" y="1233030"/>
            <a:ext cx="2566603" cy="342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1DC5F-677F-45A9-9F9E-B760F0ACE307}"/>
              </a:ext>
            </a:extLst>
          </p:cNvPr>
          <p:cNvSpPr txBox="1"/>
          <p:nvPr/>
        </p:nvSpPr>
        <p:spPr>
          <a:xfrm>
            <a:off x="3998230" y="618466"/>
            <a:ext cx="340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Президент РИ 2021-2022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D3EAC-E48C-4A5F-A2DD-6C12BAB12549}"/>
              </a:ext>
            </a:extLst>
          </p:cNvPr>
          <p:cNvSpPr txBox="1"/>
          <p:nvPr/>
        </p:nvSpPr>
        <p:spPr>
          <a:xfrm>
            <a:off x="3998230" y="4787167"/>
            <a:ext cx="340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Шекхар</a:t>
            </a:r>
            <a:r>
              <a:rPr lang="bg-BG" sz="2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20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Мехта</a:t>
            </a:r>
            <a:endParaRPr lang="en-US" sz="20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AD48D-87AC-4E42-8B2A-9D6DB29287A0}"/>
              </a:ext>
            </a:extLst>
          </p:cNvPr>
          <p:cNvSpPr txBox="1"/>
          <p:nvPr/>
        </p:nvSpPr>
        <p:spPr>
          <a:xfrm>
            <a:off x="3998231" y="5097840"/>
            <a:ext cx="340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Calcutta-</a:t>
            </a:r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Mahanagar</a:t>
            </a:r>
            <a:endParaRPr lang="bg-BG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5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3464" y="1963881"/>
            <a:ext cx="8000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bg1"/>
                </a:solidFill>
                <a:latin typeface="Arial Black" panose="020B0A04020102020204" pitchFamily="34" charset="0"/>
              </a:rPr>
              <a:t>Изпълнителен Комитет</a:t>
            </a:r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bg-BG" sz="4800" dirty="0">
                <a:solidFill>
                  <a:srgbClr val="16478E"/>
                </a:solidFill>
                <a:latin typeface="Arial Black" panose="020B0A04020102020204" pitchFamily="34" charset="0"/>
              </a:rPr>
              <a:t>2021-2022 г.</a:t>
            </a:r>
          </a:p>
        </p:txBody>
      </p:sp>
    </p:spTree>
    <p:extLst>
      <p:ext uri="{BB962C8B-B14F-4D97-AF65-F5344CB8AC3E}">
        <p14:creationId xmlns:p14="http://schemas.microsoft.com/office/powerpoint/2010/main" val="32013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4CD2205-0DE5-4981-A975-71228E3A327A}"/>
              </a:ext>
            </a:extLst>
          </p:cNvPr>
          <p:cNvSpPr txBox="1"/>
          <p:nvPr/>
        </p:nvSpPr>
        <p:spPr>
          <a:xfrm>
            <a:off x="614121" y="356857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 2021-2022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AF15F2-3250-4EDE-A0D0-630A3FCBB59C}"/>
              </a:ext>
            </a:extLst>
          </p:cNvPr>
          <p:cNvSpPr txBox="1"/>
          <p:nvPr/>
        </p:nvSpPr>
        <p:spPr>
          <a:xfrm>
            <a:off x="524121" y="2774237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БОРИСЛАВ КЪДРЕКОВ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1306EE-660D-4B5D-B340-5B7F3A566715}"/>
              </a:ext>
            </a:extLst>
          </p:cNvPr>
          <p:cNvSpPr txBox="1"/>
          <p:nvPr/>
        </p:nvSpPr>
        <p:spPr>
          <a:xfrm>
            <a:off x="434121" y="3025072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Благоевград Център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74DC9D0-6C3A-4B6B-9917-6D07AFA3E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1" y="864044"/>
            <a:ext cx="18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680A602-CEDE-4769-8549-16288FE390D4}"/>
              </a:ext>
            </a:extLst>
          </p:cNvPr>
          <p:cNvSpPr txBox="1"/>
          <p:nvPr/>
        </p:nvSpPr>
        <p:spPr>
          <a:xfrm>
            <a:off x="3042713" y="356857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ДГЕ 2022-2023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DFCE0C-D02E-451E-A7AF-FB835CE3857D}"/>
              </a:ext>
            </a:extLst>
          </p:cNvPr>
          <p:cNvSpPr txBox="1"/>
          <p:nvPr/>
        </p:nvSpPr>
        <p:spPr>
          <a:xfrm>
            <a:off x="3042713" y="2774237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ВИОЛИНА КОСТОВА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C31953-1E74-4400-9511-176D3CE72030}"/>
              </a:ext>
            </a:extLst>
          </p:cNvPr>
          <p:cNvSpPr txBox="1"/>
          <p:nvPr/>
        </p:nvSpPr>
        <p:spPr>
          <a:xfrm>
            <a:off x="3042713" y="3025072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Сити</a:t>
            </a:r>
          </a:p>
        </p:txBody>
      </p:sp>
      <p:pic>
        <p:nvPicPr>
          <p:cNvPr id="49" name="Picture 2" descr="D:\rotary\0000 Vesko\team presents\original\violina-small.jpg">
            <a:extLst>
              <a:ext uri="{FF2B5EF4-FFF2-40B4-BE49-F238E27FC236}">
                <a16:creationId xmlns:a16="http://schemas.microsoft.com/office/drawing/2014/main" id="{6C81BBE3-CF34-48F3-A3DA-3050498D0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60" y="864044"/>
            <a:ext cx="1433500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B6F8A6E-69A5-4259-812A-A532E0ED5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17" y="864044"/>
            <a:ext cx="1300600" cy="1800000"/>
          </a:xfrm>
          <a:prstGeom prst="rect">
            <a:avLst/>
          </a:prstGeom>
          <a:ln w="25400" cmpd="sng">
            <a:solidFill>
              <a:schemeClr val="bg1"/>
            </a:solidFill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1C5C6B3-D820-4CB7-ACEE-BE0A8DCA863E}"/>
              </a:ext>
            </a:extLst>
          </p:cNvPr>
          <p:cNvSpPr txBox="1"/>
          <p:nvPr/>
        </p:nvSpPr>
        <p:spPr>
          <a:xfrm>
            <a:off x="5187506" y="356857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ДГН 2023-2024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BE611B-459C-47A6-9C1C-3CB23D9F0C27}"/>
              </a:ext>
            </a:extLst>
          </p:cNvPr>
          <p:cNvSpPr txBox="1"/>
          <p:nvPr/>
        </p:nvSpPr>
        <p:spPr>
          <a:xfrm>
            <a:off x="5007506" y="2774237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ХРИСТО МИХАЙЛОВСКИ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7C8AD8-278B-465E-86F9-FA257F66D44D}"/>
              </a:ext>
            </a:extLst>
          </p:cNvPr>
          <p:cNvSpPr txBox="1"/>
          <p:nvPr/>
        </p:nvSpPr>
        <p:spPr>
          <a:xfrm>
            <a:off x="5187506" y="3025072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282DFC-B225-49B8-9F4D-0327CD999E3B}"/>
              </a:ext>
            </a:extLst>
          </p:cNvPr>
          <p:cNvSpPr txBox="1"/>
          <p:nvPr/>
        </p:nvSpPr>
        <p:spPr>
          <a:xfrm>
            <a:off x="7109007" y="356857"/>
            <a:ext cx="215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на членството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9E5BE5-738E-49D1-8A1C-6EC48314BE54}"/>
              </a:ext>
            </a:extLst>
          </p:cNvPr>
          <p:cNvSpPr txBox="1"/>
          <p:nvPr/>
        </p:nvSpPr>
        <p:spPr>
          <a:xfrm>
            <a:off x="7167506" y="2774237"/>
            <a:ext cx="2279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ВАЛЕНТИН СТОЯНОВ, ПДГ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20D17D-C653-472E-9AD6-BED306452B03}"/>
              </a:ext>
            </a:extLst>
          </p:cNvPr>
          <p:cNvSpPr txBox="1"/>
          <p:nvPr/>
        </p:nvSpPr>
        <p:spPr>
          <a:xfrm>
            <a:off x="7287307" y="3025072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Стара Загора</a:t>
            </a:r>
          </a:p>
        </p:txBody>
      </p:sp>
      <p:pic>
        <p:nvPicPr>
          <p:cNvPr id="57" name="Picture 2" descr="D:\rotary\0000 Vesko\team presents\original\Images\136323507229914.jpg">
            <a:extLst>
              <a:ext uri="{FF2B5EF4-FFF2-40B4-BE49-F238E27FC236}">
                <a16:creationId xmlns:a16="http://schemas.microsoft.com/office/drawing/2014/main" id="{F0EB3F07-151B-4638-B576-135E789B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13" y="864044"/>
            <a:ext cx="1393200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30FDDB0-D518-4A3F-BEC0-5BDFB5616F69}"/>
              </a:ext>
            </a:extLst>
          </p:cNvPr>
          <p:cNvSpPr txBox="1"/>
          <p:nvPr/>
        </p:nvSpPr>
        <p:spPr>
          <a:xfrm>
            <a:off x="9556856" y="356857"/>
            <a:ext cx="163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Фондация Ротари</a:t>
            </a:r>
            <a:endParaRPr lang="ru-RU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2F5E00-BCA7-4B16-839A-146F199A2615}"/>
              </a:ext>
            </a:extLst>
          </p:cNvPr>
          <p:cNvSpPr txBox="1"/>
          <p:nvPr/>
        </p:nvSpPr>
        <p:spPr>
          <a:xfrm>
            <a:off x="9473806" y="2774237"/>
            <a:ext cx="191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НЕДЯЛКА РОСЕНОВА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E22B0A-75CE-4ABE-AE2E-6204E78DCFD6}"/>
              </a:ext>
            </a:extLst>
          </p:cNvPr>
          <p:cNvSpPr txBox="1"/>
          <p:nvPr/>
        </p:nvSpPr>
        <p:spPr>
          <a:xfrm>
            <a:off x="9473807" y="3025072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Смолян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A7E9F76-67B6-404E-A343-6DFE7F7B7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21" y="864044"/>
            <a:ext cx="142855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9030391-417D-4C36-9609-D6F4E00F38B8}"/>
              </a:ext>
            </a:extLst>
          </p:cNvPr>
          <p:cNvSpPr txBox="1"/>
          <p:nvPr/>
        </p:nvSpPr>
        <p:spPr>
          <a:xfrm>
            <a:off x="434121" y="3391297"/>
            <a:ext cx="216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 ПИ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D73B3D-74F4-4DA4-BEF2-7479E45D441E}"/>
              </a:ext>
            </a:extLst>
          </p:cNvPr>
          <p:cNvSpPr txBox="1"/>
          <p:nvPr/>
        </p:nvSpPr>
        <p:spPr>
          <a:xfrm>
            <a:off x="434121" y="561168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СТОЯНКА ГЕОРГИЕВА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3C6FD8-D3F9-418E-96CC-98965C253DD3}"/>
              </a:ext>
            </a:extLst>
          </p:cNvPr>
          <p:cNvSpPr txBox="1"/>
          <p:nvPr/>
        </p:nvSpPr>
        <p:spPr>
          <a:xfrm>
            <a:off x="434121" y="5838658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9279C96-EFB8-41BC-8551-5B5574B9E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0" y="3735483"/>
            <a:ext cx="140455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BA22511-01D4-4775-850A-196ECAE7CF45}"/>
              </a:ext>
            </a:extLst>
          </p:cNvPr>
          <p:cNvSpPr txBox="1"/>
          <p:nvPr/>
        </p:nvSpPr>
        <p:spPr>
          <a:xfrm>
            <a:off x="2862713" y="3391297"/>
            <a:ext cx="216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 Комитет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626F6B-9389-4CF9-829A-AC153F50A850}"/>
              </a:ext>
            </a:extLst>
          </p:cNvPr>
          <p:cNvSpPr txBox="1"/>
          <p:nvPr/>
        </p:nvSpPr>
        <p:spPr>
          <a:xfrm>
            <a:off x="2862713" y="561168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ИВАЙЛО ФИЧЕВ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EDBCABD-2073-49F9-939C-C58567C14D84}"/>
              </a:ext>
            </a:extLst>
          </p:cNvPr>
          <p:cNvSpPr txBox="1"/>
          <p:nvPr/>
        </p:nvSpPr>
        <p:spPr>
          <a:xfrm>
            <a:off x="2862713" y="5838658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Сити</a:t>
            </a:r>
          </a:p>
        </p:txBody>
      </p:sp>
      <p:pic>
        <p:nvPicPr>
          <p:cNvPr id="69" name="Picture 3" descr="D:\rotary\0000 Vesko\team presents\original\Images\145210950721422.jpg">
            <a:extLst>
              <a:ext uri="{FF2B5EF4-FFF2-40B4-BE49-F238E27FC236}">
                <a16:creationId xmlns:a16="http://schemas.microsoft.com/office/drawing/2014/main" id="{FEDF060C-D056-43E5-AEC8-85B72FBC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42" y="3735483"/>
            <a:ext cx="1489000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A17316A-4C97-410F-9E8B-283E447D8D0A}"/>
              </a:ext>
            </a:extLst>
          </p:cNvPr>
          <p:cNvSpPr txBox="1"/>
          <p:nvPr/>
        </p:nvSpPr>
        <p:spPr>
          <a:xfrm>
            <a:off x="5007506" y="3391297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Секретар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E119E7-FDF5-462B-AE88-34DF16FCF045}"/>
              </a:ext>
            </a:extLst>
          </p:cNvPr>
          <p:cNvSpPr txBox="1"/>
          <p:nvPr/>
        </p:nvSpPr>
        <p:spPr>
          <a:xfrm>
            <a:off x="5007506" y="561168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ЛЮДМИЛА БЪРЗАНОВА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1A94E4E-D69F-47E8-94B8-FEFCF3AE6AEF}"/>
              </a:ext>
            </a:extLst>
          </p:cNvPr>
          <p:cNvSpPr txBox="1"/>
          <p:nvPr/>
        </p:nvSpPr>
        <p:spPr>
          <a:xfrm>
            <a:off x="5007506" y="5838658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Самоков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AED62FC-2270-4E5C-B6BC-1E416B9988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05" y="3735483"/>
            <a:ext cx="2226800" cy="1800000"/>
          </a:xfrm>
          <a:prstGeom prst="rect">
            <a:avLst/>
          </a:prstGeom>
          <a:noFill/>
          <a:ln w="254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3E7BE0-A62C-409F-961F-AB28787466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31" y="3735483"/>
            <a:ext cx="1366700" cy="1800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FDC140C-B924-46C5-8911-9BC6D3C6D212}"/>
              </a:ext>
            </a:extLst>
          </p:cNvPr>
          <p:cNvSpPr txBox="1"/>
          <p:nvPr/>
        </p:nvSpPr>
        <p:spPr>
          <a:xfrm>
            <a:off x="7492849" y="5611683"/>
            <a:ext cx="193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ПЛАМЕН ИЛАРИОНОВ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9391F0-44CE-4A96-A38F-3600112D413D}"/>
              </a:ext>
            </a:extLst>
          </p:cNvPr>
          <p:cNvSpPr txBox="1"/>
          <p:nvPr/>
        </p:nvSpPr>
        <p:spPr>
          <a:xfrm>
            <a:off x="7772870" y="5838658"/>
            <a:ext cx="1374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Габрово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DC2566-465F-401E-B9DC-B6AF60BECEB5}"/>
              </a:ext>
            </a:extLst>
          </p:cNvPr>
          <p:cNvSpPr txBox="1"/>
          <p:nvPr/>
        </p:nvSpPr>
        <p:spPr>
          <a:xfrm>
            <a:off x="7260441" y="3391297"/>
            <a:ext cx="239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Технически Секретар</a:t>
            </a:r>
          </a:p>
        </p:txBody>
      </p:sp>
    </p:spTree>
    <p:extLst>
      <p:ext uri="{BB962C8B-B14F-4D97-AF65-F5344CB8AC3E}">
        <p14:creationId xmlns:p14="http://schemas.microsoft.com/office/powerpoint/2010/main" val="70003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3464" y="1963881"/>
            <a:ext cx="8000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bg1"/>
                </a:solidFill>
                <a:latin typeface="Arial Black" panose="020B0A04020102020204" pitchFamily="34" charset="0"/>
              </a:rPr>
              <a:t>КОНСУЛТАТИВЕН СЪВЕТ НА</a:t>
            </a:r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bg-BG" sz="4800" dirty="0">
                <a:solidFill>
                  <a:srgbClr val="FFAF1C"/>
                </a:solidFill>
                <a:latin typeface="Arial Black" panose="020B0A04020102020204" pitchFamily="34" charset="0"/>
              </a:rPr>
              <a:t>ПАСТ ГУВЕРНЬОРИТЕ</a:t>
            </a:r>
          </a:p>
          <a:p>
            <a:pPr algn="ctr"/>
            <a:r>
              <a:rPr lang="bg-BG" sz="4800" dirty="0">
                <a:solidFill>
                  <a:srgbClr val="16478E"/>
                </a:solidFill>
                <a:latin typeface="Arial Black" panose="020B0A04020102020204" pitchFamily="34" charset="0"/>
              </a:rPr>
              <a:t>2021-2022 г.</a:t>
            </a:r>
          </a:p>
        </p:txBody>
      </p:sp>
    </p:spTree>
    <p:extLst>
      <p:ext uri="{BB962C8B-B14F-4D97-AF65-F5344CB8AC3E}">
        <p14:creationId xmlns:p14="http://schemas.microsoft.com/office/powerpoint/2010/main" val="26299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90" y="245795"/>
            <a:ext cx="1274556" cy="19381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26" y="245795"/>
            <a:ext cx="1490979" cy="21187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96" y="245795"/>
            <a:ext cx="1493689" cy="2217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756" y="245795"/>
            <a:ext cx="1430030" cy="22520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108" y="245795"/>
            <a:ext cx="1265439" cy="21306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0672" y="245795"/>
            <a:ext cx="1167666" cy="20933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25" y="2247320"/>
            <a:ext cx="1365287" cy="22601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6209" y="2307702"/>
            <a:ext cx="1344663" cy="2241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148" y="2334342"/>
            <a:ext cx="1443247" cy="21706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2374" y="2290450"/>
            <a:ext cx="1360907" cy="2252536"/>
          </a:xfrm>
          <a:prstGeom prst="rect">
            <a:avLst/>
          </a:prstGeom>
        </p:spPr>
      </p:pic>
      <p:pic>
        <p:nvPicPr>
          <p:cNvPr id="30" name="Content Placeholder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45" y="2442384"/>
            <a:ext cx="990719" cy="1254481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9813120" y="3826253"/>
            <a:ext cx="159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rgbClr val="FDB9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Веселин Димитров</a:t>
            </a:r>
            <a:endParaRPr lang="en-US" sz="1400" b="1" dirty="0">
              <a:solidFill>
                <a:srgbClr val="FDB9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03263" y="4226363"/>
            <a:ext cx="1702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 Приморие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5514C47-8E23-4150-B46D-0229AAC3BD3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0"/>
          <a:stretch/>
        </p:blipFill>
        <p:spPr>
          <a:xfrm>
            <a:off x="596500" y="4563807"/>
            <a:ext cx="993936" cy="9899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31687A3-34C6-4266-92E0-CA2DA31D5F9C}"/>
              </a:ext>
            </a:extLst>
          </p:cNvPr>
          <p:cNvSpPr txBox="1"/>
          <p:nvPr/>
        </p:nvSpPr>
        <p:spPr>
          <a:xfrm>
            <a:off x="296888" y="5637244"/>
            <a:ext cx="166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Митко Минев</a:t>
            </a:r>
            <a:endParaRPr lang="en-US" sz="14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1CC81E-28D8-42B7-A1BE-270C90683EC3}"/>
              </a:ext>
            </a:extLst>
          </p:cNvPr>
          <p:cNvSpPr txBox="1"/>
          <p:nvPr/>
        </p:nvSpPr>
        <p:spPr>
          <a:xfrm>
            <a:off x="307796" y="5848235"/>
            <a:ext cx="1662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C0AAF70-3CF3-4B96-A4EB-28F016B219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59" y="4609413"/>
            <a:ext cx="989912" cy="9899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F871258-A2E3-43F0-B70D-C11C97B15090}"/>
              </a:ext>
            </a:extLst>
          </p:cNvPr>
          <p:cNvSpPr txBox="1"/>
          <p:nvPr/>
        </p:nvSpPr>
        <p:spPr>
          <a:xfrm>
            <a:off x="1899747" y="5663569"/>
            <a:ext cx="2100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Илиян Николов</a:t>
            </a:r>
            <a:endParaRPr lang="en-US" sz="14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427E0C-3E5C-40CE-B89F-AA0C0C8A4463}"/>
              </a:ext>
            </a:extLst>
          </p:cNvPr>
          <p:cNvSpPr txBox="1"/>
          <p:nvPr/>
        </p:nvSpPr>
        <p:spPr>
          <a:xfrm>
            <a:off x="2261542" y="5839767"/>
            <a:ext cx="1431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Сердика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B3F68E-3FDC-40E6-8FA8-E7CDA94C6FEE}"/>
              </a:ext>
            </a:extLst>
          </p:cNvPr>
          <p:cNvSpPr txBox="1"/>
          <p:nvPr/>
        </p:nvSpPr>
        <p:spPr>
          <a:xfrm>
            <a:off x="2113473" y="3800377"/>
            <a:ext cx="160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Иларио</a:t>
            </a:r>
            <a:r>
              <a:rPr lang="bg-BG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Астинов</a:t>
            </a:r>
            <a:endParaRPr lang="en-US" sz="14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547EDE-971C-4408-82D2-8D4ED92889C0}"/>
              </a:ext>
            </a:extLst>
          </p:cNvPr>
          <p:cNvSpPr txBox="1"/>
          <p:nvPr/>
        </p:nvSpPr>
        <p:spPr>
          <a:xfrm>
            <a:off x="1969963" y="4244497"/>
            <a:ext cx="200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София </a:t>
            </a:r>
            <a:r>
              <a:rPr lang="bg-BG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Некстум</a:t>
            </a:r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е-клуб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34AF386-27A6-495F-8AD9-332FA86E31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98" y="2456060"/>
            <a:ext cx="1112034" cy="129885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8795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3464" y="1963881"/>
            <a:ext cx="8000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bg1"/>
                </a:solidFill>
                <a:latin typeface="Arial Black" panose="020B0A04020102020204" pitchFamily="34" charset="0"/>
              </a:rPr>
              <a:t>АСИСТЕНТ</a:t>
            </a:r>
          </a:p>
          <a:p>
            <a:pPr algn="ctr"/>
            <a:r>
              <a:rPr lang="bg-BG" sz="4800" dirty="0">
                <a:solidFill>
                  <a:srgbClr val="FFAF1C"/>
                </a:solidFill>
                <a:latin typeface="Arial Black" panose="020B0A04020102020204" pitchFamily="34" charset="0"/>
              </a:rPr>
              <a:t>ГУВЕРНЬОРИ</a:t>
            </a:r>
          </a:p>
          <a:p>
            <a:pPr algn="ctr"/>
            <a:r>
              <a:rPr lang="bg-BG" sz="4800" dirty="0">
                <a:solidFill>
                  <a:srgbClr val="16478E"/>
                </a:solidFill>
                <a:latin typeface="Arial Black" panose="020B0A04020102020204" pitchFamily="34" charset="0"/>
              </a:rPr>
              <a:t>2021-2022 г.</a:t>
            </a:r>
          </a:p>
        </p:txBody>
      </p:sp>
    </p:spTree>
    <p:extLst>
      <p:ext uri="{BB962C8B-B14F-4D97-AF65-F5344CB8AC3E}">
        <p14:creationId xmlns:p14="http://schemas.microsoft.com/office/powerpoint/2010/main" val="37439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0" y="1173793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EB4DC-F7BF-43AE-9D24-D5FB7DC2D7EE}"/>
              </a:ext>
            </a:extLst>
          </p:cNvPr>
          <p:cNvSpPr txBox="1"/>
          <p:nvPr/>
        </p:nvSpPr>
        <p:spPr>
          <a:xfrm>
            <a:off x="400" y="4602355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Жечко Балабанов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E0674-788A-4369-B20E-58316EC3E572}"/>
              </a:ext>
            </a:extLst>
          </p:cNvPr>
          <p:cNvSpPr txBox="1"/>
          <p:nvPr/>
        </p:nvSpPr>
        <p:spPr>
          <a:xfrm>
            <a:off x="400" y="4836188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Балкан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CA120A-DDD9-4BF1-8BD6-399E5C73F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5" y="2498434"/>
            <a:ext cx="1514931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7F03D4-9737-4732-AD8B-EF71788589FB}"/>
              </a:ext>
            </a:extLst>
          </p:cNvPr>
          <p:cNvSpPr txBox="1"/>
          <p:nvPr/>
        </p:nvSpPr>
        <p:spPr>
          <a:xfrm>
            <a:off x="2083924" y="1173793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2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6BD43-56C9-4C23-B8AE-F8749422E5AD}"/>
              </a:ext>
            </a:extLst>
          </p:cNvPr>
          <p:cNvSpPr txBox="1"/>
          <p:nvPr/>
        </p:nvSpPr>
        <p:spPr>
          <a:xfrm>
            <a:off x="2083924" y="4602355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Александър Василев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D3DB1-6F24-4F45-9C1A-22CF81C0B26B}"/>
              </a:ext>
            </a:extLst>
          </p:cNvPr>
          <p:cNvSpPr txBox="1"/>
          <p:nvPr/>
        </p:nvSpPr>
        <p:spPr>
          <a:xfrm>
            <a:off x="2083924" y="4836188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Възраждане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21BE67-325A-4E7F-B3A3-BE45C04AE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74" y="2498434"/>
            <a:ext cx="1216301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E2A4A0-D3E4-43AC-9F99-045D1B2FE64E}"/>
              </a:ext>
            </a:extLst>
          </p:cNvPr>
          <p:cNvSpPr txBox="1"/>
          <p:nvPr/>
        </p:nvSpPr>
        <p:spPr>
          <a:xfrm>
            <a:off x="3999257" y="1173793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3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2EA47D-B190-4A23-97F6-EAFB4057A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27" y="2498434"/>
            <a:ext cx="1394661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40F277-980B-4516-A9E7-CB82FCCA445F}"/>
              </a:ext>
            </a:extLst>
          </p:cNvPr>
          <p:cNvSpPr txBox="1"/>
          <p:nvPr/>
        </p:nvSpPr>
        <p:spPr>
          <a:xfrm>
            <a:off x="3999257" y="4602355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Иво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Гърнев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9A3E40-B62E-430B-A281-23B2BFB2FEA6}"/>
              </a:ext>
            </a:extLst>
          </p:cNvPr>
          <p:cNvSpPr txBox="1"/>
          <p:nvPr/>
        </p:nvSpPr>
        <p:spPr>
          <a:xfrm>
            <a:off x="3999257" y="4836188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Дупница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11DF23-ACFD-4518-9C6C-8A30A66C4ABB}"/>
              </a:ext>
            </a:extLst>
          </p:cNvPr>
          <p:cNvSpPr txBox="1"/>
          <p:nvPr/>
        </p:nvSpPr>
        <p:spPr>
          <a:xfrm>
            <a:off x="6359213" y="1173793"/>
            <a:ext cx="11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089227-928D-40E9-9A8F-EA9FA2AC24DC}"/>
              </a:ext>
            </a:extLst>
          </p:cNvPr>
          <p:cNvSpPr txBox="1"/>
          <p:nvPr/>
        </p:nvSpPr>
        <p:spPr>
          <a:xfrm>
            <a:off x="5967305" y="4602355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Стоян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Бозаджиев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B6B48A-F01E-4345-9F47-FD3DAF36A8E7}"/>
              </a:ext>
            </a:extLst>
          </p:cNvPr>
          <p:cNvSpPr txBox="1"/>
          <p:nvPr/>
        </p:nvSpPr>
        <p:spPr>
          <a:xfrm>
            <a:off x="5967305" y="4836188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Гоце Делчев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D4B22D-3BD7-4F96-9B97-51FA7A941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82" y="2498434"/>
            <a:ext cx="1303847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A22225-213D-4107-8970-9BD49F04697C}"/>
              </a:ext>
            </a:extLst>
          </p:cNvPr>
          <p:cNvSpPr txBox="1"/>
          <p:nvPr/>
        </p:nvSpPr>
        <p:spPr>
          <a:xfrm>
            <a:off x="8361175" y="1173793"/>
            <a:ext cx="11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210289-8681-4163-B947-73C52221435C}"/>
              </a:ext>
            </a:extLst>
          </p:cNvPr>
          <p:cNvSpPr txBox="1"/>
          <p:nvPr/>
        </p:nvSpPr>
        <p:spPr>
          <a:xfrm>
            <a:off x="7947293" y="4602355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Людмил Цанов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52A3DE-A38F-4ACE-B13C-B0C93F00C9A9}"/>
              </a:ext>
            </a:extLst>
          </p:cNvPr>
          <p:cNvSpPr txBox="1"/>
          <p:nvPr/>
        </p:nvSpPr>
        <p:spPr>
          <a:xfrm>
            <a:off x="7947293" y="4836188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Видин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97A8A5-B1BD-4F8E-BD51-D228D46F0E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72" y="2498434"/>
            <a:ext cx="1462118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F0EADF-D6CF-4ABD-9758-F978CA103AB9}"/>
              </a:ext>
            </a:extLst>
          </p:cNvPr>
          <p:cNvSpPr txBox="1"/>
          <p:nvPr/>
        </p:nvSpPr>
        <p:spPr>
          <a:xfrm>
            <a:off x="10417104" y="1173793"/>
            <a:ext cx="11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40B446-EF0A-4F99-A634-18AF5E91AA52}"/>
              </a:ext>
            </a:extLst>
          </p:cNvPr>
          <p:cNvSpPr txBox="1"/>
          <p:nvPr/>
        </p:nvSpPr>
        <p:spPr>
          <a:xfrm>
            <a:off x="10025184" y="4602355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Георги Братов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8A9989-B80A-473C-9071-97314F761CA5}"/>
              </a:ext>
            </a:extLst>
          </p:cNvPr>
          <p:cNvSpPr txBox="1"/>
          <p:nvPr/>
        </p:nvSpPr>
        <p:spPr>
          <a:xfrm>
            <a:off x="10025184" y="4836188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Свищов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04572F3-F7BF-4587-8EB3-FD8359B8B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84" y="2498434"/>
            <a:ext cx="15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38F488C-1910-4A56-98B6-6BC5D02E0852}"/>
              </a:ext>
            </a:extLst>
          </p:cNvPr>
          <p:cNvSpPr txBox="1"/>
          <p:nvPr/>
        </p:nvSpPr>
        <p:spPr>
          <a:xfrm>
            <a:off x="400" y="1461777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Ботевград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София, София Балкан, София-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Витоша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София-Капитал, София-Сити, София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Некстум</a:t>
            </a:r>
            <a:endParaRPr lang="bg-BG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9D9D69C-1D7A-49B1-A7AF-17E4D8C3C002}"/>
              </a:ext>
            </a:extLst>
          </p:cNvPr>
          <p:cNvSpPr txBox="1"/>
          <p:nvPr/>
        </p:nvSpPr>
        <p:spPr>
          <a:xfrm>
            <a:off x="2083924" y="1461777"/>
            <a:ext cx="19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Банкя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Горна Баня,</a:t>
            </a:r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bg-BG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офия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Възраждане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София-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Интернешънъл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София-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Сердика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Со</a:t>
            </a:r>
            <a:r>
              <a:rPr lang="bg-BG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фия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Тангра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София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Триадица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Сф-Център</a:t>
            </a:r>
            <a:endParaRPr lang="bg-BG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A6014F-E0BD-4AAE-BFF6-A53D496A813F}"/>
              </a:ext>
            </a:extLst>
          </p:cNvPr>
          <p:cNvSpPr txBox="1"/>
          <p:nvPr/>
        </p:nvSpPr>
        <p:spPr>
          <a:xfrm>
            <a:off x="3999257" y="1461777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Дупница, Кюстендил, Самоков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DF6B0FB-DCC7-41EE-A168-D8FB14E35306}"/>
              </a:ext>
            </a:extLst>
          </p:cNvPr>
          <p:cNvSpPr txBox="1"/>
          <p:nvPr/>
        </p:nvSpPr>
        <p:spPr>
          <a:xfrm>
            <a:off x="7969255" y="1461777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Берковица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Видин,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Враца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Мездра, Монтана</a:t>
            </a:r>
            <a:endParaRPr lang="bg-BG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90A50D-E21D-4422-9A74-045993BFAF7F}"/>
              </a:ext>
            </a:extLst>
          </p:cNvPr>
          <p:cNvSpPr txBox="1"/>
          <p:nvPr/>
        </p:nvSpPr>
        <p:spPr>
          <a:xfrm>
            <a:off x="5967293" y="1461777"/>
            <a:ext cx="19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Банско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Разлог,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Благоевград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Център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Гоце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Делчев,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Петрич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Сандански</a:t>
            </a:r>
            <a:endParaRPr lang="bg-BG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D24435D-81D4-419A-A099-320586EE3AD8}"/>
              </a:ext>
            </a:extLst>
          </p:cNvPr>
          <p:cNvSpPr txBox="1"/>
          <p:nvPr/>
        </p:nvSpPr>
        <p:spPr>
          <a:xfrm>
            <a:off x="10025184" y="1461777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Ловеч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Плевен Центрум,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Свищов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Троян,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Червен</a:t>
            </a:r>
            <a:r>
              <a:rPr lang="ru-RU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бряг</a:t>
            </a:r>
            <a:endParaRPr lang="bg-BG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7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ABB440D-EE51-4697-842D-75D89EE350D8}"/>
              </a:ext>
            </a:extLst>
          </p:cNvPr>
          <p:cNvSpPr txBox="1"/>
          <p:nvPr/>
        </p:nvSpPr>
        <p:spPr>
          <a:xfrm>
            <a:off x="-50698" y="780571"/>
            <a:ext cx="198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9A41C6-8532-49DA-BFE0-6E3BBFDC7158}"/>
              </a:ext>
            </a:extLst>
          </p:cNvPr>
          <p:cNvSpPr txBox="1"/>
          <p:nvPr/>
        </p:nvSpPr>
        <p:spPr>
          <a:xfrm>
            <a:off x="-50698" y="4560767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Пазарджик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0C7840-940D-437D-9D60-62973CD438AD}"/>
              </a:ext>
            </a:extLst>
          </p:cNvPr>
          <p:cNvSpPr txBox="1"/>
          <p:nvPr/>
        </p:nvSpPr>
        <p:spPr>
          <a:xfrm>
            <a:off x="-50698" y="4208609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Нина Лискова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2" descr="D:\rotary\0000 Vesko\team presents\komiteta\nina liskova.jpg">
            <a:extLst>
              <a:ext uri="{FF2B5EF4-FFF2-40B4-BE49-F238E27FC236}">
                <a16:creationId xmlns:a16="http://schemas.microsoft.com/office/drawing/2014/main" id="{B885D513-D65C-41AF-9C52-FC8AF817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0" y="2196905"/>
            <a:ext cx="1197324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0E0055C-F406-4960-940C-615BC98ED3C1}"/>
              </a:ext>
            </a:extLst>
          </p:cNvPr>
          <p:cNvSpPr txBox="1"/>
          <p:nvPr/>
        </p:nvSpPr>
        <p:spPr>
          <a:xfrm>
            <a:off x="1883035" y="780571"/>
            <a:ext cx="198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26C389-940B-4953-A268-D97BE0342958}"/>
              </a:ext>
            </a:extLst>
          </p:cNvPr>
          <p:cNvSpPr txBox="1"/>
          <p:nvPr/>
        </p:nvSpPr>
        <p:spPr>
          <a:xfrm>
            <a:off x="1883035" y="4560767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Пловдив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554EA5-E9BC-488F-A864-F41AEA67BF70}"/>
              </a:ext>
            </a:extLst>
          </p:cNvPr>
          <p:cNvSpPr txBox="1"/>
          <p:nvPr/>
        </p:nvSpPr>
        <p:spPr>
          <a:xfrm>
            <a:off x="1883035" y="4208609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Атанас Чолаков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542DD0E-9FA0-42D6-8E4A-921AF54A7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35" y="2196905"/>
            <a:ext cx="135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3D5054F-3FAE-4248-9DDE-500B670D1727}"/>
              </a:ext>
            </a:extLst>
          </p:cNvPr>
          <p:cNvSpPr txBox="1"/>
          <p:nvPr/>
        </p:nvSpPr>
        <p:spPr>
          <a:xfrm>
            <a:off x="3915681" y="780571"/>
            <a:ext cx="198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ABA493-D3C8-48E8-A1AB-25C93646DC43}"/>
              </a:ext>
            </a:extLst>
          </p:cNvPr>
          <p:cNvSpPr txBox="1"/>
          <p:nvPr/>
        </p:nvSpPr>
        <p:spPr>
          <a:xfrm>
            <a:off x="3915681" y="4560767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Момчилград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9AD899-9A28-4F83-BFCC-75C59D458447}"/>
              </a:ext>
            </a:extLst>
          </p:cNvPr>
          <p:cNvSpPr txBox="1"/>
          <p:nvPr/>
        </p:nvSpPr>
        <p:spPr>
          <a:xfrm>
            <a:off x="3915681" y="4208609"/>
            <a:ext cx="1980000" cy="27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Мехмед Исмаил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8C58C16-CD27-40CD-8CF7-14974E113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13" y="2196905"/>
            <a:ext cx="149853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0AEF22B-5B4D-4478-917E-EB3AB29A8048}"/>
              </a:ext>
            </a:extLst>
          </p:cNvPr>
          <p:cNvSpPr txBox="1"/>
          <p:nvPr/>
        </p:nvSpPr>
        <p:spPr>
          <a:xfrm>
            <a:off x="5898358" y="780571"/>
            <a:ext cx="198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6EA235-DCBC-4AE8-A112-25569D786CB8}"/>
              </a:ext>
            </a:extLst>
          </p:cNvPr>
          <p:cNvSpPr txBox="1"/>
          <p:nvPr/>
        </p:nvSpPr>
        <p:spPr>
          <a:xfrm>
            <a:off x="5898358" y="4208609"/>
            <a:ext cx="1980000" cy="27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Александър Петров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E003B5-938D-4ACD-B859-58E2E15D37DD}"/>
              </a:ext>
            </a:extLst>
          </p:cNvPr>
          <p:cNvSpPr txBox="1"/>
          <p:nvPr/>
        </p:nvSpPr>
        <p:spPr>
          <a:xfrm>
            <a:off x="5898358" y="4560767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Харманли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B55B7AF-D5CE-4C60-A0ED-0DC12FDAB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58" y="2196905"/>
            <a:ext cx="14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C784D7D-1CC4-4200-A134-AD5CCAEB5C80}"/>
              </a:ext>
            </a:extLst>
          </p:cNvPr>
          <p:cNvSpPr txBox="1"/>
          <p:nvPr/>
        </p:nvSpPr>
        <p:spPr>
          <a:xfrm>
            <a:off x="8035129" y="780571"/>
            <a:ext cx="198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2697AC-C3FA-49F3-B508-92DD481F83A4}"/>
              </a:ext>
            </a:extLst>
          </p:cNvPr>
          <p:cNvSpPr txBox="1"/>
          <p:nvPr/>
        </p:nvSpPr>
        <p:spPr>
          <a:xfrm>
            <a:off x="8035129" y="4208609"/>
            <a:ext cx="1980000" cy="27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Мануел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Тепеликян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23DAB3-B025-46D1-BD6F-961E8AFD6828}"/>
              </a:ext>
            </a:extLst>
          </p:cNvPr>
          <p:cNvSpPr txBox="1"/>
          <p:nvPr/>
        </p:nvSpPr>
        <p:spPr>
          <a:xfrm>
            <a:off x="8035129" y="4560767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Казанлък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5EF7A37-4C80-478F-A151-026A7DA10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54" y="2196905"/>
            <a:ext cx="115855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813E97D-C116-4CB2-B093-7F048C91FB1D}"/>
              </a:ext>
            </a:extLst>
          </p:cNvPr>
          <p:cNvSpPr txBox="1"/>
          <p:nvPr/>
        </p:nvSpPr>
        <p:spPr>
          <a:xfrm>
            <a:off x="10156915" y="780571"/>
            <a:ext cx="198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9252B1-E440-4529-8B53-A34EF12E66BB}"/>
              </a:ext>
            </a:extLst>
          </p:cNvPr>
          <p:cNvSpPr txBox="1"/>
          <p:nvPr/>
        </p:nvSpPr>
        <p:spPr>
          <a:xfrm>
            <a:off x="10156915" y="4208609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Тома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Томев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0E86D4-8C48-4636-A2BE-D2700C64BF04}"/>
              </a:ext>
            </a:extLst>
          </p:cNvPr>
          <p:cNvSpPr txBox="1"/>
          <p:nvPr/>
        </p:nvSpPr>
        <p:spPr>
          <a:xfrm>
            <a:off x="10156915" y="4560767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Севлиево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78E7835-0017-43A1-9AF3-058440A09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40" y="2196905"/>
            <a:ext cx="1515151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DB022E4-D8BD-4BDD-8ECA-5342C297E44C}"/>
              </a:ext>
            </a:extLst>
          </p:cNvPr>
          <p:cNvSpPr txBox="1"/>
          <p:nvPr/>
        </p:nvSpPr>
        <p:spPr>
          <a:xfrm>
            <a:off x="-50698" y="1173771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Велинград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Пазарджик, Пазарджик-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Бесапара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Панагюрище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Пирдоп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31610A-BABD-4FB7-B3CC-414ABB0291F3}"/>
              </a:ext>
            </a:extLst>
          </p:cNvPr>
          <p:cNvSpPr txBox="1"/>
          <p:nvPr/>
        </p:nvSpPr>
        <p:spPr>
          <a:xfrm>
            <a:off x="1883035" y="1173771"/>
            <a:ext cx="198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Асеновград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Карлово, Пловдив, Пловдив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Интърн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Пловдив-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Пълдин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Пловдив-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Филипопол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E32320D-3A0A-4899-8391-70C3AC823A63}"/>
              </a:ext>
            </a:extLst>
          </p:cNvPr>
          <p:cNvSpPr txBox="1"/>
          <p:nvPr/>
        </p:nvSpPr>
        <p:spPr>
          <a:xfrm>
            <a:off x="3915681" y="1173771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Златоград, Кърджали, Момчилград, Смолян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A7031EB-17D4-44E3-A939-F62804CF8B48}"/>
              </a:ext>
            </a:extLst>
          </p:cNvPr>
          <p:cNvSpPr txBox="1"/>
          <p:nvPr/>
        </p:nvSpPr>
        <p:spPr>
          <a:xfrm>
            <a:off x="5898358" y="1173771"/>
            <a:ext cx="19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Димитровград, Любимец,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Свиленград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Харманли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Хасково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Хасково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-Аида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28B52FD-E5F8-495F-865D-3F6A84609F88}"/>
              </a:ext>
            </a:extLst>
          </p:cNvPr>
          <p:cNvSpPr txBox="1"/>
          <p:nvPr/>
        </p:nvSpPr>
        <p:spPr>
          <a:xfrm>
            <a:off x="8035129" y="1173771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Казанлък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Нова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Загора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Раднево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Сливен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Стара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Загора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Стара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Загора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Берое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Ямбол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291A379-C201-40C3-A938-ECE68DD9BBF6}"/>
              </a:ext>
            </a:extLst>
          </p:cNvPr>
          <p:cNvSpPr txBox="1"/>
          <p:nvPr/>
        </p:nvSpPr>
        <p:spPr>
          <a:xfrm>
            <a:off x="10156915" y="1173771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Велико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Търново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Габрово, Горна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Оряховица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Елена,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5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ADF0907-61D4-4C42-A00A-95269DFFC282}"/>
              </a:ext>
            </a:extLst>
          </p:cNvPr>
          <p:cNvSpPr txBox="1"/>
          <p:nvPr/>
        </p:nvSpPr>
        <p:spPr>
          <a:xfrm>
            <a:off x="393306" y="1208974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5BE26A-F38C-4988-95EF-7978CB5B1EA2}"/>
              </a:ext>
            </a:extLst>
          </p:cNvPr>
          <p:cNvSpPr txBox="1"/>
          <p:nvPr/>
        </p:nvSpPr>
        <p:spPr>
          <a:xfrm>
            <a:off x="45469" y="428978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Нина Крушева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05633C-EDE5-4CFC-9DB1-75B5FCBEDDD0}"/>
              </a:ext>
            </a:extLst>
          </p:cNvPr>
          <p:cNvSpPr txBox="1"/>
          <p:nvPr/>
        </p:nvSpPr>
        <p:spPr>
          <a:xfrm>
            <a:off x="45469" y="4546690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Русе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5175206-1B95-40D8-A61A-0B3B7995D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3" y="2338419"/>
            <a:ext cx="1384253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4188036-D1D0-4456-B539-9B769680464D}"/>
              </a:ext>
            </a:extLst>
          </p:cNvPr>
          <p:cNvSpPr txBox="1"/>
          <p:nvPr/>
        </p:nvSpPr>
        <p:spPr>
          <a:xfrm>
            <a:off x="2060194" y="1208974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357585-63E5-450C-BA43-8723981C0BC6}"/>
              </a:ext>
            </a:extLst>
          </p:cNvPr>
          <p:cNvSpPr txBox="1"/>
          <p:nvPr/>
        </p:nvSpPr>
        <p:spPr>
          <a:xfrm>
            <a:off x="1712357" y="428978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Симеон Симеонов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7E5054-4B19-483F-9B97-579382C57A3F}"/>
              </a:ext>
            </a:extLst>
          </p:cNvPr>
          <p:cNvSpPr txBox="1"/>
          <p:nvPr/>
        </p:nvSpPr>
        <p:spPr>
          <a:xfrm>
            <a:off x="1712357" y="4546690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Разград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E114874-C00B-4448-AF5D-11CC34FA7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57" y="2338419"/>
            <a:ext cx="12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26DB901-F1E0-4E5F-A92C-E2D37C2D01FB}"/>
              </a:ext>
            </a:extLst>
          </p:cNvPr>
          <p:cNvSpPr txBox="1"/>
          <p:nvPr/>
        </p:nvSpPr>
        <p:spPr>
          <a:xfrm>
            <a:off x="4188123" y="1208974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9BCB72-8807-4787-9406-26F477A8F87A}"/>
              </a:ext>
            </a:extLst>
          </p:cNvPr>
          <p:cNvSpPr txBox="1"/>
          <p:nvPr/>
        </p:nvSpPr>
        <p:spPr>
          <a:xfrm>
            <a:off x="3840286" y="428978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Георги Панов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5E853E4-DD63-4512-B4D3-6D33B417AC24}"/>
              </a:ext>
            </a:extLst>
          </p:cNvPr>
          <p:cNvSpPr txBox="1"/>
          <p:nvPr/>
        </p:nvSpPr>
        <p:spPr>
          <a:xfrm>
            <a:off x="3840286" y="4546690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Добрич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A243DF3-69BE-4231-A0E0-5E15B95CA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86" y="2338419"/>
            <a:ext cx="18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FE546A1F-6BE6-4224-83E7-1C3A99946B02}"/>
              </a:ext>
            </a:extLst>
          </p:cNvPr>
          <p:cNvSpPr txBox="1"/>
          <p:nvPr/>
        </p:nvSpPr>
        <p:spPr>
          <a:xfrm>
            <a:off x="6400991" y="1208974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ADA66A-8DB5-4FC0-BAD4-DBD1A614497C}"/>
              </a:ext>
            </a:extLst>
          </p:cNvPr>
          <p:cNvSpPr txBox="1"/>
          <p:nvPr/>
        </p:nvSpPr>
        <p:spPr>
          <a:xfrm>
            <a:off x="6053154" y="428978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Михаил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Михалов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FA683FF-CAED-4894-85E9-7EF4B289EDD5}"/>
              </a:ext>
            </a:extLst>
          </p:cNvPr>
          <p:cNvSpPr txBox="1"/>
          <p:nvPr/>
        </p:nvSpPr>
        <p:spPr>
          <a:xfrm>
            <a:off x="6053154" y="4546690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Варна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F3A7BA8-F492-4122-A443-4C4A713FB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9" y="2338419"/>
            <a:ext cx="1199711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1C18CB48-079F-4B62-B394-5EB95820D1F4}"/>
              </a:ext>
            </a:extLst>
          </p:cNvPr>
          <p:cNvSpPr txBox="1"/>
          <p:nvPr/>
        </p:nvSpPr>
        <p:spPr>
          <a:xfrm>
            <a:off x="8416823" y="1208974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CBDCBC4-D236-4245-B988-39D54CCB909F}"/>
              </a:ext>
            </a:extLst>
          </p:cNvPr>
          <p:cNvSpPr txBox="1"/>
          <p:nvPr/>
        </p:nvSpPr>
        <p:spPr>
          <a:xfrm>
            <a:off x="8068986" y="428978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Даниела Андреева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8EE8037-FF7C-4BC4-830C-213E5B18408A}"/>
              </a:ext>
            </a:extLst>
          </p:cNvPr>
          <p:cNvSpPr txBox="1"/>
          <p:nvPr/>
        </p:nvSpPr>
        <p:spPr>
          <a:xfrm>
            <a:off x="8068986" y="4546690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Поморие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2E79C96-5FED-4946-A4A6-D1D10DF5B9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70" y="2338419"/>
            <a:ext cx="1193632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A33ABECA-26E0-40AF-BC4A-D5A59A2B6AD0}"/>
              </a:ext>
            </a:extLst>
          </p:cNvPr>
          <p:cNvSpPr txBox="1"/>
          <p:nvPr/>
        </p:nvSpPr>
        <p:spPr>
          <a:xfrm>
            <a:off x="10531634" y="1208974"/>
            <a:ext cx="128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АДГ - ЗОНА 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3285787-47B5-4D8F-8A43-46DEB31ABEDA}"/>
              </a:ext>
            </a:extLst>
          </p:cNvPr>
          <p:cNvSpPr txBox="1"/>
          <p:nvPr/>
        </p:nvSpPr>
        <p:spPr>
          <a:xfrm>
            <a:off x="10183797" y="428978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Катя Касабова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8636F9-3EA3-4355-9D05-0E01CE043460}"/>
              </a:ext>
            </a:extLst>
          </p:cNvPr>
          <p:cNvSpPr txBox="1"/>
          <p:nvPr/>
        </p:nvSpPr>
        <p:spPr>
          <a:xfrm>
            <a:off x="10183797" y="4546690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E6AD833-70BD-4A29-A687-384F7C6F1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47" y="2338419"/>
            <a:ext cx="14377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84AD55B9-8ECB-4531-810F-DDDAD6355A32}"/>
              </a:ext>
            </a:extLst>
          </p:cNvPr>
          <p:cNvSpPr txBox="1"/>
          <p:nvPr/>
        </p:nvSpPr>
        <p:spPr>
          <a:xfrm>
            <a:off x="1712357" y="1599843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Попово,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Разград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Търговище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Шумен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32110D1-A3E2-4579-9AEF-49577D0F92B1}"/>
              </a:ext>
            </a:extLst>
          </p:cNvPr>
          <p:cNvSpPr txBox="1"/>
          <p:nvPr/>
        </p:nvSpPr>
        <p:spPr>
          <a:xfrm>
            <a:off x="45469" y="1599843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Русе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Русе-Дунав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Силистра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Тутракан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CC9EF3D-7332-4F3F-9BCD-E5C8ED7444F8}"/>
              </a:ext>
            </a:extLst>
          </p:cNvPr>
          <p:cNvSpPr txBox="1"/>
          <p:nvPr/>
        </p:nvSpPr>
        <p:spPr>
          <a:xfrm>
            <a:off x="3840286" y="1599843"/>
            <a:ext cx="19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Балчик, Добрич,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Каварна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F26B6F-3450-48BC-A353-242E9E38C371}"/>
              </a:ext>
            </a:extLst>
          </p:cNvPr>
          <p:cNvSpPr txBox="1"/>
          <p:nvPr/>
        </p:nvSpPr>
        <p:spPr>
          <a:xfrm>
            <a:off x="6053154" y="1599843"/>
            <a:ext cx="19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Варна, Варна-Галатея, Варна-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Евксиноград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Провадия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3D0D17-76AE-4FFF-86D7-C9F97B580A69}"/>
              </a:ext>
            </a:extLst>
          </p:cNvPr>
          <p:cNvSpPr txBox="1"/>
          <p:nvPr/>
        </p:nvSpPr>
        <p:spPr>
          <a:xfrm>
            <a:off x="8068986" y="1599843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Айтос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Карнобат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Несебър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Поморие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9F21893-B829-4FF5-8B20-20D0B40DD632}"/>
              </a:ext>
            </a:extLst>
          </p:cNvPr>
          <p:cNvSpPr txBox="1"/>
          <p:nvPr/>
        </p:nvSpPr>
        <p:spPr>
          <a:xfrm>
            <a:off x="10183797" y="1599843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Бургас, Бургас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Пиргос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Бургас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Приморие</a:t>
            </a:r>
            <a:r>
              <a:rPr lang="ru-RU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Созопол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7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3464" y="1963881"/>
            <a:ext cx="8000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bg1"/>
                </a:solidFill>
                <a:latin typeface="Arial Black" panose="020B0A04020102020204" pitchFamily="34" charset="0"/>
              </a:rPr>
              <a:t>КОМИТЕТИ НА</a:t>
            </a:r>
          </a:p>
          <a:p>
            <a:pPr algn="ctr"/>
            <a:r>
              <a:rPr lang="bg-BG" sz="4800" dirty="0">
                <a:solidFill>
                  <a:srgbClr val="FFAF1C"/>
                </a:solidFill>
                <a:latin typeface="Arial Black" panose="020B0A04020102020204" pitchFamily="34" charset="0"/>
              </a:rPr>
              <a:t>ДИСТРИКТА</a:t>
            </a:r>
          </a:p>
          <a:p>
            <a:pPr algn="ctr"/>
            <a:r>
              <a:rPr lang="bg-BG" sz="4800" dirty="0">
                <a:solidFill>
                  <a:srgbClr val="16478E"/>
                </a:solidFill>
                <a:latin typeface="Arial Black" panose="020B0A04020102020204" pitchFamily="34" charset="0"/>
              </a:rPr>
              <a:t>2021-2022 г.</a:t>
            </a:r>
          </a:p>
        </p:txBody>
      </p:sp>
    </p:spTree>
    <p:extLst>
      <p:ext uri="{BB962C8B-B14F-4D97-AF65-F5344CB8AC3E}">
        <p14:creationId xmlns:p14="http://schemas.microsoft.com/office/powerpoint/2010/main" val="18259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798" y="103353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НА ЧЛЕНСТВОТО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E281A-199C-4FC7-8F62-157AA94A5640}"/>
              </a:ext>
            </a:extLst>
          </p:cNvPr>
          <p:cNvSpPr txBox="1"/>
          <p:nvPr/>
        </p:nvSpPr>
        <p:spPr>
          <a:xfrm>
            <a:off x="143798" y="2684253"/>
            <a:ext cx="22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ВАЛЕНТИН СТОЯНОВ, ПДГ</a:t>
            </a:r>
            <a:endParaRPr lang="en-US" sz="1200" b="1" dirty="0">
              <a:solidFill>
                <a:srgbClr val="FFAF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EF66C-DAAB-4B12-8376-77641D29D1A5}"/>
              </a:ext>
            </a:extLst>
          </p:cNvPr>
          <p:cNvSpPr txBox="1"/>
          <p:nvPr/>
        </p:nvSpPr>
        <p:spPr>
          <a:xfrm>
            <a:off x="179798" y="2920907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Стара Загора</a:t>
            </a:r>
          </a:p>
        </p:txBody>
      </p:sp>
      <p:pic>
        <p:nvPicPr>
          <p:cNvPr id="16" name="Picture 2" descr="D:\rotary\0000 Vesko\team presents\original\Images\136323507229914.jpg">
            <a:extLst>
              <a:ext uri="{FF2B5EF4-FFF2-40B4-BE49-F238E27FC236}">
                <a16:creationId xmlns:a16="http://schemas.microsoft.com/office/drawing/2014/main" id="{2152FA2D-2337-4E35-BDD0-9A2ECE7D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4" y="854495"/>
            <a:ext cx="1393189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5D817BD-BE2E-4801-8BE1-37437610174B}"/>
              </a:ext>
            </a:extLst>
          </p:cNvPr>
          <p:cNvSpPr txBox="1"/>
          <p:nvPr/>
        </p:nvSpPr>
        <p:spPr>
          <a:xfrm>
            <a:off x="2752297" y="103353"/>
            <a:ext cx="216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Нови клубове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bg-BG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Дистрикта</a:t>
            </a:r>
            <a:endParaRPr lang="bg-BG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F9F557-6D5E-4DAE-A74C-E725BB585A15}"/>
              </a:ext>
            </a:extLst>
          </p:cNvPr>
          <p:cNvSpPr txBox="1"/>
          <p:nvPr/>
        </p:nvSpPr>
        <p:spPr>
          <a:xfrm>
            <a:off x="2752297" y="268425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Веселин Димитров, ПДГ 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0EBDFB-1DDB-4D7B-9735-049F8D338414}"/>
              </a:ext>
            </a:extLst>
          </p:cNvPr>
          <p:cNvSpPr txBox="1"/>
          <p:nvPr/>
        </p:nvSpPr>
        <p:spPr>
          <a:xfrm>
            <a:off x="2752297" y="2920907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 Приморие</a:t>
            </a:r>
          </a:p>
        </p:txBody>
      </p:sp>
      <p:pic>
        <p:nvPicPr>
          <p:cNvPr id="49" name="Content Placeholder 4">
            <a:extLst>
              <a:ext uri="{FF2B5EF4-FFF2-40B4-BE49-F238E27FC236}">
                <a16:creationId xmlns:a16="http://schemas.microsoft.com/office/drawing/2014/main" id="{6CDBC1D7-787C-432A-BA59-F1CA20C3D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28" y="854495"/>
            <a:ext cx="1421538" cy="1800000"/>
          </a:xfrm>
          <a:prstGeom prst="rect">
            <a:avLst/>
          </a:prstGeom>
          <a:ln w="25400" cmpd="sng">
            <a:solidFill>
              <a:schemeClr val="bg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B640254-FC6B-4DB5-B010-1F90FCCFF814}"/>
              </a:ext>
            </a:extLst>
          </p:cNvPr>
          <p:cNvSpPr txBox="1"/>
          <p:nvPr/>
        </p:nvSpPr>
        <p:spPr>
          <a:xfrm>
            <a:off x="5078949" y="103353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</a:t>
            </a:r>
            <a:r>
              <a:rPr lang="bg-BG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Ротаракт</a:t>
            </a:r>
            <a:endParaRPr lang="bg-BG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6522EF-C833-4C23-8C11-E85D177A5027}"/>
              </a:ext>
            </a:extLst>
          </p:cNvPr>
          <p:cNvSpPr txBox="1"/>
          <p:nvPr/>
        </p:nvSpPr>
        <p:spPr>
          <a:xfrm>
            <a:off x="5078949" y="268425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Вахан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Боосян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606689-B50B-4172-A16C-8AA8A7A6B5EB}"/>
              </a:ext>
            </a:extLst>
          </p:cNvPr>
          <p:cNvSpPr txBox="1"/>
          <p:nvPr/>
        </p:nvSpPr>
        <p:spPr>
          <a:xfrm>
            <a:off x="5078949" y="2920907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DBF3EEC-6CF6-423E-8FFC-F01B046A8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14" y="854495"/>
            <a:ext cx="1580871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64D268F-FDF0-4FCD-B916-A7BF44D9EEEE}"/>
              </a:ext>
            </a:extLst>
          </p:cNvPr>
          <p:cNvSpPr txBox="1"/>
          <p:nvPr/>
        </p:nvSpPr>
        <p:spPr>
          <a:xfrm>
            <a:off x="7532289" y="103353"/>
            <a:ext cx="2160000" cy="45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Приятелства по интереси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F90160-3E7F-464F-A1E8-5161796C69EC}"/>
              </a:ext>
            </a:extLst>
          </p:cNvPr>
          <p:cNvSpPr txBox="1"/>
          <p:nvPr/>
        </p:nvSpPr>
        <p:spPr>
          <a:xfrm>
            <a:off x="7532289" y="268425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Драган Драганов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402F9F-359D-415A-9A4C-E4B86AF4A197}"/>
              </a:ext>
            </a:extLst>
          </p:cNvPr>
          <p:cNvSpPr txBox="1"/>
          <p:nvPr/>
        </p:nvSpPr>
        <p:spPr>
          <a:xfrm>
            <a:off x="7532289" y="2920907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- Капитал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DD1A0FF-C9E7-4DC8-B3C7-28A9D447D4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22" y="854495"/>
            <a:ext cx="1774934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1ED9D18-8393-4075-976D-429043D44C2A}"/>
              </a:ext>
            </a:extLst>
          </p:cNvPr>
          <p:cNvSpPr txBox="1"/>
          <p:nvPr/>
        </p:nvSpPr>
        <p:spPr>
          <a:xfrm>
            <a:off x="9922736" y="103353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Глобални възможности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Ротари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07F793-2A8F-4C13-BD96-21201A487649}"/>
              </a:ext>
            </a:extLst>
          </p:cNvPr>
          <p:cNvSpPr txBox="1"/>
          <p:nvPr/>
        </p:nvSpPr>
        <p:spPr>
          <a:xfrm>
            <a:off x="9922736" y="268425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Антон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Томчев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E5A10C-894D-4824-A6D6-3E26A1F09AE2}"/>
              </a:ext>
            </a:extLst>
          </p:cNvPr>
          <p:cNvSpPr txBox="1"/>
          <p:nvPr/>
        </p:nvSpPr>
        <p:spPr>
          <a:xfrm>
            <a:off x="9922736" y="2920907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Сливен</a:t>
            </a:r>
          </a:p>
        </p:txBody>
      </p:sp>
      <p:pic>
        <p:nvPicPr>
          <p:cNvPr id="61" name="Picture 3" descr="D:\rotary\0000 Vesko\team presents\original\antonsmall.png">
            <a:extLst>
              <a:ext uri="{FF2B5EF4-FFF2-40B4-BE49-F238E27FC236}">
                <a16:creationId xmlns:a16="http://schemas.microsoft.com/office/drawing/2014/main" id="{778B40E4-EFB3-45DB-9524-DAB09F9F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59" y="854495"/>
            <a:ext cx="1426154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D41A0E5-4130-4475-873E-F7CEF97B1EF8}"/>
              </a:ext>
            </a:extLst>
          </p:cNvPr>
          <p:cNvSpPr txBox="1"/>
          <p:nvPr/>
        </p:nvSpPr>
        <p:spPr>
          <a:xfrm>
            <a:off x="2752297" y="53466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КАЛОЯН ГАНЕВ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AD08A3-29CC-4B4C-B38A-DF3E3240146D}"/>
              </a:ext>
            </a:extLst>
          </p:cNvPr>
          <p:cNvSpPr txBox="1"/>
          <p:nvPr/>
        </p:nvSpPr>
        <p:spPr>
          <a:xfrm>
            <a:off x="2752297" y="5546971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92D81BD-B16F-460F-81E5-F8DFC4E87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8" y="3429000"/>
            <a:ext cx="1377778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E76B21F-DAFE-4A31-9158-C8A4E729F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8" y="3429000"/>
            <a:ext cx="15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B05DF2C-A091-4C5F-A085-748FB1758C40}"/>
              </a:ext>
            </a:extLst>
          </p:cNvPr>
          <p:cNvSpPr txBox="1"/>
          <p:nvPr/>
        </p:nvSpPr>
        <p:spPr>
          <a:xfrm>
            <a:off x="179798" y="53466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Айтен Сабри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DF5643-9B50-41F4-B125-A125D6C95318}"/>
              </a:ext>
            </a:extLst>
          </p:cNvPr>
          <p:cNvSpPr txBox="1"/>
          <p:nvPr/>
        </p:nvSpPr>
        <p:spPr>
          <a:xfrm>
            <a:off x="179798" y="5546971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Момчилград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2B2216D-7D5E-4E2A-90FF-F7C0A48CDF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37" y="3429000"/>
            <a:ext cx="1525424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33C4E2C-FB53-455E-BE5F-9D340499A773}"/>
              </a:ext>
            </a:extLst>
          </p:cNvPr>
          <p:cNvSpPr txBox="1"/>
          <p:nvPr/>
        </p:nvSpPr>
        <p:spPr>
          <a:xfrm>
            <a:off x="5078949" y="53466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Николай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Доцински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E93AE3-37C0-4D5D-8108-EA95583DA9E6}"/>
              </a:ext>
            </a:extLst>
          </p:cNvPr>
          <p:cNvSpPr txBox="1"/>
          <p:nvPr/>
        </p:nvSpPr>
        <p:spPr>
          <a:xfrm>
            <a:off x="5078949" y="5546971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Варна Евксиноград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2140590-1755-407D-99D0-B0D02DDFA5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3" y="3429000"/>
            <a:ext cx="1319573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3EC3988-5985-4D38-B84B-5898D1F151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36" y="3429000"/>
            <a:ext cx="135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14B3142-14E3-48E8-AB9D-5761B52A1190}"/>
              </a:ext>
            </a:extLst>
          </p:cNvPr>
          <p:cNvSpPr txBox="1"/>
          <p:nvPr/>
        </p:nvSpPr>
        <p:spPr>
          <a:xfrm>
            <a:off x="7532289" y="53466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Елица Атанасова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00760A-F95E-4E98-89FB-31A75A693A09}"/>
              </a:ext>
            </a:extLst>
          </p:cNvPr>
          <p:cNvSpPr txBox="1"/>
          <p:nvPr/>
        </p:nvSpPr>
        <p:spPr>
          <a:xfrm>
            <a:off x="7532289" y="5546971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РАК Сф Витоша-Изгрев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0813D3-6677-43E7-8A67-489AE7D77B22}"/>
              </a:ext>
            </a:extLst>
          </p:cNvPr>
          <p:cNvSpPr txBox="1"/>
          <p:nvPr/>
        </p:nvSpPr>
        <p:spPr>
          <a:xfrm>
            <a:off x="9922736" y="53466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Невена Иванова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8FA97-14DE-4A25-8D8B-8BB012A45D26}"/>
              </a:ext>
            </a:extLst>
          </p:cNvPr>
          <p:cNvSpPr txBox="1"/>
          <p:nvPr/>
        </p:nvSpPr>
        <p:spPr>
          <a:xfrm>
            <a:off x="9922736" y="5546971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РАК Сф Интернешънъл</a:t>
            </a:r>
          </a:p>
        </p:txBody>
      </p:sp>
    </p:spTree>
    <p:extLst>
      <p:ext uri="{BB962C8B-B14F-4D97-AF65-F5344CB8AC3E}">
        <p14:creationId xmlns:p14="http://schemas.microsoft.com/office/powerpoint/2010/main" val="385002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3CDDCA29-860E-49A3-B03C-A0237ACD428A}"/>
              </a:ext>
            </a:extLst>
          </p:cNvPr>
          <p:cNvSpPr txBox="1">
            <a:spLocks/>
          </p:cNvSpPr>
          <p:nvPr/>
        </p:nvSpPr>
        <p:spPr>
          <a:xfrm>
            <a:off x="1544018" y="332336"/>
            <a:ext cx="8763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Шекхар</a:t>
            </a:r>
            <a:r>
              <a:rPr lang="bg-BG" sz="3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3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Мехта</a:t>
            </a:r>
            <a:endParaRPr lang="en-US" sz="3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Контейнер за съдържание 2">
            <a:extLst>
              <a:ext uri="{FF2B5EF4-FFF2-40B4-BE49-F238E27FC236}">
                <a16:creationId xmlns:a16="http://schemas.microsoft.com/office/drawing/2014/main" id="{A86DA9E5-0DE9-47B6-8183-BFE4062926C1}"/>
              </a:ext>
            </a:extLst>
          </p:cNvPr>
          <p:cNvSpPr txBox="1">
            <a:spLocks/>
          </p:cNvSpPr>
          <p:nvPr/>
        </p:nvSpPr>
        <p:spPr>
          <a:xfrm>
            <a:off x="434684" y="965444"/>
            <a:ext cx="11151182" cy="4927111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Шекхар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Мехта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 роден през 1959 г. в Колката, Индия. Той е завършил колежа „Сейнт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Ксавиер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и притежава квалификациите: Магистър в търговията, дипломиран експерт счетоводител, счетоводител по разходи и секретар на компания.</a:t>
            </a:r>
          </a:p>
          <a:p>
            <a:pPr marL="0" indent="0">
              <a:buNone/>
            </a:pP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Мехта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 едва четвъртият индиец за последните 115 години, номиниран за президент на Ротари Интернешънъл.</a:t>
            </a:r>
          </a:p>
          <a:p>
            <a:pPr marL="0" indent="0">
              <a:buNone/>
            </a:pP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Шекхар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Мехта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се присъединява към Ротари през 1985 г. </a:t>
            </a:r>
          </a:p>
          <a:p>
            <a:pPr marL="0" indent="0">
              <a:buNone/>
            </a:pP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Той е бил ДГ през 1999-2000 г. и е издигнат в Съвета на директорите на Ротари Интернешънъл за 2011-2013 г.</a:t>
            </a:r>
          </a:p>
          <a:p>
            <a:pPr marL="0" indent="0">
              <a:buNone/>
            </a:pP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Докато служи като директор на Ротари Интернешънъл, той помага на Ротари да добави 2 страни - Бутан и Малдивите.</a:t>
            </a:r>
          </a:p>
          <a:p>
            <a:pPr marL="0" indent="0">
              <a:buNone/>
            </a:pP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Шекхар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Мехта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 носител на най-високите награди на Rotary International &amp;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Rotary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“Service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Above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Meritorious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Distinguished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0" indent="0">
              <a:buNone/>
            </a:pPr>
            <a:endParaRPr lang="bg-BG" sz="14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Шекхар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Мехта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 женен за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Раши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Мехта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Тя е социален работник и артистка, участвала в пиеси в цяла Индия. Неговата водеща мантра в живота е </a:t>
            </a:r>
            <a:r>
              <a:rPr lang="bg-BG" sz="1400" b="1" i="1" dirty="0">
                <a:solidFill>
                  <a:srgbClr val="F5A81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„Службата е наемът, който плащаме за мястото, което заемаме“</a:t>
            </a:r>
            <a:r>
              <a:rPr lang="bg-BG" sz="1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38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1EE304B-5A55-45C4-A417-8A2C454C1608}"/>
              </a:ext>
            </a:extLst>
          </p:cNvPr>
          <p:cNvSpPr txBox="1"/>
          <p:nvPr/>
        </p:nvSpPr>
        <p:spPr>
          <a:xfrm>
            <a:off x="392666" y="215067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ФОНДАЦИЯ РОТАРИ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26C7C-C0EE-4DEB-BE23-AE014D4384D3}"/>
              </a:ext>
            </a:extLst>
          </p:cNvPr>
          <p:cNvSpPr txBox="1"/>
          <p:nvPr/>
        </p:nvSpPr>
        <p:spPr>
          <a:xfrm>
            <a:off x="392666" y="25410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НЕДЯЛКА РОСЕНОВА</a:t>
            </a:r>
            <a:endParaRPr lang="en-US" sz="1200" b="1" dirty="0">
              <a:solidFill>
                <a:srgbClr val="FFAF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34CE0-AA78-4C47-B03D-37025C6309EE}"/>
              </a:ext>
            </a:extLst>
          </p:cNvPr>
          <p:cNvSpPr txBox="1"/>
          <p:nvPr/>
        </p:nvSpPr>
        <p:spPr>
          <a:xfrm>
            <a:off x="392666" y="2758863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Смолян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7E8B2A-10CB-40F0-9964-DD7952209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1" y="717418"/>
            <a:ext cx="1428571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87CECAB-EF4D-49F6-BC46-D3C16C9C8727}"/>
              </a:ext>
            </a:extLst>
          </p:cNvPr>
          <p:cNvSpPr txBox="1"/>
          <p:nvPr/>
        </p:nvSpPr>
        <p:spPr>
          <a:xfrm>
            <a:off x="2911709" y="25410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Вероника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Боцова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72732-DD68-4CCE-A05D-C3199ABA215D}"/>
              </a:ext>
            </a:extLst>
          </p:cNvPr>
          <p:cNvSpPr txBox="1"/>
          <p:nvPr/>
        </p:nvSpPr>
        <p:spPr>
          <a:xfrm>
            <a:off x="2911709" y="2758863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РАК София Витоша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DFDBF9-019A-436D-A33C-C4E47CE861CB}"/>
              </a:ext>
            </a:extLst>
          </p:cNvPr>
          <p:cNvSpPr txBox="1"/>
          <p:nvPr/>
        </p:nvSpPr>
        <p:spPr>
          <a:xfrm>
            <a:off x="2911709" y="215067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ЗА НАБИРАНЕ НА СРЕДСТВА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6EFA940-33CA-400D-8E37-3AD14138F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09" y="717418"/>
            <a:ext cx="18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4CA784F-46D7-4960-B264-03582EC8FE3F}"/>
              </a:ext>
            </a:extLst>
          </p:cNvPr>
          <p:cNvSpPr txBox="1"/>
          <p:nvPr/>
        </p:nvSpPr>
        <p:spPr>
          <a:xfrm>
            <a:off x="6004740" y="215067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ДИСТРИКТНИ ГРАНТОВЕ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19795A-CEE8-43C4-9A4A-B1125E614F52}"/>
              </a:ext>
            </a:extLst>
          </p:cNvPr>
          <p:cNvSpPr txBox="1"/>
          <p:nvPr/>
        </p:nvSpPr>
        <p:spPr>
          <a:xfrm>
            <a:off x="6004740" y="25410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Кирил Андреев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C16AA7-BB28-4698-B796-C5DDA173F4BB}"/>
              </a:ext>
            </a:extLst>
          </p:cNvPr>
          <p:cNvSpPr txBox="1"/>
          <p:nvPr/>
        </p:nvSpPr>
        <p:spPr>
          <a:xfrm>
            <a:off x="6004740" y="2758863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708938F-3D40-41B0-83F3-F70740F83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53" y="717418"/>
            <a:ext cx="1399774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B545D5C-2B20-49F1-AF8B-466D73F51B6B}"/>
              </a:ext>
            </a:extLst>
          </p:cNvPr>
          <p:cNvSpPr txBox="1"/>
          <p:nvPr/>
        </p:nvSpPr>
        <p:spPr>
          <a:xfrm>
            <a:off x="9314380" y="254106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Мирослав Генов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303135-7571-4E5D-A414-1DE3F7D3161E}"/>
              </a:ext>
            </a:extLst>
          </p:cNvPr>
          <p:cNvSpPr txBox="1"/>
          <p:nvPr/>
        </p:nvSpPr>
        <p:spPr>
          <a:xfrm>
            <a:off x="9314380" y="2758863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FC75F5-AA6A-4A11-B871-C850746B824E}"/>
              </a:ext>
            </a:extLst>
          </p:cNvPr>
          <p:cNvSpPr txBox="1"/>
          <p:nvPr/>
        </p:nvSpPr>
        <p:spPr>
          <a:xfrm>
            <a:off x="9314380" y="215067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ГЛОБАЛНИ ГРАНТОВЕ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71AB39A-80DB-4A0B-B816-493764B24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80" y="717418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4650703-4AE9-4676-96D3-AB55AB254008}"/>
              </a:ext>
            </a:extLst>
          </p:cNvPr>
          <p:cNvSpPr txBox="1"/>
          <p:nvPr/>
        </p:nvSpPr>
        <p:spPr>
          <a:xfrm>
            <a:off x="6004740" y="3297165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АДМИНИСТРИРАНЕ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КОНТРОЛ НА ГРАНТОВЕТЕ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F7A93C-C30B-4E2E-8654-26473B826CC8}"/>
              </a:ext>
            </a:extLst>
          </p:cNvPr>
          <p:cNvSpPr txBox="1"/>
          <p:nvPr/>
        </p:nvSpPr>
        <p:spPr>
          <a:xfrm>
            <a:off x="6004740" y="5598258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Катерина Янева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5F63A3-2A90-4620-AA1B-1C9AF5D026D8}"/>
              </a:ext>
            </a:extLst>
          </p:cNvPr>
          <p:cNvSpPr txBox="1"/>
          <p:nvPr/>
        </p:nvSpPr>
        <p:spPr>
          <a:xfrm>
            <a:off x="6004740" y="5818973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Петрич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BA30B40-15F9-493E-A989-1AD4CC5B3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83" y="3782393"/>
            <a:ext cx="1785714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7628259-5B9F-4654-9A1C-192F556CA8D5}"/>
              </a:ext>
            </a:extLst>
          </p:cNvPr>
          <p:cNvSpPr txBox="1"/>
          <p:nvPr/>
        </p:nvSpPr>
        <p:spPr>
          <a:xfrm>
            <a:off x="2911709" y="3297165"/>
            <a:ext cx="216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ПОЛИО ПЛЮС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488C27-6CA1-43BB-A875-82E9543513B7}"/>
              </a:ext>
            </a:extLst>
          </p:cNvPr>
          <p:cNvSpPr txBox="1"/>
          <p:nvPr/>
        </p:nvSpPr>
        <p:spPr>
          <a:xfrm>
            <a:off x="2911709" y="5598258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Мими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Кубатева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EFB570-90D6-40FC-8DDA-153F25ED3952}"/>
              </a:ext>
            </a:extLst>
          </p:cNvPr>
          <p:cNvSpPr txBox="1"/>
          <p:nvPr/>
        </p:nvSpPr>
        <p:spPr>
          <a:xfrm>
            <a:off x="2911709" y="5818973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Смолян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8CAD101-4C56-40E5-879C-EDE12A36B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09" y="3782393"/>
            <a:ext cx="12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2604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F22868-F860-4663-ABE0-9015BCB0E99D}"/>
              </a:ext>
            </a:extLst>
          </p:cNvPr>
          <p:cNvSpPr txBox="1"/>
          <p:nvPr/>
        </p:nvSpPr>
        <p:spPr>
          <a:xfrm>
            <a:off x="119311" y="111457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ОБУЧЕНИЕ В ДИСТРИКТА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C048-F344-4888-8BC5-F73E0C672F72}"/>
              </a:ext>
            </a:extLst>
          </p:cNvPr>
          <p:cNvSpPr txBox="1"/>
          <p:nvPr/>
        </p:nvSpPr>
        <p:spPr>
          <a:xfrm>
            <a:off x="119311" y="2582516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НИНА МИТЕВА, ПДГ</a:t>
            </a:r>
            <a:endParaRPr lang="en-US" sz="1200" b="1" dirty="0">
              <a:solidFill>
                <a:srgbClr val="FFAF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79537D-5D35-48DF-B479-852D2AA98E1C}"/>
              </a:ext>
            </a:extLst>
          </p:cNvPr>
          <p:cNvSpPr txBox="1"/>
          <p:nvPr/>
        </p:nvSpPr>
        <p:spPr>
          <a:xfrm>
            <a:off x="119311" y="281250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Плевен Центрум</a:t>
            </a:r>
          </a:p>
        </p:txBody>
      </p:sp>
      <p:pic>
        <p:nvPicPr>
          <p:cNvPr id="9" name="Picture 3" descr="D:\rotary\0000 Vesko\team presents\original\Images\IMG_0857 (2).JPG">
            <a:extLst>
              <a:ext uri="{FF2B5EF4-FFF2-40B4-BE49-F238E27FC236}">
                <a16:creationId xmlns:a16="http://schemas.microsoft.com/office/drawing/2014/main" id="{D4D62109-AFCD-4BC6-A00E-29F5F426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6" y="748299"/>
            <a:ext cx="1537271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8A20C77-9091-42B4-8DD2-1CDAC86A8BA2}"/>
              </a:ext>
            </a:extLst>
          </p:cNvPr>
          <p:cNvSpPr txBox="1"/>
          <p:nvPr/>
        </p:nvSpPr>
        <p:spPr>
          <a:xfrm>
            <a:off x="2124015" y="111457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ЗА ОБУЧЕНИЕ ЕКИПА НА ДИСТРИКТА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21FDA2-FA41-4D18-821D-C7D31D3E60DD}"/>
              </a:ext>
            </a:extLst>
          </p:cNvPr>
          <p:cNvSpPr txBox="1"/>
          <p:nvPr/>
        </p:nvSpPr>
        <p:spPr>
          <a:xfrm>
            <a:off x="2124015" y="2582516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Емил Коцев, </a:t>
            </a:r>
            <a:r>
              <a:rPr lang="bg-BG" sz="12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CE2A6A-D1F0-4B91-86C7-C32A01886D5B}"/>
              </a:ext>
            </a:extLst>
          </p:cNvPr>
          <p:cNvSpPr txBox="1"/>
          <p:nvPr/>
        </p:nvSpPr>
        <p:spPr>
          <a:xfrm>
            <a:off x="2124015" y="281250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Русе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ED92586-7BD5-4D06-B9F4-5BBC17169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38" y="748299"/>
            <a:ext cx="1426154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0CC8F95-0C0D-4385-B131-8753F6E9F848}"/>
              </a:ext>
            </a:extLst>
          </p:cNvPr>
          <p:cNvSpPr txBox="1"/>
          <p:nvPr/>
        </p:nvSpPr>
        <p:spPr>
          <a:xfrm>
            <a:off x="4073924" y="2582516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МАРГАРИТА БОГДАНОВА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FF8949-9452-4343-BA32-59E515727196}"/>
              </a:ext>
            </a:extLst>
          </p:cNvPr>
          <p:cNvSpPr txBox="1"/>
          <p:nvPr/>
        </p:nvSpPr>
        <p:spPr>
          <a:xfrm>
            <a:off x="4073924" y="281250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Свищов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3475A97-A041-4475-BD65-1BDF1E129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05" y="748299"/>
            <a:ext cx="1448039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EEC36B8-0CFC-471D-9EE0-2FF12415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55" y="748299"/>
            <a:ext cx="1300579" cy="1800000"/>
          </a:xfrm>
          <a:prstGeom prst="rect">
            <a:avLst/>
          </a:prstGeom>
          <a:ln w="25400" cmpd="sng">
            <a:solidFill>
              <a:schemeClr val="bg1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F67848A-4C0E-4FCA-B906-2F43DF49600A}"/>
              </a:ext>
            </a:extLst>
          </p:cNvPr>
          <p:cNvSpPr txBox="1"/>
          <p:nvPr/>
        </p:nvSpPr>
        <p:spPr>
          <a:xfrm>
            <a:off x="6067044" y="2582516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ХРИСТО МИХАЙЛОВСКИ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2E7098-7C1B-46B4-8673-C07C8179FFD1}"/>
              </a:ext>
            </a:extLst>
          </p:cNvPr>
          <p:cNvSpPr txBox="1"/>
          <p:nvPr/>
        </p:nvSpPr>
        <p:spPr>
          <a:xfrm>
            <a:off x="6067044" y="281250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F167761-ADA0-4F95-8200-B2B6049EC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75" y="748299"/>
            <a:ext cx="1384615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7BFE167-CDA8-48C4-BE2D-F82908104031}"/>
              </a:ext>
            </a:extLst>
          </p:cNvPr>
          <p:cNvSpPr txBox="1"/>
          <p:nvPr/>
        </p:nvSpPr>
        <p:spPr>
          <a:xfrm>
            <a:off x="8146982" y="2582516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Мария Горанова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A91166-7F3F-4EDB-BEC0-ECCE21B64118}"/>
              </a:ext>
            </a:extLst>
          </p:cNvPr>
          <p:cNvSpPr txBox="1"/>
          <p:nvPr/>
        </p:nvSpPr>
        <p:spPr>
          <a:xfrm>
            <a:off x="8146982" y="281250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Пловдив Филипопол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5C34DCF-0D8C-45B5-B2D9-8E95A19B38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200" y="748299"/>
            <a:ext cx="1192053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BDB2044-4DBA-4639-8AAF-A62D8C0FDE0F}"/>
              </a:ext>
            </a:extLst>
          </p:cNvPr>
          <p:cNvSpPr txBox="1"/>
          <p:nvPr/>
        </p:nvSpPr>
        <p:spPr>
          <a:xfrm>
            <a:off x="10084226" y="2582516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Христина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Малчевска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55A7BE-6C41-4FBC-B645-5E5BA278F5E3}"/>
              </a:ext>
            </a:extLst>
          </p:cNvPr>
          <p:cNvSpPr txBox="1"/>
          <p:nvPr/>
        </p:nvSpPr>
        <p:spPr>
          <a:xfrm>
            <a:off x="10084226" y="281250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София Интернешънъл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8424CA-D22E-4E53-9716-070DB3F13611}"/>
              </a:ext>
            </a:extLst>
          </p:cNvPr>
          <p:cNvSpPr txBox="1"/>
          <p:nvPr/>
        </p:nvSpPr>
        <p:spPr>
          <a:xfrm>
            <a:off x="59288" y="3163836"/>
            <a:ext cx="22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 СЛУЖБА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МЛАДИТЕ ПОКОЛЕНИЯ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26FC6E-4874-4762-8E7E-4FD826AB1A01}"/>
              </a:ext>
            </a:extLst>
          </p:cNvPr>
          <p:cNvSpPr txBox="1"/>
          <p:nvPr/>
        </p:nvSpPr>
        <p:spPr>
          <a:xfrm>
            <a:off x="83311" y="5497705"/>
            <a:ext cx="22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МАРИЯ БЕЛИНСКИ - ИЛИЕВА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25832E-268E-4131-88EF-EEE808D381FC}"/>
              </a:ext>
            </a:extLst>
          </p:cNvPr>
          <p:cNvSpPr txBox="1"/>
          <p:nvPr/>
        </p:nvSpPr>
        <p:spPr>
          <a:xfrm>
            <a:off x="443311" y="5883589"/>
            <a:ext cx="15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 - </a:t>
            </a:r>
            <a:r>
              <a:rPr lang="bg-BG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Пиргос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CC2DAD3-A799-4410-B8D2-EEB3484F20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1" y="3663521"/>
            <a:ext cx="18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99985D4-8EAF-4E80-B83A-C6F536B9BF87}"/>
              </a:ext>
            </a:extLst>
          </p:cNvPr>
          <p:cNvSpPr txBox="1"/>
          <p:nvPr/>
        </p:nvSpPr>
        <p:spPr>
          <a:xfrm>
            <a:off x="3060499" y="3163836"/>
            <a:ext cx="199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Интеракт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98FA236-9E2E-4E1E-AC05-AF992EB63DD2}"/>
              </a:ext>
            </a:extLst>
          </p:cNvPr>
          <p:cNvSpPr txBox="1"/>
          <p:nvPr/>
        </p:nvSpPr>
        <p:spPr>
          <a:xfrm>
            <a:off x="2979522" y="5883589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Сливен</a:t>
            </a:r>
          </a:p>
        </p:txBody>
      </p:sp>
      <p:pic>
        <p:nvPicPr>
          <p:cNvPr id="68" name="Picture 2" descr="D:\rotary\0000 Vesko\team presents\original\Images\hristo tranchev.png">
            <a:extLst>
              <a:ext uri="{FF2B5EF4-FFF2-40B4-BE49-F238E27FC236}">
                <a16:creationId xmlns:a16="http://schemas.microsoft.com/office/drawing/2014/main" id="{747587A7-D54B-45C6-8DEC-44425479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63" y="3663521"/>
            <a:ext cx="1241518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418EFDD-D532-4D43-A6B1-ACB01B01F2BF}"/>
              </a:ext>
            </a:extLst>
          </p:cNvPr>
          <p:cNvSpPr txBox="1"/>
          <p:nvPr/>
        </p:nvSpPr>
        <p:spPr>
          <a:xfrm>
            <a:off x="6165069" y="3163836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Младежки обмен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FDFFA6-5F22-45B8-89D2-4AD610148A23}"/>
              </a:ext>
            </a:extLst>
          </p:cNvPr>
          <p:cNvSpPr txBox="1"/>
          <p:nvPr/>
        </p:nvSpPr>
        <p:spPr>
          <a:xfrm>
            <a:off x="5890738" y="5497705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Светослав Събков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B2066A-8ED9-4D21-82FB-756C8BC2BEBE}"/>
              </a:ext>
            </a:extLst>
          </p:cNvPr>
          <p:cNvSpPr txBox="1"/>
          <p:nvPr/>
        </p:nvSpPr>
        <p:spPr>
          <a:xfrm>
            <a:off x="5890738" y="5883589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 Пиргос</a:t>
            </a:r>
          </a:p>
        </p:txBody>
      </p:sp>
      <p:pic>
        <p:nvPicPr>
          <p:cNvPr id="72" name="Picture 2" descr="D:\rotary\0000 Vesko\team presents\original\svetlyo-sabkov-small.jpg">
            <a:extLst>
              <a:ext uri="{FF2B5EF4-FFF2-40B4-BE49-F238E27FC236}">
                <a16:creationId xmlns:a16="http://schemas.microsoft.com/office/drawing/2014/main" id="{8F691851-48D6-46E6-88A1-CCC08418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60" y="3663521"/>
            <a:ext cx="1375757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2E0BBDC-5628-4AAE-B500-B29F26DFE8FC}"/>
              </a:ext>
            </a:extLst>
          </p:cNvPr>
          <p:cNvSpPr txBox="1"/>
          <p:nvPr/>
        </p:nvSpPr>
        <p:spPr>
          <a:xfrm>
            <a:off x="9074956" y="5497705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Петя Казакова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9A9C10-7665-4865-B30C-E24ADAAB8D71}"/>
              </a:ext>
            </a:extLst>
          </p:cNvPr>
          <p:cNvSpPr txBox="1"/>
          <p:nvPr/>
        </p:nvSpPr>
        <p:spPr>
          <a:xfrm>
            <a:off x="9074956" y="5883589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Поморие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5D3ED7-F792-41E7-BF37-8E64085C56E3}"/>
              </a:ext>
            </a:extLst>
          </p:cNvPr>
          <p:cNvSpPr txBox="1"/>
          <p:nvPr/>
        </p:nvSpPr>
        <p:spPr>
          <a:xfrm>
            <a:off x="8727194" y="3163836"/>
            <a:ext cx="285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Контакт за обмен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служба на </a:t>
            </a:r>
            <a:r>
              <a:rPr lang="ru-RU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младите</a:t>
            </a:r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поколения</a:t>
            </a:r>
          </a:p>
        </p:txBody>
      </p:sp>
      <p:pic>
        <p:nvPicPr>
          <p:cNvPr id="76" name="Picture 3" descr="D:\rotary\0000 Vesko\team presents\original\petya-kazakovasmall.jpg">
            <a:extLst>
              <a:ext uri="{FF2B5EF4-FFF2-40B4-BE49-F238E27FC236}">
                <a16:creationId xmlns:a16="http://schemas.microsoft.com/office/drawing/2014/main" id="{3FEA6DEE-D67B-4FCA-ACD9-67AC19AD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344" y="3663521"/>
            <a:ext cx="1261225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5708A498-04B7-4F2F-BD37-1BDC7E84E5B6}"/>
              </a:ext>
            </a:extLst>
          </p:cNvPr>
          <p:cNvSpPr txBox="1"/>
          <p:nvPr/>
        </p:nvSpPr>
        <p:spPr>
          <a:xfrm>
            <a:off x="2979522" y="5497705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Христо Трънчев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0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2ECEDA1-D1A1-4105-8EF8-B2BAF0D79D94}"/>
              </a:ext>
            </a:extLst>
          </p:cNvPr>
          <p:cNvSpPr txBox="1"/>
          <p:nvPr/>
        </p:nvSpPr>
        <p:spPr>
          <a:xfrm>
            <a:off x="835879" y="169287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МЕЖДУНАРОДНА СЛУЖБА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902B74-BF8F-467E-BFD5-0B39D52D0DE1}"/>
              </a:ext>
            </a:extLst>
          </p:cNvPr>
          <p:cNvSpPr txBox="1"/>
          <p:nvPr/>
        </p:nvSpPr>
        <p:spPr>
          <a:xfrm>
            <a:off x="835879" y="258188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МАРГАРИТА БОГДАНОВА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ED7FE0-D397-435F-823F-D05A10D5F6B5}"/>
              </a:ext>
            </a:extLst>
          </p:cNvPr>
          <p:cNvSpPr txBox="1"/>
          <p:nvPr/>
        </p:nvSpPr>
        <p:spPr>
          <a:xfrm>
            <a:off x="835879" y="2817181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Свищов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D34C4E-B599-457A-9DF7-614B40B91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0" y="747697"/>
            <a:ext cx="1448039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89F8DF4-9D17-49F6-94D8-CF9A0DE62A99}"/>
              </a:ext>
            </a:extLst>
          </p:cNvPr>
          <p:cNvSpPr txBox="1"/>
          <p:nvPr/>
        </p:nvSpPr>
        <p:spPr>
          <a:xfrm>
            <a:off x="4297333" y="169287"/>
            <a:ext cx="24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РОТАРИАНСКИ ПРИЯТЕЛСКИ ОБМЕН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B23ABA-312F-49FB-94CE-A055FFFE7942}"/>
              </a:ext>
            </a:extLst>
          </p:cNvPr>
          <p:cNvSpPr txBox="1"/>
          <p:nvPr/>
        </p:nvSpPr>
        <p:spPr>
          <a:xfrm>
            <a:off x="4423333" y="258188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Драгомир Лазаров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19BD1B-625B-48F3-85AA-0C855866C8CB}"/>
              </a:ext>
            </a:extLst>
          </p:cNvPr>
          <p:cNvSpPr txBox="1"/>
          <p:nvPr/>
        </p:nvSpPr>
        <p:spPr>
          <a:xfrm>
            <a:off x="4423333" y="2817181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Сити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7B0B8E3-90F9-4AA8-854E-C9ADF002B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33" y="747697"/>
            <a:ext cx="18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4083E15-5FA0-4CAC-8768-FD169CA5E5C1}"/>
              </a:ext>
            </a:extLst>
          </p:cNvPr>
          <p:cNvSpPr txBox="1"/>
          <p:nvPr/>
        </p:nvSpPr>
        <p:spPr>
          <a:xfrm>
            <a:off x="8034552" y="169287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</a:t>
            </a:r>
            <a:r>
              <a:rPr lang="ru-RU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Ротари</a:t>
            </a:r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стипендии за мир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164D-581B-4F79-8622-EC986CAB3A55}"/>
              </a:ext>
            </a:extLst>
          </p:cNvPr>
          <p:cNvSpPr txBox="1"/>
          <p:nvPr/>
        </p:nvSpPr>
        <p:spPr>
          <a:xfrm>
            <a:off x="8034552" y="258188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Венета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Платиканова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F72B9F-85B2-48FA-A336-4D9AECB8A931}"/>
              </a:ext>
            </a:extLst>
          </p:cNvPr>
          <p:cNvSpPr txBox="1"/>
          <p:nvPr/>
        </p:nvSpPr>
        <p:spPr>
          <a:xfrm>
            <a:off x="8034552" y="2817181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Витоша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F5EDC8-BEF3-45E0-A98A-0DC33CFA5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16" y="747697"/>
            <a:ext cx="1398872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0BFF138-DAA2-40C1-894D-A9EADEDD68A7}"/>
              </a:ext>
            </a:extLst>
          </p:cNvPr>
          <p:cNvSpPr txBox="1"/>
          <p:nvPr/>
        </p:nvSpPr>
        <p:spPr>
          <a:xfrm>
            <a:off x="835879" y="3164438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СЛУЖБА В ОБЩНОСТТА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5C1C5E-8D69-40D5-9936-25AB80AA33E8}"/>
              </a:ext>
            </a:extLst>
          </p:cNvPr>
          <p:cNvSpPr txBox="1"/>
          <p:nvPr/>
        </p:nvSpPr>
        <p:spPr>
          <a:xfrm>
            <a:off x="835879" y="5498307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АЙШЕ МЕДАРОВА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6F637D-01B4-474C-B5BE-A5006771774D}"/>
              </a:ext>
            </a:extLst>
          </p:cNvPr>
          <p:cNvSpPr txBox="1"/>
          <p:nvPr/>
        </p:nvSpPr>
        <p:spPr>
          <a:xfrm>
            <a:off x="835879" y="5768832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Банско Разлог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AF58C29-2671-4A15-A384-ACC515A2D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9" y="3664123"/>
            <a:ext cx="1810601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AD4B586-C8E3-4CFF-A1A0-603656BB13C5}"/>
              </a:ext>
            </a:extLst>
          </p:cNvPr>
          <p:cNvSpPr txBox="1"/>
          <p:nvPr/>
        </p:nvSpPr>
        <p:spPr>
          <a:xfrm>
            <a:off x="4423333" y="3164438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РОТАРИ ОБЩНОСТНИ КОРПУСИ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D53BDC5-65DB-4D4E-A231-A90CA6BBF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33" y="3664123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1341587-4311-4358-B947-9CA469B616CB}"/>
              </a:ext>
            </a:extLst>
          </p:cNvPr>
          <p:cNvSpPr txBox="1"/>
          <p:nvPr/>
        </p:nvSpPr>
        <p:spPr>
          <a:xfrm>
            <a:off x="4423333" y="5498307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Десислава Василева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08F469-6950-4BE6-B2E4-9F1C641CE19F}"/>
              </a:ext>
            </a:extLst>
          </p:cNvPr>
          <p:cNvSpPr txBox="1"/>
          <p:nvPr/>
        </p:nvSpPr>
        <p:spPr>
          <a:xfrm>
            <a:off x="4423333" y="5768832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Сердика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DF1BD5-75A4-4C78-8F70-B4DF3564D68D}"/>
              </a:ext>
            </a:extLst>
          </p:cNvPr>
          <p:cNvSpPr txBox="1"/>
          <p:nvPr/>
        </p:nvSpPr>
        <p:spPr>
          <a:xfrm>
            <a:off x="8034552" y="3164438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Подкомитет ЗА РАБОТА С АЛУМНИ ОБЩНОСТТА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C9881F-0FF7-4006-AC86-A22C29CAA3CE}"/>
              </a:ext>
            </a:extLst>
          </p:cNvPr>
          <p:cNvSpPr txBox="1"/>
          <p:nvPr/>
        </p:nvSpPr>
        <p:spPr>
          <a:xfrm>
            <a:off x="8034552" y="5498307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Бояна Банкова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390049-FE71-476E-B86D-8267F04DABED}"/>
              </a:ext>
            </a:extLst>
          </p:cNvPr>
          <p:cNvSpPr txBox="1"/>
          <p:nvPr/>
        </p:nvSpPr>
        <p:spPr>
          <a:xfrm>
            <a:off x="8034552" y="5768832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Триадица</a:t>
            </a:r>
          </a:p>
        </p:txBody>
      </p:sp>
      <p:pic>
        <p:nvPicPr>
          <p:cNvPr id="45" name="Picture 2" descr="D:\rotary\0000 Vesko\team presents\original\bobi-bankova-small.jpg">
            <a:extLst>
              <a:ext uri="{FF2B5EF4-FFF2-40B4-BE49-F238E27FC236}">
                <a16:creationId xmlns:a16="http://schemas.microsoft.com/office/drawing/2014/main" id="{1B68E4FC-84D6-47A1-8F9D-CAD7F90D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10" y="3664123"/>
            <a:ext cx="1353285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51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A5B9027-9EEA-45B6-9126-60EE78BA730E}"/>
              </a:ext>
            </a:extLst>
          </p:cNvPr>
          <p:cNvSpPr txBox="1"/>
          <p:nvPr/>
        </p:nvSpPr>
        <p:spPr>
          <a:xfrm>
            <a:off x="39160" y="150978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ПУБЛИЧЕН ИМИДЖ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A492C9-EDA8-423A-869C-F7A47C2B0FFA}"/>
              </a:ext>
            </a:extLst>
          </p:cNvPr>
          <p:cNvSpPr txBox="1"/>
          <p:nvPr/>
        </p:nvSpPr>
        <p:spPr>
          <a:xfrm>
            <a:off x="39160" y="256917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СТОЯНКА ГЕОРГИЕВА</a:t>
            </a:r>
            <a:endParaRPr lang="en-US" sz="1200" b="1" dirty="0">
              <a:solidFill>
                <a:srgbClr val="FFAF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596E7F-0208-405D-9A1C-0C80D96B1352}"/>
              </a:ext>
            </a:extLst>
          </p:cNvPr>
          <p:cNvSpPr txBox="1"/>
          <p:nvPr/>
        </p:nvSpPr>
        <p:spPr>
          <a:xfrm>
            <a:off x="39160" y="280159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436B54A-FF50-46B1-9181-954CC8E28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7" y="674309"/>
            <a:ext cx="1404546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A4C0A14-C878-4977-8684-B00E1386D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0" y="674309"/>
            <a:ext cx="1203209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A866249-6433-424A-8681-F97ABB4A7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49" y="674309"/>
            <a:ext cx="144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21FA52A-E943-47DC-99B7-E069D8B16CBB}"/>
              </a:ext>
            </a:extLst>
          </p:cNvPr>
          <p:cNvSpPr txBox="1"/>
          <p:nvPr/>
        </p:nvSpPr>
        <p:spPr>
          <a:xfrm>
            <a:off x="2096614" y="256917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Ани Христова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A42807-11F1-42AF-9AC8-E8AAD05F65BF}"/>
              </a:ext>
            </a:extLst>
          </p:cNvPr>
          <p:cNvSpPr txBox="1"/>
          <p:nvPr/>
        </p:nvSpPr>
        <p:spPr>
          <a:xfrm>
            <a:off x="2096614" y="280159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София Интернешънъл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10FAF7-9046-44F1-91CC-014E66111A2A}"/>
              </a:ext>
            </a:extLst>
          </p:cNvPr>
          <p:cNvSpPr txBox="1"/>
          <p:nvPr/>
        </p:nvSpPr>
        <p:spPr>
          <a:xfrm>
            <a:off x="4571849" y="256917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Бояна Банкова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399BF4C-2EA5-4F7D-9558-B2D0ADE5A394}"/>
              </a:ext>
            </a:extLst>
          </p:cNvPr>
          <p:cNvSpPr txBox="1"/>
          <p:nvPr/>
        </p:nvSpPr>
        <p:spPr>
          <a:xfrm>
            <a:off x="4571849" y="280159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София Триадица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61CDB06-58B7-4B3B-A2F8-9364E5F83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0" y="3285253"/>
            <a:ext cx="1178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59DDA8-0AAE-4907-BC32-3BD9EE0706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25" y="3285253"/>
            <a:ext cx="100445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E6757E3-3A3A-4787-BEB9-9CC7ED696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63" y="3285253"/>
            <a:ext cx="18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FCC92BB-47EE-4000-A156-A899B4193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82" y="3285253"/>
            <a:ext cx="11968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72EE95D-B4E5-4EF0-B7AB-B95F46DBB1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2" y="674309"/>
            <a:ext cx="21739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DE951A5F-D635-4A22-8839-E347B19B619C}"/>
              </a:ext>
            </a:extLst>
          </p:cNvPr>
          <p:cNvSpPr txBox="1"/>
          <p:nvPr/>
        </p:nvSpPr>
        <p:spPr>
          <a:xfrm>
            <a:off x="39160" y="523993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Васил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Пипев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6C220D2-DC6B-4AC3-8E27-1E2B025752EF}"/>
              </a:ext>
            </a:extLst>
          </p:cNvPr>
          <p:cNvSpPr txBox="1"/>
          <p:nvPr/>
        </p:nvSpPr>
        <p:spPr>
          <a:xfrm>
            <a:off x="39160" y="5510456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Благоевград център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7E3E9B1-E453-41BC-B632-E1A17ED241A6}"/>
              </a:ext>
            </a:extLst>
          </p:cNvPr>
          <p:cNvSpPr txBox="1"/>
          <p:nvPr/>
        </p:nvSpPr>
        <p:spPr>
          <a:xfrm>
            <a:off x="2125550" y="523993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Галин Карагьозов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2F20F8-912F-4977-AFBC-05CB12047183}"/>
              </a:ext>
            </a:extLst>
          </p:cNvPr>
          <p:cNvSpPr txBox="1"/>
          <p:nvPr/>
        </p:nvSpPr>
        <p:spPr>
          <a:xfrm>
            <a:off x="2125550" y="5510456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Харманли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1E02DE-9D7C-4373-B70F-075B5840DD28}"/>
              </a:ext>
            </a:extLst>
          </p:cNvPr>
          <p:cNvSpPr txBox="1"/>
          <p:nvPr/>
        </p:nvSpPr>
        <p:spPr>
          <a:xfrm>
            <a:off x="4234063" y="523993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Георги Манев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3DE0B1A-75A5-4CBD-B4EA-4B15E242E210}"/>
              </a:ext>
            </a:extLst>
          </p:cNvPr>
          <p:cNvSpPr txBox="1"/>
          <p:nvPr/>
        </p:nvSpPr>
        <p:spPr>
          <a:xfrm>
            <a:off x="4234063" y="5510456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Казанлък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27AA21E-374F-49B2-A3C2-B695A4ADD58C}"/>
              </a:ext>
            </a:extLst>
          </p:cNvPr>
          <p:cNvSpPr txBox="1"/>
          <p:nvPr/>
        </p:nvSpPr>
        <p:spPr>
          <a:xfrm>
            <a:off x="6618982" y="523993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Господин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Пейчински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A3A9959-7789-40FD-96BB-895CA538E049}"/>
              </a:ext>
            </a:extLst>
          </p:cNvPr>
          <p:cNvSpPr txBox="1"/>
          <p:nvPr/>
        </p:nvSpPr>
        <p:spPr>
          <a:xfrm>
            <a:off x="6618982" y="5510456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Плевен </a:t>
            </a:r>
            <a:r>
              <a:rPr lang="bg-BG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Центрум</a:t>
            </a:r>
            <a:endParaRPr lang="bg-BG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ADC030C-E70F-4CBD-8DA3-851F3ACC20AB}"/>
              </a:ext>
            </a:extLst>
          </p:cNvPr>
          <p:cNvSpPr txBox="1"/>
          <p:nvPr/>
        </p:nvSpPr>
        <p:spPr>
          <a:xfrm>
            <a:off x="7370882" y="2569173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Диана Стефанова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69AA22-09EB-496F-9520-9A27C8F42833}"/>
              </a:ext>
            </a:extLst>
          </p:cNvPr>
          <p:cNvSpPr txBox="1"/>
          <p:nvPr/>
        </p:nvSpPr>
        <p:spPr>
          <a:xfrm>
            <a:off x="7370882" y="2801598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Добрич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8241EB7-A7C4-48D0-8A9E-7D39AE8F0224}"/>
              </a:ext>
            </a:extLst>
          </p:cNvPr>
          <p:cNvSpPr txBox="1"/>
          <p:nvPr/>
        </p:nvSpPr>
        <p:spPr>
          <a:xfrm>
            <a:off x="8972608" y="523993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Иван Иванов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4ED1B26-DD05-4ADD-AA77-6AE60AC0ADF4}"/>
              </a:ext>
            </a:extLst>
          </p:cNvPr>
          <p:cNvSpPr txBox="1"/>
          <p:nvPr/>
        </p:nvSpPr>
        <p:spPr>
          <a:xfrm>
            <a:off x="8972608" y="5510456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Айтос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393C3A3-3EA7-4182-86DC-E7C7A69EC9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58" y="3285253"/>
            <a:ext cx="14377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8089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1BF8D77-30A5-4DFF-97D3-0C89DD588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60" y="447966"/>
            <a:ext cx="140625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184100-6C5C-4221-A20F-8BC9AD3C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28" y="447966"/>
            <a:ext cx="130435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0A3BFE0-4AAF-4266-A926-4D72A12DFAFA}"/>
              </a:ext>
            </a:extLst>
          </p:cNvPr>
          <p:cNvSpPr txBox="1"/>
          <p:nvPr/>
        </p:nvSpPr>
        <p:spPr>
          <a:xfrm>
            <a:off x="405845" y="255539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Катя Касабова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26BDD8-75A8-4DE4-BFFF-88A35C34F729}"/>
              </a:ext>
            </a:extLst>
          </p:cNvPr>
          <p:cNvSpPr txBox="1"/>
          <p:nvPr/>
        </p:nvSpPr>
        <p:spPr>
          <a:xfrm>
            <a:off x="405845" y="27878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92ABA5A-A8C9-45EA-B4E2-216DFF1E3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5" y="447966"/>
            <a:ext cx="14377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765D171-BAA0-4847-87D6-D05AA1A15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17" y="447966"/>
            <a:ext cx="1366700" cy="1800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6148CFC-5A77-44BC-8275-6BB33E9B0CFF}"/>
              </a:ext>
            </a:extLst>
          </p:cNvPr>
          <p:cNvSpPr txBox="1"/>
          <p:nvPr/>
        </p:nvSpPr>
        <p:spPr>
          <a:xfrm>
            <a:off x="4623735" y="2555396"/>
            <a:ext cx="193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Пламен Иларионов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C74C1B-FF0B-4421-9061-5032291CB2C2}"/>
              </a:ext>
            </a:extLst>
          </p:cNvPr>
          <p:cNvSpPr txBox="1"/>
          <p:nvPr/>
        </p:nvSpPr>
        <p:spPr>
          <a:xfrm>
            <a:off x="4903756" y="2787821"/>
            <a:ext cx="1374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Габрово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879C7-7694-4F2C-9F1B-B91C9BD9B668}"/>
              </a:ext>
            </a:extLst>
          </p:cNvPr>
          <p:cNvSpPr txBox="1"/>
          <p:nvPr/>
        </p:nvSpPr>
        <p:spPr>
          <a:xfrm>
            <a:off x="2182185" y="2555396"/>
            <a:ext cx="22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Константин Стоянов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07FE52-C033-4AC5-990D-4FCF1FACACD7}"/>
              </a:ext>
            </a:extLst>
          </p:cNvPr>
          <p:cNvSpPr txBox="1"/>
          <p:nvPr/>
        </p:nvSpPr>
        <p:spPr>
          <a:xfrm>
            <a:off x="2542185" y="2787821"/>
            <a:ext cx="15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Стара Загора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791277-8720-4053-A697-B3BEB0E03DD8}"/>
              </a:ext>
            </a:extLst>
          </p:cNvPr>
          <p:cNvSpPr txBox="1"/>
          <p:nvPr/>
        </p:nvSpPr>
        <p:spPr>
          <a:xfrm>
            <a:off x="6628471" y="2555396"/>
            <a:ext cx="237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Пламен Прокопиев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2FD2AB-635D-4705-B990-B27D4FC27E10}"/>
              </a:ext>
            </a:extLst>
          </p:cNvPr>
          <p:cNvSpPr txBox="1"/>
          <p:nvPr/>
        </p:nvSpPr>
        <p:spPr>
          <a:xfrm>
            <a:off x="6735603" y="278782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Нова Загора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C7214E-0A2E-4C06-B71F-EB71231D9C0E}"/>
              </a:ext>
            </a:extLst>
          </p:cNvPr>
          <p:cNvSpPr txBox="1"/>
          <p:nvPr/>
        </p:nvSpPr>
        <p:spPr>
          <a:xfrm>
            <a:off x="9460361" y="2572544"/>
            <a:ext cx="1630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Венелин Иванов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CA2F3-BDA7-48AE-8064-A233FA997816}"/>
              </a:ext>
            </a:extLst>
          </p:cNvPr>
          <p:cNvSpPr txBox="1"/>
          <p:nvPr/>
        </p:nvSpPr>
        <p:spPr>
          <a:xfrm>
            <a:off x="9460361" y="2804969"/>
            <a:ext cx="16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A7871-D62B-4062-91A5-0B6E7BB3B912}"/>
              </a:ext>
            </a:extLst>
          </p:cNvPr>
          <p:cNvSpPr txBox="1"/>
          <p:nvPr/>
        </p:nvSpPr>
        <p:spPr>
          <a:xfrm>
            <a:off x="372553" y="5271075"/>
            <a:ext cx="184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Димитър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Акъллиев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CEBEF-D86C-4B5F-B912-207DA9122638}"/>
              </a:ext>
            </a:extLst>
          </p:cNvPr>
          <p:cNvSpPr txBox="1"/>
          <p:nvPr/>
        </p:nvSpPr>
        <p:spPr>
          <a:xfrm>
            <a:off x="459393" y="5503500"/>
            <a:ext cx="169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Русе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9DFE32-F62A-46DC-9678-26662748C25A}"/>
              </a:ext>
            </a:extLst>
          </p:cNvPr>
          <p:cNvSpPr txBox="1"/>
          <p:nvPr/>
        </p:nvSpPr>
        <p:spPr>
          <a:xfrm>
            <a:off x="2218434" y="5271075"/>
            <a:ext cx="184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Динко Атанасов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7C5B99-3CE6-4DEA-80F2-DD17ED8C6843}"/>
              </a:ext>
            </a:extLst>
          </p:cNvPr>
          <p:cNvSpPr txBox="1"/>
          <p:nvPr/>
        </p:nvSpPr>
        <p:spPr>
          <a:xfrm>
            <a:off x="2305274" y="5503500"/>
            <a:ext cx="169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Хасково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EBD236-B5D1-4DF2-AF35-57CB4584B430}"/>
              </a:ext>
            </a:extLst>
          </p:cNvPr>
          <p:cNvSpPr txBox="1"/>
          <p:nvPr/>
        </p:nvSpPr>
        <p:spPr>
          <a:xfrm>
            <a:off x="4082151" y="5271075"/>
            <a:ext cx="1630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Мила Милчева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6FC822-BDB1-4493-94BB-C02F64AD9C24}"/>
              </a:ext>
            </a:extLst>
          </p:cNvPr>
          <p:cNvSpPr txBox="1"/>
          <p:nvPr/>
        </p:nvSpPr>
        <p:spPr>
          <a:xfrm>
            <a:off x="4082151" y="5503500"/>
            <a:ext cx="16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50EF42-B855-4CDF-BBF6-382A1D54B536}"/>
              </a:ext>
            </a:extLst>
          </p:cNvPr>
          <p:cNvSpPr txBox="1"/>
          <p:nvPr/>
        </p:nvSpPr>
        <p:spPr>
          <a:xfrm>
            <a:off x="5932339" y="5271075"/>
            <a:ext cx="1630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Росен Желязов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F0228-9041-4583-9CBE-8A32B5B8D3E0}"/>
              </a:ext>
            </a:extLst>
          </p:cNvPr>
          <p:cNvSpPr txBox="1"/>
          <p:nvPr/>
        </p:nvSpPr>
        <p:spPr>
          <a:xfrm>
            <a:off x="5932339" y="5503500"/>
            <a:ext cx="169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Варна Галатея</a:t>
            </a:r>
          </a:p>
        </p:txBody>
      </p:sp>
    </p:spTree>
    <p:extLst>
      <p:ext uri="{BB962C8B-B14F-4D97-AF65-F5344CB8AC3E}">
        <p14:creationId xmlns:p14="http://schemas.microsoft.com/office/powerpoint/2010/main" val="120264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CF015A5E-9727-4D9E-AB9E-8AE5B2F20962}"/>
              </a:ext>
            </a:extLst>
          </p:cNvPr>
          <p:cNvSpPr txBox="1"/>
          <p:nvPr/>
        </p:nvSpPr>
        <p:spPr>
          <a:xfrm>
            <a:off x="928062" y="198603"/>
            <a:ext cx="1202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ИТ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6022A2C-A4B0-4FC2-8518-68FE2DB2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9" y="730670"/>
            <a:ext cx="1716429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139D3F-5319-4BC8-AFDC-AD3B5FA96F4A}"/>
              </a:ext>
            </a:extLst>
          </p:cNvPr>
          <p:cNvSpPr txBox="1"/>
          <p:nvPr/>
        </p:nvSpPr>
        <p:spPr>
          <a:xfrm>
            <a:off x="671199" y="2636628"/>
            <a:ext cx="171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НИКОЛА МИНКОВ</a:t>
            </a:r>
            <a:endParaRPr lang="en-US" sz="1200" b="1" dirty="0">
              <a:solidFill>
                <a:srgbClr val="FFAF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456DC6-F724-47AA-9932-D24C94E799B7}"/>
              </a:ext>
            </a:extLst>
          </p:cNvPr>
          <p:cNvSpPr txBox="1"/>
          <p:nvPr/>
        </p:nvSpPr>
        <p:spPr>
          <a:xfrm>
            <a:off x="787784" y="2854232"/>
            <a:ext cx="1483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Свиленград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BA621F-EA91-4FB6-98A7-7A753F95C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15" y="730670"/>
            <a:ext cx="124655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DF5A421-641C-4E89-82E7-F0A3E4F60D99}"/>
              </a:ext>
            </a:extLst>
          </p:cNvPr>
          <p:cNvSpPr txBox="1"/>
          <p:nvPr/>
        </p:nvSpPr>
        <p:spPr>
          <a:xfrm>
            <a:off x="5388490" y="2636628"/>
            <a:ext cx="22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Красимир Веселинов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DB8F61-90E2-4126-ACDF-FDFF1D618C5C}"/>
              </a:ext>
            </a:extLst>
          </p:cNvPr>
          <p:cNvSpPr txBox="1"/>
          <p:nvPr/>
        </p:nvSpPr>
        <p:spPr>
          <a:xfrm>
            <a:off x="5682598" y="2854232"/>
            <a:ext cx="1643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Балкан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FAA05-3CA2-43CE-B1B0-B4075A8DDFBB}"/>
              </a:ext>
            </a:extLst>
          </p:cNvPr>
          <p:cNvSpPr txBox="1"/>
          <p:nvPr/>
        </p:nvSpPr>
        <p:spPr>
          <a:xfrm>
            <a:off x="7914598" y="2636628"/>
            <a:ext cx="176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Гергана Георгиева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99640-410F-4411-B491-15C95EF6B183}"/>
              </a:ext>
            </a:extLst>
          </p:cNvPr>
          <p:cNvSpPr txBox="1"/>
          <p:nvPr/>
        </p:nvSpPr>
        <p:spPr>
          <a:xfrm>
            <a:off x="7914598" y="2869053"/>
            <a:ext cx="169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Бургас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07D3E-2819-4450-B12F-9F01FF6A7DD7}"/>
              </a:ext>
            </a:extLst>
          </p:cNvPr>
          <p:cNvSpPr txBox="1"/>
          <p:nvPr/>
        </p:nvSpPr>
        <p:spPr>
          <a:xfrm>
            <a:off x="9939295" y="2636628"/>
            <a:ext cx="176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Кирил </a:t>
            </a:r>
            <a:r>
              <a:rPr lang="bg-BG" sz="12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Валеов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6F6ED-BB0C-4702-8811-837AC60A5DDA}"/>
              </a:ext>
            </a:extLst>
          </p:cNvPr>
          <p:cNvSpPr txBox="1"/>
          <p:nvPr/>
        </p:nvSpPr>
        <p:spPr>
          <a:xfrm>
            <a:off x="9870291" y="2869053"/>
            <a:ext cx="176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Благоевград център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38FE3-C789-4E0B-88F0-9A0DC6E3BE41}"/>
              </a:ext>
            </a:extLst>
          </p:cNvPr>
          <p:cNvSpPr txBox="1"/>
          <p:nvPr/>
        </p:nvSpPr>
        <p:spPr>
          <a:xfrm>
            <a:off x="2808059" y="2554315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Мирослав Генов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99979-2C49-43C7-AC0D-396E3B6942C8}"/>
              </a:ext>
            </a:extLst>
          </p:cNvPr>
          <p:cNvSpPr txBox="1"/>
          <p:nvPr/>
        </p:nvSpPr>
        <p:spPr>
          <a:xfrm>
            <a:off x="2808059" y="2772115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6145D6-F0F3-44F4-B9C3-E56E69B34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59" y="730670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5096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3AE06DF-B742-4D93-8CF7-451E4BD94C68}"/>
              </a:ext>
            </a:extLst>
          </p:cNvPr>
          <p:cNvSpPr txBox="1"/>
          <p:nvPr/>
        </p:nvSpPr>
        <p:spPr>
          <a:xfrm>
            <a:off x="181373" y="-8751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ПО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ПРАВИЛАТА И ПРОЦЕДУРИТЕ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CC199D-AE55-493F-BC37-668CC6F3D44A}"/>
              </a:ext>
            </a:extLst>
          </p:cNvPr>
          <p:cNvSpPr txBox="1"/>
          <p:nvPr/>
        </p:nvSpPr>
        <p:spPr>
          <a:xfrm>
            <a:off x="181373" y="245211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ДИМИТЪР ДИМИТРОВ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AE2C6C-D8B1-4D57-8465-D6485E0FF5D9}"/>
              </a:ext>
            </a:extLst>
          </p:cNvPr>
          <p:cNvSpPr txBox="1"/>
          <p:nvPr/>
        </p:nvSpPr>
        <p:spPr>
          <a:xfrm>
            <a:off x="181373" y="2673372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Пловдив Филипопол</a:t>
            </a:r>
          </a:p>
        </p:txBody>
      </p:sp>
      <p:pic>
        <p:nvPicPr>
          <p:cNvPr id="32" name="Picture 1" descr="D:\rotary\0000 Vesko\team presents\original\mitko-small.jpg">
            <a:extLst>
              <a:ext uri="{FF2B5EF4-FFF2-40B4-BE49-F238E27FC236}">
                <a16:creationId xmlns:a16="http://schemas.microsoft.com/office/drawing/2014/main" id="{266BA464-A0D7-4AE2-899B-384E8592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5" y="617930"/>
            <a:ext cx="1403077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7571CBE-3727-4BCE-95DF-41FAA16E9180}"/>
              </a:ext>
            </a:extLst>
          </p:cNvPr>
          <p:cNvSpPr txBox="1"/>
          <p:nvPr/>
        </p:nvSpPr>
        <p:spPr>
          <a:xfrm>
            <a:off x="4723600" y="2927040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 ПОПУЛЯРИЗИРАНЕТО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КОНГРЕСА НА РИ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E4975A-1DDD-4B80-9C8F-1CC5878D3FE1}"/>
              </a:ext>
            </a:extLst>
          </p:cNvPr>
          <p:cNvSpPr txBox="1"/>
          <p:nvPr/>
        </p:nvSpPr>
        <p:spPr>
          <a:xfrm>
            <a:off x="4723600" y="542283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БОРИСЛАВ КЪДРЕКОВ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9F386C-D729-4145-8EFF-13A94AD4D0FB}"/>
              </a:ext>
            </a:extLst>
          </p:cNvPr>
          <p:cNvSpPr txBox="1"/>
          <p:nvPr/>
        </p:nvSpPr>
        <p:spPr>
          <a:xfrm>
            <a:off x="4723600" y="5626684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</a:t>
            </a:r>
            <a:r>
              <a:rPr lang="bg-BG" sz="1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Благоевгад</a:t>
            </a:r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Център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B9C1176-6C71-4CA8-8BC0-6357DB9B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00" y="3560075"/>
            <a:ext cx="18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08A67BA-652E-48B0-AD9F-1D0647AA407E}"/>
              </a:ext>
            </a:extLst>
          </p:cNvPr>
          <p:cNvSpPr txBox="1"/>
          <p:nvPr/>
        </p:nvSpPr>
        <p:spPr>
          <a:xfrm>
            <a:off x="4723600" y="-8751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ДИСТРИКТНА КОНФЕРЕНЦИЯ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BFDD3A-3805-4331-B6C8-1561CFF94F64}"/>
              </a:ext>
            </a:extLst>
          </p:cNvPr>
          <p:cNvSpPr txBox="1"/>
          <p:nvPr/>
        </p:nvSpPr>
        <p:spPr>
          <a:xfrm>
            <a:off x="4723600" y="245211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ГЕНКА ПЕЙЧЕВА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6EACEF-F39B-47AF-BA15-FB58C5C7651D}"/>
              </a:ext>
            </a:extLst>
          </p:cNvPr>
          <p:cNvSpPr txBox="1"/>
          <p:nvPr/>
        </p:nvSpPr>
        <p:spPr>
          <a:xfrm>
            <a:off x="4723600" y="2673372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Стара Загора - Берое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DE92012-103C-41AB-8DC1-0FC4F1C7F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00" y="617930"/>
            <a:ext cx="180000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1513B9D-99A2-4D3F-AF52-3227199D9669}"/>
              </a:ext>
            </a:extLst>
          </p:cNvPr>
          <p:cNvSpPr txBox="1"/>
          <p:nvPr/>
        </p:nvSpPr>
        <p:spPr>
          <a:xfrm>
            <a:off x="7462427" y="-8751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 СИСТЕМАТИЗИРАНЕ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ИСТОРИЯТА НА РОТАРИ БЪЛГАРИЯ</a:t>
            </a:r>
          </a:p>
        </p:txBody>
      </p:sp>
      <p:pic>
        <p:nvPicPr>
          <p:cNvPr id="46" name="Picture 2" descr="D:\rotary\0000 Vesko\team presents\original\lyubo-atanasovsmall.jpg">
            <a:extLst>
              <a:ext uri="{FF2B5EF4-FFF2-40B4-BE49-F238E27FC236}">
                <a16:creationId xmlns:a16="http://schemas.microsoft.com/office/drawing/2014/main" id="{AD3731FA-B79F-45C2-94C3-BCED77F8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74" y="617930"/>
            <a:ext cx="1433506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B845E11-55B1-492D-911C-578E11199393}"/>
              </a:ext>
            </a:extLst>
          </p:cNvPr>
          <p:cNvSpPr txBox="1"/>
          <p:nvPr/>
        </p:nvSpPr>
        <p:spPr>
          <a:xfrm>
            <a:off x="7462427" y="245211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ЛЮБЕН АТАНАСОВ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C5416A-F77D-4403-9ED5-6452B3A97009}"/>
              </a:ext>
            </a:extLst>
          </p:cNvPr>
          <p:cNvSpPr txBox="1"/>
          <p:nvPr/>
        </p:nvSpPr>
        <p:spPr>
          <a:xfrm>
            <a:off x="7462427" y="2673372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Хасково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BCB867-FC31-45EE-A1B9-CB3B80F96546}"/>
              </a:ext>
            </a:extLst>
          </p:cNvPr>
          <p:cNvSpPr txBox="1"/>
          <p:nvPr/>
        </p:nvSpPr>
        <p:spPr>
          <a:xfrm>
            <a:off x="181373" y="2927040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КООРДИНАТОР ЗА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ОБЩЕСТВО НА ПОЛ ХАРИС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DF9025-0076-46DE-B13E-5922DCFA7EF2}"/>
              </a:ext>
            </a:extLst>
          </p:cNvPr>
          <p:cNvSpPr txBox="1"/>
          <p:nvPr/>
        </p:nvSpPr>
        <p:spPr>
          <a:xfrm>
            <a:off x="181373" y="542283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РАЙКО МАСЛАРСКИ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2EBDB8-6078-48A3-9D5C-FB92E2F09EFF}"/>
              </a:ext>
            </a:extLst>
          </p:cNvPr>
          <p:cNvSpPr txBox="1"/>
          <p:nvPr/>
        </p:nvSpPr>
        <p:spPr>
          <a:xfrm>
            <a:off x="181373" y="5626684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Самоков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943A5CC-E4B6-4F1A-BC43-FDDD8FDBCE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4" y="3560075"/>
            <a:ext cx="1094998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4113BE9-0F84-49F4-A031-9A34FA3A7A13}"/>
              </a:ext>
            </a:extLst>
          </p:cNvPr>
          <p:cNvSpPr txBox="1"/>
          <p:nvPr/>
        </p:nvSpPr>
        <p:spPr>
          <a:xfrm>
            <a:off x="2333237" y="2927040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КООРДИНАТОР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МЕЙДЖЪР ДОНОР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3D4F0E-9922-46CE-8B07-77115CD6DDF1}"/>
              </a:ext>
            </a:extLst>
          </p:cNvPr>
          <p:cNvSpPr txBox="1"/>
          <p:nvPr/>
        </p:nvSpPr>
        <p:spPr>
          <a:xfrm>
            <a:off x="2333237" y="542283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МИТКО МИНЕВ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948C77-5A1D-4B3D-BC1D-1CB86CE8E1A3}"/>
              </a:ext>
            </a:extLst>
          </p:cNvPr>
          <p:cNvSpPr txBox="1"/>
          <p:nvPr/>
        </p:nvSpPr>
        <p:spPr>
          <a:xfrm>
            <a:off x="2333237" y="5626684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40DAA56-6E2F-4955-BAF9-B76463D78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60" y="3560075"/>
            <a:ext cx="1426154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404CBD-9802-4A7F-A4C5-CAEFB4044834}"/>
              </a:ext>
            </a:extLst>
          </p:cNvPr>
          <p:cNvSpPr txBox="1"/>
          <p:nvPr/>
        </p:nvSpPr>
        <p:spPr>
          <a:xfrm>
            <a:off x="10164610" y="-8751"/>
            <a:ext cx="175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КООРДИНАТОР НА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МЕЖДУНАРОДНИТЕ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КОМИТЕТИ 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(ICC)</a:t>
            </a:r>
            <a:endParaRPr lang="bg-BG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6586E-A032-4DD1-B41B-A2AD21DFBC35}"/>
              </a:ext>
            </a:extLst>
          </p:cNvPr>
          <p:cNvSpPr txBox="1"/>
          <p:nvPr/>
        </p:nvSpPr>
        <p:spPr>
          <a:xfrm>
            <a:off x="9962478" y="245211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КАЛЧО ХИНОВ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8A0BCB-DAD6-4B68-9552-DC70F973DCFC}"/>
              </a:ext>
            </a:extLst>
          </p:cNvPr>
          <p:cNvSpPr txBox="1"/>
          <p:nvPr/>
        </p:nvSpPr>
        <p:spPr>
          <a:xfrm>
            <a:off x="9962478" y="2673372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Витоша</a:t>
            </a:r>
          </a:p>
        </p:txBody>
      </p:sp>
      <p:pic>
        <p:nvPicPr>
          <p:cNvPr id="57" name="Picture 2" descr="D:\rotary\0000 Vesko\team presents\original\kalcho.jpg">
            <a:extLst>
              <a:ext uri="{FF2B5EF4-FFF2-40B4-BE49-F238E27FC236}">
                <a16:creationId xmlns:a16="http://schemas.microsoft.com/office/drawing/2014/main" id="{730302D9-B928-479A-85A0-ED76DB99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71" y="617930"/>
            <a:ext cx="1384615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B383440-3B16-4316-9F02-6C27C0A896D5}"/>
              </a:ext>
            </a:extLst>
          </p:cNvPr>
          <p:cNvSpPr txBox="1"/>
          <p:nvPr/>
        </p:nvSpPr>
        <p:spPr>
          <a:xfrm>
            <a:off x="7462427" y="542283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НИКОЛАЙ КОСТОВ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EF14E41-F5DA-4F96-BBA2-A530A22B7BD9}"/>
              </a:ext>
            </a:extLst>
          </p:cNvPr>
          <p:cNvSpPr txBox="1"/>
          <p:nvPr/>
        </p:nvSpPr>
        <p:spPr>
          <a:xfrm>
            <a:off x="7462427" y="5626684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Силистра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7141DB-1676-433D-A3B5-D470B80D6C82}"/>
              </a:ext>
            </a:extLst>
          </p:cNvPr>
          <p:cNvSpPr txBox="1"/>
          <p:nvPr/>
        </p:nvSpPr>
        <p:spPr>
          <a:xfrm>
            <a:off x="7521154" y="2927040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ОФИЦЕР ПО ОПАЗВАНЕ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СИГУРНОСТТА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МЛАДИТЕ ХОРА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C8939F0-9DB2-4D8E-A809-6CAA338DBB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42" y="3560075"/>
            <a:ext cx="1349570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899B07-9B03-4A01-950E-8000F38C51C8}"/>
              </a:ext>
            </a:extLst>
          </p:cNvPr>
          <p:cNvSpPr txBox="1"/>
          <p:nvPr/>
        </p:nvSpPr>
        <p:spPr>
          <a:xfrm>
            <a:off x="9965897" y="2927040"/>
            <a:ext cx="216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КОМИТЕТ ЗА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ПРОФЕСИОНАЛНА СЛУЖБА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A18993-DDBB-4A12-ACCF-E40BE13BAFDB}"/>
              </a:ext>
            </a:extLst>
          </p:cNvPr>
          <p:cNvSpPr txBox="1"/>
          <p:nvPr/>
        </p:nvSpPr>
        <p:spPr>
          <a:xfrm>
            <a:off x="9929897" y="5422834"/>
            <a:ext cx="22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КАЛОЯН ГАНЕВ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922032-4680-40BF-9476-764D0E299854}"/>
              </a:ext>
            </a:extLst>
          </p:cNvPr>
          <p:cNvSpPr txBox="1"/>
          <p:nvPr/>
        </p:nvSpPr>
        <p:spPr>
          <a:xfrm>
            <a:off x="10289897" y="5626684"/>
            <a:ext cx="15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851E3CC-902E-43D0-A741-EF35260BCD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08" y="3560075"/>
            <a:ext cx="1377778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26AA08C-845F-411A-AC96-7843BF078750}"/>
              </a:ext>
            </a:extLst>
          </p:cNvPr>
          <p:cNvSpPr txBox="1"/>
          <p:nvPr/>
        </p:nvSpPr>
        <p:spPr>
          <a:xfrm>
            <a:off x="2333237" y="-8751"/>
            <a:ext cx="216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 КОМИТЕТ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36898E-F7D5-4B93-8339-2EE3BD003C65}"/>
              </a:ext>
            </a:extLst>
          </p:cNvPr>
          <p:cNvSpPr txBox="1"/>
          <p:nvPr/>
        </p:nvSpPr>
        <p:spPr>
          <a:xfrm>
            <a:off x="2297237" y="2452114"/>
            <a:ext cx="22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ИВАЙЛО ФИЧЕВ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C9D010-21DF-4707-A01C-85F1DC0893D1}"/>
              </a:ext>
            </a:extLst>
          </p:cNvPr>
          <p:cNvSpPr txBox="1"/>
          <p:nvPr/>
        </p:nvSpPr>
        <p:spPr>
          <a:xfrm>
            <a:off x="2657237" y="2673372"/>
            <a:ext cx="15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Сити</a:t>
            </a:r>
          </a:p>
        </p:txBody>
      </p:sp>
      <p:pic>
        <p:nvPicPr>
          <p:cNvPr id="68" name="Picture 3" descr="D:\rotary\0000 Vesko\team presents\original\Images\145210950721422.jpg">
            <a:extLst>
              <a:ext uri="{FF2B5EF4-FFF2-40B4-BE49-F238E27FC236}">
                <a16:creationId xmlns:a16="http://schemas.microsoft.com/office/drawing/2014/main" id="{9ABD293C-C5EB-43AF-82E0-2949DD44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25" y="617930"/>
            <a:ext cx="1489025" cy="1800000"/>
          </a:xfrm>
          <a:prstGeom prst="rect">
            <a:avLst/>
          </a:prstGeom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41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4275" y="1316181"/>
            <a:ext cx="8467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Високо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високо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високо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високо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застани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над </a:t>
            </a:r>
            <a:r>
              <a:rPr lang="ru-RU" sz="4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завист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 и обида,</a:t>
            </a:r>
          </a:p>
          <a:p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над </a:t>
            </a:r>
            <a:r>
              <a:rPr lang="ru-RU" sz="4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дребните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 сплетни.</a:t>
            </a:r>
            <a:endParaRPr lang="bg-BG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03CD2-1F06-4B8E-B680-480B613F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69" y="399274"/>
            <a:ext cx="7369605" cy="58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5434" y="441088"/>
            <a:ext cx="340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 2021-2022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5434" y="4854339"/>
            <a:ext cx="340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Борислав </a:t>
            </a:r>
            <a:r>
              <a:rPr lang="bg-BG" sz="20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Къдреков</a:t>
            </a:r>
            <a:endParaRPr lang="en-US" sz="20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5435" y="5174126"/>
            <a:ext cx="340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Благоевград Център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75243-5A9E-46F3-9CC3-06BF799B3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67" y="1075425"/>
            <a:ext cx="3420000" cy="342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5887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3CDDCA29-860E-49A3-B03C-A0237ACD428A}"/>
              </a:ext>
            </a:extLst>
          </p:cNvPr>
          <p:cNvSpPr txBox="1">
            <a:spLocks/>
          </p:cNvSpPr>
          <p:nvPr/>
        </p:nvSpPr>
        <p:spPr>
          <a:xfrm>
            <a:off x="1544018" y="332336"/>
            <a:ext cx="8763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 на </a:t>
            </a:r>
            <a:r>
              <a:rPr lang="bg-BG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Дистрикт</a:t>
            </a:r>
            <a:r>
              <a:rPr lang="bg-BG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2482 България</a:t>
            </a:r>
          </a:p>
        </p:txBody>
      </p:sp>
      <p:sp>
        <p:nvSpPr>
          <p:cNvPr id="10" name="Контейнер за съдържание 2">
            <a:extLst>
              <a:ext uri="{FF2B5EF4-FFF2-40B4-BE49-F238E27FC236}">
                <a16:creationId xmlns:a16="http://schemas.microsoft.com/office/drawing/2014/main" id="{A86DA9E5-0DE9-47B6-8183-BFE4062926C1}"/>
              </a:ext>
            </a:extLst>
          </p:cNvPr>
          <p:cNvSpPr txBox="1">
            <a:spLocks/>
          </p:cNvSpPr>
          <p:nvPr/>
        </p:nvSpPr>
        <p:spPr>
          <a:xfrm>
            <a:off x="555043" y="1121434"/>
            <a:ext cx="10603735" cy="4927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bg-BG" sz="20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СТАБИЛИЗИРАНЕ НА КЛУБОВЕТЕ</a:t>
            </a:r>
          </a:p>
          <a:p>
            <a:pPr lvl="1"/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Поне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от един до трима члена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нетно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увеличение на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членовете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във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всеки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клуб с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млади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професионалисти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готови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да служат и да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дават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от себе си.</a:t>
            </a:r>
          </a:p>
          <a:p>
            <a:pPr lvl="1"/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Възстановяване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осем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Ротаракт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клуба и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създаване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три до пет нови клуба.</a:t>
            </a:r>
          </a:p>
          <a:p>
            <a:pPr lvl="1"/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потенциал за нови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двайсет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Интеракт клуба, </a:t>
            </a:r>
            <a:r>
              <a:rPr lang="ru-RU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създаване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пет, шест нови клуба.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bg-BG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0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ВЪВЛИЧАНЕ НА РОТАРАКТОРИТЕ ВЪВ ВСИЧКИ ЕКИПИ И ДИСТРИКТНИ СЪБИТИЯ</a:t>
            </a:r>
          </a:p>
          <a:p>
            <a:pPr marL="457200" indent="-457200">
              <a:buFont typeface="+mj-lt"/>
              <a:buAutoNum type="arabicPeriod"/>
            </a:pPr>
            <a:endParaRPr lang="bg-BG" sz="2000" b="1" dirty="0">
              <a:solidFill>
                <a:srgbClr val="FFAF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0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ЦЕЛЕНАСОЧЕНО РАЗВИТИЕ НА МЕЖДУНАРОДНАТА ДЕЙНОСТ НА КЛУБОВЕТЕ И ДИСТРИКТА</a:t>
            </a:r>
          </a:p>
          <a:p>
            <a:pPr marL="457200" indent="-457200">
              <a:buFont typeface="+mj-lt"/>
              <a:buAutoNum type="arabicPeriod"/>
            </a:pPr>
            <a:endParaRPr lang="bg-BG" sz="2000" b="1" dirty="0">
              <a:solidFill>
                <a:srgbClr val="FFAF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0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ОРИЕНТИРАНЕ НА УСИЛИЯТА НА ДИСТРИКТНИЯ ЕКИП И КЛУБОВЕТЕ КЪМ ИЗГРАЖДАНЕ НА ЛИДЕРИ</a:t>
            </a:r>
          </a:p>
          <a:p>
            <a:pPr marL="457200" indent="-457200">
              <a:buFont typeface="+mj-lt"/>
              <a:buAutoNum type="arabicPeriod"/>
            </a:pPr>
            <a:endParaRPr lang="bg-BG" sz="2000" b="1" dirty="0">
              <a:solidFill>
                <a:srgbClr val="FFAF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000" b="1" dirty="0">
                <a:solidFill>
                  <a:srgbClr val="FFAF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СЪЗДАВАНЕ НА НОВИ ОБЩНОСТНИ КОРПУСИ В РАЗЛИЧНИ РАЙОНИ НА СТРАНАТА</a:t>
            </a:r>
          </a:p>
        </p:txBody>
      </p:sp>
    </p:spTree>
    <p:extLst>
      <p:ext uri="{BB962C8B-B14F-4D97-AF65-F5344CB8AC3E}">
        <p14:creationId xmlns:p14="http://schemas.microsoft.com/office/powerpoint/2010/main" val="130181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59090" y="760539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ДГЕ 2022-2023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1FF17-924E-4737-846A-7832562A2D74}"/>
              </a:ext>
            </a:extLst>
          </p:cNvPr>
          <p:cNvSpPr txBox="1"/>
          <p:nvPr/>
        </p:nvSpPr>
        <p:spPr>
          <a:xfrm>
            <a:off x="4659090" y="395071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ВИОЛИНА КОСТОВА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4BF798-660F-48F2-9917-8C421513B6EA}"/>
              </a:ext>
            </a:extLst>
          </p:cNvPr>
          <p:cNvSpPr txBox="1"/>
          <p:nvPr/>
        </p:nvSpPr>
        <p:spPr>
          <a:xfrm>
            <a:off x="4659090" y="4206245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Сити</a:t>
            </a:r>
          </a:p>
        </p:txBody>
      </p:sp>
      <p:pic>
        <p:nvPicPr>
          <p:cNvPr id="12" name="Picture 2" descr="D:\rotary\0000 Vesko\team presents\original\violina-small.jpg">
            <a:extLst>
              <a:ext uri="{FF2B5EF4-FFF2-40B4-BE49-F238E27FC236}">
                <a16:creationId xmlns:a16="http://schemas.microsoft.com/office/drawing/2014/main" id="{B3C110D9-46FD-435C-95DC-A324DC402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36" y="1169201"/>
            <a:ext cx="2006908" cy="2520000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8BC399-A810-4130-AC25-CEC351460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36" y="1169201"/>
            <a:ext cx="1820810" cy="2520000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B36E6F-65B4-4DB1-87C8-4ED322241F36}"/>
              </a:ext>
            </a:extLst>
          </p:cNvPr>
          <p:cNvSpPr txBox="1"/>
          <p:nvPr/>
        </p:nvSpPr>
        <p:spPr>
          <a:xfrm>
            <a:off x="7774841" y="760539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ДГН 2023-2024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E2A5F5-33D2-4FE9-AEB6-7911205DE632}"/>
              </a:ext>
            </a:extLst>
          </p:cNvPr>
          <p:cNvSpPr txBox="1"/>
          <p:nvPr/>
        </p:nvSpPr>
        <p:spPr>
          <a:xfrm>
            <a:off x="7774841" y="3950714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ХРИСТО МИХАЙЛОВСКИ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96C446-F950-4CC9-B2B2-02634D17F94B}"/>
              </a:ext>
            </a:extLst>
          </p:cNvPr>
          <p:cNvSpPr txBox="1"/>
          <p:nvPr/>
        </p:nvSpPr>
        <p:spPr>
          <a:xfrm>
            <a:off x="7774841" y="4206245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4576C9-464F-4072-852C-718462271C6F}"/>
              </a:ext>
            </a:extLst>
          </p:cNvPr>
          <p:cNvSpPr txBox="1"/>
          <p:nvPr/>
        </p:nvSpPr>
        <p:spPr>
          <a:xfrm>
            <a:off x="1559844" y="760539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ВИЦЕГУВЕРНЬОР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7A4AFB-C029-4643-BAEA-11C01D4919A4}"/>
              </a:ext>
            </a:extLst>
          </p:cNvPr>
          <p:cNvSpPr txBox="1"/>
          <p:nvPr/>
        </p:nvSpPr>
        <p:spPr>
          <a:xfrm>
            <a:off x="1559844" y="3950714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ИЛАРИО АСТИНОВ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C4D07B-24EE-4233-A1FC-1025A56962B3}"/>
              </a:ext>
            </a:extLst>
          </p:cNvPr>
          <p:cNvSpPr txBox="1"/>
          <p:nvPr/>
        </p:nvSpPr>
        <p:spPr>
          <a:xfrm>
            <a:off x="1559844" y="4206245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София </a:t>
            </a:r>
            <a:r>
              <a:rPr lang="bg-BG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Некстум</a:t>
            </a:r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е-клуб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D7B8952-D4E9-45DF-B658-77C11F86D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7" y="1169201"/>
            <a:ext cx="2157535" cy="252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6279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8437" y="451607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БОРИСЛАВА ДИНЕВА</a:t>
            </a:r>
            <a:endParaRPr lang="en-US" sz="20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8437" y="4899255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РАК Дупница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5688" y="279472"/>
            <a:ext cx="541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ДИСТРИКТЕН РОТАРАКТ ПРЕДСТАВИТЕЛ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B933-3858-4E34-9B75-B3AE97DAB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5" y="863401"/>
            <a:ext cx="2624944" cy="342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3299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3464" y="1963881"/>
            <a:ext cx="8000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bg1"/>
                </a:solidFill>
                <a:latin typeface="Arial Black" panose="020B0A04020102020204" pitchFamily="34" charset="0"/>
              </a:rPr>
              <a:t>СЕКРЕТАРИАТ НА</a:t>
            </a:r>
          </a:p>
          <a:p>
            <a:pPr algn="ctr"/>
            <a:r>
              <a:rPr lang="bg-BG" sz="4800" dirty="0">
                <a:solidFill>
                  <a:srgbClr val="FFAF1C"/>
                </a:solidFill>
                <a:latin typeface="Arial Black" panose="020B0A04020102020204" pitchFamily="34" charset="0"/>
              </a:rPr>
              <a:t>ДИСТРИКТА</a:t>
            </a:r>
          </a:p>
          <a:p>
            <a:pPr algn="ctr"/>
            <a:r>
              <a:rPr lang="bg-BG" sz="4800" dirty="0">
                <a:solidFill>
                  <a:srgbClr val="16478E"/>
                </a:solidFill>
                <a:latin typeface="Arial Black" panose="020B0A04020102020204" pitchFamily="34" charset="0"/>
              </a:rPr>
              <a:t>2021-2022 г.</a:t>
            </a:r>
          </a:p>
        </p:txBody>
      </p:sp>
    </p:spTree>
    <p:extLst>
      <p:ext uri="{BB962C8B-B14F-4D97-AF65-F5344CB8AC3E}">
        <p14:creationId xmlns:p14="http://schemas.microsoft.com/office/powerpoint/2010/main" val="27935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00908D0-C49C-4C11-A4E4-A2FD4E9A6A4E}"/>
              </a:ext>
            </a:extLst>
          </p:cNvPr>
          <p:cNvSpPr txBox="1"/>
          <p:nvPr/>
        </p:nvSpPr>
        <p:spPr>
          <a:xfrm>
            <a:off x="308264" y="236152"/>
            <a:ext cx="2249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Секретар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025A1-40D2-4687-ACA6-7B3F2AEEF542}"/>
              </a:ext>
            </a:extLst>
          </p:cNvPr>
          <p:cNvSpPr txBox="1"/>
          <p:nvPr/>
        </p:nvSpPr>
        <p:spPr>
          <a:xfrm>
            <a:off x="175042" y="2629098"/>
            <a:ext cx="2210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ЛЮДМИЛА БЪРЗАНОВА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BAED7-0D8D-4740-9516-9BD5ECC51575}"/>
              </a:ext>
            </a:extLst>
          </p:cNvPr>
          <p:cNvSpPr txBox="1"/>
          <p:nvPr/>
        </p:nvSpPr>
        <p:spPr>
          <a:xfrm>
            <a:off x="358529" y="2855205"/>
            <a:ext cx="1696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Самоков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BFDE9-9AF1-46D2-AF4B-7270FC989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r="14996"/>
          <a:stretch/>
        </p:blipFill>
        <p:spPr>
          <a:xfrm>
            <a:off x="465826" y="723213"/>
            <a:ext cx="1725283" cy="18000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DC271E-93BC-48CD-8E15-B6D218056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48" y="723213"/>
            <a:ext cx="1366702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14E3DA-F787-4726-A58F-FB96C4044589}"/>
              </a:ext>
            </a:extLst>
          </p:cNvPr>
          <p:cNvSpPr txBox="1"/>
          <p:nvPr/>
        </p:nvSpPr>
        <p:spPr>
          <a:xfrm>
            <a:off x="2506423" y="2629097"/>
            <a:ext cx="193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ПЛАМЕН ИЛАРИОНОВ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C7D1F6-DBF3-4D7C-845D-296971BC7163}"/>
              </a:ext>
            </a:extLst>
          </p:cNvPr>
          <p:cNvSpPr txBox="1"/>
          <p:nvPr/>
        </p:nvSpPr>
        <p:spPr>
          <a:xfrm>
            <a:off x="2752348" y="2852472"/>
            <a:ext cx="1374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Габрово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F6BB59-F74D-4AE4-A9B2-C52AD63A98EE}"/>
              </a:ext>
            </a:extLst>
          </p:cNvPr>
          <p:cNvSpPr txBox="1"/>
          <p:nvPr/>
        </p:nvSpPr>
        <p:spPr>
          <a:xfrm>
            <a:off x="2428789" y="236152"/>
            <a:ext cx="197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Технически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СЕКРЕТАР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41E8C6-D22F-4BB6-A86D-5BE9C7803519}"/>
              </a:ext>
            </a:extLst>
          </p:cNvPr>
          <p:cNvSpPr txBox="1"/>
          <p:nvPr/>
        </p:nvSpPr>
        <p:spPr>
          <a:xfrm>
            <a:off x="4593295" y="236152"/>
            <a:ext cx="1397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Касиер</a:t>
            </a:r>
            <a:endParaRPr lang="ru-RU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5F9737-FC24-4D6F-83C7-9CF205EED8C7}"/>
              </a:ext>
            </a:extLst>
          </p:cNvPr>
          <p:cNvSpPr txBox="1"/>
          <p:nvPr/>
        </p:nvSpPr>
        <p:spPr>
          <a:xfrm>
            <a:off x="4201437" y="2629098"/>
            <a:ext cx="208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ТАНЯ КАРАБАШЕВА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1F85B-318E-4C8B-A13C-5231EE82E843}"/>
              </a:ext>
            </a:extLst>
          </p:cNvPr>
          <p:cNvSpPr txBox="1"/>
          <p:nvPr/>
        </p:nvSpPr>
        <p:spPr>
          <a:xfrm>
            <a:off x="4378160" y="2849752"/>
            <a:ext cx="1807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Сердика</a:t>
            </a:r>
          </a:p>
        </p:txBody>
      </p:sp>
      <p:pic>
        <p:nvPicPr>
          <p:cNvPr id="27" name="Picture 2" descr="D:\rotary\0000 Vesko\team presents\original\tanya-karab-small.jpg">
            <a:extLst>
              <a:ext uri="{FF2B5EF4-FFF2-40B4-BE49-F238E27FC236}">
                <a16:creationId xmlns:a16="http://schemas.microsoft.com/office/drawing/2014/main" id="{3180FAFB-FEF8-486E-A7CD-8E2CE6C6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6" y="723213"/>
            <a:ext cx="1397488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D5C329-830E-4C40-9FB1-8DA5AF8D5430}"/>
              </a:ext>
            </a:extLst>
          </p:cNvPr>
          <p:cNvSpPr txBox="1"/>
          <p:nvPr/>
        </p:nvSpPr>
        <p:spPr>
          <a:xfrm>
            <a:off x="6256820" y="2629098"/>
            <a:ext cx="20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ДРАГАН ДРАГАНОВ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52D598-DA3A-4C4A-97D6-A60F5139B9C6}"/>
              </a:ext>
            </a:extLst>
          </p:cNvPr>
          <p:cNvSpPr txBox="1"/>
          <p:nvPr/>
        </p:nvSpPr>
        <p:spPr>
          <a:xfrm>
            <a:off x="6424655" y="2826998"/>
            <a:ext cx="179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- Капитал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9DDE22-FAD9-4BB1-8754-15D2AC3A0CF6}"/>
              </a:ext>
            </a:extLst>
          </p:cNvPr>
          <p:cNvSpPr txBox="1"/>
          <p:nvPr/>
        </p:nvSpPr>
        <p:spPr>
          <a:xfrm>
            <a:off x="8127779" y="2629098"/>
            <a:ext cx="2003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СТЕЛИАН ГЕОРГИЕВ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67CAEB-7C0F-4A88-AC9F-7C9418284702}"/>
              </a:ext>
            </a:extLst>
          </p:cNvPr>
          <p:cNvSpPr txBox="1"/>
          <p:nvPr/>
        </p:nvSpPr>
        <p:spPr>
          <a:xfrm>
            <a:off x="8499538" y="2817802"/>
            <a:ext cx="136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Варна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4FFE7F-1D1F-4423-AF1E-F7A3A89337F4}"/>
              </a:ext>
            </a:extLst>
          </p:cNvPr>
          <p:cNvSpPr txBox="1"/>
          <p:nvPr/>
        </p:nvSpPr>
        <p:spPr>
          <a:xfrm>
            <a:off x="6365641" y="236152"/>
            <a:ext cx="355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Церемониалмайстори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2688A55-CCAE-499D-B5F0-DFA631853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02" y="723213"/>
            <a:ext cx="177493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AFA77E-DBBB-462A-82CA-B9BD1B8EAF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34" y="723213"/>
            <a:ext cx="1350416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0B04C8F-183E-43F3-9A9A-616E10E69F24}"/>
              </a:ext>
            </a:extLst>
          </p:cNvPr>
          <p:cNvSpPr txBox="1"/>
          <p:nvPr/>
        </p:nvSpPr>
        <p:spPr>
          <a:xfrm>
            <a:off x="471471" y="3339421"/>
            <a:ext cx="1470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Главен Юрист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17BE5E-F7AF-4ED6-B26E-DA5317FFCC34}"/>
              </a:ext>
            </a:extLst>
          </p:cNvPr>
          <p:cNvSpPr txBox="1"/>
          <p:nvPr/>
        </p:nvSpPr>
        <p:spPr>
          <a:xfrm>
            <a:off x="237765" y="5628120"/>
            <a:ext cx="1696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 algn="ctr">
              <a:defRPr sz="12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bg-BG" dirty="0"/>
              <a:t>ХРИСТО ХИНКОВ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1FFBF1-E783-4363-BB6A-55626CF4C0D2}"/>
              </a:ext>
            </a:extLst>
          </p:cNvPr>
          <p:cNvSpPr txBox="1"/>
          <p:nvPr/>
        </p:nvSpPr>
        <p:spPr>
          <a:xfrm>
            <a:off x="363097" y="5835322"/>
            <a:ext cx="148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- Сити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95CDC31-1E88-4FAA-A8EB-B57828B0B5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3674789"/>
            <a:ext cx="1376147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3727E9-2ED4-494E-94AA-CD324E12E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06" y="3713081"/>
            <a:ext cx="1426154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8E3ED6E-73FE-4385-8843-C8C3DDC7147C}"/>
              </a:ext>
            </a:extLst>
          </p:cNvPr>
          <p:cNvSpPr txBox="1"/>
          <p:nvPr/>
        </p:nvSpPr>
        <p:spPr>
          <a:xfrm>
            <a:off x="2135409" y="5639009"/>
            <a:ext cx="1496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МИТКО МИНЕВ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EDA34A-C9BB-4119-B619-C38916B692E3}"/>
              </a:ext>
            </a:extLst>
          </p:cNvPr>
          <p:cNvSpPr txBox="1"/>
          <p:nvPr/>
        </p:nvSpPr>
        <p:spPr>
          <a:xfrm>
            <a:off x="2000666" y="5828806"/>
            <a:ext cx="1796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Велико Търново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438FC6-810E-4703-AE5A-E844BDC2C640}"/>
              </a:ext>
            </a:extLst>
          </p:cNvPr>
          <p:cNvSpPr txBox="1"/>
          <p:nvPr/>
        </p:nvSpPr>
        <p:spPr>
          <a:xfrm>
            <a:off x="3761562" y="3213124"/>
            <a:ext cx="282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Координация при хуманитарни </a:t>
            </a: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акции и връзки с НПО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9ACD44C-FA0C-455A-9495-EFD40DE897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55" y="3713081"/>
            <a:ext cx="1800000" cy="18000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966A1A4-C78F-463E-961C-CB14BDC805C0}"/>
              </a:ext>
            </a:extLst>
          </p:cNvPr>
          <p:cNvSpPr txBox="1"/>
          <p:nvPr/>
        </p:nvSpPr>
        <p:spPr>
          <a:xfrm>
            <a:off x="4015955" y="5625452"/>
            <a:ext cx="1974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 ИЛИЯН НИКОЛОВ</a:t>
            </a:r>
            <a:endParaRPr lang="en-US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097B48-A0B4-4B41-B477-129EB624C370}"/>
              </a:ext>
            </a:extLst>
          </p:cNvPr>
          <p:cNvSpPr txBox="1"/>
          <p:nvPr/>
        </p:nvSpPr>
        <p:spPr>
          <a:xfrm>
            <a:off x="4057770" y="5845677"/>
            <a:ext cx="1891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 Сердика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AEF3D3-82D9-407E-83CF-BA3935354F14}"/>
              </a:ext>
            </a:extLst>
          </p:cNvPr>
          <p:cNvSpPr txBox="1"/>
          <p:nvPr/>
        </p:nvSpPr>
        <p:spPr>
          <a:xfrm>
            <a:off x="10453463" y="236152"/>
            <a:ext cx="137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Историк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BCF103-4666-41C5-9F7F-B084D776BE26}"/>
              </a:ext>
            </a:extLst>
          </p:cNvPr>
          <p:cNvSpPr txBox="1"/>
          <p:nvPr/>
        </p:nvSpPr>
        <p:spPr>
          <a:xfrm>
            <a:off x="10243357" y="2625101"/>
            <a:ext cx="172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ЦВЯТКО КАДИЙСКИ</a:t>
            </a:r>
            <a:endParaRPr lang="en-US" sz="12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4BEFEC-0AA2-430D-AF49-2A31DF1C87BA}"/>
              </a:ext>
            </a:extLst>
          </p:cNvPr>
          <p:cNvSpPr txBox="1"/>
          <p:nvPr/>
        </p:nvSpPr>
        <p:spPr>
          <a:xfrm>
            <a:off x="9769716" y="2880535"/>
            <a:ext cx="2540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РК София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C7225CE-9A3A-44CA-BFCA-019F9CC6EB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63" y="723213"/>
            <a:ext cx="1378265" cy="18000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8186D0A-5D65-4124-8A25-C68E9F78AA9C}"/>
              </a:ext>
            </a:extLst>
          </p:cNvPr>
          <p:cNvSpPr txBox="1"/>
          <p:nvPr/>
        </p:nvSpPr>
        <p:spPr>
          <a:xfrm>
            <a:off x="2198603" y="3344469"/>
            <a:ext cx="1470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ЮРИСТ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9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1331</Words>
  <Application>Microsoft Office PowerPoint</Application>
  <PresentationFormat>Widescreen</PresentationFormat>
  <Paragraphs>390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Plamen Ilarionov</cp:lastModifiedBy>
  <cp:revision>242</cp:revision>
  <cp:lastPrinted>2021-04-19T07:57:44Z</cp:lastPrinted>
  <dcterms:created xsi:type="dcterms:W3CDTF">2019-02-15T04:03:08Z</dcterms:created>
  <dcterms:modified xsi:type="dcterms:W3CDTF">2021-05-12T15:10:40Z</dcterms:modified>
</cp:coreProperties>
</file>