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487" r:id="rId2"/>
    <p:sldMasterId id="2147483668" r:id="rId3"/>
    <p:sldMasterId id="2147483684" r:id="rId4"/>
    <p:sldMasterId id="2147483691" r:id="rId5"/>
  </p:sldMasterIdLst>
  <p:notesMasterIdLst>
    <p:notesMasterId r:id="rId14"/>
  </p:notesMasterIdLst>
  <p:handoutMasterIdLst>
    <p:handoutMasterId r:id="rId15"/>
  </p:handoutMasterIdLst>
  <p:sldIdLst>
    <p:sldId id="354" r:id="rId6"/>
    <p:sldId id="429" r:id="rId7"/>
    <p:sldId id="430" r:id="rId8"/>
    <p:sldId id="431" r:id="rId9"/>
    <p:sldId id="432" r:id="rId10"/>
    <p:sldId id="433" r:id="rId11"/>
    <p:sldId id="434" r:id="rId12"/>
    <p:sldId id="423" r:id="rId13"/>
  </p:sldIdLst>
  <p:sldSz cx="9144000" cy="6858000" type="screen4x3"/>
  <p:notesSz cx="6797675" cy="9874250"/>
  <p:defaultTextStyle>
    <a:defPPr>
      <a:defRPr lang="bg-BG"/>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8698" autoAdjust="0"/>
  </p:normalViewPr>
  <p:slideViewPr>
    <p:cSldViewPr>
      <p:cViewPr>
        <p:scale>
          <a:sx n="70" d="100"/>
          <a:sy n="70" d="100"/>
        </p:scale>
        <p:origin x="1882" y="149"/>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274" y="-8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p:cNvPr>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eaLnBrk="1" hangingPunct="1">
              <a:defRPr sz="1200"/>
            </a:lvl1pPr>
          </a:lstStyle>
          <a:p>
            <a:pPr>
              <a:defRPr/>
            </a:pPr>
            <a:fld id="{14DA3649-8F98-4D9B-8EB0-738B5F358E97}" type="datetimeFigureOut">
              <a:rPr lang="en-US"/>
              <a:pPr>
                <a:defRPr/>
              </a:pPr>
              <a:t>4/3/2020</a:t>
            </a:fld>
            <a:endParaRPr lang="en-US"/>
          </a:p>
        </p:txBody>
      </p:sp>
      <p:sp>
        <p:nvSpPr>
          <p:cNvPr id="4" name="Footer Placeholder 3">
            <a:extLst/>
          </p:cNvPr>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a:extLst/>
          </p:cNvPr>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141A884-3188-4AB3-91DB-EADC823EC4E4}" type="slidenum">
              <a:rPr lang="en-US" altLang="bg-BG"/>
              <a:pPr>
                <a:defRPr/>
              </a:pPr>
              <a:t>‹#›</a:t>
            </a:fld>
            <a:endParaRPr lang="en-US" altLang="bg-BG"/>
          </a:p>
        </p:txBody>
      </p:sp>
    </p:spTree>
    <p:extLst>
      <p:ext uri="{BB962C8B-B14F-4D97-AF65-F5344CB8AC3E}">
        <p14:creationId xmlns:p14="http://schemas.microsoft.com/office/powerpoint/2010/main" val="3973767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p:cNvPr>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bg-BG"/>
          </a:p>
        </p:txBody>
      </p:sp>
      <p:sp>
        <p:nvSpPr>
          <p:cNvPr id="7171" name="Rectangle 3">
            <a:extLst/>
          </p:cNvPr>
          <p:cNvSpPr>
            <a:spLocks noGrp="1" noChangeArrowheads="1"/>
          </p:cNvSpPr>
          <p:nvPr>
            <p:ph type="dt" idx="1"/>
          </p:nvPr>
        </p:nvSpPr>
        <p:spPr bwMode="auto">
          <a:xfrm>
            <a:off x="3849688"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bg-BG"/>
          </a:p>
        </p:txBody>
      </p:sp>
      <p:sp>
        <p:nvSpPr>
          <p:cNvPr id="34820"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p:cNvPr>
          <p:cNvSpPr>
            <a:spLocks noGrp="1" noChangeArrowheads="1"/>
          </p:cNvSpPr>
          <p:nvPr>
            <p:ph type="body" sz="quarter" idx="3"/>
          </p:nvPr>
        </p:nvSpPr>
        <p:spPr bwMode="auto">
          <a:xfrm>
            <a:off x="679450" y="4691063"/>
            <a:ext cx="5438775"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noProof="0"/>
              <a:t>Click to edit Master text styles</a:t>
            </a:r>
          </a:p>
          <a:p>
            <a:pPr lvl="1"/>
            <a:r>
              <a:rPr lang="bg-BG" noProof="0"/>
              <a:t>Second level</a:t>
            </a:r>
          </a:p>
          <a:p>
            <a:pPr lvl="2"/>
            <a:r>
              <a:rPr lang="bg-BG" noProof="0"/>
              <a:t>Third level</a:t>
            </a:r>
          </a:p>
          <a:p>
            <a:pPr lvl="3"/>
            <a:r>
              <a:rPr lang="bg-BG" noProof="0"/>
              <a:t>Fourth level</a:t>
            </a:r>
          </a:p>
          <a:p>
            <a:pPr lvl="4"/>
            <a:r>
              <a:rPr lang="bg-BG" noProof="0"/>
              <a:t>Fifth level</a:t>
            </a:r>
          </a:p>
        </p:txBody>
      </p:sp>
      <p:sp>
        <p:nvSpPr>
          <p:cNvPr id="7174" name="Rectangle 6">
            <a:extLst/>
          </p:cNvPr>
          <p:cNvSpPr>
            <a:spLocks noGrp="1" noChangeArrowheads="1"/>
          </p:cNvSpPr>
          <p:nvPr>
            <p:ph type="ftr" sz="quarter" idx="4"/>
          </p:nvPr>
        </p:nvSpPr>
        <p:spPr bwMode="auto">
          <a:xfrm>
            <a:off x="0"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bg-BG"/>
          </a:p>
        </p:txBody>
      </p:sp>
      <p:sp>
        <p:nvSpPr>
          <p:cNvPr id="7175" name="Rectangle 7">
            <a:extLst/>
          </p:cNvPr>
          <p:cNvSpPr>
            <a:spLocks noGrp="1" noChangeArrowheads="1"/>
          </p:cNvSpPr>
          <p:nvPr>
            <p:ph type="sldNum" sz="quarter" idx="5"/>
          </p:nvPr>
        </p:nvSpPr>
        <p:spPr bwMode="auto">
          <a:xfrm>
            <a:off x="3849688"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413AAC5-04C3-453C-B376-8CB5E2721A87}" type="slidenum">
              <a:rPr lang="bg-BG" altLang="bg-BG"/>
              <a:pPr>
                <a:defRPr/>
              </a:pPr>
              <a:t>‹#›</a:t>
            </a:fld>
            <a:endParaRPr lang="bg-BG" altLang="bg-BG"/>
          </a:p>
        </p:txBody>
      </p:sp>
    </p:spTree>
    <p:extLst>
      <p:ext uri="{BB962C8B-B14F-4D97-AF65-F5344CB8AC3E}">
        <p14:creationId xmlns:p14="http://schemas.microsoft.com/office/powerpoint/2010/main" val="808626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itchFamily="34" charset="0"/>
                <a:cs typeface="Arial" pitchFamily="34" charset="0"/>
              </a:defRPr>
            </a:lvl1pPr>
            <a:lvl2pPr marL="742950" indent="-285750" defTabSz="931863">
              <a:defRPr>
                <a:solidFill>
                  <a:schemeClr val="tx1"/>
                </a:solidFill>
                <a:latin typeface="Arial" pitchFamily="34" charset="0"/>
                <a:cs typeface="Arial" pitchFamily="34" charset="0"/>
              </a:defRPr>
            </a:lvl2pPr>
            <a:lvl3pPr marL="1143000" indent="-228600" defTabSz="931863">
              <a:defRPr>
                <a:solidFill>
                  <a:schemeClr val="tx1"/>
                </a:solidFill>
                <a:latin typeface="Arial" pitchFamily="34" charset="0"/>
                <a:cs typeface="Arial" pitchFamily="34" charset="0"/>
              </a:defRPr>
            </a:lvl3pPr>
            <a:lvl4pPr marL="1600200" indent="-228600" defTabSz="931863">
              <a:defRPr>
                <a:solidFill>
                  <a:schemeClr val="tx1"/>
                </a:solidFill>
                <a:latin typeface="Arial" pitchFamily="34" charset="0"/>
                <a:cs typeface="Arial" pitchFamily="34" charset="0"/>
              </a:defRPr>
            </a:lvl4pPr>
            <a:lvl5pPr marL="2057400" indent="-228600" defTabSz="931863">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fld id="{EEB07BE8-BF09-4B0D-87E4-5E5516F8BFE3}" type="slidenum">
              <a:rPr lang="en-US" altLang="en-US" smtClean="0">
                <a:ea typeface="ヒラギノ角ゴ Pro W3"/>
                <a:cs typeface="ヒラギノ角ゴ Pro W3"/>
              </a:rPr>
              <a:pPr eaLnBrk="0" hangingPunct="0"/>
              <a:t>1</a:t>
            </a:fld>
            <a:endParaRPr lang="en-US" altLang="en-US" smtClean="0">
              <a:ea typeface="ヒラギノ角ゴ Pro W3"/>
              <a:cs typeface="ヒラギノ角ゴ Pro W3"/>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smtClean="0">
              <a:latin typeface="Arial"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p:spPr>
      </p:sp>
      <p:sp>
        <p:nvSpPr>
          <p:cNvPr id="36867" name="Notes Placeholder 2"/>
          <p:cNvSpPr>
            <a:spLocks noGrp="1" noChangeArrowheads="1"/>
          </p:cNvSpPr>
          <p:nvPr>
            <p:ph type="body" idx="1"/>
          </p:nvPr>
        </p:nvSpPr>
        <p:spPr>
          <a:noFill/>
        </p:spPr>
        <p:txBody>
          <a:bodyPr/>
          <a:lstStyle/>
          <a:p>
            <a:r>
              <a:rPr lang="bg-BG" altLang="bg-BG" dirty="0" smtClean="0">
                <a:latin typeface="Arial" pitchFamily="34" charset="0"/>
                <a:cs typeface="Arial" pitchFamily="34" charset="0"/>
              </a:rPr>
              <a:t> </a:t>
            </a:r>
          </a:p>
          <a:p>
            <a:endParaRPr lang="bg-BG" altLang="bg-BG" b="1" dirty="0" smtClean="0">
              <a:latin typeface="Arial" pitchFamily="34" charset="0"/>
              <a:cs typeface="Arial" pitchFamily="34" charset="0"/>
            </a:endParaRPr>
          </a:p>
          <a:p>
            <a:endParaRPr lang="bg-BG" altLang="bg-BG" b="1" dirty="0" smtClean="0">
              <a:latin typeface="Arial" pitchFamily="34" charset="0"/>
              <a:cs typeface="Arial" pitchFamily="34" charset="0"/>
            </a:endParaRPr>
          </a:p>
        </p:txBody>
      </p:sp>
      <p:sp>
        <p:nvSpPr>
          <p:cNvPr id="36868" name="Slide Number Placeholder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2DFACA5-5E3D-4EC4-9EFC-52761FE9E6EA}" type="slidenum">
              <a:rPr lang="bg-BG" altLang="bg-BG" smtClean="0"/>
              <a:pPr/>
              <a:t>2</a:t>
            </a:fld>
            <a:endParaRPr lang="bg-BG" altLang="bg-B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p:spPr>
      </p:sp>
      <p:sp>
        <p:nvSpPr>
          <p:cNvPr id="36867" name="Notes Placeholder 2"/>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altLang="bg-BG" dirty="0" smtClean="0">
                <a:latin typeface="Arial" pitchFamily="34" charset="0"/>
                <a:cs typeface="Arial" pitchFamily="34" charset="0"/>
              </a:rPr>
              <a:t>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Светът се промени. Малко неща са вече същите, както досега . Факт е ,че на глобално ниво, ние сме изправени пред нови големи предизвикателства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Така че, за да отговорим на тези предизвикателства, трябва да зададем три критични въпроса: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Първо, достатъчно пъргавили сме в този бързо променящ се свят, за да се адаптираме ?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Можем да предприемем практически стъпки, като насърчим всеки свой клуб да създаде свой собствен план за действие. Можем да мислим „извън рамката“ и да развиваме Ротари, като създадем нови и вълнуващи модели на  работа в клуба , дори ако тези модели не отговарят на всички наши правила.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Можем да мислим за клуб с гъвкави графици за срещи. Клуб, в който можем да разчупим и променим изискванията за присъствие. Клубове, които предлагат множество типове членство. Клубове, които са привлекателни за  по-младите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Второ, можем ли, предвид годишната си промяна в ръководството, да развием необходимата приемственост за осъществяването на тези адаптации?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Успехът на всеки план за действие зависи от приемствеността. Планът за действие на Ротари обхваща пет години, така че, разбира се, той ще надхвърли мандата на всеки ротариански лидер. Без приемственост на целите във всеки един район, той няма да успее.</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И трето,  може ли нашата организация да продължи да бъде актуална през  21 век?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Като почитаме миналото си и прегръщаме нашето бъдеще, ние можем да се развиваме и адаптираме, за да поддържаме Ротари не само в крак с времето, но и като една процъфтяваща организация!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Бъдеще, в което Ротари е динамичен център за новатори. Дом за хора на действие, което нарушава статуквото към по-добро. Място, където нови членове идват при нас поради ясните дългосрочни ползи от членството. Организация на избор за свързване на най-доброто и най-светлото във всяка общност, в поколенията и в социалните различия .</a:t>
            </a:r>
          </a:p>
          <a:p>
            <a:endParaRPr lang="bg-BG" altLang="bg-BG" dirty="0" smtClean="0">
              <a:latin typeface="Arial" pitchFamily="34" charset="0"/>
              <a:cs typeface="Arial" pitchFamily="34" charset="0"/>
            </a:endParaRPr>
          </a:p>
          <a:p>
            <a:endParaRPr lang="bg-BG" altLang="bg-BG" b="1" dirty="0" smtClean="0">
              <a:latin typeface="Arial" pitchFamily="34" charset="0"/>
              <a:cs typeface="Arial" pitchFamily="34" charset="0"/>
            </a:endParaRPr>
          </a:p>
          <a:p>
            <a:endParaRPr lang="bg-BG" altLang="bg-BG" b="1" dirty="0" smtClean="0">
              <a:latin typeface="Arial" pitchFamily="34" charset="0"/>
              <a:cs typeface="Arial" pitchFamily="34" charset="0"/>
            </a:endParaRPr>
          </a:p>
        </p:txBody>
      </p:sp>
      <p:sp>
        <p:nvSpPr>
          <p:cNvPr id="36868" name="Slide Number Placeholder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DFACA5-5E3D-4EC4-9EFC-52761FE9E6EA}" type="slidenum">
              <a:rPr kumimoji="0" lang="bg-BG" altLang="bg-B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bg-BG" altLang="bg-B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4502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p:spPr>
      </p:sp>
      <p:sp>
        <p:nvSpPr>
          <p:cNvPr id="36867" name="Notes Placeholder 2"/>
          <p:cNvSpPr>
            <a:spLocks noGrp="1" noChangeArrowheads="1"/>
          </p:cNvSpPr>
          <p:nvPr>
            <p:ph type="body" idx="1"/>
          </p:nvPr>
        </p:nvSpPr>
        <p:spPr>
          <a:noFill/>
        </p:spPr>
        <p:txBody>
          <a:bodyPr/>
          <a:lstStyle/>
          <a:p>
            <a:r>
              <a:rPr lang="bg-BG" altLang="bg-BG" dirty="0" smtClean="0">
                <a:latin typeface="Arial" pitchFamily="34" charset="0"/>
                <a:cs typeface="Arial" pitchFamily="34" charset="0"/>
              </a:rPr>
              <a:t> </a:t>
            </a:r>
          </a:p>
          <a:p>
            <a:endParaRPr lang="bg-BG" altLang="bg-BG" b="1" dirty="0" smtClean="0">
              <a:latin typeface="Arial" pitchFamily="34" charset="0"/>
              <a:cs typeface="Arial" pitchFamily="34" charset="0"/>
            </a:endParaRPr>
          </a:p>
          <a:p>
            <a:endParaRPr lang="bg-BG" altLang="bg-BG" b="1" dirty="0" smtClean="0">
              <a:latin typeface="Arial" pitchFamily="34" charset="0"/>
              <a:cs typeface="Arial" pitchFamily="34" charset="0"/>
            </a:endParaRPr>
          </a:p>
        </p:txBody>
      </p:sp>
      <p:sp>
        <p:nvSpPr>
          <p:cNvPr id="36868" name="Slide Number Placeholder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DFACA5-5E3D-4EC4-9EFC-52761FE9E6EA}" type="slidenum">
              <a:rPr kumimoji="0" lang="bg-BG" altLang="bg-B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bg-BG" altLang="bg-B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4809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p:spPr>
      </p:sp>
      <p:sp>
        <p:nvSpPr>
          <p:cNvPr id="36867" name="Notes Placeholder 2"/>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altLang="bg-BG" dirty="0" smtClean="0">
                <a:latin typeface="Arial" pitchFamily="34" charset="0"/>
                <a:cs typeface="Arial" pitchFamily="34" charset="0"/>
              </a:rPr>
              <a:t>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Марк Малоуни – Президент на РИ - Време е да направим някои фундаментални промени. Вече знаем какви са пречките пред ангажираното и разнообразно членство. Време е да действаме според това, което знаем: създаване на нови модели за членство, отваряне на нови пътища за членство в Ротари и изграждане на нови клубове там, където съществуващите не отговарят на настоящите потребности.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Новите модели на клубове представляват възможност за връзка с по-разнородна група от хора - особено с тези, които не могат или не желаят да се присъединят към нашите традиционни клубове. </a:t>
            </a:r>
          </a:p>
          <a:p>
            <a:endParaRPr lang="bg-BG" altLang="bg-BG" dirty="0" smtClean="0">
              <a:latin typeface="Arial" pitchFamily="34" charset="0"/>
              <a:cs typeface="Arial" pitchFamily="34" charset="0"/>
            </a:endParaRPr>
          </a:p>
          <a:p>
            <a:endParaRPr lang="bg-BG" altLang="bg-BG" b="1" dirty="0" smtClean="0">
              <a:latin typeface="Arial" pitchFamily="34" charset="0"/>
              <a:cs typeface="Arial" pitchFamily="34" charset="0"/>
            </a:endParaRPr>
          </a:p>
          <a:p>
            <a:endParaRPr lang="bg-BG" altLang="bg-BG" b="1" dirty="0" smtClean="0">
              <a:latin typeface="Arial" pitchFamily="34" charset="0"/>
              <a:cs typeface="Arial" pitchFamily="34" charset="0"/>
            </a:endParaRPr>
          </a:p>
        </p:txBody>
      </p:sp>
      <p:sp>
        <p:nvSpPr>
          <p:cNvPr id="36868" name="Slide Number Placeholder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DFACA5-5E3D-4EC4-9EFC-52761FE9E6EA}" type="slidenum">
              <a:rPr kumimoji="0" lang="bg-BG" altLang="bg-B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bg-BG" altLang="bg-B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4519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p:spPr>
      </p:sp>
      <p:sp>
        <p:nvSpPr>
          <p:cNvPr id="36867" name="Notes Placeholder 2"/>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Пол Харис</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Ако</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Ротари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осъзнава правилно своята съдба</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то тя трябва да </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е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еволюционна</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на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моменти</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и революционна</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в други</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1" i="0" u="none" strike="noStrike" kern="1200" cap="none" spc="0" normalizeH="0" baseline="0" noProof="0" dirty="0" smtClean="0">
                <a:ln>
                  <a:noFill/>
                </a:ln>
                <a:solidFill>
                  <a:prstClr val="black"/>
                </a:solidFill>
                <a:effectLst/>
                <a:uLnTx/>
                <a:uFillTx/>
                <a:latin typeface="Calibri" panose="020F0502020204030204"/>
                <a:ea typeface="+mn-ea"/>
                <a:cs typeface="+mn-cs"/>
              </a:rPr>
              <a:t>Холгер Кнаак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„За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да бъде подготвен</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за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бъдещето</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Ротари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трябва да продължи</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да бъде революционен и </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да вярва </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в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силата</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на </a:t>
            </a:r>
            <a:r>
              <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rPr>
              <a:t>младостта</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bg-BG"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endParaRPr lang="bg-BG" altLang="bg-BG" b="1" dirty="0" smtClean="0">
              <a:latin typeface="Arial" pitchFamily="34" charset="0"/>
              <a:cs typeface="Arial" pitchFamily="34" charset="0"/>
            </a:endParaRPr>
          </a:p>
        </p:txBody>
      </p:sp>
      <p:sp>
        <p:nvSpPr>
          <p:cNvPr id="36868" name="Slide Number Placeholder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DFACA5-5E3D-4EC4-9EFC-52761FE9E6EA}" type="slidenum">
              <a:rPr kumimoji="0" lang="bg-BG" altLang="bg-B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bg-BG" altLang="bg-B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42688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p:spPr>
      </p:sp>
      <p:sp>
        <p:nvSpPr>
          <p:cNvPr id="36867" name="Notes Placeholder 2"/>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altLang="bg-BG" dirty="0" smtClean="0">
                <a:latin typeface="Arial" pitchFamily="34" charset="0"/>
                <a:cs typeface="Arial" pitchFamily="34" charset="0"/>
              </a:rPr>
              <a:t> </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bg-BG" sz="1200" b="1" i="0" u="none" strike="noStrike" kern="1200" cap="none" spc="0" normalizeH="0" baseline="0" noProof="0" dirty="0" smtClean="0">
                <a:ln>
                  <a:noFill/>
                </a:ln>
                <a:solidFill>
                  <a:prstClr val="black"/>
                </a:solidFill>
                <a:effectLst/>
                <a:uLnTx/>
                <a:uFillTx/>
                <a:latin typeface="Calibri" panose="020F0502020204030204"/>
                <a:ea typeface="+mn-ea"/>
                <a:cs typeface="+mn-cs"/>
              </a:rPr>
              <a:t>Разрастването</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на Ротари и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особено</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растежа</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с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младите</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членове</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определено</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ще</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бъде</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една</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от</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моите</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цели</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каз</a:t>
            </a:r>
            <a:r>
              <a:rPr kumimoji="0" lang="bg-BG"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ва Холгер Кнаак – Елект Президент на Ротари Интернешънъл</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Защото</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ако</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загубим</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контакт</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с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по-младото</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поколение</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той</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вдига</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ръце</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и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сви</a:t>
            </a:r>
            <a:r>
              <a:rPr kumimoji="0" lang="bg-BG"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ва</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рамене</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r>
              <a:rPr kumimoji="0" lang="bg-BG"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овехтяваме</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868" name="Slide Number Placeholder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DFACA5-5E3D-4EC4-9EFC-52761FE9E6EA}" type="slidenum">
              <a:rPr kumimoji="0" lang="bg-BG" altLang="bg-B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bg-BG" altLang="bg-B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05295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7587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bg-BG"/>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5337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bg-BG"/>
          </a:p>
        </p:txBody>
      </p:sp>
      <p:sp>
        <p:nvSpPr>
          <p:cNvPr id="3" name="Text Placeholder 2">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84541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bg-BG"/>
          </a:p>
        </p:txBody>
      </p:sp>
      <p:sp>
        <p:nvSpPr>
          <p:cNvPr id="3" name="Content Placeholder 2">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811254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30238" y="365125"/>
            <a:ext cx="7886700" cy="1325563"/>
          </a:xfrm>
        </p:spPr>
        <p:txBody>
          <a:bodyPr/>
          <a:lstStyle/>
          <a:p>
            <a:r>
              <a:rPr lang="en-US"/>
              <a:t>Click to edit Master title style</a:t>
            </a:r>
            <a:endParaRPr lang="bg-BG"/>
          </a:p>
        </p:txBody>
      </p:sp>
      <p:sp>
        <p:nvSpPr>
          <p:cNvPr id="3" name="Text Placeholder 2">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2492707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bg-BG"/>
          </a:p>
        </p:txBody>
      </p:sp>
    </p:spTree>
    <p:extLst>
      <p:ext uri="{BB962C8B-B14F-4D97-AF65-F5344CB8AC3E}">
        <p14:creationId xmlns:p14="http://schemas.microsoft.com/office/powerpoint/2010/main" val="1720334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331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bg-BG"/>
          </a:p>
        </p:txBody>
      </p:sp>
      <p:sp>
        <p:nvSpPr>
          <p:cNvPr id="3" name="Content Placeholder 2">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63315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bg-BG"/>
          </a:p>
        </p:txBody>
      </p:sp>
      <p:sp>
        <p:nvSpPr>
          <p:cNvPr id="3" name="Picture Placeholder 2">
            <a:extLst/>
          </p:cNvPr>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18078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bg-BG"/>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3791182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6543675" y="365125"/>
            <a:ext cx="1971675" cy="5811838"/>
          </a:xfrm>
        </p:spPr>
        <p:txBody>
          <a:bodyPr vert="eaVert"/>
          <a:lstStyle/>
          <a:p>
            <a:r>
              <a:rPr lang="en-US"/>
              <a:t>Click to edit Master title style</a:t>
            </a:r>
            <a:endParaRPr lang="bg-BG"/>
          </a:p>
        </p:txBody>
      </p:sp>
      <p:sp>
        <p:nvSpPr>
          <p:cNvPr id="3" name="Vertical Text Placeholder 2">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120637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835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pic>
        <p:nvPicPr>
          <p:cNvPr id="6" name="Picture 5"/>
          <p:cNvPicPr>
            <a:picLocks noChangeAspect="1"/>
          </p:cNvPicPr>
          <p:nvPr userDrawn="1"/>
        </p:nvPicPr>
        <p:blipFill>
          <a:blip r:embed="rId2"/>
          <a:stretch>
            <a:fillRect/>
          </a:stretch>
        </p:blipFill>
        <p:spPr>
          <a:xfrm>
            <a:off x="7524750" y="457200"/>
            <a:ext cx="1293813" cy="5334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45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p:cNvPr>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pic>
        <p:nvPicPr>
          <p:cNvPr id="6" name="Picture 5"/>
          <p:cNvPicPr>
            <a:picLocks noChangeAspect="1"/>
          </p:cNvPicPr>
          <p:nvPr userDrawn="1"/>
        </p:nvPicPr>
        <p:blipFill>
          <a:blip r:embed="rId2"/>
          <a:stretch>
            <a:fillRect/>
          </a:stretch>
        </p:blipFill>
        <p:spPr>
          <a:xfrm>
            <a:off x="7524750" y="457200"/>
            <a:ext cx="1293813" cy="5334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8962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p:cNvPr>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pic>
        <p:nvPicPr>
          <p:cNvPr id="6" name="Picture 5"/>
          <p:cNvPicPr>
            <a:picLocks noChangeAspect="1"/>
          </p:cNvPicPr>
          <p:nvPr userDrawn="1"/>
        </p:nvPicPr>
        <p:blipFill>
          <a:blip r:embed="rId2"/>
          <a:stretch>
            <a:fillRect/>
          </a:stretch>
        </p:blipFill>
        <p:spPr>
          <a:xfrm>
            <a:off x="7524750" y="457200"/>
            <a:ext cx="1293813" cy="5334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9600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p:cNvPr>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pic>
        <p:nvPicPr>
          <p:cNvPr id="6" name="Picture 5"/>
          <p:cNvPicPr>
            <a:picLocks noChangeAspect="1"/>
          </p:cNvPicPr>
          <p:nvPr userDrawn="1"/>
        </p:nvPicPr>
        <p:blipFill>
          <a:blip r:embed="rId2"/>
          <a:stretch>
            <a:fillRect/>
          </a:stretch>
        </p:blipFill>
        <p:spPr>
          <a:xfrm>
            <a:off x="7524750" y="457200"/>
            <a:ext cx="1293813" cy="5334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1662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p:cNvPr>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pic>
        <p:nvPicPr>
          <p:cNvPr id="6" name="Picture 5"/>
          <p:cNvPicPr>
            <a:picLocks noChangeAspect="1"/>
          </p:cNvPicPr>
          <p:nvPr userDrawn="1"/>
        </p:nvPicPr>
        <p:blipFill>
          <a:blip r:embed="rId2"/>
          <a:stretch>
            <a:fillRect/>
          </a:stretch>
        </p:blipFill>
        <p:spPr>
          <a:xfrm>
            <a:off x="7524750" y="457200"/>
            <a:ext cx="1293813" cy="5334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2202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41776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4536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4819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671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9467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43142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570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06173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2401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724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623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Rectangle 2">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a:extLst/>
          </p:cNvPr>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381469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788" y="457200"/>
            <a:ext cx="1712912"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2700338" y="731838"/>
            <a:ext cx="261802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400" dirty="0" smtClean="0">
                <a:solidFill>
                  <a:srgbClr val="002060"/>
                </a:solidFill>
                <a:latin typeface="Georgia" pitchFamily="18" charset="0"/>
                <a:ea typeface="MS PGothic" pitchFamily="34" charset="-128"/>
                <a:cs typeface="Georgia" pitchFamily="18" charset="0"/>
              </a:rPr>
              <a:t>Година 2019-2020</a:t>
            </a:r>
          </a:p>
          <a:p>
            <a:pPr eaLnBrk="1" hangingPunct="1">
              <a:defRPr/>
            </a:pPr>
            <a:r>
              <a:rPr lang="ru-RU" altLang="en-US" sz="1400" dirty="0" smtClean="0">
                <a:solidFill>
                  <a:srgbClr val="002060"/>
                </a:solidFill>
                <a:latin typeface="Georgia" pitchFamily="18" charset="0"/>
                <a:ea typeface="MS PGothic" pitchFamily="34" charset="-128"/>
                <a:cs typeface="Georgia" pitchFamily="18" charset="0"/>
              </a:rPr>
              <a:t>Президент РИ Марк Малони</a:t>
            </a:r>
          </a:p>
          <a:p>
            <a:pPr eaLnBrk="1" hangingPunct="1">
              <a:defRPr/>
            </a:pPr>
            <a:r>
              <a:rPr lang="ru-RU" altLang="en-US" sz="1400" dirty="0" smtClean="0">
                <a:solidFill>
                  <a:srgbClr val="002060"/>
                </a:solidFill>
                <a:latin typeface="Georgia" pitchFamily="18" charset="0"/>
                <a:ea typeface="MS PGothic" pitchFamily="34" charset="-128"/>
                <a:cs typeface="Georgia" pitchFamily="18" charset="0"/>
              </a:rPr>
              <a:t>ДГ Митко Минев</a:t>
            </a:r>
          </a:p>
          <a:p>
            <a:pPr eaLnBrk="1" hangingPunct="1">
              <a:defRPr/>
            </a:pPr>
            <a:r>
              <a:rPr lang="ru-RU" altLang="en-US" sz="1400" dirty="0" smtClean="0">
                <a:solidFill>
                  <a:srgbClr val="002060"/>
                </a:solidFill>
                <a:latin typeface="Georgia" pitchFamily="18" charset="0"/>
                <a:ea typeface="MS PGothic" pitchFamily="34" charset="-128"/>
                <a:cs typeface="Georgia" pitchFamily="18" charset="0"/>
              </a:rPr>
              <a:t>ДГЕ Илиян Николов</a:t>
            </a:r>
            <a:endParaRPr lang="en-US" altLang="en-US" sz="1400" dirty="0" smtClean="0">
              <a:solidFill>
                <a:srgbClr val="002060"/>
              </a:solidFill>
              <a:latin typeface="Georgia" pitchFamily="18" charset="0"/>
              <a:ea typeface="MS PGothic" pitchFamily="34" charset="-128"/>
              <a:cs typeface="Georgia" pitchFamily="18" charset="0"/>
            </a:endParaRPr>
          </a:p>
          <a:p>
            <a:pPr eaLnBrk="1" hangingPunct="1">
              <a:defRPr/>
            </a:pPr>
            <a:r>
              <a:rPr lang="ru-RU" altLang="en-US" sz="1400" dirty="0" smtClean="0">
                <a:solidFill>
                  <a:srgbClr val="002060"/>
                </a:solidFill>
                <a:latin typeface="Georgia" pitchFamily="18" charset="0"/>
                <a:ea typeface="MS PGothic" pitchFamily="34" charset="-128"/>
                <a:cs typeface="Georgia" pitchFamily="18" charset="0"/>
              </a:rPr>
              <a:t>Дистрикт </a:t>
            </a:r>
            <a:r>
              <a:rPr lang="ru-RU" altLang="en-US" sz="1400" dirty="0">
                <a:solidFill>
                  <a:srgbClr val="002060"/>
                </a:solidFill>
                <a:latin typeface="Georgia" pitchFamily="18" charset="0"/>
                <a:ea typeface="MS PGothic" pitchFamily="34" charset="-128"/>
                <a:cs typeface="Georgia" pitchFamily="18" charset="0"/>
              </a:rPr>
              <a:t>2482</a:t>
            </a:r>
            <a:endParaRPr lang="en-US" altLang="en-US" sz="1400" dirty="0">
              <a:solidFill>
                <a:srgbClr val="002060"/>
              </a:solidFill>
              <a:latin typeface="Georgia" pitchFamily="18" charset="0"/>
              <a:ea typeface="MS PGothic" pitchFamily="34" charset="-128"/>
              <a:cs typeface="Georgia" pitchFamily="18" charset="0"/>
            </a:endParaRPr>
          </a:p>
        </p:txBody>
      </p:sp>
    </p:spTree>
    <p:extLst>
      <p:ext uri="{BB962C8B-B14F-4D97-AF65-F5344CB8AC3E}">
        <p14:creationId xmlns:p14="http://schemas.microsoft.com/office/powerpoint/2010/main" val="70497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a:extLst/>
          </p:cNvPr>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86564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a:extLst/>
          </p:cNvPr>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228241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a:extLst/>
          </p:cNvPr>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89688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23303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a:extLst/>
          </p:cNvPr>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450073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a:extLst/>
          </p:cNvPr>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69651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275193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788" y="457200"/>
            <a:ext cx="1712912"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765197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a:extLst>
              <a:ext uri="{28A0092B-C50C-407E-A947-70E740481C1C}">
                <a14:useLocalDpi xmlns:a14="http://schemas.microsoft.com/office/drawing/2010/main" val="0"/>
              </a:ext>
            </a:extLst>
          </a:blip>
          <a:srcRect r="60782"/>
          <a:stretch>
            <a:fillRect/>
          </a:stretch>
        </p:blipFill>
        <p:spPr bwMode="auto">
          <a:xfrm>
            <a:off x="6858000" y="469900"/>
            <a:ext cx="17081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00413" y="2538413"/>
            <a:ext cx="1712912"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892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3113" y="1268413"/>
            <a:ext cx="1712912"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751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381000" y="2867025"/>
            <a:ext cx="2462213" cy="777875"/>
            <a:chOff x="381000" y="2867025"/>
            <a:chExt cx="2462808" cy="777875"/>
          </a:xfrm>
        </p:grpSpPr>
        <p:pic>
          <p:nvPicPr>
            <p:cNvPr id="3" name="Picture 4" descr="D:\rotary\0000 Vesko\grafics\T1819EN_Lockup_PMS-C-TRANSPERENT.png"/>
            <p:cNvPicPr>
              <a:picLocks noChangeAspect="1" noChangeArrowheads="1"/>
            </p:cNvPicPr>
            <p:nvPr userDrawn="1"/>
          </p:nvPicPr>
          <p:blipFill>
            <a:blip r:embed="rId3">
              <a:extLst>
                <a:ext uri="{28A0092B-C50C-407E-A947-70E740481C1C}">
                  <a14:useLocalDpi xmlns:a14="http://schemas.microsoft.com/office/drawing/2010/main" val="0"/>
                </a:ext>
              </a:extLst>
            </a:blip>
            <a:srcRect r="50000"/>
            <a:stretch>
              <a:fillRect/>
            </a:stretch>
          </p:blipFill>
          <p:spPr bwMode="auto">
            <a:xfrm>
              <a:off x="381000" y="2867025"/>
              <a:ext cx="1699359"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71059" y="2960325"/>
              <a:ext cx="672749" cy="59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44211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descr="D:\rotary\0000 Vesko\grafics\T1819EN_Lockup_PMS-C-TRANSPERENT.png"/>
          <p:cNvPicPr>
            <a:picLocks noChangeAspect="1" noChangeArrowheads="1"/>
          </p:cNvPicPr>
          <p:nvPr userDrawn="1"/>
        </p:nvPicPr>
        <p:blipFill>
          <a:blip r:embed="rId3">
            <a:extLst>
              <a:ext uri="{28A0092B-C50C-407E-A947-70E740481C1C}">
                <a14:useLocalDpi xmlns:a14="http://schemas.microsoft.com/office/drawing/2010/main" val="0"/>
              </a:ext>
            </a:extLst>
          </a:blip>
          <a:srcRect r="50000"/>
          <a:stretch>
            <a:fillRect/>
          </a:stretch>
        </p:blipFill>
        <p:spPr bwMode="auto">
          <a:xfrm>
            <a:off x="5143500" y="2687638"/>
            <a:ext cx="16986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75463" y="2871788"/>
            <a:ext cx="6731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6924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1613" y="2924175"/>
            <a:ext cx="1712912"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810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a:extLst>
              <a:ext uri="{28A0092B-C50C-407E-A947-70E740481C1C}">
                <a14:useLocalDpi xmlns:a14="http://schemas.microsoft.com/office/drawing/2010/main" val="0"/>
              </a:ext>
            </a:extLst>
          </a:blip>
          <a:srcRect r="60782"/>
          <a:stretch>
            <a:fillRect/>
          </a:stretch>
        </p:blipFill>
        <p:spPr bwMode="auto">
          <a:xfrm>
            <a:off x="6651625" y="469900"/>
            <a:ext cx="17081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48500" y="3933825"/>
            <a:ext cx="13112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p:nvPr userDrawn="1"/>
        </p:nvSpPr>
        <p:spPr>
          <a:xfrm>
            <a:off x="3695700" y="6248400"/>
            <a:ext cx="4908550" cy="677108"/>
          </a:xfrm>
          <a:prstGeom prst="rect">
            <a:avLst/>
          </a:prstGeom>
        </p:spPr>
        <p:txBody>
          <a:bodyPr>
            <a:spAutoFit/>
          </a:bodyPr>
          <a:lstStyle>
            <a:defPPr>
              <a:defRPr lang="bg-B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ru-RU" sz="1200" b="1" cap="all" dirty="0" smtClean="0">
                <a:solidFill>
                  <a:schemeClr val="bg1"/>
                </a:solidFill>
                <a:latin typeface="+mn-lt"/>
                <a:cs typeface="+mn-cs"/>
              </a:rPr>
              <a:t>ТРЕНИРОВЪЧЕН СЕМИНАР ЗА ЕЛЕКТ ПРЕЗИДЕНТИ И СЕКРЕТАРИ (ПЕТС) </a:t>
            </a:r>
            <a:r>
              <a:rPr lang="ru-RU" sz="1200" b="1" dirty="0" smtClean="0">
                <a:solidFill>
                  <a:schemeClr val="bg1"/>
                </a:solidFill>
                <a:latin typeface="+mn-lt"/>
                <a:cs typeface="+mn-cs"/>
              </a:rPr>
              <a:t>, Неприсъствен</a:t>
            </a:r>
            <a:r>
              <a:rPr lang="ru-RU" sz="1200" b="1" baseline="0" dirty="0" smtClean="0">
                <a:solidFill>
                  <a:schemeClr val="bg1"/>
                </a:solidFill>
                <a:latin typeface="+mn-lt"/>
                <a:cs typeface="+mn-cs"/>
              </a:rPr>
              <a:t>, Април 2020</a:t>
            </a:r>
            <a:endParaRPr lang="ru-RU" sz="1200" b="0" i="0" kern="1200" dirty="0" smtClean="0">
              <a:solidFill>
                <a:schemeClr val="bg1"/>
              </a:solidFill>
              <a:effectLst/>
              <a:latin typeface="Arial" pitchFamily="34" charset="0"/>
              <a:ea typeface="+mn-ea"/>
              <a:cs typeface="Arial" pitchFamily="34" charset="0"/>
            </a:endParaRPr>
          </a:p>
          <a:p>
            <a:pPr>
              <a:defRPr/>
            </a:pPr>
            <a:endParaRPr lang="en-US" sz="1400" dirty="0">
              <a:solidFill>
                <a:schemeClr val="bg1"/>
              </a:solidFill>
            </a:endParaRPr>
          </a:p>
        </p:txBody>
      </p:sp>
    </p:spTree>
    <p:extLst>
      <p:ext uri="{BB962C8B-B14F-4D97-AF65-F5344CB8AC3E}">
        <p14:creationId xmlns:p14="http://schemas.microsoft.com/office/powerpoint/2010/main" val="31783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96601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974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4610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8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188" y="514350"/>
            <a:ext cx="1712912"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Box 5"/>
          <p:cNvSpPr txBox="1">
            <a:spLocks noChangeArrowheads="1"/>
          </p:cNvSpPr>
          <p:nvPr userDrawn="1"/>
        </p:nvSpPr>
        <p:spPr bwMode="auto">
          <a:xfrm>
            <a:off x="2700338" y="731838"/>
            <a:ext cx="261802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400" dirty="0" smtClean="0">
                <a:solidFill>
                  <a:srgbClr val="002060"/>
                </a:solidFill>
                <a:latin typeface="Georgia" pitchFamily="18" charset="0"/>
                <a:ea typeface="MS PGothic" pitchFamily="34" charset="-128"/>
                <a:cs typeface="Georgia" pitchFamily="18" charset="0"/>
              </a:rPr>
              <a:t>Година 2019-2020</a:t>
            </a:r>
          </a:p>
          <a:p>
            <a:pPr eaLnBrk="1" hangingPunct="1">
              <a:defRPr/>
            </a:pPr>
            <a:r>
              <a:rPr lang="ru-RU" altLang="en-US" sz="1400" dirty="0" smtClean="0">
                <a:solidFill>
                  <a:srgbClr val="002060"/>
                </a:solidFill>
                <a:latin typeface="Georgia" pitchFamily="18" charset="0"/>
                <a:ea typeface="MS PGothic" pitchFamily="34" charset="-128"/>
                <a:cs typeface="Georgia" pitchFamily="18" charset="0"/>
              </a:rPr>
              <a:t>Президент РИ Марк Малони</a:t>
            </a:r>
          </a:p>
          <a:p>
            <a:pPr eaLnBrk="1" hangingPunct="1">
              <a:defRPr/>
            </a:pPr>
            <a:r>
              <a:rPr lang="ru-RU" altLang="en-US" sz="1400" dirty="0" smtClean="0">
                <a:solidFill>
                  <a:srgbClr val="002060"/>
                </a:solidFill>
                <a:latin typeface="Georgia" pitchFamily="18" charset="0"/>
                <a:ea typeface="MS PGothic" pitchFamily="34" charset="-128"/>
                <a:cs typeface="Georgia" pitchFamily="18" charset="0"/>
              </a:rPr>
              <a:t>ДГ Митко Минев</a:t>
            </a:r>
          </a:p>
          <a:p>
            <a:pPr eaLnBrk="1" hangingPunct="1">
              <a:defRPr/>
            </a:pPr>
            <a:r>
              <a:rPr lang="ru-RU" altLang="en-US" sz="1400" dirty="0" smtClean="0">
                <a:solidFill>
                  <a:srgbClr val="002060"/>
                </a:solidFill>
                <a:latin typeface="Georgia" pitchFamily="18" charset="0"/>
                <a:ea typeface="MS PGothic" pitchFamily="34" charset="-128"/>
                <a:cs typeface="Georgia" pitchFamily="18" charset="0"/>
              </a:rPr>
              <a:t>ДГЕ Илиян Николов</a:t>
            </a:r>
            <a:endParaRPr lang="en-US" altLang="en-US" sz="1400" dirty="0" smtClean="0">
              <a:solidFill>
                <a:srgbClr val="002060"/>
              </a:solidFill>
              <a:latin typeface="Georgia" pitchFamily="18" charset="0"/>
              <a:ea typeface="MS PGothic" pitchFamily="34" charset="-128"/>
              <a:cs typeface="Georgia" pitchFamily="18" charset="0"/>
            </a:endParaRPr>
          </a:p>
          <a:p>
            <a:pPr eaLnBrk="1" hangingPunct="1">
              <a:defRPr/>
            </a:pPr>
            <a:r>
              <a:rPr lang="ru-RU" altLang="en-US" sz="1400" dirty="0" smtClean="0">
                <a:solidFill>
                  <a:srgbClr val="002060"/>
                </a:solidFill>
                <a:latin typeface="Georgia" pitchFamily="18" charset="0"/>
                <a:ea typeface="MS PGothic" pitchFamily="34" charset="-128"/>
                <a:cs typeface="Georgia" pitchFamily="18" charset="0"/>
              </a:rPr>
              <a:t>Дистрикт </a:t>
            </a:r>
            <a:r>
              <a:rPr lang="ru-RU" altLang="en-US" sz="1400" dirty="0">
                <a:solidFill>
                  <a:srgbClr val="002060"/>
                </a:solidFill>
                <a:latin typeface="Georgia" pitchFamily="18" charset="0"/>
                <a:ea typeface="MS PGothic" pitchFamily="34" charset="-128"/>
                <a:cs typeface="Georgia" pitchFamily="18" charset="0"/>
              </a:rPr>
              <a:t>2482</a:t>
            </a:r>
            <a:endParaRPr lang="en-US" altLang="en-US" sz="1400" dirty="0">
              <a:solidFill>
                <a:srgbClr val="002060"/>
              </a:solidFill>
              <a:latin typeface="Georgia" pitchFamily="18" charset="0"/>
              <a:ea typeface="MS PGothic" pitchFamily="34" charset="-128"/>
              <a:cs typeface="Georgia" pitchFamily="18" charset="0"/>
            </a:endParaRPr>
          </a:p>
        </p:txBody>
      </p:sp>
    </p:spTree>
    <p:extLst>
      <p:ext uri="{BB962C8B-B14F-4D97-AF65-F5344CB8AC3E}">
        <p14:creationId xmlns:p14="http://schemas.microsoft.com/office/powerpoint/2010/main" val="3453290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00039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70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4">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Rectangle 5">
            <a:extLst/>
          </p:cNvPr>
          <p:cNvSpPr>
            <a:spLocks noChangeArrowheads="1"/>
          </p:cNvSpPr>
          <p:nvPr userDrawn="1"/>
        </p:nvSpPr>
        <p:spPr bwMode="auto">
          <a:xfrm>
            <a:off x="-152400" y="3844925"/>
            <a:ext cx="9525000" cy="1600200"/>
          </a:xfrm>
          <a:prstGeom prst="rect">
            <a:avLst/>
          </a:prstGeom>
          <a:solidFill>
            <a:schemeClr val="accent1"/>
          </a:solidFill>
          <a:ln>
            <a:noFill/>
          </a:ln>
          <a:effectLst>
            <a:outerShdw blurRad="88900" dist="61087" dir="5400000" rotWithShape="0">
              <a:srgbClr val="808080">
                <a:alpha val="45999"/>
              </a:srgbClr>
            </a:outerShdw>
          </a:effectLst>
        </p:spPr>
        <p:txBody>
          <a:bodyPr anchor="ctr"/>
          <a:lstStyle/>
          <a:p>
            <a:pPr algn="ctr" eaLnBrk="1" hangingPunct="1">
              <a:defRPr/>
            </a:pPr>
            <a:endParaRPr lang="en-US" dirty="0">
              <a:solidFill>
                <a:schemeClr val="lt1"/>
              </a:solidFill>
              <a:latin typeface="+mn-lt"/>
              <a:cs typeface="+mn-cs"/>
            </a:endParaRPr>
          </a:p>
        </p:txBody>
      </p:sp>
      <p:sp>
        <p:nvSpPr>
          <p:cNvPr id="2" name="Title 1"/>
          <p:cNvSpPr>
            <a:spLocks noGrp="1"/>
          </p:cNvSpPr>
          <p:nvPr>
            <p:ph type="ctrTitle"/>
          </p:nvPr>
        </p:nvSpPr>
        <p:spPr>
          <a:xfrm>
            <a:off x="152400" y="3845024"/>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7367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bg-BG"/>
          </a:p>
        </p:txBody>
      </p:sp>
      <p:sp>
        <p:nvSpPr>
          <p:cNvPr id="3" name="Subtitle 2">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Tree>
    <p:extLst>
      <p:ext uri="{BB962C8B-B14F-4D97-AF65-F5344CB8AC3E}">
        <p14:creationId xmlns:p14="http://schemas.microsoft.com/office/powerpoint/2010/main" val="3896338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4.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theme" Target="../theme/theme5.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2700338" y="731838"/>
            <a:ext cx="261802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400" dirty="0" smtClean="0">
                <a:solidFill>
                  <a:srgbClr val="002060"/>
                </a:solidFill>
                <a:latin typeface="Georgia" pitchFamily="18" charset="0"/>
                <a:ea typeface="MS PGothic" pitchFamily="34" charset="-128"/>
                <a:cs typeface="Georgia" pitchFamily="18" charset="0"/>
              </a:rPr>
              <a:t>Година 2019-2020</a:t>
            </a:r>
          </a:p>
          <a:p>
            <a:pPr eaLnBrk="1" hangingPunct="1">
              <a:defRPr/>
            </a:pPr>
            <a:r>
              <a:rPr lang="ru-RU" altLang="en-US" sz="1400" dirty="0" smtClean="0">
                <a:solidFill>
                  <a:srgbClr val="002060"/>
                </a:solidFill>
                <a:latin typeface="Georgia" pitchFamily="18" charset="0"/>
                <a:ea typeface="MS PGothic" pitchFamily="34" charset="-128"/>
                <a:cs typeface="Georgia" pitchFamily="18" charset="0"/>
              </a:rPr>
              <a:t>Президент РИ Марк Малони</a:t>
            </a:r>
          </a:p>
          <a:p>
            <a:pPr eaLnBrk="1" hangingPunct="1">
              <a:defRPr/>
            </a:pPr>
            <a:r>
              <a:rPr lang="ru-RU" altLang="en-US" sz="1400" dirty="0" smtClean="0">
                <a:solidFill>
                  <a:srgbClr val="002060"/>
                </a:solidFill>
                <a:latin typeface="Georgia" pitchFamily="18" charset="0"/>
                <a:ea typeface="MS PGothic" pitchFamily="34" charset="-128"/>
                <a:cs typeface="Georgia" pitchFamily="18" charset="0"/>
              </a:rPr>
              <a:t>ДГ Митко Минев</a:t>
            </a:r>
          </a:p>
          <a:p>
            <a:pPr eaLnBrk="1" hangingPunct="1">
              <a:defRPr/>
            </a:pPr>
            <a:r>
              <a:rPr lang="ru-RU" altLang="en-US" sz="1400" dirty="0" smtClean="0">
                <a:solidFill>
                  <a:srgbClr val="002060"/>
                </a:solidFill>
                <a:latin typeface="Georgia" pitchFamily="18" charset="0"/>
                <a:ea typeface="MS PGothic" pitchFamily="34" charset="-128"/>
                <a:cs typeface="Georgia" pitchFamily="18" charset="0"/>
              </a:rPr>
              <a:t>ДГЕ Илиян Николов</a:t>
            </a:r>
            <a:endParaRPr lang="en-US" altLang="en-US" sz="1400" dirty="0" smtClean="0">
              <a:solidFill>
                <a:srgbClr val="002060"/>
              </a:solidFill>
              <a:latin typeface="Georgia" pitchFamily="18" charset="0"/>
              <a:ea typeface="MS PGothic" pitchFamily="34" charset="-128"/>
              <a:cs typeface="Georgia" pitchFamily="18" charset="0"/>
            </a:endParaRPr>
          </a:p>
          <a:p>
            <a:pPr eaLnBrk="1" hangingPunct="1">
              <a:defRPr/>
            </a:pPr>
            <a:r>
              <a:rPr lang="ru-RU" altLang="en-US" sz="1400" dirty="0" smtClean="0">
                <a:solidFill>
                  <a:srgbClr val="002060"/>
                </a:solidFill>
                <a:latin typeface="Georgia" pitchFamily="18" charset="0"/>
                <a:ea typeface="MS PGothic" pitchFamily="34" charset="-128"/>
                <a:cs typeface="Georgia" pitchFamily="18" charset="0"/>
              </a:rPr>
              <a:t>Дистрикт </a:t>
            </a:r>
            <a:r>
              <a:rPr lang="ru-RU" altLang="en-US" sz="1400" dirty="0">
                <a:solidFill>
                  <a:srgbClr val="002060"/>
                </a:solidFill>
                <a:latin typeface="Georgia" pitchFamily="18" charset="0"/>
                <a:ea typeface="MS PGothic" pitchFamily="34" charset="-128"/>
                <a:cs typeface="Georgia" pitchFamily="18" charset="0"/>
              </a:rPr>
              <a:t>2482</a:t>
            </a:r>
            <a:endParaRPr lang="en-US" altLang="en-US" sz="1400" dirty="0">
              <a:solidFill>
                <a:srgbClr val="002060"/>
              </a:solidFill>
              <a:latin typeface="Georgia" pitchFamily="18" charset="0"/>
              <a:ea typeface="MS PGothic" pitchFamily="34" charset="-128"/>
              <a:cs typeface="Georgia" pitchFamily="18" charset="0"/>
            </a:endParaRPr>
          </a:p>
        </p:txBody>
      </p:sp>
      <p:sp>
        <p:nvSpPr>
          <p:cNvPr id="11" name="TextBox 2"/>
          <p:cNvSpPr txBox="1"/>
          <p:nvPr userDrawn="1"/>
        </p:nvSpPr>
        <p:spPr>
          <a:xfrm>
            <a:off x="3695700" y="6248400"/>
            <a:ext cx="4908550" cy="677108"/>
          </a:xfrm>
          <a:prstGeom prst="rect">
            <a:avLst/>
          </a:prstGeom>
        </p:spPr>
        <p:txBody>
          <a:bodyPr>
            <a:spAutoFit/>
          </a:bodyPr>
          <a:lstStyle>
            <a:defPPr>
              <a:defRPr lang="bg-B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ru-RU" sz="1200" b="1" cap="all" dirty="0" smtClean="0">
                <a:solidFill>
                  <a:srgbClr val="002060"/>
                </a:solidFill>
                <a:latin typeface="+mn-lt"/>
                <a:cs typeface="+mn-cs"/>
              </a:rPr>
              <a:t>ТРЕНИРОВЪЧЕН СЕМИНАР ЗА ЕЛЕКТ ПРЕЗИДЕНТИ И СЕКРЕТАРИ (ПЕТС) </a:t>
            </a:r>
            <a:r>
              <a:rPr lang="ru-RU" sz="1200" b="1" dirty="0" smtClean="0">
                <a:solidFill>
                  <a:srgbClr val="002060"/>
                </a:solidFill>
                <a:latin typeface="+mn-lt"/>
                <a:cs typeface="+mn-cs"/>
              </a:rPr>
              <a:t>, Неприсъствен</a:t>
            </a:r>
            <a:r>
              <a:rPr lang="ru-RU" sz="1200" b="1" baseline="0" dirty="0" smtClean="0">
                <a:solidFill>
                  <a:srgbClr val="002060"/>
                </a:solidFill>
                <a:latin typeface="+mn-lt"/>
                <a:cs typeface="+mn-cs"/>
              </a:rPr>
              <a:t>, Април 2020</a:t>
            </a:r>
            <a:endParaRPr lang="ru-RU" sz="1200" b="0" i="0" kern="1200" dirty="0" smtClean="0">
              <a:solidFill>
                <a:schemeClr val="tx1"/>
              </a:solidFill>
              <a:effectLst/>
              <a:latin typeface="Arial" pitchFamily="34" charset="0"/>
              <a:ea typeface="+mn-ea"/>
              <a:cs typeface="Arial" pitchFamily="34" charset="0"/>
            </a:endParaRPr>
          </a:p>
          <a:p>
            <a:pPr>
              <a:defRPr/>
            </a:pPr>
            <a:endParaRPr lang="en-US" sz="1400" dirty="0"/>
          </a:p>
        </p:txBody>
      </p:sp>
      <p:pic>
        <p:nvPicPr>
          <p:cNvPr id="1030" name="Picture 3"/>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8788" y="457200"/>
            <a:ext cx="1712912"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40" r:id="rId1"/>
    <p:sldLayoutId id="2147485441" r:id="rId2"/>
    <p:sldLayoutId id="2147485442" r:id="rId3"/>
    <p:sldLayoutId id="2147485443" r:id="rId4"/>
    <p:sldLayoutId id="2147485444" r:id="rId5"/>
    <p:sldLayoutId id="2147485445" r:id="rId6"/>
    <p:sldLayoutId id="2147485446" r:id="rId7"/>
    <p:sldLayoutId id="2147485470" r:id="rId8"/>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2051"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6" name="TextBox 2"/>
          <p:cNvSpPr txBox="1"/>
          <p:nvPr userDrawn="1"/>
        </p:nvSpPr>
        <p:spPr>
          <a:xfrm>
            <a:off x="3695700" y="6248400"/>
            <a:ext cx="4908550" cy="677108"/>
          </a:xfrm>
          <a:prstGeom prst="rect">
            <a:avLst/>
          </a:prstGeom>
        </p:spPr>
        <p:txBody>
          <a:bodyPr>
            <a:spAutoFit/>
          </a:bodyPr>
          <a:lstStyle>
            <a:defPPr>
              <a:defRPr lang="bg-B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ru-RU" sz="1200" b="1" cap="all" dirty="0" smtClean="0">
                <a:solidFill>
                  <a:srgbClr val="002060"/>
                </a:solidFill>
                <a:latin typeface="+mn-lt"/>
                <a:cs typeface="+mn-cs"/>
              </a:rPr>
              <a:t>ТРЕНИРОВЪЧЕН СЕМИНАР ЗА ЕЛЕКТ ПРЕЗИДЕНТИ И СЕКРЕТАРИ (ПЕТС) </a:t>
            </a:r>
            <a:r>
              <a:rPr lang="ru-RU" sz="1200" b="1" dirty="0" smtClean="0">
                <a:solidFill>
                  <a:srgbClr val="002060"/>
                </a:solidFill>
                <a:latin typeface="+mn-lt"/>
                <a:cs typeface="+mn-cs"/>
              </a:rPr>
              <a:t>, Неприсъствен</a:t>
            </a:r>
            <a:r>
              <a:rPr lang="ru-RU" sz="1200" b="1" baseline="0" dirty="0" smtClean="0">
                <a:solidFill>
                  <a:srgbClr val="002060"/>
                </a:solidFill>
                <a:latin typeface="+mn-lt"/>
                <a:cs typeface="+mn-cs"/>
              </a:rPr>
              <a:t>, Април 2020</a:t>
            </a:r>
            <a:endParaRPr lang="ru-RU" sz="1200" b="0" i="0" kern="1200" dirty="0" smtClean="0">
              <a:solidFill>
                <a:schemeClr val="tx1"/>
              </a:solidFill>
              <a:effectLst/>
              <a:latin typeface="Arial" pitchFamily="34" charset="0"/>
              <a:ea typeface="+mn-ea"/>
              <a:cs typeface="Arial" pitchFamily="34" charset="0"/>
            </a:endParaRPr>
          </a:p>
          <a:p>
            <a:pPr>
              <a:defRPr/>
            </a:pPr>
            <a:endParaRPr lang="en-US" sz="1400" dirty="0"/>
          </a:p>
        </p:txBody>
      </p:sp>
    </p:spTree>
  </p:cSld>
  <p:clrMap bg1="lt1" tx1="dk1" bg2="lt2" tx2="dk2" accent1="accent1" accent2="accent2" accent3="accent3" accent4="accent4" accent5="accent5" accent6="accent6" hlink="hlink" folHlink="folHlink"/>
  <p:sldLayoutIdLst>
    <p:sldLayoutId id="2147485447" r:id="rId1"/>
    <p:sldLayoutId id="2147485448" r:id="rId2"/>
    <p:sldLayoutId id="2147485449" r:id="rId3"/>
    <p:sldLayoutId id="2147485450" r:id="rId4"/>
    <p:sldLayoutId id="2147485451" r:id="rId5"/>
    <p:sldLayoutId id="2147485452" r:id="rId6"/>
    <p:sldLayoutId id="2147485453" r:id="rId7"/>
    <p:sldLayoutId id="2147485454" r:id="rId8"/>
    <p:sldLayoutId id="2147485455" r:id="rId9"/>
    <p:sldLayoutId id="2147485456" r:id="rId10"/>
    <p:sldLayoutId id="214748545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p:nvPr userDrawn="1"/>
        </p:nvSpPr>
        <p:spPr>
          <a:xfrm>
            <a:off x="3695700" y="6248400"/>
            <a:ext cx="4908550" cy="677108"/>
          </a:xfrm>
          <a:prstGeom prst="rect">
            <a:avLst/>
          </a:prstGeom>
        </p:spPr>
        <p:txBody>
          <a:bodyPr>
            <a:spAutoFit/>
          </a:bodyPr>
          <a:lstStyle>
            <a:defPPr>
              <a:defRPr lang="bg-B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ru-RU" sz="1200" b="1" cap="all" dirty="0" smtClean="0">
                <a:solidFill>
                  <a:srgbClr val="002060"/>
                </a:solidFill>
                <a:latin typeface="+mn-lt"/>
                <a:cs typeface="+mn-cs"/>
              </a:rPr>
              <a:t>ТРЕНИРОВЪЧЕН СЕМИНАР ЗА ЕЛЕКТ ПРЕЗИДЕНТИ И СЕКРЕТАРИ (ПЕТС) </a:t>
            </a:r>
            <a:r>
              <a:rPr lang="ru-RU" sz="1200" b="1" dirty="0" smtClean="0">
                <a:solidFill>
                  <a:srgbClr val="002060"/>
                </a:solidFill>
                <a:latin typeface="+mn-lt"/>
                <a:cs typeface="+mn-cs"/>
              </a:rPr>
              <a:t>, Неприсъствен</a:t>
            </a:r>
            <a:r>
              <a:rPr lang="ru-RU" sz="1200" b="1" baseline="0" dirty="0" smtClean="0">
                <a:solidFill>
                  <a:srgbClr val="002060"/>
                </a:solidFill>
                <a:latin typeface="+mn-lt"/>
                <a:cs typeface="+mn-cs"/>
              </a:rPr>
              <a:t>, Април 2020</a:t>
            </a:r>
            <a:endParaRPr lang="ru-RU" sz="1200" b="0" i="0" kern="1200" dirty="0" smtClean="0">
              <a:solidFill>
                <a:schemeClr val="tx1"/>
              </a:solidFill>
              <a:effectLst/>
              <a:latin typeface="Arial" pitchFamily="34" charset="0"/>
              <a:ea typeface="+mn-ea"/>
              <a:cs typeface="Arial" pitchFamily="34" charset="0"/>
            </a:endParaRPr>
          </a:p>
          <a:p>
            <a:pPr>
              <a:defRPr/>
            </a:pPr>
            <a:endParaRPr lang="en-US" sz="1400" dirty="0"/>
          </a:p>
        </p:txBody>
      </p:sp>
    </p:spTree>
  </p:cSld>
  <p:clrMap bg1="lt1" tx1="dk1" bg2="lt2" tx2="dk2" accent1="accent1" accent2="accent2" accent3="accent3" accent4="accent4" accent5="accent5" accent6="accent6" hlink="hlink" folHlink="folHlink"/>
  <p:sldLayoutIdLst>
    <p:sldLayoutId id="2147485471" r:id="rId1"/>
    <p:sldLayoutId id="2147485472" r:id="rId2"/>
    <p:sldLayoutId id="2147485473" r:id="rId3"/>
    <p:sldLayoutId id="2147485474" r:id="rId4"/>
    <p:sldLayoutId id="2147485475" r:id="rId5"/>
    <p:sldLayoutId id="2147485458" r:id="rId6"/>
    <p:sldLayoutId id="2147485459" r:id="rId7"/>
    <p:sldLayoutId id="2147485460" r:id="rId8"/>
    <p:sldLayoutId id="2147485461" r:id="rId9"/>
    <p:sldLayoutId id="2147485462" r:id="rId10"/>
    <p:sldLayoutId id="2147485463" r:id="rId11"/>
    <p:sldLayoutId id="2147485464" r:id="rId12"/>
    <p:sldLayoutId id="2147485465" r:id="rId13"/>
    <p:sldLayoutId id="2147485466" r:id="rId14"/>
    <p:sldLayoutId id="2147485467" r:id="rId15"/>
    <p:sldLayoutId id="2147485476" r:id="rId16"/>
    <p:sldLayoutId id="2147485477" r:id="rId17"/>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p:nvPr userDrawn="1"/>
        </p:nvSpPr>
        <p:spPr>
          <a:xfrm>
            <a:off x="3695700" y="6248400"/>
            <a:ext cx="4908550" cy="677108"/>
          </a:xfrm>
          <a:prstGeom prst="rect">
            <a:avLst/>
          </a:prstGeom>
        </p:spPr>
        <p:txBody>
          <a:bodyPr>
            <a:spAutoFit/>
          </a:bodyPr>
          <a:lstStyle>
            <a:defPPr>
              <a:defRPr lang="bg-B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ru-RU" sz="1200" b="1" cap="all" dirty="0" smtClean="0">
                <a:solidFill>
                  <a:srgbClr val="002060"/>
                </a:solidFill>
                <a:latin typeface="+mn-lt"/>
                <a:cs typeface="+mn-cs"/>
              </a:rPr>
              <a:t>ТРЕНИРОВЪЧЕН СЕМИНАР ЗА ЕЛЕКТ ПРЕЗИДЕНТИ И СЕКРЕТАРИ (ПЕТС) </a:t>
            </a:r>
            <a:r>
              <a:rPr lang="ru-RU" sz="1200" b="1" dirty="0" smtClean="0">
                <a:solidFill>
                  <a:srgbClr val="002060"/>
                </a:solidFill>
                <a:latin typeface="+mn-lt"/>
                <a:cs typeface="+mn-cs"/>
              </a:rPr>
              <a:t>, Неприсъствен</a:t>
            </a:r>
            <a:r>
              <a:rPr lang="ru-RU" sz="1200" b="1" baseline="0" dirty="0" smtClean="0">
                <a:solidFill>
                  <a:srgbClr val="002060"/>
                </a:solidFill>
                <a:latin typeface="+mn-lt"/>
                <a:cs typeface="+mn-cs"/>
              </a:rPr>
              <a:t>, Април 2020</a:t>
            </a:r>
            <a:endParaRPr lang="ru-RU" sz="1200" b="0" i="0" kern="1200" dirty="0" smtClean="0">
              <a:solidFill>
                <a:schemeClr val="tx1"/>
              </a:solidFill>
              <a:effectLst/>
              <a:latin typeface="Arial" pitchFamily="34" charset="0"/>
              <a:ea typeface="+mn-ea"/>
              <a:cs typeface="Arial" pitchFamily="34" charset="0"/>
            </a:endParaRPr>
          </a:p>
          <a:p>
            <a:pPr>
              <a:defRPr/>
            </a:pPr>
            <a:endParaRPr lang="en-US" sz="1400" dirty="0"/>
          </a:p>
        </p:txBody>
      </p:sp>
    </p:spTree>
  </p:cSld>
  <p:clrMap bg1="lt1" tx1="dk1" bg2="lt2" tx2="dk2" accent1="accent1" accent2="accent2" accent3="accent3" accent4="accent4" accent5="accent5" accent6="accent6" hlink="hlink" folHlink="folHlink"/>
  <p:sldLayoutIdLst>
    <p:sldLayoutId id="2147485478" r:id="rId1"/>
    <p:sldLayoutId id="2147485479" r:id="rId2"/>
    <p:sldLayoutId id="2147485480" r:id="rId3"/>
    <p:sldLayoutId id="2147485481" r:id="rId4"/>
    <p:sldLayoutId id="2147485482" r:id="rId5"/>
    <p:sldLayoutId id="2147485483" r:id="rId6"/>
    <p:sldLayoutId id="2147485484" r:id="rId7"/>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userDrawn="1"/>
        </p:nvSpPr>
        <p:spPr>
          <a:xfrm>
            <a:off x="3695700" y="6248400"/>
            <a:ext cx="4908550" cy="677108"/>
          </a:xfrm>
          <a:prstGeom prst="rect">
            <a:avLst/>
          </a:prstGeom>
        </p:spPr>
        <p:txBody>
          <a:bodyPr>
            <a:spAutoFit/>
          </a:bodyPr>
          <a:lstStyle>
            <a:defPPr>
              <a:defRPr lang="bg-B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ru-RU" sz="1200" b="1" cap="all" dirty="0" smtClean="0">
                <a:solidFill>
                  <a:srgbClr val="002060"/>
                </a:solidFill>
                <a:latin typeface="+mn-lt"/>
                <a:cs typeface="+mn-cs"/>
              </a:rPr>
              <a:t>ТРЕНИРОВЪЧЕН СЕМИНАР ЗА ЕЛЕКТ ПРЕЗИДЕНТИ И СЕКРЕТАРИ (ПЕТС) </a:t>
            </a:r>
            <a:r>
              <a:rPr lang="ru-RU" sz="1200" b="1" dirty="0" smtClean="0">
                <a:solidFill>
                  <a:srgbClr val="002060"/>
                </a:solidFill>
                <a:latin typeface="+mn-lt"/>
                <a:cs typeface="+mn-cs"/>
              </a:rPr>
              <a:t>, Неприсъствен</a:t>
            </a:r>
            <a:r>
              <a:rPr lang="ru-RU" sz="1200" b="1" baseline="0" dirty="0" smtClean="0">
                <a:solidFill>
                  <a:srgbClr val="002060"/>
                </a:solidFill>
                <a:latin typeface="+mn-lt"/>
                <a:cs typeface="+mn-cs"/>
              </a:rPr>
              <a:t>, Април 2020</a:t>
            </a:r>
            <a:endParaRPr lang="ru-RU" sz="1200" b="0" i="0" kern="1200" dirty="0" smtClean="0">
              <a:solidFill>
                <a:schemeClr val="tx1"/>
              </a:solidFill>
              <a:effectLst/>
              <a:latin typeface="Arial" pitchFamily="34" charset="0"/>
              <a:ea typeface="+mn-ea"/>
              <a:cs typeface="Arial" pitchFamily="34" charset="0"/>
            </a:endParaRPr>
          </a:p>
          <a:p>
            <a:pPr>
              <a:defRPr/>
            </a:pPr>
            <a:endParaRPr lang="en-US" sz="1400" dirty="0"/>
          </a:p>
        </p:txBody>
      </p:sp>
    </p:spTree>
  </p:cSld>
  <p:clrMap bg1="lt1" tx1="dk1" bg2="lt2" tx2="dk2" accent1="accent1" accent2="accent2" accent3="accent3" accent4="accent4" accent5="accent5" accent6="accent6" hlink="hlink" folHlink="folHlink"/>
  <p:sldLayoutIdLst>
    <p:sldLayoutId id="2147485485" r:id="rId1"/>
    <p:sldLayoutId id="2147485486" r:id="rId2"/>
    <p:sldLayoutId id="2147485487" r:id="rId3"/>
    <p:sldLayoutId id="2147485488" r:id="rId4"/>
    <p:sldLayoutId id="2147485489" r:id="rId5"/>
    <p:sldLayoutId id="2147485490" r:id="rId6"/>
    <p:sldLayoutId id="2147485468" r:id="rId7"/>
    <p:sldLayoutId id="2147485469" r:id="rId8"/>
    <p:sldLayoutId id="2147485491" r:id="rId9"/>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22.jpe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p:cNvPr>
          <p:cNvSpPr>
            <a:spLocks noGrp="1"/>
          </p:cNvSpPr>
          <p:nvPr>
            <p:ph type="ctrTitle"/>
          </p:nvPr>
        </p:nvSpPr>
        <p:spPr>
          <a:xfrm>
            <a:off x="0" y="3356992"/>
            <a:ext cx="9144000" cy="1566664"/>
          </a:xfrm>
        </p:spPr>
        <p:txBody>
          <a:bodyPr anchor="ctr"/>
          <a:lstStyle/>
          <a:p>
            <a:pPr algn="ctr" eaLnBrk="1" hangingPunct="1">
              <a:defRPr/>
            </a:pPr>
            <a:r>
              <a:rPr lang="bg-BG" altLang="en-US" sz="2400" b="1" dirty="0">
                <a:latin typeface="Times New Roman" panose="02020603050405020304" pitchFamily="18" charset="0"/>
                <a:cs typeface="Times New Roman" panose="02020603050405020304" pitchFamily="18" charset="0"/>
              </a:rPr>
              <a:t>РОТАРИАНСКИТЕ   ЦЕННОСТИ   В  СВЕТЛИНАТА   НА   ИЗПЪЛНЕНИЕ    ПОДКРЕПАТА    НА МЛАДИТЕ   НИ   ПАРТНЬОРИ  ОТ  РОТАРАКТ   И   МЛАДЕЖКИТЕ   ПРОГРАМИ </a:t>
            </a:r>
            <a:endParaRPr lang="en-US" sz="2400" b="1" dirty="0">
              <a:latin typeface="Times New Roman" panose="02020603050405020304" pitchFamily="18" charset="0"/>
              <a:cs typeface="Times New Roman" panose="02020603050405020304" pitchFamily="18" charset="0"/>
            </a:endParaRPr>
          </a:p>
        </p:txBody>
      </p:sp>
      <p:sp>
        <p:nvSpPr>
          <p:cNvPr id="28675" name="Rectangle 3"/>
          <p:cNvSpPr>
            <a:spLocks noGrp="1" noChangeArrowheads="1"/>
          </p:cNvSpPr>
          <p:nvPr>
            <p:ph type="subTitle" idx="1"/>
          </p:nvPr>
        </p:nvSpPr>
        <p:spPr bwMode="auto">
          <a:xfrm>
            <a:off x="533400" y="4611688"/>
            <a:ext cx="6991350" cy="1265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eaLnBrk="1" hangingPunct="1"/>
            <a:endParaRPr lang="bg-BG" altLang="en-US" sz="2400" b="1" dirty="0" smtClean="0">
              <a:latin typeface="Georgia" pitchFamily="18" charset="0"/>
              <a:cs typeface="Times New Roman" pitchFamily="18" charset="0"/>
            </a:endParaRPr>
          </a:p>
          <a:p>
            <a:pPr eaLnBrk="1" hangingPunct="1"/>
            <a:r>
              <a:rPr lang="bg-BG" altLang="en-US" sz="1700" b="1" dirty="0" smtClean="0">
                <a:latin typeface="Georgia" pitchFamily="18" charset="0"/>
                <a:cs typeface="Times New Roman" pitchFamily="18" charset="0"/>
              </a:rPr>
              <a:t>Христо Трънчев, председател на подкомитет за Интеракт.</a:t>
            </a:r>
          </a:p>
          <a:p>
            <a:pPr eaLnBrk="1" hangingPunct="1"/>
            <a:r>
              <a:rPr lang="bg-BG" altLang="en-US" sz="1700" b="1" dirty="0" smtClean="0">
                <a:latin typeface="Georgia" pitchFamily="18" charset="0"/>
                <a:cs typeface="Times New Roman" pitchFamily="18" charset="0"/>
              </a:rPr>
              <a:t>РК Сливен</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3810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dirty="0">
                <a:latin typeface="Arial Narrow" panose="020B0606020202030204" pitchFamily="34" charset="0"/>
                <a:cs typeface="Times New Roman" panose="02020603050405020304" pitchFamily="18" charset="0"/>
              </a:rPr>
              <a:t>Какви възможности отваря Ротари пред нас ?</a:t>
            </a:r>
            <a:r>
              <a:rPr lang="en-US" b="1" dirty="0">
                <a:latin typeface="Arial Narrow" panose="020B0606020202030204" pitchFamily="34" charset="0"/>
                <a:cs typeface="Times New Roman" panose="02020603050405020304" pitchFamily="18" charset="0"/>
              </a:rPr>
              <a:t/>
            </a:r>
            <a:br>
              <a:rPr lang="en-US" b="1" dirty="0">
                <a:latin typeface="Arial Narrow" panose="020B0606020202030204" pitchFamily="34" charset="0"/>
                <a:cs typeface="Times New Roman" panose="02020603050405020304" pitchFamily="18" charset="0"/>
              </a:rPr>
            </a:br>
            <a:endParaRPr lang="bg-BG" altLang="bg-BG" b="1" dirty="0" smtClean="0">
              <a:latin typeface="Arial Narrow" pitchFamily="34" charset="0"/>
            </a:endParaRPr>
          </a:p>
        </p:txBody>
      </p:sp>
      <p:sp>
        <p:nvSpPr>
          <p:cNvPr id="2970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
        <p:nvSpPr>
          <p:cNvPr id="13" name="Rectangle 12">
            <a:extLst>
              <a:ext uri="{FF2B5EF4-FFF2-40B4-BE49-F238E27FC236}">
                <a16:creationId xmlns:a16="http://schemas.microsoft.com/office/drawing/2014/main" id="{31EFBA14-FB5F-43EA-AC95-5F785FBC854C}"/>
              </a:ext>
            </a:extLst>
          </p:cNvPr>
          <p:cNvSpPr/>
          <p:nvPr/>
        </p:nvSpPr>
        <p:spPr>
          <a:xfrm>
            <a:off x="668784" y="1147413"/>
            <a:ext cx="6096000" cy="338554"/>
          </a:xfrm>
          <a:prstGeom prst="rect">
            <a:avLst/>
          </a:prstGeom>
        </p:spPr>
        <p:txBody>
          <a:bodyPr>
            <a:spAutoFit/>
          </a:bodyPr>
          <a:lstStyle/>
          <a:p>
            <a:pPr algn="ctr" eaLnBrk="1" fontAlgn="auto" hangingPunct="1">
              <a:spcBef>
                <a:spcPts val="0"/>
              </a:spcBef>
              <a:spcAft>
                <a:spcPts val="0"/>
              </a:spcAft>
              <a:defRPr/>
            </a:pPr>
            <a:r>
              <a:rPr lang="bg-BG" sz="1600" dirty="0">
                <a:solidFill>
                  <a:srgbClr val="002060"/>
                </a:solidFill>
                <a:latin typeface="Georgia" panose="02040502050405020303" pitchFamily="18" charset="0"/>
                <a:cs typeface="+mn-cs"/>
              </a:rPr>
              <a:t>Къде има РОТАРИ?</a:t>
            </a:r>
            <a:endParaRPr lang="en-US" sz="1600" dirty="0">
              <a:solidFill>
                <a:srgbClr val="002060"/>
              </a:solidFill>
              <a:latin typeface="Georgia" panose="02040502050405020303" pitchFamily="18" charset="0"/>
              <a:cs typeface="+mn-cs"/>
            </a:endParaRPr>
          </a:p>
        </p:txBody>
      </p:sp>
      <p:pic>
        <p:nvPicPr>
          <p:cNvPr id="14" name="Picture 13">
            <a:extLst>
              <a:ext uri="{FF2B5EF4-FFF2-40B4-BE49-F238E27FC236}">
                <a16:creationId xmlns:a16="http://schemas.microsoft.com/office/drawing/2014/main" id="{5D2412E3-7DD6-4C41-914F-B46382B88E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990600"/>
            <a:ext cx="3039566" cy="1740267"/>
          </a:xfrm>
          <a:prstGeom prst="rect">
            <a:avLst/>
          </a:prstGeom>
        </p:spPr>
      </p:pic>
      <p:sp>
        <p:nvSpPr>
          <p:cNvPr id="18" name="Rectangle 17">
            <a:extLst>
              <a:ext uri="{FF2B5EF4-FFF2-40B4-BE49-F238E27FC236}">
                <a16:creationId xmlns:a16="http://schemas.microsoft.com/office/drawing/2014/main" id="{3C2C5EBA-BEBC-41FE-81F4-E15042A40C86}"/>
              </a:ext>
            </a:extLst>
          </p:cNvPr>
          <p:cNvSpPr/>
          <p:nvPr/>
        </p:nvSpPr>
        <p:spPr>
          <a:xfrm>
            <a:off x="218010" y="1649666"/>
            <a:ext cx="6096000" cy="338554"/>
          </a:xfrm>
          <a:prstGeom prst="rect">
            <a:avLst/>
          </a:prstGeom>
        </p:spPr>
        <p:txBody>
          <a:bodyPr>
            <a:spAutoFit/>
          </a:bodyPr>
          <a:lstStyle/>
          <a:p>
            <a:pPr algn="ctr" eaLnBrk="1" fontAlgn="auto" hangingPunct="1">
              <a:spcBef>
                <a:spcPts val="0"/>
              </a:spcBef>
              <a:spcAft>
                <a:spcPts val="0"/>
              </a:spcAft>
              <a:defRPr/>
            </a:pPr>
            <a:r>
              <a:rPr lang="bg-BG" sz="1600" dirty="0">
                <a:solidFill>
                  <a:srgbClr val="002060"/>
                </a:solidFill>
                <a:latin typeface="Georgia" panose="02040502050405020303" pitchFamily="18" charset="0"/>
                <a:cs typeface="+mn-cs"/>
              </a:rPr>
              <a:t>1.2 милиона членове в над 35 хиляди клуба по света</a:t>
            </a:r>
            <a:endParaRPr lang="en-US" sz="1600" dirty="0">
              <a:solidFill>
                <a:srgbClr val="002060"/>
              </a:solidFill>
              <a:latin typeface="Georgia" panose="02040502050405020303" pitchFamily="18" charset="0"/>
              <a:cs typeface="+mn-cs"/>
            </a:endParaRPr>
          </a:p>
        </p:txBody>
      </p:sp>
      <p:sp>
        <p:nvSpPr>
          <p:cNvPr id="7" name="Rectangle 6">
            <a:extLst>
              <a:ext uri="{FF2B5EF4-FFF2-40B4-BE49-F238E27FC236}">
                <a16:creationId xmlns:a16="http://schemas.microsoft.com/office/drawing/2014/main" id="{CB5E2686-0200-4FD8-AB5D-C616939EFF21}"/>
              </a:ext>
            </a:extLst>
          </p:cNvPr>
          <p:cNvSpPr/>
          <p:nvPr/>
        </p:nvSpPr>
        <p:spPr>
          <a:xfrm>
            <a:off x="514497" y="2318006"/>
            <a:ext cx="6096000" cy="338554"/>
          </a:xfrm>
          <a:prstGeom prst="rect">
            <a:avLst/>
          </a:prstGeom>
        </p:spPr>
        <p:txBody>
          <a:bodyPr>
            <a:spAutoFit/>
          </a:bodyPr>
          <a:lstStyle/>
          <a:p>
            <a:pPr algn="ctr" eaLnBrk="1" fontAlgn="auto" hangingPunct="1">
              <a:spcBef>
                <a:spcPts val="0"/>
              </a:spcBef>
              <a:spcAft>
                <a:spcPts val="0"/>
              </a:spcAft>
              <a:defRPr/>
            </a:pPr>
            <a:r>
              <a:rPr lang="bg-BG" sz="1600" dirty="0">
                <a:solidFill>
                  <a:srgbClr val="002060"/>
                </a:solidFill>
                <a:latin typeface="Georgia" panose="02040502050405020303" pitchFamily="18" charset="0"/>
                <a:cs typeface="+mn-cs"/>
              </a:rPr>
              <a:t>Какво прави Ротари - нашите КАУЗИ?</a:t>
            </a:r>
            <a:endParaRPr lang="en-US" sz="1600" dirty="0">
              <a:solidFill>
                <a:srgbClr val="002060"/>
              </a:solidFill>
              <a:latin typeface="Georgia" panose="02040502050405020303" pitchFamily="18" charset="0"/>
              <a:cs typeface="+mn-cs"/>
            </a:endParaRPr>
          </a:p>
        </p:txBody>
      </p:sp>
      <p:pic>
        <p:nvPicPr>
          <p:cNvPr id="8" name="Picture 7">
            <a:extLst>
              <a:ext uri="{FF2B5EF4-FFF2-40B4-BE49-F238E27FC236}">
                <a16:creationId xmlns:a16="http://schemas.microsoft.com/office/drawing/2014/main" id="{0E2CD5D0-C7C3-4813-A30F-3F2DCEC453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7315" y="2845048"/>
            <a:ext cx="2705240" cy="3258165"/>
          </a:xfrm>
          <a:prstGeom prst="rect">
            <a:avLst/>
          </a:prstGeom>
        </p:spPr>
      </p:pic>
      <p:sp>
        <p:nvSpPr>
          <p:cNvPr id="9" name="Content Placeholder 2">
            <a:extLst>
              <a:ext uri="{FF2B5EF4-FFF2-40B4-BE49-F238E27FC236}">
                <a16:creationId xmlns:a16="http://schemas.microsoft.com/office/drawing/2014/main" id="{C6644395-0CA7-4809-8405-46B7CF5862C9}"/>
              </a:ext>
            </a:extLst>
          </p:cNvPr>
          <p:cNvSpPr txBox="1">
            <a:spLocks/>
          </p:cNvSpPr>
          <p:nvPr/>
        </p:nvSpPr>
        <p:spPr>
          <a:xfrm>
            <a:off x="0" y="2784890"/>
            <a:ext cx="7180667" cy="2657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endParaRPr lang="en-US" sz="1600" smtClean="0">
              <a:solidFill>
                <a:srgbClr val="002060"/>
              </a:solidFill>
              <a:latin typeface="Georgia" panose="02040502050405020303" pitchFamily="18" charset="0"/>
            </a:endParaRPr>
          </a:p>
          <a:p>
            <a:pPr fontAlgn="auto">
              <a:spcAft>
                <a:spcPts val="0"/>
              </a:spcAft>
              <a:defRPr/>
            </a:pPr>
            <a:r>
              <a:rPr lang="bg-BG" sz="1600" smtClean="0">
                <a:solidFill>
                  <a:srgbClr val="0070C0"/>
                </a:solidFill>
                <a:latin typeface="Georgia" panose="02040502050405020303" pitchFamily="18" charset="0"/>
              </a:rPr>
              <a:t>Мир и разрешаване на конфликти</a:t>
            </a:r>
          </a:p>
          <a:p>
            <a:pPr algn="ctr" fontAlgn="auto">
              <a:spcAft>
                <a:spcPts val="0"/>
              </a:spcAft>
              <a:defRPr/>
            </a:pPr>
            <a:r>
              <a:rPr lang="bg-BG" sz="1600" smtClean="0">
                <a:solidFill>
                  <a:srgbClr val="17AD25"/>
                </a:solidFill>
                <a:latin typeface="Georgia" panose="02040502050405020303" pitchFamily="18" charset="0"/>
              </a:rPr>
              <a:t>Профилактика и лечения на заболявания</a:t>
            </a:r>
            <a:r>
              <a:rPr lang="bg-BG" sz="1600" smtClean="0">
                <a:solidFill>
                  <a:srgbClr val="002060"/>
                </a:solidFill>
                <a:latin typeface="Georgia" panose="02040502050405020303" pitchFamily="18" charset="0"/>
              </a:rPr>
              <a:t>                                       </a:t>
            </a:r>
          </a:p>
          <a:p>
            <a:pPr fontAlgn="auto">
              <a:spcAft>
                <a:spcPts val="0"/>
              </a:spcAft>
              <a:defRPr/>
            </a:pPr>
            <a:r>
              <a:rPr lang="bg-BG" sz="1600" smtClean="0">
                <a:solidFill>
                  <a:srgbClr val="00B0F0"/>
                </a:solidFill>
                <a:latin typeface="Georgia" panose="02040502050405020303" pitchFamily="18" charset="0"/>
              </a:rPr>
              <a:t>Водоснабдяване и канализация</a:t>
            </a:r>
          </a:p>
          <a:p>
            <a:pPr algn="ctr" fontAlgn="auto">
              <a:spcAft>
                <a:spcPts val="0"/>
              </a:spcAft>
              <a:defRPr/>
            </a:pPr>
            <a:r>
              <a:rPr lang="bg-BG" sz="1600" smtClean="0">
                <a:solidFill>
                  <a:srgbClr val="B31D81"/>
                </a:solidFill>
                <a:latin typeface="Georgia" panose="02040502050405020303" pitchFamily="18" charset="0"/>
              </a:rPr>
              <a:t>Майчино и детско здраве</a:t>
            </a:r>
          </a:p>
          <a:p>
            <a:pPr fontAlgn="auto">
              <a:spcAft>
                <a:spcPts val="0"/>
              </a:spcAft>
              <a:defRPr/>
            </a:pPr>
            <a:r>
              <a:rPr lang="bg-BG" sz="1600" smtClean="0">
                <a:solidFill>
                  <a:srgbClr val="DD4609"/>
                </a:solidFill>
                <a:latin typeface="Georgia" panose="02040502050405020303" pitchFamily="18" charset="0"/>
              </a:rPr>
              <a:t>Основно образование и грамотност</a:t>
            </a:r>
          </a:p>
          <a:p>
            <a:pPr algn="ctr" fontAlgn="auto">
              <a:spcAft>
                <a:spcPts val="0"/>
              </a:spcAft>
              <a:defRPr/>
            </a:pPr>
            <a:r>
              <a:rPr lang="bg-BG" sz="1600" smtClean="0">
                <a:solidFill>
                  <a:srgbClr val="002060"/>
                </a:solidFill>
                <a:latin typeface="Georgia" panose="02040502050405020303" pitchFamily="18" charset="0"/>
              </a:rPr>
              <a:t>Икономическо развитие и развитие на общността</a:t>
            </a:r>
            <a:endParaRPr lang="en-US" sz="1600" smtClean="0">
              <a:solidFill>
                <a:srgbClr val="002060"/>
              </a:solidFill>
              <a:latin typeface="Georgia" panose="02040502050405020303" pitchFamily="18" charset="0"/>
            </a:endParaRPr>
          </a:p>
          <a:p>
            <a:pPr fontAlgn="auto">
              <a:spcAft>
                <a:spcPts val="0"/>
              </a:spcAft>
              <a:defRPr/>
            </a:pPr>
            <a:endParaRPr lang="bg-BG" sz="1600" smtClean="0">
              <a:solidFill>
                <a:srgbClr val="002060"/>
              </a:solidFill>
              <a:latin typeface="Georgia" panose="02040502050405020303" pitchFamily="18" charset="0"/>
            </a:endParaRPr>
          </a:p>
          <a:p>
            <a:pPr marL="0" indent="0" fontAlgn="auto">
              <a:spcAft>
                <a:spcPts val="0"/>
              </a:spcAft>
              <a:buFont typeface="Arial" panose="020B0604020202020204" pitchFamily="34" charset="0"/>
              <a:buNone/>
              <a:defRPr/>
            </a:pPr>
            <a:endParaRPr lang="bg-BG" sz="1600" dirty="0">
              <a:solidFill>
                <a:srgbClr val="002060"/>
              </a:solidFill>
              <a:latin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 calcmode="lin" valueType="num">
                                      <p:cBhvr>
                                        <p:cTn id="41"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44" dur="1000"/>
                                        <p:tgtEl>
                                          <p:spTgt spid="9">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p:cTn id="49"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50"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51"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52" dur="100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 calcmode="lin" valueType="num">
                                      <p:cBhvr>
                                        <p:cTn id="57"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9">
                                            <p:txEl>
                                              <p:pRg st="3" end="3"/>
                                            </p:txEl>
                                          </p:spTgt>
                                        </p:tgtEl>
                                        <p:attrNameLst>
                                          <p:attrName>style.rotation</p:attrName>
                                        </p:attrNameLst>
                                      </p:cBhvr>
                                      <p:tavLst>
                                        <p:tav tm="0">
                                          <p:val>
                                            <p:fltVal val="90"/>
                                          </p:val>
                                        </p:tav>
                                        <p:tav tm="100000">
                                          <p:val>
                                            <p:fltVal val="0"/>
                                          </p:val>
                                        </p:tav>
                                      </p:tavLst>
                                    </p:anim>
                                    <p:animEffect transition="in" filter="fade">
                                      <p:cBhvr>
                                        <p:cTn id="60" dur="1000"/>
                                        <p:tgtEl>
                                          <p:spTgt spid="9">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9">
                                            <p:txEl>
                                              <p:pRg st="4" end="4"/>
                                            </p:txEl>
                                          </p:spTgt>
                                        </p:tgtEl>
                                        <p:attrNameLst>
                                          <p:attrName>style.visibility</p:attrName>
                                        </p:attrNameLst>
                                      </p:cBhvr>
                                      <p:to>
                                        <p:strVal val="visible"/>
                                      </p:to>
                                    </p:set>
                                    <p:anim calcmode="lin" valueType="num">
                                      <p:cBhvr>
                                        <p:cTn id="65"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66"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67" dur="1000" fill="hold"/>
                                        <p:tgtEl>
                                          <p:spTgt spid="9">
                                            <p:txEl>
                                              <p:pRg st="4" end="4"/>
                                            </p:txEl>
                                          </p:spTgt>
                                        </p:tgtEl>
                                        <p:attrNameLst>
                                          <p:attrName>style.rotation</p:attrName>
                                        </p:attrNameLst>
                                      </p:cBhvr>
                                      <p:tavLst>
                                        <p:tav tm="0">
                                          <p:val>
                                            <p:fltVal val="90"/>
                                          </p:val>
                                        </p:tav>
                                        <p:tav tm="100000">
                                          <p:val>
                                            <p:fltVal val="0"/>
                                          </p:val>
                                        </p:tav>
                                      </p:tavLst>
                                    </p:anim>
                                    <p:animEffect transition="in" filter="fade">
                                      <p:cBhvr>
                                        <p:cTn id="68" dur="1000"/>
                                        <p:tgtEl>
                                          <p:spTgt spid="9">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9">
                                            <p:txEl>
                                              <p:pRg st="5" end="5"/>
                                            </p:txEl>
                                          </p:spTgt>
                                        </p:tgtEl>
                                        <p:attrNameLst>
                                          <p:attrName>style.visibility</p:attrName>
                                        </p:attrNameLst>
                                      </p:cBhvr>
                                      <p:to>
                                        <p:strVal val="visible"/>
                                      </p:to>
                                    </p:set>
                                    <p:anim calcmode="lin" valueType="num">
                                      <p:cBhvr>
                                        <p:cTn id="73" dur="1000" fill="hold"/>
                                        <p:tgtEl>
                                          <p:spTgt spid="9">
                                            <p:txEl>
                                              <p:pRg st="5" end="5"/>
                                            </p:txEl>
                                          </p:spTgt>
                                        </p:tgtEl>
                                        <p:attrNameLst>
                                          <p:attrName>ppt_w</p:attrName>
                                        </p:attrNameLst>
                                      </p:cBhvr>
                                      <p:tavLst>
                                        <p:tav tm="0">
                                          <p:val>
                                            <p:fltVal val="0"/>
                                          </p:val>
                                        </p:tav>
                                        <p:tav tm="100000">
                                          <p:val>
                                            <p:strVal val="#ppt_w"/>
                                          </p:val>
                                        </p:tav>
                                      </p:tavLst>
                                    </p:anim>
                                    <p:anim calcmode="lin" valueType="num">
                                      <p:cBhvr>
                                        <p:cTn id="74" dur="1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75" dur="1000" fill="hold"/>
                                        <p:tgtEl>
                                          <p:spTgt spid="9">
                                            <p:txEl>
                                              <p:pRg st="5" end="5"/>
                                            </p:txEl>
                                          </p:spTgt>
                                        </p:tgtEl>
                                        <p:attrNameLst>
                                          <p:attrName>style.rotation</p:attrName>
                                        </p:attrNameLst>
                                      </p:cBhvr>
                                      <p:tavLst>
                                        <p:tav tm="0">
                                          <p:val>
                                            <p:fltVal val="90"/>
                                          </p:val>
                                        </p:tav>
                                        <p:tav tm="100000">
                                          <p:val>
                                            <p:fltVal val="0"/>
                                          </p:val>
                                        </p:tav>
                                      </p:tavLst>
                                    </p:anim>
                                    <p:animEffect transition="in" filter="fade">
                                      <p:cBhvr>
                                        <p:cTn id="76" dur="1000"/>
                                        <p:tgtEl>
                                          <p:spTgt spid="9">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9">
                                            <p:txEl>
                                              <p:pRg st="6" end="6"/>
                                            </p:txEl>
                                          </p:spTgt>
                                        </p:tgtEl>
                                        <p:attrNameLst>
                                          <p:attrName>style.visibility</p:attrName>
                                        </p:attrNameLst>
                                      </p:cBhvr>
                                      <p:to>
                                        <p:strVal val="visible"/>
                                      </p:to>
                                    </p:set>
                                    <p:anim calcmode="lin" valueType="num">
                                      <p:cBhvr>
                                        <p:cTn id="81" dur="1000" fill="hold"/>
                                        <p:tgtEl>
                                          <p:spTgt spid="9">
                                            <p:txEl>
                                              <p:pRg st="6" end="6"/>
                                            </p:txEl>
                                          </p:spTgt>
                                        </p:tgtEl>
                                        <p:attrNameLst>
                                          <p:attrName>ppt_w</p:attrName>
                                        </p:attrNameLst>
                                      </p:cBhvr>
                                      <p:tavLst>
                                        <p:tav tm="0">
                                          <p:val>
                                            <p:fltVal val="0"/>
                                          </p:val>
                                        </p:tav>
                                        <p:tav tm="100000">
                                          <p:val>
                                            <p:strVal val="#ppt_w"/>
                                          </p:val>
                                        </p:tav>
                                      </p:tavLst>
                                    </p:anim>
                                    <p:anim calcmode="lin" valueType="num">
                                      <p:cBhvr>
                                        <p:cTn id="82" dur="1000" fill="hold"/>
                                        <p:tgtEl>
                                          <p:spTgt spid="9">
                                            <p:txEl>
                                              <p:pRg st="6" end="6"/>
                                            </p:txEl>
                                          </p:spTgt>
                                        </p:tgtEl>
                                        <p:attrNameLst>
                                          <p:attrName>ppt_h</p:attrName>
                                        </p:attrNameLst>
                                      </p:cBhvr>
                                      <p:tavLst>
                                        <p:tav tm="0">
                                          <p:val>
                                            <p:fltVal val="0"/>
                                          </p:val>
                                        </p:tav>
                                        <p:tav tm="100000">
                                          <p:val>
                                            <p:strVal val="#ppt_h"/>
                                          </p:val>
                                        </p:tav>
                                      </p:tavLst>
                                    </p:anim>
                                    <p:anim calcmode="lin" valueType="num">
                                      <p:cBhvr>
                                        <p:cTn id="83" dur="1000" fill="hold"/>
                                        <p:tgtEl>
                                          <p:spTgt spid="9">
                                            <p:txEl>
                                              <p:pRg st="6" end="6"/>
                                            </p:txEl>
                                          </p:spTgt>
                                        </p:tgtEl>
                                        <p:attrNameLst>
                                          <p:attrName>style.rotation</p:attrName>
                                        </p:attrNameLst>
                                      </p:cBhvr>
                                      <p:tavLst>
                                        <p:tav tm="0">
                                          <p:val>
                                            <p:fltVal val="90"/>
                                          </p:val>
                                        </p:tav>
                                        <p:tav tm="100000">
                                          <p:val>
                                            <p:fltVal val="0"/>
                                          </p:val>
                                        </p:tav>
                                      </p:tavLst>
                                    </p:anim>
                                    <p:animEffect transition="in" filter="fade">
                                      <p:cBhvr>
                                        <p:cTn id="84" dur="1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3810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dirty="0">
                <a:latin typeface="Arial Narrow" panose="020B0606020202030204" pitchFamily="34" charset="0"/>
                <a:cs typeface="Times New Roman" panose="02020603050405020304" pitchFamily="18" charset="0"/>
              </a:rPr>
              <a:t>Какви възможности отваря Ротари пред нас ?</a:t>
            </a:r>
            <a:r>
              <a:rPr lang="en-US" b="1" dirty="0">
                <a:latin typeface="Arial Narrow" panose="020B0606020202030204" pitchFamily="34" charset="0"/>
                <a:cs typeface="Times New Roman" panose="02020603050405020304" pitchFamily="18" charset="0"/>
              </a:rPr>
              <a:t/>
            </a:r>
            <a:br>
              <a:rPr lang="en-US" b="1" dirty="0">
                <a:latin typeface="Arial Narrow" panose="020B0606020202030204" pitchFamily="34" charset="0"/>
                <a:cs typeface="Times New Roman" panose="02020603050405020304" pitchFamily="18" charset="0"/>
              </a:rPr>
            </a:br>
            <a:endParaRPr lang="bg-BG" altLang="bg-BG" b="1" dirty="0" smtClean="0">
              <a:latin typeface="Arial Narrow" pitchFamily="34" charset="0"/>
            </a:endParaRPr>
          </a:p>
        </p:txBody>
      </p:sp>
      <p:sp>
        <p:nvSpPr>
          <p:cNvPr id="2970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bg-BG" altLang="bg-BG" sz="1800" b="0" i="0" u="none" strike="noStrike" kern="1200" cap="none" spc="0" normalizeH="0" baseline="0" noProof="0">
                <a:ln>
                  <a:noFill/>
                </a:ln>
                <a:solidFill>
                  <a:srgbClr val="958D85"/>
                </a:solidFill>
                <a:effectLst/>
                <a:uLnTx/>
                <a:uFillTx/>
                <a:latin typeface="Calibri" pitchFamily="34" charset="0"/>
                <a:ea typeface="Calibri" pitchFamily="34" charset="0"/>
                <a:cs typeface="Times New Roman" pitchFamily="18" charset="0"/>
              </a:rPr>
              <a:t> </a:t>
            </a:r>
          </a:p>
        </p:txBody>
      </p:sp>
      <p:sp>
        <p:nvSpPr>
          <p:cNvPr id="10" name="Rectangle 9"/>
          <p:cNvSpPr/>
          <p:nvPr/>
        </p:nvSpPr>
        <p:spPr>
          <a:xfrm>
            <a:off x="0" y="975120"/>
            <a:ext cx="6794589" cy="1323439"/>
          </a:xfrm>
          <a:prstGeom prst="rect">
            <a:avLst/>
          </a:prstGeom>
        </p:spPr>
        <p:txBody>
          <a:bodyPr wrap="square">
            <a:spAutoFit/>
          </a:bodyPr>
          <a:lstStyle/>
          <a:p>
            <a:pPr eaLnBrk="1" fontAlgn="auto" hangingPunct="1">
              <a:spcBef>
                <a:spcPts val="0"/>
              </a:spcBef>
              <a:spcAft>
                <a:spcPts val="0"/>
              </a:spcAft>
            </a:pPr>
            <a:r>
              <a:rPr lang="bg-BG" sz="1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Джон Хейко </a:t>
            </a:r>
            <a:r>
              <a:rPr lang="en-US" sz="1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bg-BG" sz="1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Rotary International- Генерален секретар,2020</a:t>
            </a:r>
            <a:r>
              <a:rPr lang="en-US" sz="1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bg-BG" sz="1600" dirty="0" smtClean="0">
                <a:solidFill>
                  <a:prstClr val="black"/>
                </a:solidFill>
                <a:latin typeface="Calibri" panose="020F0502020204030204"/>
                <a:cs typeface="+mn-cs"/>
              </a:rPr>
              <a:t>Ротари </a:t>
            </a:r>
            <a:r>
              <a:rPr lang="bg-BG" sz="1600" dirty="0">
                <a:solidFill>
                  <a:prstClr val="black"/>
                </a:solidFill>
                <a:latin typeface="Calibri" panose="020F0502020204030204"/>
                <a:cs typeface="+mn-cs"/>
              </a:rPr>
              <a:t>е една от най-големите организации </a:t>
            </a:r>
            <a:r>
              <a:rPr lang="bg-BG" sz="1600" dirty="0" smtClean="0">
                <a:solidFill>
                  <a:prstClr val="black"/>
                </a:solidFill>
                <a:latin typeface="Calibri" panose="020F0502020204030204"/>
                <a:cs typeface="+mn-cs"/>
              </a:rPr>
              <a:t>за</a:t>
            </a:r>
            <a:r>
              <a:rPr lang="en-US" sz="1600" dirty="0" smtClean="0">
                <a:solidFill>
                  <a:prstClr val="black"/>
                </a:solidFill>
                <a:latin typeface="Calibri" panose="020F0502020204030204"/>
                <a:cs typeface="+mn-cs"/>
              </a:rPr>
              <a:t> </a:t>
            </a:r>
            <a:r>
              <a:rPr lang="bg-BG" sz="1600" dirty="0" smtClean="0">
                <a:solidFill>
                  <a:prstClr val="black"/>
                </a:solidFill>
                <a:latin typeface="Calibri" panose="020F0502020204030204"/>
                <a:cs typeface="+mn-cs"/>
              </a:rPr>
              <a:t>вършене </a:t>
            </a:r>
            <a:r>
              <a:rPr lang="bg-BG" sz="1600" dirty="0">
                <a:solidFill>
                  <a:prstClr val="black"/>
                </a:solidFill>
                <a:latin typeface="Calibri" panose="020F0502020204030204"/>
                <a:cs typeface="+mn-cs"/>
              </a:rPr>
              <a:t>добро в света днес</a:t>
            </a:r>
            <a:r>
              <a:rPr lang="bg-BG" sz="1600" dirty="0" smtClean="0">
                <a:solidFill>
                  <a:prstClr val="black"/>
                </a:solidFill>
                <a:latin typeface="Calibri" panose="020F0502020204030204"/>
                <a:cs typeface="+mn-cs"/>
              </a:rPr>
              <a:t>. Над 2 милиарда долара, внесени към местните общностите от 36 000 клуба през 2018 г.</a:t>
            </a:r>
            <a:r>
              <a:rPr lang="en-US" sz="1600" dirty="0" smtClean="0">
                <a:solidFill>
                  <a:prstClr val="black"/>
                </a:solidFill>
                <a:latin typeface="Calibri" panose="020F0502020204030204"/>
                <a:cs typeface="+mn-cs"/>
              </a:rPr>
              <a:t>”</a:t>
            </a:r>
            <a:endParaRPr lang="bg-BG" sz="1600" dirty="0">
              <a:solidFill>
                <a:prstClr val="black"/>
              </a:solidFill>
              <a:latin typeface="Calibri" panose="020F0502020204030204"/>
              <a:cs typeface="+mn-cs"/>
            </a:endParaRPr>
          </a:p>
          <a:p>
            <a:pPr eaLnBrk="1" fontAlgn="auto" hangingPunct="1">
              <a:spcBef>
                <a:spcPts val="0"/>
              </a:spcBef>
              <a:spcAft>
                <a:spcPts val="0"/>
              </a:spcAft>
            </a:pPr>
            <a:r>
              <a:rPr lang="bg-BG"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bg-BG" sz="1600" dirty="0">
              <a:solidFill>
                <a:prstClr val="black"/>
              </a:solidFill>
              <a:latin typeface="Calibri" panose="020F0502020204030204"/>
              <a:cs typeface="+mn-cs"/>
            </a:endParaRPr>
          </a:p>
        </p:txBody>
      </p:sp>
      <p:sp>
        <p:nvSpPr>
          <p:cNvPr id="11" name="Rectangle 10"/>
          <p:cNvSpPr/>
          <p:nvPr/>
        </p:nvSpPr>
        <p:spPr>
          <a:xfrm>
            <a:off x="4762500" y="1772079"/>
            <a:ext cx="4367672" cy="2123658"/>
          </a:xfrm>
          <a:prstGeom prst="rect">
            <a:avLst/>
          </a:prstGeom>
        </p:spPr>
        <p:txBody>
          <a:bodyPr wrap="square">
            <a:spAutoFit/>
          </a:bodyPr>
          <a:lstStyle/>
          <a:p>
            <a:pPr eaLnBrk="1" fontAlgn="auto" hangingPunct="1">
              <a:spcBef>
                <a:spcPts val="0"/>
              </a:spcBef>
              <a:spcAft>
                <a:spcPts val="0"/>
              </a:spcAft>
            </a:pPr>
            <a:r>
              <a:rPr lang="en-US" dirty="0" smtClean="0">
                <a:solidFill>
                  <a:srgbClr val="FF0000"/>
                </a:solidFill>
                <a:latin typeface="Calibri" panose="020F0502020204030204"/>
                <a:cs typeface="+mn-cs"/>
              </a:rPr>
              <a:t>„</a:t>
            </a:r>
            <a:r>
              <a:rPr lang="bg-BG" sz="1600" dirty="0" smtClean="0">
                <a:solidFill>
                  <a:srgbClr val="FF0000"/>
                </a:solidFill>
                <a:latin typeface="Calibri" panose="020F0502020204030204"/>
                <a:cs typeface="+mn-cs"/>
              </a:rPr>
              <a:t>Няма грешна възраст да станеш ротарианец.      </a:t>
            </a:r>
            <a:r>
              <a:rPr lang="en-US" sz="1600" dirty="0" smtClean="0">
                <a:solidFill>
                  <a:srgbClr val="FF0000"/>
                </a:solidFill>
                <a:latin typeface="Calibri" panose="020F0502020204030204"/>
                <a:cs typeface="+mn-cs"/>
              </a:rPr>
              <a:t>“ </a:t>
            </a:r>
            <a:r>
              <a:rPr lang="bg-BG" sz="1600" dirty="0" smtClean="0">
                <a:solidFill>
                  <a:srgbClr val="FF0000"/>
                </a:solidFill>
                <a:latin typeface="Calibri" panose="020F0502020204030204"/>
                <a:cs typeface="+mn-cs"/>
              </a:rPr>
              <a:t>Ако някой е на 18 и стане член,това е чудесно.</a:t>
            </a:r>
            <a:r>
              <a:rPr lang="en-US" sz="1600" dirty="0" smtClean="0">
                <a:solidFill>
                  <a:srgbClr val="FF0000"/>
                </a:solidFill>
                <a:latin typeface="Calibri" panose="020F0502020204030204"/>
                <a:cs typeface="+mn-cs"/>
              </a:rPr>
              <a:t> </a:t>
            </a:r>
            <a:r>
              <a:rPr lang="en-US" sz="1600" dirty="0">
                <a:solidFill>
                  <a:srgbClr val="FF0000"/>
                </a:solidFill>
                <a:latin typeface="Calibri" panose="020F0502020204030204"/>
                <a:cs typeface="+mn-cs"/>
              </a:rPr>
              <a:t>И </a:t>
            </a:r>
            <a:r>
              <a:rPr lang="bg-BG" sz="1600" dirty="0" smtClean="0">
                <a:solidFill>
                  <a:srgbClr val="FF0000"/>
                </a:solidFill>
                <a:latin typeface="Calibri" panose="020F0502020204030204"/>
                <a:cs typeface="+mn-cs"/>
              </a:rPr>
              <a:t>ако</a:t>
            </a:r>
            <a:r>
              <a:rPr lang="en-US" sz="1600" dirty="0" smtClean="0">
                <a:solidFill>
                  <a:srgbClr val="FF0000"/>
                </a:solidFill>
                <a:latin typeface="Calibri" panose="020F0502020204030204"/>
                <a:cs typeface="+mn-cs"/>
              </a:rPr>
              <a:t> </a:t>
            </a:r>
            <a:r>
              <a:rPr lang="bg-BG" sz="1600" dirty="0" smtClean="0">
                <a:solidFill>
                  <a:srgbClr val="FF0000"/>
                </a:solidFill>
                <a:latin typeface="Calibri" panose="020F0502020204030204"/>
                <a:cs typeface="+mn-cs"/>
              </a:rPr>
              <a:t>някой</a:t>
            </a:r>
            <a:r>
              <a:rPr lang="en-US" sz="1600" dirty="0" smtClean="0">
                <a:solidFill>
                  <a:srgbClr val="FF0000"/>
                </a:solidFill>
                <a:latin typeface="Calibri" panose="020F0502020204030204"/>
                <a:cs typeface="+mn-cs"/>
              </a:rPr>
              <a:t> </a:t>
            </a:r>
            <a:r>
              <a:rPr lang="en-US" sz="1600" dirty="0">
                <a:solidFill>
                  <a:srgbClr val="FF0000"/>
                </a:solidFill>
                <a:latin typeface="Calibri" panose="020F0502020204030204"/>
                <a:cs typeface="+mn-cs"/>
              </a:rPr>
              <a:t>е на 80, </a:t>
            </a:r>
            <a:r>
              <a:rPr lang="bg-BG" sz="1600" dirty="0" smtClean="0">
                <a:solidFill>
                  <a:srgbClr val="FF0000"/>
                </a:solidFill>
                <a:latin typeface="Calibri" panose="020F0502020204030204"/>
                <a:cs typeface="+mn-cs"/>
              </a:rPr>
              <a:t>това също</a:t>
            </a:r>
            <a:r>
              <a:rPr lang="en-US" sz="1600" dirty="0" smtClean="0">
                <a:solidFill>
                  <a:srgbClr val="FF0000"/>
                </a:solidFill>
                <a:latin typeface="Calibri" panose="020F0502020204030204"/>
                <a:cs typeface="+mn-cs"/>
              </a:rPr>
              <a:t> </a:t>
            </a:r>
            <a:r>
              <a:rPr lang="en-US" sz="1600" dirty="0">
                <a:solidFill>
                  <a:srgbClr val="FF0000"/>
                </a:solidFill>
                <a:latin typeface="Calibri" panose="020F0502020204030204"/>
                <a:cs typeface="+mn-cs"/>
              </a:rPr>
              <a:t>е </a:t>
            </a:r>
            <a:r>
              <a:rPr lang="bg-BG" sz="1600" dirty="0" smtClean="0">
                <a:solidFill>
                  <a:srgbClr val="FF0000"/>
                </a:solidFill>
                <a:latin typeface="Calibri" panose="020F0502020204030204"/>
                <a:cs typeface="+mn-cs"/>
              </a:rPr>
              <a:t>чудесно</a:t>
            </a:r>
            <a:r>
              <a:rPr lang="en-US" sz="1600" dirty="0" smtClean="0">
                <a:solidFill>
                  <a:srgbClr val="FF0000"/>
                </a:solidFill>
                <a:latin typeface="Calibri" panose="020F0502020204030204"/>
                <a:cs typeface="+mn-cs"/>
              </a:rPr>
              <a:t>. </a:t>
            </a:r>
            <a:r>
              <a:rPr lang="bg-BG" sz="1600" dirty="0" smtClean="0">
                <a:solidFill>
                  <a:srgbClr val="FF0000"/>
                </a:solidFill>
                <a:latin typeface="Calibri" panose="020F0502020204030204"/>
                <a:cs typeface="+mn-cs"/>
              </a:rPr>
              <a:t>Така че</a:t>
            </a:r>
            <a:r>
              <a:rPr lang="en-US" sz="1600" dirty="0" smtClean="0">
                <a:solidFill>
                  <a:srgbClr val="FF0000"/>
                </a:solidFill>
                <a:latin typeface="Calibri" panose="020F0502020204030204"/>
                <a:cs typeface="+mn-cs"/>
              </a:rPr>
              <a:t> </a:t>
            </a:r>
            <a:r>
              <a:rPr lang="bg-BG" sz="1600" dirty="0" smtClean="0">
                <a:solidFill>
                  <a:srgbClr val="FF0000"/>
                </a:solidFill>
                <a:latin typeface="Calibri" panose="020F0502020204030204"/>
                <a:cs typeface="+mn-cs"/>
              </a:rPr>
              <a:t>няма </a:t>
            </a:r>
            <a:r>
              <a:rPr lang="en-US" sz="1600" dirty="0" smtClean="0">
                <a:solidFill>
                  <a:srgbClr val="FF0000"/>
                </a:solidFill>
                <a:latin typeface="Calibri" panose="020F0502020204030204"/>
                <a:cs typeface="+mn-cs"/>
              </a:rPr>
              <a:t> </a:t>
            </a:r>
            <a:r>
              <a:rPr lang="bg-BG" sz="1600" dirty="0" smtClean="0">
                <a:solidFill>
                  <a:srgbClr val="FF0000"/>
                </a:solidFill>
                <a:latin typeface="Calibri" panose="020F0502020204030204"/>
                <a:cs typeface="+mn-cs"/>
              </a:rPr>
              <a:t>грешна възраст</a:t>
            </a:r>
            <a:r>
              <a:rPr lang="en-US" sz="1600" dirty="0" smtClean="0">
                <a:solidFill>
                  <a:srgbClr val="FF0000"/>
                </a:solidFill>
                <a:latin typeface="Calibri" panose="020F0502020204030204"/>
                <a:cs typeface="+mn-cs"/>
              </a:rPr>
              <a:t> </a:t>
            </a:r>
            <a:r>
              <a:rPr lang="bg-BG" sz="1600" dirty="0" smtClean="0">
                <a:solidFill>
                  <a:srgbClr val="FF0000"/>
                </a:solidFill>
                <a:latin typeface="Calibri" panose="020F0502020204030204"/>
                <a:cs typeface="+mn-cs"/>
              </a:rPr>
              <a:t>да станете ротарианец</a:t>
            </a:r>
            <a:r>
              <a:rPr lang="en-US" sz="1600" dirty="0" smtClean="0">
                <a:solidFill>
                  <a:srgbClr val="FF0000"/>
                </a:solidFill>
                <a:latin typeface="Calibri" panose="020F0502020204030204"/>
                <a:cs typeface="+mn-cs"/>
              </a:rPr>
              <a:t> </a:t>
            </a:r>
            <a:r>
              <a:rPr lang="en-US" sz="1600" dirty="0">
                <a:solidFill>
                  <a:srgbClr val="FF0000"/>
                </a:solidFill>
                <a:latin typeface="Calibri" panose="020F0502020204030204"/>
                <a:cs typeface="+mn-cs"/>
              </a:rPr>
              <a:t>- и </a:t>
            </a:r>
            <a:r>
              <a:rPr lang="bg-BG" sz="1600" dirty="0" smtClean="0">
                <a:solidFill>
                  <a:srgbClr val="FF0000"/>
                </a:solidFill>
                <a:latin typeface="Calibri" panose="020F0502020204030204"/>
                <a:cs typeface="+mn-cs"/>
              </a:rPr>
              <a:t>няма</a:t>
            </a:r>
            <a:r>
              <a:rPr lang="en-US" sz="1600" dirty="0" smtClean="0">
                <a:solidFill>
                  <a:srgbClr val="FF0000"/>
                </a:solidFill>
                <a:latin typeface="Calibri" panose="020F0502020204030204"/>
                <a:cs typeface="+mn-cs"/>
              </a:rPr>
              <a:t> </a:t>
            </a:r>
            <a:r>
              <a:rPr lang="bg-BG" sz="1600" dirty="0" smtClean="0">
                <a:solidFill>
                  <a:srgbClr val="FF0000"/>
                </a:solidFill>
                <a:latin typeface="Calibri" panose="020F0502020204030204"/>
                <a:cs typeface="+mn-cs"/>
              </a:rPr>
              <a:t>идеален размер</a:t>
            </a:r>
            <a:r>
              <a:rPr lang="en-US" sz="1600" dirty="0" smtClean="0">
                <a:solidFill>
                  <a:srgbClr val="FF0000"/>
                </a:solidFill>
                <a:latin typeface="Calibri" panose="020F0502020204030204"/>
                <a:cs typeface="+mn-cs"/>
              </a:rPr>
              <a:t> </a:t>
            </a:r>
            <a:r>
              <a:rPr lang="en-US" sz="1600" dirty="0">
                <a:solidFill>
                  <a:srgbClr val="FF0000"/>
                </a:solidFill>
                <a:latin typeface="Calibri" panose="020F0502020204030204"/>
                <a:cs typeface="+mn-cs"/>
              </a:rPr>
              <a:t>за Ротари клуб</a:t>
            </a:r>
            <a:r>
              <a:rPr lang="en-US" sz="1600" dirty="0" smtClean="0">
                <a:solidFill>
                  <a:srgbClr val="FF0000"/>
                </a:solidFill>
                <a:latin typeface="Calibri" panose="020F0502020204030204"/>
                <a:cs typeface="+mn-cs"/>
              </a:rPr>
              <a:t>.</a:t>
            </a:r>
            <a:r>
              <a:rPr lang="bg-BG" sz="1600" dirty="0">
                <a:solidFill>
                  <a:srgbClr val="FF0000"/>
                </a:solidFill>
                <a:latin typeface="Calibri" panose="020F0502020204030204"/>
                <a:cs typeface="+mn-cs"/>
              </a:rPr>
              <a:t> </a:t>
            </a:r>
            <a:r>
              <a:rPr lang="bg-BG" sz="1600" dirty="0" smtClean="0">
                <a:solidFill>
                  <a:srgbClr val="FF0000"/>
                </a:solidFill>
                <a:latin typeface="Calibri" panose="020F0502020204030204"/>
                <a:cs typeface="+mn-cs"/>
              </a:rPr>
              <a:t>–</a:t>
            </a:r>
          </a:p>
          <a:p>
            <a:pPr eaLnBrk="1" fontAlgn="auto" hangingPunct="1">
              <a:spcBef>
                <a:spcPts val="0"/>
              </a:spcBef>
              <a:spcAft>
                <a:spcPts val="0"/>
              </a:spcAft>
            </a:pPr>
            <a:r>
              <a:rPr lang="bg-BG" sz="1600" dirty="0" smtClean="0">
                <a:solidFill>
                  <a:srgbClr val="FF0000"/>
                </a:solidFill>
                <a:latin typeface="Calibri" panose="020F0502020204030204"/>
                <a:cs typeface="+mn-cs"/>
              </a:rPr>
              <a:t> </a:t>
            </a:r>
            <a:r>
              <a:rPr lang="bg-BG" sz="1600" b="1" dirty="0" smtClean="0">
                <a:solidFill>
                  <a:srgbClr val="FF0000"/>
                </a:solidFill>
                <a:latin typeface="Calibri" panose="020F0502020204030204"/>
                <a:cs typeface="+mn-cs"/>
              </a:rPr>
              <a:t>Холгер</a:t>
            </a:r>
            <a:r>
              <a:rPr lang="en-US" sz="1600" b="1" dirty="0" smtClean="0">
                <a:solidFill>
                  <a:srgbClr val="FF0000"/>
                </a:solidFill>
                <a:latin typeface="Calibri" panose="020F0502020204030204"/>
                <a:cs typeface="+mn-cs"/>
              </a:rPr>
              <a:t> </a:t>
            </a:r>
            <a:r>
              <a:rPr lang="bg-BG" sz="1600" b="1" dirty="0" smtClean="0">
                <a:solidFill>
                  <a:srgbClr val="FF0000"/>
                </a:solidFill>
                <a:latin typeface="Calibri" panose="020F0502020204030204"/>
                <a:cs typeface="+mn-cs"/>
              </a:rPr>
              <a:t>Кнаак</a:t>
            </a:r>
            <a:r>
              <a:rPr lang="en-US" sz="1600" b="1" dirty="0" smtClean="0">
                <a:solidFill>
                  <a:srgbClr val="FF0000"/>
                </a:solidFill>
                <a:latin typeface="Calibri" panose="020F0502020204030204"/>
                <a:cs typeface="+mn-cs"/>
              </a:rPr>
              <a:t> -President </a:t>
            </a:r>
            <a:r>
              <a:rPr lang="en-US" sz="1600" b="1" dirty="0">
                <a:solidFill>
                  <a:srgbClr val="FF0000"/>
                </a:solidFill>
                <a:latin typeface="Calibri" panose="020F0502020204030204"/>
                <a:cs typeface="+mn-cs"/>
              </a:rPr>
              <a:t>of Rotary International in 2020-21</a:t>
            </a:r>
            <a:r>
              <a:rPr lang="en-US" sz="1600" dirty="0">
                <a:solidFill>
                  <a:srgbClr val="FF0000"/>
                </a:solidFill>
                <a:latin typeface="Calibri" panose="020F0502020204030204"/>
                <a:cs typeface="+mn-cs"/>
              </a:rPr>
              <a:t>. </a:t>
            </a:r>
            <a:endParaRPr lang="bg-BG" sz="1600" dirty="0">
              <a:solidFill>
                <a:srgbClr val="FF0000"/>
              </a:solidFill>
              <a:latin typeface="Calibri" panose="020F0502020204030204"/>
              <a:cs typeface="+mn-cs"/>
            </a:endParaRPr>
          </a:p>
          <a:p>
            <a:pPr eaLnBrk="1" fontAlgn="auto" hangingPunct="1">
              <a:spcBef>
                <a:spcPts val="0"/>
              </a:spcBef>
              <a:spcAft>
                <a:spcPts val="0"/>
              </a:spcAft>
            </a:pPr>
            <a:r>
              <a:rPr lang="bg-B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bg-BG" dirty="0">
              <a:solidFill>
                <a:prstClr val="black"/>
              </a:solidFill>
              <a:latin typeface="Calibri" panose="020F0502020204030204"/>
              <a:cs typeface="+mn-cs"/>
            </a:endParaRPr>
          </a:p>
        </p:txBody>
      </p:sp>
      <p:sp>
        <p:nvSpPr>
          <p:cNvPr id="12" name="Rectangle 11"/>
          <p:cNvSpPr/>
          <p:nvPr/>
        </p:nvSpPr>
        <p:spPr>
          <a:xfrm>
            <a:off x="107504" y="2299715"/>
            <a:ext cx="4393026" cy="3970318"/>
          </a:xfrm>
          <a:prstGeom prst="rect">
            <a:avLst/>
          </a:prstGeom>
        </p:spPr>
        <p:txBody>
          <a:bodyPr wrap="square">
            <a:spAutoFit/>
          </a:bodyPr>
          <a:lstStyle/>
          <a:p>
            <a:pPr eaLnBrk="1" fontAlgn="auto" hangingPunct="1">
              <a:spcBef>
                <a:spcPts val="0"/>
              </a:spcBef>
              <a:spcAft>
                <a:spcPts val="0"/>
              </a:spcAft>
            </a:pPr>
            <a:r>
              <a:rPr lang="bg-BG" b="1" dirty="0" smtClean="0">
                <a:solidFill>
                  <a:srgbClr val="3333CC"/>
                </a:solidFill>
                <a:latin typeface="Calibri" panose="020F0502020204030204"/>
                <a:cs typeface="+mn-cs"/>
              </a:rPr>
              <a:t>Марк Малоуни,</a:t>
            </a:r>
            <a:r>
              <a:rPr lang="en-US" b="1" dirty="0" smtClean="0">
                <a:solidFill>
                  <a:srgbClr val="3333CC"/>
                </a:solidFill>
                <a:latin typeface="Calibri" panose="020F0502020204030204"/>
                <a:cs typeface="+mn-cs"/>
              </a:rPr>
              <a:t>President RI 2019-2020 </a:t>
            </a:r>
            <a:r>
              <a:rPr lang="en-US" dirty="0" smtClean="0">
                <a:solidFill>
                  <a:srgbClr val="3333CC"/>
                </a:solidFill>
                <a:latin typeface="Calibri" panose="020F0502020204030204"/>
                <a:cs typeface="+mn-cs"/>
              </a:rPr>
              <a:t>: “</a:t>
            </a:r>
            <a:r>
              <a:rPr lang="bg-BG" dirty="0" smtClean="0">
                <a:solidFill>
                  <a:srgbClr val="3333CC"/>
                </a:solidFill>
                <a:latin typeface="Calibri" panose="020F0502020204030204"/>
                <a:cs typeface="+mn-cs"/>
              </a:rPr>
              <a:t>Време </a:t>
            </a:r>
            <a:r>
              <a:rPr lang="bg-BG" dirty="0">
                <a:solidFill>
                  <a:srgbClr val="3333CC"/>
                </a:solidFill>
                <a:latin typeface="Calibri" panose="020F0502020204030204"/>
                <a:cs typeface="+mn-cs"/>
              </a:rPr>
              <a:t>е да направим някои фундаментални промени. Вече знаем какви са бариерите пред ангажираното и разнообразно членство. Време е да действаме според това, което знаем: създаване на нови модели за членство, отваряне на нови </a:t>
            </a:r>
            <a:r>
              <a:rPr lang="bg-BG" sz="1600" dirty="0">
                <a:solidFill>
                  <a:srgbClr val="3333CC"/>
                </a:solidFill>
                <a:latin typeface="Calibri" panose="020F0502020204030204"/>
                <a:cs typeface="+mn-cs"/>
              </a:rPr>
              <a:t>пътища</a:t>
            </a:r>
            <a:r>
              <a:rPr lang="bg-BG" dirty="0">
                <a:solidFill>
                  <a:srgbClr val="3333CC"/>
                </a:solidFill>
                <a:latin typeface="Calibri" panose="020F0502020204030204"/>
                <a:cs typeface="+mn-cs"/>
              </a:rPr>
              <a:t> към членството в Ротари и изграждане на нови клубове на Ротари и Ротаракт, където съществуващите клубове не отговарят на настоящата нужда</a:t>
            </a:r>
            <a:r>
              <a:rPr lang="bg-BG" dirty="0" smtClean="0">
                <a:solidFill>
                  <a:srgbClr val="3333CC"/>
                </a:solidFill>
                <a:latin typeface="Calibri" panose="020F0502020204030204"/>
                <a:cs typeface="+mn-cs"/>
              </a:rPr>
              <a:t>.</a:t>
            </a:r>
            <a:r>
              <a:rPr lang="en-US" dirty="0" smtClean="0">
                <a:solidFill>
                  <a:srgbClr val="3333CC"/>
                </a:solidFill>
                <a:latin typeface="Calibri" panose="020F0502020204030204"/>
                <a:cs typeface="+mn-cs"/>
              </a:rPr>
              <a:t>”</a:t>
            </a:r>
            <a:endParaRPr lang="bg-BG" dirty="0">
              <a:solidFill>
                <a:srgbClr val="3333CC"/>
              </a:solidFill>
              <a:latin typeface="Calibri" panose="020F0502020204030204"/>
              <a:cs typeface="+mn-cs"/>
            </a:endParaRPr>
          </a:p>
          <a:p>
            <a:pPr eaLnBrk="1" fontAlgn="auto" hangingPunct="1">
              <a:spcBef>
                <a:spcPts val="0"/>
              </a:spcBef>
              <a:spcAft>
                <a:spcPts val="0"/>
              </a:spcAft>
            </a:pPr>
            <a:r>
              <a:rPr lang="en-US" dirty="0" smtClean="0">
                <a:solidFill>
                  <a:prstClr val="black"/>
                </a:solidFill>
                <a:latin typeface="Calibri" panose="020F0502020204030204"/>
                <a:cs typeface="+mn-cs"/>
              </a:rPr>
              <a:t> </a:t>
            </a:r>
            <a:endParaRPr lang="bg-BG" dirty="0">
              <a:solidFill>
                <a:prstClr val="black"/>
              </a:solidFill>
              <a:latin typeface="Calibri" panose="020F0502020204030204"/>
              <a:cs typeface="+mn-cs"/>
            </a:endParaRPr>
          </a:p>
          <a:p>
            <a:pPr eaLnBrk="1" fontAlgn="auto" hangingPunct="1">
              <a:spcBef>
                <a:spcPts val="0"/>
              </a:spcBef>
              <a:spcAft>
                <a:spcPts val="0"/>
              </a:spcAft>
            </a:pPr>
            <a:r>
              <a:rPr lang="bg-B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bg-BG" dirty="0">
              <a:solidFill>
                <a:prstClr val="black"/>
              </a:solidFill>
              <a:latin typeface="Calibri" panose="020F0502020204030204"/>
              <a:cs typeface="+mn-cs"/>
            </a:endParaRPr>
          </a:p>
        </p:txBody>
      </p:sp>
      <p:sp>
        <p:nvSpPr>
          <p:cNvPr id="15" name="Rectangle 14"/>
          <p:cNvSpPr/>
          <p:nvPr/>
        </p:nvSpPr>
        <p:spPr>
          <a:xfrm>
            <a:off x="4608035" y="4005064"/>
            <a:ext cx="4428462" cy="2339102"/>
          </a:xfrm>
          <a:prstGeom prst="rect">
            <a:avLst/>
          </a:prstGeom>
        </p:spPr>
        <p:txBody>
          <a:bodyPr wrap="square">
            <a:spAutoFit/>
          </a:bodyPr>
          <a:lstStyle/>
          <a:p>
            <a:pPr eaLnBrk="1" fontAlgn="auto" hangingPunct="1">
              <a:spcBef>
                <a:spcPts val="0"/>
              </a:spcBef>
              <a:spcAft>
                <a:spcPts val="0"/>
              </a:spcAft>
            </a:pPr>
            <a:r>
              <a:rPr lang="bg-BG" sz="1600" b="1" dirty="0" smtClean="0">
                <a:solidFill>
                  <a:srgbClr val="17AD25"/>
                </a:solidFill>
                <a:latin typeface="Calibri" panose="020F0502020204030204"/>
                <a:cs typeface="+mn-cs"/>
              </a:rPr>
              <a:t>Визията и философия</a:t>
            </a:r>
            <a:r>
              <a:rPr lang="en-US" sz="1600" b="1" dirty="0" smtClean="0">
                <a:solidFill>
                  <a:srgbClr val="17AD25"/>
                </a:solidFill>
                <a:latin typeface="Calibri" panose="020F0502020204030204"/>
                <a:cs typeface="+mn-cs"/>
              </a:rPr>
              <a:t> </a:t>
            </a:r>
            <a:r>
              <a:rPr lang="en-US" sz="1600" b="1" dirty="0">
                <a:solidFill>
                  <a:srgbClr val="17AD25"/>
                </a:solidFill>
                <a:latin typeface="Calibri" panose="020F0502020204030204"/>
                <a:cs typeface="+mn-cs"/>
              </a:rPr>
              <a:t>на Ротари за </a:t>
            </a:r>
            <a:r>
              <a:rPr lang="bg-BG" sz="1600" b="1" dirty="0" smtClean="0">
                <a:solidFill>
                  <a:srgbClr val="17AD25"/>
                </a:solidFill>
                <a:latin typeface="Calibri" panose="020F0502020204030204"/>
                <a:cs typeface="+mn-cs"/>
              </a:rPr>
              <a:t>програмите</a:t>
            </a:r>
            <a:r>
              <a:rPr lang="en-US" sz="1600" b="1" dirty="0" smtClean="0">
                <a:solidFill>
                  <a:srgbClr val="17AD25"/>
                </a:solidFill>
                <a:latin typeface="Calibri" panose="020F0502020204030204"/>
                <a:cs typeface="+mn-cs"/>
              </a:rPr>
              <a:t> </a:t>
            </a:r>
            <a:r>
              <a:rPr lang="en-US" sz="1600" b="1" dirty="0">
                <a:solidFill>
                  <a:srgbClr val="17AD25"/>
                </a:solidFill>
                <a:latin typeface="Calibri" panose="020F0502020204030204"/>
                <a:cs typeface="+mn-cs"/>
              </a:rPr>
              <a:t>за </a:t>
            </a:r>
            <a:r>
              <a:rPr lang="bg-BG" sz="1600" b="1" dirty="0" smtClean="0">
                <a:solidFill>
                  <a:srgbClr val="17AD25"/>
                </a:solidFill>
                <a:latin typeface="Calibri" panose="020F0502020204030204"/>
                <a:cs typeface="+mn-cs"/>
              </a:rPr>
              <a:t>новите</a:t>
            </a:r>
            <a:r>
              <a:rPr lang="en-US" sz="1600" b="1" dirty="0" smtClean="0">
                <a:solidFill>
                  <a:srgbClr val="17AD25"/>
                </a:solidFill>
                <a:latin typeface="Calibri" panose="020F0502020204030204"/>
                <a:cs typeface="+mn-cs"/>
              </a:rPr>
              <a:t> </a:t>
            </a:r>
            <a:r>
              <a:rPr lang="bg-BG" sz="1600" b="1" dirty="0" smtClean="0">
                <a:solidFill>
                  <a:srgbClr val="17AD25"/>
                </a:solidFill>
                <a:latin typeface="Calibri" panose="020F0502020204030204"/>
                <a:cs typeface="+mn-cs"/>
              </a:rPr>
              <a:t>поколения</a:t>
            </a:r>
            <a:r>
              <a:rPr lang="en-US" sz="1600" dirty="0" smtClean="0">
                <a:solidFill>
                  <a:srgbClr val="17AD25"/>
                </a:solidFill>
                <a:latin typeface="Calibri" panose="020F0502020204030204"/>
                <a:cs typeface="+mn-cs"/>
              </a:rPr>
              <a:t> </a:t>
            </a:r>
            <a:r>
              <a:rPr lang="bg-BG" sz="1600" dirty="0" smtClean="0">
                <a:solidFill>
                  <a:srgbClr val="17AD25"/>
                </a:solidFill>
                <a:latin typeface="Calibri" panose="020F0502020204030204"/>
                <a:cs typeface="+mn-cs"/>
              </a:rPr>
              <a:t> : Ротарианските програми</a:t>
            </a:r>
            <a:r>
              <a:rPr lang="en-US" sz="1600" dirty="0" smtClean="0">
                <a:solidFill>
                  <a:srgbClr val="17AD25"/>
                </a:solidFill>
                <a:latin typeface="Calibri" panose="020F0502020204030204"/>
                <a:cs typeface="+mn-cs"/>
              </a:rPr>
              <a:t> </a:t>
            </a:r>
            <a:r>
              <a:rPr lang="en-US" sz="1600" dirty="0">
                <a:solidFill>
                  <a:srgbClr val="17AD25"/>
                </a:solidFill>
                <a:latin typeface="Calibri" panose="020F0502020204030204"/>
                <a:cs typeface="+mn-cs"/>
              </a:rPr>
              <a:t>за </a:t>
            </a:r>
            <a:r>
              <a:rPr lang="bg-BG" sz="1600" dirty="0" smtClean="0">
                <a:solidFill>
                  <a:srgbClr val="17AD25"/>
                </a:solidFill>
                <a:latin typeface="Calibri" panose="020F0502020204030204"/>
                <a:cs typeface="+mn-cs"/>
              </a:rPr>
              <a:t>новите поколения</a:t>
            </a:r>
            <a:r>
              <a:rPr lang="en-US" sz="1600" dirty="0" smtClean="0">
                <a:solidFill>
                  <a:srgbClr val="17AD25"/>
                </a:solidFill>
                <a:latin typeface="Calibri" panose="020F0502020204030204"/>
                <a:cs typeface="+mn-cs"/>
              </a:rPr>
              <a:t> </a:t>
            </a:r>
            <a:r>
              <a:rPr lang="bg-BG" sz="1600" dirty="0" smtClean="0">
                <a:solidFill>
                  <a:srgbClr val="17AD25"/>
                </a:solidFill>
                <a:latin typeface="Calibri" panose="020F0502020204030204"/>
                <a:cs typeface="+mn-cs"/>
              </a:rPr>
              <a:t>са инвестиция</a:t>
            </a:r>
            <a:r>
              <a:rPr lang="en-US" sz="1600" dirty="0" smtClean="0">
                <a:solidFill>
                  <a:srgbClr val="17AD25"/>
                </a:solidFill>
                <a:latin typeface="Calibri" panose="020F0502020204030204"/>
                <a:cs typeface="+mn-cs"/>
              </a:rPr>
              <a:t> </a:t>
            </a:r>
            <a:r>
              <a:rPr lang="en-US" sz="1600" dirty="0">
                <a:solidFill>
                  <a:srgbClr val="17AD25"/>
                </a:solidFill>
                <a:latin typeface="Calibri" panose="020F0502020204030204"/>
                <a:cs typeface="+mn-cs"/>
              </a:rPr>
              <a:t>в </a:t>
            </a:r>
            <a:r>
              <a:rPr lang="bg-BG" sz="1600" dirty="0" smtClean="0">
                <a:solidFill>
                  <a:srgbClr val="17AD25"/>
                </a:solidFill>
                <a:latin typeface="Calibri" panose="020F0502020204030204"/>
                <a:cs typeface="+mn-cs"/>
              </a:rPr>
              <a:t>бъдещето</a:t>
            </a:r>
            <a:r>
              <a:rPr lang="en-US" sz="1600" dirty="0" smtClean="0">
                <a:solidFill>
                  <a:srgbClr val="17AD25"/>
                </a:solidFill>
                <a:latin typeface="Calibri" panose="020F0502020204030204"/>
                <a:cs typeface="+mn-cs"/>
              </a:rPr>
              <a:t> </a:t>
            </a:r>
            <a:r>
              <a:rPr lang="en-US" sz="1600" dirty="0">
                <a:solidFill>
                  <a:srgbClr val="17AD25"/>
                </a:solidFill>
                <a:latin typeface="Calibri" panose="020F0502020204030204"/>
                <a:cs typeface="+mn-cs"/>
              </a:rPr>
              <a:t>– </a:t>
            </a:r>
            <a:r>
              <a:rPr lang="bg-BG" sz="1600" dirty="0" smtClean="0">
                <a:solidFill>
                  <a:srgbClr val="17AD25"/>
                </a:solidFill>
                <a:latin typeface="Calibri" panose="020F0502020204030204"/>
                <a:cs typeface="+mn-cs"/>
              </a:rPr>
              <a:t>бъдещето</a:t>
            </a:r>
            <a:r>
              <a:rPr lang="en-US" sz="1600" dirty="0" smtClean="0">
                <a:solidFill>
                  <a:srgbClr val="17AD25"/>
                </a:solidFill>
                <a:latin typeface="Calibri" panose="020F0502020204030204"/>
                <a:cs typeface="+mn-cs"/>
              </a:rPr>
              <a:t> </a:t>
            </a:r>
            <a:r>
              <a:rPr lang="en-US" sz="1600" dirty="0">
                <a:solidFill>
                  <a:srgbClr val="17AD25"/>
                </a:solidFill>
                <a:latin typeface="Calibri" panose="020F0502020204030204"/>
                <a:cs typeface="+mn-cs"/>
              </a:rPr>
              <a:t>на </a:t>
            </a:r>
            <a:r>
              <a:rPr lang="bg-BG" sz="1600" dirty="0" smtClean="0">
                <a:solidFill>
                  <a:srgbClr val="17AD25"/>
                </a:solidFill>
                <a:latin typeface="Calibri" panose="020F0502020204030204"/>
                <a:cs typeface="+mn-cs"/>
              </a:rPr>
              <a:t>нашите</a:t>
            </a:r>
            <a:r>
              <a:rPr lang="en-US" sz="1600" dirty="0" smtClean="0">
                <a:solidFill>
                  <a:srgbClr val="17AD25"/>
                </a:solidFill>
                <a:latin typeface="Calibri" panose="020F0502020204030204"/>
                <a:cs typeface="+mn-cs"/>
              </a:rPr>
              <a:t> </a:t>
            </a:r>
            <a:r>
              <a:rPr lang="bg-BG" sz="1600" dirty="0" smtClean="0">
                <a:solidFill>
                  <a:srgbClr val="17AD25"/>
                </a:solidFill>
                <a:latin typeface="Calibri" panose="020F0502020204030204"/>
                <a:cs typeface="+mn-cs"/>
              </a:rPr>
              <a:t>семейства</a:t>
            </a:r>
            <a:r>
              <a:rPr lang="en-US" sz="1600" dirty="0" smtClean="0">
                <a:solidFill>
                  <a:srgbClr val="17AD25"/>
                </a:solidFill>
                <a:latin typeface="Calibri" panose="020F0502020204030204"/>
                <a:cs typeface="+mn-cs"/>
              </a:rPr>
              <a:t>, </a:t>
            </a:r>
            <a:r>
              <a:rPr lang="bg-BG" sz="1600" dirty="0" smtClean="0">
                <a:solidFill>
                  <a:srgbClr val="17AD25"/>
                </a:solidFill>
                <a:latin typeface="Calibri" panose="020F0502020204030204"/>
                <a:cs typeface="+mn-cs"/>
              </a:rPr>
              <a:t>бъдещето</a:t>
            </a:r>
            <a:r>
              <a:rPr lang="en-US" sz="1600" dirty="0" smtClean="0">
                <a:solidFill>
                  <a:srgbClr val="17AD25"/>
                </a:solidFill>
                <a:latin typeface="Calibri" panose="020F0502020204030204"/>
                <a:cs typeface="+mn-cs"/>
              </a:rPr>
              <a:t> </a:t>
            </a:r>
            <a:r>
              <a:rPr lang="en-US" sz="1600" dirty="0">
                <a:solidFill>
                  <a:srgbClr val="17AD25"/>
                </a:solidFill>
                <a:latin typeface="Calibri" panose="020F0502020204030204"/>
                <a:cs typeface="+mn-cs"/>
              </a:rPr>
              <a:t>на </a:t>
            </a:r>
            <a:r>
              <a:rPr lang="bg-BG" sz="1600" dirty="0" smtClean="0">
                <a:solidFill>
                  <a:srgbClr val="17AD25"/>
                </a:solidFill>
                <a:latin typeface="Calibri" panose="020F0502020204030204"/>
                <a:cs typeface="+mn-cs"/>
              </a:rPr>
              <a:t>нашите общества </a:t>
            </a:r>
            <a:r>
              <a:rPr lang="en-US" sz="1600" dirty="0" smtClean="0">
                <a:solidFill>
                  <a:srgbClr val="17AD25"/>
                </a:solidFill>
                <a:latin typeface="Calibri" panose="020F0502020204030204"/>
                <a:cs typeface="+mn-cs"/>
              </a:rPr>
              <a:t> </a:t>
            </a:r>
            <a:r>
              <a:rPr lang="en-US" sz="1600" dirty="0">
                <a:solidFill>
                  <a:srgbClr val="17AD25"/>
                </a:solidFill>
                <a:latin typeface="Calibri" panose="020F0502020204030204"/>
                <a:cs typeface="+mn-cs"/>
              </a:rPr>
              <a:t>и </a:t>
            </a:r>
            <a:r>
              <a:rPr lang="bg-BG" sz="1600" dirty="0" smtClean="0">
                <a:solidFill>
                  <a:srgbClr val="17AD25"/>
                </a:solidFill>
                <a:latin typeface="Calibri" panose="020F0502020204030204"/>
                <a:cs typeface="+mn-cs"/>
              </a:rPr>
              <a:t>бъдещето</a:t>
            </a:r>
            <a:r>
              <a:rPr lang="en-US" sz="1600" dirty="0" smtClean="0">
                <a:solidFill>
                  <a:srgbClr val="17AD25"/>
                </a:solidFill>
                <a:latin typeface="Calibri" panose="020F0502020204030204"/>
                <a:cs typeface="+mn-cs"/>
              </a:rPr>
              <a:t> </a:t>
            </a:r>
            <a:r>
              <a:rPr lang="en-US" sz="1600" dirty="0">
                <a:solidFill>
                  <a:srgbClr val="17AD25"/>
                </a:solidFill>
                <a:latin typeface="Calibri" panose="020F0502020204030204"/>
                <a:cs typeface="+mn-cs"/>
              </a:rPr>
              <a:t>на Ротари. </a:t>
            </a:r>
            <a:r>
              <a:rPr lang="bg-BG" sz="1600" dirty="0" smtClean="0">
                <a:solidFill>
                  <a:srgbClr val="17AD25"/>
                </a:solidFill>
                <a:latin typeface="Calibri" panose="020F0502020204030204"/>
                <a:cs typeface="+mn-cs"/>
              </a:rPr>
              <a:t>Чрез ротарианските програми</a:t>
            </a:r>
            <a:r>
              <a:rPr lang="en-US" sz="1600" dirty="0" smtClean="0">
                <a:solidFill>
                  <a:srgbClr val="17AD25"/>
                </a:solidFill>
                <a:latin typeface="Calibri" panose="020F0502020204030204"/>
                <a:cs typeface="+mn-cs"/>
              </a:rPr>
              <a:t> </a:t>
            </a:r>
            <a:r>
              <a:rPr lang="en-US" sz="1600" dirty="0">
                <a:solidFill>
                  <a:srgbClr val="17AD25"/>
                </a:solidFill>
                <a:latin typeface="Calibri" panose="020F0502020204030204"/>
                <a:cs typeface="+mn-cs"/>
              </a:rPr>
              <a:t>за </a:t>
            </a:r>
            <a:r>
              <a:rPr lang="bg-BG" sz="1600" dirty="0" smtClean="0">
                <a:solidFill>
                  <a:srgbClr val="17AD25"/>
                </a:solidFill>
                <a:latin typeface="Calibri" panose="020F0502020204030204"/>
                <a:cs typeface="+mn-cs"/>
              </a:rPr>
              <a:t>младите поколения</a:t>
            </a:r>
            <a:r>
              <a:rPr lang="en-US" sz="1600" dirty="0" smtClean="0">
                <a:solidFill>
                  <a:srgbClr val="17AD25"/>
                </a:solidFill>
                <a:latin typeface="Calibri" panose="020F0502020204030204"/>
                <a:cs typeface="+mn-cs"/>
              </a:rPr>
              <a:t>, </a:t>
            </a:r>
            <a:r>
              <a:rPr lang="bg-BG" sz="1600" dirty="0" smtClean="0">
                <a:solidFill>
                  <a:srgbClr val="17AD25"/>
                </a:solidFill>
                <a:latin typeface="Calibri" panose="020F0502020204030204"/>
                <a:cs typeface="+mn-cs"/>
              </a:rPr>
              <a:t>ротарианците споделят</a:t>
            </a:r>
            <a:r>
              <a:rPr lang="en-US" sz="1600" dirty="0" smtClean="0">
                <a:solidFill>
                  <a:srgbClr val="17AD25"/>
                </a:solidFill>
                <a:latin typeface="Calibri" panose="020F0502020204030204"/>
                <a:cs typeface="+mn-cs"/>
              </a:rPr>
              <a:t> </a:t>
            </a:r>
            <a:r>
              <a:rPr lang="bg-BG" sz="1600" dirty="0" smtClean="0">
                <a:solidFill>
                  <a:srgbClr val="17AD25"/>
                </a:solidFill>
                <a:latin typeface="Calibri" panose="020F0502020204030204"/>
                <a:cs typeface="+mn-cs"/>
              </a:rPr>
              <a:t>идеалите </a:t>
            </a:r>
            <a:r>
              <a:rPr lang="en-US" sz="1600" dirty="0" smtClean="0">
                <a:solidFill>
                  <a:srgbClr val="17AD25"/>
                </a:solidFill>
                <a:latin typeface="Calibri" panose="020F0502020204030204"/>
                <a:cs typeface="+mn-cs"/>
              </a:rPr>
              <a:t>и </a:t>
            </a:r>
            <a:r>
              <a:rPr lang="bg-BG" sz="1600" dirty="0" smtClean="0">
                <a:solidFill>
                  <a:srgbClr val="17AD25"/>
                </a:solidFill>
                <a:latin typeface="Calibri" panose="020F0502020204030204"/>
                <a:cs typeface="+mn-cs"/>
              </a:rPr>
              <a:t>традициите</a:t>
            </a:r>
            <a:r>
              <a:rPr lang="en-US" sz="1600" dirty="0" smtClean="0">
                <a:solidFill>
                  <a:srgbClr val="17AD25"/>
                </a:solidFill>
                <a:latin typeface="Calibri" panose="020F0502020204030204"/>
                <a:cs typeface="+mn-cs"/>
              </a:rPr>
              <a:t> </a:t>
            </a:r>
            <a:r>
              <a:rPr lang="en-US" sz="1600" dirty="0">
                <a:solidFill>
                  <a:srgbClr val="17AD25"/>
                </a:solidFill>
                <a:latin typeface="Calibri" panose="020F0502020204030204"/>
                <a:cs typeface="+mn-cs"/>
              </a:rPr>
              <a:t>на Ротари </a:t>
            </a:r>
            <a:r>
              <a:rPr lang="bg-BG" sz="1600" dirty="0" smtClean="0">
                <a:solidFill>
                  <a:srgbClr val="17AD25"/>
                </a:solidFill>
                <a:latin typeface="Calibri" panose="020F0502020204030204"/>
                <a:cs typeface="+mn-cs"/>
              </a:rPr>
              <a:t>със</a:t>
            </a:r>
            <a:r>
              <a:rPr lang="en-US" sz="1600" dirty="0" smtClean="0">
                <a:solidFill>
                  <a:srgbClr val="17AD25"/>
                </a:solidFill>
                <a:latin typeface="Calibri" panose="020F0502020204030204"/>
                <a:cs typeface="+mn-cs"/>
              </a:rPr>
              <a:t> </a:t>
            </a:r>
            <a:r>
              <a:rPr lang="bg-BG" sz="1600" dirty="0" smtClean="0">
                <a:solidFill>
                  <a:srgbClr val="17AD25"/>
                </a:solidFill>
                <a:latin typeface="Calibri" panose="020F0502020204030204"/>
                <a:cs typeface="+mn-cs"/>
              </a:rPr>
              <a:t>следващото поколение.</a:t>
            </a:r>
            <a:endParaRPr lang="bg-BG" sz="1600" dirty="0">
              <a:solidFill>
                <a:srgbClr val="17AD25"/>
              </a:solidFill>
              <a:latin typeface="Calibri" panose="020F0502020204030204"/>
              <a:cs typeface="+mn-cs"/>
            </a:endParaRPr>
          </a:p>
          <a:p>
            <a:pPr eaLnBrk="1" fontAlgn="auto" hangingPunct="1">
              <a:spcBef>
                <a:spcPts val="0"/>
              </a:spcBef>
              <a:spcAft>
                <a:spcPts val="0"/>
              </a:spcAft>
            </a:pPr>
            <a:r>
              <a:rPr lang="bg-B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bg-BG" dirty="0">
              <a:solidFill>
                <a:prstClr val="black"/>
              </a:solidFill>
              <a:latin typeface="Calibri" panose="020F0502020204030204"/>
              <a:cs typeface="+mn-cs"/>
            </a:endParaRPr>
          </a:p>
        </p:txBody>
      </p:sp>
    </p:spTree>
    <p:extLst>
      <p:ext uri="{BB962C8B-B14F-4D97-AF65-F5344CB8AC3E}">
        <p14:creationId xmlns:p14="http://schemas.microsoft.com/office/powerpoint/2010/main" val="1064358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3810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dirty="0">
                <a:latin typeface="Arial Narrow" panose="020B0606020202030204" pitchFamily="34" charset="0"/>
                <a:cs typeface="Times New Roman" panose="02020603050405020304" pitchFamily="18" charset="0"/>
              </a:rPr>
              <a:t>Какви възможности отваря Ротари пред нас ?</a:t>
            </a:r>
            <a:r>
              <a:rPr lang="en-US" b="1" dirty="0">
                <a:latin typeface="Arial Narrow" panose="020B0606020202030204" pitchFamily="34" charset="0"/>
                <a:cs typeface="Times New Roman" panose="02020603050405020304" pitchFamily="18" charset="0"/>
              </a:rPr>
              <a:t/>
            </a:r>
            <a:br>
              <a:rPr lang="en-US" b="1" dirty="0">
                <a:latin typeface="Arial Narrow" panose="020B0606020202030204" pitchFamily="34" charset="0"/>
                <a:cs typeface="Times New Roman" panose="02020603050405020304" pitchFamily="18" charset="0"/>
              </a:rPr>
            </a:br>
            <a:endParaRPr lang="bg-BG" altLang="bg-BG" b="1" dirty="0" smtClean="0">
              <a:latin typeface="Arial Narrow" pitchFamily="34" charset="0"/>
            </a:endParaRPr>
          </a:p>
        </p:txBody>
      </p:sp>
      <p:sp>
        <p:nvSpPr>
          <p:cNvPr id="2970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bg-BG" altLang="bg-BG" sz="1800" b="0" i="0" u="none" strike="noStrike" kern="1200" cap="none" spc="0" normalizeH="0" baseline="0" noProof="0">
                <a:ln>
                  <a:noFill/>
                </a:ln>
                <a:solidFill>
                  <a:srgbClr val="958D85"/>
                </a:solidFill>
                <a:effectLst/>
                <a:uLnTx/>
                <a:uFillTx/>
                <a:latin typeface="Calibri" pitchFamily="34" charset="0"/>
                <a:ea typeface="Calibri" pitchFamily="34" charset="0"/>
                <a:cs typeface="Times New Roman" pitchFamily="18" charset="0"/>
              </a:rPr>
              <a:t> </a:t>
            </a:r>
          </a:p>
        </p:txBody>
      </p:sp>
      <p:sp>
        <p:nvSpPr>
          <p:cNvPr id="4" name="Rectangle 3">
            <a:extLst>
              <a:ext uri="{FF2B5EF4-FFF2-40B4-BE49-F238E27FC236}">
                <a16:creationId xmlns:a16="http://schemas.microsoft.com/office/drawing/2014/main" id="{31EFBA14-FB5F-43EA-AC95-5F785FBC854C}"/>
              </a:ext>
            </a:extLst>
          </p:cNvPr>
          <p:cNvSpPr/>
          <p:nvPr/>
        </p:nvSpPr>
        <p:spPr>
          <a:xfrm>
            <a:off x="179512" y="1320205"/>
            <a:ext cx="8640960" cy="4524315"/>
          </a:xfrm>
          <a:prstGeom prst="rect">
            <a:avLst/>
          </a:prstGeom>
        </p:spPr>
        <p:txBody>
          <a:bodyPr wrap="square">
            <a:spAutoFit/>
          </a:bodyPr>
          <a:lstStyle/>
          <a:p>
            <a:pPr eaLnBrk="1" fontAlgn="auto" hangingPunct="1">
              <a:spcBef>
                <a:spcPts val="0"/>
              </a:spcBef>
              <a:spcAft>
                <a:spcPts val="0"/>
              </a:spcAft>
            </a:pPr>
            <a:r>
              <a:rPr lang="bg-BG" sz="1600" dirty="0" smtClean="0">
                <a:solidFill>
                  <a:prstClr val="black"/>
                </a:solidFill>
                <a:latin typeface="Calibri" panose="020F0502020204030204"/>
                <a:cs typeface="+mn-cs"/>
              </a:rPr>
              <a:t>„Бих </a:t>
            </a:r>
            <a:r>
              <a:rPr lang="bg-BG" sz="1600" dirty="0">
                <a:solidFill>
                  <a:prstClr val="black"/>
                </a:solidFill>
                <a:latin typeface="Calibri" panose="020F0502020204030204"/>
                <a:cs typeface="+mn-cs"/>
              </a:rPr>
              <a:t>искал всеки Ротари клуб да има стратегическа среща поне веднъж годишно. Всеки клуб</a:t>
            </a:r>
          </a:p>
          <a:p>
            <a:pPr eaLnBrk="1" fontAlgn="auto" hangingPunct="1">
              <a:spcBef>
                <a:spcPts val="0"/>
              </a:spcBef>
              <a:spcAft>
                <a:spcPts val="0"/>
              </a:spcAft>
            </a:pPr>
            <a:r>
              <a:rPr lang="bg-BG" sz="1600" dirty="0">
                <a:solidFill>
                  <a:prstClr val="black"/>
                </a:solidFill>
                <a:latin typeface="Calibri" panose="020F0502020204030204"/>
                <a:cs typeface="+mn-cs"/>
              </a:rPr>
              <a:t>би трябвало да се пита къде иска да бъде след пет години и да знае каква стойност </a:t>
            </a:r>
            <a:r>
              <a:rPr lang="bg-BG" sz="1600" dirty="0" smtClean="0">
                <a:solidFill>
                  <a:prstClr val="black"/>
                </a:solidFill>
                <a:latin typeface="Calibri" panose="020F0502020204030204"/>
                <a:cs typeface="+mn-cs"/>
              </a:rPr>
              <a:t>носи.</a:t>
            </a:r>
          </a:p>
          <a:p>
            <a:pPr eaLnBrk="1" fontAlgn="auto" hangingPunct="1">
              <a:spcBef>
                <a:spcPts val="0"/>
              </a:spcBef>
              <a:spcAft>
                <a:spcPts val="0"/>
              </a:spcAft>
            </a:pPr>
            <a:endParaRPr lang="bg-BG" sz="1600" dirty="0">
              <a:solidFill>
                <a:prstClr val="black"/>
              </a:solidFill>
              <a:latin typeface="Calibri" panose="020F0502020204030204"/>
              <a:cs typeface="+mn-cs"/>
            </a:endParaRPr>
          </a:p>
          <a:p>
            <a:pPr eaLnBrk="1" fontAlgn="auto" hangingPunct="1">
              <a:spcBef>
                <a:spcPts val="0"/>
              </a:spcBef>
              <a:spcAft>
                <a:spcPts val="0"/>
              </a:spcAft>
            </a:pPr>
            <a:r>
              <a:rPr lang="bg-BG" sz="1600" dirty="0">
                <a:solidFill>
                  <a:prstClr val="black"/>
                </a:solidFill>
                <a:latin typeface="Calibri" panose="020F0502020204030204"/>
                <a:cs typeface="+mn-cs"/>
              </a:rPr>
              <a:t>Какво прави Ротари толкова уникален и си струва да се споделя със света? </a:t>
            </a:r>
            <a:r>
              <a:rPr lang="bg-BG" sz="1600" dirty="0" smtClean="0">
                <a:solidFill>
                  <a:prstClr val="black"/>
                </a:solidFill>
                <a:latin typeface="Calibri" panose="020F0502020204030204"/>
                <a:cs typeface="+mn-cs"/>
              </a:rPr>
              <a:t>Какви уникални</a:t>
            </a:r>
            <a:endParaRPr lang="bg-BG" sz="1600" dirty="0">
              <a:solidFill>
                <a:prstClr val="black"/>
              </a:solidFill>
              <a:latin typeface="Calibri" panose="020F0502020204030204"/>
              <a:cs typeface="+mn-cs"/>
            </a:endParaRPr>
          </a:p>
          <a:p>
            <a:pPr eaLnBrk="1" fontAlgn="auto" hangingPunct="1">
              <a:spcBef>
                <a:spcPts val="0"/>
              </a:spcBef>
              <a:spcAft>
                <a:spcPts val="0"/>
              </a:spcAft>
            </a:pPr>
            <a:r>
              <a:rPr lang="bg-BG" sz="1600" dirty="0">
                <a:solidFill>
                  <a:prstClr val="black"/>
                </a:solidFill>
                <a:latin typeface="Calibri" panose="020F0502020204030204"/>
                <a:cs typeface="+mn-cs"/>
              </a:rPr>
              <a:t>възможности </a:t>
            </a:r>
            <a:r>
              <a:rPr lang="bg-BG" sz="1600" dirty="0" smtClean="0">
                <a:solidFill>
                  <a:prstClr val="black"/>
                </a:solidFill>
                <a:latin typeface="Calibri" panose="020F0502020204030204"/>
                <a:cs typeface="+mn-cs"/>
              </a:rPr>
              <a:t>отваря  </a:t>
            </a:r>
            <a:r>
              <a:rPr lang="bg-BG" sz="1600" dirty="0">
                <a:solidFill>
                  <a:prstClr val="black"/>
                </a:solidFill>
                <a:latin typeface="Calibri" panose="020F0502020204030204"/>
                <a:cs typeface="+mn-cs"/>
              </a:rPr>
              <a:t>за </a:t>
            </a:r>
            <a:r>
              <a:rPr lang="bg-BG" sz="1600" dirty="0" smtClean="0">
                <a:solidFill>
                  <a:prstClr val="black"/>
                </a:solidFill>
                <a:latin typeface="Calibri" panose="020F0502020204030204"/>
                <a:cs typeface="+mn-cs"/>
              </a:rPr>
              <a:t>членовете си  </a:t>
            </a:r>
            <a:r>
              <a:rPr lang="bg-BG" sz="1600" dirty="0">
                <a:solidFill>
                  <a:prstClr val="black"/>
                </a:solidFill>
                <a:latin typeface="Calibri" panose="020F0502020204030204"/>
                <a:cs typeface="+mn-cs"/>
              </a:rPr>
              <a:t>и за хората, на които </a:t>
            </a:r>
            <a:r>
              <a:rPr lang="bg-BG" sz="1600" dirty="0" smtClean="0">
                <a:solidFill>
                  <a:prstClr val="black"/>
                </a:solidFill>
                <a:latin typeface="Calibri" panose="020F0502020204030204"/>
                <a:cs typeface="+mn-cs"/>
              </a:rPr>
              <a:t>служи ?</a:t>
            </a:r>
          </a:p>
          <a:p>
            <a:pPr eaLnBrk="1" fontAlgn="auto" hangingPunct="1">
              <a:spcBef>
                <a:spcPts val="0"/>
              </a:spcBef>
              <a:spcAft>
                <a:spcPts val="0"/>
              </a:spcAft>
            </a:pPr>
            <a:endParaRPr lang="bg-BG" sz="1600" dirty="0">
              <a:solidFill>
                <a:prstClr val="black"/>
              </a:solidFill>
              <a:latin typeface="Calibri" panose="020F0502020204030204"/>
              <a:cs typeface="+mn-cs"/>
            </a:endParaRPr>
          </a:p>
          <a:p>
            <a:pPr eaLnBrk="1" fontAlgn="auto" hangingPunct="1">
              <a:spcBef>
                <a:spcPts val="0"/>
              </a:spcBef>
              <a:spcAft>
                <a:spcPts val="0"/>
              </a:spcAft>
            </a:pPr>
            <a:r>
              <a:rPr lang="bg-BG" sz="1600" dirty="0">
                <a:solidFill>
                  <a:prstClr val="black"/>
                </a:solidFill>
                <a:latin typeface="Calibri" panose="020F0502020204030204"/>
                <a:cs typeface="+mn-cs"/>
              </a:rPr>
              <a:t>Ние обичаме хората и където и да отидем по света, ротарианците стават най-добрите ни приятели</a:t>
            </a:r>
          </a:p>
          <a:p>
            <a:pPr eaLnBrk="1" fontAlgn="auto" hangingPunct="1">
              <a:spcBef>
                <a:spcPts val="0"/>
              </a:spcBef>
              <a:spcAft>
                <a:spcPts val="0"/>
              </a:spcAft>
            </a:pPr>
            <a:r>
              <a:rPr lang="bg-BG" sz="1600" dirty="0">
                <a:solidFill>
                  <a:prstClr val="black"/>
                </a:solidFill>
                <a:latin typeface="Calibri" panose="020F0502020204030204"/>
                <a:cs typeface="+mn-cs"/>
              </a:rPr>
              <a:t>и ти се иска да имаш повече време с тях. Ние сме хора от различни среди,</a:t>
            </a:r>
          </a:p>
          <a:p>
            <a:pPr eaLnBrk="1" fontAlgn="auto" hangingPunct="1">
              <a:spcBef>
                <a:spcPts val="0"/>
              </a:spcBef>
              <a:spcAft>
                <a:spcPts val="0"/>
              </a:spcAft>
            </a:pPr>
            <a:r>
              <a:rPr lang="bg-BG" sz="1600" dirty="0">
                <a:solidFill>
                  <a:prstClr val="black"/>
                </a:solidFill>
                <a:latin typeface="Calibri" panose="020F0502020204030204"/>
                <a:cs typeface="+mn-cs"/>
              </a:rPr>
              <a:t>различни поколения, езици и култури. </a:t>
            </a:r>
          </a:p>
          <a:p>
            <a:pPr eaLnBrk="1" fontAlgn="auto" hangingPunct="1">
              <a:spcBef>
                <a:spcPts val="0"/>
              </a:spcBef>
              <a:spcAft>
                <a:spcPts val="0"/>
              </a:spcAft>
            </a:pPr>
            <a:r>
              <a:rPr lang="bg-BG" sz="1600" dirty="0">
                <a:solidFill>
                  <a:prstClr val="black"/>
                </a:solidFill>
                <a:latin typeface="Calibri" panose="020F0502020204030204"/>
                <a:cs typeface="+mn-cs"/>
              </a:rPr>
              <a:t>И това многообразие ни прави страхотни.</a:t>
            </a:r>
          </a:p>
          <a:p>
            <a:pPr eaLnBrk="1" fontAlgn="auto" hangingPunct="1">
              <a:spcBef>
                <a:spcPts val="0"/>
              </a:spcBef>
              <a:spcAft>
                <a:spcPts val="0"/>
              </a:spcAft>
            </a:pPr>
            <a:r>
              <a:rPr lang="bg-BG" sz="1600" dirty="0">
                <a:solidFill>
                  <a:prstClr val="black"/>
                </a:solidFill>
                <a:latin typeface="Calibri" panose="020F0502020204030204"/>
                <a:cs typeface="+mn-cs"/>
              </a:rPr>
              <a:t>Ние сме държани заедно от ценностите, които </a:t>
            </a:r>
            <a:r>
              <a:rPr lang="bg-BG" sz="1600" dirty="0" smtClean="0">
                <a:solidFill>
                  <a:prstClr val="black"/>
                </a:solidFill>
                <a:latin typeface="Calibri" panose="020F0502020204030204"/>
                <a:cs typeface="+mn-cs"/>
              </a:rPr>
              <a:t>споделяме.</a:t>
            </a:r>
          </a:p>
          <a:p>
            <a:pPr eaLnBrk="1" fontAlgn="auto" hangingPunct="1">
              <a:spcBef>
                <a:spcPts val="0"/>
              </a:spcBef>
              <a:spcAft>
                <a:spcPts val="0"/>
              </a:spcAft>
            </a:pPr>
            <a:endParaRPr lang="bg-BG" sz="1600" dirty="0" smtClean="0">
              <a:solidFill>
                <a:prstClr val="black"/>
              </a:solidFill>
              <a:latin typeface="Calibri" panose="020F0502020204030204"/>
              <a:cs typeface="+mn-cs"/>
            </a:endParaRPr>
          </a:p>
          <a:p>
            <a:pPr eaLnBrk="1" fontAlgn="auto" hangingPunct="1">
              <a:spcBef>
                <a:spcPts val="0"/>
              </a:spcBef>
              <a:spcAft>
                <a:spcPts val="0"/>
              </a:spcAft>
            </a:pPr>
            <a:r>
              <a:rPr lang="bg-BG" sz="1600" dirty="0" smtClean="0">
                <a:solidFill>
                  <a:prstClr val="black"/>
                </a:solidFill>
                <a:latin typeface="Calibri" panose="020F0502020204030204"/>
                <a:cs typeface="+mn-cs"/>
              </a:rPr>
              <a:t>   20 </a:t>
            </a:r>
            <a:r>
              <a:rPr lang="bg-BG" sz="1600" dirty="0">
                <a:solidFill>
                  <a:prstClr val="black"/>
                </a:solidFill>
                <a:latin typeface="Calibri" panose="020F0502020204030204"/>
                <a:cs typeface="+mn-cs"/>
              </a:rPr>
              <a:t>януари 2020 г</a:t>
            </a:r>
            <a:r>
              <a:rPr lang="bg-BG" sz="1600" dirty="0" smtClean="0">
                <a:solidFill>
                  <a:prstClr val="black"/>
                </a:solidFill>
                <a:latin typeface="Calibri" panose="020F0502020204030204"/>
                <a:cs typeface="+mn-cs"/>
              </a:rPr>
              <a:t>.</a:t>
            </a:r>
          </a:p>
          <a:p>
            <a:pPr eaLnBrk="1" fontAlgn="auto" hangingPunct="1">
              <a:spcBef>
                <a:spcPts val="0"/>
              </a:spcBef>
              <a:spcAft>
                <a:spcPts val="0"/>
              </a:spcAft>
            </a:pPr>
            <a:endParaRPr lang="bg-BG" sz="1600" dirty="0">
              <a:solidFill>
                <a:srgbClr val="002060"/>
              </a:solidFill>
              <a:latin typeface="Georgia" panose="02040502050405020303" pitchFamily="18" charset="0"/>
              <a:cs typeface="+mn-cs"/>
            </a:endParaRPr>
          </a:p>
          <a:p>
            <a:pPr eaLnBrk="1" fontAlgn="auto" hangingPunct="1">
              <a:spcBef>
                <a:spcPts val="0"/>
              </a:spcBef>
              <a:spcAft>
                <a:spcPts val="0"/>
              </a:spcAft>
            </a:pPr>
            <a:r>
              <a:rPr lang="bg-BG" sz="1600" dirty="0">
                <a:solidFill>
                  <a:prstClr val="black"/>
                </a:solidFill>
                <a:latin typeface="Calibri" panose="020F0502020204030204"/>
                <a:cs typeface="+mn-cs"/>
              </a:rPr>
              <a:t>Холгер </a:t>
            </a:r>
            <a:r>
              <a:rPr lang="bg-BG" sz="1600" dirty="0" smtClean="0">
                <a:solidFill>
                  <a:prstClr val="black"/>
                </a:solidFill>
                <a:latin typeface="Calibri" panose="020F0502020204030204"/>
                <a:cs typeface="+mn-cs"/>
              </a:rPr>
              <a:t>Кнаак</a:t>
            </a:r>
            <a:endParaRPr lang="bg-BG" sz="1600" dirty="0">
              <a:solidFill>
                <a:prstClr val="black"/>
              </a:solidFill>
              <a:latin typeface="Calibri" panose="020F0502020204030204"/>
              <a:cs typeface="+mn-cs"/>
            </a:endParaRPr>
          </a:p>
          <a:p>
            <a:pPr eaLnBrk="1" fontAlgn="auto" hangingPunct="1">
              <a:spcBef>
                <a:spcPts val="0"/>
              </a:spcBef>
              <a:spcAft>
                <a:spcPts val="0"/>
              </a:spcAft>
            </a:pPr>
            <a:r>
              <a:rPr lang="bg-BG" sz="1600" dirty="0" smtClean="0">
                <a:solidFill>
                  <a:prstClr val="black"/>
                </a:solidFill>
                <a:latin typeface="Calibri" panose="020F0502020204030204"/>
                <a:cs typeface="+mn-cs"/>
              </a:rPr>
              <a:t>Елект президент </a:t>
            </a:r>
            <a:r>
              <a:rPr lang="bg-BG" sz="1600" dirty="0">
                <a:solidFill>
                  <a:prstClr val="black"/>
                </a:solidFill>
                <a:latin typeface="Calibri" panose="020F0502020204030204"/>
                <a:cs typeface="+mn-cs"/>
              </a:rPr>
              <a:t>на Ротари </a:t>
            </a:r>
            <a:r>
              <a:rPr lang="bg-BG" sz="1600" dirty="0" smtClean="0">
                <a:solidFill>
                  <a:prstClr val="black"/>
                </a:solidFill>
                <a:latin typeface="Calibri" panose="020F0502020204030204"/>
                <a:cs typeface="+mn-cs"/>
              </a:rPr>
              <a:t>Интернешънъл 2020-2021</a:t>
            </a:r>
            <a:endParaRPr lang="bg-BG" sz="1600" dirty="0">
              <a:solidFill>
                <a:prstClr val="black"/>
              </a:solidFill>
              <a:latin typeface="Calibri" panose="020F0502020204030204"/>
              <a:cs typeface="+mn-cs"/>
            </a:endParaRPr>
          </a:p>
          <a:p>
            <a:pPr eaLnBrk="1" fontAlgn="auto" hangingPunct="1">
              <a:spcBef>
                <a:spcPts val="0"/>
              </a:spcBef>
              <a:spcAft>
                <a:spcPts val="0"/>
              </a:spcAft>
            </a:pPr>
            <a:endParaRPr lang="en-US" sz="1600" dirty="0">
              <a:solidFill>
                <a:srgbClr val="002060"/>
              </a:solidFill>
              <a:latin typeface="Georgia" panose="02040502050405020303" pitchFamily="18" charset="0"/>
              <a:cs typeface="+mn-cs"/>
            </a:endParaRPr>
          </a:p>
        </p:txBody>
      </p:sp>
    </p:spTree>
    <p:extLst>
      <p:ext uri="{BB962C8B-B14F-4D97-AF65-F5344CB8AC3E}">
        <p14:creationId xmlns:p14="http://schemas.microsoft.com/office/powerpoint/2010/main" val="324407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377180" y="476672"/>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dirty="0">
                <a:latin typeface="Arial Narrow" panose="020B0606020202030204" pitchFamily="34" charset="0"/>
                <a:cs typeface="Times New Roman" panose="02020603050405020304" pitchFamily="18" charset="0"/>
              </a:rPr>
              <a:t>Какви възможности отваря Ротари пред нас ?</a:t>
            </a:r>
            <a:r>
              <a:rPr lang="en-US" b="1" dirty="0">
                <a:latin typeface="Arial Narrow" panose="020B0606020202030204" pitchFamily="34" charset="0"/>
                <a:cs typeface="Times New Roman" panose="02020603050405020304" pitchFamily="18" charset="0"/>
              </a:rPr>
              <a:t/>
            </a:r>
            <a:br>
              <a:rPr lang="en-US" b="1" dirty="0">
                <a:latin typeface="Arial Narrow" panose="020B0606020202030204" pitchFamily="34" charset="0"/>
                <a:cs typeface="Times New Roman" panose="02020603050405020304" pitchFamily="18" charset="0"/>
              </a:rPr>
            </a:br>
            <a:endParaRPr lang="bg-BG" altLang="bg-BG" b="1" dirty="0" smtClean="0">
              <a:latin typeface="Arial Narrow" pitchFamily="34" charset="0"/>
            </a:endParaRPr>
          </a:p>
        </p:txBody>
      </p:sp>
      <p:sp>
        <p:nvSpPr>
          <p:cNvPr id="2970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bg-BG" altLang="bg-BG" sz="1800" b="0" i="0" u="none" strike="noStrike" kern="1200" cap="none" spc="0" normalizeH="0" baseline="0" noProof="0">
                <a:ln>
                  <a:noFill/>
                </a:ln>
                <a:solidFill>
                  <a:srgbClr val="958D85"/>
                </a:solidFill>
                <a:effectLst/>
                <a:uLnTx/>
                <a:uFillTx/>
                <a:latin typeface="Calibri" pitchFamily="34" charset="0"/>
                <a:ea typeface="Calibri" pitchFamily="34" charset="0"/>
                <a:cs typeface="Times New Roman" pitchFamily="18" charset="0"/>
              </a:rPr>
              <a:t> </a:t>
            </a:r>
          </a:p>
        </p:txBody>
      </p:sp>
      <p:sp>
        <p:nvSpPr>
          <p:cNvPr id="4" name="Rectangle 3">
            <a:extLst>
              <a:ext uri="{FF2B5EF4-FFF2-40B4-BE49-F238E27FC236}">
                <a16:creationId xmlns:a16="http://schemas.microsoft.com/office/drawing/2014/main" id="{CB5E2686-0200-4FD8-AB5D-C616939EFF21}"/>
              </a:ext>
            </a:extLst>
          </p:cNvPr>
          <p:cNvSpPr/>
          <p:nvPr/>
        </p:nvSpPr>
        <p:spPr>
          <a:xfrm>
            <a:off x="378551" y="1210519"/>
            <a:ext cx="8010660" cy="1723549"/>
          </a:xfrm>
          <a:prstGeom prst="rect">
            <a:avLst/>
          </a:prstGeom>
        </p:spPr>
        <p:txBody>
          <a:bodyPr wrap="square">
            <a:spAutoFit/>
          </a:bodyPr>
          <a:lstStyle/>
          <a:p>
            <a:pPr algn="ctr" eaLnBrk="1" fontAlgn="auto" hangingPunct="1">
              <a:spcBef>
                <a:spcPts val="0"/>
              </a:spcBef>
              <a:spcAft>
                <a:spcPts val="0"/>
              </a:spcAft>
            </a:pPr>
            <a:r>
              <a:rPr lang="bg-BG" dirty="0">
                <a:solidFill>
                  <a:srgbClr val="4472C4">
                    <a:lumMod val="50000"/>
                  </a:srgbClr>
                </a:solidFill>
                <a:latin typeface="Calibri" panose="020F0502020204030204"/>
                <a:cs typeface="+mn-cs"/>
              </a:rPr>
              <a:t>Светът днес не е същият, какъвто е бил при създаването на Ротари през 1905г. Демографските данни са изменени, темпът на промяна се ускори и технологиите създадоха нови възможности за свързване и служба. </a:t>
            </a:r>
          </a:p>
          <a:p>
            <a:pPr algn="ctr" eaLnBrk="1" fontAlgn="auto" hangingPunct="1">
              <a:spcBef>
                <a:spcPts val="0"/>
              </a:spcBef>
              <a:spcAft>
                <a:spcPts val="0"/>
              </a:spcAft>
            </a:pPr>
            <a:r>
              <a:rPr lang="bg-BG" dirty="0">
                <a:solidFill>
                  <a:srgbClr val="4472C4">
                    <a:lumMod val="50000"/>
                  </a:srgbClr>
                </a:solidFill>
                <a:latin typeface="Calibri" panose="020F0502020204030204"/>
                <a:cs typeface="+mn-cs"/>
              </a:rPr>
              <a:t>Това, което не се е променило, е необходимостта от ценности, които определят Ротари:</a:t>
            </a:r>
          </a:p>
          <a:p>
            <a:pPr algn="ctr" eaLnBrk="1" fontAlgn="auto" hangingPunct="1">
              <a:spcBef>
                <a:spcPts val="0"/>
              </a:spcBef>
              <a:spcAft>
                <a:spcPts val="0"/>
              </a:spcAft>
              <a:defRPr/>
            </a:pPr>
            <a:endParaRPr lang="en-US" sz="1600" dirty="0">
              <a:solidFill>
                <a:srgbClr val="002060"/>
              </a:solidFill>
              <a:latin typeface="Georgia" panose="02040502050405020303" pitchFamily="18" charset="0"/>
              <a:cs typeface="+mn-cs"/>
            </a:endParaRPr>
          </a:p>
        </p:txBody>
      </p:sp>
      <p:sp>
        <p:nvSpPr>
          <p:cNvPr id="5" name="Content Placeholder 2">
            <a:extLst>
              <a:ext uri="{FF2B5EF4-FFF2-40B4-BE49-F238E27FC236}">
                <a16:creationId xmlns:a16="http://schemas.microsoft.com/office/drawing/2014/main" id="{C6644395-0CA7-4809-8405-46B7CF5862C9}"/>
              </a:ext>
            </a:extLst>
          </p:cNvPr>
          <p:cNvSpPr txBox="1">
            <a:spLocks/>
          </p:cNvSpPr>
          <p:nvPr/>
        </p:nvSpPr>
        <p:spPr>
          <a:xfrm>
            <a:off x="394568" y="2934068"/>
            <a:ext cx="8315418" cy="2440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endParaRPr lang="en-US" sz="1600" smtClean="0">
              <a:solidFill>
                <a:srgbClr val="002060"/>
              </a:solidFill>
              <a:latin typeface="Georgia" panose="02040502050405020303" pitchFamily="18" charset="0"/>
            </a:endParaRPr>
          </a:p>
          <a:p>
            <a:pPr fontAlgn="auto">
              <a:spcAft>
                <a:spcPts val="0"/>
              </a:spcAft>
              <a:defRPr/>
            </a:pPr>
            <a:r>
              <a:rPr lang="bg-BG" sz="1600" smtClean="0">
                <a:solidFill>
                  <a:srgbClr val="002060"/>
                </a:solidFill>
                <a:latin typeface="Georgia" panose="02040502050405020303" pitchFamily="18" charset="0"/>
              </a:rPr>
              <a:t>Приятелството</a:t>
            </a:r>
          </a:p>
          <a:p>
            <a:pPr algn="ctr" fontAlgn="auto">
              <a:spcAft>
                <a:spcPts val="0"/>
              </a:spcAft>
              <a:defRPr/>
            </a:pPr>
            <a:r>
              <a:rPr lang="bg-BG" sz="1600" smtClean="0">
                <a:solidFill>
                  <a:srgbClr val="002060"/>
                </a:solidFill>
                <a:latin typeface="Georgia" panose="02040502050405020303" pitchFamily="18" charset="0"/>
              </a:rPr>
              <a:t>Разнообразие</a:t>
            </a:r>
          </a:p>
          <a:p>
            <a:pPr fontAlgn="auto">
              <a:spcAft>
                <a:spcPts val="0"/>
              </a:spcAft>
              <a:defRPr/>
            </a:pPr>
            <a:r>
              <a:rPr lang="bg-BG" sz="1600" smtClean="0">
                <a:solidFill>
                  <a:srgbClr val="002060"/>
                </a:solidFill>
                <a:latin typeface="Georgia" panose="02040502050405020303" pitchFamily="18" charset="0"/>
              </a:rPr>
              <a:t>Почтеност</a:t>
            </a:r>
          </a:p>
          <a:p>
            <a:pPr algn="ctr" fontAlgn="auto">
              <a:spcAft>
                <a:spcPts val="0"/>
              </a:spcAft>
              <a:defRPr/>
            </a:pPr>
            <a:r>
              <a:rPr lang="bg-BG" sz="1600" smtClean="0">
                <a:solidFill>
                  <a:srgbClr val="002060"/>
                </a:solidFill>
                <a:latin typeface="Georgia" panose="02040502050405020303" pitchFamily="18" charset="0"/>
              </a:rPr>
              <a:t>Отдадеността</a:t>
            </a:r>
          </a:p>
          <a:p>
            <a:pPr fontAlgn="auto">
              <a:spcAft>
                <a:spcPts val="0"/>
              </a:spcAft>
              <a:defRPr/>
            </a:pPr>
            <a:r>
              <a:rPr lang="bg-BG" sz="1600" smtClean="0">
                <a:solidFill>
                  <a:srgbClr val="002060"/>
                </a:solidFill>
                <a:latin typeface="Georgia" panose="02040502050405020303" pitchFamily="18" charset="0"/>
              </a:rPr>
              <a:t>Безкорестна служба</a:t>
            </a:r>
          </a:p>
          <a:p>
            <a:pPr algn="ctr" fontAlgn="auto">
              <a:spcAft>
                <a:spcPts val="0"/>
              </a:spcAft>
              <a:defRPr/>
            </a:pPr>
            <a:r>
              <a:rPr lang="bg-BG" sz="1600" smtClean="0">
                <a:solidFill>
                  <a:srgbClr val="002060"/>
                </a:solidFill>
                <a:latin typeface="Georgia" panose="02040502050405020303" pitchFamily="18" charset="0"/>
              </a:rPr>
              <a:t>Лидерство</a:t>
            </a:r>
            <a:endParaRPr lang="en-US" sz="1600" smtClean="0">
              <a:solidFill>
                <a:srgbClr val="002060"/>
              </a:solidFill>
              <a:latin typeface="Georgia" panose="02040502050405020303" pitchFamily="18" charset="0"/>
            </a:endParaRPr>
          </a:p>
          <a:p>
            <a:pPr fontAlgn="auto">
              <a:spcAft>
                <a:spcPts val="0"/>
              </a:spcAft>
              <a:defRPr/>
            </a:pPr>
            <a:endParaRPr lang="bg-BG" sz="1600" smtClean="0">
              <a:solidFill>
                <a:srgbClr val="002060"/>
              </a:solidFill>
              <a:latin typeface="Georgia" panose="02040502050405020303" pitchFamily="18" charset="0"/>
            </a:endParaRPr>
          </a:p>
          <a:p>
            <a:pPr marL="0" indent="0" fontAlgn="auto">
              <a:spcAft>
                <a:spcPts val="0"/>
              </a:spcAft>
              <a:buFont typeface="Arial" panose="020B0604020202020204" pitchFamily="34" charset="0"/>
              <a:buNone/>
              <a:defRPr/>
            </a:pPr>
            <a:endParaRPr lang="bg-BG" sz="1600" dirty="0">
              <a:solidFill>
                <a:srgbClr val="002060"/>
              </a:solidFill>
              <a:latin typeface="Georgia" panose="02040502050405020303" pitchFamily="18" charset="0"/>
            </a:endParaRPr>
          </a:p>
        </p:txBody>
      </p:sp>
    </p:spTree>
    <p:extLst>
      <p:ext uri="{BB962C8B-B14F-4D97-AF65-F5344CB8AC3E}">
        <p14:creationId xmlns:p14="http://schemas.microsoft.com/office/powerpoint/2010/main" val="147379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p:cTn id="22"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p:cTn id="30"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p:cTn id="38"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 calcmode="lin" valueType="num">
                                      <p:cBhvr>
                                        <p:cTn id="46"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7"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8"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9" dur="1000"/>
                                        <p:tgtEl>
                                          <p:spTgt spid="5">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 calcmode="lin" valueType="num">
                                      <p:cBhvr>
                                        <p:cTn id="54"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5"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6"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5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377180" y="476672"/>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dirty="0">
                <a:latin typeface="Arial Narrow" panose="020B0606020202030204" pitchFamily="34" charset="0"/>
                <a:cs typeface="Times New Roman" panose="02020603050405020304" pitchFamily="18" charset="0"/>
              </a:rPr>
              <a:t>Какви възможности отваря Ротари пред нас ?</a:t>
            </a:r>
            <a:r>
              <a:rPr lang="en-US" b="1" dirty="0">
                <a:latin typeface="Arial Narrow" panose="020B0606020202030204" pitchFamily="34" charset="0"/>
                <a:cs typeface="Times New Roman" panose="02020603050405020304" pitchFamily="18" charset="0"/>
              </a:rPr>
              <a:t/>
            </a:r>
            <a:br>
              <a:rPr lang="en-US" b="1" dirty="0">
                <a:latin typeface="Arial Narrow" panose="020B0606020202030204" pitchFamily="34" charset="0"/>
                <a:cs typeface="Times New Roman" panose="02020603050405020304" pitchFamily="18" charset="0"/>
              </a:rPr>
            </a:br>
            <a:endParaRPr lang="bg-BG" altLang="bg-BG" b="1" dirty="0" smtClean="0">
              <a:latin typeface="Arial Narrow" pitchFamily="34" charset="0"/>
            </a:endParaRPr>
          </a:p>
        </p:txBody>
      </p:sp>
      <p:sp>
        <p:nvSpPr>
          <p:cNvPr id="2970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bg-BG" altLang="bg-BG" sz="1800" b="0" i="0" u="none" strike="noStrike" kern="1200" cap="none" spc="0" normalizeH="0" baseline="0" noProof="0">
                <a:ln>
                  <a:noFill/>
                </a:ln>
                <a:solidFill>
                  <a:srgbClr val="958D85"/>
                </a:solidFill>
                <a:effectLst/>
                <a:uLnTx/>
                <a:uFillTx/>
                <a:latin typeface="Calibri" pitchFamily="34" charset="0"/>
                <a:ea typeface="Calibri" pitchFamily="34" charset="0"/>
                <a:cs typeface="Times New Roman" pitchFamily="18" charset="0"/>
              </a:rPr>
              <a:t> </a:t>
            </a:r>
          </a:p>
        </p:txBody>
      </p:sp>
      <p:sp>
        <p:nvSpPr>
          <p:cNvPr id="6" name="Rectangle 5">
            <a:extLst>
              <a:ext uri="{FF2B5EF4-FFF2-40B4-BE49-F238E27FC236}">
                <a16:creationId xmlns:a16="http://schemas.microsoft.com/office/drawing/2014/main" id="{31EFBA14-FB5F-43EA-AC95-5F785FBC854C}"/>
              </a:ext>
            </a:extLst>
          </p:cNvPr>
          <p:cNvSpPr/>
          <p:nvPr/>
        </p:nvSpPr>
        <p:spPr>
          <a:xfrm>
            <a:off x="-756592" y="937915"/>
            <a:ext cx="6096000" cy="338554"/>
          </a:xfrm>
          <a:prstGeom prst="rect">
            <a:avLst/>
          </a:prstGeom>
        </p:spPr>
        <p:txBody>
          <a:bodyPr>
            <a:spAutoFit/>
          </a:bodyPr>
          <a:lstStyle/>
          <a:p>
            <a:pPr algn="ctr" eaLnBrk="1" fontAlgn="auto" hangingPunct="1">
              <a:spcBef>
                <a:spcPts val="0"/>
              </a:spcBef>
              <a:spcAft>
                <a:spcPts val="0"/>
              </a:spcAft>
              <a:defRPr/>
            </a:pPr>
            <a:r>
              <a:rPr lang="bg-BG" sz="1600" dirty="0">
                <a:solidFill>
                  <a:srgbClr val="002060"/>
                </a:solidFill>
                <a:latin typeface="Georgia" panose="02040502050405020303" pitchFamily="18" charset="0"/>
                <a:cs typeface="+mn-cs"/>
              </a:rPr>
              <a:t>Защо?</a:t>
            </a:r>
            <a:endParaRPr lang="en-US" sz="1600" dirty="0">
              <a:solidFill>
                <a:srgbClr val="002060"/>
              </a:solidFill>
              <a:latin typeface="Georgia" panose="02040502050405020303" pitchFamily="18" charset="0"/>
              <a:cs typeface="+mn-cs"/>
            </a:endParaRPr>
          </a:p>
        </p:txBody>
      </p:sp>
      <p:pic>
        <p:nvPicPr>
          <p:cNvPr id="7" name="Picture 6">
            <a:extLst>
              <a:ext uri="{FF2B5EF4-FFF2-40B4-BE49-F238E27FC236}">
                <a16:creationId xmlns:a16="http://schemas.microsoft.com/office/drawing/2014/main" id="{3E158F82-D413-4F85-8AD6-F8892DC69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728" y="1010072"/>
            <a:ext cx="3417259" cy="2850976"/>
          </a:xfrm>
          <a:prstGeom prst="rect">
            <a:avLst/>
          </a:prstGeom>
        </p:spPr>
      </p:pic>
      <p:sp>
        <p:nvSpPr>
          <p:cNvPr id="8" name="Rectangle 7">
            <a:extLst>
              <a:ext uri="{FF2B5EF4-FFF2-40B4-BE49-F238E27FC236}">
                <a16:creationId xmlns:a16="http://schemas.microsoft.com/office/drawing/2014/main" id="{7C6D91B0-F033-4670-86B9-23C2E5B569E9}"/>
              </a:ext>
            </a:extLst>
          </p:cNvPr>
          <p:cNvSpPr/>
          <p:nvPr/>
        </p:nvSpPr>
        <p:spPr>
          <a:xfrm>
            <a:off x="-108520" y="1439685"/>
            <a:ext cx="5951984" cy="1323439"/>
          </a:xfrm>
          <a:prstGeom prst="rect">
            <a:avLst/>
          </a:prstGeom>
        </p:spPr>
        <p:txBody>
          <a:bodyPr wrap="square">
            <a:spAutoFit/>
          </a:bodyPr>
          <a:lstStyle/>
          <a:p>
            <a:pPr algn="ctr" eaLnBrk="1" fontAlgn="auto" hangingPunct="1">
              <a:spcBef>
                <a:spcPts val="0"/>
              </a:spcBef>
              <a:spcAft>
                <a:spcPts val="0"/>
              </a:spcAft>
              <a:defRPr/>
            </a:pPr>
            <a:r>
              <a:rPr lang="ru-RU" sz="1600" dirty="0">
                <a:solidFill>
                  <a:srgbClr val="002060"/>
                </a:solidFill>
                <a:latin typeface="Georgia" panose="02040502050405020303" pitchFamily="18" charset="0"/>
                <a:cs typeface="+mn-cs"/>
              </a:rPr>
              <a:t>Ротари вярва в развитието на следващото поколение лидери. Нашите програми помагат на млади </a:t>
            </a:r>
            <a:r>
              <a:rPr lang="ru-RU" sz="1600" dirty="0" smtClean="0">
                <a:solidFill>
                  <a:srgbClr val="002060"/>
                </a:solidFill>
                <a:latin typeface="Georgia" panose="02040502050405020303" pitchFamily="18" charset="0"/>
                <a:cs typeface="+mn-cs"/>
              </a:rPr>
              <a:t>хора ,да </a:t>
            </a:r>
            <a:r>
              <a:rPr lang="ru-RU" sz="1600" dirty="0">
                <a:solidFill>
                  <a:srgbClr val="002060"/>
                </a:solidFill>
                <a:latin typeface="Georgia" panose="02040502050405020303" pitchFamily="18" charset="0"/>
                <a:cs typeface="+mn-cs"/>
              </a:rPr>
              <a:t>изградят лидерски умения, да разширят образованието си, </a:t>
            </a:r>
          </a:p>
          <a:p>
            <a:pPr algn="ctr" eaLnBrk="1" fontAlgn="auto" hangingPunct="1">
              <a:spcBef>
                <a:spcPts val="0"/>
              </a:spcBef>
              <a:spcAft>
                <a:spcPts val="0"/>
              </a:spcAft>
              <a:defRPr/>
            </a:pPr>
            <a:r>
              <a:rPr lang="ru-RU" sz="1600" dirty="0">
                <a:solidFill>
                  <a:srgbClr val="002060"/>
                </a:solidFill>
                <a:latin typeface="Georgia" panose="02040502050405020303" pitchFamily="18" charset="0"/>
                <a:cs typeface="+mn-cs"/>
              </a:rPr>
              <a:t>да учат чрез участието си в различните инициативи, </a:t>
            </a:r>
          </a:p>
          <a:p>
            <a:pPr algn="ctr" eaLnBrk="1" fontAlgn="auto" hangingPunct="1">
              <a:spcBef>
                <a:spcPts val="0"/>
              </a:spcBef>
              <a:spcAft>
                <a:spcPts val="0"/>
              </a:spcAft>
              <a:defRPr/>
            </a:pPr>
            <a:r>
              <a:rPr lang="ru-RU" sz="1600" dirty="0">
                <a:solidFill>
                  <a:srgbClr val="002060"/>
                </a:solidFill>
                <a:latin typeface="Georgia" panose="02040502050405020303" pitchFamily="18" charset="0"/>
                <a:cs typeface="+mn-cs"/>
              </a:rPr>
              <a:t>да създават трайни приятелства в целия свят.</a:t>
            </a:r>
            <a:endParaRPr lang="en-US" sz="1600" dirty="0">
              <a:solidFill>
                <a:srgbClr val="002060"/>
              </a:solidFill>
              <a:latin typeface="Georgia" panose="02040502050405020303" pitchFamily="18" charset="0"/>
              <a:cs typeface="+mn-cs"/>
            </a:endParaRPr>
          </a:p>
        </p:txBody>
      </p:sp>
      <p:sp>
        <p:nvSpPr>
          <p:cNvPr id="9" name="Rectangle 8">
            <a:extLst>
              <a:ext uri="{FF2B5EF4-FFF2-40B4-BE49-F238E27FC236}">
                <a16:creationId xmlns:a16="http://schemas.microsoft.com/office/drawing/2014/main" id="{CB5E2686-0200-4FD8-AB5D-C616939EFF21}"/>
              </a:ext>
            </a:extLst>
          </p:cNvPr>
          <p:cNvSpPr/>
          <p:nvPr/>
        </p:nvSpPr>
        <p:spPr>
          <a:xfrm>
            <a:off x="-923925" y="2926340"/>
            <a:ext cx="6096000" cy="338554"/>
          </a:xfrm>
          <a:prstGeom prst="rect">
            <a:avLst/>
          </a:prstGeom>
        </p:spPr>
        <p:txBody>
          <a:bodyPr>
            <a:spAutoFit/>
          </a:bodyPr>
          <a:lstStyle/>
          <a:p>
            <a:pPr algn="ctr" eaLnBrk="1" fontAlgn="auto" hangingPunct="1">
              <a:spcBef>
                <a:spcPts val="0"/>
              </a:spcBef>
              <a:spcAft>
                <a:spcPts val="0"/>
              </a:spcAft>
              <a:defRPr/>
            </a:pPr>
            <a:r>
              <a:rPr lang="bg-BG" sz="1600" dirty="0">
                <a:solidFill>
                  <a:srgbClr val="002060"/>
                </a:solidFill>
                <a:latin typeface="Georgia" panose="02040502050405020303" pitchFamily="18" charset="0"/>
                <a:cs typeface="+mn-cs"/>
              </a:rPr>
              <a:t>Как?</a:t>
            </a:r>
            <a:endParaRPr lang="en-US" sz="1600" dirty="0">
              <a:solidFill>
                <a:srgbClr val="002060"/>
              </a:solidFill>
              <a:latin typeface="Georgia" panose="02040502050405020303" pitchFamily="18" charset="0"/>
              <a:cs typeface="+mn-cs"/>
            </a:endParaRPr>
          </a:p>
        </p:txBody>
      </p:sp>
      <p:sp>
        <p:nvSpPr>
          <p:cNvPr id="11" name="Content Placeholder 2">
            <a:extLst>
              <a:ext uri="{FF2B5EF4-FFF2-40B4-BE49-F238E27FC236}">
                <a16:creationId xmlns:a16="http://schemas.microsoft.com/office/drawing/2014/main" id="{C6644395-0CA7-4809-8405-46B7CF5862C9}"/>
              </a:ext>
            </a:extLst>
          </p:cNvPr>
          <p:cNvSpPr txBox="1">
            <a:spLocks/>
          </p:cNvSpPr>
          <p:nvPr/>
        </p:nvSpPr>
        <p:spPr>
          <a:xfrm>
            <a:off x="0" y="3192737"/>
            <a:ext cx="8315418" cy="13423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bg-BG" sz="1600" b="0" i="0" u="none" strike="noStrike" kern="1200" cap="none" spc="0" normalizeH="0" baseline="0" noProof="0" dirty="0" smtClean="0">
                <a:ln>
                  <a:noFill/>
                </a:ln>
                <a:solidFill>
                  <a:srgbClr val="D01276"/>
                </a:solidFill>
                <a:effectLst/>
                <a:uLnTx/>
                <a:uFillTx/>
                <a:latin typeface="Georgia" panose="02040502050405020303" pitchFamily="18" charset="0"/>
                <a:ea typeface="+mn-ea"/>
                <a:cs typeface="+mn-cs"/>
              </a:rPr>
              <a:t>Ротаракт – 18-30 години</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bg-BG" sz="1600" b="0" i="0" u="none" strike="noStrike" kern="1200" cap="none" spc="0" normalizeH="0" baseline="0" noProof="0" dirty="0" smtClean="0">
                <a:ln>
                  <a:noFill/>
                </a:ln>
                <a:solidFill>
                  <a:srgbClr val="3333CC"/>
                </a:solidFill>
                <a:effectLst/>
                <a:uLnTx/>
                <a:uFillTx/>
                <a:latin typeface="Georgia" panose="02040502050405020303" pitchFamily="18" charset="0"/>
                <a:ea typeface="+mn-ea"/>
                <a:cs typeface="+mn-cs"/>
              </a:rPr>
              <a:t>Ротари</a:t>
            </a:r>
            <a:r>
              <a:rPr kumimoji="0" lang="bg-BG" sz="16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 </a:t>
            </a:r>
            <a:r>
              <a:rPr kumimoji="0" lang="bg-BG" sz="1600" b="0" i="0" u="none" strike="noStrike" kern="1200" cap="none" spc="0" normalizeH="0" baseline="0" noProof="0" dirty="0" smtClean="0">
                <a:ln>
                  <a:noFill/>
                </a:ln>
                <a:solidFill>
                  <a:srgbClr val="FFC000"/>
                </a:solidFill>
                <a:effectLst/>
                <a:uLnTx/>
                <a:uFillTx/>
                <a:latin typeface="Georgia" panose="02040502050405020303" pitchFamily="18" charset="0"/>
                <a:ea typeface="+mn-ea"/>
                <a:cs typeface="+mn-cs"/>
              </a:rPr>
              <a:t>Награди</a:t>
            </a:r>
            <a:r>
              <a:rPr kumimoji="0" lang="bg-BG" sz="16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 за </a:t>
            </a:r>
            <a:r>
              <a:rPr kumimoji="0" lang="bg-BG" sz="1600" b="0" i="0" u="none" strike="noStrike" kern="1200" cap="none" spc="0" normalizeH="0" baseline="0" noProof="0" dirty="0" smtClean="0">
                <a:ln>
                  <a:noFill/>
                </a:ln>
                <a:solidFill>
                  <a:srgbClr val="00B0F0"/>
                </a:solidFill>
                <a:effectLst/>
                <a:uLnTx/>
                <a:uFillTx/>
                <a:latin typeface="Georgia" panose="02040502050405020303" pitchFamily="18" charset="0"/>
                <a:ea typeface="+mn-ea"/>
                <a:cs typeface="+mn-cs"/>
              </a:rPr>
              <a:t>Млади</a:t>
            </a:r>
            <a:r>
              <a:rPr kumimoji="0" lang="bg-BG" sz="16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 </a:t>
            </a:r>
            <a:r>
              <a:rPr kumimoji="0" lang="bg-BG" sz="1600" b="0" i="0" u="none" strike="noStrike" kern="1200" cap="none" spc="0" normalizeH="0" baseline="0" noProof="0" dirty="0" smtClean="0">
                <a:ln>
                  <a:noFill/>
                </a:ln>
                <a:solidFill>
                  <a:srgbClr val="DD4609"/>
                </a:solidFill>
                <a:effectLst/>
                <a:uLnTx/>
                <a:uFillTx/>
                <a:latin typeface="Georgia" panose="02040502050405020303" pitchFamily="18" charset="0"/>
                <a:ea typeface="+mn-ea"/>
                <a:cs typeface="+mn-cs"/>
              </a:rPr>
              <a:t>Лидери</a:t>
            </a:r>
            <a:r>
              <a:rPr kumimoji="0" lang="bg-BG" sz="16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 – 14-30 години</a:t>
            </a: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srgbClr val="000099"/>
                </a:solidFill>
                <a:effectLst/>
                <a:uLnTx/>
                <a:uFillTx/>
                <a:latin typeface="Calibri" panose="020F0502020204030204"/>
                <a:ea typeface="+mn-ea"/>
                <a:cs typeface="+mn-cs"/>
              </a:rPr>
              <a:t>Ротари международен младежки обмен 15-19 години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bg-BG" sz="1600" b="0" i="0" u="none" strike="noStrike" kern="1200" cap="none" spc="0" normalizeH="0" baseline="0" noProof="0" dirty="0" smtClean="0">
                <a:ln>
                  <a:noFill/>
                </a:ln>
                <a:solidFill>
                  <a:srgbClr val="00B0F0"/>
                </a:solidFill>
                <a:effectLst/>
                <a:uLnTx/>
                <a:uFillTx/>
                <a:latin typeface="Georgia" panose="02040502050405020303" pitchFamily="18" charset="0"/>
                <a:ea typeface="+mn-ea"/>
                <a:cs typeface="+mn-cs"/>
              </a:rPr>
              <a:t>Интеракт</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bg-BG" sz="16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bg-BG" sz="16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p:txBody>
      </p:sp>
      <p:pic>
        <p:nvPicPr>
          <p:cNvPr id="12" name="Picture 11">
            <a:extLst>
              <a:ext uri="{FF2B5EF4-FFF2-40B4-BE49-F238E27FC236}">
                <a16:creationId xmlns:a16="http://schemas.microsoft.com/office/drawing/2014/main" id="{985568A7-ED08-44E3-B078-1664D207CF6A}"/>
              </a:ext>
            </a:extLst>
          </p:cNvPr>
          <p:cNvPicPr>
            <a:picLocks noChangeAspect="1"/>
          </p:cNvPicPr>
          <p:nvPr/>
        </p:nvPicPr>
        <p:blipFill>
          <a:blip r:embed="rId4"/>
          <a:stretch>
            <a:fillRect/>
          </a:stretch>
        </p:blipFill>
        <p:spPr>
          <a:xfrm>
            <a:off x="6372200" y="4634569"/>
            <a:ext cx="1792585" cy="782219"/>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pic>
      <p:pic>
        <p:nvPicPr>
          <p:cNvPr id="13" name="Picture 12">
            <a:extLst>
              <a:ext uri="{FF2B5EF4-FFF2-40B4-BE49-F238E27FC236}">
                <a16:creationId xmlns:a16="http://schemas.microsoft.com/office/drawing/2014/main" id="{F14818FC-F77F-4C6D-855B-CF32F0356E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83655" y="4634569"/>
            <a:ext cx="33750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860648B3-35DC-4B01-9C13-60B9CFF2A55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47244" y="2700496"/>
            <a:ext cx="2592288" cy="146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4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 calcmode="lin" valueType="num">
                                      <p:cBhvr>
                                        <p:cTn id="30"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1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p:cTn id="38"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40"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41" dur="1000"/>
                                        <p:tgtEl>
                                          <p:spTgt spid="1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1">
                                            <p:txEl>
                                              <p:pRg st="3" end="3"/>
                                            </p:txEl>
                                          </p:spTgt>
                                        </p:tgtEl>
                                        <p:attrNameLst>
                                          <p:attrName>style.visibility</p:attrName>
                                        </p:attrNameLst>
                                      </p:cBhvr>
                                      <p:to>
                                        <p:strVal val="visible"/>
                                      </p:to>
                                    </p:set>
                                    <p:anim calcmode="lin" valueType="num">
                                      <p:cBhvr>
                                        <p:cTn id="46"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47"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48" dur="1000" fill="hold"/>
                                        <p:tgtEl>
                                          <p:spTgt spid="11">
                                            <p:txEl>
                                              <p:pRg st="3" end="3"/>
                                            </p:txEl>
                                          </p:spTgt>
                                        </p:tgtEl>
                                        <p:attrNameLst>
                                          <p:attrName>style.rotation</p:attrName>
                                        </p:attrNameLst>
                                      </p:cBhvr>
                                      <p:tavLst>
                                        <p:tav tm="0">
                                          <p:val>
                                            <p:fltVal val="90"/>
                                          </p:val>
                                        </p:tav>
                                        <p:tav tm="100000">
                                          <p:val>
                                            <p:fltVal val="0"/>
                                          </p:val>
                                        </p:tav>
                                      </p:tavLst>
                                    </p:anim>
                                    <p:animEffect transition="in" filter="fade">
                                      <p:cBhvr>
                                        <p:cTn id="49" dur="1000"/>
                                        <p:tgtEl>
                                          <p:spTgt spid="11">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1">
                                            <p:txEl>
                                              <p:pRg st="4" end="4"/>
                                            </p:txEl>
                                          </p:spTgt>
                                        </p:tgtEl>
                                        <p:attrNameLst>
                                          <p:attrName>style.visibility</p:attrName>
                                        </p:attrNameLst>
                                      </p:cBhvr>
                                      <p:to>
                                        <p:strVal val="visible"/>
                                      </p:to>
                                    </p:set>
                                    <p:anim calcmode="lin" valueType="num">
                                      <p:cBhvr>
                                        <p:cTn id="54"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55"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56"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57" dur="1000"/>
                                        <p:tgtEl>
                                          <p:spTgt spid="11">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fltVal val="0"/>
                                          </p:val>
                                        </p:tav>
                                        <p:tav tm="100000">
                                          <p:val>
                                            <p:strVal val="#ppt_w"/>
                                          </p:val>
                                        </p:tav>
                                      </p:tavLst>
                                    </p:anim>
                                    <p:anim calcmode="lin" valueType="num">
                                      <p:cBhvr>
                                        <p:cTn id="63" dur="1000" fill="hold"/>
                                        <p:tgtEl>
                                          <p:spTgt spid="12"/>
                                        </p:tgtEl>
                                        <p:attrNameLst>
                                          <p:attrName>ppt_h</p:attrName>
                                        </p:attrNameLst>
                                      </p:cBhvr>
                                      <p:tavLst>
                                        <p:tav tm="0">
                                          <p:val>
                                            <p:fltVal val="0"/>
                                          </p:val>
                                        </p:tav>
                                        <p:tav tm="100000">
                                          <p:val>
                                            <p:strVal val="#ppt_h"/>
                                          </p:val>
                                        </p:tav>
                                      </p:tavLst>
                                    </p:anim>
                                    <p:anim calcmode="lin" valueType="num">
                                      <p:cBhvr>
                                        <p:cTn id="64" dur="1000" fill="hold"/>
                                        <p:tgtEl>
                                          <p:spTgt spid="12"/>
                                        </p:tgtEl>
                                        <p:attrNameLst>
                                          <p:attrName>style.rotation</p:attrName>
                                        </p:attrNameLst>
                                      </p:cBhvr>
                                      <p:tavLst>
                                        <p:tav tm="0">
                                          <p:val>
                                            <p:fltVal val="90"/>
                                          </p:val>
                                        </p:tav>
                                        <p:tav tm="100000">
                                          <p:val>
                                            <p:fltVal val="0"/>
                                          </p:val>
                                        </p:tav>
                                      </p:tavLst>
                                    </p:anim>
                                    <p:animEffect transition="in" filter="fade">
                                      <p:cBhvr>
                                        <p:cTn id="65" dur="10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1000" fill="hold"/>
                                        <p:tgtEl>
                                          <p:spTgt spid="13"/>
                                        </p:tgtEl>
                                        <p:attrNameLst>
                                          <p:attrName>ppt_w</p:attrName>
                                        </p:attrNameLst>
                                      </p:cBhvr>
                                      <p:tavLst>
                                        <p:tav tm="0">
                                          <p:val>
                                            <p:fltVal val="0"/>
                                          </p:val>
                                        </p:tav>
                                        <p:tav tm="100000">
                                          <p:val>
                                            <p:strVal val="#ppt_w"/>
                                          </p:val>
                                        </p:tav>
                                      </p:tavLst>
                                    </p:anim>
                                    <p:anim calcmode="lin" valueType="num">
                                      <p:cBhvr>
                                        <p:cTn id="71" dur="1000" fill="hold"/>
                                        <p:tgtEl>
                                          <p:spTgt spid="13"/>
                                        </p:tgtEl>
                                        <p:attrNameLst>
                                          <p:attrName>ppt_h</p:attrName>
                                        </p:attrNameLst>
                                      </p:cBhvr>
                                      <p:tavLst>
                                        <p:tav tm="0">
                                          <p:val>
                                            <p:fltVal val="0"/>
                                          </p:val>
                                        </p:tav>
                                        <p:tav tm="100000">
                                          <p:val>
                                            <p:strVal val="#ppt_h"/>
                                          </p:val>
                                        </p:tav>
                                      </p:tavLst>
                                    </p:anim>
                                    <p:anim calcmode="lin" valueType="num">
                                      <p:cBhvr>
                                        <p:cTn id="72" dur="1000" fill="hold"/>
                                        <p:tgtEl>
                                          <p:spTgt spid="13"/>
                                        </p:tgtEl>
                                        <p:attrNameLst>
                                          <p:attrName>style.rotation</p:attrName>
                                        </p:attrNameLst>
                                      </p:cBhvr>
                                      <p:tavLst>
                                        <p:tav tm="0">
                                          <p:val>
                                            <p:fltVal val="90"/>
                                          </p:val>
                                        </p:tav>
                                        <p:tav tm="100000">
                                          <p:val>
                                            <p:fltVal val="0"/>
                                          </p:val>
                                        </p:tav>
                                      </p:tavLst>
                                    </p:anim>
                                    <p:animEffect transition="in" filter="fade">
                                      <p:cBhvr>
                                        <p:cTn id="73" dur="10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p:cTn id="78" dur="1000" fill="hold"/>
                                        <p:tgtEl>
                                          <p:spTgt spid="14"/>
                                        </p:tgtEl>
                                        <p:attrNameLst>
                                          <p:attrName>ppt_w</p:attrName>
                                        </p:attrNameLst>
                                      </p:cBhvr>
                                      <p:tavLst>
                                        <p:tav tm="0">
                                          <p:val>
                                            <p:fltVal val="0"/>
                                          </p:val>
                                        </p:tav>
                                        <p:tav tm="100000">
                                          <p:val>
                                            <p:strVal val="#ppt_w"/>
                                          </p:val>
                                        </p:tav>
                                      </p:tavLst>
                                    </p:anim>
                                    <p:anim calcmode="lin" valueType="num">
                                      <p:cBhvr>
                                        <p:cTn id="79" dur="1000" fill="hold"/>
                                        <p:tgtEl>
                                          <p:spTgt spid="14"/>
                                        </p:tgtEl>
                                        <p:attrNameLst>
                                          <p:attrName>ppt_h</p:attrName>
                                        </p:attrNameLst>
                                      </p:cBhvr>
                                      <p:tavLst>
                                        <p:tav tm="0">
                                          <p:val>
                                            <p:fltVal val="0"/>
                                          </p:val>
                                        </p:tav>
                                        <p:tav tm="100000">
                                          <p:val>
                                            <p:strVal val="#ppt_h"/>
                                          </p:val>
                                        </p:tav>
                                      </p:tavLst>
                                    </p:anim>
                                    <p:anim calcmode="lin" valueType="num">
                                      <p:cBhvr>
                                        <p:cTn id="80" dur="1000" fill="hold"/>
                                        <p:tgtEl>
                                          <p:spTgt spid="14"/>
                                        </p:tgtEl>
                                        <p:attrNameLst>
                                          <p:attrName>style.rotation</p:attrName>
                                        </p:attrNameLst>
                                      </p:cBhvr>
                                      <p:tavLst>
                                        <p:tav tm="0">
                                          <p:val>
                                            <p:fltVal val="90"/>
                                          </p:val>
                                        </p:tav>
                                        <p:tav tm="100000">
                                          <p:val>
                                            <p:fltVal val="0"/>
                                          </p:val>
                                        </p:tav>
                                      </p:tavLst>
                                    </p:anim>
                                    <p:animEffect transition="in" filter="fade">
                                      <p:cBhvr>
                                        <p:cTn id="8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377180" y="476672"/>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dirty="0">
                <a:latin typeface="Arial Narrow" panose="020B0606020202030204" pitchFamily="34" charset="0"/>
                <a:cs typeface="Times New Roman" panose="02020603050405020304" pitchFamily="18" charset="0"/>
              </a:rPr>
              <a:t>Какви възможности отваря Ротари пред нас ?</a:t>
            </a:r>
            <a:r>
              <a:rPr lang="en-US" b="1" dirty="0">
                <a:latin typeface="Arial Narrow" panose="020B0606020202030204" pitchFamily="34" charset="0"/>
                <a:cs typeface="Times New Roman" panose="02020603050405020304" pitchFamily="18" charset="0"/>
              </a:rPr>
              <a:t/>
            </a:r>
            <a:br>
              <a:rPr lang="en-US" b="1" dirty="0">
                <a:latin typeface="Arial Narrow" panose="020B0606020202030204" pitchFamily="34" charset="0"/>
                <a:cs typeface="Times New Roman" panose="02020603050405020304" pitchFamily="18" charset="0"/>
              </a:rPr>
            </a:br>
            <a:endParaRPr lang="bg-BG" altLang="bg-BG" b="1" dirty="0" smtClean="0">
              <a:latin typeface="Arial Narrow" pitchFamily="34" charset="0"/>
            </a:endParaRPr>
          </a:p>
        </p:txBody>
      </p:sp>
      <p:sp>
        <p:nvSpPr>
          <p:cNvPr id="2970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bg-BG" altLang="bg-BG" sz="1800" b="0" i="0" u="none" strike="noStrike" kern="1200" cap="none" spc="0" normalizeH="0" baseline="0" noProof="0">
                <a:ln>
                  <a:noFill/>
                </a:ln>
                <a:solidFill>
                  <a:srgbClr val="958D85"/>
                </a:solidFill>
                <a:effectLst/>
                <a:uLnTx/>
                <a:uFillTx/>
                <a:latin typeface="Calibri" pitchFamily="34" charset="0"/>
                <a:ea typeface="Calibri" pitchFamily="34" charset="0"/>
                <a:cs typeface="Times New Roman" pitchFamily="18" charset="0"/>
              </a:rPr>
              <a:t> </a:t>
            </a:r>
          </a:p>
        </p:txBody>
      </p:sp>
      <p:pic>
        <p:nvPicPr>
          <p:cNvPr id="4" name="Picture 3">
            <a:extLst>
              <a:ext uri="{FF2B5EF4-FFF2-40B4-BE49-F238E27FC236}">
                <a16:creationId xmlns:a16="http://schemas.microsoft.com/office/drawing/2014/main" id="{CDBEE4C4-D07A-493E-8DE8-20208902B7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6474" y="1025285"/>
            <a:ext cx="2261516" cy="2261516"/>
          </a:xfrm>
          <a:prstGeom prst="rect">
            <a:avLst/>
          </a:prstGeom>
        </p:spPr>
      </p:pic>
      <p:sp>
        <p:nvSpPr>
          <p:cNvPr id="5" name="Rectangle 4">
            <a:extLst>
              <a:ext uri="{FF2B5EF4-FFF2-40B4-BE49-F238E27FC236}">
                <a16:creationId xmlns:a16="http://schemas.microsoft.com/office/drawing/2014/main" id="{7C6D91B0-F033-4670-86B9-23C2E5B569E9}"/>
              </a:ext>
            </a:extLst>
          </p:cNvPr>
          <p:cNvSpPr/>
          <p:nvPr/>
        </p:nvSpPr>
        <p:spPr>
          <a:xfrm>
            <a:off x="107504" y="1239119"/>
            <a:ext cx="6096000" cy="584775"/>
          </a:xfrm>
          <a:prstGeom prst="rect">
            <a:avLst/>
          </a:prstGeom>
        </p:spPr>
        <p:txBody>
          <a:bodyPr>
            <a:spAutoFit/>
          </a:bodyPr>
          <a:lstStyle/>
          <a:p>
            <a:pPr algn="ctr" eaLnBrk="1" fontAlgn="auto" hangingPunct="1">
              <a:spcBef>
                <a:spcPts val="0"/>
              </a:spcBef>
              <a:spcAft>
                <a:spcPts val="0"/>
              </a:spcAft>
              <a:defRPr/>
            </a:pPr>
            <a:r>
              <a:rPr lang="ru-RU" sz="1600" dirty="0">
                <a:solidFill>
                  <a:srgbClr val="002060"/>
                </a:solidFill>
                <a:latin typeface="Calibri" panose="020F0502020204030204"/>
                <a:cs typeface="+mn-cs"/>
              </a:rPr>
              <a:t>Млади, търсещи, активни хора между 12 и 18 години готови да правят добро заедно със своя Ротари клуб.</a:t>
            </a:r>
          </a:p>
        </p:txBody>
      </p:sp>
      <p:sp>
        <p:nvSpPr>
          <p:cNvPr id="6" name="Rectangle 5">
            <a:extLst>
              <a:ext uri="{FF2B5EF4-FFF2-40B4-BE49-F238E27FC236}">
                <a16:creationId xmlns:a16="http://schemas.microsoft.com/office/drawing/2014/main" id="{07B566BB-F930-44BC-9D26-9C30C4AF70AB}"/>
              </a:ext>
            </a:extLst>
          </p:cNvPr>
          <p:cNvSpPr/>
          <p:nvPr/>
        </p:nvSpPr>
        <p:spPr>
          <a:xfrm>
            <a:off x="0" y="2052941"/>
            <a:ext cx="6096000" cy="338554"/>
          </a:xfrm>
          <a:prstGeom prst="rect">
            <a:avLst/>
          </a:prstGeom>
        </p:spPr>
        <p:txBody>
          <a:bodyPr>
            <a:spAutoFit/>
          </a:bodyPr>
          <a:lstStyle/>
          <a:p>
            <a:pPr algn="ctr" eaLnBrk="1" fontAlgn="auto" hangingPunct="1">
              <a:spcBef>
                <a:spcPts val="0"/>
              </a:spcBef>
              <a:spcAft>
                <a:spcPts val="0"/>
              </a:spcAft>
              <a:defRPr/>
            </a:pPr>
            <a:r>
              <a:rPr lang="bg-BG" sz="1600" dirty="0">
                <a:solidFill>
                  <a:srgbClr val="002060"/>
                </a:solidFill>
                <a:latin typeface="Georgia" panose="02040502050405020303" pitchFamily="18" charset="0"/>
                <a:cs typeface="+mn-cs"/>
              </a:rPr>
              <a:t>Къде има </a:t>
            </a:r>
            <a:r>
              <a:rPr lang="bg-BG" sz="1600" dirty="0" err="1">
                <a:solidFill>
                  <a:srgbClr val="002060"/>
                </a:solidFill>
                <a:latin typeface="Georgia" panose="02040502050405020303" pitchFamily="18" charset="0"/>
                <a:cs typeface="+mn-cs"/>
              </a:rPr>
              <a:t>Интеракт</a:t>
            </a:r>
            <a:r>
              <a:rPr lang="bg-BG" sz="1600" dirty="0">
                <a:solidFill>
                  <a:srgbClr val="002060"/>
                </a:solidFill>
                <a:latin typeface="Georgia" panose="02040502050405020303" pitchFamily="18" charset="0"/>
                <a:cs typeface="+mn-cs"/>
              </a:rPr>
              <a:t>?</a:t>
            </a:r>
            <a:endParaRPr lang="en-US" sz="1600" dirty="0">
              <a:solidFill>
                <a:srgbClr val="002060"/>
              </a:solidFill>
              <a:latin typeface="Georgia" panose="02040502050405020303" pitchFamily="18" charset="0"/>
              <a:cs typeface="+mn-cs"/>
            </a:endParaRPr>
          </a:p>
        </p:txBody>
      </p:sp>
      <p:sp>
        <p:nvSpPr>
          <p:cNvPr id="7" name="Content Placeholder 2">
            <a:extLst>
              <a:ext uri="{FF2B5EF4-FFF2-40B4-BE49-F238E27FC236}">
                <a16:creationId xmlns:a16="http://schemas.microsoft.com/office/drawing/2014/main" id="{C6644395-0CA7-4809-8405-46B7CF5862C9}"/>
              </a:ext>
            </a:extLst>
          </p:cNvPr>
          <p:cNvSpPr txBox="1">
            <a:spLocks/>
          </p:cNvSpPr>
          <p:nvPr/>
        </p:nvSpPr>
        <p:spPr>
          <a:xfrm>
            <a:off x="226172" y="2339605"/>
            <a:ext cx="8315418" cy="13423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bg-BG" sz="1600" b="0" i="0" u="none" strike="noStrike" kern="1200" cap="none" spc="0" normalizeH="0" baseline="0" noProof="0" dirty="0" smtClean="0">
                <a:ln>
                  <a:noFill/>
                </a:ln>
                <a:solidFill>
                  <a:srgbClr val="002060"/>
                </a:solidFill>
                <a:effectLst/>
                <a:uLnTx/>
                <a:uFillTx/>
                <a:latin typeface="Calibri" panose="020F0502020204030204"/>
                <a:ea typeface="+mn-ea"/>
                <a:cs typeface="+mn-cs"/>
              </a:rPr>
              <a:t>По света:</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bg-BG" sz="1600" b="0" i="0" u="none" strike="noStrike" kern="1200" cap="none" spc="0" normalizeH="0" baseline="0" noProof="0" dirty="0" smtClean="0">
                <a:ln>
                  <a:noFill/>
                </a:ln>
                <a:solidFill>
                  <a:srgbClr val="002060"/>
                </a:solidFill>
                <a:effectLst/>
                <a:uLnTx/>
                <a:uFillTx/>
                <a:latin typeface="Calibri" panose="020F0502020204030204"/>
                <a:ea typeface="+mn-ea"/>
                <a:cs typeface="+mn-cs"/>
              </a:rPr>
              <a:t>159 страни - 20 372</a:t>
            </a:r>
            <a:r>
              <a:rPr kumimoji="0" lang="en-US" sz="1600" b="0" i="0" u="none" strike="noStrike" kern="1200" cap="none" spc="0" normalizeH="0" baseline="0" noProof="0" dirty="0" smtClean="0">
                <a:ln>
                  <a:noFill/>
                </a:ln>
                <a:solidFill>
                  <a:srgbClr val="002060"/>
                </a:solidFill>
                <a:effectLst/>
                <a:uLnTx/>
                <a:uFillTx/>
                <a:latin typeface="Calibri" panose="020F0502020204030204"/>
                <a:ea typeface="+mn-ea"/>
                <a:cs typeface="+mn-cs"/>
              </a:rPr>
              <a:t> </a:t>
            </a:r>
            <a:r>
              <a:rPr kumimoji="0" lang="bg-BG" sz="1600" b="0" i="0" u="none" strike="noStrike" kern="1200" cap="none" spc="0" normalizeH="0" baseline="0" noProof="0" dirty="0" smtClean="0">
                <a:ln>
                  <a:noFill/>
                </a:ln>
                <a:solidFill>
                  <a:srgbClr val="002060"/>
                </a:solidFill>
                <a:effectLst/>
                <a:uLnTx/>
                <a:uFillTx/>
                <a:latin typeface="Calibri" panose="020F0502020204030204"/>
                <a:ea typeface="+mn-ea"/>
                <a:cs typeface="+mn-cs"/>
              </a:rPr>
              <a:t>клуба – над 460 000 члена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bg-BG" sz="1600" b="0" i="0" u="none" strike="noStrike" kern="1200" cap="none" spc="0" normalizeH="0" baseline="0" noProof="0" dirty="0" smtClean="0">
                <a:ln>
                  <a:noFill/>
                </a:ln>
                <a:solidFill>
                  <a:srgbClr val="002060"/>
                </a:solidFill>
                <a:effectLst/>
                <a:uLnTx/>
                <a:uFillTx/>
                <a:latin typeface="Calibri" panose="020F0502020204030204"/>
                <a:ea typeface="+mn-ea"/>
                <a:cs typeface="+mn-cs"/>
              </a:rPr>
              <a:t>И у нас: </a:t>
            </a:r>
            <a:endParaRPr kumimoji="0" lang="en-US" sz="1600" b="0" i="0" u="none" strike="noStrike" kern="1200" cap="none" spc="0" normalizeH="0" baseline="0" noProof="0" dirty="0" smtClean="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srgbClr val="002060"/>
                </a:solidFill>
                <a:effectLst/>
                <a:uLnTx/>
                <a:uFillTx/>
                <a:latin typeface="Calibri" panose="020F0502020204030204"/>
                <a:ea typeface="+mn-ea"/>
                <a:cs typeface="+mn-cs"/>
              </a:rPr>
              <a:t>29 града - </a:t>
            </a:r>
            <a:r>
              <a:rPr kumimoji="0" lang="en-US" sz="1600" b="0" i="0" u="none" strike="noStrike" kern="1200" cap="none" spc="0" normalizeH="0" baseline="0" noProof="0" dirty="0" smtClean="0">
                <a:ln>
                  <a:noFill/>
                </a:ln>
                <a:solidFill>
                  <a:srgbClr val="002060"/>
                </a:solidFill>
                <a:effectLst/>
                <a:uLnTx/>
                <a:uFillTx/>
                <a:latin typeface="Calibri" panose="020F0502020204030204"/>
                <a:ea typeface="+mn-ea"/>
                <a:cs typeface="+mn-cs"/>
              </a:rPr>
              <a:t>53</a:t>
            </a:r>
            <a:r>
              <a:rPr kumimoji="0" lang="ru-RU" sz="1600" b="0" i="0" u="none" strike="noStrike" kern="1200" cap="none" spc="0" normalizeH="0" baseline="0" noProof="0" dirty="0" smtClean="0">
                <a:ln>
                  <a:noFill/>
                </a:ln>
                <a:solidFill>
                  <a:srgbClr val="002060"/>
                </a:solidFill>
                <a:effectLst/>
                <a:uLnTx/>
                <a:uFillTx/>
                <a:latin typeface="Calibri" panose="020F0502020204030204"/>
                <a:ea typeface="+mn-ea"/>
                <a:cs typeface="+mn-cs"/>
              </a:rPr>
              <a:t> клуба – над 800  члена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bg-BG" sz="16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p:txBody>
      </p:sp>
      <p:sp>
        <p:nvSpPr>
          <p:cNvPr id="8" name="Rectangle 7">
            <a:extLst>
              <a:ext uri="{FF2B5EF4-FFF2-40B4-BE49-F238E27FC236}">
                <a16:creationId xmlns:a16="http://schemas.microsoft.com/office/drawing/2014/main" id="{C86DBE7A-0D14-4099-B612-0A86377B1DE1}"/>
              </a:ext>
            </a:extLst>
          </p:cNvPr>
          <p:cNvSpPr/>
          <p:nvPr/>
        </p:nvSpPr>
        <p:spPr>
          <a:xfrm>
            <a:off x="790474" y="3824599"/>
            <a:ext cx="6096000" cy="338554"/>
          </a:xfrm>
          <a:prstGeom prst="rect">
            <a:avLst/>
          </a:prstGeom>
        </p:spPr>
        <p:txBody>
          <a:bodyPr>
            <a:spAutoFit/>
          </a:bodyPr>
          <a:lstStyle/>
          <a:p>
            <a:pPr algn="ctr" eaLnBrk="1" fontAlgn="auto" hangingPunct="1">
              <a:spcBef>
                <a:spcPts val="0"/>
              </a:spcBef>
              <a:spcAft>
                <a:spcPts val="0"/>
              </a:spcAft>
              <a:defRPr/>
            </a:pPr>
            <a:r>
              <a:rPr lang="bg-BG" sz="1600" dirty="0">
                <a:solidFill>
                  <a:srgbClr val="002060"/>
                </a:solidFill>
                <a:latin typeface="Georgia" panose="02040502050405020303" pitchFamily="18" charset="0"/>
                <a:cs typeface="+mn-cs"/>
              </a:rPr>
              <a:t>Кога е създадена Програмата </a:t>
            </a:r>
            <a:r>
              <a:rPr lang="bg-BG" sz="1600" dirty="0" err="1">
                <a:solidFill>
                  <a:srgbClr val="002060"/>
                </a:solidFill>
                <a:latin typeface="Georgia" panose="02040502050405020303" pitchFamily="18" charset="0"/>
                <a:cs typeface="+mn-cs"/>
              </a:rPr>
              <a:t>Интеракт</a:t>
            </a:r>
            <a:r>
              <a:rPr lang="bg-BG" sz="1600" dirty="0">
                <a:solidFill>
                  <a:srgbClr val="002060"/>
                </a:solidFill>
                <a:latin typeface="Georgia" panose="02040502050405020303" pitchFamily="18" charset="0"/>
                <a:cs typeface="+mn-cs"/>
              </a:rPr>
              <a:t>?</a:t>
            </a:r>
            <a:endParaRPr lang="en-US" sz="1600" dirty="0">
              <a:solidFill>
                <a:srgbClr val="002060"/>
              </a:solidFill>
              <a:latin typeface="Georgia" panose="02040502050405020303" pitchFamily="18" charset="0"/>
              <a:cs typeface="+mn-cs"/>
            </a:endParaRPr>
          </a:p>
        </p:txBody>
      </p:sp>
      <p:sp>
        <p:nvSpPr>
          <p:cNvPr id="9" name="Content Placeholder 2">
            <a:extLst>
              <a:ext uri="{FF2B5EF4-FFF2-40B4-BE49-F238E27FC236}">
                <a16:creationId xmlns:a16="http://schemas.microsoft.com/office/drawing/2014/main" id="{B52A9503-1DC3-44CF-BADA-E536717EA6B6}"/>
              </a:ext>
            </a:extLst>
          </p:cNvPr>
          <p:cNvSpPr txBox="1">
            <a:spLocks/>
          </p:cNvSpPr>
          <p:nvPr/>
        </p:nvSpPr>
        <p:spPr>
          <a:xfrm>
            <a:off x="384685" y="4233563"/>
            <a:ext cx="8315418" cy="13423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bg-BG" sz="1600" b="0" i="0" u="none" strike="noStrike" kern="1200" cap="none" spc="0" normalizeH="0" baseline="0" noProof="0" dirty="0">
                <a:ln>
                  <a:noFill/>
                </a:ln>
                <a:solidFill>
                  <a:srgbClr val="002060"/>
                </a:solidFill>
                <a:effectLst/>
                <a:uLnTx/>
                <a:uFillTx/>
                <a:latin typeface="Calibri" panose="020F0502020204030204"/>
                <a:ea typeface="+mn-ea"/>
                <a:cs typeface="+mn-cs"/>
              </a:rPr>
              <a:t>По света:</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rPr>
              <a:t>5.11.1962 </a:t>
            </a:r>
            <a:r>
              <a:rPr kumimoji="0" lang="bg-BG" sz="1600" b="0" i="0" u="none" strike="noStrike" kern="1200" cap="none" spc="0" normalizeH="0" baseline="0" noProof="0" dirty="0">
                <a:ln>
                  <a:noFill/>
                </a:ln>
                <a:solidFill>
                  <a:srgbClr val="002060"/>
                </a:solidFill>
                <a:effectLst/>
                <a:uLnTx/>
                <a:uFillTx/>
                <a:latin typeface="Calibri" panose="020F0502020204030204"/>
                <a:ea typeface="+mn-ea"/>
                <a:cs typeface="+mn-cs"/>
              </a:rPr>
              <a:t>г. , Флорида</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bg-BG" sz="1600" b="0" i="0" u="none" strike="noStrike" kern="1200" cap="none" spc="0" normalizeH="0" baseline="0" noProof="0" dirty="0">
                <a:ln>
                  <a:noFill/>
                </a:ln>
                <a:solidFill>
                  <a:srgbClr val="002060"/>
                </a:solidFill>
                <a:effectLst/>
                <a:uLnTx/>
                <a:uFillTx/>
                <a:latin typeface="Calibri" panose="020F0502020204030204"/>
                <a:ea typeface="+mn-ea"/>
                <a:cs typeface="+mn-cs"/>
              </a:rPr>
              <a:t>И у нас: </a:t>
            </a:r>
            <a:endPar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2060"/>
                </a:solidFill>
                <a:effectLst/>
                <a:uLnTx/>
                <a:uFillTx/>
                <a:latin typeface="Calibri" panose="020F0502020204030204"/>
                <a:ea typeface="+mn-ea"/>
                <a:cs typeface="+mn-cs"/>
              </a:rPr>
              <a:t>18.12.2001 г., София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bg-BG" sz="16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p:txBody>
      </p:sp>
      <p:pic>
        <p:nvPicPr>
          <p:cNvPr id="10" name="Picture 9">
            <a:extLst>
              <a:ext uri="{FF2B5EF4-FFF2-40B4-BE49-F238E27FC236}">
                <a16:creationId xmlns:a16="http://schemas.microsoft.com/office/drawing/2014/main" id="{7E36AE3A-699E-472D-8B8E-722C33F6F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028" y="3515848"/>
            <a:ext cx="3329962" cy="2494257"/>
          </a:xfrm>
          <a:prstGeom prst="rect">
            <a:avLst/>
          </a:prstGeom>
        </p:spPr>
      </p:pic>
      <p:pic>
        <p:nvPicPr>
          <p:cNvPr id="11" name="Picture 10">
            <a:extLst>
              <a:ext uri="{FF2B5EF4-FFF2-40B4-BE49-F238E27FC236}">
                <a16:creationId xmlns:a16="http://schemas.microsoft.com/office/drawing/2014/main" id="{1567874C-3C98-4953-8572-F6EB7935B6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179" y="3001873"/>
            <a:ext cx="2398156" cy="3198496"/>
          </a:xfrm>
          <a:prstGeom prst="rect">
            <a:avLst/>
          </a:prstGeom>
        </p:spPr>
      </p:pic>
    </p:spTree>
    <p:extLst>
      <p:ext uri="{BB962C8B-B14F-4D97-AF65-F5344CB8AC3E}">
        <p14:creationId xmlns:p14="http://schemas.microsoft.com/office/powerpoint/2010/main" val="262465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 calcmode="lin" valueType="num">
                                      <p:cBhvr additive="base">
                                        <p:cTn id="3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additive="base">
                                        <p:cTn id="5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9">
                                            <p:txEl>
                                              <p:pRg st="2" end="2"/>
                                            </p:txEl>
                                          </p:spTgt>
                                        </p:tgtEl>
                                        <p:attrNameLst>
                                          <p:attrName>style.visibility</p:attrName>
                                        </p:attrNameLst>
                                      </p:cBhvr>
                                      <p:to>
                                        <p:strVal val="visible"/>
                                      </p:to>
                                    </p:set>
                                    <p:anim calcmode="lin" valueType="num">
                                      <p:cBhvr additive="base">
                                        <p:cTn id="6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1000" fill="hold"/>
                                        <p:tgtEl>
                                          <p:spTgt spid="10"/>
                                        </p:tgtEl>
                                        <p:attrNameLst>
                                          <p:attrName>ppt_w</p:attrName>
                                        </p:attrNameLst>
                                      </p:cBhvr>
                                      <p:tavLst>
                                        <p:tav tm="0">
                                          <p:val>
                                            <p:fltVal val="0"/>
                                          </p:val>
                                        </p:tav>
                                        <p:tav tm="100000">
                                          <p:val>
                                            <p:strVal val="#ppt_w"/>
                                          </p:val>
                                        </p:tav>
                                      </p:tavLst>
                                    </p:anim>
                                    <p:anim calcmode="lin" valueType="num">
                                      <p:cBhvr>
                                        <p:cTn id="71" dur="1000" fill="hold"/>
                                        <p:tgtEl>
                                          <p:spTgt spid="10"/>
                                        </p:tgtEl>
                                        <p:attrNameLst>
                                          <p:attrName>ppt_h</p:attrName>
                                        </p:attrNameLst>
                                      </p:cBhvr>
                                      <p:tavLst>
                                        <p:tav tm="0">
                                          <p:val>
                                            <p:fltVal val="0"/>
                                          </p:val>
                                        </p:tav>
                                        <p:tav tm="100000">
                                          <p:val>
                                            <p:strVal val="#ppt_h"/>
                                          </p:val>
                                        </p:tav>
                                      </p:tavLst>
                                    </p:anim>
                                    <p:anim calcmode="lin" valueType="num">
                                      <p:cBhvr>
                                        <p:cTn id="72" dur="1000" fill="hold"/>
                                        <p:tgtEl>
                                          <p:spTgt spid="10"/>
                                        </p:tgtEl>
                                        <p:attrNameLst>
                                          <p:attrName>style.rotation</p:attrName>
                                        </p:attrNameLst>
                                      </p:cBhvr>
                                      <p:tavLst>
                                        <p:tav tm="0">
                                          <p:val>
                                            <p:fltVal val="90"/>
                                          </p:val>
                                        </p:tav>
                                        <p:tav tm="100000">
                                          <p:val>
                                            <p:fltVal val="0"/>
                                          </p:val>
                                        </p:tav>
                                      </p:tavLst>
                                    </p:anim>
                                    <p:animEffect transition="in" filter="fade">
                                      <p:cBhvr>
                                        <p:cTn id="73" dur="10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1000" fill="hold"/>
                                        <p:tgtEl>
                                          <p:spTgt spid="11"/>
                                        </p:tgtEl>
                                        <p:attrNameLst>
                                          <p:attrName>ppt_w</p:attrName>
                                        </p:attrNameLst>
                                      </p:cBhvr>
                                      <p:tavLst>
                                        <p:tav tm="0">
                                          <p:val>
                                            <p:fltVal val="0"/>
                                          </p:val>
                                        </p:tav>
                                        <p:tav tm="100000">
                                          <p:val>
                                            <p:strVal val="#ppt_w"/>
                                          </p:val>
                                        </p:tav>
                                      </p:tavLst>
                                    </p:anim>
                                    <p:anim calcmode="lin" valueType="num">
                                      <p:cBhvr>
                                        <p:cTn id="79" dur="1000" fill="hold"/>
                                        <p:tgtEl>
                                          <p:spTgt spid="11"/>
                                        </p:tgtEl>
                                        <p:attrNameLst>
                                          <p:attrName>ppt_h</p:attrName>
                                        </p:attrNameLst>
                                      </p:cBhvr>
                                      <p:tavLst>
                                        <p:tav tm="0">
                                          <p:val>
                                            <p:fltVal val="0"/>
                                          </p:val>
                                        </p:tav>
                                        <p:tav tm="100000">
                                          <p:val>
                                            <p:strVal val="#ppt_h"/>
                                          </p:val>
                                        </p:tav>
                                      </p:tavLst>
                                    </p:anim>
                                    <p:anim calcmode="lin" valueType="num">
                                      <p:cBhvr>
                                        <p:cTn id="80" dur="1000" fill="hold"/>
                                        <p:tgtEl>
                                          <p:spTgt spid="11"/>
                                        </p:tgtEl>
                                        <p:attrNameLst>
                                          <p:attrName>style.rotation</p:attrName>
                                        </p:attrNameLst>
                                      </p:cBhvr>
                                      <p:tavLst>
                                        <p:tav tm="0">
                                          <p:val>
                                            <p:fltVal val="90"/>
                                          </p:val>
                                        </p:tav>
                                        <p:tav tm="100000">
                                          <p:val>
                                            <p:fltVal val="0"/>
                                          </p:val>
                                        </p:tav>
                                      </p:tavLst>
                                    </p:anim>
                                    <p:animEffect transition="in" filter="fade">
                                      <p:cBhvr>
                                        <p:cTn id="8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sz="4000" b="1" smtClean="0">
                <a:latin typeface="Arial Narrow" pitchFamily="34" charset="0"/>
              </a:rPr>
              <a:t>На добър час!</a:t>
            </a:r>
            <a:endParaRPr lang="en-US" altLang="en-US" sz="4000" b="1" smtClean="0">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DTeamPresentationsSlive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DTeamPresentationsSliven</Template>
  <TotalTime>991</TotalTime>
  <Words>744</Words>
  <Application>Microsoft Office PowerPoint</Application>
  <PresentationFormat>On-screen Show (4:3)</PresentationFormat>
  <Paragraphs>110</Paragraphs>
  <Slides>8</Slides>
  <Notes>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8</vt:i4>
      </vt:variant>
    </vt:vector>
  </HeadingPairs>
  <TitlesOfParts>
    <vt:vector size="22" baseType="lpstr">
      <vt:lpstr>ＭＳ Ｐゴシック</vt:lpstr>
      <vt:lpstr>ＭＳ Ｐゴシック</vt:lpstr>
      <vt:lpstr>Arial</vt:lpstr>
      <vt:lpstr>Arial Narrow</vt:lpstr>
      <vt:lpstr>Calibri</vt:lpstr>
      <vt:lpstr>Calibri Light</vt:lpstr>
      <vt:lpstr>Georgia</vt:lpstr>
      <vt:lpstr>Times New Roman</vt:lpstr>
      <vt:lpstr>ヒラギノ角ゴ Pro W3</vt:lpstr>
      <vt:lpstr>Template DTeamPresentationsSliven</vt:lpstr>
      <vt:lpstr>1_Custom Design</vt:lpstr>
      <vt:lpstr>Custom Design</vt:lpstr>
      <vt:lpstr>2_Custom Design</vt:lpstr>
      <vt:lpstr>3_Custom Design</vt:lpstr>
      <vt:lpstr>РОТАРИАНСКИТЕ   ЦЕННОСТИ   В  СВЕТЛИНАТА   НА   ИЗПЪЛНЕНИЕ    ПОДКРЕПАТА    НА МЛАДИТЕ   НИ   ПАРТНЬОРИ  ОТ  РОТАРАКТ   И   МЛАДЕЖКИТЕ   ПРОГРАМИ </vt:lpstr>
      <vt:lpstr>Какви възможности отваря Ротари пред нас ? </vt:lpstr>
      <vt:lpstr>Какви възможности отваря Ротари пред нас ? </vt:lpstr>
      <vt:lpstr>Какви възможности отваря Ротари пред нас ? </vt:lpstr>
      <vt:lpstr>Какви възможности отваря Ротари пред нас ? </vt:lpstr>
      <vt:lpstr>Какви възможности отваря Ротари пред нас ? </vt:lpstr>
      <vt:lpstr>Какви възможности отваря Ротари пред нас ? </vt:lpstr>
      <vt:lpstr>На добър час!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Предстоящи събития в Д2482</dc:title>
  <dc:creator>XXX</dc:creator>
  <cp:lastModifiedBy>H.Trunchev</cp:lastModifiedBy>
  <cp:revision>119</cp:revision>
  <cp:lastPrinted>2018-02-13T16:30:21Z</cp:lastPrinted>
  <dcterms:created xsi:type="dcterms:W3CDTF">2018-02-05T13:47:10Z</dcterms:created>
  <dcterms:modified xsi:type="dcterms:W3CDTF">2020-04-03T21:17:16Z</dcterms:modified>
</cp:coreProperties>
</file>