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4487" r:id="rId2"/>
    <p:sldMasterId id="2147483668" r:id="rId3"/>
    <p:sldMasterId id="2147483684" r:id="rId4"/>
    <p:sldMasterId id="2147483691" r:id="rId5"/>
  </p:sldMasterIdLst>
  <p:notesMasterIdLst>
    <p:notesMasterId r:id="rId14"/>
  </p:notesMasterIdLst>
  <p:handoutMasterIdLst>
    <p:handoutMasterId r:id="rId15"/>
  </p:handoutMasterIdLst>
  <p:sldIdLst>
    <p:sldId id="354" r:id="rId6"/>
    <p:sldId id="429" r:id="rId7"/>
    <p:sldId id="430" r:id="rId8"/>
    <p:sldId id="431" r:id="rId9"/>
    <p:sldId id="432" r:id="rId10"/>
    <p:sldId id="433" r:id="rId11"/>
    <p:sldId id="434" r:id="rId12"/>
    <p:sldId id="423" r:id="rId13"/>
  </p:sldIdLst>
  <p:sldSz cx="9144000" cy="6858000" type="screen4x3"/>
  <p:notesSz cx="6797675" cy="987425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88698" autoAdjust="0"/>
  </p:normalViewPr>
  <p:slideViewPr>
    <p:cSldViewPr>
      <p:cViewPr>
        <p:scale>
          <a:sx n="70" d="100"/>
          <a:sy n="70" d="100"/>
        </p:scale>
        <p:origin x="1882" y="149"/>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notesViewPr>
    <p:cSldViewPr>
      <p:cViewPr varScale="1">
        <p:scale>
          <a:sx n="62" d="100"/>
          <a:sy n="62" d="100"/>
        </p:scale>
        <p:origin x="-3274" y="-82"/>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p:cNvPr>
          <p:cNvSpPr>
            <a:spLocks noGrp="1"/>
          </p:cNvSpPr>
          <p:nvPr>
            <p:ph type="hdr" sz="quarter"/>
          </p:nvPr>
        </p:nvSpPr>
        <p:spPr>
          <a:xfrm>
            <a:off x="0" y="0"/>
            <a:ext cx="2946400" cy="493713"/>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p:cNvPr>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eaLnBrk="1" hangingPunct="1">
              <a:defRPr sz="1200"/>
            </a:lvl1pPr>
          </a:lstStyle>
          <a:p>
            <a:pPr>
              <a:defRPr/>
            </a:pPr>
            <a:fld id="{14DA3649-8F98-4D9B-8EB0-738B5F358E97}" type="datetimeFigureOut">
              <a:rPr lang="en-US"/>
              <a:pPr>
                <a:defRPr/>
              </a:pPr>
              <a:t>4/3/2020</a:t>
            </a:fld>
            <a:endParaRPr lang="en-US"/>
          </a:p>
        </p:txBody>
      </p:sp>
      <p:sp>
        <p:nvSpPr>
          <p:cNvPr id="4" name="Footer Placeholder 3">
            <a:extLst/>
          </p:cNvPr>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a:extLst/>
          </p:cNvPr>
          <p:cNvSpPr>
            <a:spLocks noGrp="1"/>
          </p:cNvSpPr>
          <p:nvPr>
            <p:ph type="sldNum" sz="quarter" idx="3"/>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141A884-3188-4AB3-91DB-EADC823EC4E4}" type="slidenum">
              <a:rPr lang="en-US" altLang="bg-BG"/>
              <a:pPr>
                <a:defRPr/>
              </a:pPr>
              <a:t>‹#›</a:t>
            </a:fld>
            <a:endParaRPr lang="en-US" altLang="bg-BG"/>
          </a:p>
        </p:txBody>
      </p:sp>
    </p:spTree>
    <p:extLst>
      <p:ext uri="{BB962C8B-B14F-4D97-AF65-F5344CB8AC3E}">
        <p14:creationId xmlns:p14="http://schemas.microsoft.com/office/powerpoint/2010/main" val="3973767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p:cNvPr>
          <p:cNvSpPr>
            <a:spLocks noGrp="1" noChangeArrowheads="1"/>
          </p:cNvSpPr>
          <p:nvPr>
            <p:ph type="hdr" sz="quarter"/>
          </p:nvPr>
        </p:nvSpPr>
        <p:spPr bwMode="auto">
          <a:xfrm>
            <a:off x="0" y="0"/>
            <a:ext cx="29464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bg-BG"/>
          </a:p>
        </p:txBody>
      </p:sp>
      <p:sp>
        <p:nvSpPr>
          <p:cNvPr id="7171" name="Rectangle 3">
            <a:extLst/>
          </p:cNvPr>
          <p:cNvSpPr>
            <a:spLocks noGrp="1" noChangeArrowheads="1"/>
          </p:cNvSpPr>
          <p:nvPr>
            <p:ph type="dt" idx="1"/>
          </p:nvPr>
        </p:nvSpPr>
        <p:spPr bwMode="auto">
          <a:xfrm>
            <a:off x="3849688" y="0"/>
            <a:ext cx="29464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bg-BG"/>
          </a:p>
        </p:txBody>
      </p:sp>
      <p:sp>
        <p:nvSpPr>
          <p:cNvPr id="34820" name="Rectangle 4"/>
          <p:cNvSpPr>
            <a:spLocks noGrp="1" noRot="1" noChangeAspect="1" noChangeArrowheads="1" noTextEdit="1"/>
          </p:cNvSpPr>
          <p:nvPr>
            <p:ph type="sldImg" idx="2"/>
          </p:nvPr>
        </p:nvSpPr>
        <p:spPr bwMode="auto">
          <a:xfrm>
            <a:off x="931863" y="741363"/>
            <a:ext cx="4933950" cy="3702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a:extLst/>
          </p:cNvPr>
          <p:cNvSpPr>
            <a:spLocks noGrp="1" noChangeArrowheads="1"/>
          </p:cNvSpPr>
          <p:nvPr>
            <p:ph type="body" sz="quarter" idx="3"/>
          </p:nvPr>
        </p:nvSpPr>
        <p:spPr bwMode="auto">
          <a:xfrm>
            <a:off x="679450" y="4691063"/>
            <a:ext cx="5438775" cy="4443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bg-BG" noProof="0"/>
              <a:t>Click to edit Master text styles</a:t>
            </a:r>
          </a:p>
          <a:p>
            <a:pPr lvl="1"/>
            <a:r>
              <a:rPr lang="bg-BG" noProof="0"/>
              <a:t>Second level</a:t>
            </a:r>
          </a:p>
          <a:p>
            <a:pPr lvl="2"/>
            <a:r>
              <a:rPr lang="bg-BG" noProof="0"/>
              <a:t>Third level</a:t>
            </a:r>
          </a:p>
          <a:p>
            <a:pPr lvl="3"/>
            <a:r>
              <a:rPr lang="bg-BG" noProof="0"/>
              <a:t>Fourth level</a:t>
            </a:r>
          </a:p>
          <a:p>
            <a:pPr lvl="4"/>
            <a:r>
              <a:rPr lang="bg-BG" noProof="0"/>
              <a:t>Fifth level</a:t>
            </a:r>
          </a:p>
        </p:txBody>
      </p:sp>
      <p:sp>
        <p:nvSpPr>
          <p:cNvPr id="7174" name="Rectangle 6">
            <a:extLst/>
          </p:cNvPr>
          <p:cNvSpPr>
            <a:spLocks noGrp="1" noChangeArrowheads="1"/>
          </p:cNvSpPr>
          <p:nvPr>
            <p:ph type="ftr" sz="quarter" idx="4"/>
          </p:nvPr>
        </p:nvSpPr>
        <p:spPr bwMode="auto">
          <a:xfrm>
            <a:off x="0" y="9378950"/>
            <a:ext cx="29464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bg-BG"/>
          </a:p>
        </p:txBody>
      </p:sp>
      <p:sp>
        <p:nvSpPr>
          <p:cNvPr id="7175" name="Rectangle 7">
            <a:extLst/>
          </p:cNvPr>
          <p:cNvSpPr>
            <a:spLocks noGrp="1" noChangeArrowheads="1"/>
          </p:cNvSpPr>
          <p:nvPr>
            <p:ph type="sldNum" sz="quarter" idx="5"/>
          </p:nvPr>
        </p:nvSpPr>
        <p:spPr bwMode="auto">
          <a:xfrm>
            <a:off x="3849688" y="9378950"/>
            <a:ext cx="29464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413AAC5-04C3-453C-B376-8CB5E2721A87}" type="slidenum">
              <a:rPr lang="bg-BG" altLang="bg-BG"/>
              <a:pPr>
                <a:defRPr/>
              </a:pPr>
              <a:t>‹#›</a:t>
            </a:fld>
            <a:endParaRPr lang="bg-BG" altLang="bg-BG"/>
          </a:p>
        </p:txBody>
      </p:sp>
    </p:spTree>
    <p:extLst>
      <p:ext uri="{BB962C8B-B14F-4D97-AF65-F5344CB8AC3E}">
        <p14:creationId xmlns:p14="http://schemas.microsoft.com/office/powerpoint/2010/main" val="8086269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itchFamily="34" charset="0"/>
                <a:cs typeface="Arial" pitchFamily="34" charset="0"/>
              </a:defRPr>
            </a:lvl1pPr>
            <a:lvl2pPr marL="742950" indent="-285750" defTabSz="931863">
              <a:defRPr>
                <a:solidFill>
                  <a:schemeClr val="tx1"/>
                </a:solidFill>
                <a:latin typeface="Arial" pitchFamily="34" charset="0"/>
                <a:cs typeface="Arial" pitchFamily="34" charset="0"/>
              </a:defRPr>
            </a:lvl2pPr>
            <a:lvl3pPr marL="1143000" indent="-228600" defTabSz="931863">
              <a:defRPr>
                <a:solidFill>
                  <a:schemeClr val="tx1"/>
                </a:solidFill>
                <a:latin typeface="Arial" pitchFamily="34" charset="0"/>
                <a:cs typeface="Arial" pitchFamily="34" charset="0"/>
              </a:defRPr>
            </a:lvl3pPr>
            <a:lvl4pPr marL="1600200" indent="-228600" defTabSz="931863">
              <a:defRPr>
                <a:solidFill>
                  <a:schemeClr val="tx1"/>
                </a:solidFill>
                <a:latin typeface="Arial" pitchFamily="34" charset="0"/>
                <a:cs typeface="Arial" pitchFamily="34" charset="0"/>
              </a:defRPr>
            </a:lvl4pPr>
            <a:lvl5pPr marL="2057400" indent="-228600" defTabSz="931863">
              <a:defRPr>
                <a:solidFill>
                  <a:schemeClr val="tx1"/>
                </a:solidFill>
                <a:latin typeface="Arial" pitchFamily="34" charset="0"/>
                <a:cs typeface="Arial" pitchFamily="34" charset="0"/>
              </a:defRPr>
            </a:lvl5pPr>
            <a:lvl6pPr marL="2514600" indent="-228600" defTabSz="93186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186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186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1863" eaLnBrk="0" fontAlgn="base" hangingPunct="0">
              <a:spcBef>
                <a:spcPct val="0"/>
              </a:spcBef>
              <a:spcAft>
                <a:spcPct val="0"/>
              </a:spcAft>
              <a:defRPr>
                <a:solidFill>
                  <a:schemeClr val="tx1"/>
                </a:solidFill>
                <a:latin typeface="Arial" pitchFamily="34" charset="0"/>
                <a:cs typeface="Arial" pitchFamily="34" charset="0"/>
              </a:defRPr>
            </a:lvl9pPr>
          </a:lstStyle>
          <a:p>
            <a:pPr eaLnBrk="0" hangingPunct="0"/>
            <a:fld id="{EEB07BE8-BF09-4B0D-87E4-5E5516F8BFE3}" type="slidenum">
              <a:rPr lang="en-US" altLang="en-US" smtClean="0">
                <a:ea typeface="ヒラギノ角ゴ Pro W3"/>
                <a:cs typeface="ヒラギノ角ゴ Pro W3"/>
              </a:rPr>
              <a:pPr eaLnBrk="0" hangingPunct="0"/>
              <a:t>1</a:t>
            </a:fld>
            <a:endParaRPr lang="en-US" altLang="en-US" smtClean="0">
              <a:ea typeface="ヒラギノ角ゴ Pro W3"/>
              <a:cs typeface="ヒラギノ角ゴ Pro W3"/>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nvPr>
        </p:nvSpPr>
        <p:spPr>
          <a:ln/>
        </p:spPr>
      </p:sp>
      <p:sp>
        <p:nvSpPr>
          <p:cNvPr id="36867" name="Notes Placeholder 2"/>
          <p:cNvSpPr>
            <a:spLocks noGrp="1" noChangeArrowheads="1"/>
          </p:cNvSpPr>
          <p:nvPr>
            <p:ph type="body" idx="1"/>
          </p:nvPr>
        </p:nvSpPr>
        <p:spPr>
          <a:noFill/>
        </p:spPr>
        <p:txBody>
          <a:bodyPr/>
          <a:lstStyle/>
          <a:p>
            <a:r>
              <a:rPr lang="bg-BG" altLang="bg-BG" dirty="0" smtClean="0">
                <a:latin typeface="Arial" pitchFamily="34" charset="0"/>
                <a:cs typeface="Arial" pitchFamily="34" charset="0"/>
              </a:rPr>
              <a:t> </a:t>
            </a:r>
          </a:p>
          <a:p>
            <a:endParaRPr lang="bg-BG" altLang="bg-BG" b="1" dirty="0" smtClean="0">
              <a:latin typeface="Arial" pitchFamily="34" charset="0"/>
              <a:cs typeface="Arial" pitchFamily="34" charset="0"/>
            </a:endParaRPr>
          </a:p>
          <a:p>
            <a:endParaRPr lang="bg-BG" altLang="bg-BG" b="1" dirty="0" smtClean="0">
              <a:latin typeface="Arial" pitchFamily="34" charset="0"/>
              <a:cs typeface="Arial" pitchFamily="34" charset="0"/>
            </a:endParaRPr>
          </a:p>
        </p:txBody>
      </p:sp>
      <p:sp>
        <p:nvSpPr>
          <p:cNvPr id="36868"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E2DFACA5-5E3D-4EC4-9EFC-52761FE9E6EA}" type="slidenum">
              <a:rPr lang="bg-BG" altLang="bg-BG" smtClean="0"/>
              <a:pPr/>
              <a:t>2</a:t>
            </a:fld>
            <a:endParaRPr lang="bg-BG" altLang="bg-BG"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nvPr>
        </p:nvSpPr>
        <p:spPr>
          <a:ln/>
        </p:spPr>
      </p:sp>
      <p:sp>
        <p:nvSpPr>
          <p:cNvPr id="36867" name="Notes Placeholder 2"/>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altLang="bg-BG" dirty="0" smtClean="0">
                <a:latin typeface="Arial" pitchFamily="34" charset="0"/>
                <a:cs typeface="Arial" pitchFamily="34" charset="0"/>
              </a:rPr>
              <a:t>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Светът се промени. Малко неща са вече същите, както досега . Факт е ,че на глобално ниво, ние сме изправени пред нови големи предизвикателства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Така че, за да отговорим на тези предизвикателства, трябва да зададем три критични въпроса:</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1" i="0" u="none" strike="noStrike" kern="1200" cap="none" spc="0" normalizeH="0" baseline="0" noProof="0" dirty="0" smtClean="0">
                <a:ln>
                  <a:noFill/>
                </a:ln>
                <a:solidFill>
                  <a:prstClr val="black"/>
                </a:solidFill>
                <a:effectLst/>
                <a:uLnTx/>
                <a:uFillTx/>
                <a:latin typeface="Calibri" panose="020F0502020204030204"/>
                <a:ea typeface="+mn-ea"/>
                <a:cs typeface="+mn-cs"/>
              </a:rPr>
              <a:t>Първо, достатъчно пъргавили сме в този бързо променящ се свят, за да се адаптираме ?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Можем да предприемем практически стъпки, като насърчим всеки свой клуб да създаде свой собствен план за действие. Можем да мислим „извън рамката“ и да развиваме Ротари, като създадем нови и вълнуващи модели на  работа в клуба , дори ако тези модели не отговарят на всички наши правила.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Можем да мислим за клуб с гъвкави графици за срещи. Клуб, в който можем да разчупим и променим изискванията за присъствие. Клубове, които предлагат множество типове членство. Клубове, които са привлекателни за  по-младите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1" i="0" u="none" strike="noStrike" kern="1200" cap="none" spc="0" normalizeH="0" baseline="0" noProof="0" dirty="0" smtClean="0">
                <a:ln>
                  <a:noFill/>
                </a:ln>
                <a:solidFill>
                  <a:prstClr val="black"/>
                </a:solidFill>
                <a:effectLst/>
                <a:uLnTx/>
                <a:uFillTx/>
                <a:latin typeface="Calibri" panose="020F0502020204030204"/>
                <a:ea typeface="+mn-ea"/>
                <a:cs typeface="+mn-cs"/>
              </a:rPr>
              <a:t>Второ, можем ли, предвид годишната си промяна в ръководството, да развием необходимата приемственост за осъществяването на тези адаптации?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Успехът на всеки план за действие зависи от приемствеността. Планът за действие на Ротари обхваща пет години, така че, разбира се, той ще надхвърли мандата на всеки ротариански лидер. Без приемственост на целите във всеки един район, той няма да успее.</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1" i="0" u="none" strike="noStrike" kern="1200" cap="none" spc="0" normalizeH="0" baseline="0" noProof="0" dirty="0" smtClean="0">
                <a:ln>
                  <a:noFill/>
                </a:ln>
                <a:solidFill>
                  <a:prstClr val="black"/>
                </a:solidFill>
                <a:effectLst/>
                <a:uLnTx/>
                <a:uFillTx/>
                <a:latin typeface="Calibri" panose="020F0502020204030204"/>
                <a:ea typeface="+mn-ea"/>
                <a:cs typeface="+mn-cs"/>
              </a:rPr>
              <a:t>И трето,  може ли нашата организация да продължи да бъде актуална през  21 век?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Като почитаме миналото си и прегръщаме нашето бъдеще, ние можем да се развиваме и адаптираме, за да поддържаме Ротари не само в крак с времето, но и като една процъфтяваща организация!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Бъдеще, в което Ротари е динамичен център за новатори. Дом за хора на действие, което нарушава статуквото към по-добро. Място, където нови членове идват при нас поради ясните дългосрочни ползи от членството. Организация на избор за свързване на най-доброто и най-светлото във всяка общност, в поколенията и в социалните различия .</a:t>
            </a:r>
          </a:p>
          <a:p>
            <a:endParaRPr lang="bg-BG" altLang="bg-BG" dirty="0" smtClean="0">
              <a:latin typeface="Arial" pitchFamily="34" charset="0"/>
              <a:cs typeface="Arial" pitchFamily="34" charset="0"/>
            </a:endParaRPr>
          </a:p>
          <a:p>
            <a:endParaRPr lang="bg-BG" altLang="bg-BG" b="1" dirty="0" smtClean="0">
              <a:latin typeface="Arial" pitchFamily="34" charset="0"/>
              <a:cs typeface="Arial" pitchFamily="34" charset="0"/>
            </a:endParaRPr>
          </a:p>
          <a:p>
            <a:endParaRPr lang="bg-BG" altLang="bg-BG" b="1" dirty="0" smtClean="0">
              <a:latin typeface="Arial" pitchFamily="34" charset="0"/>
              <a:cs typeface="Arial" pitchFamily="34" charset="0"/>
            </a:endParaRPr>
          </a:p>
        </p:txBody>
      </p:sp>
      <p:sp>
        <p:nvSpPr>
          <p:cNvPr id="36868"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2DFACA5-5E3D-4EC4-9EFC-52761FE9E6EA}" type="slidenum">
              <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445029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nvPr>
        </p:nvSpPr>
        <p:spPr>
          <a:ln/>
        </p:spPr>
      </p:sp>
      <p:sp>
        <p:nvSpPr>
          <p:cNvPr id="36867" name="Notes Placeholder 2"/>
          <p:cNvSpPr>
            <a:spLocks noGrp="1" noChangeArrowheads="1"/>
          </p:cNvSpPr>
          <p:nvPr>
            <p:ph type="body" idx="1"/>
          </p:nvPr>
        </p:nvSpPr>
        <p:spPr>
          <a:noFill/>
        </p:spPr>
        <p:txBody>
          <a:bodyPr/>
          <a:lstStyle/>
          <a:p>
            <a:r>
              <a:rPr lang="bg-BG" altLang="bg-BG" dirty="0" smtClean="0">
                <a:latin typeface="Arial" pitchFamily="34" charset="0"/>
                <a:cs typeface="Arial" pitchFamily="34" charset="0"/>
              </a:rPr>
              <a:t> </a:t>
            </a:r>
          </a:p>
          <a:p>
            <a:endParaRPr lang="bg-BG" altLang="bg-BG" b="1" dirty="0" smtClean="0">
              <a:latin typeface="Arial" pitchFamily="34" charset="0"/>
              <a:cs typeface="Arial" pitchFamily="34" charset="0"/>
            </a:endParaRPr>
          </a:p>
          <a:p>
            <a:endParaRPr lang="bg-BG" altLang="bg-BG" b="1" dirty="0" smtClean="0">
              <a:latin typeface="Arial" pitchFamily="34" charset="0"/>
              <a:cs typeface="Arial" pitchFamily="34" charset="0"/>
            </a:endParaRPr>
          </a:p>
        </p:txBody>
      </p:sp>
      <p:sp>
        <p:nvSpPr>
          <p:cNvPr id="36868"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2DFACA5-5E3D-4EC4-9EFC-52761FE9E6EA}" type="slidenum">
              <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748094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nvPr>
        </p:nvSpPr>
        <p:spPr>
          <a:ln/>
        </p:spPr>
      </p:sp>
      <p:sp>
        <p:nvSpPr>
          <p:cNvPr id="36867" name="Notes Placeholder 2"/>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altLang="bg-BG" dirty="0" smtClean="0">
                <a:latin typeface="Arial" pitchFamily="34" charset="0"/>
                <a:cs typeface="Arial" pitchFamily="34" charset="0"/>
              </a:rPr>
              <a:t>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Марк Малоуни – Президент на РИ - Време е да направим някои фундаментални промени. Вече знаем какви са пречките пред ангажираното и разнообразно членство. Време е да действаме според това, което знаем: създаване на нови модели за членство, отваряне на нови пътища за членство в Ротари и изграждане на нови клубове там, където съществуващите не отговарят на настоящите потребности.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Новите модели на клубове представляват възможност за връзка с по-разнородна група от хора - особено с тези, които не могат или не желаят да се присъединят към нашите традиционни клубове. </a:t>
            </a:r>
          </a:p>
          <a:p>
            <a:endParaRPr lang="bg-BG" altLang="bg-BG" dirty="0" smtClean="0">
              <a:latin typeface="Arial" pitchFamily="34" charset="0"/>
              <a:cs typeface="Arial" pitchFamily="34" charset="0"/>
            </a:endParaRPr>
          </a:p>
          <a:p>
            <a:endParaRPr lang="bg-BG" altLang="bg-BG" b="1" dirty="0" smtClean="0">
              <a:latin typeface="Arial" pitchFamily="34" charset="0"/>
              <a:cs typeface="Arial" pitchFamily="34" charset="0"/>
            </a:endParaRPr>
          </a:p>
          <a:p>
            <a:endParaRPr lang="bg-BG" altLang="bg-BG" b="1" dirty="0" smtClean="0">
              <a:latin typeface="Arial" pitchFamily="34" charset="0"/>
              <a:cs typeface="Arial" pitchFamily="34" charset="0"/>
            </a:endParaRPr>
          </a:p>
        </p:txBody>
      </p:sp>
      <p:sp>
        <p:nvSpPr>
          <p:cNvPr id="36868"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2DFACA5-5E3D-4EC4-9EFC-52761FE9E6EA}" type="slidenum">
              <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945198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nvPr>
        </p:nvSpPr>
        <p:spPr>
          <a:ln/>
        </p:spPr>
      </p:sp>
      <p:sp>
        <p:nvSpPr>
          <p:cNvPr id="36867" name="Notes Placeholder 2"/>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1" i="0" u="none" strike="noStrike" kern="1200" cap="none" spc="0" normalizeH="0" baseline="0" noProof="0" dirty="0" smtClean="0">
                <a:ln>
                  <a:noFill/>
                </a:ln>
                <a:solidFill>
                  <a:prstClr val="black"/>
                </a:solidFill>
                <a:effectLst/>
                <a:uLnTx/>
                <a:uFillTx/>
                <a:latin typeface="Calibri" panose="020F0502020204030204"/>
                <a:ea typeface="+mn-ea"/>
                <a:cs typeface="+mn-cs"/>
              </a:rPr>
              <a:t>Пол Харис</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Ако</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Ротари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осъзнава правилно своята съдба</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то тя трябва да </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е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еволюционна</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на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моменти</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и революционна</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в други</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endPar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1" i="0" u="none" strike="noStrike" kern="1200" cap="none" spc="0" normalizeH="0" baseline="0" noProof="0" dirty="0" smtClean="0">
                <a:ln>
                  <a:noFill/>
                </a:ln>
                <a:solidFill>
                  <a:prstClr val="black"/>
                </a:solidFill>
                <a:effectLst/>
                <a:uLnTx/>
                <a:uFillTx/>
                <a:latin typeface="Calibri" panose="020F0502020204030204"/>
                <a:ea typeface="+mn-ea"/>
                <a:cs typeface="+mn-cs"/>
              </a:rPr>
              <a:t>Холгер Кнаак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„За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да бъде подготвен</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за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бъдещето</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Ротари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трябва да продължи</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да бъде революционен и </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да вярва </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в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силата</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на </a:t>
            </a:r>
            <a:r>
              <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rPr>
              <a:t>младостта</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endParaRPr kumimoji="0" lang="bg-BG"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endParaRPr lang="bg-BG" altLang="bg-BG" b="1" dirty="0" smtClean="0">
              <a:latin typeface="Arial" pitchFamily="34" charset="0"/>
              <a:cs typeface="Arial" pitchFamily="34" charset="0"/>
            </a:endParaRPr>
          </a:p>
        </p:txBody>
      </p:sp>
      <p:sp>
        <p:nvSpPr>
          <p:cNvPr id="36868"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2DFACA5-5E3D-4EC4-9EFC-52761FE9E6EA}" type="slidenum">
              <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542688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nvPr>
        </p:nvSpPr>
        <p:spPr>
          <a:ln/>
        </p:spPr>
      </p:sp>
      <p:sp>
        <p:nvSpPr>
          <p:cNvPr id="36867" name="Notes Placeholder 2"/>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altLang="bg-BG" dirty="0" smtClean="0">
                <a:latin typeface="Arial" pitchFamily="34" charset="0"/>
                <a:cs typeface="Arial" pitchFamily="34" charset="0"/>
              </a:rPr>
              <a:t> </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bg-BG" sz="1200" b="1" i="0" u="none" strike="noStrike" kern="1200" cap="none" spc="0" normalizeH="0" baseline="0" noProof="0" dirty="0" smtClean="0">
                <a:ln>
                  <a:noFill/>
                </a:ln>
                <a:solidFill>
                  <a:prstClr val="black"/>
                </a:solidFill>
                <a:effectLst/>
                <a:uLnTx/>
                <a:uFillTx/>
                <a:latin typeface="Calibri" panose="020F0502020204030204"/>
                <a:ea typeface="+mn-ea"/>
                <a:cs typeface="+mn-cs"/>
              </a:rPr>
              <a:t>Разрастването</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на Ротари и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особено</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растежа</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с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младите</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членове</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определено</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ще</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бъде</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една</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от</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моите</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цели</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каз</a:t>
            </a:r>
            <a:r>
              <a:rPr kumimoji="0" lang="bg-BG" sz="1200" b="1" i="0" u="none" strike="noStrike" kern="1200" cap="none" spc="0" normalizeH="0" baseline="0" noProof="0" dirty="0" smtClean="0">
                <a:ln>
                  <a:noFill/>
                </a:ln>
                <a:solidFill>
                  <a:prstClr val="black"/>
                </a:solidFill>
                <a:effectLst/>
                <a:uLnTx/>
                <a:uFillTx/>
                <a:latin typeface="Calibri" panose="020F0502020204030204"/>
                <a:ea typeface="+mn-ea"/>
                <a:cs typeface="+mn-cs"/>
              </a:rPr>
              <a:t>ва Холгер Кнаак – Елект Президент на Ротари Интернешънъл</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Защото</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ако</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загубим</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контакт</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с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по-младото</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поколение</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той</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вдига</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ръце</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и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сви</a:t>
            </a:r>
            <a:r>
              <a:rPr kumimoji="0" lang="bg-BG" sz="1200" b="1" i="0" u="none" strike="noStrike" kern="1200" cap="none" spc="0" normalizeH="0" baseline="0" noProof="0" dirty="0" smtClean="0">
                <a:ln>
                  <a:noFill/>
                </a:ln>
                <a:solidFill>
                  <a:prstClr val="black"/>
                </a:solidFill>
                <a:effectLst/>
                <a:uLnTx/>
                <a:uFillTx/>
                <a:latin typeface="Calibri" panose="020F0502020204030204"/>
                <a:ea typeface="+mn-ea"/>
                <a:cs typeface="+mn-cs"/>
              </a:rPr>
              <a:t>ва</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рамене</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 „</a:t>
            </a:r>
            <a:r>
              <a:rPr kumimoji="0" lang="bg-BG" sz="1200" b="1" i="0" u="none" strike="noStrike" kern="1200" cap="none" spc="0" normalizeH="0" baseline="0" noProof="0" dirty="0" smtClean="0">
                <a:ln>
                  <a:noFill/>
                </a:ln>
                <a:solidFill>
                  <a:prstClr val="black"/>
                </a:solidFill>
                <a:effectLst/>
                <a:uLnTx/>
                <a:uFillTx/>
                <a:latin typeface="Calibri" panose="020F0502020204030204"/>
                <a:ea typeface="+mn-ea"/>
                <a:cs typeface="+mn-cs"/>
              </a:rPr>
              <a:t>овехтяваме</a:t>
            </a: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868"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2DFACA5-5E3D-4EC4-9EFC-52761FE9E6EA}" type="slidenum">
              <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bg-BG" altLang="bg-B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005295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75878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endParaRPr lang="bg-BG"/>
          </a:p>
        </p:txBody>
      </p:sp>
      <p:sp>
        <p:nvSpPr>
          <p:cNvPr id="3" name="Content Placeholder 2">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Tree>
    <p:extLst>
      <p:ext uri="{BB962C8B-B14F-4D97-AF65-F5344CB8AC3E}">
        <p14:creationId xmlns:p14="http://schemas.microsoft.com/office/powerpoint/2010/main" val="53371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bg-BG"/>
          </a:p>
        </p:txBody>
      </p:sp>
      <p:sp>
        <p:nvSpPr>
          <p:cNvPr id="3" name="Text Placeholder 2">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84541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endParaRPr lang="bg-BG"/>
          </a:p>
        </p:txBody>
      </p:sp>
      <p:sp>
        <p:nvSpPr>
          <p:cNvPr id="3" name="Content Placeholder 2">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Tree>
    <p:extLst>
      <p:ext uri="{BB962C8B-B14F-4D97-AF65-F5344CB8AC3E}">
        <p14:creationId xmlns:p14="http://schemas.microsoft.com/office/powerpoint/2010/main" val="811254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630238" y="365125"/>
            <a:ext cx="7886700" cy="1325563"/>
          </a:xfrm>
        </p:spPr>
        <p:txBody>
          <a:bodyPr/>
          <a:lstStyle/>
          <a:p>
            <a:r>
              <a:rPr lang="en-US"/>
              <a:t>Click to edit Master title style</a:t>
            </a:r>
            <a:endParaRPr lang="bg-BG"/>
          </a:p>
        </p:txBody>
      </p:sp>
      <p:sp>
        <p:nvSpPr>
          <p:cNvPr id="3" name="Text Placeholder 2">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Tree>
    <p:extLst>
      <p:ext uri="{BB962C8B-B14F-4D97-AF65-F5344CB8AC3E}">
        <p14:creationId xmlns:p14="http://schemas.microsoft.com/office/powerpoint/2010/main" val="2492707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endParaRPr lang="bg-BG"/>
          </a:p>
        </p:txBody>
      </p:sp>
    </p:spTree>
    <p:extLst>
      <p:ext uri="{BB962C8B-B14F-4D97-AF65-F5344CB8AC3E}">
        <p14:creationId xmlns:p14="http://schemas.microsoft.com/office/powerpoint/2010/main" val="1720334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331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bg-BG"/>
          </a:p>
        </p:txBody>
      </p:sp>
      <p:sp>
        <p:nvSpPr>
          <p:cNvPr id="3" name="Content Placeholder 2">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63315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bg-BG"/>
          </a:p>
        </p:txBody>
      </p:sp>
      <p:sp>
        <p:nvSpPr>
          <p:cNvPr id="3" name="Picture Placeholder 2">
            <a:extLst/>
          </p:cNvPr>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a:p>
        </p:txBody>
      </p:sp>
      <p:sp>
        <p:nvSpPr>
          <p:cNvPr id="4" name="Text Placeholder 3">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18078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endParaRPr lang="bg-BG"/>
          </a:p>
        </p:txBody>
      </p:sp>
      <p:sp>
        <p:nvSpPr>
          <p:cNvPr id="3" name="Vertical Text Placeholder 2">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Tree>
    <p:extLst>
      <p:ext uri="{BB962C8B-B14F-4D97-AF65-F5344CB8AC3E}">
        <p14:creationId xmlns:p14="http://schemas.microsoft.com/office/powerpoint/2010/main" val="37911823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p:cNvPr>
          <p:cNvSpPr>
            <a:spLocks noGrp="1"/>
          </p:cNvSpPr>
          <p:nvPr>
            <p:ph type="title" orient="vert"/>
          </p:nvPr>
        </p:nvSpPr>
        <p:spPr>
          <a:xfrm>
            <a:off x="6543675" y="365125"/>
            <a:ext cx="1971675" cy="5811838"/>
          </a:xfrm>
        </p:spPr>
        <p:txBody>
          <a:bodyPr vert="eaVert"/>
          <a:lstStyle/>
          <a:p>
            <a:r>
              <a:rPr lang="en-US"/>
              <a:t>Click to edit Master title style</a:t>
            </a:r>
            <a:endParaRPr lang="bg-BG"/>
          </a:p>
        </p:txBody>
      </p:sp>
      <p:sp>
        <p:nvSpPr>
          <p:cNvPr id="3" name="Vertical Text Placeholder 2">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Tree>
    <p:extLst>
      <p:ext uri="{BB962C8B-B14F-4D97-AF65-F5344CB8AC3E}">
        <p14:creationId xmlns:p14="http://schemas.microsoft.com/office/powerpoint/2010/main" val="1206374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58351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a:extLst/>
          </p:cNvPr>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5"/>
          <p:cNvPicPr>
            <a:picLocks noChangeAspect="1"/>
          </p:cNvPicPr>
          <p:nvPr userDrawn="1"/>
        </p:nvPicPr>
        <p:blipFill>
          <a:blip r:embed="rId2"/>
          <a:stretch>
            <a:fillRect/>
          </a:stretch>
        </p:blipFill>
        <p:spPr>
          <a:xfrm>
            <a:off x="7524750" y="457200"/>
            <a:ext cx="1293813" cy="533400"/>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145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a:extLst/>
          </p:cNvPr>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5"/>
          <p:cNvPicPr>
            <a:picLocks noChangeAspect="1"/>
          </p:cNvPicPr>
          <p:nvPr userDrawn="1"/>
        </p:nvPicPr>
        <p:blipFill>
          <a:blip r:embed="rId2"/>
          <a:stretch>
            <a:fillRect/>
          </a:stretch>
        </p:blipFill>
        <p:spPr>
          <a:xfrm>
            <a:off x="7524750" y="457200"/>
            <a:ext cx="1293813" cy="533400"/>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58962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a:extLst/>
          </p:cNvPr>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5"/>
          <p:cNvPicPr>
            <a:picLocks noChangeAspect="1"/>
          </p:cNvPicPr>
          <p:nvPr userDrawn="1"/>
        </p:nvPicPr>
        <p:blipFill>
          <a:blip r:embed="rId2"/>
          <a:stretch>
            <a:fillRect/>
          </a:stretch>
        </p:blipFill>
        <p:spPr>
          <a:xfrm>
            <a:off x="7524750" y="457200"/>
            <a:ext cx="1293813" cy="533400"/>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796004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a:extLst/>
          </p:cNvPr>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5"/>
          <p:cNvPicPr>
            <a:picLocks noChangeAspect="1"/>
          </p:cNvPicPr>
          <p:nvPr userDrawn="1"/>
        </p:nvPicPr>
        <p:blipFill>
          <a:blip r:embed="rId2"/>
          <a:stretch>
            <a:fillRect/>
          </a:stretch>
        </p:blipFill>
        <p:spPr>
          <a:xfrm>
            <a:off x="7524750" y="457200"/>
            <a:ext cx="1293813" cy="533400"/>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816624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a:extLst/>
          </p:cNvPr>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5"/>
          <p:cNvPicPr>
            <a:picLocks noChangeAspect="1"/>
          </p:cNvPicPr>
          <p:nvPr userDrawn="1"/>
        </p:nvPicPr>
        <p:blipFill>
          <a:blip r:embed="rId2"/>
          <a:stretch>
            <a:fillRect/>
          </a:stretch>
        </p:blipFill>
        <p:spPr>
          <a:xfrm>
            <a:off x="7524750" y="457200"/>
            <a:ext cx="1293813" cy="533400"/>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322025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6417766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045364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48190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06717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694678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9431424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5705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061734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524010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724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26233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Rectangle 2">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a:extLst/>
          </p:cNvPr>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381469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8788" y="457200"/>
            <a:ext cx="1712912"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userDrawn="1"/>
        </p:nvSpPr>
        <p:spPr bwMode="auto">
          <a:xfrm>
            <a:off x="2700338" y="731838"/>
            <a:ext cx="261802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Година 2019-2020</a:t>
            </a: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Президент РИ Марк Малони</a:t>
            </a: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ДГ Митко Минев</a:t>
            </a: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ДГЕ Илиян Николов</a:t>
            </a:r>
            <a:endParaRPr lang="en-US" altLang="en-US" sz="1400" dirty="0" smtClean="0">
              <a:solidFill>
                <a:srgbClr val="002060"/>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Дистрикт </a:t>
            </a:r>
            <a:r>
              <a:rPr lang="ru-RU" altLang="en-US" sz="1400" dirty="0">
                <a:solidFill>
                  <a:srgbClr val="002060"/>
                </a:solidFill>
                <a:latin typeface="Georgia" pitchFamily="18" charset="0"/>
                <a:ea typeface="MS PGothic" pitchFamily="34" charset="-128"/>
                <a:cs typeface="Georgia" pitchFamily="18" charset="0"/>
              </a:rPr>
              <a:t>2482</a:t>
            </a:r>
            <a:endParaRPr lang="en-US" altLang="en-US" sz="1400" dirty="0">
              <a:solidFill>
                <a:srgbClr val="002060"/>
              </a:solidFill>
              <a:latin typeface="Georgia" pitchFamily="18" charset="0"/>
              <a:ea typeface="MS PGothic" pitchFamily="34" charset="-128"/>
              <a:cs typeface="Georgia" pitchFamily="18" charset="0"/>
            </a:endParaRPr>
          </a:p>
        </p:txBody>
      </p:sp>
    </p:spTree>
    <p:extLst>
      <p:ext uri="{BB962C8B-B14F-4D97-AF65-F5344CB8AC3E}">
        <p14:creationId xmlns:p14="http://schemas.microsoft.com/office/powerpoint/2010/main" val="704979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8865640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a:extLst/>
          </p:cNvPr>
          <p:cNvSpPr>
            <a:spLocks noChangeArrowheads="1"/>
          </p:cNvSpPr>
          <p:nvPr userDrawn="1"/>
        </p:nvSpPr>
        <p:spPr bwMode="auto">
          <a:xfrm>
            <a:off x="-152400" y="2667000"/>
            <a:ext cx="9525000" cy="1600200"/>
          </a:xfrm>
          <a:prstGeom prst="rect">
            <a:avLst/>
          </a:prstGeom>
          <a:solidFill>
            <a:srgbClr val="005DAA"/>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2282415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a:extLst/>
          </p:cNvPr>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896880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23303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a:extLst/>
          </p:cNvPr>
          <p:cNvSpPr>
            <a:spLocks noChangeArrowheads="1"/>
          </p:cNvSpPr>
          <p:nvPr userDrawn="1"/>
        </p:nvSpPr>
        <p:spPr bwMode="auto">
          <a:xfrm>
            <a:off x="-152400" y="2667000"/>
            <a:ext cx="9525000" cy="1600200"/>
          </a:xfrm>
          <a:prstGeom prst="rect">
            <a:avLst/>
          </a:prstGeom>
          <a:solidFill>
            <a:srgbClr val="009999"/>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4500738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a:extLst/>
          </p:cNvPr>
          <p:cNvSpPr>
            <a:spLocks noChangeArrowheads="1"/>
          </p:cNvSpPr>
          <p:nvPr userDrawn="1"/>
        </p:nvSpPr>
        <p:spPr bwMode="auto">
          <a:xfrm>
            <a:off x="-152400" y="2667000"/>
            <a:ext cx="9525000" cy="1600200"/>
          </a:xfrm>
          <a:prstGeom prst="rect">
            <a:avLst/>
          </a:prstGeom>
          <a:solidFill>
            <a:srgbClr val="FF7600"/>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696518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2751931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6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8788" y="457200"/>
            <a:ext cx="1712912"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4765197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r="60782"/>
          <a:stretch>
            <a:fillRect/>
          </a:stretch>
        </p:blipFill>
        <p:spPr bwMode="auto">
          <a:xfrm>
            <a:off x="6858000"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300413" y="2538413"/>
            <a:ext cx="1712912"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18927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13113" y="1268413"/>
            <a:ext cx="1712912"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77516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381000" y="2867025"/>
            <a:ext cx="2462213" cy="777875"/>
            <a:chOff x="381000" y="2867025"/>
            <a:chExt cx="2462808" cy="777875"/>
          </a:xfrm>
        </p:grpSpPr>
        <p:pic>
          <p:nvPicPr>
            <p:cNvPr id="3" name="Picture 4" descr="D:\rotary\0000 Vesko\grafics\T1819EN_Lockup_PMS-C-TRANSPERENT.png"/>
            <p:cNvPicPr>
              <a:picLocks noChangeAspect="1" noChangeArrowheads="1"/>
            </p:cNvPicPr>
            <p:nvPr userDrawn="1"/>
          </p:nvPicPr>
          <p:blipFill>
            <a:blip r:embed="rId3">
              <a:extLst>
                <a:ext uri="{28A0092B-C50C-407E-A947-70E740481C1C}">
                  <a14:useLocalDpi xmlns:a14="http://schemas.microsoft.com/office/drawing/2010/main" val="0"/>
                </a:ext>
              </a:extLst>
            </a:blip>
            <a:srcRect r="50000"/>
            <a:stretch>
              <a:fillRect/>
            </a:stretch>
          </p:blipFill>
          <p:spPr bwMode="auto">
            <a:xfrm>
              <a:off x="381000" y="2867025"/>
              <a:ext cx="1699359"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171059" y="2960325"/>
              <a:ext cx="672749" cy="591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244211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2" descr="D:\rotary\0000 Vesko\grafics\T1819EN_Lockup_PMS-C-TRANSPERENT.png"/>
          <p:cNvPicPr>
            <a:picLocks noChangeAspect="1" noChangeArrowheads="1"/>
          </p:cNvPicPr>
          <p:nvPr userDrawn="1"/>
        </p:nvPicPr>
        <p:blipFill>
          <a:blip r:embed="rId3">
            <a:extLst>
              <a:ext uri="{28A0092B-C50C-407E-A947-70E740481C1C}">
                <a14:useLocalDpi xmlns:a14="http://schemas.microsoft.com/office/drawing/2010/main" val="0"/>
              </a:ext>
            </a:extLst>
          </a:blip>
          <a:srcRect r="50000"/>
          <a:stretch>
            <a:fillRect/>
          </a:stretch>
        </p:blipFill>
        <p:spPr bwMode="auto">
          <a:xfrm>
            <a:off x="5143500" y="2687638"/>
            <a:ext cx="1698625"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875463" y="2871788"/>
            <a:ext cx="6731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06924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11613" y="2924175"/>
            <a:ext cx="1712912"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8810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r="60782"/>
          <a:stretch>
            <a:fillRect/>
          </a:stretch>
        </p:blipFill>
        <p:spPr bwMode="auto">
          <a:xfrm>
            <a:off x="6651625"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048500" y="3933825"/>
            <a:ext cx="1311275"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p:nvPr userDrawn="1"/>
        </p:nvSpPr>
        <p:spPr>
          <a:xfrm>
            <a:off x="3695700" y="6248400"/>
            <a:ext cx="4908550" cy="677108"/>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cap="all" dirty="0" smtClean="0">
                <a:solidFill>
                  <a:schemeClr val="bg1"/>
                </a:solidFill>
                <a:latin typeface="+mn-lt"/>
                <a:cs typeface="+mn-cs"/>
              </a:rPr>
              <a:t>ТРЕНИРОВЪЧЕН СЕМИНАР ЗА ЕЛЕКТ ПРЕЗИДЕНТИ И СЕКРЕТАРИ (ПЕТС) </a:t>
            </a:r>
            <a:r>
              <a:rPr lang="ru-RU" sz="1200" b="1" dirty="0" smtClean="0">
                <a:solidFill>
                  <a:schemeClr val="bg1"/>
                </a:solidFill>
                <a:latin typeface="+mn-lt"/>
                <a:cs typeface="+mn-cs"/>
              </a:rPr>
              <a:t>, Неприсъствен</a:t>
            </a:r>
            <a:r>
              <a:rPr lang="ru-RU" sz="1200" b="1" baseline="0" dirty="0" smtClean="0">
                <a:solidFill>
                  <a:schemeClr val="bg1"/>
                </a:solidFill>
                <a:latin typeface="+mn-lt"/>
                <a:cs typeface="+mn-cs"/>
              </a:rPr>
              <a:t>, Април 2020</a:t>
            </a:r>
            <a:endParaRPr lang="ru-RU" sz="1200" b="0" i="0" kern="1200" dirty="0" smtClean="0">
              <a:solidFill>
                <a:schemeClr val="bg1"/>
              </a:solidFill>
              <a:effectLst/>
              <a:latin typeface="Arial" pitchFamily="34" charset="0"/>
              <a:ea typeface="+mn-ea"/>
              <a:cs typeface="Arial" pitchFamily="34" charset="0"/>
            </a:endParaRPr>
          </a:p>
          <a:p>
            <a:pPr>
              <a:defRPr/>
            </a:pPr>
            <a:endParaRPr lang="en-US" sz="1400" dirty="0">
              <a:solidFill>
                <a:schemeClr val="bg1"/>
              </a:solidFill>
            </a:endParaRPr>
          </a:p>
        </p:txBody>
      </p:sp>
    </p:spTree>
    <p:extLst>
      <p:ext uri="{BB962C8B-B14F-4D97-AF65-F5344CB8AC3E}">
        <p14:creationId xmlns:p14="http://schemas.microsoft.com/office/powerpoint/2010/main" val="317830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696601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9745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46108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8_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188" y="514350"/>
            <a:ext cx="1712912"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Box 5"/>
          <p:cNvSpPr txBox="1">
            <a:spLocks noChangeArrowheads="1"/>
          </p:cNvSpPr>
          <p:nvPr userDrawn="1"/>
        </p:nvSpPr>
        <p:spPr bwMode="auto">
          <a:xfrm>
            <a:off x="2700338" y="731838"/>
            <a:ext cx="261802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Година 2019-2020</a:t>
            </a: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Президент РИ Марк Малони</a:t>
            </a: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ДГ Митко Минев</a:t>
            </a: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ДГЕ Илиян Николов</a:t>
            </a:r>
            <a:endParaRPr lang="en-US" altLang="en-US" sz="1400" dirty="0" smtClean="0">
              <a:solidFill>
                <a:srgbClr val="002060"/>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Дистрикт </a:t>
            </a:r>
            <a:r>
              <a:rPr lang="ru-RU" altLang="en-US" sz="1400" dirty="0">
                <a:solidFill>
                  <a:srgbClr val="002060"/>
                </a:solidFill>
                <a:latin typeface="Georgia" pitchFamily="18" charset="0"/>
                <a:ea typeface="MS PGothic" pitchFamily="34" charset="-128"/>
                <a:cs typeface="Georgia" pitchFamily="18" charset="0"/>
              </a:rPr>
              <a:t>2482</a:t>
            </a:r>
            <a:endParaRPr lang="en-US" altLang="en-US" sz="1400" dirty="0">
              <a:solidFill>
                <a:srgbClr val="002060"/>
              </a:solidFill>
              <a:latin typeface="Georgia" pitchFamily="18" charset="0"/>
              <a:ea typeface="MS PGothic" pitchFamily="34" charset="-128"/>
              <a:cs typeface="Georgia" pitchFamily="18" charset="0"/>
            </a:endParaRPr>
          </a:p>
        </p:txBody>
      </p:sp>
    </p:spTree>
    <p:extLst>
      <p:ext uri="{BB962C8B-B14F-4D97-AF65-F5344CB8AC3E}">
        <p14:creationId xmlns:p14="http://schemas.microsoft.com/office/powerpoint/2010/main" val="3453290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000039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70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Rectangle 4">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4" name="Rectangle 5">
            <a:extLst/>
          </p:cNvPr>
          <p:cNvSpPr>
            <a:spLocks noChangeArrowheads="1"/>
          </p:cNvSpPr>
          <p:nvPr userDrawn="1"/>
        </p:nvSpPr>
        <p:spPr bwMode="auto">
          <a:xfrm>
            <a:off x="-152400" y="3844925"/>
            <a:ext cx="9525000" cy="1600200"/>
          </a:xfrm>
          <a:prstGeom prst="rect">
            <a:avLst/>
          </a:prstGeom>
          <a:solidFill>
            <a:schemeClr val="accent1"/>
          </a:solidFill>
          <a:ln>
            <a:noFill/>
          </a:ln>
          <a:effectLst>
            <a:outerShdw blurRad="88900" dist="61087" dir="5400000" rotWithShape="0">
              <a:srgbClr val="808080">
                <a:alpha val="45999"/>
              </a:srgbClr>
            </a:outerShdw>
          </a:effectLst>
        </p:spPr>
        <p:txBody>
          <a:bodyPr anchor="ctr"/>
          <a:lstStyle/>
          <a:p>
            <a:pPr algn="ctr" eaLnBrk="1" hangingPunct="1">
              <a:defRPr/>
            </a:pPr>
            <a:endParaRPr lang="en-US" dirty="0">
              <a:solidFill>
                <a:schemeClr val="lt1"/>
              </a:solidFill>
              <a:latin typeface="+mn-lt"/>
              <a:cs typeface="+mn-cs"/>
            </a:endParaRPr>
          </a:p>
        </p:txBody>
      </p:sp>
      <p:sp>
        <p:nvSpPr>
          <p:cNvPr id="2" name="Title 1"/>
          <p:cNvSpPr>
            <a:spLocks noGrp="1"/>
          </p:cNvSpPr>
          <p:nvPr>
            <p:ph type="ctrTitle"/>
          </p:nvPr>
        </p:nvSpPr>
        <p:spPr>
          <a:xfrm>
            <a:off x="152400" y="3845024"/>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673679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bg-BG"/>
          </a:p>
        </p:txBody>
      </p:sp>
      <p:sp>
        <p:nvSpPr>
          <p:cNvPr id="3" name="Subtitle 2">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Tree>
    <p:extLst>
      <p:ext uri="{BB962C8B-B14F-4D97-AF65-F5344CB8AC3E}">
        <p14:creationId xmlns:p14="http://schemas.microsoft.com/office/powerpoint/2010/main" val="3896338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theme" Target="../theme/theme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image" Target="../media/image4.pn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10" Type="http://schemas.openxmlformats.org/officeDocument/2006/relationships/theme" Target="../theme/theme5.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58788"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4"/>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2700338" y="731838"/>
            <a:ext cx="261802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Година 2019-2020</a:t>
            </a: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Президент РИ Марк Малони</a:t>
            </a: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ДГ Митко Минев</a:t>
            </a: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ДГЕ Илиян Николов</a:t>
            </a:r>
            <a:endParaRPr lang="en-US" altLang="en-US" sz="1400" dirty="0" smtClean="0">
              <a:solidFill>
                <a:srgbClr val="002060"/>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002060"/>
                </a:solidFill>
                <a:latin typeface="Georgia" pitchFamily="18" charset="0"/>
                <a:ea typeface="MS PGothic" pitchFamily="34" charset="-128"/>
                <a:cs typeface="Georgia" pitchFamily="18" charset="0"/>
              </a:rPr>
              <a:t>Дистрикт </a:t>
            </a:r>
            <a:r>
              <a:rPr lang="ru-RU" altLang="en-US" sz="1400" dirty="0">
                <a:solidFill>
                  <a:srgbClr val="002060"/>
                </a:solidFill>
                <a:latin typeface="Georgia" pitchFamily="18" charset="0"/>
                <a:ea typeface="MS PGothic" pitchFamily="34" charset="-128"/>
                <a:cs typeface="Georgia" pitchFamily="18" charset="0"/>
              </a:rPr>
              <a:t>2482</a:t>
            </a:r>
            <a:endParaRPr lang="en-US" altLang="en-US" sz="1400" dirty="0">
              <a:solidFill>
                <a:srgbClr val="002060"/>
              </a:solidFill>
              <a:latin typeface="Georgia" pitchFamily="18" charset="0"/>
              <a:ea typeface="MS PGothic" pitchFamily="34" charset="-128"/>
              <a:cs typeface="Georgia" pitchFamily="18" charset="0"/>
            </a:endParaRPr>
          </a:p>
        </p:txBody>
      </p:sp>
      <p:sp>
        <p:nvSpPr>
          <p:cNvPr id="11" name="TextBox 2"/>
          <p:cNvSpPr txBox="1"/>
          <p:nvPr userDrawn="1"/>
        </p:nvSpPr>
        <p:spPr>
          <a:xfrm>
            <a:off x="3695700" y="6248400"/>
            <a:ext cx="4908550" cy="677108"/>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cap="all" dirty="0" smtClean="0">
                <a:solidFill>
                  <a:srgbClr val="002060"/>
                </a:solidFill>
                <a:latin typeface="+mn-lt"/>
                <a:cs typeface="+mn-cs"/>
              </a:rPr>
              <a:t>ТРЕНИРОВЪЧЕН СЕМИНАР ЗА ЕЛЕКТ ПРЕЗИДЕНТИ И СЕКРЕТАРИ (ПЕТС) </a:t>
            </a:r>
            <a:r>
              <a:rPr lang="ru-RU" sz="1200" b="1" dirty="0" smtClean="0">
                <a:solidFill>
                  <a:srgbClr val="002060"/>
                </a:solidFill>
                <a:latin typeface="+mn-lt"/>
                <a:cs typeface="+mn-cs"/>
              </a:rPr>
              <a:t>, Неприсъствен</a:t>
            </a:r>
            <a:r>
              <a:rPr lang="ru-RU" sz="1200" b="1" baseline="0" dirty="0" smtClean="0">
                <a:solidFill>
                  <a:srgbClr val="002060"/>
                </a:solidFill>
                <a:latin typeface="+mn-lt"/>
                <a:cs typeface="+mn-cs"/>
              </a:rPr>
              <a:t>, Април 2020</a:t>
            </a:r>
            <a:endParaRPr lang="ru-RU" sz="1200" b="0" i="0" kern="1200" dirty="0" smtClean="0">
              <a:solidFill>
                <a:schemeClr val="tx1"/>
              </a:solidFill>
              <a:effectLst/>
              <a:latin typeface="Arial" pitchFamily="34" charset="0"/>
              <a:ea typeface="+mn-ea"/>
              <a:cs typeface="Arial" pitchFamily="34" charset="0"/>
            </a:endParaRPr>
          </a:p>
          <a:p>
            <a:pPr>
              <a:defRPr/>
            </a:pPr>
            <a:endParaRPr lang="en-US" sz="1400" dirty="0"/>
          </a:p>
        </p:txBody>
      </p:sp>
      <p:pic>
        <p:nvPicPr>
          <p:cNvPr id="1030" name="Picture 3"/>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458788" y="457200"/>
            <a:ext cx="1712912"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440" r:id="rId1"/>
    <p:sldLayoutId id="2147485441" r:id="rId2"/>
    <p:sldLayoutId id="2147485442" r:id="rId3"/>
    <p:sldLayoutId id="2147485443" r:id="rId4"/>
    <p:sldLayoutId id="2147485444" r:id="rId5"/>
    <p:sldLayoutId id="2147485445" r:id="rId6"/>
    <p:sldLayoutId id="2147485446" r:id="rId7"/>
    <p:sldLayoutId id="2147485470" r:id="rId8"/>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bg-BG" smtClean="0"/>
          </a:p>
        </p:txBody>
      </p:sp>
      <p:sp>
        <p:nvSpPr>
          <p:cNvPr id="2051" name="Text Placeholder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smtClean="0"/>
          </a:p>
        </p:txBody>
      </p:sp>
      <p:sp>
        <p:nvSpPr>
          <p:cNvPr id="6" name="TextBox 2"/>
          <p:cNvSpPr txBox="1"/>
          <p:nvPr userDrawn="1"/>
        </p:nvSpPr>
        <p:spPr>
          <a:xfrm>
            <a:off x="3695700" y="6248400"/>
            <a:ext cx="4908550" cy="677108"/>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cap="all" dirty="0" smtClean="0">
                <a:solidFill>
                  <a:srgbClr val="002060"/>
                </a:solidFill>
                <a:latin typeface="+mn-lt"/>
                <a:cs typeface="+mn-cs"/>
              </a:rPr>
              <a:t>ТРЕНИРОВЪЧЕН СЕМИНАР ЗА ЕЛЕКТ ПРЕЗИДЕНТИ И СЕКРЕТАРИ (ПЕТС) </a:t>
            </a:r>
            <a:r>
              <a:rPr lang="ru-RU" sz="1200" b="1" dirty="0" smtClean="0">
                <a:solidFill>
                  <a:srgbClr val="002060"/>
                </a:solidFill>
                <a:latin typeface="+mn-lt"/>
                <a:cs typeface="+mn-cs"/>
              </a:rPr>
              <a:t>, Неприсъствен</a:t>
            </a:r>
            <a:r>
              <a:rPr lang="ru-RU" sz="1200" b="1" baseline="0" dirty="0" smtClean="0">
                <a:solidFill>
                  <a:srgbClr val="002060"/>
                </a:solidFill>
                <a:latin typeface="+mn-lt"/>
                <a:cs typeface="+mn-cs"/>
              </a:rPr>
              <a:t>, Април 2020</a:t>
            </a:r>
            <a:endParaRPr lang="ru-RU" sz="1200" b="0" i="0" kern="1200" dirty="0" smtClean="0">
              <a:solidFill>
                <a:schemeClr val="tx1"/>
              </a:solidFill>
              <a:effectLst/>
              <a:latin typeface="Arial" pitchFamily="34" charset="0"/>
              <a:ea typeface="+mn-ea"/>
              <a:cs typeface="Arial" pitchFamily="34" charset="0"/>
            </a:endParaRPr>
          </a:p>
          <a:p>
            <a:pPr>
              <a:defRPr/>
            </a:pPr>
            <a:endParaRPr lang="en-US" sz="1400" dirty="0"/>
          </a:p>
        </p:txBody>
      </p:sp>
    </p:spTree>
  </p:cSld>
  <p:clrMap bg1="lt1" tx1="dk1" bg2="lt2" tx2="dk2" accent1="accent1" accent2="accent2" accent3="accent3" accent4="accent4" accent5="accent5" accent6="accent6" hlink="hlink" folHlink="folHlink"/>
  <p:sldLayoutIdLst>
    <p:sldLayoutId id="2147485447" r:id="rId1"/>
    <p:sldLayoutId id="2147485448" r:id="rId2"/>
    <p:sldLayoutId id="2147485449" r:id="rId3"/>
    <p:sldLayoutId id="2147485450" r:id="rId4"/>
    <p:sldLayoutId id="2147485451" r:id="rId5"/>
    <p:sldLayoutId id="2147485452" r:id="rId6"/>
    <p:sldLayoutId id="2147485453" r:id="rId7"/>
    <p:sldLayoutId id="2147485454" r:id="rId8"/>
    <p:sldLayoutId id="2147485455" r:id="rId9"/>
    <p:sldLayoutId id="2147485456" r:id="rId10"/>
    <p:sldLayoutId id="214748545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5"/>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p:nvPr userDrawn="1"/>
        </p:nvSpPr>
        <p:spPr>
          <a:xfrm>
            <a:off x="3695700" y="6248400"/>
            <a:ext cx="4908550" cy="677108"/>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cap="all" dirty="0" smtClean="0">
                <a:solidFill>
                  <a:srgbClr val="002060"/>
                </a:solidFill>
                <a:latin typeface="+mn-lt"/>
                <a:cs typeface="+mn-cs"/>
              </a:rPr>
              <a:t>ТРЕНИРОВЪЧЕН СЕМИНАР ЗА ЕЛЕКТ ПРЕЗИДЕНТИ И СЕКРЕТАРИ (ПЕТС) </a:t>
            </a:r>
            <a:r>
              <a:rPr lang="ru-RU" sz="1200" b="1" dirty="0" smtClean="0">
                <a:solidFill>
                  <a:srgbClr val="002060"/>
                </a:solidFill>
                <a:latin typeface="+mn-lt"/>
                <a:cs typeface="+mn-cs"/>
              </a:rPr>
              <a:t>, Неприсъствен</a:t>
            </a:r>
            <a:r>
              <a:rPr lang="ru-RU" sz="1200" b="1" baseline="0" dirty="0" smtClean="0">
                <a:solidFill>
                  <a:srgbClr val="002060"/>
                </a:solidFill>
                <a:latin typeface="+mn-lt"/>
                <a:cs typeface="+mn-cs"/>
              </a:rPr>
              <a:t>, Април 2020</a:t>
            </a:r>
            <a:endParaRPr lang="ru-RU" sz="1200" b="0" i="0" kern="1200" dirty="0" smtClean="0">
              <a:solidFill>
                <a:schemeClr val="tx1"/>
              </a:solidFill>
              <a:effectLst/>
              <a:latin typeface="Arial" pitchFamily="34" charset="0"/>
              <a:ea typeface="+mn-ea"/>
              <a:cs typeface="Arial" pitchFamily="34" charset="0"/>
            </a:endParaRPr>
          </a:p>
          <a:p>
            <a:pPr>
              <a:defRPr/>
            </a:pPr>
            <a:endParaRPr lang="en-US" sz="1400" dirty="0"/>
          </a:p>
        </p:txBody>
      </p:sp>
    </p:spTree>
  </p:cSld>
  <p:clrMap bg1="lt1" tx1="dk1" bg2="lt2" tx2="dk2" accent1="accent1" accent2="accent2" accent3="accent3" accent4="accent4" accent5="accent5" accent6="accent6" hlink="hlink" folHlink="folHlink"/>
  <p:sldLayoutIdLst>
    <p:sldLayoutId id="2147485471" r:id="rId1"/>
    <p:sldLayoutId id="2147485472" r:id="rId2"/>
    <p:sldLayoutId id="2147485473" r:id="rId3"/>
    <p:sldLayoutId id="2147485474" r:id="rId4"/>
    <p:sldLayoutId id="2147485475" r:id="rId5"/>
    <p:sldLayoutId id="2147485458" r:id="rId6"/>
    <p:sldLayoutId id="2147485459" r:id="rId7"/>
    <p:sldLayoutId id="2147485460" r:id="rId8"/>
    <p:sldLayoutId id="2147485461" r:id="rId9"/>
    <p:sldLayoutId id="2147485462" r:id="rId10"/>
    <p:sldLayoutId id="2147485463" r:id="rId11"/>
    <p:sldLayoutId id="2147485464" r:id="rId12"/>
    <p:sldLayoutId id="2147485465" r:id="rId13"/>
    <p:sldLayoutId id="2147485466" r:id="rId14"/>
    <p:sldLayoutId id="2147485467" r:id="rId15"/>
    <p:sldLayoutId id="2147485476" r:id="rId16"/>
    <p:sldLayoutId id="2147485477" r:id="rId1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
          <p:cNvSpPr txBox="1"/>
          <p:nvPr userDrawn="1"/>
        </p:nvSpPr>
        <p:spPr>
          <a:xfrm>
            <a:off x="3695700" y="6248400"/>
            <a:ext cx="4908550" cy="677108"/>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cap="all" dirty="0" smtClean="0">
                <a:solidFill>
                  <a:srgbClr val="002060"/>
                </a:solidFill>
                <a:latin typeface="+mn-lt"/>
                <a:cs typeface="+mn-cs"/>
              </a:rPr>
              <a:t>ТРЕНИРОВЪЧЕН СЕМИНАР ЗА ЕЛЕКТ ПРЕЗИДЕНТИ И СЕКРЕТАРИ (ПЕТС) </a:t>
            </a:r>
            <a:r>
              <a:rPr lang="ru-RU" sz="1200" b="1" dirty="0" smtClean="0">
                <a:solidFill>
                  <a:srgbClr val="002060"/>
                </a:solidFill>
                <a:latin typeface="+mn-lt"/>
                <a:cs typeface="+mn-cs"/>
              </a:rPr>
              <a:t>, Неприсъствен</a:t>
            </a:r>
            <a:r>
              <a:rPr lang="ru-RU" sz="1200" b="1" baseline="0" dirty="0" smtClean="0">
                <a:solidFill>
                  <a:srgbClr val="002060"/>
                </a:solidFill>
                <a:latin typeface="+mn-lt"/>
                <a:cs typeface="+mn-cs"/>
              </a:rPr>
              <a:t>, Април 2020</a:t>
            </a:r>
            <a:endParaRPr lang="ru-RU" sz="1200" b="0" i="0" kern="1200" dirty="0" smtClean="0">
              <a:solidFill>
                <a:schemeClr val="tx1"/>
              </a:solidFill>
              <a:effectLst/>
              <a:latin typeface="Arial" pitchFamily="34" charset="0"/>
              <a:ea typeface="+mn-ea"/>
              <a:cs typeface="Arial" pitchFamily="34" charset="0"/>
            </a:endParaRPr>
          </a:p>
          <a:p>
            <a:pPr>
              <a:defRPr/>
            </a:pPr>
            <a:endParaRPr lang="en-US" sz="1400" dirty="0"/>
          </a:p>
        </p:txBody>
      </p:sp>
    </p:spTree>
  </p:cSld>
  <p:clrMap bg1="lt1" tx1="dk1" bg2="lt2" tx2="dk2" accent1="accent1" accent2="accent2" accent3="accent3" accent4="accent4" accent5="accent5" accent6="accent6" hlink="hlink" folHlink="folHlink"/>
  <p:sldLayoutIdLst>
    <p:sldLayoutId id="2147485478" r:id="rId1"/>
    <p:sldLayoutId id="2147485479" r:id="rId2"/>
    <p:sldLayoutId id="2147485480" r:id="rId3"/>
    <p:sldLayoutId id="2147485481" r:id="rId4"/>
    <p:sldLayoutId id="2147485482" r:id="rId5"/>
    <p:sldLayoutId id="2147485483" r:id="rId6"/>
    <p:sldLayoutId id="2147485484"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userDrawn="1"/>
        </p:nvSpPr>
        <p:spPr>
          <a:xfrm>
            <a:off x="3695700" y="6248400"/>
            <a:ext cx="4908550" cy="677108"/>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cap="all" dirty="0" smtClean="0">
                <a:solidFill>
                  <a:srgbClr val="002060"/>
                </a:solidFill>
                <a:latin typeface="+mn-lt"/>
                <a:cs typeface="+mn-cs"/>
              </a:rPr>
              <a:t>ТРЕНИРОВЪЧЕН СЕМИНАР ЗА ЕЛЕКТ ПРЕЗИДЕНТИ И СЕКРЕТАРИ (ПЕТС) </a:t>
            </a:r>
            <a:r>
              <a:rPr lang="ru-RU" sz="1200" b="1" dirty="0" smtClean="0">
                <a:solidFill>
                  <a:srgbClr val="002060"/>
                </a:solidFill>
                <a:latin typeface="+mn-lt"/>
                <a:cs typeface="+mn-cs"/>
              </a:rPr>
              <a:t>, Неприсъствен</a:t>
            </a:r>
            <a:r>
              <a:rPr lang="ru-RU" sz="1200" b="1" baseline="0" dirty="0" smtClean="0">
                <a:solidFill>
                  <a:srgbClr val="002060"/>
                </a:solidFill>
                <a:latin typeface="+mn-lt"/>
                <a:cs typeface="+mn-cs"/>
              </a:rPr>
              <a:t>, Април 2020</a:t>
            </a:r>
            <a:endParaRPr lang="ru-RU" sz="1200" b="0" i="0" kern="1200" dirty="0" smtClean="0">
              <a:solidFill>
                <a:schemeClr val="tx1"/>
              </a:solidFill>
              <a:effectLst/>
              <a:latin typeface="Arial" pitchFamily="34" charset="0"/>
              <a:ea typeface="+mn-ea"/>
              <a:cs typeface="Arial" pitchFamily="34" charset="0"/>
            </a:endParaRPr>
          </a:p>
          <a:p>
            <a:pPr>
              <a:defRPr/>
            </a:pPr>
            <a:endParaRPr lang="en-US" sz="1400" dirty="0"/>
          </a:p>
        </p:txBody>
      </p:sp>
    </p:spTree>
  </p:cSld>
  <p:clrMap bg1="lt1" tx1="dk1" bg2="lt2" tx2="dk2" accent1="accent1" accent2="accent2" accent3="accent3" accent4="accent4" accent5="accent5" accent6="accent6" hlink="hlink" folHlink="folHlink"/>
  <p:sldLayoutIdLst>
    <p:sldLayoutId id="2147485485" r:id="rId1"/>
    <p:sldLayoutId id="2147485486" r:id="rId2"/>
    <p:sldLayoutId id="2147485487" r:id="rId3"/>
    <p:sldLayoutId id="2147485488" r:id="rId4"/>
    <p:sldLayoutId id="2147485489" r:id="rId5"/>
    <p:sldLayoutId id="2147485490" r:id="rId6"/>
    <p:sldLayoutId id="2147485468" r:id="rId7"/>
    <p:sldLayoutId id="2147485469" r:id="rId8"/>
    <p:sldLayoutId id="2147485491" r:id="rId9"/>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2.xml"/><Relationship Id="rId5" Type="http://schemas.openxmlformats.org/officeDocument/2006/relationships/image" Target="../media/image22.jpeg"/><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p:cNvPr>
          <p:cNvSpPr>
            <a:spLocks noGrp="1"/>
          </p:cNvSpPr>
          <p:nvPr>
            <p:ph type="ctrTitle"/>
          </p:nvPr>
        </p:nvSpPr>
        <p:spPr>
          <a:xfrm>
            <a:off x="0" y="3356992"/>
            <a:ext cx="9144000" cy="1566664"/>
          </a:xfrm>
        </p:spPr>
        <p:txBody>
          <a:bodyPr anchor="ctr"/>
          <a:lstStyle/>
          <a:p>
            <a:pPr algn="ctr" eaLnBrk="1" hangingPunct="1">
              <a:defRPr/>
            </a:pPr>
            <a:r>
              <a:rPr lang="bg-BG" altLang="en-US" sz="2400" b="1" dirty="0">
                <a:latin typeface="Times New Roman" panose="02020603050405020304" pitchFamily="18" charset="0"/>
                <a:cs typeface="Times New Roman" panose="02020603050405020304" pitchFamily="18" charset="0"/>
              </a:rPr>
              <a:t>РОТАРИАНСКИТЕ   ЦЕННОСТИ   В  СВЕТЛИНАТА   НА   ИЗПЪЛНЕНИЕ    ПОДКРЕПАТА    НА МЛАДИТЕ   НИ   ПАРТНЬОРИ  ОТ  РОТАРАКТ   И   МЛАДЕЖКИТЕ   ПРОГРАМИ </a:t>
            </a:r>
            <a:endParaRPr lang="en-US" sz="2400" b="1" dirty="0">
              <a:latin typeface="Times New Roman" panose="02020603050405020304" pitchFamily="18" charset="0"/>
              <a:cs typeface="Times New Roman" panose="02020603050405020304" pitchFamily="18" charset="0"/>
            </a:endParaRPr>
          </a:p>
        </p:txBody>
      </p:sp>
      <p:sp>
        <p:nvSpPr>
          <p:cNvPr id="28675" name="Rectangle 3"/>
          <p:cNvSpPr>
            <a:spLocks noGrp="1" noChangeArrowheads="1"/>
          </p:cNvSpPr>
          <p:nvPr>
            <p:ph type="subTitle" idx="1"/>
          </p:nvPr>
        </p:nvSpPr>
        <p:spPr bwMode="auto">
          <a:xfrm>
            <a:off x="533400" y="4611688"/>
            <a:ext cx="6991350" cy="1265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a:bodyPr>
          <a:lstStyle/>
          <a:p>
            <a:pPr eaLnBrk="1" hangingPunct="1"/>
            <a:endParaRPr lang="bg-BG" altLang="en-US" sz="2400" b="1" dirty="0" smtClean="0">
              <a:latin typeface="Georgia" pitchFamily="18" charset="0"/>
              <a:cs typeface="Times New Roman" pitchFamily="18" charset="0"/>
            </a:endParaRPr>
          </a:p>
          <a:p>
            <a:pPr eaLnBrk="1" hangingPunct="1"/>
            <a:r>
              <a:rPr lang="bg-BG" altLang="en-US" sz="1700" b="1" dirty="0" smtClean="0">
                <a:latin typeface="Georgia" pitchFamily="18" charset="0"/>
                <a:cs typeface="Times New Roman" pitchFamily="18" charset="0"/>
              </a:rPr>
              <a:t>Христо Трънчев, председател на подкомитет за Интеракт.</a:t>
            </a:r>
          </a:p>
          <a:p>
            <a:pPr eaLnBrk="1" hangingPunct="1"/>
            <a:r>
              <a:rPr lang="bg-BG" altLang="en-US" sz="1700" b="1" dirty="0" smtClean="0">
                <a:latin typeface="Georgia" pitchFamily="18" charset="0"/>
                <a:cs typeface="Times New Roman" pitchFamily="18" charset="0"/>
              </a:rPr>
              <a:t>РК Сливен</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381000" y="45720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dirty="0">
                <a:latin typeface="Arial Narrow" panose="020B0606020202030204" pitchFamily="34" charset="0"/>
                <a:cs typeface="Times New Roman" panose="02020603050405020304" pitchFamily="18" charset="0"/>
              </a:rPr>
              <a:t>Какви възможности отваря Ротари пред нас ?</a:t>
            </a:r>
            <a:r>
              <a:rPr lang="en-US" b="1" dirty="0">
                <a:latin typeface="Arial Narrow" panose="020B0606020202030204" pitchFamily="34" charset="0"/>
                <a:cs typeface="Times New Roman" panose="02020603050405020304" pitchFamily="18" charset="0"/>
              </a:rPr>
              <a:t/>
            </a:r>
            <a:br>
              <a:rPr lang="en-US" b="1" dirty="0">
                <a:latin typeface="Arial Narrow" panose="020B0606020202030204" pitchFamily="34" charset="0"/>
                <a:cs typeface="Times New Roman" panose="02020603050405020304" pitchFamily="18" charset="0"/>
              </a:rPr>
            </a:br>
            <a:endParaRPr lang="bg-BG" altLang="bg-BG" b="1" dirty="0" smtClean="0">
              <a:latin typeface="Arial Narrow" pitchFamily="34" charset="0"/>
            </a:endParaRPr>
          </a:p>
        </p:txBody>
      </p:sp>
      <p:sp>
        <p:nvSpPr>
          <p:cNvPr id="2970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
        <p:nvSpPr>
          <p:cNvPr id="13" name="Rectangle 12">
            <a:extLst>
              <a:ext uri="{FF2B5EF4-FFF2-40B4-BE49-F238E27FC236}">
                <a16:creationId xmlns:a16="http://schemas.microsoft.com/office/drawing/2014/main" id="{31EFBA14-FB5F-43EA-AC95-5F785FBC854C}"/>
              </a:ext>
            </a:extLst>
          </p:cNvPr>
          <p:cNvSpPr/>
          <p:nvPr/>
        </p:nvSpPr>
        <p:spPr>
          <a:xfrm>
            <a:off x="668784" y="1147413"/>
            <a:ext cx="6096000" cy="338554"/>
          </a:xfrm>
          <a:prstGeom prst="rect">
            <a:avLst/>
          </a:prstGeom>
        </p:spPr>
        <p:txBody>
          <a:bodyPr>
            <a:spAutoFit/>
          </a:bodyPr>
          <a:lstStyle/>
          <a:p>
            <a:pPr algn="ctr" eaLnBrk="1" fontAlgn="auto" hangingPunct="1">
              <a:spcBef>
                <a:spcPts val="0"/>
              </a:spcBef>
              <a:spcAft>
                <a:spcPts val="0"/>
              </a:spcAft>
              <a:defRPr/>
            </a:pPr>
            <a:r>
              <a:rPr lang="bg-BG" sz="1600" dirty="0">
                <a:solidFill>
                  <a:srgbClr val="002060"/>
                </a:solidFill>
                <a:latin typeface="Georgia" panose="02040502050405020303" pitchFamily="18" charset="0"/>
                <a:cs typeface="+mn-cs"/>
              </a:rPr>
              <a:t>Къде има РОТАРИ?</a:t>
            </a:r>
            <a:endParaRPr lang="en-US" sz="1600" dirty="0">
              <a:solidFill>
                <a:srgbClr val="002060"/>
              </a:solidFill>
              <a:latin typeface="Georgia" panose="02040502050405020303" pitchFamily="18" charset="0"/>
              <a:cs typeface="+mn-cs"/>
            </a:endParaRPr>
          </a:p>
        </p:txBody>
      </p:sp>
      <p:pic>
        <p:nvPicPr>
          <p:cNvPr id="14" name="Picture 13">
            <a:extLst>
              <a:ext uri="{FF2B5EF4-FFF2-40B4-BE49-F238E27FC236}">
                <a16:creationId xmlns:a16="http://schemas.microsoft.com/office/drawing/2014/main" id="{5D2412E3-7DD6-4C41-914F-B46382B88E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990600"/>
            <a:ext cx="3039566" cy="1740267"/>
          </a:xfrm>
          <a:prstGeom prst="rect">
            <a:avLst/>
          </a:prstGeom>
        </p:spPr>
      </p:pic>
      <p:sp>
        <p:nvSpPr>
          <p:cNvPr id="18" name="Rectangle 17">
            <a:extLst>
              <a:ext uri="{FF2B5EF4-FFF2-40B4-BE49-F238E27FC236}">
                <a16:creationId xmlns:a16="http://schemas.microsoft.com/office/drawing/2014/main" id="{3C2C5EBA-BEBC-41FE-81F4-E15042A40C86}"/>
              </a:ext>
            </a:extLst>
          </p:cNvPr>
          <p:cNvSpPr/>
          <p:nvPr/>
        </p:nvSpPr>
        <p:spPr>
          <a:xfrm>
            <a:off x="218010" y="1649666"/>
            <a:ext cx="6096000" cy="338554"/>
          </a:xfrm>
          <a:prstGeom prst="rect">
            <a:avLst/>
          </a:prstGeom>
        </p:spPr>
        <p:txBody>
          <a:bodyPr>
            <a:spAutoFit/>
          </a:bodyPr>
          <a:lstStyle/>
          <a:p>
            <a:pPr algn="ctr" eaLnBrk="1" fontAlgn="auto" hangingPunct="1">
              <a:spcBef>
                <a:spcPts val="0"/>
              </a:spcBef>
              <a:spcAft>
                <a:spcPts val="0"/>
              </a:spcAft>
              <a:defRPr/>
            </a:pPr>
            <a:r>
              <a:rPr lang="bg-BG" sz="1600" dirty="0">
                <a:solidFill>
                  <a:srgbClr val="002060"/>
                </a:solidFill>
                <a:latin typeface="Georgia" panose="02040502050405020303" pitchFamily="18" charset="0"/>
                <a:cs typeface="+mn-cs"/>
              </a:rPr>
              <a:t>1.2 милиона членове в над 35 хиляди клуба по света</a:t>
            </a:r>
            <a:endParaRPr lang="en-US" sz="1600" dirty="0">
              <a:solidFill>
                <a:srgbClr val="002060"/>
              </a:solidFill>
              <a:latin typeface="Georgia" panose="02040502050405020303" pitchFamily="18" charset="0"/>
              <a:cs typeface="+mn-cs"/>
            </a:endParaRPr>
          </a:p>
        </p:txBody>
      </p:sp>
      <p:sp>
        <p:nvSpPr>
          <p:cNvPr id="7" name="Rectangle 6">
            <a:extLst>
              <a:ext uri="{FF2B5EF4-FFF2-40B4-BE49-F238E27FC236}">
                <a16:creationId xmlns:a16="http://schemas.microsoft.com/office/drawing/2014/main" id="{CB5E2686-0200-4FD8-AB5D-C616939EFF21}"/>
              </a:ext>
            </a:extLst>
          </p:cNvPr>
          <p:cNvSpPr/>
          <p:nvPr/>
        </p:nvSpPr>
        <p:spPr>
          <a:xfrm>
            <a:off x="514497" y="2318006"/>
            <a:ext cx="6096000" cy="338554"/>
          </a:xfrm>
          <a:prstGeom prst="rect">
            <a:avLst/>
          </a:prstGeom>
        </p:spPr>
        <p:txBody>
          <a:bodyPr>
            <a:spAutoFit/>
          </a:bodyPr>
          <a:lstStyle/>
          <a:p>
            <a:pPr algn="ctr" eaLnBrk="1" fontAlgn="auto" hangingPunct="1">
              <a:spcBef>
                <a:spcPts val="0"/>
              </a:spcBef>
              <a:spcAft>
                <a:spcPts val="0"/>
              </a:spcAft>
              <a:defRPr/>
            </a:pPr>
            <a:r>
              <a:rPr lang="bg-BG" sz="1600" dirty="0">
                <a:solidFill>
                  <a:srgbClr val="002060"/>
                </a:solidFill>
                <a:latin typeface="Georgia" panose="02040502050405020303" pitchFamily="18" charset="0"/>
                <a:cs typeface="+mn-cs"/>
              </a:rPr>
              <a:t>Какво прави Ротари - нашите КАУЗИ?</a:t>
            </a:r>
            <a:endParaRPr lang="en-US" sz="1600" dirty="0">
              <a:solidFill>
                <a:srgbClr val="002060"/>
              </a:solidFill>
              <a:latin typeface="Georgia" panose="02040502050405020303" pitchFamily="18" charset="0"/>
              <a:cs typeface="+mn-cs"/>
            </a:endParaRPr>
          </a:p>
        </p:txBody>
      </p:sp>
      <p:pic>
        <p:nvPicPr>
          <p:cNvPr id="8" name="Picture 7">
            <a:extLst>
              <a:ext uri="{FF2B5EF4-FFF2-40B4-BE49-F238E27FC236}">
                <a16:creationId xmlns:a16="http://schemas.microsoft.com/office/drawing/2014/main" id="{0E2CD5D0-C7C3-4813-A30F-3F2DCEC453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7315" y="2845048"/>
            <a:ext cx="2705240" cy="3258165"/>
          </a:xfrm>
          <a:prstGeom prst="rect">
            <a:avLst/>
          </a:prstGeom>
        </p:spPr>
      </p:pic>
      <p:sp>
        <p:nvSpPr>
          <p:cNvPr id="9" name="Content Placeholder 2">
            <a:extLst>
              <a:ext uri="{FF2B5EF4-FFF2-40B4-BE49-F238E27FC236}">
                <a16:creationId xmlns:a16="http://schemas.microsoft.com/office/drawing/2014/main" id="{C6644395-0CA7-4809-8405-46B7CF5862C9}"/>
              </a:ext>
            </a:extLst>
          </p:cNvPr>
          <p:cNvSpPr txBox="1">
            <a:spLocks/>
          </p:cNvSpPr>
          <p:nvPr/>
        </p:nvSpPr>
        <p:spPr>
          <a:xfrm>
            <a:off x="0" y="2784890"/>
            <a:ext cx="7180667" cy="26578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endParaRPr lang="en-US" sz="1600" smtClean="0">
              <a:solidFill>
                <a:srgbClr val="002060"/>
              </a:solidFill>
              <a:latin typeface="Georgia" panose="02040502050405020303" pitchFamily="18" charset="0"/>
            </a:endParaRPr>
          </a:p>
          <a:p>
            <a:pPr fontAlgn="auto">
              <a:spcAft>
                <a:spcPts val="0"/>
              </a:spcAft>
              <a:defRPr/>
            </a:pPr>
            <a:r>
              <a:rPr lang="bg-BG" sz="1600" smtClean="0">
                <a:solidFill>
                  <a:srgbClr val="0070C0"/>
                </a:solidFill>
                <a:latin typeface="Georgia" panose="02040502050405020303" pitchFamily="18" charset="0"/>
              </a:rPr>
              <a:t>Мир и разрешаване на конфликти</a:t>
            </a:r>
          </a:p>
          <a:p>
            <a:pPr algn="ctr" fontAlgn="auto">
              <a:spcAft>
                <a:spcPts val="0"/>
              </a:spcAft>
              <a:defRPr/>
            </a:pPr>
            <a:r>
              <a:rPr lang="bg-BG" sz="1600" smtClean="0">
                <a:solidFill>
                  <a:srgbClr val="17AD25"/>
                </a:solidFill>
                <a:latin typeface="Georgia" panose="02040502050405020303" pitchFamily="18" charset="0"/>
              </a:rPr>
              <a:t>Профилактика и лечения на заболявания</a:t>
            </a:r>
            <a:r>
              <a:rPr lang="bg-BG" sz="1600" smtClean="0">
                <a:solidFill>
                  <a:srgbClr val="002060"/>
                </a:solidFill>
                <a:latin typeface="Georgia" panose="02040502050405020303" pitchFamily="18" charset="0"/>
              </a:rPr>
              <a:t>                                       </a:t>
            </a:r>
          </a:p>
          <a:p>
            <a:pPr fontAlgn="auto">
              <a:spcAft>
                <a:spcPts val="0"/>
              </a:spcAft>
              <a:defRPr/>
            </a:pPr>
            <a:r>
              <a:rPr lang="bg-BG" sz="1600" smtClean="0">
                <a:solidFill>
                  <a:srgbClr val="00B0F0"/>
                </a:solidFill>
                <a:latin typeface="Georgia" panose="02040502050405020303" pitchFamily="18" charset="0"/>
              </a:rPr>
              <a:t>Водоснабдяване и канализация</a:t>
            </a:r>
          </a:p>
          <a:p>
            <a:pPr algn="ctr" fontAlgn="auto">
              <a:spcAft>
                <a:spcPts val="0"/>
              </a:spcAft>
              <a:defRPr/>
            </a:pPr>
            <a:r>
              <a:rPr lang="bg-BG" sz="1600" smtClean="0">
                <a:solidFill>
                  <a:srgbClr val="B31D81"/>
                </a:solidFill>
                <a:latin typeface="Georgia" panose="02040502050405020303" pitchFamily="18" charset="0"/>
              </a:rPr>
              <a:t>Майчино и детско здраве</a:t>
            </a:r>
          </a:p>
          <a:p>
            <a:pPr fontAlgn="auto">
              <a:spcAft>
                <a:spcPts val="0"/>
              </a:spcAft>
              <a:defRPr/>
            </a:pPr>
            <a:r>
              <a:rPr lang="bg-BG" sz="1600" smtClean="0">
                <a:solidFill>
                  <a:srgbClr val="DD4609"/>
                </a:solidFill>
                <a:latin typeface="Georgia" panose="02040502050405020303" pitchFamily="18" charset="0"/>
              </a:rPr>
              <a:t>Основно образование и грамотност</a:t>
            </a:r>
          </a:p>
          <a:p>
            <a:pPr algn="ctr" fontAlgn="auto">
              <a:spcAft>
                <a:spcPts val="0"/>
              </a:spcAft>
              <a:defRPr/>
            </a:pPr>
            <a:r>
              <a:rPr lang="bg-BG" sz="1600" smtClean="0">
                <a:solidFill>
                  <a:srgbClr val="002060"/>
                </a:solidFill>
                <a:latin typeface="Georgia" panose="02040502050405020303" pitchFamily="18" charset="0"/>
              </a:rPr>
              <a:t>Икономическо развитие и развитие на общността</a:t>
            </a:r>
            <a:endParaRPr lang="en-US" sz="1600" smtClean="0">
              <a:solidFill>
                <a:srgbClr val="002060"/>
              </a:solidFill>
              <a:latin typeface="Georgia" panose="02040502050405020303" pitchFamily="18" charset="0"/>
            </a:endParaRPr>
          </a:p>
          <a:p>
            <a:pPr fontAlgn="auto">
              <a:spcAft>
                <a:spcPts val="0"/>
              </a:spcAft>
              <a:defRPr/>
            </a:pPr>
            <a:endParaRPr lang="bg-BG" sz="1600" smtClean="0">
              <a:solidFill>
                <a:srgbClr val="002060"/>
              </a:solidFill>
              <a:latin typeface="Georgia" panose="02040502050405020303" pitchFamily="18" charset="0"/>
            </a:endParaRPr>
          </a:p>
          <a:p>
            <a:pPr marL="0" indent="0" fontAlgn="auto">
              <a:spcAft>
                <a:spcPts val="0"/>
              </a:spcAft>
              <a:buFont typeface="Arial" panose="020B0604020202020204" pitchFamily="34" charset="0"/>
              <a:buNone/>
              <a:defRPr/>
            </a:pPr>
            <a:endParaRPr lang="bg-BG" sz="1600" dirty="0">
              <a:solidFill>
                <a:srgbClr val="002060"/>
              </a:solidFill>
              <a:latin typeface="Georgia" panose="020405020504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1000" fill="hold"/>
                                        <p:tgtEl>
                                          <p:spTgt spid="14"/>
                                        </p:tgtEl>
                                        <p:attrNameLst>
                                          <p:attrName>ppt_w</p:attrName>
                                        </p:attrNameLst>
                                      </p:cBhvr>
                                      <p:tavLst>
                                        <p:tav tm="0">
                                          <p:val>
                                            <p:fltVal val="0"/>
                                          </p:val>
                                        </p:tav>
                                        <p:tav tm="100000">
                                          <p:val>
                                            <p:strVal val="#ppt_w"/>
                                          </p:val>
                                        </p:tav>
                                      </p:tavLst>
                                    </p:anim>
                                    <p:anim calcmode="lin" valueType="num">
                                      <p:cBhvr>
                                        <p:cTn id="15" dur="1000" fill="hold"/>
                                        <p:tgtEl>
                                          <p:spTgt spid="14"/>
                                        </p:tgtEl>
                                        <p:attrNameLst>
                                          <p:attrName>ppt_h</p:attrName>
                                        </p:attrNameLst>
                                      </p:cBhvr>
                                      <p:tavLst>
                                        <p:tav tm="0">
                                          <p:val>
                                            <p:fltVal val="0"/>
                                          </p:val>
                                        </p:tav>
                                        <p:tav tm="100000">
                                          <p:val>
                                            <p:strVal val="#ppt_h"/>
                                          </p:val>
                                        </p:tav>
                                      </p:tavLst>
                                    </p:anim>
                                    <p:anim calcmode="lin" valueType="num">
                                      <p:cBhvr>
                                        <p:cTn id="16" dur="1000" fill="hold"/>
                                        <p:tgtEl>
                                          <p:spTgt spid="14"/>
                                        </p:tgtEl>
                                        <p:attrNameLst>
                                          <p:attrName>style.rotation</p:attrName>
                                        </p:attrNameLst>
                                      </p:cBhvr>
                                      <p:tavLst>
                                        <p:tav tm="0">
                                          <p:val>
                                            <p:fltVal val="90"/>
                                          </p:val>
                                        </p:tav>
                                        <p:tav tm="100000">
                                          <p:val>
                                            <p:fltVal val="0"/>
                                          </p:val>
                                        </p:tav>
                                      </p:tavLst>
                                    </p:anim>
                                    <p:animEffect transition="in" filter="fade">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9">
                                            <p:txEl>
                                              <p:pRg st="1" end="1"/>
                                            </p:txEl>
                                          </p:spTgt>
                                        </p:tgtEl>
                                        <p:attrNameLst>
                                          <p:attrName>style.visibility</p:attrName>
                                        </p:attrNameLst>
                                      </p:cBhvr>
                                      <p:to>
                                        <p:strVal val="visible"/>
                                      </p:to>
                                    </p:set>
                                    <p:anim calcmode="lin" valueType="num">
                                      <p:cBhvr>
                                        <p:cTn id="41" dur="1000" fill="hold"/>
                                        <p:tgtEl>
                                          <p:spTgt spid="9">
                                            <p:txEl>
                                              <p:pRg st="1" end="1"/>
                                            </p:txEl>
                                          </p:spTgt>
                                        </p:tgtEl>
                                        <p:attrNameLst>
                                          <p:attrName>ppt_w</p:attrName>
                                        </p:attrNameLst>
                                      </p:cBhvr>
                                      <p:tavLst>
                                        <p:tav tm="0">
                                          <p:val>
                                            <p:fltVal val="0"/>
                                          </p:val>
                                        </p:tav>
                                        <p:tav tm="100000">
                                          <p:val>
                                            <p:strVal val="#ppt_w"/>
                                          </p:val>
                                        </p:tav>
                                      </p:tavLst>
                                    </p:anim>
                                    <p:anim calcmode="lin" valueType="num">
                                      <p:cBhvr>
                                        <p:cTn id="42" dur="1000" fill="hold"/>
                                        <p:tgtEl>
                                          <p:spTgt spid="9">
                                            <p:txEl>
                                              <p:pRg st="1" end="1"/>
                                            </p:txEl>
                                          </p:spTgt>
                                        </p:tgtEl>
                                        <p:attrNameLst>
                                          <p:attrName>ppt_h</p:attrName>
                                        </p:attrNameLst>
                                      </p:cBhvr>
                                      <p:tavLst>
                                        <p:tav tm="0">
                                          <p:val>
                                            <p:fltVal val="0"/>
                                          </p:val>
                                        </p:tav>
                                        <p:tav tm="100000">
                                          <p:val>
                                            <p:strVal val="#ppt_h"/>
                                          </p:val>
                                        </p:tav>
                                      </p:tavLst>
                                    </p:anim>
                                    <p:anim calcmode="lin" valueType="num">
                                      <p:cBhvr>
                                        <p:cTn id="43" dur="1000" fill="hold"/>
                                        <p:tgtEl>
                                          <p:spTgt spid="9">
                                            <p:txEl>
                                              <p:pRg st="1" end="1"/>
                                            </p:txEl>
                                          </p:spTgt>
                                        </p:tgtEl>
                                        <p:attrNameLst>
                                          <p:attrName>style.rotation</p:attrName>
                                        </p:attrNameLst>
                                      </p:cBhvr>
                                      <p:tavLst>
                                        <p:tav tm="0">
                                          <p:val>
                                            <p:fltVal val="90"/>
                                          </p:val>
                                        </p:tav>
                                        <p:tav tm="100000">
                                          <p:val>
                                            <p:fltVal val="0"/>
                                          </p:val>
                                        </p:tav>
                                      </p:tavLst>
                                    </p:anim>
                                    <p:animEffect transition="in" filter="fade">
                                      <p:cBhvr>
                                        <p:cTn id="44" dur="1000"/>
                                        <p:tgtEl>
                                          <p:spTgt spid="9">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anim calcmode="lin" valueType="num">
                                      <p:cBhvr>
                                        <p:cTn id="49" dur="1000" fill="hold"/>
                                        <p:tgtEl>
                                          <p:spTgt spid="9">
                                            <p:txEl>
                                              <p:pRg st="2" end="2"/>
                                            </p:txEl>
                                          </p:spTgt>
                                        </p:tgtEl>
                                        <p:attrNameLst>
                                          <p:attrName>ppt_w</p:attrName>
                                        </p:attrNameLst>
                                      </p:cBhvr>
                                      <p:tavLst>
                                        <p:tav tm="0">
                                          <p:val>
                                            <p:fltVal val="0"/>
                                          </p:val>
                                        </p:tav>
                                        <p:tav tm="100000">
                                          <p:val>
                                            <p:strVal val="#ppt_w"/>
                                          </p:val>
                                        </p:tav>
                                      </p:tavLst>
                                    </p:anim>
                                    <p:anim calcmode="lin" valueType="num">
                                      <p:cBhvr>
                                        <p:cTn id="50" dur="1000" fill="hold"/>
                                        <p:tgtEl>
                                          <p:spTgt spid="9">
                                            <p:txEl>
                                              <p:pRg st="2" end="2"/>
                                            </p:txEl>
                                          </p:spTgt>
                                        </p:tgtEl>
                                        <p:attrNameLst>
                                          <p:attrName>ppt_h</p:attrName>
                                        </p:attrNameLst>
                                      </p:cBhvr>
                                      <p:tavLst>
                                        <p:tav tm="0">
                                          <p:val>
                                            <p:fltVal val="0"/>
                                          </p:val>
                                        </p:tav>
                                        <p:tav tm="100000">
                                          <p:val>
                                            <p:strVal val="#ppt_h"/>
                                          </p:val>
                                        </p:tav>
                                      </p:tavLst>
                                    </p:anim>
                                    <p:anim calcmode="lin" valueType="num">
                                      <p:cBhvr>
                                        <p:cTn id="51" dur="1000" fill="hold"/>
                                        <p:tgtEl>
                                          <p:spTgt spid="9">
                                            <p:txEl>
                                              <p:pRg st="2" end="2"/>
                                            </p:txEl>
                                          </p:spTgt>
                                        </p:tgtEl>
                                        <p:attrNameLst>
                                          <p:attrName>style.rotation</p:attrName>
                                        </p:attrNameLst>
                                      </p:cBhvr>
                                      <p:tavLst>
                                        <p:tav tm="0">
                                          <p:val>
                                            <p:fltVal val="90"/>
                                          </p:val>
                                        </p:tav>
                                        <p:tav tm="100000">
                                          <p:val>
                                            <p:fltVal val="0"/>
                                          </p:val>
                                        </p:tav>
                                      </p:tavLst>
                                    </p:anim>
                                    <p:animEffect transition="in" filter="fade">
                                      <p:cBhvr>
                                        <p:cTn id="52" dur="1000"/>
                                        <p:tgtEl>
                                          <p:spTgt spid="9">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nodeType="clickEffect">
                                  <p:stCondLst>
                                    <p:cond delay="0"/>
                                  </p:stCondLst>
                                  <p:childTnLst>
                                    <p:set>
                                      <p:cBhvr>
                                        <p:cTn id="56" dur="1" fill="hold">
                                          <p:stCondLst>
                                            <p:cond delay="0"/>
                                          </p:stCondLst>
                                        </p:cTn>
                                        <p:tgtEl>
                                          <p:spTgt spid="9">
                                            <p:txEl>
                                              <p:pRg st="3" end="3"/>
                                            </p:txEl>
                                          </p:spTgt>
                                        </p:tgtEl>
                                        <p:attrNameLst>
                                          <p:attrName>style.visibility</p:attrName>
                                        </p:attrNameLst>
                                      </p:cBhvr>
                                      <p:to>
                                        <p:strVal val="visible"/>
                                      </p:to>
                                    </p:set>
                                    <p:anim calcmode="lin" valueType="num">
                                      <p:cBhvr>
                                        <p:cTn id="57" dur="1000" fill="hold"/>
                                        <p:tgtEl>
                                          <p:spTgt spid="9">
                                            <p:txEl>
                                              <p:pRg st="3" end="3"/>
                                            </p:txEl>
                                          </p:spTgt>
                                        </p:tgtEl>
                                        <p:attrNameLst>
                                          <p:attrName>ppt_w</p:attrName>
                                        </p:attrNameLst>
                                      </p:cBhvr>
                                      <p:tavLst>
                                        <p:tav tm="0">
                                          <p:val>
                                            <p:fltVal val="0"/>
                                          </p:val>
                                        </p:tav>
                                        <p:tav tm="100000">
                                          <p:val>
                                            <p:strVal val="#ppt_w"/>
                                          </p:val>
                                        </p:tav>
                                      </p:tavLst>
                                    </p:anim>
                                    <p:anim calcmode="lin" valueType="num">
                                      <p:cBhvr>
                                        <p:cTn id="58" dur="1000" fill="hold"/>
                                        <p:tgtEl>
                                          <p:spTgt spid="9">
                                            <p:txEl>
                                              <p:pRg st="3" end="3"/>
                                            </p:txEl>
                                          </p:spTgt>
                                        </p:tgtEl>
                                        <p:attrNameLst>
                                          <p:attrName>ppt_h</p:attrName>
                                        </p:attrNameLst>
                                      </p:cBhvr>
                                      <p:tavLst>
                                        <p:tav tm="0">
                                          <p:val>
                                            <p:fltVal val="0"/>
                                          </p:val>
                                        </p:tav>
                                        <p:tav tm="100000">
                                          <p:val>
                                            <p:strVal val="#ppt_h"/>
                                          </p:val>
                                        </p:tav>
                                      </p:tavLst>
                                    </p:anim>
                                    <p:anim calcmode="lin" valueType="num">
                                      <p:cBhvr>
                                        <p:cTn id="59" dur="1000" fill="hold"/>
                                        <p:tgtEl>
                                          <p:spTgt spid="9">
                                            <p:txEl>
                                              <p:pRg st="3" end="3"/>
                                            </p:txEl>
                                          </p:spTgt>
                                        </p:tgtEl>
                                        <p:attrNameLst>
                                          <p:attrName>style.rotation</p:attrName>
                                        </p:attrNameLst>
                                      </p:cBhvr>
                                      <p:tavLst>
                                        <p:tav tm="0">
                                          <p:val>
                                            <p:fltVal val="90"/>
                                          </p:val>
                                        </p:tav>
                                        <p:tav tm="100000">
                                          <p:val>
                                            <p:fltVal val="0"/>
                                          </p:val>
                                        </p:tav>
                                      </p:tavLst>
                                    </p:anim>
                                    <p:animEffect transition="in" filter="fade">
                                      <p:cBhvr>
                                        <p:cTn id="60" dur="1000"/>
                                        <p:tgtEl>
                                          <p:spTgt spid="9">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nodeType="clickEffect">
                                  <p:stCondLst>
                                    <p:cond delay="0"/>
                                  </p:stCondLst>
                                  <p:childTnLst>
                                    <p:set>
                                      <p:cBhvr>
                                        <p:cTn id="64" dur="1" fill="hold">
                                          <p:stCondLst>
                                            <p:cond delay="0"/>
                                          </p:stCondLst>
                                        </p:cTn>
                                        <p:tgtEl>
                                          <p:spTgt spid="9">
                                            <p:txEl>
                                              <p:pRg st="4" end="4"/>
                                            </p:txEl>
                                          </p:spTgt>
                                        </p:tgtEl>
                                        <p:attrNameLst>
                                          <p:attrName>style.visibility</p:attrName>
                                        </p:attrNameLst>
                                      </p:cBhvr>
                                      <p:to>
                                        <p:strVal val="visible"/>
                                      </p:to>
                                    </p:set>
                                    <p:anim calcmode="lin" valueType="num">
                                      <p:cBhvr>
                                        <p:cTn id="65" dur="1000" fill="hold"/>
                                        <p:tgtEl>
                                          <p:spTgt spid="9">
                                            <p:txEl>
                                              <p:pRg st="4" end="4"/>
                                            </p:txEl>
                                          </p:spTgt>
                                        </p:tgtEl>
                                        <p:attrNameLst>
                                          <p:attrName>ppt_w</p:attrName>
                                        </p:attrNameLst>
                                      </p:cBhvr>
                                      <p:tavLst>
                                        <p:tav tm="0">
                                          <p:val>
                                            <p:fltVal val="0"/>
                                          </p:val>
                                        </p:tav>
                                        <p:tav tm="100000">
                                          <p:val>
                                            <p:strVal val="#ppt_w"/>
                                          </p:val>
                                        </p:tav>
                                      </p:tavLst>
                                    </p:anim>
                                    <p:anim calcmode="lin" valueType="num">
                                      <p:cBhvr>
                                        <p:cTn id="66" dur="1000" fill="hold"/>
                                        <p:tgtEl>
                                          <p:spTgt spid="9">
                                            <p:txEl>
                                              <p:pRg st="4" end="4"/>
                                            </p:txEl>
                                          </p:spTgt>
                                        </p:tgtEl>
                                        <p:attrNameLst>
                                          <p:attrName>ppt_h</p:attrName>
                                        </p:attrNameLst>
                                      </p:cBhvr>
                                      <p:tavLst>
                                        <p:tav tm="0">
                                          <p:val>
                                            <p:fltVal val="0"/>
                                          </p:val>
                                        </p:tav>
                                        <p:tav tm="100000">
                                          <p:val>
                                            <p:strVal val="#ppt_h"/>
                                          </p:val>
                                        </p:tav>
                                      </p:tavLst>
                                    </p:anim>
                                    <p:anim calcmode="lin" valueType="num">
                                      <p:cBhvr>
                                        <p:cTn id="67" dur="1000" fill="hold"/>
                                        <p:tgtEl>
                                          <p:spTgt spid="9">
                                            <p:txEl>
                                              <p:pRg st="4" end="4"/>
                                            </p:txEl>
                                          </p:spTgt>
                                        </p:tgtEl>
                                        <p:attrNameLst>
                                          <p:attrName>style.rotation</p:attrName>
                                        </p:attrNameLst>
                                      </p:cBhvr>
                                      <p:tavLst>
                                        <p:tav tm="0">
                                          <p:val>
                                            <p:fltVal val="90"/>
                                          </p:val>
                                        </p:tav>
                                        <p:tav tm="100000">
                                          <p:val>
                                            <p:fltVal val="0"/>
                                          </p:val>
                                        </p:tav>
                                      </p:tavLst>
                                    </p:anim>
                                    <p:animEffect transition="in" filter="fade">
                                      <p:cBhvr>
                                        <p:cTn id="68" dur="1000"/>
                                        <p:tgtEl>
                                          <p:spTgt spid="9">
                                            <p:txEl>
                                              <p:pRg st="4" end="4"/>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nodeType="clickEffect">
                                  <p:stCondLst>
                                    <p:cond delay="0"/>
                                  </p:stCondLst>
                                  <p:childTnLst>
                                    <p:set>
                                      <p:cBhvr>
                                        <p:cTn id="72" dur="1" fill="hold">
                                          <p:stCondLst>
                                            <p:cond delay="0"/>
                                          </p:stCondLst>
                                        </p:cTn>
                                        <p:tgtEl>
                                          <p:spTgt spid="9">
                                            <p:txEl>
                                              <p:pRg st="5" end="5"/>
                                            </p:txEl>
                                          </p:spTgt>
                                        </p:tgtEl>
                                        <p:attrNameLst>
                                          <p:attrName>style.visibility</p:attrName>
                                        </p:attrNameLst>
                                      </p:cBhvr>
                                      <p:to>
                                        <p:strVal val="visible"/>
                                      </p:to>
                                    </p:set>
                                    <p:anim calcmode="lin" valueType="num">
                                      <p:cBhvr>
                                        <p:cTn id="73" dur="1000" fill="hold"/>
                                        <p:tgtEl>
                                          <p:spTgt spid="9">
                                            <p:txEl>
                                              <p:pRg st="5" end="5"/>
                                            </p:txEl>
                                          </p:spTgt>
                                        </p:tgtEl>
                                        <p:attrNameLst>
                                          <p:attrName>ppt_w</p:attrName>
                                        </p:attrNameLst>
                                      </p:cBhvr>
                                      <p:tavLst>
                                        <p:tav tm="0">
                                          <p:val>
                                            <p:fltVal val="0"/>
                                          </p:val>
                                        </p:tav>
                                        <p:tav tm="100000">
                                          <p:val>
                                            <p:strVal val="#ppt_w"/>
                                          </p:val>
                                        </p:tav>
                                      </p:tavLst>
                                    </p:anim>
                                    <p:anim calcmode="lin" valueType="num">
                                      <p:cBhvr>
                                        <p:cTn id="74" dur="1000" fill="hold"/>
                                        <p:tgtEl>
                                          <p:spTgt spid="9">
                                            <p:txEl>
                                              <p:pRg st="5" end="5"/>
                                            </p:txEl>
                                          </p:spTgt>
                                        </p:tgtEl>
                                        <p:attrNameLst>
                                          <p:attrName>ppt_h</p:attrName>
                                        </p:attrNameLst>
                                      </p:cBhvr>
                                      <p:tavLst>
                                        <p:tav tm="0">
                                          <p:val>
                                            <p:fltVal val="0"/>
                                          </p:val>
                                        </p:tav>
                                        <p:tav tm="100000">
                                          <p:val>
                                            <p:strVal val="#ppt_h"/>
                                          </p:val>
                                        </p:tav>
                                      </p:tavLst>
                                    </p:anim>
                                    <p:anim calcmode="lin" valueType="num">
                                      <p:cBhvr>
                                        <p:cTn id="75" dur="1000" fill="hold"/>
                                        <p:tgtEl>
                                          <p:spTgt spid="9">
                                            <p:txEl>
                                              <p:pRg st="5" end="5"/>
                                            </p:txEl>
                                          </p:spTgt>
                                        </p:tgtEl>
                                        <p:attrNameLst>
                                          <p:attrName>style.rotation</p:attrName>
                                        </p:attrNameLst>
                                      </p:cBhvr>
                                      <p:tavLst>
                                        <p:tav tm="0">
                                          <p:val>
                                            <p:fltVal val="90"/>
                                          </p:val>
                                        </p:tav>
                                        <p:tav tm="100000">
                                          <p:val>
                                            <p:fltVal val="0"/>
                                          </p:val>
                                        </p:tav>
                                      </p:tavLst>
                                    </p:anim>
                                    <p:animEffect transition="in" filter="fade">
                                      <p:cBhvr>
                                        <p:cTn id="76" dur="1000"/>
                                        <p:tgtEl>
                                          <p:spTgt spid="9">
                                            <p:txEl>
                                              <p:pRg st="5" end="5"/>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nodeType="clickEffect">
                                  <p:stCondLst>
                                    <p:cond delay="0"/>
                                  </p:stCondLst>
                                  <p:childTnLst>
                                    <p:set>
                                      <p:cBhvr>
                                        <p:cTn id="80" dur="1" fill="hold">
                                          <p:stCondLst>
                                            <p:cond delay="0"/>
                                          </p:stCondLst>
                                        </p:cTn>
                                        <p:tgtEl>
                                          <p:spTgt spid="9">
                                            <p:txEl>
                                              <p:pRg st="6" end="6"/>
                                            </p:txEl>
                                          </p:spTgt>
                                        </p:tgtEl>
                                        <p:attrNameLst>
                                          <p:attrName>style.visibility</p:attrName>
                                        </p:attrNameLst>
                                      </p:cBhvr>
                                      <p:to>
                                        <p:strVal val="visible"/>
                                      </p:to>
                                    </p:set>
                                    <p:anim calcmode="lin" valueType="num">
                                      <p:cBhvr>
                                        <p:cTn id="81" dur="1000" fill="hold"/>
                                        <p:tgtEl>
                                          <p:spTgt spid="9">
                                            <p:txEl>
                                              <p:pRg st="6" end="6"/>
                                            </p:txEl>
                                          </p:spTgt>
                                        </p:tgtEl>
                                        <p:attrNameLst>
                                          <p:attrName>ppt_w</p:attrName>
                                        </p:attrNameLst>
                                      </p:cBhvr>
                                      <p:tavLst>
                                        <p:tav tm="0">
                                          <p:val>
                                            <p:fltVal val="0"/>
                                          </p:val>
                                        </p:tav>
                                        <p:tav tm="100000">
                                          <p:val>
                                            <p:strVal val="#ppt_w"/>
                                          </p:val>
                                        </p:tav>
                                      </p:tavLst>
                                    </p:anim>
                                    <p:anim calcmode="lin" valueType="num">
                                      <p:cBhvr>
                                        <p:cTn id="82" dur="1000" fill="hold"/>
                                        <p:tgtEl>
                                          <p:spTgt spid="9">
                                            <p:txEl>
                                              <p:pRg st="6" end="6"/>
                                            </p:txEl>
                                          </p:spTgt>
                                        </p:tgtEl>
                                        <p:attrNameLst>
                                          <p:attrName>ppt_h</p:attrName>
                                        </p:attrNameLst>
                                      </p:cBhvr>
                                      <p:tavLst>
                                        <p:tav tm="0">
                                          <p:val>
                                            <p:fltVal val="0"/>
                                          </p:val>
                                        </p:tav>
                                        <p:tav tm="100000">
                                          <p:val>
                                            <p:strVal val="#ppt_h"/>
                                          </p:val>
                                        </p:tav>
                                      </p:tavLst>
                                    </p:anim>
                                    <p:anim calcmode="lin" valueType="num">
                                      <p:cBhvr>
                                        <p:cTn id="83" dur="1000" fill="hold"/>
                                        <p:tgtEl>
                                          <p:spTgt spid="9">
                                            <p:txEl>
                                              <p:pRg st="6" end="6"/>
                                            </p:txEl>
                                          </p:spTgt>
                                        </p:tgtEl>
                                        <p:attrNameLst>
                                          <p:attrName>style.rotation</p:attrName>
                                        </p:attrNameLst>
                                      </p:cBhvr>
                                      <p:tavLst>
                                        <p:tav tm="0">
                                          <p:val>
                                            <p:fltVal val="90"/>
                                          </p:val>
                                        </p:tav>
                                        <p:tav tm="100000">
                                          <p:val>
                                            <p:fltVal val="0"/>
                                          </p:val>
                                        </p:tav>
                                      </p:tavLst>
                                    </p:anim>
                                    <p:animEffect transition="in" filter="fade">
                                      <p:cBhvr>
                                        <p:cTn id="84" dur="10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381000" y="45720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dirty="0">
                <a:latin typeface="Arial Narrow" panose="020B0606020202030204" pitchFamily="34" charset="0"/>
                <a:cs typeface="Times New Roman" panose="02020603050405020304" pitchFamily="18" charset="0"/>
              </a:rPr>
              <a:t>Какви възможности отваря Ротари пред нас ?</a:t>
            </a:r>
            <a:r>
              <a:rPr lang="en-US" b="1" dirty="0">
                <a:latin typeface="Arial Narrow" panose="020B0606020202030204" pitchFamily="34" charset="0"/>
                <a:cs typeface="Times New Roman" panose="02020603050405020304" pitchFamily="18" charset="0"/>
              </a:rPr>
              <a:t/>
            </a:r>
            <a:br>
              <a:rPr lang="en-US" b="1" dirty="0">
                <a:latin typeface="Arial Narrow" panose="020B0606020202030204" pitchFamily="34" charset="0"/>
                <a:cs typeface="Times New Roman" panose="02020603050405020304" pitchFamily="18" charset="0"/>
              </a:rPr>
            </a:br>
            <a:endParaRPr lang="bg-BG" altLang="bg-BG" b="1" dirty="0" smtClean="0">
              <a:latin typeface="Arial Narrow" pitchFamily="34" charset="0"/>
            </a:endParaRPr>
          </a:p>
        </p:txBody>
      </p:sp>
      <p:sp>
        <p:nvSpPr>
          <p:cNvPr id="2970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7000"/>
              </a:lnSpc>
              <a:spcBef>
                <a:spcPct val="0"/>
              </a:spcBef>
              <a:spcAft>
                <a:spcPts val="800"/>
              </a:spcAft>
              <a:buClrTx/>
              <a:buSzTx/>
              <a:buFontTx/>
              <a:buNone/>
              <a:tabLst/>
              <a:defRPr/>
            </a:pPr>
            <a:r>
              <a:rPr kumimoji="0" lang="bg-BG" altLang="bg-BG" sz="1800" b="0" i="0" u="none" strike="noStrike" kern="1200" cap="none" spc="0" normalizeH="0" baseline="0" noProof="0">
                <a:ln>
                  <a:noFill/>
                </a:ln>
                <a:solidFill>
                  <a:srgbClr val="958D85"/>
                </a:solidFill>
                <a:effectLst/>
                <a:uLnTx/>
                <a:uFillTx/>
                <a:latin typeface="Calibri" pitchFamily="34" charset="0"/>
                <a:ea typeface="Calibri" pitchFamily="34" charset="0"/>
                <a:cs typeface="Times New Roman" pitchFamily="18" charset="0"/>
              </a:rPr>
              <a:t> </a:t>
            </a:r>
          </a:p>
        </p:txBody>
      </p:sp>
      <p:sp>
        <p:nvSpPr>
          <p:cNvPr id="10" name="Rectangle 9"/>
          <p:cNvSpPr/>
          <p:nvPr/>
        </p:nvSpPr>
        <p:spPr>
          <a:xfrm>
            <a:off x="0" y="975120"/>
            <a:ext cx="6794589" cy="1323439"/>
          </a:xfrm>
          <a:prstGeom prst="rect">
            <a:avLst/>
          </a:prstGeom>
        </p:spPr>
        <p:txBody>
          <a:bodyPr wrap="square">
            <a:spAutoFit/>
          </a:bodyPr>
          <a:lstStyle/>
          <a:p>
            <a:pPr eaLnBrk="1" fontAlgn="auto" hangingPunct="1">
              <a:spcBef>
                <a:spcPts val="0"/>
              </a:spcBef>
              <a:spcAft>
                <a:spcPts val="0"/>
              </a:spcAft>
            </a:pPr>
            <a:r>
              <a:rPr lang="bg-BG" sz="1600" b="1"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Джон Хейко </a:t>
            </a:r>
            <a:r>
              <a:rPr lang="en-US" sz="1600" b="1"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a:t>
            </a:r>
            <a:r>
              <a:rPr lang="bg-BG" sz="1600" b="1"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Rotary International- Генерален секретар,2020</a:t>
            </a:r>
            <a:r>
              <a:rPr lang="en-US" sz="1600" b="1"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a:t>
            </a:r>
            <a:r>
              <a:rPr lang="bg-BG" sz="1600" dirty="0" smtClean="0">
                <a:solidFill>
                  <a:prstClr val="black"/>
                </a:solidFill>
                <a:latin typeface="Calibri" panose="020F0502020204030204"/>
                <a:cs typeface="+mn-cs"/>
              </a:rPr>
              <a:t>Ротари </a:t>
            </a:r>
            <a:r>
              <a:rPr lang="bg-BG" sz="1600" dirty="0">
                <a:solidFill>
                  <a:prstClr val="black"/>
                </a:solidFill>
                <a:latin typeface="Calibri" panose="020F0502020204030204"/>
                <a:cs typeface="+mn-cs"/>
              </a:rPr>
              <a:t>е една от най-големите организации </a:t>
            </a:r>
            <a:r>
              <a:rPr lang="bg-BG" sz="1600" dirty="0" smtClean="0">
                <a:solidFill>
                  <a:prstClr val="black"/>
                </a:solidFill>
                <a:latin typeface="Calibri" panose="020F0502020204030204"/>
                <a:cs typeface="+mn-cs"/>
              </a:rPr>
              <a:t>за</a:t>
            </a:r>
            <a:r>
              <a:rPr lang="en-US" sz="1600" dirty="0" smtClean="0">
                <a:solidFill>
                  <a:prstClr val="black"/>
                </a:solidFill>
                <a:latin typeface="Calibri" panose="020F0502020204030204"/>
                <a:cs typeface="+mn-cs"/>
              </a:rPr>
              <a:t> </a:t>
            </a:r>
            <a:r>
              <a:rPr lang="bg-BG" sz="1600" dirty="0" smtClean="0">
                <a:solidFill>
                  <a:prstClr val="black"/>
                </a:solidFill>
                <a:latin typeface="Calibri" panose="020F0502020204030204"/>
                <a:cs typeface="+mn-cs"/>
              </a:rPr>
              <a:t>вършене </a:t>
            </a:r>
            <a:r>
              <a:rPr lang="bg-BG" sz="1600" dirty="0">
                <a:solidFill>
                  <a:prstClr val="black"/>
                </a:solidFill>
                <a:latin typeface="Calibri" panose="020F0502020204030204"/>
                <a:cs typeface="+mn-cs"/>
              </a:rPr>
              <a:t>добро в света днес</a:t>
            </a:r>
            <a:r>
              <a:rPr lang="bg-BG" sz="1600" dirty="0" smtClean="0">
                <a:solidFill>
                  <a:prstClr val="black"/>
                </a:solidFill>
                <a:latin typeface="Calibri" panose="020F0502020204030204"/>
                <a:cs typeface="+mn-cs"/>
              </a:rPr>
              <a:t>. Над 2 милиарда долара, внесени към местните общностите от 36 000 клуба през 2018 г.</a:t>
            </a:r>
            <a:r>
              <a:rPr lang="en-US" sz="1600" dirty="0" smtClean="0">
                <a:solidFill>
                  <a:prstClr val="black"/>
                </a:solidFill>
                <a:latin typeface="Calibri" panose="020F0502020204030204"/>
                <a:cs typeface="+mn-cs"/>
              </a:rPr>
              <a:t>”</a:t>
            </a:r>
            <a:endParaRPr lang="bg-BG" sz="1600" dirty="0">
              <a:solidFill>
                <a:prstClr val="black"/>
              </a:solidFill>
              <a:latin typeface="Calibri" panose="020F0502020204030204"/>
              <a:cs typeface="+mn-cs"/>
            </a:endParaRPr>
          </a:p>
          <a:p>
            <a:pPr eaLnBrk="1" fontAlgn="auto" hangingPunct="1">
              <a:spcBef>
                <a:spcPts val="0"/>
              </a:spcBef>
              <a:spcAft>
                <a:spcPts val="0"/>
              </a:spcAft>
            </a:pPr>
            <a:r>
              <a:rPr lang="bg-BG" sz="16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bg-BG" sz="1600" dirty="0">
              <a:solidFill>
                <a:prstClr val="black"/>
              </a:solidFill>
              <a:latin typeface="Calibri" panose="020F0502020204030204"/>
              <a:cs typeface="+mn-cs"/>
            </a:endParaRPr>
          </a:p>
        </p:txBody>
      </p:sp>
      <p:sp>
        <p:nvSpPr>
          <p:cNvPr id="11" name="Rectangle 10"/>
          <p:cNvSpPr/>
          <p:nvPr/>
        </p:nvSpPr>
        <p:spPr>
          <a:xfrm>
            <a:off x="4762500" y="1772079"/>
            <a:ext cx="4367672" cy="2123658"/>
          </a:xfrm>
          <a:prstGeom prst="rect">
            <a:avLst/>
          </a:prstGeom>
        </p:spPr>
        <p:txBody>
          <a:bodyPr wrap="square">
            <a:spAutoFit/>
          </a:bodyPr>
          <a:lstStyle/>
          <a:p>
            <a:pPr eaLnBrk="1" fontAlgn="auto" hangingPunct="1">
              <a:spcBef>
                <a:spcPts val="0"/>
              </a:spcBef>
              <a:spcAft>
                <a:spcPts val="0"/>
              </a:spcAft>
            </a:pPr>
            <a:r>
              <a:rPr lang="en-US" dirty="0" smtClean="0">
                <a:solidFill>
                  <a:srgbClr val="FF0000"/>
                </a:solidFill>
                <a:latin typeface="Calibri" panose="020F0502020204030204"/>
                <a:cs typeface="+mn-cs"/>
              </a:rPr>
              <a:t>„</a:t>
            </a:r>
            <a:r>
              <a:rPr lang="bg-BG" sz="1600" dirty="0" smtClean="0">
                <a:solidFill>
                  <a:srgbClr val="FF0000"/>
                </a:solidFill>
                <a:latin typeface="Calibri" panose="020F0502020204030204"/>
                <a:cs typeface="+mn-cs"/>
              </a:rPr>
              <a:t>Няма грешна възраст да станеш ротарианец.      </a:t>
            </a:r>
            <a:r>
              <a:rPr lang="en-US" sz="1600" dirty="0" smtClean="0">
                <a:solidFill>
                  <a:srgbClr val="FF0000"/>
                </a:solidFill>
                <a:latin typeface="Calibri" panose="020F0502020204030204"/>
                <a:cs typeface="+mn-cs"/>
              </a:rPr>
              <a:t>“ </a:t>
            </a:r>
            <a:r>
              <a:rPr lang="bg-BG" sz="1600" dirty="0" smtClean="0">
                <a:solidFill>
                  <a:srgbClr val="FF0000"/>
                </a:solidFill>
                <a:latin typeface="Calibri" panose="020F0502020204030204"/>
                <a:cs typeface="+mn-cs"/>
              </a:rPr>
              <a:t>Ако някой е на 18 и стане член,това е чудесно.</a:t>
            </a:r>
            <a:r>
              <a:rPr lang="en-US" sz="1600" dirty="0" smtClean="0">
                <a:solidFill>
                  <a:srgbClr val="FF0000"/>
                </a:solidFill>
                <a:latin typeface="Calibri" panose="020F0502020204030204"/>
                <a:cs typeface="+mn-cs"/>
              </a:rPr>
              <a:t> </a:t>
            </a:r>
            <a:r>
              <a:rPr lang="en-US" sz="1600" dirty="0">
                <a:solidFill>
                  <a:srgbClr val="FF0000"/>
                </a:solidFill>
                <a:latin typeface="Calibri" panose="020F0502020204030204"/>
                <a:cs typeface="+mn-cs"/>
              </a:rPr>
              <a:t>И </a:t>
            </a:r>
            <a:r>
              <a:rPr lang="bg-BG" sz="1600" dirty="0" smtClean="0">
                <a:solidFill>
                  <a:srgbClr val="FF0000"/>
                </a:solidFill>
                <a:latin typeface="Calibri" panose="020F0502020204030204"/>
                <a:cs typeface="+mn-cs"/>
              </a:rPr>
              <a:t>ако</a:t>
            </a:r>
            <a:r>
              <a:rPr lang="en-US" sz="1600" dirty="0" smtClean="0">
                <a:solidFill>
                  <a:srgbClr val="FF0000"/>
                </a:solidFill>
                <a:latin typeface="Calibri" panose="020F0502020204030204"/>
                <a:cs typeface="+mn-cs"/>
              </a:rPr>
              <a:t> </a:t>
            </a:r>
            <a:r>
              <a:rPr lang="bg-BG" sz="1600" dirty="0" smtClean="0">
                <a:solidFill>
                  <a:srgbClr val="FF0000"/>
                </a:solidFill>
                <a:latin typeface="Calibri" panose="020F0502020204030204"/>
                <a:cs typeface="+mn-cs"/>
              </a:rPr>
              <a:t>някой</a:t>
            </a:r>
            <a:r>
              <a:rPr lang="en-US" sz="1600" dirty="0" smtClean="0">
                <a:solidFill>
                  <a:srgbClr val="FF0000"/>
                </a:solidFill>
                <a:latin typeface="Calibri" panose="020F0502020204030204"/>
                <a:cs typeface="+mn-cs"/>
              </a:rPr>
              <a:t> </a:t>
            </a:r>
            <a:r>
              <a:rPr lang="en-US" sz="1600" dirty="0">
                <a:solidFill>
                  <a:srgbClr val="FF0000"/>
                </a:solidFill>
                <a:latin typeface="Calibri" panose="020F0502020204030204"/>
                <a:cs typeface="+mn-cs"/>
              </a:rPr>
              <a:t>е на 80, </a:t>
            </a:r>
            <a:r>
              <a:rPr lang="bg-BG" sz="1600" dirty="0" smtClean="0">
                <a:solidFill>
                  <a:srgbClr val="FF0000"/>
                </a:solidFill>
                <a:latin typeface="Calibri" panose="020F0502020204030204"/>
                <a:cs typeface="+mn-cs"/>
              </a:rPr>
              <a:t>това също</a:t>
            </a:r>
            <a:r>
              <a:rPr lang="en-US" sz="1600" dirty="0" smtClean="0">
                <a:solidFill>
                  <a:srgbClr val="FF0000"/>
                </a:solidFill>
                <a:latin typeface="Calibri" panose="020F0502020204030204"/>
                <a:cs typeface="+mn-cs"/>
              </a:rPr>
              <a:t> </a:t>
            </a:r>
            <a:r>
              <a:rPr lang="en-US" sz="1600" dirty="0">
                <a:solidFill>
                  <a:srgbClr val="FF0000"/>
                </a:solidFill>
                <a:latin typeface="Calibri" panose="020F0502020204030204"/>
                <a:cs typeface="+mn-cs"/>
              </a:rPr>
              <a:t>е </a:t>
            </a:r>
            <a:r>
              <a:rPr lang="bg-BG" sz="1600" dirty="0" smtClean="0">
                <a:solidFill>
                  <a:srgbClr val="FF0000"/>
                </a:solidFill>
                <a:latin typeface="Calibri" panose="020F0502020204030204"/>
                <a:cs typeface="+mn-cs"/>
              </a:rPr>
              <a:t>чудесно</a:t>
            </a:r>
            <a:r>
              <a:rPr lang="en-US" sz="1600" dirty="0" smtClean="0">
                <a:solidFill>
                  <a:srgbClr val="FF0000"/>
                </a:solidFill>
                <a:latin typeface="Calibri" panose="020F0502020204030204"/>
                <a:cs typeface="+mn-cs"/>
              </a:rPr>
              <a:t>. </a:t>
            </a:r>
            <a:r>
              <a:rPr lang="bg-BG" sz="1600" dirty="0" smtClean="0">
                <a:solidFill>
                  <a:srgbClr val="FF0000"/>
                </a:solidFill>
                <a:latin typeface="Calibri" panose="020F0502020204030204"/>
                <a:cs typeface="+mn-cs"/>
              </a:rPr>
              <a:t>Така че</a:t>
            </a:r>
            <a:r>
              <a:rPr lang="en-US" sz="1600" dirty="0" smtClean="0">
                <a:solidFill>
                  <a:srgbClr val="FF0000"/>
                </a:solidFill>
                <a:latin typeface="Calibri" panose="020F0502020204030204"/>
                <a:cs typeface="+mn-cs"/>
              </a:rPr>
              <a:t> </a:t>
            </a:r>
            <a:r>
              <a:rPr lang="bg-BG" sz="1600" dirty="0" smtClean="0">
                <a:solidFill>
                  <a:srgbClr val="FF0000"/>
                </a:solidFill>
                <a:latin typeface="Calibri" panose="020F0502020204030204"/>
                <a:cs typeface="+mn-cs"/>
              </a:rPr>
              <a:t>няма </a:t>
            </a:r>
            <a:r>
              <a:rPr lang="en-US" sz="1600" dirty="0" smtClean="0">
                <a:solidFill>
                  <a:srgbClr val="FF0000"/>
                </a:solidFill>
                <a:latin typeface="Calibri" panose="020F0502020204030204"/>
                <a:cs typeface="+mn-cs"/>
              </a:rPr>
              <a:t> </a:t>
            </a:r>
            <a:r>
              <a:rPr lang="bg-BG" sz="1600" dirty="0" smtClean="0">
                <a:solidFill>
                  <a:srgbClr val="FF0000"/>
                </a:solidFill>
                <a:latin typeface="Calibri" panose="020F0502020204030204"/>
                <a:cs typeface="+mn-cs"/>
              </a:rPr>
              <a:t>грешна възраст</a:t>
            </a:r>
            <a:r>
              <a:rPr lang="en-US" sz="1600" dirty="0" smtClean="0">
                <a:solidFill>
                  <a:srgbClr val="FF0000"/>
                </a:solidFill>
                <a:latin typeface="Calibri" panose="020F0502020204030204"/>
                <a:cs typeface="+mn-cs"/>
              </a:rPr>
              <a:t> </a:t>
            </a:r>
            <a:r>
              <a:rPr lang="bg-BG" sz="1600" dirty="0" smtClean="0">
                <a:solidFill>
                  <a:srgbClr val="FF0000"/>
                </a:solidFill>
                <a:latin typeface="Calibri" panose="020F0502020204030204"/>
                <a:cs typeface="+mn-cs"/>
              </a:rPr>
              <a:t>да станете ротарианец</a:t>
            </a:r>
            <a:r>
              <a:rPr lang="en-US" sz="1600" dirty="0" smtClean="0">
                <a:solidFill>
                  <a:srgbClr val="FF0000"/>
                </a:solidFill>
                <a:latin typeface="Calibri" panose="020F0502020204030204"/>
                <a:cs typeface="+mn-cs"/>
              </a:rPr>
              <a:t> </a:t>
            </a:r>
            <a:r>
              <a:rPr lang="en-US" sz="1600" dirty="0">
                <a:solidFill>
                  <a:srgbClr val="FF0000"/>
                </a:solidFill>
                <a:latin typeface="Calibri" panose="020F0502020204030204"/>
                <a:cs typeface="+mn-cs"/>
              </a:rPr>
              <a:t>- и </a:t>
            </a:r>
            <a:r>
              <a:rPr lang="bg-BG" sz="1600" dirty="0" smtClean="0">
                <a:solidFill>
                  <a:srgbClr val="FF0000"/>
                </a:solidFill>
                <a:latin typeface="Calibri" panose="020F0502020204030204"/>
                <a:cs typeface="+mn-cs"/>
              </a:rPr>
              <a:t>няма</a:t>
            </a:r>
            <a:r>
              <a:rPr lang="en-US" sz="1600" dirty="0" smtClean="0">
                <a:solidFill>
                  <a:srgbClr val="FF0000"/>
                </a:solidFill>
                <a:latin typeface="Calibri" panose="020F0502020204030204"/>
                <a:cs typeface="+mn-cs"/>
              </a:rPr>
              <a:t> </a:t>
            </a:r>
            <a:r>
              <a:rPr lang="bg-BG" sz="1600" dirty="0" smtClean="0">
                <a:solidFill>
                  <a:srgbClr val="FF0000"/>
                </a:solidFill>
                <a:latin typeface="Calibri" panose="020F0502020204030204"/>
                <a:cs typeface="+mn-cs"/>
              </a:rPr>
              <a:t>идеален размер</a:t>
            </a:r>
            <a:r>
              <a:rPr lang="en-US" sz="1600" dirty="0" smtClean="0">
                <a:solidFill>
                  <a:srgbClr val="FF0000"/>
                </a:solidFill>
                <a:latin typeface="Calibri" panose="020F0502020204030204"/>
                <a:cs typeface="+mn-cs"/>
              </a:rPr>
              <a:t> </a:t>
            </a:r>
            <a:r>
              <a:rPr lang="en-US" sz="1600" dirty="0">
                <a:solidFill>
                  <a:srgbClr val="FF0000"/>
                </a:solidFill>
                <a:latin typeface="Calibri" panose="020F0502020204030204"/>
                <a:cs typeface="+mn-cs"/>
              </a:rPr>
              <a:t>за Ротари клуб</a:t>
            </a:r>
            <a:r>
              <a:rPr lang="en-US" sz="1600" dirty="0" smtClean="0">
                <a:solidFill>
                  <a:srgbClr val="FF0000"/>
                </a:solidFill>
                <a:latin typeface="Calibri" panose="020F0502020204030204"/>
                <a:cs typeface="+mn-cs"/>
              </a:rPr>
              <a:t>.</a:t>
            </a:r>
            <a:r>
              <a:rPr lang="bg-BG" sz="1600" dirty="0">
                <a:solidFill>
                  <a:srgbClr val="FF0000"/>
                </a:solidFill>
                <a:latin typeface="Calibri" panose="020F0502020204030204"/>
                <a:cs typeface="+mn-cs"/>
              </a:rPr>
              <a:t> </a:t>
            </a:r>
            <a:r>
              <a:rPr lang="bg-BG" sz="1600" dirty="0" smtClean="0">
                <a:solidFill>
                  <a:srgbClr val="FF0000"/>
                </a:solidFill>
                <a:latin typeface="Calibri" panose="020F0502020204030204"/>
                <a:cs typeface="+mn-cs"/>
              </a:rPr>
              <a:t>–</a:t>
            </a:r>
          </a:p>
          <a:p>
            <a:pPr eaLnBrk="1" fontAlgn="auto" hangingPunct="1">
              <a:spcBef>
                <a:spcPts val="0"/>
              </a:spcBef>
              <a:spcAft>
                <a:spcPts val="0"/>
              </a:spcAft>
            </a:pPr>
            <a:r>
              <a:rPr lang="bg-BG" sz="1600" dirty="0" smtClean="0">
                <a:solidFill>
                  <a:srgbClr val="FF0000"/>
                </a:solidFill>
                <a:latin typeface="Calibri" panose="020F0502020204030204"/>
                <a:cs typeface="+mn-cs"/>
              </a:rPr>
              <a:t> </a:t>
            </a:r>
            <a:r>
              <a:rPr lang="bg-BG" sz="1600" b="1" dirty="0" smtClean="0">
                <a:solidFill>
                  <a:srgbClr val="FF0000"/>
                </a:solidFill>
                <a:latin typeface="Calibri" panose="020F0502020204030204"/>
                <a:cs typeface="+mn-cs"/>
              </a:rPr>
              <a:t>Холгер</a:t>
            </a:r>
            <a:r>
              <a:rPr lang="en-US" sz="1600" b="1" dirty="0" smtClean="0">
                <a:solidFill>
                  <a:srgbClr val="FF0000"/>
                </a:solidFill>
                <a:latin typeface="Calibri" panose="020F0502020204030204"/>
                <a:cs typeface="+mn-cs"/>
              </a:rPr>
              <a:t> </a:t>
            </a:r>
            <a:r>
              <a:rPr lang="bg-BG" sz="1600" b="1" dirty="0" smtClean="0">
                <a:solidFill>
                  <a:srgbClr val="FF0000"/>
                </a:solidFill>
                <a:latin typeface="Calibri" panose="020F0502020204030204"/>
                <a:cs typeface="+mn-cs"/>
              </a:rPr>
              <a:t>Кнаак</a:t>
            </a:r>
            <a:r>
              <a:rPr lang="en-US" sz="1600" b="1" dirty="0" smtClean="0">
                <a:solidFill>
                  <a:srgbClr val="FF0000"/>
                </a:solidFill>
                <a:latin typeface="Calibri" panose="020F0502020204030204"/>
                <a:cs typeface="+mn-cs"/>
              </a:rPr>
              <a:t> -President </a:t>
            </a:r>
            <a:r>
              <a:rPr lang="en-US" sz="1600" b="1" dirty="0">
                <a:solidFill>
                  <a:srgbClr val="FF0000"/>
                </a:solidFill>
                <a:latin typeface="Calibri" panose="020F0502020204030204"/>
                <a:cs typeface="+mn-cs"/>
              </a:rPr>
              <a:t>of Rotary International in 2020-21</a:t>
            </a:r>
            <a:r>
              <a:rPr lang="en-US" sz="1600" dirty="0">
                <a:solidFill>
                  <a:srgbClr val="FF0000"/>
                </a:solidFill>
                <a:latin typeface="Calibri" panose="020F0502020204030204"/>
                <a:cs typeface="+mn-cs"/>
              </a:rPr>
              <a:t>. </a:t>
            </a:r>
            <a:endParaRPr lang="bg-BG" sz="1600" dirty="0">
              <a:solidFill>
                <a:srgbClr val="FF0000"/>
              </a:solidFill>
              <a:latin typeface="Calibri" panose="020F0502020204030204"/>
              <a:cs typeface="+mn-cs"/>
            </a:endParaRPr>
          </a:p>
          <a:p>
            <a:pPr eaLnBrk="1" fontAlgn="auto" hangingPunct="1">
              <a:spcBef>
                <a:spcPts val="0"/>
              </a:spcBef>
              <a:spcAft>
                <a:spcPts val="0"/>
              </a:spcAft>
            </a:pPr>
            <a:r>
              <a:rPr lang="bg-BG"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bg-BG" dirty="0">
              <a:solidFill>
                <a:prstClr val="black"/>
              </a:solidFill>
              <a:latin typeface="Calibri" panose="020F0502020204030204"/>
              <a:cs typeface="+mn-cs"/>
            </a:endParaRPr>
          </a:p>
        </p:txBody>
      </p:sp>
      <p:sp>
        <p:nvSpPr>
          <p:cNvPr id="12" name="Rectangle 11"/>
          <p:cNvSpPr/>
          <p:nvPr/>
        </p:nvSpPr>
        <p:spPr>
          <a:xfrm>
            <a:off x="107504" y="2299715"/>
            <a:ext cx="4393026" cy="3970318"/>
          </a:xfrm>
          <a:prstGeom prst="rect">
            <a:avLst/>
          </a:prstGeom>
        </p:spPr>
        <p:txBody>
          <a:bodyPr wrap="square">
            <a:spAutoFit/>
          </a:bodyPr>
          <a:lstStyle/>
          <a:p>
            <a:pPr eaLnBrk="1" fontAlgn="auto" hangingPunct="1">
              <a:spcBef>
                <a:spcPts val="0"/>
              </a:spcBef>
              <a:spcAft>
                <a:spcPts val="0"/>
              </a:spcAft>
            </a:pPr>
            <a:r>
              <a:rPr lang="bg-BG" b="1" dirty="0" smtClean="0">
                <a:solidFill>
                  <a:srgbClr val="3333CC"/>
                </a:solidFill>
                <a:latin typeface="Calibri" panose="020F0502020204030204"/>
                <a:cs typeface="+mn-cs"/>
              </a:rPr>
              <a:t>Марк Малоуни,</a:t>
            </a:r>
            <a:r>
              <a:rPr lang="en-US" b="1" dirty="0" smtClean="0">
                <a:solidFill>
                  <a:srgbClr val="3333CC"/>
                </a:solidFill>
                <a:latin typeface="Calibri" panose="020F0502020204030204"/>
                <a:cs typeface="+mn-cs"/>
              </a:rPr>
              <a:t>President RI 2019-2020 </a:t>
            </a:r>
            <a:r>
              <a:rPr lang="en-US" dirty="0" smtClean="0">
                <a:solidFill>
                  <a:srgbClr val="3333CC"/>
                </a:solidFill>
                <a:latin typeface="Calibri" panose="020F0502020204030204"/>
                <a:cs typeface="+mn-cs"/>
              </a:rPr>
              <a:t>: “</a:t>
            </a:r>
            <a:r>
              <a:rPr lang="bg-BG" dirty="0" smtClean="0">
                <a:solidFill>
                  <a:srgbClr val="3333CC"/>
                </a:solidFill>
                <a:latin typeface="Calibri" panose="020F0502020204030204"/>
                <a:cs typeface="+mn-cs"/>
              </a:rPr>
              <a:t>Време </a:t>
            </a:r>
            <a:r>
              <a:rPr lang="bg-BG" dirty="0">
                <a:solidFill>
                  <a:srgbClr val="3333CC"/>
                </a:solidFill>
                <a:latin typeface="Calibri" panose="020F0502020204030204"/>
                <a:cs typeface="+mn-cs"/>
              </a:rPr>
              <a:t>е да направим някои фундаментални промени. Вече знаем какви са бариерите пред ангажираното и разнообразно членство. Време е да действаме според това, което знаем: създаване на нови модели за членство, отваряне на нови </a:t>
            </a:r>
            <a:r>
              <a:rPr lang="bg-BG" sz="1600" dirty="0">
                <a:solidFill>
                  <a:srgbClr val="3333CC"/>
                </a:solidFill>
                <a:latin typeface="Calibri" panose="020F0502020204030204"/>
                <a:cs typeface="+mn-cs"/>
              </a:rPr>
              <a:t>пътища</a:t>
            </a:r>
            <a:r>
              <a:rPr lang="bg-BG" dirty="0">
                <a:solidFill>
                  <a:srgbClr val="3333CC"/>
                </a:solidFill>
                <a:latin typeface="Calibri" panose="020F0502020204030204"/>
                <a:cs typeface="+mn-cs"/>
              </a:rPr>
              <a:t> към членството в Ротари и изграждане на нови клубове на Ротари и Ротаракт, където съществуващите клубове не отговарят на настоящата нужда</a:t>
            </a:r>
            <a:r>
              <a:rPr lang="bg-BG" dirty="0" smtClean="0">
                <a:solidFill>
                  <a:srgbClr val="3333CC"/>
                </a:solidFill>
                <a:latin typeface="Calibri" panose="020F0502020204030204"/>
                <a:cs typeface="+mn-cs"/>
              </a:rPr>
              <a:t>.</a:t>
            </a:r>
            <a:r>
              <a:rPr lang="en-US" dirty="0" smtClean="0">
                <a:solidFill>
                  <a:srgbClr val="3333CC"/>
                </a:solidFill>
                <a:latin typeface="Calibri" panose="020F0502020204030204"/>
                <a:cs typeface="+mn-cs"/>
              </a:rPr>
              <a:t>”</a:t>
            </a:r>
            <a:endParaRPr lang="bg-BG" dirty="0">
              <a:solidFill>
                <a:srgbClr val="3333CC"/>
              </a:solidFill>
              <a:latin typeface="Calibri" panose="020F0502020204030204"/>
              <a:cs typeface="+mn-cs"/>
            </a:endParaRPr>
          </a:p>
          <a:p>
            <a:pPr eaLnBrk="1" fontAlgn="auto" hangingPunct="1">
              <a:spcBef>
                <a:spcPts val="0"/>
              </a:spcBef>
              <a:spcAft>
                <a:spcPts val="0"/>
              </a:spcAft>
            </a:pPr>
            <a:r>
              <a:rPr lang="en-US" dirty="0" smtClean="0">
                <a:solidFill>
                  <a:prstClr val="black"/>
                </a:solidFill>
                <a:latin typeface="Calibri" panose="020F0502020204030204"/>
                <a:cs typeface="+mn-cs"/>
              </a:rPr>
              <a:t> </a:t>
            </a:r>
            <a:endParaRPr lang="bg-BG" dirty="0">
              <a:solidFill>
                <a:prstClr val="black"/>
              </a:solidFill>
              <a:latin typeface="Calibri" panose="020F0502020204030204"/>
              <a:cs typeface="+mn-cs"/>
            </a:endParaRPr>
          </a:p>
          <a:p>
            <a:pPr eaLnBrk="1" fontAlgn="auto" hangingPunct="1">
              <a:spcBef>
                <a:spcPts val="0"/>
              </a:spcBef>
              <a:spcAft>
                <a:spcPts val="0"/>
              </a:spcAft>
            </a:pPr>
            <a:r>
              <a:rPr lang="bg-BG"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bg-BG" dirty="0">
              <a:solidFill>
                <a:prstClr val="black"/>
              </a:solidFill>
              <a:latin typeface="Calibri" panose="020F0502020204030204"/>
              <a:cs typeface="+mn-cs"/>
            </a:endParaRPr>
          </a:p>
        </p:txBody>
      </p:sp>
      <p:sp>
        <p:nvSpPr>
          <p:cNvPr id="15" name="Rectangle 14"/>
          <p:cNvSpPr/>
          <p:nvPr/>
        </p:nvSpPr>
        <p:spPr>
          <a:xfrm>
            <a:off x="4608035" y="4005064"/>
            <a:ext cx="4428462" cy="2339102"/>
          </a:xfrm>
          <a:prstGeom prst="rect">
            <a:avLst/>
          </a:prstGeom>
        </p:spPr>
        <p:txBody>
          <a:bodyPr wrap="square">
            <a:spAutoFit/>
          </a:bodyPr>
          <a:lstStyle/>
          <a:p>
            <a:pPr eaLnBrk="1" fontAlgn="auto" hangingPunct="1">
              <a:spcBef>
                <a:spcPts val="0"/>
              </a:spcBef>
              <a:spcAft>
                <a:spcPts val="0"/>
              </a:spcAft>
            </a:pPr>
            <a:r>
              <a:rPr lang="bg-BG" sz="1600" b="1" dirty="0" smtClean="0">
                <a:solidFill>
                  <a:srgbClr val="17AD25"/>
                </a:solidFill>
                <a:latin typeface="Calibri" panose="020F0502020204030204"/>
                <a:cs typeface="+mn-cs"/>
              </a:rPr>
              <a:t>Визията и философия</a:t>
            </a:r>
            <a:r>
              <a:rPr lang="en-US" sz="1600" b="1" dirty="0" smtClean="0">
                <a:solidFill>
                  <a:srgbClr val="17AD25"/>
                </a:solidFill>
                <a:latin typeface="Calibri" panose="020F0502020204030204"/>
                <a:cs typeface="+mn-cs"/>
              </a:rPr>
              <a:t> </a:t>
            </a:r>
            <a:r>
              <a:rPr lang="en-US" sz="1600" b="1" dirty="0">
                <a:solidFill>
                  <a:srgbClr val="17AD25"/>
                </a:solidFill>
                <a:latin typeface="Calibri" panose="020F0502020204030204"/>
                <a:cs typeface="+mn-cs"/>
              </a:rPr>
              <a:t>на Ротари за </a:t>
            </a:r>
            <a:r>
              <a:rPr lang="bg-BG" sz="1600" b="1" dirty="0" smtClean="0">
                <a:solidFill>
                  <a:srgbClr val="17AD25"/>
                </a:solidFill>
                <a:latin typeface="Calibri" panose="020F0502020204030204"/>
                <a:cs typeface="+mn-cs"/>
              </a:rPr>
              <a:t>програмите</a:t>
            </a:r>
            <a:r>
              <a:rPr lang="en-US" sz="1600" b="1" dirty="0" smtClean="0">
                <a:solidFill>
                  <a:srgbClr val="17AD25"/>
                </a:solidFill>
                <a:latin typeface="Calibri" panose="020F0502020204030204"/>
                <a:cs typeface="+mn-cs"/>
              </a:rPr>
              <a:t> </a:t>
            </a:r>
            <a:r>
              <a:rPr lang="en-US" sz="1600" b="1" dirty="0">
                <a:solidFill>
                  <a:srgbClr val="17AD25"/>
                </a:solidFill>
                <a:latin typeface="Calibri" panose="020F0502020204030204"/>
                <a:cs typeface="+mn-cs"/>
              </a:rPr>
              <a:t>за </a:t>
            </a:r>
            <a:r>
              <a:rPr lang="bg-BG" sz="1600" b="1" dirty="0" smtClean="0">
                <a:solidFill>
                  <a:srgbClr val="17AD25"/>
                </a:solidFill>
                <a:latin typeface="Calibri" panose="020F0502020204030204"/>
                <a:cs typeface="+mn-cs"/>
              </a:rPr>
              <a:t>новите</a:t>
            </a:r>
            <a:r>
              <a:rPr lang="en-US" sz="1600" b="1" dirty="0" smtClean="0">
                <a:solidFill>
                  <a:srgbClr val="17AD25"/>
                </a:solidFill>
                <a:latin typeface="Calibri" panose="020F0502020204030204"/>
                <a:cs typeface="+mn-cs"/>
              </a:rPr>
              <a:t> </a:t>
            </a:r>
            <a:r>
              <a:rPr lang="bg-BG" sz="1600" b="1" dirty="0" smtClean="0">
                <a:solidFill>
                  <a:srgbClr val="17AD25"/>
                </a:solidFill>
                <a:latin typeface="Calibri" panose="020F0502020204030204"/>
                <a:cs typeface="+mn-cs"/>
              </a:rPr>
              <a:t>поколения</a:t>
            </a:r>
            <a:r>
              <a:rPr lang="en-US" sz="1600" dirty="0" smtClean="0">
                <a:solidFill>
                  <a:srgbClr val="17AD25"/>
                </a:solidFill>
                <a:latin typeface="Calibri" panose="020F0502020204030204"/>
                <a:cs typeface="+mn-cs"/>
              </a:rPr>
              <a:t> </a:t>
            </a:r>
            <a:r>
              <a:rPr lang="bg-BG" sz="1600" dirty="0" smtClean="0">
                <a:solidFill>
                  <a:srgbClr val="17AD25"/>
                </a:solidFill>
                <a:latin typeface="Calibri" panose="020F0502020204030204"/>
                <a:cs typeface="+mn-cs"/>
              </a:rPr>
              <a:t> : Ротарианските програми</a:t>
            </a:r>
            <a:r>
              <a:rPr lang="en-US" sz="1600" dirty="0" smtClean="0">
                <a:solidFill>
                  <a:srgbClr val="17AD25"/>
                </a:solidFill>
                <a:latin typeface="Calibri" panose="020F0502020204030204"/>
                <a:cs typeface="+mn-cs"/>
              </a:rPr>
              <a:t> </a:t>
            </a:r>
            <a:r>
              <a:rPr lang="en-US" sz="1600" dirty="0">
                <a:solidFill>
                  <a:srgbClr val="17AD25"/>
                </a:solidFill>
                <a:latin typeface="Calibri" panose="020F0502020204030204"/>
                <a:cs typeface="+mn-cs"/>
              </a:rPr>
              <a:t>за </a:t>
            </a:r>
            <a:r>
              <a:rPr lang="bg-BG" sz="1600" dirty="0" smtClean="0">
                <a:solidFill>
                  <a:srgbClr val="17AD25"/>
                </a:solidFill>
                <a:latin typeface="Calibri" panose="020F0502020204030204"/>
                <a:cs typeface="+mn-cs"/>
              </a:rPr>
              <a:t>новите поколения</a:t>
            </a:r>
            <a:r>
              <a:rPr lang="en-US" sz="1600" dirty="0" smtClean="0">
                <a:solidFill>
                  <a:srgbClr val="17AD25"/>
                </a:solidFill>
                <a:latin typeface="Calibri" panose="020F0502020204030204"/>
                <a:cs typeface="+mn-cs"/>
              </a:rPr>
              <a:t> </a:t>
            </a:r>
            <a:r>
              <a:rPr lang="bg-BG" sz="1600" dirty="0" smtClean="0">
                <a:solidFill>
                  <a:srgbClr val="17AD25"/>
                </a:solidFill>
                <a:latin typeface="Calibri" panose="020F0502020204030204"/>
                <a:cs typeface="+mn-cs"/>
              </a:rPr>
              <a:t>са инвестиция</a:t>
            </a:r>
            <a:r>
              <a:rPr lang="en-US" sz="1600" dirty="0" smtClean="0">
                <a:solidFill>
                  <a:srgbClr val="17AD25"/>
                </a:solidFill>
                <a:latin typeface="Calibri" panose="020F0502020204030204"/>
                <a:cs typeface="+mn-cs"/>
              </a:rPr>
              <a:t> </a:t>
            </a:r>
            <a:r>
              <a:rPr lang="en-US" sz="1600" dirty="0">
                <a:solidFill>
                  <a:srgbClr val="17AD25"/>
                </a:solidFill>
                <a:latin typeface="Calibri" panose="020F0502020204030204"/>
                <a:cs typeface="+mn-cs"/>
              </a:rPr>
              <a:t>в </a:t>
            </a:r>
            <a:r>
              <a:rPr lang="bg-BG" sz="1600" dirty="0" smtClean="0">
                <a:solidFill>
                  <a:srgbClr val="17AD25"/>
                </a:solidFill>
                <a:latin typeface="Calibri" panose="020F0502020204030204"/>
                <a:cs typeface="+mn-cs"/>
              </a:rPr>
              <a:t>бъдещето</a:t>
            </a:r>
            <a:r>
              <a:rPr lang="en-US" sz="1600" dirty="0" smtClean="0">
                <a:solidFill>
                  <a:srgbClr val="17AD25"/>
                </a:solidFill>
                <a:latin typeface="Calibri" panose="020F0502020204030204"/>
                <a:cs typeface="+mn-cs"/>
              </a:rPr>
              <a:t> </a:t>
            </a:r>
            <a:r>
              <a:rPr lang="en-US" sz="1600" dirty="0">
                <a:solidFill>
                  <a:srgbClr val="17AD25"/>
                </a:solidFill>
                <a:latin typeface="Calibri" panose="020F0502020204030204"/>
                <a:cs typeface="+mn-cs"/>
              </a:rPr>
              <a:t>– </a:t>
            </a:r>
            <a:r>
              <a:rPr lang="bg-BG" sz="1600" dirty="0" smtClean="0">
                <a:solidFill>
                  <a:srgbClr val="17AD25"/>
                </a:solidFill>
                <a:latin typeface="Calibri" panose="020F0502020204030204"/>
                <a:cs typeface="+mn-cs"/>
              </a:rPr>
              <a:t>бъдещето</a:t>
            </a:r>
            <a:r>
              <a:rPr lang="en-US" sz="1600" dirty="0" smtClean="0">
                <a:solidFill>
                  <a:srgbClr val="17AD25"/>
                </a:solidFill>
                <a:latin typeface="Calibri" panose="020F0502020204030204"/>
                <a:cs typeface="+mn-cs"/>
              </a:rPr>
              <a:t> </a:t>
            </a:r>
            <a:r>
              <a:rPr lang="en-US" sz="1600" dirty="0">
                <a:solidFill>
                  <a:srgbClr val="17AD25"/>
                </a:solidFill>
                <a:latin typeface="Calibri" panose="020F0502020204030204"/>
                <a:cs typeface="+mn-cs"/>
              </a:rPr>
              <a:t>на </a:t>
            </a:r>
            <a:r>
              <a:rPr lang="bg-BG" sz="1600" dirty="0" smtClean="0">
                <a:solidFill>
                  <a:srgbClr val="17AD25"/>
                </a:solidFill>
                <a:latin typeface="Calibri" panose="020F0502020204030204"/>
                <a:cs typeface="+mn-cs"/>
              </a:rPr>
              <a:t>нашите</a:t>
            </a:r>
            <a:r>
              <a:rPr lang="en-US" sz="1600" dirty="0" smtClean="0">
                <a:solidFill>
                  <a:srgbClr val="17AD25"/>
                </a:solidFill>
                <a:latin typeface="Calibri" panose="020F0502020204030204"/>
                <a:cs typeface="+mn-cs"/>
              </a:rPr>
              <a:t> </a:t>
            </a:r>
            <a:r>
              <a:rPr lang="bg-BG" sz="1600" dirty="0" smtClean="0">
                <a:solidFill>
                  <a:srgbClr val="17AD25"/>
                </a:solidFill>
                <a:latin typeface="Calibri" panose="020F0502020204030204"/>
                <a:cs typeface="+mn-cs"/>
              </a:rPr>
              <a:t>семейства</a:t>
            </a:r>
            <a:r>
              <a:rPr lang="en-US" sz="1600" dirty="0" smtClean="0">
                <a:solidFill>
                  <a:srgbClr val="17AD25"/>
                </a:solidFill>
                <a:latin typeface="Calibri" panose="020F0502020204030204"/>
                <a:cs typeface="+mn-cs"/>
              </a:rPr>
              <a:t>, </a:t>
            </a:r>
            <a:r>
              <a:rPr lang="bg-BG" sz="1600" dirty="0" smtClean="0">
                <a:solidFill>
                  <a:srgbClr val="17AD25"/>
                </a:solidFill>
                <a:latin typeface="Calibri" panose="020F0502020204030204"/>
                <a:cs typeface="+mn-cs"/>
              </a:rPr>
              <a:t>бъдещето</a:t>
            </a:r>
            <a:r>
              <a:rPr lang="en-US" sz="1600" dirty="0" smtClean="0">
                <a:solidFill>
                  <a:srgbClr val="17AD25"/>
                </a:solidFill>
                <a:latin typeface="Calibri" panose="020F0502020204030204"/>
                <a:cs typeface="+mn-cs"/>
              </a:rPr>
              <a:t> </a:t>
            </a:r>
            <a:r>
              <a:rPr lang="en-US" sz="1600" dirty="0">
                <a:solidFill>
                  <a:srgbClr val="17AD25"/>
                </a:solidFill>
                <a:latin typeface="Calibri" panose="020F0502020204030204"/>
                <a:cs typeface="+mn-cs"/>
              </a:rPr>
              <a:t>на </a:t>
            </a:r>
            <a:r>
              <a:rPr lang="bg-BG" sz="1600" dirty="0" smtClean="0">
                <a:solidFill>
                  <a:srgbClr val="17AD25"/>
                </a:solidFill>
                <a:latin typeface="Calibri" panose="020F0502020204030204"/>
                <a:cs typeface="+mn-cs"/>
              </a:rPr>
              <a:t>нашите общества </a:t>
            </a:r>
            <a:r>
              <a:rPr lang="en-US" sz="1600" dirty="0" smtClean="0">
                <a:solidFill>
                  <a:srgbClr val="17AD25"/>
                </a:solidFill>
                <a:latin typeface="Calibri" panose="020F0502020204030204"/>
                <a:cs typeface="+mn-cs"/>
              </a:rPr>
              <a:t> </a:t>
            </a:r>
            <a:r>
              <a:rPr lang="en-US" sz="1600" dirty="0">
                <a:solidFill>
                  <a:srgbClr val="17AD25"/>
                </a:solidFill>
                <a:latin typeface="Calibri" panose="020F0502020204030204"/>
                <a:cs typeface="+mn-cs"/>
              </a:rPr>
              <a:t>и </a:t>
            </a:r>
            <a:r>
              <a:rPr lang="bg-BG" sz="1600" dirty="0" smtClean="0">
                <a:solidFill>
                  <a:srgbClr val="17AD25"/>
                </a:solidFill>
                <a:latin typeface="Calibri" panose="020F0502020204030204"/>
                <a:cs typeface="+mn-cs"/>
              </a:rPr>
              <a:t>бъдещето</a:t>
            </a:r>
            <a:r>
              <a:rPr lang="en-US" sz="1600" dirty="0" smtClean="0">
                <a:solidFill>
                  <a:srgbClr val="17AD25"/>
                </a:solidFill>
                <a:latin typeface="Calibri" panose="020F0502020204030204"/>
                <a:cs typeface="+mn-cs"/>
              </a:rPr>
              <a:t> </a:t>
            </a:r>
            <a:r>
              <a:rPr lang="en-US" sz="1600" dirty="0">
                <a:solidFill>
                  <a:srgbClr val="17AD25"/>
                </a:solidFill>
                <a:latin typeface="Calibri" panose="020F0502020204030204"/>
                <a:cs typeface="+mn-cs"/>
              </a:rPr>
              <a:t>на Ротари. </a:t>
            </a:r>
            <a:r>
              <a:rPr lang="bg-BG" sz="1600" dirty="0" smtClean="0">
                <a:solidFill>
                  <a:srgbClr val="17AD25"/>
                </a:solidFill>
                <a:latin typeface="Calibri" panose="020F0502020204030204"/>
                <a:cs typeface="+mn-cs"/>
              </a:rPr>
              <a:t>Чрез ротарианските програми</a:t>
            </a:r>
            <a:r>
              <a:rPr lang="en-US" sz="1600" dirty="0" smtClean="0">
                <a:solidFill>
                  <a:srgbClr val="17AD25"/>
                </a:solidFill>
                <a:latin typeface="Calibri" panose="020F0502020204030204"/>
                <a:cs typeface="+mn-cs"/>
              </a:rPr>
              <a:t> </a:t>
            </a:r>
            <a:r>
              <a:rPr lang="en-US" sz="1600" dirty="0">
                <a:solidFill>
                  <a:srgbClr val="17AD25"/>
                </a:solidFill>
                <a:latin typeface="Calibri" panose="020F0502020204030204"/>
                <a:cs typeface="+mn-cs"/>
              </a:rPr>
              <a:t>за </a:t>
            </a:r>
            <a:r>
              <a:rPr lang="bg-BG" sz="1600" dirty="0" smtClean="0">
                <a:solidFill>
                  <a:srgbClr val="17AD25"/>
                </a:solidFill>
                <a:latin typeface="Calibri" panose="020F0502020204030204"/>
                <a:cs typeface="+mn-cs"/>
              </a:rPr>
              <a:t>младите поколения</a:t>
            </a:r>
            <a:r>
              <a:rPr lang="en-US" sz="1600" dirty="0" smtClean="0">
                <a:solidFill>
                  <a:srgbClr val="17AD25"/>
                </a:solidFill>
                <a:latin typeface="Calibri" panose="020F0502020204030204"/>
                <a:cs typeface="+mn-cs"/>
              </a:rPr>
              <a:t>, </a:t>
            </a:r>
            <a:r>
              <a:rPr lang="bg-BG" sz="1600" dirty="0" smtClean="0">
                <a:solidFill>
                  <a:srgbClr val="17AD25"/>
                </a:solidFill>
                <a:latin typeface="Calibri" panose="020F0502020204030204"/>
                <a:cs typeface="+mn-cs"/>
              </a:rPr>
              <a:t>ротарианците споделят</a:t>
            </a:r>
            <a:r>
              <a:rPr lang="en-US" sz="1600" dirty="0" smtClean="0">
                <a:solidFill>
                  <a:srgbClr val="17AD25"/>
                </a:solidFill>
                <a:latin typeface="Calibri" panose="020F0502020204030204"/>
                <a:cs typeface="+mn-cs"/>
              </a:rPr>
              <a:t> </a:t>
            </a:r>
            <a:r>
              <a:rPr lang="bg-BG" sz="1600" dirty="0" smtClean="0">
                <a:solidFill>
                  <a:srgbClr val="17AD25"/>
                </a:solidFill>
                <a:latin typeface="Calibri" panose="020F0502020204030204"/>
                <a:cs typeface="+mn-cs"/>
              </a:rPr>
              <a:t>идеалите </a:t>
            </a:r>
            <a:r>
              <a:rPr lang="en-US" sz="1600" dirty="0" smtClean="0">
                <a:solidFill>
                  <a:srgbClr val="17AD25"/>
                </a:solidFill>
                <a:latin typeface="Calibri" panose="020F0502020204030204"/>
                <a:cs typeface="+mn-cs"/>
              </a:rPr>
              <a:t>и </a:t>
            </a:r>
            <a:r>
              <a:rPr lang="bg-BG" sz="1600" dirty="0" smtClean="0">
                <a:solidFill>
                  <a:srgbClr val="17AD25"/>
                </a:solidFill>
                <a:latin typeface="Calibri" panose="020F0502020204030204"/>
                <a:cs typeface="+mn-cs"/>
              </a:rPr>
              <a:t>традициите</a:t>
            </a:r>
            <a:r>
              <a:rPr lang="en-US" sz="1600" dirty="0" smtClean="0">
                <a:solidFill>
                  <a:srgbClr val="17AD25"/>
                </a:solidFill>
                <a:latin typeface="Calibri" panose="020F0502020204030204"/>
                <a:cs typeface="+mn-cs"/>
              </a:rPr>
              <a:t> </a:t>
            </a:r>
            <a:r>
              <a:rPr lang="en-US" sz="1600" dirty="0">
                <a:solidFill>
                  <a:srgbClr val="17AD25"/>
                </a:solidFill>
                <a:latin typeface="Calibri" panose="020F0502020204030204"/>
                <a:cs typeface="+mn-cs"/>
              </a:rPr>
              <a:t>на Ротари </a:t>
            </a:r>
            <a:r>
              <a:rPr lang="bg-BG" sz="1600" dirty="0" smtClean="0">
                <a:solidFill>
                  <a:srgbClr val="17AD25"/>
                </a:solidFill>
                <a:latin typeface="Calibri" panose="020F0502020204030204"/>
                <a:cs typeface="+mn-cs"/>
              </a:rPr>
              <a:t>със</a:t>
            </a:r>
            <a:r>
              <a:rPr lang="en-US" sz="1600" dirty="0" smtClean="0">
                <a:solidFill>
                  <a:srgbClr val="17AD25"/>
                </a:solidFill>
                <a:latin typeface="Calibri" panose="020F0502020204030204"/>
                <a:cs typeface="+mn-cs"/>
              </a:rPr>
              <a:t> </a:t>
            </a:r>
            <a:r>
              <a:rPr lang="bg-BG" sz="1600" dirty="0" smtClean="0">
                <a:solidFill>
                  <a:srgbClr val="17AD25"/>
                </a:solidFill>
                <a:latin typeface="Calibri" panose="020F0502020204030204"/>
                <a:cs typeface="+mn-cs"/>
              </a:rPr>
              <a:t>следващото поколение.</a:t>
            </a:r>
            <a:endParaRPr lang="bg-BG" sz="1600" dirty="0">
              <a:solidFill>
                <a:srgbClr val="17AD25"/>
              </a:solidFill>
              <a:latin typeface="Calibri" panose="020F0502020204030204"/>
              <a:cs typeface="+mn-cs"/>
            </a:endParaRPr>
          </a:p>
          <a:p>
            <a:pPr eaLnBrk="1" fontAlgn="auto" hangingPunct="1">
              <a:spcBef>
                <a:spcPts val="0"/>
              </a:spcBef>
              <a:spcAft>
                <a:spcPts val="0"/>
              </a:spcAft>
            </a:pPr>
            <a:r>
              <a:rPr lang="bg-BG"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bg-BG" dirty="0">
              <a:solidFill>
                <a:prstClr val="black"/>
              </a:solidFill>
              <a:latin typeface="Calibri" panose="020F0502020204030204"/>
              <a:cs typeface="+mn-cs"/>
            </a:endParaRPr>
          </a:p>
        </p:txBody>
      </p:sp>
    </p:spTree>
    <p:extLst>
      <p:ext uri="{BB962C8B-B14F-4D97-AF65-F5344CB8AC3E}">
        <p14:creationId xmlns:p14="http://schemas.microsoft.com/office/powerpoint/2010/main" val="10643583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381000" y="45720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dirty="0">
                <a:latin typeface="Arial Narrow" panose="020B0606020202030204" pitchFamily="34" charset="0"/>
                <a:cs typeface="Times New Roman" panose="02020603050405020304" pitchFamily="18" charset="0"/>
              </a:rPr>
              <a:t>Какви възможности отваря Ротари пред нас ?</a:t>
            </a:r>
            <a:r>
              <a:rPr lang="en-US" b="1" dirty="0">
                <a:latin typeface="Arial Narrow" panose="020B0606020202030204" pitchFamily="34" charset="0"/>
                <a:cs typeface="Times New Roman" panose="02020603050405020304" pitchFamily="18" charset="0"/>
              </a:rPr>
              <a:t/>
            </a:r>
            <a:br>
              <a:rPr lang="en-US" b="1" dirty="0">
                <a:latin typeface="Arial Narrow" panose="020B0606020202030204" pitchFamily="34" charset="0"/>
                <a:cs typeface="Times New Roman" panose="02020603050405020304" pitchFamily="18" charset="0"/>
              </a:rPr>
            </a:br>
            <a:endParaRPr lang="bg-BG" altLang="bg-BG" b="1" dirty="0" smtClean="0">
              <a:latin typeface="Arial Narrow" pitchFamily="34" charset="0"/>
            </a:endParaRPr>
          </a:p>
        </p:txBody>
      </p:sp>
      <p:sp>
        <p:nvSpPr>
          <p:cNvPr id="2970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7000"/>
              </a:lnSpc>
              <a:spcBef>
                <a:spcPct val="0"/>
              </a:spcBef>
              <a:spcAft>
                <a:spcPts val="800"/>
              </a:spcAft>
              <a:buClrTx/>
              <a:buSzTx/>
              <a:buFontTx/>
              <a:buNone/>
              <a:tabLst/>
              <a:defRPr/>
            </a:pPr>
            <a:r>
              <a:rPr kumimoji="0" lang="bg-BG" altLang="bg-BG" sz="1800" b="0" i="0" u="none" strike="noStrike" kern="1200" cap="none" spc="0" normalizeH="0" baseline="0" noProof="0">
                <a:ln>
                  <a:noFill/>
                </a:ln>
                <a:solidFill>
                  <a:srgbClr val="958D85"/>
                </a:solidFill>
                <a:effectLst/>
                <a:uLnTx/>
                <a:uFillTx/>
                <a:latin typeface="Calibri" pitchFamily="34" charset="0"/>
                <a:ea typeface="Calibri" pitchFamily="34" charset="0"/>
                <a:cs typeface="Times New Roman" pitchFamily="18" charset="0"/>
              </a:rPr>
              <a:t> </a:t>
            </a:r>
          </a:p>
        </p:txBody>
      </p:sp>
      <p:sp>
        <p:nvSpPr>
          <p:cNvPr id="4" name="Rectangle 3">
            <a:extLst>
              <a:ext uri="{FF2B5EF4-FFF2-40B4-BE49-F238E27FC236}">
                <a16:creationId xmlns:a16="http://schemas.microsoft.com/office/drawing/2014/main" id="{31EFBA14-FB5F-43EA-AC95-5F785FBC854C}"/>
              </a:ext>
            </a:extLst>
          </p:cNvPr>
          <p:cNvSpPr/>
          <p:nvPr/>
        </p:nvSpPr>
        <p:spPr>
          <a:xfrm>
            <a:off x="179512" y="1320205"/>
            <a:ext cx="8640960" cy="4524315"/>
          </a:xfrm>
          <a:prstGeom prst="rect">
            <a:avLst/>
          </a:prstGeom>
        </p:spPr>
        <p:txBody>
          <a:bodyPr wrap="square">
            <a:spAutoFit/>
          </a:bodyPr>
          <a:lstStyle/>
          <a:p>
            <a:pPr eaLnBrk="1" fontAlgn="auto" hangingPunct="1">
              <a:spcBef>
                <a:spcPts val="0"/>
              </a:spcBef>
              <a:spcAft>
                <a:spcPts val="0"/>
              </a:spcAft>
            </a:pPr>
            <a:r>
              <a:rPr lang="bg-BG" sz="1600" dirty="0" smtClean="0">
                <a:solidFill>
                  <a:prstClr val="black"/>
                </a:solidFill>
                <a:latin typeface="Calibri" panose="020F0502020204030204"/>
                <a:cs typeface="+mn-cs"/>
              </a:rPr>
              <a:t>„Бих </a:t>
            </a:r>
            <a:r>
              <a:rPr lang="bg-BG" sz="1600" dirty="0">
                <a:solidFill>
                  <a:prstClr val="black"/>
                </a:solidFill>
                <a:latin typeface="Calibri" panose="020F0502020204030204"/>
                <a:cs typeface="+mn-cs"/>
              </a:rPr>
              <a:t>искал всеки Ротари клуб да има стратегическа среща поне веднъж годишно. Всеки клуб</a:t>
            </a:r>
          </a:p>
          <a:p>
            <a:pPr eaLnBrk="1" fontAlgn="auto" hangingPunct="1">
              <a:spcBef>
                <a:spcPts val="0"/>
              </a:spcBef>
              <a:spcAft>
                <a:spcPts val="0"/>
              </a:spcAft>
            </a:pPr>
            <a:r>
              <a:rPr lang="bg-BG" sz="1600" dirty="0">
                <a:solidFill>
                  <a:prstClr val="black"/>
                </a:solidFill>
                <a:latin typeface="Calibri" panose="020F0502020204030204"/>
                <a:cs typeface="+mn-cs"/>
              </a:rPr>
              <a:t>би трябвало да се пита къде иска да бъде след пет години и да знае каква стойност </a:t>
            </a:r>
            <a:r>
              <a:rPr lang="bg-BG" sz="1600" dirty="0" smtClean="0">
                <a:solidFill>
                  <a:prstClr val="black"/>
                </a:solidFill>
                <a:latin typeface="Calibri" panose="020F0502020204030204"/>
                <a:cs typeface="+mn-cs"/>
              </a:rPr>
              <a:t>носи.</a:t>
            </a:r>
          </a:p>
          <a:p>
            <a:pPr eaLnBrk="1" fontAlgn="auto" hangingPunct="1">
              <a:spcBef>
                <a:spcPts val="0"/>
              </a:spcBef>
              <a:spcAft>
                <a:spcPts val="0"/>
              </a:spcAft>
            </a:pPr>
            <a:endParaRPr lang="bg-BG" sz="1600" dirty="0">
              <a:solidFill>
                <a:prstClr val="black"/>
              </a:solidFill>
              <a:latin typeface="Calibri" panose="020F0502020204030204"/>
              <a:cs typeface="+mn-cs"/>
            </a:endParaRPr>
          </a:p>
          <a:p>
            <a:pPr eaLnBrk="1" fontAlgn="auto" hangingPunct="1">
              <a:spcBef>
                <a:spcPts val="0"/>
              </a:spcBef>
              <a:spcAft>
                <a:spcPts val="0"/>
              </a:spcAft>
            </a:pPr>
            <a:r>
              <a:rPr lang="bg-BG" sz="1600" dirty="0">
                <a:solidFill>
                  <a:prstClr val="black"/>
                </a:solidFill>
                <a:latin typeface="Calibri" panose="020F0502020204030204"/>
                <a:cs typeface="+mn-cs"/>
              </a:rPr>
              <a:t>Какво прави Ротари толкова уникален и си струва да се споделя със света? </a:t>
            </a:r>
            <a:r>
              <a:rPr lang="bg-BG" sz="1600" dirty="0" smtClean="0">
                <a:solidFill>
                  <a:prstClr val="black"/>
                </a:solidFill>
                <a:latin typeface="Calibri" panose="020F0502020204030204"/>
                <a:cs typeface="+mn-cs"/>
              </a:rPr>
              <a:t>Какви уникални</a:t>
            </a:r>
            <a:endParaRPr lang="bg-BG" sz="1600" dirty="0">
              <a:solidFill>
                <a:prstClr val="black"/>
              </a:solidFill>
              <a:latin typeface="Calibri" panose="020F0502020204030204"/>
              <a:cs typeface="+mn-cs"/>
            </a:endParaRPr>
          </a:p>
          <a:p>
            <a:pPr eaLnBrk="1" fontAlgn="auto" hangingPunct="1">
              <a:spcBef>
                <a:spcPts val="0"/>
              </a:spcBef>
              <a:spcAft>
                <a:spcPts val="0"/>
              </a:spcAft>
            </a:pPr>
            <a:r>
              <a:rPr lang="bg-BG" sz="1600" dirty="0">
                <a:solidFill>
                  <a:prstClr val="black"/>
                </a:solidFill>
                <a:latin typeface="Calibri" panose="020F0502020204030204"/>
                <a:cs typeface="+mn-cs"/>
              </a:rPr>
              <a:t>възможности </a:t>
            </a:r>
            <a:r>
              <a:rPr lang="bg-BG" sz="1600" dirty="0" smtClean="0">
                <a:solidFill>
                  <a:prstClr val="black"/>
                </a:solidFill>
                <a:latin typeface="Calibri" panose="020F0502020204030204"/>
                <a:cs typeface="+mn-cs"/>
              </a:rPr>
              <a:t>отваря  </a:t>
            </a:r>
            <a:r>
              <a:rPr lang="bg-BG" sz="1600" dirty="0">
                <a:solidFill>
                  <a:prstClr val="black"/>
                </a:solidFill>
                <a:latin typeface="Calibri" panose="020F0502020204030204"/>
                <a:cs typeface="+mn-cs"/>
              </a:rPr>
              <a:t>за </a:t>
            </a:r>
            <a:r>
              <a:rPr lang="bg-BG" sz="1600" dirty="0" smtClean="0">
                <a:solidFill>
                  <a:prstClr val="black"/>
                </a:solidFill>
                <a:latin typeface="Calibri" panose="020F0502020204030204"/>
                <a:cs typeface="+mn-cs"/>
              </a:rPr>
              <a:t>членовете си  </a:t>
            </a:r>
            <a:r>
              <a:rPr lang="bg-BG" sz="1600" dirty="0">
                <a:solidFill>
                  <a:prstClr val="black"/>
                </a:solidFill>
                <a:latin typeface="Calibri" panose="020F0502020204030204"/>
                <a:cs typeface="+mn-cs"/>
              </a:rPr>
              <a:t>и за хората, на които </a:t>
            </a:r>
            <a:r>
              <a:rPr lang="bg-BG" sz="1600" dirty="0" smtClean="0">
                <a:solidFill>
                  <a:prstClr val="black"/>
                </a:solidFill>
                <a:latin typeface="Calibri" panose="020F0502020204030204"/>
                <a:cs typeface="+mn-cs"/>
              </a:rPr>
              <a:t>служи ?</a:t>
            </a:r>
          </a:p>
          <a:p>
            <a:pPr eaLnBrk="1" fontAlgn="auto" hangingPunct="1">
              <a:spcBef>
                <a:spcPts val="0"/>
              </a:spcBef>
              <a:spcAft>
                <a:spcPts val="0"/>
              </a:spcAft>
            </a:pPr>
            <a:endParaRPr lang="bg-BG" sz="1600" dirty="0">
              <a:solidFill>
                <a:prstClr val="black"/>
              </a:solidFill>
              <a:latin typeface="Calibri" panose="020F0502020204030204"/>
              <a:cs typeface="+mn-cs"/>
            </a:endParaRPr>
          </a:p>
          <a:p>
            <a:pPr eaLnBrk="1" fontAlgn="auto" hangingPunct="1">
              <a:spcBef>
                <a:spcPts val="0"/>
              </a:spcBef>
              <a:spcAft>
                <a:spcPts val="0"/>
              </a:spcAft>
            </a:pPr>
            <a:r>
              <a:rPr lang="bg-BG" sz="1600" dirty="0">
                <a:solidFill>
                  <a:prstClr val="black"/>
                </a:solidFill>
                <a:latin typeface="Calibri" panose="020F0502020204030204"/>
                <a:cs typeface="+mn-cs"/>
              </a:rPr>
              <a:t>Ние обичаме хората и където и да отидем по света, ротарианците стават най-добрите ни приятели</a:t>
            </a:r>
          </a:p>
          <a:p>
            <a:pPr eaLnBrk="1" fontAlgn="auto" hangingPunct="1">
              <a:spcBef>
                <a:spcPts val="0"/>
              </a:spcBef>
              <a:spcAft>
                <a:spcPts val="0"/>
              </a:spcAft>
            </a:pPr>
            <a:r>
              <a:rPr lang="bg-BG" sz="1600" dirty="0">
                <a:solidFill>
                  <a:prstClr val="black"/>
                </a:solidFill>
                <a:latin typeface="Calibri" panose="020F0502020204030204"/>
                <a:cs typeface="+mn-cs"/>
              </a:rPr>
              <a:t>и ти се иска да имаш повече време с тях. Ние сме хора от различни среди,</a:t>
            </a:r>
          </a:p>
          <a:p>
            <a:pPr eaLnBrk="1" fontAlgn="auto" hangingPunct="1">
              <a:spcBef>
                <a:spcPts val="0"/>
              </a:spcBef>
              <a:spcAft>
                <a:spcPts val="0"/>
              </a:spcAft>
            </a:pPr>
            <a:r>
              <a:rPr lang="bg-BG" sz="1600" dirty="0">
                <a:solidFill>
                  <a:prstClr val="black"/>
                </a:solidFill>
                <a:latin typeface="Calibri" panose="020F0502020204030204"/>
                <a:cs typeface="+mn-cs"/>
              </a:rPr>
              <a:t>различни поколения, езици и култури. </a:t>
            </a:r>
          </a:p>
          <a:p>
            <a:pPr eaLnBrk="1" fontAlgn="auto" hangingPunct="1">
              <a:spcBef>
                <a:spcPts val="0"/>
              </a:spcBef>
              <a:spcAft>
                <a:spcPts val="0"/>
              </a:spcAft>
            </a:pPr>
            <a:r>
              <a:rPr lang="bg-BG" sz="1600" dirty="0">
                <a:solidFill>
                  <a:prstClr val="black"/>
                </a:solidFill>
                <a:latin typeface="Calibri" panose="020F0502020204030204"/>
                <a:cs typeface="+mn-cs"/>
              </a:rPr>
              <a:t>И това многообразие ни прави страхотни.</a:t>
            </a:r>
          </a:p>
          <a:p>
            <a:pPr eaLnBrk="1" fontAlgn="auto" hangingPunct="1">
              <a:spcBef>
                <a:spcPts val="0"/>
              </a:spcBef>
              <a:spcAft>
                <a:spcPts val="0"/>
              </a:spcAft>
            </a:pPr>
            <a:r>
              <a:rPr lang="bg-BG" sz="1600" dirty="0">
                <a:solidFill>
                  <a:prstClr val="black"/>
                </a:solidFill>
                <a:latin typeface="Calibri" panose="020F0502020204030204"/>
                <a:cs typeface="+mn-cs"/>
              </a:rPr>
              <a:t>Ние сме държани заедно от ценностите, които </a:t>
            </a:r>
            <a:r>
              <a:rPr lang="bg-BG" sz="1600" dirty="0" smtClean="0">
                <a:solidFill>
                  <a:prstClr val="black"/>
                </a:solidFill>
                <a:latin typeface="Calibri" panose="020F0502020204030204"/>
                <a:cs typeface="+mn-cs"/>
              </a:rPr>
              <a:t>споделяме.</a:t>
            </a:r>
          </a:p>
          <a:p>
            <a:pPr eaLnBrk="1" fontAlgn="auto" hangingPunct="1">
              <a:spcBef>
                <a:spcPts val="0"/>
              </a:spcBef>
              <a:spcAft>
                <a:spcPts val="0"/>
              </a:spcAft>
            </a:pPr>
            <a:endParaRPr lang="bg-BG" sz="1600" dirty="0" smtClean="0">
              <a:solidFill>
                <a:prstClr val="black"/>
              </a:solidFill>
              <a:latin typeface="Calibri" panose="020F0502020204030204"/>
              <a:cs typeface="+mn-cs"/>
            </a:endParaRPr>
          </a:p>
          <a:p>
            <a:pPr eaLnBrk="1" fontAlgn="auto" hangingPunct="1">
              <a:spcBef>
                <a:spcPts val="0"/>
              </a:spcBef>
              <a:spcAft>
                <a:spcPts val="0"/>
              </a:spcAft>
            </a:pPr>
            <a:r>
              <a:rPr lang="bg-BG" sz="1600" dirty="0" smtClean="0">
                <a:solidFill>
                  <a:prstClr val="black"/>
                </a:solidFill>
                <a:latin typeface="Calibri" panose="020F0502020204030204"/>
                <a:cs typeface="+mn-cs"/>
              </a:rPr>
              <a:t>   20 </a:t>
            </a:r>
            <a:r>
              <a:rPr lang="bg-BG" sz="1600" dirty="0">
                <a:solidFill>
                  <a:prstClr val="black"/>
                </a:solidFill>
                <a:latin typeface="Calibri" panose="020F0502020204030204"/>
                <a:cs typeface="+mn-cs"/>
              </a:rPr>
              <a:t>януари 2020 г</a:t>
            </a:r>
            <a:r>
              <a:rPr lang="bg-BG" sz="1600" dirty="0" smtClean="0">
                <a:solidFill>
                  <a:prstClr val="black"/>
                </a:solidFill>
                <a:latin typeface="Calibri" panose="020F0502020204030204"/>
                <a:cs typeface="+mn-cs"/>
              </a:rPr>
              <a:t>.</a:t>
            </a:r>
          </a:p>
          <a:p>
            <a:pPr eaLnBrk="1" fontAlgn="auto" hangingPunct="1">
              <a:spcBef>
                <a:spcPts val="0"/>
              </a:spcBef>
              <a:spcAft>
                <a:spcPts val="0"/>
              </a:spcAft>
            </a:pPr>
            <a:endParaRPr lang="bg-BG" sz="1600" dirty="0">
              <a:solidFill>
                <a:srgbClr val="002060"/>
              </a:solidFill>
              <a:latin typeface="Georgia" panose="02040502050405020303" pitchFamily="18" charset="0"/>
              <a:cs typeface="+mn-cs"/>
            </a:endParaRPr>
          </a:p>
          <a:p>
            <a:pPr eaLnBrk="1" fontAlgn="auto" hangingPunct="1">
              <a:spcBef>
                <a:spcPts val="0"/>
              </a:spcBef>
              <a:spcAft>
                <a:spcPts val="0"/>
              </a:spcAft>
            </a:pPr>
            <a:r>
              <a:rPr lang="bg-BG" sz="1600" dirty="0">
                <a:solidFill>
                  <a:prstClr val="black"/>
                </a:solidFill>
                <a:latin typeface="Calibri" panose="020F0502020204030204"/>
                <a:cs typeface="+mn-cs"/>
              </a:rPr>
              <a:t>Холгер </a:t>
            </a:r>
            <a:r>
              <a:rPr lang="bg-BG" sz="1600" dirty="0" smtClean="0">
                <a:solidFill>
                  <a:prstClr val="black"/>
                </a:solidFill>
                <a:latin typeface="Calibri" panose="020F0502020204030204"/>
                <a:cs typeface="+mn-cs"/>
              </a:rPr>
              <a:t>Кнаак</a:t>
            </a:r>
            <a:endParaRPr lang="bg-BG" sz="1600" dirty="0">
              <a:solidFill>
                <a:prstClr val="black"/>
              </a:solidFill>
              <a:latin typeface="Calibri" panose="020F0502020204030204"/>
              <a:cs typeface="+mn-cs"/>
            </a:endParaRPr>
          </a:p>
          <a:p>
            <a:pPr eaLnBrk="1" fontAlgn="auto" hangingPunct="1">
              <a:spcBef>
                <a:spcPts val="0"/>
              </a:spcBef>
              <a:spcAft>
                <a:spcPts val="0"/>
              </a:spcAft>
            </a:pPr>
            <a:r>
              <a:rPr lang="bg-BG" sz="1600" dirty="0" smtClean="0">
                <a:solidFill>
                  <a:prstClr val="black"/>
                </a:solidFill>
                <a:latin typeface="Calibri" panose="020F0502020204030204"/>
                <a:cs typeface="+mn-cs"/>
              </a:rPr>
              <a:t>Елект президент </a:t>
            </a:r>
            <a:r>
              <a:rPr lang="bg-BG" sz="1600" dirty="0">
                <a:solidFill>
                  <a:prstClr val="black"/>
                </a:solidFill>
                <a:latin typeface="Calibri" panose="020F0502020204030204"/>
                <a:cs typeface="+mn-cs"/>
              </a:rPr>
              <a:t>на Ротари </a:t>
            </a:r>
            <a:r>
              <a:rPr lang="bg-BG" sz="1600" dirty="0" smtClean="0">
                <a:solidFill>
                  <a:prstClr val="black"/>
                </a:solidFill>
                <a:latin typeface="Calibri" panose="020F0502020204030204"/>
                <a:cs typeface="+mn-cs"/>
              </a:rPr>
              <a:t>Интернешънъл 2020-2021</a:t>
            </a:r>
            <a:endParaRPr lang="bg-BG" sz="1600" dirty="0">
              <a:solidFill>
                <a:prstClr val="black"/>
              </a:solidFill>
              <a:latin typeface="Calibri" panose="020F0502020204030204"/>
              <a:cs typeface="+mn-cs"/>
            </a:endParaRPr>
          </a:p>
          <a:p>
            <a:pPr eaLnBrk="1" fontAlgn="auto" hangingPunct="1">
              <a:spcBef>
                <a:spcPts val="0"/>
              </a:spcBef>
              <a:spcAft>
                <a:spcPts val="0"/>
              </a:spcAft>
            </a:pPr>
            <a:endParaRPr lang="en-US" sz="1600" dirty="0">
              <a:solidFill>
                <a:srgbClr val="002060"/>
              </a:solidFill>
              <a:latin typeface="Georgia" panose="02040502050405020303" pitchFamily="18" charset="0"/>
              <a:cs typeface="+mn-cs"/>
            </a:endParaRPr>
          </a:p>
        </p:txBody>
      </p:sp>
    </p:spTree>
    <p:extLst>
      <p:ext uri="{BB962C8B-B14F-4D97-AF65-F5344CB8AC3E}">
        <p14:creationId xmlns:p14="http://schemas.microsoft.com/office/powerpoint/2010/main" val="324407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377180" y="476672"/>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dirty="0">
                <a:latin typeface="Arial Narrow" panose="020B0606020202030204" pitchFamily="34" charset="0"/>
                <a:cs typeface="Times New Roman" panose="02020603050405020304" pitchFamily="18" charset="0"/>
              </a:rPr>
              <a:t>Какви възможности отваря Ротари пред нас ?</a:t>
            </a:r>
            <a:r>
              <a:rPr lang="en-US" b="1" dirty="0">
                <a:latin typeface="Arial Narrow" panose="020B0606020202030204" pitchFamily="34" charset="0"/>
                <a:cs typeface="Times New Roman" panose="02020603050405020304" pitchFamily="18" charset="0"/>
              </a:rPr>
              <a:t/>
            </a:r>
            <a:br>
              <a:rPr lang="en-US" b="1" dirty="0">
                <a:latin typeface="Arial Narrow" panose="020B0606020202030204" pitchFamily="34" charset="0"/>
                <a:cs typeface="Times New Roman" panose="02020603050405020304" pitchFamily="18" charset="0"/>
              </a:rPr>
            </a:br>
            <a:endParaRPr lang="bg-BG" altLang="bg-BG" b="1" dirty="0" smtClean="0">
              <a:latin typeface="Arial Narrow" pitchFamily="34" charset="0"/>
            </a:endParaRPr>
          </a:p>
        </p:txBody>
      </p:sp>
      <p:sp>
        <p:nvSpPr>
          <p:cNvPr id="2970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7000"/>
              </a:lnSpc>
              <a:spcBef>
                <a:spcPct val="0"/>
              </a:spcBef>
              <a:spcAft>
                <a:spcPts val="800"/>
              </a:spcAft>
              <a:buClrTx/>
              <a:buSzTx/>
              <a:buFontTx/>
              <a:buNone/>
              <a:tabLst/>
              <a:defRPr/>
            </a:pPr>
            <a:r>
              <a:rPr kumimoji="0" lang="bg-BG" altLang="bg-BG" sz="1800" b="0" i="0" u="none" strike="noStrike" kern="1200" cap="none" spc="0" normalizeH="0" baseline="0" noProof="0">
                <a:ln>
                  <a:noFill/>
                </a:ln>
                <a:solidFill>
                  <a:srgbClr val="958D85"/>
                </a:solidFill>
                <a:effectLst/>
                <a:uLnTx/>
                <a:uFillTx/>
                <a:latin typeface="Calibri" pitchFamily="34" charset="0"/>
                <a:ea typeface="Calibri" pitchFamily="34" charset="0"/>
                <a:cs typeface="Times New Roman" pitchFamily="18" charset="0"/>
              </a:rPr>
              <a:t> </a:t>
            </a:r>
          </a:p>
        </p:txBody>
      </p:sp>
      <p:sp>
        <p:nvSpPr>
          <p:cNvPr id="4" name="Rectangle 3">
            <a:extLst>
              <a:ext uri="{FF2B5EF4-FFF2-40B4-BE49-F238E27FC236}">
                <a16:creationId xmlns:a16="http://schemas.microsoft.com/office/drawing/2014/main" id="{CB5E2686-0200-4FD8-AB5D-C616939EFF21}"/>
              </a:ext>
            </a:extLst>
          </p:cNvPr>
          <p:cNvSpPr/>
          <p:nvPr/>
        </p:nvSpPr>
        <p:spPr>
          <a:xfrm>
            <a:off x="378551" y="1210519"/>
            <a:ext cx="8010660" cy="1723549"/>
          </a:xfrm>
          <a:prstGeom prst="rect">
            <a:avLst/>
          </a:prstGeom>
        </p:spPr>
        <p:txBody>
          <a:bodyPr wrap="square">
            <a:spAutoFit/>
          </a:bodyPr>
          <a:lstStyle/>
          <a:p>
            <a:pPr algn="ctr" eaLnBrk="1" fontAlgn="auto" hangingPunct="1">
              <a:spcBef>
                <a:spcPts val="0"/>
              </a:spcBef>
              <a:spcAft>
                <a:spcPts val="0"/>
              </a:spcAft>
            </a:pPr>
            <a:r>
              <a:rPr lang="bg-BG" dirty="0">
                <a:solidFill>
                  <a:srgbClr val="4472C4">
                    <a:lumMod val="50000"/>
                  </a:srgbClr>
                </a:solidFill>
                <a:latin typeface="Calibri" panose="020F0502020204030204"/>
                <a:cs typeface="+mn-cs"/>
              </a:rPr>
              <a:t>Светът днес не е същият, какъвто е бил при създаването на Ротари през 1905г. Демографските данни са изменени, темпът на промяна се ускори и технологиите създадоха нови възможности за свързване и служба. </a:t>
            </a:r>
          </a:p>
          <a:p>
            <a:pPr algn="ctr" eaLnBrk="1" fontAlgn="auto" hangingPunct="1">
              <a:spcBef>
                <a:spcPts val="0"/>
              </a:spcBef>
              <a:spcAft>
                <a:spcPts val="0"/>
              </a:spcAft>
            </a:pPr>
            <a:r>
              <a:rPr lang="bg-BG" dirty="0">
                <a:solidFill>
                  <a:srgbClr val="4472C4">
                    <a:lumMod val="50000"/>
                  </a:srgbClr>
                </a:solidFill>
                <a:latin typeface="Calibri" panose="020F0502020204030204"/>
                <a:cs typeface="+mn-cs"/>
              </a:rPr>
              <a:t>Това, което не се е променило, е необходимостта от ценности, които определят Ротари:</a:t>
            </a:r>
          </a:p>
          <a:p>
            <a:pPr algn="ctr" eaLnBrk="1" fontAlgn="auto" hangingPunct="1">
              <a:spcBef>
                <a:spcPts val="0"/>
              </a:spcBef>
              <a:spcAft>
                <a:spcPts val="0"/>
              </a:spcAft>
              <a:defRPr/>
            </a:pPr>
            <a:endParaRPr lang="en-US" sz="1600" dirty="0">
              <a:solidFill>
                <a:srgbClr val="002060"/>
              </a:solidFill>
              <a:latin typeface="Georgia" panose="02040502050405020303" pitchFamily="18" charset="0"/>
              <a:cs typeface="+mn-cs"/>
            </a:endParaRPr>
          </a:p>
        </p:txBody>
      </p:sp>
      <p:sp>
        <p:nvSpPr>
          <p:cNvPr id="5" name="Content Placeholder 2">
            <a:extLst>
              <a:ext uri="{FF2B5EF4-FFF2-40B4-BE49-F238E27FC236}">
                <a16:creationId xmlns:a16="http://schemas.microsoft.com/office/drawing/2014/main" id="{C6644395-0CA7-4809-8405-46B7CF5862C9}"/>
              </a:ext>
            </a:extLst>
          </p:cNvPr>
          <p:cNvSpPr txBox="1">
            <a:spLocks/>
          </p:cNvSpPr>
          <p:nvPr/>
        </p:nvSpPr>
        <p:spPr>
          <a:xfrm>
            <a:off x="394568" y="2934068"/>
            <a:ext cx="8315418" cy="24403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endParaRPr lang="en-US" sz="1600" smtClean="0">
              <a:solidFill>
                <a:srgbClr val="002060"/>
              </a:solidFill>
              <a:latin typeface="Georgia" panose="02040502050405020303" pitchFamily="18" charset="0"/>
            </a:endParaRPr>
          </a:p>
          <a:p>
            <a:pPr fontAlgn="auto">
              <a:spcAft>
                <a:spcPts val="0"/>
              </a:spcAft>
              <a:defRPr/>
            </a:pPr>
            <a:r>
              <a:rPr lang="bg-BG" sz="1600" smtClean="0">
                <a:solidFill>
                  <a:srgbClr val="002060"/>
                </a:solidFill>
                <a:latin typeface="Georgia" panose="02040502050405020303" pitchFamily="18" charset="0"/>
              </a:rPr>
              <a:t>Приятелството</a:t>
            </a:r>
          </a:p>
          <a:p>
            <a:pPr algn="ctr" fontAlgn="auto">
              <a:spcAft>
                <a:spcPts val="0"/>
              </a:spcAft>
              <a:defRPr/>
            </a:pPr>
            <a:r>
              <a:rPr lang="bg-BG" sz="1600" smtClean="0">
                <a:solidFill>
                  <a:srgbClr val="002060"/>
                </a:solidFill>
                <a:latin typeface="Georgia" panose="02040502050405020303" pitchFamily="18" charset="0"/>
              </a:rPr>
              <a:t>Разнообразие</a:t>
            </a:r>
          </a:p>
          <a:p>
            <a:pPr fontAlgn="auto">
              <a:spcAft>
                <a:spcPts val="0"/>
              </a:spcAft>
              <a:defRPr/>
            </a:pPr>
            <a:r>
              <a:rPr lang="bg-BG" sz="1600" smtClean="0">
                <a:solidFill>
                  <a:srgbClr val="002060"/>
                </a:solidFill>
                <a:latin typeface="Georgia" panose="02040502050405020303" pitchFamily="18" charset="0"/>
              </a:rPr>
              <a:t>Почтеност</a:t>
            </a:r>
          </a:p>
          <a:p>
            <a:pPr algn="ctr" fontAlgn="auto">
              <a:spcAft>
                <a:spcPts val="0"/>
              </a:spcAft>
              <a:defRPr/>
            </a:pPr>
            <a:r>
              <a:rPr lang="bg-BG" sz="1600" smtClean="0">
                <a:solidFill>
                  <a:srgbClr val="002060"/>
                </a:solidFill>
                <a:latin typeface="Georgia" panose="02040502050405020303" pitchFamily="18" charset="0"/>
              </a:rPr>
              <a:t>Отдадеността</a:t>
            </a:r>
          </a:p>
          <a:p>
            <a:pPr fontAlgn="auto">
              <a:spcAft>
                <a:spcPts val="0"/>
              </a:spcAft>
              <a:defRPr/>
            </a:pPr>
            <a:r>
              <a:rPr lang="bg-BG" sz="1600" smtClean="0">
                <a:solidFill>
                  <a:srgbClr val="002060"/>
                </a:solidFill>
                <a:latin typeface="Georgia" panose="02040502050405020303" pitchFamily="18" charset="0"/>
              </a:rPr>
              <a:t>Безкорестна служба</a:t>
            </a:r>
          </a:p>
          <a:p>
            <a:pPr algn="ctr" fontAlgn="auto">
              <a:spcAft>
                <a:spcPts val="0"/>
              </a:spcAft>
              <a:defRPr/>
            </a:pPr>
            <a:r>
              <a:rPr lang="bg-BG" sz="1600" smtClean="0">
                <a:solidFill>
                  <a:srgbClr val="002060"/>
                </a:solidFill>
                <a:latin typeface="Georgia" panose="02040502050405020303" pitchFamily="18" charset="0"/>
              </a:rPr>
              <a:t>Лидерство</a:t>
            </a:r>
            <a:endParaRPr lang="en-US" sz="1600" smtClean="0">
              <a:solidFill>
                <a:srgbClr val="002060"/>
              </a:solidFill>
              <a:latin typeface="Georgia" panose="02040502050405020303" pitchFamily="18" charset="0"/>
            </a:endParaRPr>
          </a:p>
          <a:p>
            <a:pPr fontAlgn="auto">
              <a:spcAft>
                <a:spcPts val="0"/>
              </a:spcAft>
              <a:defRPr/>
            </a:pPr>
            <a:endParaRPr lang="bg-BG" sz="1600" smtClean="0">
              <a:solidFill>
                <a:srgbClr val="002060"/>
              </a:solidFill>
              <a:latin typeface="Georgia" panose="02040502050405020303" pitchFamily="18" charset="0"/>
            </a:endParaRPr>
          </a:p>
          <a:p>
            <a:pPr marL="0" indent="0" fontAlgn="auto">
              <a:spcAft>
                <a:spcPts val="0"/>
              </a:spcAft>
              <a:buFont typeface="Arial" panose="020B0604020202020204" pitchFamily="34" charset="0"/>
              <a:buNone/>
              <a:defRPr/>
            </a:pPr>
            <a:endParaRPr lang="bg-BG" sz="1600" dirty="0">
              <a:solidFill>
                <a:srgbClr val="002060"/>
              </a:solidFill>
              <a:latin typeface="Georgia" panose="02040502050405020303" pitchFamily="18" charset="0"/>
            </a:endParaRPr>
          </a:p>
        </p:txBody>
      </p:sp>
    </p:spTree>
    <p:extLst>
      <p:ext uri="{BB962C8B-B14F-4D97-AF65-F5344CB8AC3E}">
        <p14:creationId xmlns:p14="http://schemas.microsoft.com/office/powerpoint/2010/main" val="147379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5">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calcmode="lin" valueType="num">
                                      <p:cBhvr>
                                        <p:cTn id="22"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24"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25" dur="1000"/>
                                        <p:tgtEl>
                                          <p:spTgt spid="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p:cTn id="30" dur="10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1" dur="1000" fill="hold"/>
                                        <p:tgtEl>
                                          <p:spTgt spid="5">
                                            <p:txEl>
                                              <p:pRg st="3" end="3"/>
                                            </p:txEl>
                                          </p:spTgt>
                                        </p:tgtEl>
                                        <p:attrNameLst>
                                          <p:attrName>ppt_h</p:attrName>
                                        </p:attrNameLst>
                                      </p:cBhvr>
                                      <p:tavLst>
                                        <p:tav tm="0">
                                          <p:val>
                                            <p:fltVal val="0"/>
                                          </p:val>
                                        </p:tav>
                                        <p:tav tm="100000">
                                          <p:val>
                                            <p:strVal val="#ppt_h"/>
                                          </p:val>
                                        </p:tav>
                                      </p:tavLst>
                                    </p:anim>
                                    <p:anim calcmode="lin" valueType="num">
                                      <p:cBhvr>
                                        <p:cTn id="32" dur="1000" fill="hold"/>
                                        <p:tgtEl>
                                          <p:spTgt spid="5">
                                            <p:txEl>
                                              <p:pRg st="3" end="3"/>
                                            </p:txEl>
                                          </p:spTgt>
                                        </p:tgtEl>
                                        <p:attrNameLst>
                                          <p:attrName>style.rotation</p:attrName>
                                        </p:attrNameLst>
                                      </p:cBhvr>
                                      <p:tavLst>
                                        <p:tav tm="0">
                                          <p:val>
                                            <p:fltVal val="90"/>
                                          </p:val>
                                        </p:tav>
                                        <p:tav tm="100000">
                                          <p:val>
                                            <p:fltVal val="0"/>
                                          </p:val>
                                        </p:tav>
                                      </p:tavLst>
                                    </p:anim>
                                    <p:animEffect transition="in" filter="fade">
                                      <p:cBhvr>
                                        <p:cTn id="33" dur="1000"/>
                                        <p:tgtEl>
                                          <p:spTgt spid="5">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p:cTn id="38" dur="10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9" dur="1000" fill="hold"/>
                                        <p:tgtEl>
                                          <p:spTgt spid="5">
                                            <p:txEl>
                                              <p:pRg st="4" end="4"/>
                                            </p:txEl>
                                          </p:spTgt>
                                        </p:tgtEl>
                                        <p:attrNameLst>
                                          <p:attrName>ppt_h</p:attrName>
                                        </p:attrNameLst>
                                      </p:cBhvr>
                                      <p:tavLst>
                                        <p:tav tm="0">
                                          <p:val>
                                            <p:fltVal val="0"/>
                                          </p:val>
                                        </p:tav>
                                        <p:tav tm="100000">
                                          <p:val>
                                            <p:strVal val="#ppt_h"/>
                                          </p:val>
                                        </p:tav>
                                      </p:tavLst>
                                    </p:anim>
                                    <p:anim calcmode="lin" valueType="num">
                                      <p:cBhvr>
                                        <p:cTn id="40" dur="1000" fill="hold"/>
                                        <p:tgtEl>
                                          <p:spTgt spid="5">
                                            <p:txEl>
                                              <p:pRg st="4" end="4"/>
                                            </p:txEl>
                                          </p:spTgt>
                                        </p:tgtEl>
                                        <p:attrNameLst>
                                          <p:attrName>style.rotation</p:attrName>
                                        </p:attrNameLst>
                                      </p:cBhvr>
                                      <p:tavLst>
                                        <p:tav tm="0">
                                          <p:val>
                                            <p:fltVal val="90"/>
                                          </p:val>
                                        </p:tav>
                                        <p:tav tm="100000">
                                          <p:val>
                                            <p:fltVal val="0"/>
                                          </p:val>
                                        </p:tav>
                                      </p:tavLst>
                                    </p:anim>
                                    <p:animEffect transition="in" filter="fade">
                                      <p:cBhvr>
                                        <p:cTn id="41" dur="1000"/>
                                        <p:tgtEl>
                                          <p:spTgt spid="5">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5">
                                            <p:txEl>
                                              <p:pRg st="5" end="5"/>
                                            </p:txEl>
                                          </p:spTgt>
                                        </p:tgtEl>
                                        <p:attrNameLst>
                                          <p:attrName>style.visibility</p:attrName>
                                        </p:attrNameLst>
                                      </p:cBhvr>
                                      <p:to>
                                        <p:strVal val="visible"/>
                                      </p:to>
                                    </p:set>
                                    <p:anim calcmode="lin" valueType="num">
                                      <p:cBhvr>
                                        <p:cTn id="46" dur="10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7" dur="1000" fill="hold"/>
                                        <p:tgtEl>
                                          <p:spTgt spid="5">
                                            <p:txEl>
                                              <p:pRg st="5" end="5"/>
                                            </p:txEl>
                                          </p:spTgt>
                                        </p:tgtEl>
                                        <p:attrNameLst>
                                          <p:attrName>ppt_h</p:attrName>
                                        </p:attrNameLst>
                                      </p:cBhvr>
                                      <p:tavLst>
                                        <p:tav tm="0">
                                          <p:val>
                                            <p:fltVal val="0"/>
                                          </p:val>
                                        </p:tav>
                                        <p:tav tm="100000">
                                          <p:val>
                                            <p:strVal val="#ppt_h"/>
                                          </p:val>
                                        </p:tav>
                                      </p:tavLst>
                                    </p:anim>
                                    <p:anim calcmode="lin" valueType="num">
                                      <p:cBhvr>
                                        <p:cTn id="48" dur="1000" fill="hold"/>
                                        <p:tgtEl>
                                          <p:spTgt spid="5">
                                            <p:txEl>
                                              <p:pRg st="5" end="5"/>
                                            </p:txEl>
                                          </p:spTgt>
                                        </p:tgtEl>
                                        <p:attrNameLst>
                                          <p:attrName>style.rotation</p:attrName>
                                        </p:attrNameLst>
                                      </p:cBhvr>
                                      <p:tavLst>
                                        <p:tav tm="0">
                                          <p:val>
                                            <p:fltVal val="90"/>
                                          </p:val>
                                        </p:tav>
                                        <p:tav tm="100000">
                                          <p:val>
                                            <p:fltVal val="0"/>
                                          </p:val>
                                        </p:tav>
                                      </p:tavLst>
                                    </p:anim>
                                    <p:animEffect transition="in" filter="fade">
                                      <p:cBhvr>
                                        <p:cTn id="49" dur="1000"/>
                                        <p:tgtEl>
                                          <p:spTgt spid="5">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5">
                                            <p:txEl>
                                              <p:pRg st="6" end="6"/>
                                            </p:txEl>
                                          </p:spTgt>
                                        </p:tgtEl>
                                        <p:attrNameLst>
                                          <p:attrName>style.visibility</p:attrName>
                                        </p:attrNameLst>
                                      </p:cBhvr>
                                      <p:to>
                                        <p:strVal val="visible"/>
                                      </p:to>
                                    </p:set>
                                    <p:anim calcmode="lin" valueType="num">
                                      <p:cBhvr>
                                        <p:cTn id="54" dur="10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5" dur="1000" fill="hold"/>
                                        <p:tgtEl>
                                          <p:spTgt spid="5">
                                            <p:txEl>
                                              <p:pRg st="6" end="6"/>
                                            </p:txEl>
                                          </p:spTgt>
                                        </p:tgtEl>
                                        <p:attrNameLst>
                                          <p:attrName>ppt_h</p:attrName>
                                        </p:attrNameLst>
                                      </p:cBhvr>
                                      <p:tavLst>
                                        <p:tav tm="0">
                                          <p:val>
                                            <p:fltVal val="0"/>
                                          </p:val>
                                        </p:tav>
                                        <p:tav tm="100000">
                                          <p:val>
                                            <p:strVal val="#ppt_h"/>
                                          </p:val>
                                        </p:tav>
                                      </p:tavLst>
                                    </p:anim>
                                    <p:anim calcmode="lin" valueType="num">
                                      <p:cBhvr>
                                        <p:cTn id="56" dur="1000" fill="hold"/>
                                        <p:tgtEl>
                                          <p:spTgt spid="5">
                                            <p:txEl>
                                              <p:pRg st="6" end="6"/>
                                            </p:txEl>
                                          </p:spTgt>
                                        </p:tgtEl>
                                        <p:attrNameLst>
                                          <p:attrName>style.rotation</p:attrName>
                                        </p:attrNameLst>
                                      </p:cBhvr>
                                      <p:tavLst>
                                        <p:tav tm="0">
                                          <p:val>
                                            <p:fltVal val="90"/>
                                          </p:val>
                                        </p:tav>
                                        <p:tav tm="100000">
                                          <p:val>
                                            <p:fltVal val="0"/>
                                          </p:val>
                                        </p:tav>
                                      </p:tavLst>
                                    </p:anim>
                                    <p:animEffect transition="in" filter="fade">
                                      <p:cBhvr>
                                        <p:cTn id="57"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377180" y="476672"/>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dirty="0">
                <a:latin typeface="Arial Narrow" panose="020B0606020202030204" pitchFamily="34" charset="0"/>
                <a:cs typeface="Times New Roman" panose="02020603050405020304" pitchFamily="18" charset="0"/>
              </a:rPr>
              <a:t>Какви възможности отваря Ротари пред нас ?</a:t>
            </a:r>
            <a:r>
              <a:rPr lang="en-US" b="1" dirty="0">
                <a:latin typeface="Arial Narrow" panose="020B0606020202030204" pitchFamily="34" charset="0"/>
                <a:cs typeface="Times New Roman" panose="02020603050405020304" pitchFamily="18" charset="0"/>
              </a:rPr>
              <a:t/>
            </a:r>
            <a:br>
              <a:rPr lang="en-US" b="1" dirty="0">
                <a:latin typeface="Arial Narrow" panose="020B0606020202030204" pitchFamily="34" charset="0"/>
                <a:cs typeface="Times New Roman" panose="02020603050405020304" pitchFamily="18" charset="0"/>
              </a:rPr>
            </a:br>
            <a:endParaRPr lang="bg-BG" altLang="bg-BG" b="1" dirty="0" smtClean="0">
              <a:latin typeface="Arial Narrow" pitchFamily="34" charset="0"/>
            </a:endParaRPr>
          </a:p>
        </p:txBody>
      </p:sp>
      <p:sp>
        <p:nvSpPr>
          <p:cNvPr id="2970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7000"/>
              </a:lnSpc>
              <a:spcBef>
                <a:spcPct val="0"/>
              </a:spcBef>
              <a:spcAft>
                <a:spcPts val="800"/>
              </a:spcAft>
              <a:buClrTx/>
              <a:buSzTx/>
              <a:buFontTx/>
              <a:buNone/>
              <a:tabLst/>
              <a:defRPr/>
            </a:pPr>
            <a:r>
              <a:rPr kumimoji="0" lang="bg-BG" altLang="bg-BG" sz="1800" b="0" i="0" u="none" strike="noStrike" kern="1200" cap="none" spc="0" normalizeH="0" baseline="0" noProof="0">
                <a:ln>
                  <a:noFill/>
                </a:ln>
                <a:solidFill>
                  <a:srgbClr val="958D85"/>
                </a:solidFill>
                <a:effectLst/>
                <a:uLnTx/>
                <a:uFillTx/>
                <a:latin typeface="Calibri" pitchFamily="34" charset="0"/>
                <a:ea typeface="Calibri" pitchFamily="34" charset="0"/>
                <a:cs typeface="Times New Roman" pitchFamily="18" charset="0"/>
              </a:rPr>
              <a:t> </a:t>
            </a:r>
          </a:p>
        </p:txBody>
      </p:sp>
      <p:sp>
        <p:nvSpPr>
          <p:cNvPr id="6" name="Rectangle 5">
            <a:extLst>
              <a:ext uri="{FF2B5EF4-FFF2-40B4-BE49-F238E27FC236}">
                <a16:creationId xmlns:a16="http://schemas.microsoft.com/office/drawing/2014/main" id="{31EFBA14-FB5F-43EA-AC95-5F785FBC854C}"/>
              </a:ext>
            </a:extLst>
          </p:cNvPr>
          <p:cNvSpPr/>
          <p:nvPr/>
        </p:nvSpPr>
        <p:spPr>
          <a:xfrm>
            <a:off x="-756592" y="937915"/>
            <a:ext cx="6096000" cy="338554"/>
          </a:xfrm>
          <a:prstGeom prst="rect">
            <a:avLst/>
          </a:prstGeom>
        </p:spPr>
        <p:txBody>
          <a:bodyPr>
            <a:spAutoFit/>
          </a:bodyPr>
          <a:lstStyle/>
          <a:p>
            <a:pPr algn="ctr" eaLnBrk="1" fontAlgn="auto" hangingPunct="1">
              <a:spcBef>
                <a:spcPts val="0"/>
              </a:spcBef>
              <a:spcAft>
                <a:spcPts val="0"/>
              </a:spcAft>
              <a:defRPr/>
            </a:pPr>
            <a:r>
              <a:rPr lang="bg-BG" sz="1600" dirty="0">
                <a:solidFill>
                  <a:srgbClr val="002060"/>
                </a:solidFill>
                <a:latin typeface="Georgia" panose="02040502050405020303" pitchFamily="18" charset="0"/>
                <a:cs typeface="+mn-cs"/>
              </a:rPr>
              <a:t>Защо?</a:t>
            </a:r>
            <a:endParaRPr lang="en-US" sz="1600" dirty="0">
              <a:solidFill>
                <a:srgbClr val="002060"/>
              </a:solidFill>
              <a:latin typeface="Georgia" panose="02040502050405020303" pitchFamily="18" charset="0"/>
              <a:cs typeface="+mn-cs"/>
            </a:endParaRPr>
          </a:p>
        </p:txBody>
      </p:sp>
      <p:pic>
        <p:nvPicPr>
          <p:cNvPr id="7" name="Picture 6">
            <a:extLst>
              <a:ext uri="{FF2B5EF4-FFF2-40B4-BE49-F238E27FC236}">
                <a16:creationId xmlns:a16="http://schemas.microsoft.com/office/drawing/2014/main" id="{3E158F82-D413-4F85-8AD6-F8892DC69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7728" y="1010072"/>
            <a:ext cx="3417259" cy="2850976"/>
          </a:xfrm>
          <a:prstGeom prst="rect">
            <a:avLst/>
          </a:prstGeom>
        </p:spPr>
      </p:pic>
      <p:sp>
        <p:nvSpPr>
          <p:cNvPr id="8" name="Rectangle 7">
            <a:extLst>
              <a:ext uri="{FF2B5EF4-FFF2-40B4-BE49-F238E27FC236}">
                <a16:creationId xmlns:a16="http://schemas.microsoft.com/office/drawing/2014/main" id="{7C6D91B0-F033-4670-86B9-23C2E5B569E9}"/>
              </a:ext>
            </a:extLst>
          </p:cNvPr>
          <p:cNvSpPr/>
          <p:nvPr/>
        </p:nvSpPr>
        <p:spPr>
          <a:xfrm>
            <a:off x="-108520" y="1439685"/>
            <a:ext cx="5951984" cy="1323439"/>
          </a:xfrm>
          <a:prstGeom prst="rect">
            <a:avLst/>
          </a:prstGeom>
        </p:spPr>
        <p:txBody>
          <a:bodyPr wrap="square">
            <a:spAutoFit/>
          </a:bodyPr>
          <a:lstStyle/>
          <a:p>
            <a:pPr algn="ctr" eaLnBrk="1" fontAlgn="auto" hangingPunct="1">
              <a:spcBef>
                <a:spcPts val="0"/>
              </a:spcBef>
              <a:spcAft>
                <a:spcPts val="0"/>
              </a:spcAft>
              <a:defRPr/>
            </a:pPr>
            <a:r>
              <a:rPr lang="ru-RU" sz="1600" dirty="0">
                <a:solidFill>
                  <a:srgbClr val="002060"/>
                </a:solidFill>
                <a:latin typeface="Georgia" panose="02040502050405020303" pitchFamily="18" charset="0"/>
                <a:cs typeface="+mn-cs"/>
              </a:rPr>
              <a:t>Ротари вярва в развитието на следващото поколение лидери. Нашите програми помагат на млади </a:t>
            </a:r>
            <a:r>
              <a:rPr lang="ru-RU" sz="1600" dirty="0" smtClean="0">
                <a:solidFill>
                  <a:srgbClr val="002060"/>
                </a:solidFill>
                <a:latin typeface="Georgia" panose="02040502050405020303" pitchFamily="18" charset="0"/>
                <a:cs typeface="+mn-cs"/>
              </a:rPr>
              <a:t>хора ,да </a:t>
            </a:r>
            <a:r>
              <a:rPr lang="ru-RU" sz="1600" dirty="0">
                <a:solidFill>
                  <a:srgbClr val="002060"/>
                </a:solidFill>
                <a:latin typeface="Georgia" panose="02040502050405020303" pitchFamily="18" charset="0"/>
                <a:cs typeface="+mn-cs"/>
              </a:rPr>
              <a:t>изградят лидерски умения, да разширят образованието си, </a:t>
            </a:r>
          </a:p>
          <a:p>
            <a:pPr algn="ctr" eaLnBrk="1" fontAlgn="auto" hangingPunct="1">
              <a:spcBef>
                <a:spcPts val="0"/>
              </a:spcBef>
              <a:spcAft>
                <a:spcPts val="0"/>
              </a:spcAft>
              <a:defRPr/>
            </a:pPr>
            <a:r>
              <a:rPr lang="ru-RU" sz="1600" dirty="0">
                <a:solidFill>
                  <a:srgbClr val="002060"/>
                </a:solidFill>
                <a:latin typeface="Georgia" panose="02040502050405020303" pitchFamily="18" charset="0"/>
                <a:cs typeface="+mn-cs"/>
              </a:rPr>
              <a:t>да учат чрез участието си в различните инициативи, </a:t>
            </a:r>
          </a:p>
          <a:p>
            <a:pPr algn="ctr" eaLnBrk="1" fontAlgn="auto" hangingPunct="1">
              <a:spcBef>
                <a:spcPts val="0"/>
              </a:spcBef>
              <a:spcAft>
                <a:spcPts val="0"/>
              </a:spcAft>
              <a:defRPr/>
            </a:pPr>
            <a:r>
              <a:rPr lang="ru-RU" sz="1600" dirty="0">
                <a:solidFill>
                  <a:srgbClr val="002060"/>
                </a:solidFill>
                <a:latin typeface="Georgia" panose="02040502050405020303" pitchFamily="18" charset="0"/>
                <a:cs typeface="+mn-cs"/>
              </a:rPr>
              <a:t>да създават трайни приятелства в целия свят.</a:t>
            </a:r>
            <a:endParaRPr lang="en-US" sz="1600" dirty="0">
              <a:solidFill>
                <a:srgbClr val="002060"/>
              </a:solidFill>
              <a:latin typeface="Georgia" panose="02040502050405020303" pitchFamily="18" charset="0"/>
              <a:cs typeface="+mn-cs"/>
            </a:endParaRPr>
          </a:p>
        </p:txBody>
      </p:sp>
      <p:sp>
        <p:nvSpPr>
          <p:cNvPr id="9" name="Rectangle 8">
            <a:extLst>
              <a:ext uri="{FF2B5EF4-FFF2-40B4-BE49-F238E27FC236}">
                <a16:creationId xmlns:a16="http://schemas.microsoft.com/office/drawing/2014/main" id="{CB5E2686-0200-4FD8-AB5D-C616939EFF21}"/>
              </a:ext>
            </a:extLst>
          </p:cNvPr>
          <p:cNvSpPr/>
          <p:nvPr/>
        </p:nvSpPr>
        <p:spPr>
          <a:xfrm>
            <a:off x="-923925" y="2926340"/>
            <a:ext cx="6096000" cy="338554"/>
          </a:xfrm>
          <a:prstGeom prst="rect">
            <a:avLst/>
          </a:prstGeom>
        </p:spPr>
        <p:txBody>
          <a:bodyPr>
            <a:spAutoFit/>
          </a:bodyPr>
          <a:lstStyle/>
          <a:p>
            <a:pPr algn="ctr" eaLnBrk="1" fontAlgn="auto" hangingPunct="1">
              <a:spcBef>
                <a:spcPts val="0"/>
              </a:spcBef>
              <a:spcAft>
                <a:spcPts val="0"/>
              </a:spcAft>
              <a:defRPr/>
            </a:pPr>
            <a:r>
              <a:rPr lang="bg-BG" sz="1600" dirty="0">
                <a:solidFill>
                  <a:srgbClr val="002060"/>
                </a:solidFill>
                <a:latin typeface="Georgia" panose="02040502050405020303" pitchFamily="18" charset="0"/>
                <a:cs typeface="+mn-cs"/>
              </a:rPr>
              <a:t>Как?</a:t>
            </a:r>
            <a:endParaRPr lang="en-US" sz="1600" dirty="0">
              <a:solidFill>
                <a:srgbClr val="002060"/>
              </a:solidFill>
              <a:latin typeface="Georgia" panose="02040502050405020303" pitchFamily="18" charset="0"/>
              <a:cs typeface="+mn-cs"/>
            </a:endParaRPr>
          </a:p>
        </p:txBody>
      </p:sp>
      <p:sp>
        <p:nvSpPr>
          <p:cNvPr id="11" name="Content Placeholder 2">
            <a:extLst>
              <a:ext uri="{FF2B5EF4-FFF2-40B4-BE49-F238E27FC236}">
                <a16:creationId xmlns:a16="http://schemas.microsoft.com/office/drawing/2014/main" id="{C6644395-0CA7-4809-8405-46B7CF5862C9}"/>
              </a:ext>
            </a:extLst>
          </p:cNvPr>
          <p:cNvSpPr txBox="1">
            <a:spLocks/>
          </p:cNvSpPr>
          <p:nvPr/>
        </p:nvSpPr>
        <p:spPr>
          <a:xfrm>
            <a:off x="0" y="3192737"/>
            <a:ext cx="8315418" cy="13423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smtClean="0">
              <a:ln>
                <a:noFill/>
              </a:ln>
              <a:solidFill>
                <a:srgbClr val="002060"/>
              </a:solidFill>
              <a:effectLst/>
              <a:uLnTx/>
              <a:uFillTx/>
              <a:latin typeface="Georgia" panose="02040502050405020303" pitchFamily="18"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bg-BG" sz="1600" b="0" i="0" u="none" strike="noStrike" kern="1200" cap="none" spc="0" normalizeH="0" baseline="0" noProof="0" dirty="0" smtClean="0">
                <a:ln>
                  <a:noFill/>
                </a:ln>
                <a:solidFill>
                  <a:srgbClr val="D01276"/>
                </a:solidFill>
                <a:effectLst/>
                <a:uLnTx/>
                <a:uFillTx/>
                <a:latin typeface="Georgia" panose="02040502050405020303" pitchFamily="18" charset="0"/>
                <a:ea typeface="+mn-ea"/>
                <a:cs typeface="+mn-cs"/>
              </a:rPr>
              <a:t>Ротаракт – 18-30 години</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bg-BG" sz="1600" b="0" i="0" u="none" strike="noStrike" kern="1200" cap="none" spc="0" normalizeH="0" baseline="0" noProof="0" dirty="0" smtClean="0">
                <a:ln>
                  <a:noFill/>
                </a:ln>
                <a:solidFill>
                  <a:srgbClr val="3333CC"/>
                </a:solidFill>
                <a:effectLst/>
                <a:uLnTx/>
                <a:uFillTx/>
                <a:latin typeface="Georgia" panose="02040502050405020303" pitchFamily="18" charset="0"/>
                <a:ea typeface="+mn-ea"/>
                <a:cs typeface="+mn-cs"/>
              </a:rPr>
              <a:t>Ротари</a:t>
            </a:r>
            <a:r>
              <a:rPr kumimoji="0" lang="bg-BG" sz="1600" b="0" i="0" u="none" strike="noStrike" kern="1200" cap="none" spc="0" normalizeH="0" baseline="0" noProof="0" dirty="0" smtClean="0">
                <a:ln>
                  <a:noFill/>
                </a:ln>
                <a:solidFill>
                  <a:srgbClr val="002060"/>
                </a:solidFill>
                <a:effectLst/>
                <a:uLnTx/>
                <a:uFillTx/>
                <a:latin typeface="Georgia" panose="02040502050405020303" pitchFamily="18" charset="0"/>
                <a:ea typeface="+mn-ea"/>
                <a:cs typeface="+mn-cs"/>
              </a:rPr>
              <a:t> </a:t>
            </a:r>
            <a:r>
              <a:rPr kumimoji="0" lang="bg-BG" sz="1600" b="0" i="0" u="none" strike="noStrike" kern="1200" cap="none" spc="0" normalizeH="0" baseline="0" noProof="0" dirty="0" smtClean="0">
                <a:ln>
                  <a:noFill/>
                </a:ln>
                <a:solidFill>
                  <a:srgbClr val="FFC000"/>
                </a:solidFill>
                <a:effectLst/>
                <a:uLnTx/>
                <a:uFillTx/>
                <a:latin typeface="Georgia" panose="02040502050405020303" pitchFamily="18" charset="0"/>
                <a:ea typeface="+mn-ea"/>
                <a:cs typeface="+mn-cs"/>
              </a:rPr>
              <a:t>Награди</a:t>
            </a:r>
            <a:r>
              <a:rPr kumimoji="0" lang="bg-BG" sz="1600" b="0" i="0" u="none" strike="noStrike" kern="1200" cap="none" spc="0" normalizeH="0" baseline="0" noProof="0" dirty="0" smtClean="0">
                <a:ln>
                  <a:noFill/>
                </a:ln>
                <a:solidFill>
                  <a:srgbClr val="002060"/>
                </a:solidFill>
                <a:effectLst/>
                <a:uLnTx/>
                <a:uFillTx/>
                <a:latin typeface="Georgia" panose="02040502050405020303" pitchFamily="18" charset="0"/>
                <a:ea typeface="+mn-ea"/>
                <a:cs typeface="+mn-cs"/>
              </a:rPr>
              <a:t> за </a:t>
            </a:r>
            <a:r>
              <a:rPr kumimoji="0" lang="bg-BG" sz="1600" b="0" i="0" u="none" strike="noStrike" kern="1200" cap="none" spc="0" normalizeH="0" baseline="0" noProof="0" dirty="0" smtClean="0">
                <a:ln>
                  <a:noFill/>
                </a:ln>
                <a:solidFill>
                  <a:srgbClr val="00B0F0"/>
                </a:solidFill>
                <a:effectLst/>
                <a:uLnTx/>
                <a:uFillTx/>
                <a:latin typeface="Georgia" panose="02040502050405020303" pitchFamily="18" charset="0"/>
                <a:ea typeface="+mn-ea"/>
                <a:cs typeface="+mn-cs"/>
              </a:rPr>
              <a:t>Млади</a:t>
            </a:r>
            <a:r>
              <a:rPr kumimoji="0" lang="bg-BG" sz="1600" b="0" i="0" u="none" strike="noStrike" kern="1200" cap="none" spc="0" normalizeH="0" baseline="0" noProof="0" dirty="0" smtClean="0">
                <a:ln>
                  <a:noFill/>
                </a:ln>
                <a:solidFill>
                  <a:srgbClr val="002060"/>
                </a:solidFill>
                <a:effectLst/>
                <a:uLnTx/>
                <a:uFillTx/>
                <a:latin typeface="Georgia" panose="02040502050405020303" pitchFamily="18" charset="0"/>
                <a:ea typeface="+mn-ea"/>
                <a:cs typeface="+mn-cs"/>
              </a:rPr>
              <a:t> </a:t>
            </a:r>
            <a:r>
              <a:rPr kumimoji="0" lang="bg-BG" sz="1600" b="0" i="0" u="none" strike="noStrike" kern="1200" cap="none" spc="0" normalizeH="0" baseline="0" noProof="0" dirty="0" smtClean="0">
                <a:ln>
                  <a:noFill/>
                </a:ln>
                <a:solidFill>
                  <a:srgbClr val="DD4609"/>
                </a:solidFill>
                <a:effectLst/>
                <a:uLnTx/>
                <a:uFillTx/>
                <a:latin typeface="Georgia" panose="02040502050405020303" pitchFamily="18" charset="0"/>
                <a:ea typeface="+mn-ea"/>
                <a:cs typeface="+mn-cs"/>
              </a:rPr>
              <a:t>Лидери</a:t>
            </a:r>
            <a:r>
              <a:rPr kumimoji="0" lang="bg-BG" sz="1600" b="0" i="0" u="none" strike="noStrike" kern="1200" cap="none" spc="0" normalizeH="0" baseline="0" noProof="0" dirty="0" smtClean="0">
                <a:ln>
                  <a:noFill/>
                </a:ln>
                <a:solidFill>
                  <a:srgbClr val="002060"/>
                </a:solidFill>
                <a:effectLst/>
                <a:uLnTx/>
                <a:uFillTx/>
                <a:latin typeface="Georgia" panose="02040502050405020303" pitchFamily="18" charset="0"/>
                <a:ea typeface="+mn-ea"/>
                <a:cs typeface="+mn-cs"/>
              </a:rPr>
              <a:t> – 14-30 години</a:t>
            </a:r>
          </a:p>
          <a:p>
            <a:pPr marL="228600" marR="0" lvl="0" indent="-228600" algn="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smtClean="0">
                <a:ln>
                  <a:noFill/>
                </a:ln>
                <a:solidFill>
                  <a:srgbClr val="000099"/>
                </a:solidFill>
                <a:effectLst/>
                <a:uLnTx/>
                <a:uFillTx/>
                <a:latin typeface="Calibri" panose="020F0502020204030204"/>
                <a:ea typeface="+mn-ea"/>
                <a:cs typeface="+mn-cs"/>
              </a:rPr>
              <a:t>Ротари международен младежки обмен 15-19 години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bg-BG" sz="1600" b="0" i="0" u="none" strike="noStrike" kern="1200" cap="none" spc="0" normalizeH="0" baseline="0" noProof="0" dirty="0" smtClean="0">
                <a:ln>
                  <a:noFill/>
                </a:ln>
                <a:solidFill>
                  <a:srgbClr val="00B0F0"/>
                </a:solidFill>
                <a:effectLst/>
                <a:uLnTx/>
                <a:uFillTx/>
                <a:latin typeface="Georgia" panose="02040502050405020303" pitchFamily="18" charset="0"/>
                <a:ea typeface="+mn-ea"/>
                <a:cs typeface="+mn-cs"/>
              </a:rPr>
              <a:t>Интеракт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bg-BG" sz="1600" b="0" i="0" u="none" strike="noStrike" kern="1200" cap="none" spc="0" normalizeH="0" baseline="0" noProof="0" dirty="0" smtClean="0">
              <a:ln>
                <a:noFill/>
              </a:ln>
              <a:solidFill>
                <a:srgbClr val="00206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bg-BG" sz="1600" b="0" i="0" u="none" strike="noStrike" kern="1200" cap="none" spc="0" normalizeH="0" baseline="0" noProof="0" dirty="0">
              <a:ln>
                <a:noFill/>
              </a:ln>
              <a:solidFill>
                <a:srgbClr val="002060"/>
              </a:solidFill>
              <a:effectLst/>
              <a:uLnTx/>
              <a:uFillTx/>
              <a:latin typeface="Georgia" panose="02040502050405020303" pitchFamily="18" charset="0"/>
              <a:ea typeface="+mn-ea"/>
              <a:cs typeface="+mn-cs"/>
            </a:endParaRPr>
          </a:p>
        </p:txBody>
      </p:sp>
      <p:pic>
        <p:nvPicPr>
          <p:cNvPr id="12" name="Picture 11">
            <a:extLst>
              <a:ext uri="{FF2B5EF4-FFF2-40B4-BE49-F238E27FC236}">
                <a16:creationId xmlns:a16="http://schemas.microsoft.com/office/drawing/2014/main" id="{985568A7-ED08-44E3-B078-1664D207CF6A}"/>
              </a:ext>
            </a:extLst>
          </p:cNvPr>
          <p:cNvPicPr>
            <a:picLocks noChangeAspect="1"/>
          </p:cNvPicPr>
          <p:nvPr/>
        </p:nvPicPr>
        <p:blipFill>
          <a:blip r:embed="rId4"/>
          <a:stretch>
            <a:fillRect/>
          </a:stretch>
        </p:blipFill>
        <p:spPr>
          <a:xfrm>
            <a:off x="6372200" y="4634569"/>
            <a:ext cx="1792585" cy="782219"/>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w="6350" cap="flat" cmpd="sng" algn="ctr">
            <a:solidFill>
              <a:srgbClr val="ED7D31"/>
            </a:solidFill>
            <a:prstDash val="solid"/>
            <a:miter lim="800000"/>
          </a:ln>
          <a:effectLst/>
        </p:spPr>
      </p:pic>
      <p:pic>
        <p:nvPicPr>
          <p:cNvPr id="13" name="Picture 12">
            <a:extLst>
              <a:ext uri="{FF2B5EF4-FFF2-40B4-BE49-F238E27FC236}">
                <a16:creationId xmlns:a16="http://schemas.microsoft.com/office/drawing/2014/main" id="{F14818FC-F77F-4C6D-855B-CF32F0356E2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83655" y="4634569"/>
            <a:ext cx="3375025"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860648B3-35DC-4B01-9C13-60B9CFF2A55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47244" y="2700496"/>
            <a:ext cx="2592288" cy="1462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142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11">
                                            <p:txEl>
                                              <p:pRg st="1" end="1"/>
                                            </p:txEl>
                                          </p:spTgt>
                                        </p:tgtEl>
                                        <p:attrNameLst>
                                          <p:attrName>style.visibility</p:attrName>
                                        </p:attrNameLst>
                                      </p:cBhvr>
                                      <p:to>
                                        <p:strVal val="visible"/>
                                      </p:to>
                                    </p:set>
                                    <p:anim calcmode="lin" valueType="num">
                                      <p:cBhvr>
                                        <p:cTn id="30" dur="10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31" dur="1000" fill="hold"/>
                                        <p:tgtEl>
                                          <p:spTgt spid="11">
                                            <p:txEl>
                                              <p:pRg st="1" end="1"/>
                                            </p:txEl>
                                          </p:spTgt>
                                        </p:tgtEl>
                                        <p:attrNameLst>
                                          <p:attrName>ppt_h</p:attrName>
                                        </p:attrNameLst>
                                      </p:cBhvr>
                                      <p:tavLst>
                                        <p:tav tm="0">
                                          <p:val>
                                            <p:fltVal val="0"/>
                                          </p:val>
                                        </p:tav>
                                        <p:tav tm="100000">
                                          <p:val>
                                            <p:strVal val="#ppt_h"/>
                                          </p:val>
                                        </p:tav>
                                      </p:tavLst>
                                    </p:anim>
                                    <p:anim calcmode="lin" valueType="num">
                                      <p:cBhvr>
                                        <p:cTn id="32" dur="1000" fill="hold"/>
                                        <p:tgtEl>
                                          <p:spTgt spid="11">
                                            <p:txEl>
                                              <p:pRg st="1" end="1"/>
                                            </p:txEl>
                                          </p:spTgt>
                                        </p:tgtEl>
                                        <p:attrNameLst>
                                          <p:attrName>style.rotation</p:attrName>
                                        </p:attrNameLst>
                                      </p:cBhvr>
                                      <p:tavLst>
                                        <p:tav tm="0">
                                          <p:val>
                                            <p:fltVal val="90"/>
                                          </p:val>
                                        </p:tav>
                                        <p:tav tm="100000">
                                          <p:val>
                                            <p:fltVal val="0"/>
                                          </p:val>
                                        </p:tav>
                                      </p:tavLst>
                                    </p:anim>
                                    <p:animEffect transition="in" filter="fade">
                                      <p:cBhvr>
                                        <p:cTn id="33" dur="1000"/>
                                        <p:tgtEl>
                                          <p:spTgt spid="11">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xEl>
                                              <p:pRg st="2" end="2"/>
                                            </p:txEl>
                                          </p:spTgt>
                                        </p:tgtEl>
                                        <p:attrNameLst>
                                          <p:attrName>style.visibility</p:attrName>
                                        </p:attrNameLst>
                                      </p:cBhvr>
                                      <p:to>
                                        <p:strVal val="visible"/>
                                      </p:to>
                                    </p:set>
                                    <p:anim calcmode="lin" valueType="num">
                                      <p:cBhvr>
                                        <p:cTn id="38" dur="10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39" dur="1000" fill="hold"/>
                                        <p:tgtEl>
                                          <p:spTgt spid="11">
                                            <p:txEl>
                                              <p:pRg st="2" end="2"/>
                                            </p:txEl>
                                          </p:spTgt>
                                        </p:tgtEl>
                                        <p:attrNameLst>
                                          <p:attrName>ppt_h</p:attrName>
                                        </p:attrNameLst>
                                      </p:cBhvr>
                                      <p:tavLst>
                                        <p:tav tm="0">
                                          <p:val>
                                            <p:fltVal val="0"/>
                                          </p:val>
                                        </p:tav>
                                        <p:tav tm="100000">
                                          <p:val>
                                            <p:strVal val="#ppt_h"/>
                                          </p:val>
                                        </p:tav>
                                      </p:tavLst>
                                    </p:anim>
                                    <p:anim calcmode="lin" valueType="num">
                                      <p:cBhvr>
                                        <p:cTn id="40" dur="1000" fill="hold"/>
                                        <p:tgtEl>
                                          <p:spTgt spid="11">
                                            <p:txEl>
                                              <p:pRg st="2" end="2"/>
                                            </p:txEl>
                                          </p:spTgt>
                                        </p:tgtEl>
                                        <p:attrNameLst>
                                          <p:attrName>style.rotation</p:attrName>
                                        </p:attrNameLst>
                                      </p:cBhvr>
                                      <p:tavLst>
                                        <p:tav tm="0">
                                          <p:val>
                                            <p:fltVal val="90"/>
                                          </p:val>
                                        </p:tav>
                                        <p:tav tm="100000">
                                          <p:val>
                                            <p:fltVal val="0"/>
                                          </p:val>
                                        </p:tav>
                                      </p:tavLst>
                                    </p:anim>
                                    <p:animEffect transition="in" filter="fade">
                                      <p:cBhvr>
                                        <p:cTn id="41" dur="1000"/>
                                        <p:tgtEl>
                                          <p:spTgt spid="11">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11">
                                            <p:txEl>
                                              <p:pRg st="3" end="3"/>
                                            </p:txEl>
                                          </p:spTgt>
                                        </p:tgtEl>
                                        <p:attrNameLst>
                                          <p:attrName>style.visibility</p:attrName>
                                        </p:attrNameLst>
                                      </p:cBhvr>
                                      <p:to>
                                        <p:strVal val="visible"/>
                                      </p:to>
                                    </p:set>
                                    <p:anim calcmode="lin" valueType="num">
                                      <p:cBhvr>
                                        <p:cTn id="46" dur="10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47" dur="1000" fill="hold"/>
                                        <p:tgtEl>
                                          <p:spTgt spid="11">
                                            <p:txEl>
                                              <p:pRg st="3" end="3"/>
                                            </p:txEl>
                                          </p:spTgt>
                                        </p:tgtEl>
                                        <p:attrNameLst>
                                          <p:attrName>ppt_h</p:attrName>
                                        </p:attrNameLst>
                                      </p:cBhvr>
                                      <p:tavLst>
                                        <p:tav tm="0">
                                          <p:val>
                                            <p:fltVal val="0"/>
                                          </p:val>
                                        </p:tav>
                                        <p:tav tm="100000">
                                          <p:val>
                                            <p:strVal val="#ppt_h"/>
                                          </p:val>
                                        </p:tav>
                                      </p:tavLst>
                                    </p:anim>
                                    <p:anim calcmode="lin" valueType="num">
                                      <p:cBhvr>
                                        <p:cTn id="48" dur="1000" fill="hold"/>
                                        <p:tgtEl>
                                          <p:spTgt spid="11">
                                            <p:txEl>
                                              <p:pRg st="3" end="3"/>
                                            </p:txEl>
                                          </p:spTgt>
                                        </p:tgtEl>
                                        <p:attrNameLst>
                                          <p:attrName>style.rotation</p:attrName>
                                        </p:attrNameLst>
                                      </p:cBhvr>
                                      <p:tavLst>
                                        <p:tav tm="0">
                                          <p:val>
                                            <p:fltVal val="90"/>
                                          </p:val>
                                        </p:tav>
                                        <p:tav tm="100000">
                                          <p:val>
                                            <p:fltVal val="0"/>
                                          </p:val>
                                        </p:tav>
                                      </p:tavLst>
                                    </p:anim>
                                    <p:animEffect transition="in" filter="fade">
                                      <p:cBhvr>
                                        <p:cTn id="49" dur="1000"/>
                                        <p:tgtEl>
                                          <p:spTgt spid="11">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11">
                                            <p:txEl>
                                              <p:pRg st="4" end="4"/>
                                            </p:txEl>
                                          </p:spTgt>
                                        </p:tgtEl>
                                        <p:attrNameLst>
                                          <p:attrName>style.visibility</p:attrName>
                                        </p:attrNameLst>
                                      </p:cBhvr>
                                      <p:to>
                                        <p:strVal val="visible"/>
                                      </p:to>
                                    </p:set>
                                    <p:anim calcmode="lin" valueType="num">
                                      <p:cBhvr>
                                        <p:cTn id="54" dur="10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55" dur="1000" fill="hold"/>
                                        <p:tgtEl>
                                          <p:spTgt spid="11">
                                            <p:txEl>
                                              <p:pRg st="4" end="4"/>
                                            </p:txEl>
                                          </p:spTgt>
                                        </p:tgtEl>
                                        <p:attrNameLst>
                                          <p:attrName>ppt_h</p:attrName>
                                        </p:attrNameLst>
                                      </p:cBhvr>
                                      <p:tavLst>
                                        <p:tav tm="0">
                                          <p:val>
                                            <p:fltVal val="0"/>
                                          </p:val>
                                        </p:tav>
                                        <p:tav tm="100000">
                                          <p:val>
                                            <p:strVal val="#ppt_h"/>
                                          </p:val>
                                        </p:tav>
                                      </p:tavLst>
                                    </p:anim>
                                    <p:anim calcmode="lin" valueType="num">
                                      <p:cBhvr>
                                        <p:cTn id="56" dur="1000" fill="hold"/>
                                        <p:tgtEl>
                                          <p:spTgt spid="11">
                                            <p:txEl>
                                              <p:pRg st="4" end="4"/>
                                            </p:txEl>
                                          </p:spTgt>
                                        </p:tgtEl>
                                        <p:attrNameLst>
                                          <p:attrName>style.rotation</p:attrName>
                                        </p:attrNameLst>
                                      </p:cBhvr>
                                      <p:tavLst>
                                        <p:tav tm="0">
                                          <p:val>
                                            <p:fltVal val="90"/>
                                          </p:val>
                                        </p:tav>
                                        <p:tav tm="100000">
                                          <p:val>
                                            <p:fltVal val="0"/>
                                          </p:val>
                                        </p:tav>
                                      </p:tavLst>
                                    </p:anim>
                                    <p:animEffect transition="in" filter="fade">
                                      <p:cBhvr>
                                        <p:cTn id="57" dur="1000"/>
                                        <p:tgtEl>
                                          <p:spTgt spid="11">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p:cTn id="62" dur="1000" fill="hold"/>
                                        <p:tgtEl>
                                          <p:spTgt spid="12"/>
                                        </p:tgtEl>
                                        <p:attrNameLst>
                                          <p:attrName>ppt_w</p:attrName>
                                        </p:attrNameLst>
                                      </p:cBhvr>
                                      <p:tavLst>
                                        <p:tav tm="0">
                                          <p:val>
                                            <p:fltVal val="0"/>
                                          </p:val>
                                        </p:tav>
                                        <p:tav tm="100000">
                                          <p:val>
                                            <p:strVal val="#ppt_w"/>
                                          </p:val>
                                        </p:tav>
                                      </p:tavLst>
                                    </p:anim>
                                    <p:anim calcmode="lin" valueType="num">
                                      <p:cBhvr>
                                        <p:cTn id="63" dur="1000" fill="hold"/>
                                        <p:tgtEl>
                                          <p:spTgt spid="12"/>
                                        </p:tgtEl>
                                        <p:attrNameLst>
                                          <p:attrName>ppt_h</p:attrName>
                                        </p:attrNameLst>
                                      </p:cBhvr>
                                      <p:tavLst>
                                        <p:tav tm="0">
                                          <p:val>
                                            <p:fltVal val="0"/>
                                          </p:val>
                                        </p:tav>
                                        <p:tav tm="100000">
                                          <p:val>
                                            <p:strVal val="#ppt_h"/>
                                          </p:val>
                                        </p:tav>
                                      </p:tavLst>
                                    </p:anim>
                                    <p:anim calcmode="lin" valueType="num">
                                      <p:cBhvr>
                                        <p:cTn id="64" dur="1000" fill="hold"/>
                                        <p:tgtEl>
                                          <p:spTgt spid="12"/>
                                        </p:tgtEl>
                                        <p:attrNameLst>
                                          <p:attrName>style.rotation</p:attrName>
                                        </p:attrNameLst>
                                      </p:cBhvr>
                                      <p:tavLst>
                                        <p:tav tm="0">
                                          <p:val>
                                            <p:fltVal val="90"/>
                                          </p:val>
                                        </p:tav>
                                        <p:tav tm="100000">
                                          <p:val>
                                            <p:fltVal val="0"/>
                                          </p:val>
                                        </p:tav>
                                      </p:tavLst>
                                    </p:anim>
                                    <p:animEffect transition="in" filter="fade">
                                      <p:cBhvr>
                                        <p:cTn id="65" dur="10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p:cTn id="70" dur="1000" fill="hold"/>
                                        <p:tgtEl>
                                          <p:spTgt spid="13"/>
                                        </p:tgtEl>
                                        <p:attrNameLst>
                                          <p:attrName>ppt_w</p:attrName>
                                        </p:attrNameLst>
                                      </p:cBhvr>
                                      <p:tavLst>
                                        <p:tav tm="0">
                                          <p:val>
                                            <p:fltVal val="0"/>
                                          </p:val>
                                        </p:tav>
                                        <p:tav tm="100000">
                                          <p:val>
                                            <p:strVal val="#ppt_w"/>
                                          </p:val>
                                        </p:tav>
                                      </p:tavLst>
                                    </p:anim>
                                    <p:anim calcmode="lin" valueType="num">
                                      <p:cBhvr>
                                        <p:cTn id="71" dur="1000" fill="hold"/>
                                        <p:tgtEl>
                                          <p:spTgt spid="13"/>
                                        </p:tgtEl>
                                        <p:attrNameLst>
                                          <p:attrName>ppt_h</p:attrName>
                                        </p:attrNameLst>
                                      </p:cBhvr>
                                      <p:tavLst>
                                        <p:tav tm="0">
                                          <p:val>
                                            <p:fltVal val="0"/>
                                          </p:val>
                                        </p:tav>
                                        <p:tav tm="100000">
                                          <p:val>
                                            <p:strVal val="#ppt_h"/>
                                          </p:val>
                                        </p:tav>
                                      </p:tavLst>
                                    </p:anim>
                                    <p:anim calcmode="lin" valueType="num">
                                      <p:cBhvr>
                                        <p:cTn id="72" dur="1000" fill="hold"/>
                                        <p:tgtEl>
                                          <p:spTgt spid="13"/>
                                        </p:tgtEl>
                                        <p:attrNameLst>
                                          <p:attrName>style.rotation</p:attrName>
                                        </p:attrNameLst>
                                      </p:cBhvr>
                                      <p:tavLst>
                                        <p:tav tm="0">
                                          <p:val>
                                            <p:fltVal val="90"/>
                                          </p:val>
                                        </p:tav>
                                        <p:tav tm="100000">
                                          <p:val>
                                            <p:fltVal val="0"/>
                                          </p:val>
                                        </p:tav>
                                      </p:tavLst>
                                    </p:anim>
                                    <p:animEffect transition="in" filter="fade">
                                      <p:cBhvr>
                                        <p:cTn id="73" dur="1000"/>
                                        <p:tgtEl>
                                          <p:spTgt spid="13"/>
                                        </p:tgtEl>
                                      </p:cBhvr>
                                    </p:animEffect>
                                  </p:childTnLst>
                                </p:cTn>
                              </p:par>
                            </p:childTnLst>
                          </p:cTn>
                        </p:par>
                      </p:childTnLst>
                    </p:cTn>
                  </p:par>
                  <p:par>
                    <p:cTn id="74" fill="hold">
                      <p:stCondLst>
                        <p:cond delay="indefinite"/>
                      </p:stCondLst>
                      <p:childTnLst>
                        <p:par>
                          <p:cTn id="75" fill="hold">
                            <p:stCondLst>
                              <p:cond delay="0"/>
                            </p:stCondLst>
                            <p:childTnLst>
                              <p:par>
                                <p:cTn id="76" presetID="31" presetClass="entr" presetSubtype="0" fill="hold" nodeType="clickEffect">
                                  <p:stCondLst>
                                    <p:cond delay="0"/>
                                  </p:stCondLst>
                                  <p:childTnLst>
                                    <p:set>
                                      <p:cBhvr>
                                        <p:cTn id="77" dur="1" fill="hold">
                                          <p:stCondLst>
                                            <p:cond delay="0"/>
                                          </p:stCondLst>
                                        </p:cTn>
                                        <p:tgtEl>
                                          <p:spTgt spid="14"/>
                                        </p:tgtEl>
                                        <p:attrNameLst>
                                          <p:attrName>style.visibility</p:attrName>
                                        </p:attrNameLst>
                                      </p:cBhvr>
                                      <p:to>
                                        <p:strVal val="visible"/>
                                      </p:to>
                                    </p:set>
                                    <p:anim calcmode="lin" valueType="num">
                                      <p:cBhvr>
                                        <p:cTn id="78" dur="1000" fill="hold"/>
                                        <p:tgtEl>
                                          <p:spTgt spid="14"/>
                                        </p:tgtEl>
                                        <p:attrNameLst>
                                          <p:attrName>ppt_w</p:attrName>
                                        </p:attrNameLst>
                                      </p:cBhvr>
                                      <p:tavLst>
                                        <p:tav tm="0">
                                          <p:val>
                                            <p:fltVal val="0"/>
                                          </p:val>
                                        </p:tav>
                                        <p:tav tm="100000">
                                          <p:val>
                                            <p:strVal val="#ppt_w"/>
                                          </p:val>
                                        </p:tav>
                                      </p:tavLst>
                                    </p:anim>
                                    <p:anim calcmode="lin" valueType="num">
                                      <p:cBhvr>
                                        <p:cTn id="79" dur="1000" fill="hold"/>
                                        <p:tgtEl>
                                          <p:spTgt spid="14"/>
                                        </p:tgtEl>
                                        <p:attrNameLst>
                                          <p:attrName>ppt_h</p:attrName>
                                        </p:attrNameLst>
                                      </p:cBhvr>
                                      <p:tavLst>
                                        <p:tav tm="0">
                                          <p:val>
                                            <p:fltVal val="0"/>
                                          </p:val>
                                        </p:tav>
                                        <p:tav tm="100000">
                                          <p:val>
                                            <p:strVal val="#ppt_h"/>
                                          </p:val>
                                        </p:tav>
                                      </p:tavLst>
                                    </p:anim>
                                    <p:anim calcmode="lin" valueType="num">
                                      <p:cBhvr>
                                        <p:cTn id="80" dur="1000" fill="hold"/>
                                        <p:tgtEl>
                                          <p:spTgt spid="14"/>
                                        </p:tgtEl>
                                        <p:attrNameLst>
                                          <p:attrName>style.rotation</p:attrName>
                                        </p:attrNameLst>
                                      </p:cBhvr>
                                      <p:tavLst>
                                        <p:tav tm="0">
                                          <p:val>
                                            <p:fltVal val="90"/>
                                          </p:val>
                                        </p:tav>
                                        <p:tav tm="100000">
                                          <p:val>
                                            <p:fltVal val="0"/>
                                          </p:val>
                                        </p:tav>
                                      </p:tavLst>
                                    </p:anim>
                                    <p:animEffect transition="in" filter="fade">
                                      <p:cBhvr>
                                        <p:cTn id="8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377180" y="476672"/>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dirty="0">
                <a:latin typeface="Arial Narrow" panose="020B0606020202030204" pitchFamily="34" charset="0"/>
                <a:cs typeface="Times New Roman" panose="02020603050405020304" pitchFamily="18" charset="0"/>
              </a:rPr>
              <a:t>Какви възможности отваря Ротари пред нас ?</a:t>
            </a:r>
            <a:r>
              <a:rPr lang="en-US" b="1" dirty="0">
                <a:latin typeface="Arial Narrow" panose="020B0606020202030204" pitchFamily="34" charset="0"/>
                <a:cs typeface="Times New Roman" panose="02020603050405020304" pitchFamily="18" charset="0"/>
              </a:rPr>
              <a:t/>
            </a:r>
            <a:br>
              <a:rPr lang="en-US" b="1" dirty="0">
                <a:latin typeface="Arial Narrow" panose="020B0606020202030204" pitchFamily="34" charset="0"/>
                <a:cs typeface="Times New Roman" panose="02020603050405020304" pitchFamily="18" charset="0"/>
              </a:rPr>
            </a:br>
            <a:endParaRPr lang="bg-BG" altLang="bg-BG" b="1" dirty="0" smtClean="0">
              <a:latin typeface="Arial Narrow" pitchFamily="34" charset="0"/>
            </a:endParaRPr>
          </a:p>
        </p:txBody>
      </p:sp>
      <p:sp>
        <p:nvSpPr>
          <p:cNvPr id="2970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7000"/>
              </a:lnSpc>
              <a:spcBef>
                <a:spcPct val="0"/>
              </a:spcBef>
              <a:spcAft>
                <a:spcPts val="800"/>
              </a:spcAft>
              <a:buClrTx/>
              <a:buSzTx/>
              <a:buFontTx/>
              <a:buNone/>
              <a:tabLst/>
              <a:defRPr/>
            </a:pPr>
            <a:r>
              <a:rPr kumimoji="0" lang="bg-BG" altLang="bg-BG" sz="1800" b="0" i="0" u="none" strike="noStrike" kern="1200" cap="none" spc="0" normalizeH="0" baseline="0" noProof="0">
                <a:ln>
                  <a:noFill/>
                </a:ln>
                <a:solidFill>
                  <a:srgbClr val="958D85"/>
                </a:solidFill>
                <a:effectLst/>
                <a:uLnTx/>
                <a:uFillTx/>
                <a:latin typeface="Calibri" pitchFamily="34" charset="0"/>
                <a:ea typeface="Calibri" pitchFamily="34" charset="0"/>
                <a:cs typeface="Times New Roman" pitchFamily="18" charset="0"/>
              </a:rPr>
              <a:t> </a:t>
            </a:r>
          </a:p>
        </p:txBody>
      </p:sp>
      <p:pic>
        <p:nvPicPr>
          <p:cNvPr id="4" name="Picture 3">
            <a:extLst>
              <a:ext uri="{FF2B5EF4-FFF2-40B4-BE49-F238E27FC236}">
                <a16:creationId xmlns:a16="http://schemas.microsoft.com/office/drawing/2014/main" id="{CDBEE4C4-D07A-493E-8DE8-20208902B7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6474" y="1025285"/>
            <a:ext cx="2261516" cy="2261516"/>
          </a:xfrm>
          <a:prstGeom prst="rect">
            <a:avLst/>
          </a:prstGeom>
        </p:spPr>
      </p:pic>
      <p:sp>
        <p:nvSpPr>
          <p:cNvPr id="5" name="Rectangle 4">
            <a:extLst>
              <a:ext uri="{FF2B5EF4-FFF2-40B4-BE49-F238E27FC236}">
                <a16:creationId xmlns:a16="http://schemas.microsoft.com/office/drawing/2014/main" id="{7C6D91B0-F033-4670-86B9-23C2E5B569E9}"/>
              </a:ext>
            </a:extLst>
          </p:cNvPr>
          <p:cNvSpPr/>
          <p:nvPr/>
        </p:nvSpPr>
        <p:spPr>
          <a:xfrm>
            <a:off x="107504" y="1239119"/>
            <a:ext cx="6096000" cy="584775"/>
          </a:xfrm>
          <a:prstGeom prst="rect">
            <a:avLst/>
          </a:prstGeom>
        </p:spPr>
        <p:txBody>
          <a:bodyPr>
            <a:spAutoFit/>
          </a:bodyPr>
          <a:lstStyle/>
          <a:p>
            <a:pPr algn="ctr" eaLnBrk="1" fontAlgn="auto" hangingPunct="1">
              <a:spcBef>
                <a:spcPts val="0"/>
              </a:spcBef>
              <a:spcAft>
                <a:spcPts val="0"/>
              </a:spcAft>
              <a:defRPr/>
            </a:pPr>
            <a:r>
              <a:rPr lang="ru-RU" sz="1600" dirty="0">
                <a:solidFill>
                  <a:srgbClr val="002060"/>
                </a:solidFill>
                <a:latin typeface="Calibri" panose="020F0502020204030204"/>
                <a:cs typeface="+mn-cs"/>
              </a:rPr>
              <a:t>Млади, търсещи, активни хора между 12 и 18 години готови да правят добро заедно със своя Ротари клуб.</a:t>
            </a:r>
          </a:p>
        </p:txBody>
      </p:sp>
      <p:sp>
        <p:nvSpPr>
          <p:cNvPr id="6" name="Rectangle 5">
            <a:extLst>
              <a:ext uri="{FF2B5EF4-FFF2-40B4-BE49-F238E27FC236}">
                <a16:creationId xmlns:a16="http://schemas.microsoft.com/office/drawing/2014/main" id="{07B566BB-F930-44BC-9D26-9C30C4AF70AB}"/>
              </a:ext>
            </a:extLst>
          </p:cNvPr>
          <p:cNvSpPr/>
          <p:nvPr/>
        </p:nvSpPr>
        <p:spPr>
          <a:xfrm>
            <a:off x="0" y="2052941"/>
            <a:ext cx="6096000" cy="338554"/>
          </a:xfrm>
          <a:prstGeom prst="rect">
            <a:avLst/>
          </a:prstGeom>
        </p:spPr>
        <p:txBody>
          <a:bodyPr>
            <a:spAutoFit/>
          </a:bodyPr>
          <a:lstStyle/>
          <a:p>
            <a:pPr algn="ctr" eaLnBrk="1" fontAlgn="auto" hangingPunct="1">
              <a:spcBef>
                <a:spcPts val="0"/>
              </a:spcBef>
              <a:spcAft>
                <a:spcPts val="0"/>
              </a:spcAft>
              <a:defRPr/>
            </a:pPr>
            <a:r>
              <a:rPr lang="bg-BG" sz="1600" dirty="0">
                <a:solidFill>
                  <a:srgbClr val="002060"/>
                </a:solidFill>
                <a:latin typeface="Georgia" panose="02040502050405020303" pitchFamily="18" charset="0"/>
                <a:cs typeface="+mn-cs"/>
              </a:rPr>
              <a:t>Къде има </a:t>
            </a:r>
            <a:r>
              <a:rPr lang="bg-BG" sz="1600" dirty="0" err="1">
                <a:solidFill>
                  <a:srgbClr val="002060"/>
                </a:solidFill>
                <a:latin typeface="Georgia" panose="02040502050405020303" pitchFamily="18" charset="0"/>
                <a:cs typeface="+mn-cs"/>
              </a:rPr>
              <a:t>Интеракт</a:t>
            </a:r>
            <a:r>
              <a:rPr lang="bg-BG" sz="1600" dirty="0">
                <a:solidFill>
                  <a:srgbClr val="002060"/>
                </a:solidFill>
                <a:latin typeface="Georgia" panose="02040502050405020303" pitchFamily="18" charset="0"/>
                <a:cs typeface="+mn-cs"/>
              </a:rPr>
              <a:t>?</a:t>
            </a:r>
            <a:endParaRPr lang="en-US" sz="1600" dirty="0">
              <a:solidFill>
                <a:srgbClr val="002060"/>
              </a:solidFill>
              <a:latin typeface="Georgia" panose="02040502050405020303" pitchFamily="18" charset="0"/>
              <a:cs typeface="+mn-cs"/>
            </a:endParaRPr>
          </a:p>
        </p:txBody>
      </p:sp>
      <p:sp>
        <p:nvSpPr>
          <p:cNvPr id="7" name="Content Placeholder 2">
            <a:extLst>
              <a:ext uri="{FF2B5EF4-FFF2-40B4-BE49-F238E27FC236}">
                <a16:creationId xmlns:a16="http://schemas.microsoft.com/office/drawing/2014/main" id="{C6644395-0CA7-4809-8405-46B7CF5862C9}"/>
              </a:ext>
            </a:extLst>
          </p:cNvPr>
          <p:cNvSpPr txBox="1">
            <a:spLocks/>
          </p:cNvSpPr>
          <p:nvPr/>
        </p:nvSpPr>
        <p:spPr>
          <a:xfrm>
            <a:off x="226172" y="2339605"/>
            <a:ext cx="8315418" cy="13423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bg-BG" sz="1600" b="0" i="0" u="none" strike="noStrike" kern="1200" cap="none" spc="0" normalizeH="0" baseline="0" noProof="0" dirty="0" smtClean="0">
                <a:ln>
                  <a:noFill/>
                </a:ln>
                <a:solidFill>
                  <a:srgbClr val="002060"/>
                </a:solidFill>
                <a:effectLst/>
                <a:uLnTx/>
                <a:uFillTx/>
                <a:latin typeface="Calibri" panose="020F0502020204030204"/>
                <a:ea typeface="+mn-ea"/>
                <a:cs typeface="+mn-cs"/>
              </a:rPr>
              <a:t>По света:</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bg-BG" sz="1600" b="0" i="0" u="none" strike="noStrike" kern="1200" cap="none" spc="0" normalizeH="0" baseline="0" noProof="0" dirty="0" smtClean="0">
                <a:ln>
                  <a:noFill/>
                </a:ln>
                <a:solidFill>
                  <a:srgbClr val="002060"/>
                </a:solidFill>
                <a:effectLst/>
                <a:uLnTx/>
                <a:uFillTx/>
                <a:latin typeface="Calibri" panose="020F0502020204030204"/>
                <a:ea typeface="+mn-ea"/>
                <a:cs typeface="+mn-cs"/>
              </a:rPr>
              <a:t>159 страни - 20 372</a:t>
            </a:r>
            <a:r>
              <a:rPr kumimoji="0" lang="en-US" sz="1600" b="0" i="0" u="none" strike="noStrike" kern="1200" cap="none" spc="0" normalizeH="0" baseline="0" noProof="0" dirty="0" smtClean="0">
                <a:ln>
                  <a:noFill/>
                </a:ln>
                <a:solidFill>
                  <a:srgbClr val="002060"/>
                </a:solidFill>
                <a:effectLst/>
                <a:uLnTx/>
                <a:uFillTx/>
                <a:latin typeface="Calibri" panose="020F0502020204030204"/>
                <a:ea typeface="+mn-ea"/>
                <a:cs typeface="+mn-cs"/>
              </a:rPr>
              <a:t> </a:t>
            </a:r>
            <a:r>
              <a:rPr kumimoji="0" lang="bg-BG" sz="1600" b="0" i="0" u="none" strike="noStrike" kern="1200" cap="none" spc="0" normalizeH="0" baseline="0" noProof="0" dirty="0" smtClean="0">
                <a:ln>
                  <a:noFill/>
                </a:ln>
                <a:solidFill>
                  <a:srgbClr val="002060"/>
                </a:solidFill>
                <a:effectLst/>
                <a:uLnTx/>
                <a:uFillTx/>
                <a:latin typeface="Calibri" panose="020F0502020204030204"/>
                <a:ea typeface="+mn-ea"/>
                <a:cs typeface="+mn-cs"/>
              </a:rPr>
              <a:t>клуба – над 460 000 члена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bg-BG" sz="1600" b="0" i="0" u="none" strike="noStrike" kern="1200" cap="none" spc="0" normalizeH="0" baseline="0" noProof="0" dirty="0" smtClean="0">
                <a:ln>
                  <a:noFill/>
                </a:ln>
                <a:solidFill>
                  <a:srgbClr val="002060"/>
                </a:solidFill>
                <a:effectLst/>
                <a:uLnTx/>
                <a:uFillTx/>
                <a:latin typeface="Calibri" panose="020F0502020204030204"/>
                <a:ea typeface="+mn-ea"/>
                <a:cs typeface="+mn-cs"/>
              </a:rPr>
              <a:t>И у нас: </a:t>
            </a:r>
            <a:endParaRPr kumimoji="0" lang="en-US" sz="1600" b="0" i="0" u="none" strike="noStrike" kern="1200" cap="none" spc="0" normalizeH="0" baseline="0" noProof="0" dirty="0" smtClean="0">
              <a:ln>
                <a:noFill/>
              </a:ln>
              <a:solidFill>
                <a:srgbClr val="00206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smtClean="0">
                <a:ln>
                  <a:noFill/>
                </a:ln>
                <a:solidFill>
                  <a:srgbClr val="002060"/>
                </a:solidFill>
                <a:effectLst/>
                <a:uLnTx/>
                <a:uFillTx/>
                <a:latin typeface="Calibri" panose="020F0502020204030204"/>
                <a:ea typeface="+mn-ea"/>
                <a:cs typeface="+mn-cs"/>
              </a:rPr>
              <a:t>29 града - </a:t>
            </a:r>
            <a:r>
              <a:rPr kumimoji="0" lang="en-US" sz="1600" b="0" i="0" u="none" strike="noStrike" kern="1200" cap="none" spc="0" normalizeH="0" baseline="0" noProof="0" dirty="0" smtClean="0">
                <a:ln>
                  <a:noFill/>
                </a:ln>
                <a:solidFill>
                  <a:srgbClr val="002060"/>
                </a:solidFill>
                <a:effectLst/>
                <a:uLnTx/>
                <a:uFillTx/>
                <a:latin typeface="Calibri" panose="020F0502020204030204"/>
                <a:ea typeface="+mn-ea"/>
                <a:cs typeface="+mn-cs"/>
              </a:rPr>
              <a:t>53</a:t>
            </a:r>
            <a:r>
              <a:rPr kumimoji="0" lang="ru-RU" sz="1600" b="0" i="0" u="none" strike="noStrike" kern="1200" cap="none" spc="0" normalizeH="0" baseline="0" noProof="0" dirty="0" smtClean="0">
                <a:ln>
                  <a:noFill/>
                </a:ln>
                <a:solidFill>
                  <a:srgbClr val="002060"/>
                </a:solidFill>
                <a:effectLst/>
                <a:uLnTx/>
                <a:uFillTx/>
                <a:latin typeface="Calibri" panose="020F0502020204030204"/>
                <a:ea typeface="+mn-ea"/>
                <a:cs typeface="+mn-cs"/>
              </a:rPr>
              <a:t> клуба – над 800  члена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bg-BG" sz="1600" b="0" i="0" u="none" strike="noStrike" kern="1200" cap="none" spc="0" normalizeH="0" baseline="0" noProof="0" dirty="0">
              <a:ln>
                <a:noFill/>
              </a:ln>
              <a:solidFill>
                <a:srgbClr val="002060"/>
              </a:solidFill>
              <a:effectLst/>
              <a:uLnTx/>
              <a:uFillTx/>
              <a:latin typeface="Georgia" panose="02040502050405020303" pitchFamily="18" charset="0"/>
              <a:ea typeface="+mn-ea"/>
              <a:cs typeface="+mn-cs"/>
            </a:endParaRPr>
          </a:p>
        </p:txBody>
      </p:sp>
      <p:sp>
        <p:nvSpPr>
          <p:cNvPr id="8" name="Rectangle 7">
            <a:extLst>
              <a:ext uri="{FF2B5EF4-FFF2-40B4-BE49-F238E27FC236}">
                <a16:creationId xmlns:a16="http://schemas.microsoft.com/office/drawing/2014/main" id="{C86DBE7A-0D14-4099-B612-0A86377B1DE1}"/>
              </a:ext>
            </a:extLst>
          </p:cNvPr>
          <p:cNvSpPr/>
          <p:nvPr/>
        </p:nvSpPr>
        <p:spPr>
          <a:xfrm>
            <a:off x="790474" y="3824599"/>
            <a:ext cx="6096000" cy="338554"/>
          </a:xfrm>
          <a:prstGeom prst="rect">
            <a:avLst/>
          </a:prstGeom>
        </p:spPr>
        <p:txBody>
          <a:bodyPr>
            <a:spAutoFit/>
          </a:bodyPr>
          <a:lstStyle/>
          <a:p>
            <a:pPr algn="ctr" eaLnBrk="1" fontAlgn="auto" hangingPunct="1">
              <a:spcBef>
                <a:spcPts val="0"/>
              </a:spcBef>
              <a:spcAft>
                <a:spcPts val="0"/>
              </a:spcAft>
              <a:defRPr/>
            </a:pPr>
            <a:r>
              <a:rPr lang="bg-BG" sz="1600" dirty="0">
                <a:solidFill>
                  <a:srgbClr val="002060"/>
                </a:solidFill>
                <a:latin typeface="Georgia" panose="02040502050405020303" pitchFamily="18" charset="0"/>
                <a:cs typeface="+mn-cs"/>
              </a:rPr>
              <a:t>Кога е създадена Програмата </a:t>
            </a:r>
            <a:r>
              <a:rPr lang="bg-BG" sz="1600" dirty="0" err="1">
                <a:solidFill>
                  <a:srgbClr val="002060"/>
                </a:solidFill>
                <a:latin typeface="Georgia" panose="02040502050405020303" pitchFamily="18" charset="0"/>
                <a:cs typeface="+mn-cs"/>
              </a:rPr>
              <a:t>Интеракт</a:t>
            </a:r>
            <a:r>
              <a:rPr lang="bg-BG" sz="1600" dirty="0">
                <a:solidFill>
                  <a:srgbClr val="002060"/>
                </a:solidFill>
                <a:latin typeface="Georgia" panose="02040502050405020303" pitchFamily="18" charset="0"/>
                <a:cs typeface="+mn-cs"/>
              </a:rPr>
              <a:t>?</a:t>
            </a:r>
            <a:endParaRPr lang="en-US" sz="1600" dirty="0">
              <a:solidFill>
                <a:srgbClr val="002060"/>
              </a:solidFill>
              <a:latin typeface="Georgia" panose="02040502050405020303" pitchFamily="18" charset="0"/>
              <a:cs typeface="+mn-cs"/>
            </a:endParaRPr>
          </a:p>
        </p:txBody>
      </p:sp>
      <p:sp>
        <p:nvSpPr>
          <p:cNvPr id="9" name="Content Placeholder 2">
            <a:extLst>
              <a:ext uri="{FF2B5EF4-FFF2-40B4-BE49-F238E27FC236}">
                <a16:creationId xmlns:a16="http://schemas.microsoft.com/office/drawing/2014/main" id="{B52A9503-1DC3-44CF-BADA-E536717EA6B6}"/>
              </a:ext>
            </a:extLst>
          </p:cNvPr>
          <p:cNvSpPr txBox="1">
            <a:spLocks/>
          </p:cNvSpPr>
          <p:nvPr/>
        </p:nvSpPr>
        <p:spPr>
          <a:xfrm>
            <a:off x="384685" y="4233563"/>
            <a:ext cx="8315418" cy="13423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bg-BG" sz="1600" b="0" i="0" u="none" strike="noStrike" kern="1200" cap="none" spc="0" normalizeH="0" baseline="0" noProof="0" dirty="0">
                <a:ln>
                  <a:noFill/>
                </a:ln>
                <a:solidFill>
                  <a:srgbClr val="002060"/>
                </a:solidFill>
                <a:effectLst/>
                <a:uLnTx/>
                <a:uFillTx/>
                <a:latin typeface="Calibri" panose="020F0502020204030204"/>
                <a:ea typeface="+mn-ea"/>
                <a:cs typeface="+mn-cs"/>
              </a:rPr>
              <a:t>По света:</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a:ea typeface="+mn-ea"/>
                <a:cs typeface="+mn-cs"/>
              </a:rPr>
              <a:t>5.11.1962 </a:t>
            </a:r>
            <a:r>
              <a:rPr kumimoji="0" lang="bg-BG" sz="1600" b="0" i="0" u="none" strike="noStrike" kern="1200" cap="none" spc="0" normalizeH="0" baseline="0" noProof="0" dirty="0">
                <a:ln>
                  <a:noFill/>
                </a:ln>
                <a:solidFill>
                  <a:srgbClr val="002060"/>
                </a:solidFill>
                <a:effectLst/>
                <a:uLnTx/>
                <a:uFillTx/>
                <a:latin typeface="Calibri" panose="020F0502020204030204"/>
                <a:ea typeface="+mn-ea"/>
                <a:cs typeface="+mn-cs"/>
              </a:rPr>
              <a:t>г. , Флорида</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bg-BG" sz="1600" b="0" i="0" u="none" strike="noStrike" kern="1200" cap="none" spc="0" normalizeH="0" baseline="0" noProof="0" dirty="0">
                <a:ln>
                  <a:noFill/>
                </a:ln>
                <a:solidFill>
                  <a:srgbClr val="002060"/>
                </a:solidFill>
                <a:effectLst/>
                <a:uLnTx/>
                <a:uFillTx/>
                <a:latin typeface="Calibri" panose="020F0502020204030204"/>
                <a:ea typeface="+mn-ea"/>
                <a:cs typeface="+mn-cs"/>
              </a:rPr>
              <a:t>И у нас: </a:t>
            </a:r>
            <a:endParaRPr kumimoji="0" lang="en-US" sz="16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2060"/>
                </a:solidFill>
                <a:effectLst/>
                <a:uLnTx/>
                <a:uFillTx/>
                <a:latin typeface="Calibri" panose="020F0502020204030204"/>
                <a:ea typeface="+mn-ea"/>
                <a:cs typeface="+mn-cs"/>
              </a:rPr>
              <a:t>18.12.2001 г., София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bg-BG" sz="1600" b="0" i="0" u="none" strike="noStrike" kern="1200" cap="none" spc="0" normalizeH="0" baseline="0" noProof="0" dirty="0">
              <a:ln>
                <a:noFill/>
              </a:ln>
              <a:solidFill>
                <a:srgbClr val="002060"/>
              </a:solidFill>
              <a:effectLst/>
              <a:uLnTx/>
              <a:uFillTx/>
              <a:latin typeface="Georgia" panose="02040502050405020303" pitchFamily="18" charset="0"/>
              <a:ea typeface="+mn-ea"/>
              <a:cs typeface="+mn-cs"/>
            </a:endParaRPr>
          </a:p>
        </p:txBody>
      </p:sp>
      <p:pic>
        <p:nvPicPr>
          <p:cNvPr id="10" name="Picture 9">
            <a:extLst>
              <a:ext uri="{FF2B5EF4-FFF2-40B4-BE49-F238E27FC236}">
                <a16:creationId xmlns:a16="http://schemas.microsoft.com/office/drawing/2014/main" id="{7E36AE3A-699E-472D-8B8E-722C33F6FD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8028" y="3515848"/>
            <a:ext cx="3329962" cy="2494257"/>
          </a:xfrm>
          <a:prstGeom prst="rect">
            <a:avLst/>
          </a:prstGeom>
        </p:spPr>
      </p:pic>
      <p:pic>
        <p:nvPicPr>
          <p:cNvPr id="11" name="Picture 10">
            <a:extLst>
              <a:ext uri="{FF2B5EF4-FFF2-40B4-BE49-F238E27FC236}">
                <a16:creationId xmlns:a16="http://schemas.microsoft.com/office/drawing/2014/main" id="{1567874C-3C98-4953-8572-F6EB7935B6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6179" y="3001873"/>
            <a:ext cx="2398156" cy="3198496"/>
          </a:xfrm>
          <a:prstGeom prst="rect">
            <a:avLst/>
          </a:prstGeom>
        </p:spPr>
      </p:pic>
    </p:spTree>
    <p:extLst>
      <p:ext uri="{BB962C8B-B14F-4D97-AF65-F5344CB8AC3E}">
        <p14:creationId xmlns:p14="http://schemas.microsoft.com/office/powerpoint/2010/main" val="262465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 calcmode="lin" valueType="num">
                                      <p:cBhvr additive="base">
                                        <p:cTn id="26"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7">
                                            <p:txEl>
                                              <p:pRg st="2" end="2"/>
                                            </p:txEl>
                                          </p:spTgt>
                                        </p:tgtEl>
                                        <p:attrNameLst>
                                          <p:attrName>style.visibility</p:attrName>
                                        </p:attrNameLst>
                                      </p:cBhvr>
                                      <p:to>
                                        <p:strVal val="visible"/>
                                      </p:to>
                                    </p:set>
                                    <p:anim calcmode="lin" valueType="num">
                                      <p:cBhvr additive="base">
                                        <p:cTn id="36"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 calcmode="lin" valueType="num">
                                      <p:cBhvr additive="base">
                                        <p:cTn id="50"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9">
                                            <p:txEl>
                                              <p:pRg st="2" end="2"/>
                                            </p:txEl>
                                          </p:spTgt>
                                        </p:tgtEl>
                                        <p:attrNameLst>
                                          <p:attrName>style.visibility</p:attrName>
                                        </p:attrNameLst>
                                      </p:cBhvr>
                                      <p:to>
                                        <p:strVal val="visible"/>
                                      </p:to>
                                    </p:set>
                                    <p:anim calcmode="lin" valueType="num">
                                      <p:cBhvr additive="base">
                                        <p:cTn id="60"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nodeType="click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1000" fill="hold"/>
                                        <p:tgtEl>
                                          <p:spTgt spid="10"/>
                                        </p:tgtEl>
                                        <p:attrNameLst>
                                          <p:attrName>ppt_w</p:attrName>
                                        </p:attrNameLst>
                                      </p:cBhvr>
                                      <p:tavLst>
                                        <p:tav tm="0">
                                          <p:val>
                                            <p:fltVal val="0"/>
                                          </p:val>
                                        </p:tav>
                                        <p:tav tm="100000">
                                          <p:val>
                                            <p:strVal val="#ppt_w"/>
                                          </p:val>
                                        </p:tav>
                                      </p:tavLst>
                                    </p:anim>
                                    <p:anim calcmode="lin" valueType="num">
                                      <p:cBhvr>
                                        <p:cTn id="71" dur="1000" fill="hold"/>
                                        <p:tgtEl>
                                          <p:spTgt spid="10"/>
                                        </p:tgtEl>
                                        <p:attrNameLst>
                                          <p:attrName>ppt_h</p:attrName>
                                        </p:attrNameLst>
                                      </p:cBhvr>
                                      <p:tavLst>
                                        <p:tav tm="0">
                                          <p:val>
                                            <p:fltVal val="0"/>
                                          </p:val>
                                        </p:tav>
                                        <p:tav tm="100000">
                                          <p:val>
                                            <p:strVal val="#ppt_h"/>
                                          </p:val>
                                        </p:tav>
                                      </p:tavLst>
                                    </p:anim>
                                    <p:anim calcmode="lin" valueType="num">
                                      <p:cBhvr>
                                        <p:cTn id="72" dur="1000" fill="hold"/>
                                        <p:tgtEl>
                                          <p:spTgt spid="10"/>
                                        </p:tgtEl>
                                        <p:attrNameLst>
                                          <p:attrName>style.rotation</p:attrName>
                                        </p:attrNameLst>
                                      </p:cBhvr>
                                      <p:tavLst>
                                        <p:tav tm="0">
                                          <p:val>
                                            <p:fltVal val="90"/>
                                          </p:val>
                                        </p:tav>
                                        <p:tav tm="100000">
                                          <p:val>
                                            <p:fltVal val="0"/>
                                          </p:val>
                                        </p:tav>
                                      </p:tavLst>
                                    </p:anim>
                                    <p:animEffect transition="in" filter="fade">
                                      <p:cBhvr>
                                        <p:cTn id="73" dur="1000"/>
                                        <p:tgtEl>
                                          <p:spTgt spid="10"/>
                                        </p:tgtEl>
                                      </p:cBhvr>
                                    </p:animEffect>
                                  </p:childTnLst>
                                </p:cTn>
                              </p:par>
                            </p:childTnLst>
                          </p:cTn>
                        </p:par>
                      </p:childTnLst>
                    </p:cTn>
                  </p:par>
                  <p:par>
                    <p:cTn id="74" fill="hold">
                      <p:stCondLst>
                        <p:cond delay="indefinite"/>
                      </p:stCondLst>
                      <p:childTnLst>
                        <p:par>
                          <p:cTn id="75" fill="hold">
                            <p:stCondLst>
                              <p:cond delay="0"/>
                            </p:stCondLst>
                            <p:childTnLst>
                              <p:par>
                                <p:cTn id="76" presetID="31" presetClass="entr" presetSubtype="0" fill="hold" nodeType="clickEffect">
                                  <p:stCondLst>
                                    <p:cond delay="0"/>
                                  </p:stCondLst>
                                  <p:childTnLst>
                                    <p:set>
                                      <p:cBhvr>
                                        <p:cTn id="77" dur="1" fill="hold">
                                          <p:stCondLst>
                                            <p:cond delay="0"/>
                                          </p:stCondLst>
                                        </p:cTn>
                                        <p:tgtEl>
                                          <p:spTgt spid="11"/>
                                        </p:tgtEl>
                                        <p:attrNameLst>
                                          <p:attrName>style.visibility</p:attrName>
                                        </p:attrNameLst>
                                      </p:cBhvr>
                                      <p:to>
                                        <p:strVal val="visible"/>
                                      </p:to>
                                    </p:set>
                                    <p:anim calcmode="lin" valueType="num">
                                      <p:cBhvr>
                                        <p:cTn id="78" dur="1000" fill="hold"/>
                                        <p:tgtEl>
                                          <p:spTgt spid="11"/>
                                        </p:tgtEl>
                                        <p:attrNameLst>
                                          <p:attrName>ppt_w</p:attrName>
                                        </p:attrNameLst>
                                      </p:cBhvr>
                                      <p:tavLst>
                                        <p:tav tm="0">
                                          <p:val>
                                            <p:fltVal val="0"/>
                                          </p:val>
                                        </p:tav>
                                        <p:tav tm="100000">
                                          <p:val>
                                            <p:strVal val="#ppt_w"/>
                                          </p:val>
                                        </p:tav>
                                      </p:tavLst>
                                    </p:anim>
                                    <p:anim calcmode="lin" valueType="num">
                                      <p:cBhvr>
                                        <p:cTn id="79" dur="1000" fill="hold"/>
                                        <p:tgtEl>
                                          <p:spTgt spid="11"/>
                                        </p:tgtEl>
                                        <p:attrNameLst>
                                          <p:attrName>ppt_h</p:attrName>
                                        </p:attrNameLst>
                                      </p:cBhvr>
                                      <p:tavLst>
                                        <p:tav tm="0">
                                          <p:val>
                                            <p:fltVal val="0"/>
                                          </p:val>
                                        </p:tav>
                                        <p:tav tm="100000">
                                          <p:val>
                                            <p:strVal val="#ppt_h"/>
                                          </p:val>
                                        </p:tav>
                                      </p:tavLst>
                                    </p:anim>
                                    <p:anim calcmode="lin" valueType="num">
                                      <p:cBhvr>
                                        <p:cTn id="80" dur="1000" fill="hold"/>
                                        <p:tgtEl>
                                          <p:spTgt spid="11"/>
                                        </p:tgtEl>
                                        <p:attrNameLst>
                                          <p:attrName>style.rotation</p:attrName>
                                        </p:attrNameLst>
                                      </p:cBhvr>
                                      <p:tavLst>
                                        <p:tav tm="0">
                                          <p:val>
                                            <p:fltVal val="90"/>
                                          </p:val>
                                        </p:tav>
                                        <p:tav tm="100000">
                                          <p:val>
                                            <p:fltVal val="0"/>
                                          </p:val>
                                        </p:tav>
                                      </p:tavLst>
                                    </p:anim>
                                    <p:animEffect transition="in" filter="fade">
                                      <p:cBhvr>
                                        <p:cTn id="8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endParaRPr lang="en-US" altLang="en-US" sz="4000" b="1" smtClean="0">
              <a:latin typeface="Arial Narrow"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plate DTeamPresentationsSlive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 DTeamPresentationsSliven</Template>
  <TotalTime>991</TotalTime>
  <Words>744</Words>
  <Application>Microsoft Office PowerPoint</Application>
  <PresentationFormat>On-screen Show (4:3)</PresentationFormat>
  <Paragraphs>110</Paragraphs>
  <Slides>8</Slides>
  <Notes>7</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8</vt:i4>
      </vt:variant>
    </vt:vector>
  </HeadingPairs>
  <TitlesOfParts>
    <vt:vector size="22" baseType="lpstr">
      <vt:lpstr>ＭＳ Ｐゴシック</vt:lpstr>
      <vt:lpstr>ＭＳ Ｐゴシック</vt:lpstr>
      <vt:lpstr>Arial</vt:lpstr>
      <vt:lpstr>Arial Narrow</vt:lpstr>
      <vt:lpstr>Calibri</vt:lpstr>
      <vt:lpstr>Calibri Light</vt:lpstr>
      <vt:lpstr>Georgia</vt:lpstr>
      <vt:lpstr>Times New Roman</vt:lpstr>
      <vt:lpstr>ヒラギノ角ゴ Pro W3</vt:lpstr>
      <vt:lpstr>Template DTeamPresentationsSliven</vt:lpstr>
      <vt:lpstr>1_Custom Design</vt:lpstr>
      <vt:lpstr>Custom Design</vt:lpstr>
      <vt:lpstr>2_Custom Design</vt:lpstr>
      <vt:lpstr>3_Custom Design</vt:lpstr>
      <vt:lpstr>РОТАРИАНСКИТЕ   ЦЕННОСТИ   В  СВЕТЛИНАТА   НА   ИЗПЪЛНЕНИЕ    ПОДКРЕПАТА    НА МЛАДИТЕ   НИ   ПАРТНЬОРИ  ОТ  РОТАРАКТ   И   МЛАДЕЖКИТЕ   ПРОГРАМИ </vt:lpstr>
      <vt:lpstr>Какви възможности отваря Ротари пред нас ? </vt:lpstr>
      <vt:lpstr>Какви възможности отваря Ротари пред нас ? </vt:lpstr>
      <vt:lpstr>Какви възможности отваря Ротари пред нас ? </vt:lpstr>
      <vt:lpstr>Какви възможности отваря Ротари пред нас ? </vt:lpstr>
      <vt:lpstr>Какви възможности отваря Ротари пред нас ? </vt:lpstr>
      <vt:lpstr>Какви възможности отваря Ротари пред нас ? </vt:lpstr>
      <vt:lpstr>На добър час!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Предстоящи събития в Д2482</dc:title>
  <dc:creator>XXX</dc:creator>
  <cp:lastModifiedBy>H.Trunchev</cp:lastModifiedBy>
  <cp:revision>119</cp:revision>
  <cp:lastPrinted>2018-02-13T16:30:21Z</cp:lastPrinted>
  <dcterms:created xsi:type="dcterms:W3CDTF">2018-02-05T13:47:10Z</dcterms:created>
  <dcterms:modified xsi:type="dcterms:W3CDTF">2020-04-03T21:17:16Z</dcterms:modified>
</cp:coreProperties>
</file>