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80"/>
  </p:notesMasterIdLst>
  <p:sldIdLst>
    <p:sldId id="468" r:id="rId3"/>
    <p:sldId id="641" r:id="rId4"/>
    <p:sldId id="646" r:id="rId5"/>
    <p:sldId id="629" r:id="rId6"/>
    <p:sldId id="628" r:id="rId7"/>
    <p:sldId id="754" r:id="rId8"/>
    <p:sldId id="642" r:id="rId9"/>
    <p:sldId id="643" r:id="rId10"/>
    <p:sldId id="755" r:id="rId11"/>
    <p:sldId id="647" r:id="rId12"/>
    <p:sldId id="648" r:id="rId13"/>
    <p:sldId id="669" r:id="rId14"/>
    <p:sldId id="665" r:id="rId15"/>
    <p:sldId id="848" r:id="rId16"/>
    <p:sldId id="674" r:id="rId17"/>
    <p:sldId id="670" r:id="rId18"/>
    <p:sldId id="671" r:id="rId19"/>
    <p:sldId id="838" r:id="rId20"/>
    <p:sldId id="832" r:id="rId21"/>
    <p:sldId id="833" r:id="rId22"/>
    <p:sldId id="834" r:id="rId23"/>
    <p:sldId id="835" r:id="rId24"/>
    <p:sldId id="836" r:id="rId25"/>
    <p:sldId id="675" r:id="rId26"/>
    <p:sldId id="759" r:id="rId27"/>
    <p:sldId id="846" r:id="rId28"/>
    <p:sldId id="847" r:id="rId29"/>
    <p:sldId id="760" r:id="rId30"/>
    <p:sldId id="791" r:id="rId31"/>
    <p:sldId id="649" r:id="rId32"/>
    <p:sldId id="650" r:id="rId33"/>
    <p:sldId id="792" r:id="rId34"/>
    <p:sldId id="651" r:id="rId35"/>
    <p:sldId id="793" r:id="rId36"/>
    <p:sldId id="794" r:id="rId37"/>
    <p:sldId id="795" r:id="rId38"/>
    <p:sldId id="796" r:id="rId39"/>
    <p:sldId id="797" r:id="rId40"/>
    <p:sldId id="798" r:id="rId41"/>
    <p:sldId id="799" r:id="rId42"/>
    <p:sldId id="849" r:id="rId43"/>
    <p:sldId id="803" r:id="rId44"/>
    <p:sldId id="800" r:id="rId45"/>
    <p:sldId id="661" r:id="rId46"/>
    <p:sldId id="662" r:id="rId47"/>
    <p:sldId id="851" r:id="rId48"/>
    <p:sldId id="830" r:id="rId49"/>
    <p:sldId id="831" r:id="rId50"/>
    <p:sldId id="850" r:id="rId51"/>
    <p:sldId id="666" r:id="rId52"/>
    <p:sldId id="805" r:id="rId53"/>
    <p:sldId id="806" r:id="rId54"/>
    <p:sldId id="807" r:id="rId55"/>
    <p:sldId id="808" r:id="rId56"/>
    <p:sldId id="809" r:id="rId57"/>
    <p:sldId id="810" r:id="rId58"/>
    <p:sldId id="767" r:id="rId59"/>
    <p:sldId id="770" r:id="rId60"/>
    <p:sldId id="844" r:id="rId61"/>
    <p:sldId id="776" r:id="rId62"/>
    <p:sldId id="777" r:id="rId63"/>
    <p:sldId id="843" r:id="rId64"/>
    <p:sldId id="786" r:id="rId65"/>
    <p:sldId id="787" r:id="rId66"/>
    <p:sldId id="790" r:id="rId67"/>
    <p:sldId id="811" r:id="rId68"/>
    <p:sldId id="812" r:id="rId69"/>
    <p:sldId id="813" r:id="rId70"/>
    <p:sldId id="814" r:id="rId71"/>
    <p:sldId id="815" r:id="rId72"/>
    <p:sldId id="839" r:id="rId73"/>
    <p:sldId id="840" r:id="rId74"/>
    <p:sldId id="841" r:id="rId75"/>
    <p:sldId id="842" r:id="rId76"/>
    <p:sldId id="816" r:id="rId77"/>
    <p:sldId id="818" r:id="rId78"/>
    <p:sldId id="819"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87482" autoAdjust="0"/>
  </p:normalViewPr>
  <p:slideViewPr>
    <p:cSldViewPr>
      <p:cViewPr>
        <p:scale>
          <a:sx n="66" d="100"/>
          <a:sy n="66" d="100"/>
        </p:scale>
        <p:origin x="-1590" y="-72"/>
      </p:cViewPr>
      <p:guideLst>
        <p:guide orient="horz" pos="2160"/>
        <p:guide pos="2880"/>
      </p:guideLst>
    </p:cSldViewPr>
  </p:slideViewPr>
  <p:notesTextViewPr>
    <p:cViewPr>
      <p:scale>
        <a:sx n="100" d="100"/>
        <a:sy n="100" d="100"/>
      </p:scale>
      <p:origin x="0" y="0"/>
    </p:cViewPr>
  </p:notesTextViewPr>
  <p:sorterViewPr>
    <p:cViewPr>
      <p:scale>
        <a:sx n="87" d="100"/>
        <a:sy n="87"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2D237CF-C826-4730-97E8-C473455673FB}" type="datetimeFigureOut">
              <a:rPr lang="tr-TR"/>
              <a:pPr>
                <a:defRPr/>
              </a:pPr>
              <a:t>22.3.2013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488DCB-AEDE-41FD-B91F-5E4F5EAA5BA6}" type="slidenum">
              <a:rPr lang="tr-TR"/>
              <a:pPr>
                <a:defRPr/>
              </a:pPr>
              <a:t>‹#›</a:t>
            </a:fld>
            <a:endParaRPr lang="tr-TR"/>
          </a:p>
        </p:txBody>
      </p:sp>
    </p:spTree>
    <p:extLst>
      <p:ext uri="{BB962C8B-B14F-4D97-AF65-F5344CB8AC3E}">
        <p14:creationId xmlns:p14="http://schemas.microsoft.com/office/powerpoint/2010/main" val="1454170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95DD5-65B9-4199-ABB5-291D90DE520D}" type="slidenum">
              <a:rPr lang="en-US"/>
              <a:pPr fontAlgn="base">
                <a:spcBef>
                  <a:spcPct val="0"/>
                </a:spcBef>
                <a:spcAft>
                  <a:spcPct val="0"/>
                </a:spcAft>
                <a:defRPr/>
              </a:pPr>
              <a:t>1</a:t>
            </a:fld>
            <a:endParaRPr lang="en-US"/>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E69AC7-D0E6-4BBF-AF4D-0974AFD2048C}" type="slidenum">
              <a:rPr lang="en-US"/>
              <a:pPr fontAlgn="base">
                <a:spcBef>
                  <a:spcPct val="0"/>
                </a:spcBef>
                <a:spcAft>
                  <a:spcPct val="0"/>
                </a:spcAft>
                <a:defRPr/>
              </a:pPr>
              <a:t>10</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Update Discussion Session RI Convention 2009</a:t>
            </a:r>
          </a:p>
        </p:txBody>
      </p:sp>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16203-4A38-44D4-856D-A7E40FBFB1FC}" type="slidenum">
              <a:rPr lang="en-US"/>
              <a:pPr fontAlgn="base">
                <a:spcBef>
                  <a:spcPct val="0"/>
                </a:spcBef>
                <a:spcAft>
                  <a:spcPct val="0"/>
                </a:spcAft>
                <a:defRPr/>
              </a:pPr>
              <a:t>17</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710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latin typeface="Arial" charset="0"/>
            </a:endParaRPr>
          </a:p>
        </p:txBody>
      </p:sp>
      <p:sp>
        <p:nvSpPr>
          <p:cNvPr id="4710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3A0673F-6638-46EA-88D9-6002989B30A3}" type="slidenum">
              <a:rPr lang="en-US" smtClean="0">
                <a:latin typeface="Arial" charset="0"/>
                <a:ea typeface="MS PGothic"/>
                <a:cs typeface="MS PGothic"/>
              </a:rPr>
              <a:pPr defTabSz="912813" fontAlgn="base">
                <a:spcBef>
                  <a:spcPct val="0"/>
                </a:spcBef>
                <a:spcAft>
                  <a:spcPct val="0"/>
                </a:spcAft>
              </a:pPr>
              <a:t>19</a:t>
            </a:fld>
            <a:endParaRPr lang="en-US" smtClean="0">
              <a:latin typeface="Arial" charset="0"/>
              <a:ea typeface="MS PGothic"/>
              <a:cs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F4DC72-DF74-4EA2-99C5-1489D3163CCA}" type="slidenum">
              <a:rPr lang="en-US"/>
              <a:pPr fontAlgn="base">
                <a:spcBef>
                  <a:spcPct val="0"/>
                </a:spcBef>
                <a:spcAft>
                  <a:spcPct val="0"/>
                </a:spcAft>
                <a:defRPr/>
              </a:pPr>
              <a:t>2</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1CD930-47EF-438C-987D-1F69957BA84C}" type="slidenum">
              <a:rPr lang="en-US"/>
              <a:pPr fontAlgn="base">
                <a:spcBef>
                  <a:spcPct val="0"/>
                </a:spcBef>
                <a:spcAft>
                  <a:spcPct val="0"/>
                </a:spcAft>
                <a:defRPr/>
              </a:pPr>
              <a:t>30</a:t>
            </a:fld>
            <a:endParaRPr lang="en-US"/>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of the criteria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Update Discussion Session RI Convention 2009</a:t>
            </a:r>
          </a:p>
        </p:txBody>
      </p:sp>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B581D-EDCD-4AA3-9247-4B4C298A8B29}" type="slidenum">
              <a:rPr lang="en-US"/>
              <a:pPr fontAlgn="base">
                <a:spcBef>
                  <a:spcPct val="0"/>
                </a:spcBef>
                <a:spcAft>
                  <a:spcPct val="0"/>
                </a:spcAft>
                <a:defRPr/>
              </a:pPr>
              <a:t>31</a:t>
            </a:fld>
            <a:endParaRPr lang="en-US"/>
          </a:p>
        </p:txBody>
      </p:sp>
      <p:sp>
        <p:nvSpPr>
          <p:cNvPr id="68611" name="Rectangle 2"/>
          <p:cNvSpPr>
            <a:spLocks noGrp="1" noRot="1" noChangeAspect="1" noChangeArrowheads="1" noTextEdit="1"/>
          </p:cNvSpPr>
          <p:nvPr>
            <p:ph type="sldImg"/>
          </p:nvPr>
        </p:nvSpPr>
        <p:spPr bwMode="auto">
          <a:xfrm>
            <a:off x="1739900" y="685800"/>
            <a:ext cx="3381375" cy="2536825"/>
          </a:xfrm>
          <a:noFill/>
          <a:ln>
            <a:solidFill>
              <a:srgbClr val="000000"/>
            </a:solidFill>
            <a:miter lim="800000"/>
            <a:headEnd/>
            <a:tailEnd/>
          </a:ln>
        </p:spPr>
      </p:sp>
      <p:sp>
        <p:nvSpPr>
          <p:cNvPr id="68612" name="Rectangle 3"/>
          <p:cNvSpPr>
            <a:spLocks noGrp="1" noChangeArrowheads="1"/>
          </p:cNvSpPr>
          <p:nvPr>
            <p:ph type="body" idx="1"/>
          </p:nvPr>
        </p:nvSpPr>
        <p:spPr bwMode="auto">
          <a:xfrm>
            <a:off x="457200" y="3297238"/>
            <a:ext cx="6018213" cy="5160962"/>
          </a:xfrm>
          <a:noFill/>
        </p:spPr>
        <p:txBody>
          <a:bodyPr wrap="square" numCol="1" anchor="t" anchorCtr="0" compatLnSpc="1">
            <a:prstTxWarp prst="textNoShape">
              <a:avLst/>
            </a:prstTxWarp>
          </a:bodyPr>
          <a:lstStyle/>
          <a:p>
            <a:pPr eaLnBrk="1" hangingPunct="1">
              <a:spcBef>
                <a:spcPct val="0"/>
              </a:spcBef>
            </a:pPr>
            <a:endParaRPr lang="bg-BG"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52727-FC3A-4DD8-B219-CA590E246897}" type="slidenum">
              <a:rPr lang="en-US"/>
              <a:pPr fontAlgn="base">
                <a:spcBef>
                  <a:spcPct val="0"/>
                </a:spcBef>
                <a:spcAft>
                  <a:spcPct val="0"/>
                </a:spcAft>
                <a:defRPr/>
              </a:pPr>
              <a:t>33</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BF1DC9-4BFE-48ED-BF42-13C52F8E8BC0}" type="slidenum">
              <a:rPr lang="en-US"/>
              <a:pPr fontAlgn="base">
                <a:spcBef>
                  <a:spcPct val="0"/>
                </a:spcBef>
                <a:spcAft>
                  <a:spcPct val="0"/>
                </a:spcAft>
                <a:defRPr/>
              </a:pPr>
              <a:t>34</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FE2A18-7DE2-4AA3-8824-C0C435EBBE23}" type="slidenum">
              <a:rPr lang="en-US"/>
              <a:pPr fontAlgn="base">
                <a:spcBef>
                  <a:spcPct val="0"/>
                </a:spcBef>
                <a:spcAft>
                  <a:spcPct val="0"/>
                </a:spcAft>
                <a:defRPr/>
              </a:pPr>
              <a:t>35</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79C40-538E-4612-BBAA-3F02535EB827}" type="slidenum">
              <a:rPr lang="en-US"/>
              <a:pPr fontAlgn="base">
                <a:spcBef>
                  <a:spcPct val="0"/>
                </a:spcBef>
                <a:spcAft>
                  <a:spcPct val="0"/>
                </a:spcAft>
                <a:defRPr/>
              </a:pPr>
              <a:t>36</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0384B2-593C-436C-9F46-F6AB337752FF}" type="slidenum">
              <a:rPr lang="en-US"/>
              <a:pPr fontAlgn="base">
                <a:spcBef>
                  <a:spcPct val="0"/>
                </a:spcBef>
                <a:spcAft>
                  <a:spcPct val="0"/>
                </a:spcAft>
                <a:defRPr/>
              </a:pPr>
              <a:t>37</a:t>
            </a:fld>
            <a:endParaRPr lang="en-US"/>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192AD9-1AE6-4B45-AF96-F7F62666647F}" type="slidenum">
              <a:rPr lang="en-US"/>
              <a:pPr fontAlgn="base">
                <a:spcBef>
                  <a:spcPct val="0"/>
                </a:spcBef>
                <a:spcAft>
                  <a:spcPct val="0"/>
                </a:spcAft>
                <a:defRPr/>
              </a:pPr>
              <a:t>3</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AF990-4952-4A2A-9AB9-21FFBEFD2C11}" type="slidenum">
              <a:rPr lang="en-US"/>
              <a:pPr fontAlgn="base">
                <a:spcBef>
                  <a:spcPct val="0"/>
                </a:spcBef>
                <a:spcAft>
                  <a:spcPct val="0"/>
                </a:spcAft>
                <a:defRPr/>
              </a:pPr>
              <a:t>38</a:t>
            </a:fld>
            <a:endParaRPr lang="en-US"/>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Update Discussion Session RI Convention 2009</a:t>
            </a:r>
          </a:p>
        </p:txBody>
      </p:sp>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BC848-A682-4CB4-A92F-B725B2793CC7}" type="slidenum">
              <a:rPr lang="en-US"/>
              <a:pPr fontAlgn="base">
                <a:spcBef>
                  <a:spcPct val="0"/>
                </a:spcBef>
                <a:spcAft>
                  <a:spcPct val="0"/>
                </a:spcAft>
                <a:defRPr/>
              </a:pPr>
              <a:t>42</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xfrm>
            <a:off x="428625" y="4343400"/>
            <a:ext cx="6215063" cy="4114800"/>
          </a:xfrm>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52FC49-6343-43F1-BF58-A6015E6AAE7A}" type="slidenum">
              <a:rPr lang="en-US"/>
              <a:pPr fontAlgn="base">
                <a:spcBef>
                  <a:spcPct val="0"/>
                </a:spcBef>
                <a:spcAft>
                  <a:spcPct val="0"/>
                </a:spcAft>
                <a:defRPr/>
              </a:pPr>
              <a:t>43</a:t>
            </a:fld>
            <a:endParaRPr lang="en-US"/>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EA19-FB3D-4154-A825-A068746C9B1B}" type="slidenum">
              <a:rPr lang="en-US"/>
              <a:pPr fontAlgn="base">
                <a:spcBef>
                  <a:spcPct val="0"/>
                </a:spcBef>
                <a:spcAft>
                  <a:spcPct val="0"/>
                </a:spcAft>
                <a:defRPr/>
              </a:pPr>
              <a:t>44</a:t>
            </a:fld>
            <a:endParaRPr lang="en-US"/>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Plan Update, Nov 2008</a:t>
            </a:r>
          </a:p>
        </p:txBody>
      </p:sp>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479A7B-C479-41C0-86AB-3DF3FF7FFBE2}" type="slidenum">
              <a:rPr lang="en-US"/>
              <a:pPr fontAlgn="base">
                <a:spcBef>
                  <a:spcPct val="0"/>
                </a:spcBef>
                <a:spcAft>
                  <a:spcPct val="0"/>
                </a:spcAft>
                <a:defRPr/>
              </a:pPr>
              <a:t>45</a:t>
            </a:fld>
            <a:endParaRPr lang="en-US"/>
          </a:p>
        </p:txBody>
      </p:sp>
      <p:sp>
        <p:nvSpPr>
          <p:cNvPr id="96259" name="Rectangle 2"/>
          <p:cNvSpPr>
            <a:spLocks noGrp="1" noRot="1" noChangeAspect="1" noChangeArrowheads="1" noTextEdit="1"/>
          </p:cNvSpPr>
          <p:nvPr>
            <p:ph type="sldImg"/>
          </p:nvPr>
        </p:nvSpPr>
        <p:spPr bwMode="auto">
          <a:xfrm>
            <a:off x="1106488" y="300038"/>
            <a:ext cx="4570412" cy="3429000"/>
          </a:xfrm>
          <a:noFill/>
          <a:ln>
            <a:solidFill>
              <a:srgbClr val="000000"/>
            </a:solidFill>
            <a:miter lim="800000"/>
            <a:headEnd/>
            <a:tailEnd/>
          </a:ln>
        </p:spPr>
      </p:sp>
      <p:sp>
        <p:nvSpPr>
          <p:cNvPr id="96260" name="Rectangle 3"/>
          <p:cNvSpPr>
            <a:spLocks noGrp="1" noChangeArrowheads="1"/>
          </p:cNvSpPr>
          <p:nvPr>
            <p:ph type="body" idx="1"/>
          </p:nvPr>
        </p:nvSpPr>
        <p:spPr bwMode="auto">
          <a:xfrm>
            <a:off x="298450" y="3822700"/>
            <a:ext cx="6357938" cy="4114800"/>
          </a:xfrm>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77DB25-2D1A-43BB-9A4C-F873AB15290A}" type="slidenum">
              <a:rPr lang="en-US" smtClean="0">
                <a:solidFill>
                  <a:schemeClr val="bg1"/>
                </a:solidFill>
                <a:latin typeface="Arial" charset="0"/>
              </a:rPr>
              <a:pPr fontAlgn="base">
                <a:spcBef>
                  <a:spcPct val="0"/>
                </a:spcBef>
                <a:spcAft>
                  <a:spcPct val="0"/>
                </a:spcAft>
              </a:pPr>
              <a:t>47</a:t>
            </a:fld>
            <a:endParaRPr lang="en-US" smtClean="0">
              <a:solidFill>
                <a:schemeClr val="bg1"/>
              </a:solidFill>
              <a:latin typeface="Arial" charset="0"/>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of the criteria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C5775F-6687-4E86-9496-105F8EDED79E}" type="slidenum">
              <a:rPr lang="en-US" smtClean="0">
                <a:solidFill>
                  <a:schemeClr val="bg1"/>
                </a:solidFill>
                <a:latin typeface="Arial" charset="0"/>
              </a:rPr>
              <a:pPr fontAlgn="base">
                <a:spcBef>
                  <a:spcPct val="0"/>
                </a:spcBef>
                <a:spcAft>
                  <a:spcPct val="0"/>
                </a:spcAft>
              </a:pPr>
              <a:t>48</a:t>
            </a:fld>
            <a:endParaRPr lang="en-US" smtClean="0">
              <a:solidFill>
                <a:schemeClr val="bg1"/>
              </a:solidFill>
              <a:latin typeface="Arial" charset="0"/>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of the criteria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3E8841-7D7F-4503-8FB8-BE4F61083E2B}" type="slidenum">
              <a:rPr lang="en-US"/>
              <a:pPr fontAlgn="base">
                <a:spcBef>
                  <a:spcPct val="0"/>
                </a:spcBef>
                <a:spcAft>
                  <a:spcPct val="0"/>
                </a:spcAft>
                <a:defRPr/>
              </a:pPr>
              <a:t>4</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65535-7AF9-4635-80BE-AEBF6E087A01}" type="slidenum">
              <a:rPr lang="en-US"/>
              <a:pPr fontAlgn="base">
                <a:spcBef>
                  <a:spcPct val="0"/>
                </a:spcBef>
                <a:spcAft>
                  <a:spcPct val="0"/>
                </a:spcAft>
                <a:defRPr/>
              </a:pPr>
              <a:t>52</a:t>
            </a:fld>
            <a:endParaRPr lang="en-US"/>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AD13F-577C-45F1-B1E7-C9663C286803}" type="slidenum">
              <a:rPr lang="en-US"/>
              <a:pPr fontAlgn="base">
                <a:spcBef>
                  <a:spcPct val="0"/>
                </a:spcBef>
                <a:spcAft>
                  <a:spcPct val="0"/>
                </a:spcAft>
                <a:defRPr/>
              </a:pPr>
              <a:t>53</a:t>
            </a:fld>
            <a:endParaRPr lang="en-US"/>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0BC295-E7C1-4008-B06F-202F9D66C43C}" type="slidenum">
              <a:rPr lang="en-US"/>
              <a:pPr fontAlgn="base">
                <a:spcBef>
                  <a:spcPct val="0"/>
                </a:spcBef>
                <a:spcAft>
                  <a:spcPct val="0"/>
                </a:spcAft>
                <a:defRPr/>
              </a:pPr>
              <a:t>54</a:t>
            </a:fld>
            <a:endParaRPr lang="en-US"/>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4E0577-3461-4400-9943-56C982CB9B2A}" type="slidenum">
              <a:rPr lang="en-US"/>
              <a:pPr fontAlgn="base">
                <a:spcBef>
                  <a:spcPct val="0"/>
                </a:spcBef>
                <a:spcAft>
                  <a:spcPct val="0"/>
                </a:spcAft>
                <a:defRPr/>
              </a:pPr>
              <a:t>55</a:t>
            </a:fld>
            <a:endParaRPr lang="en-US"/>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95E37-05EE-4148-8279-37DB12564F48}" type="slidenum">
              <a:rPr lang="en-US"/>
              <a:pPr fontAlgn="base">
                <a:spcBef>
                  <a:spcPct val="0"/>
                </a:spcBef>
                <a:spcAft>
                  <a:spcPct val="0"/>
                </a:spcAft>
                <a:defRPr/>
              </a:pPr>
              <a:t>56</a:t>
            </a:fld>
            <a:endParaRPr lang="en-US"/>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FFF3AA-971B-40F7-9A29-E663D998EC96}" type="slidenum">
              <a:rPr lang="en-US" smtClean="0">
                <a:solidFill>
                  <a:schemeClr val="bg1"/>
                </a:solidFill>
                <a:latin typeface="Arial" charset="0"/>
              </a:rPr>
              <a:pPr fontAlgn="base">
                <a:spcBef>
                  <a:spcPct val="0"/>
                </a:spcBef>
                <a:spcAft>
                  <a:spcPct val="0"/>
                </a:spcAft>
              </a:pPr>
              <a:t>57</a:t>
            </a:fld>
            <a:endParaRPr lang="en-US" smtClean="0">
              <a:solidFill>
                <a:schemeClr val="bg1"/>
              </a:solidFill>
              <a:latin typeface="Arial"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5DB93B-A3A0-4816-9689-1BA5404CC694}" type="slidenum">
              <a:rPr lang="en-US"/>
              <a:pPr fontAlgn="base">
                <a:spcBef>
                  <a:spcPct val="0"/>
                </a:spcBef>
                <a:spcAft>
                  <a:spcPct val="0"/>
                </a:spcAft>
                <a:defRPr/>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0E4CB-60DE-4F2C-8AF8-61F80DAF4400}" type="slidenum">
              <a:rPr lang="en-US"/>
              <a:pPr fontAlgn="base">
                <a:spcBef>
                  <a:spcPct val="0"/>
                </a:spcBef>
                <a:spcAft>
                  <a:spcPct val="0"/>
                </a:spcAft>
                <a:defRPr/>
              </a:pPr>
              <a:t>67</a:t>
            </a:fld>
            <a:endParaRPr lang="en-US"/>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51DE0A-48E5-4DE9-B9BC-4D6C876523E9}" type="slidenum">
              <a:rPr lang="en-US"/>
              <a:pPr fontAlgn="base">
                <a:spcBef>
                  <a:spcPct val="0"/>
                </a:spcBef>
                <a:spcAft>
                  <a:spcPct val="0"/>
                </a:spcAft>
                <a:defRPr/>
              </a:pPr>
              <a:t>68</a:t>
            </a:fld>
            <a:endParaRPr lang="en-US"/>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ayt Görüntüsü Yer Tutucusu 1"/>
          <p:cNvSpPr>
            <a:spLocks noGrp="1" noRot="1" noChangeAspect="1"/>
          </p:cNvSpPr>
          <p:nvPr>
            <p:ph type="sldImg"/>
          </p:nvPr>
        </p:nvSpPr>
        <p:spPr bwMode="auto">
          <a:noFill/>
          <a:ln>
            <a:solidFill>
              <a:srgbClr val="000000"/>
            </a:solidFill>
            <a:miter lim="800000"/>
            <a:headEnd/>
            <a:tailEnd/>
          </a:ln>
        </p:spPr>
      </p:sp>
      <p:sp>
        <p:nvSpPr>
          <p:cNvPr id="13926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3926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98BB7-0ABF-43CF-A4C0-6390234F4FB4}" type="slidenum">
              <a:rPr lang="tr-TR"/>
              <a:pPr fontAlgn="base">
                <a:spcBef>
                  <a:spcPct val="0"/>
                </a:spcBef>
                <a:spcAft>
                  <a:spcPct val="0"/>
                </a:spcAft>
                <a:defRPr/>
              </a:pPr>
              <a:t>69</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D5065-2920-4F67-88E4-819D865C50EF}" type="slidenum">
              <a:rPr lang="en-US"/>
              <a:pPr fontAlgn="base">
                <a:spcBef>
                  <a:spcPct val="0"/>
                </a:spcBef>
                <a:spcAft>
                  <a:spcPct val="0"/>
                </a:spcAft>
                <a:defRPr/>
              </a:pPr>
              <a:t>74</a:t>
            </a:fld>
            <a:endParaRPr lang="en-US"/>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of the criteria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C86FE-EF2B-4AD0-946B-676D6EA0D2F3}" type="slidenum">
              <a:rPr lang="en-US"/>
              <a:pPr fontAlgn="base">
                <a:spcBef>
                  <a:spcPct val="0"/>
                </a:spcBef>
                <a:spcAft>
                  <a:spcPct val="0"/>
                </a:spcAft>
                <a:defRPr/>
              </a:pPr>
              <a:t>75</a:t>
            </a:fld>
            <a:endParaRPr lang="en-US"/>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of the criteria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E75B49-EA9C-4E33-BA18-EE3637BB211F}" type="slidenum">
              <a:rPr lang="en-US"/>
              <a:pPr fontAlgn="base">
                <a:spcBef>
                  <a:spcPct val="0"/>
                </a:spcBef>
                <a:spcAft>
                  <a:spcPct val="0"/>
                </a:spcAft>
                <a:defRPr/>
              </a:pPr>
              <a:t>76</a:t>
            </a:fld>
            <a:endParaRPr lang="en-US"/>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7A8AA-3E55-43AE-81C4-725AC2A5C818}" type="slidenum">
              <a:rPr lang="en-US"/>
              <a:pPr fontAlgn="base">
                <a:spcBef>
                  <a:spcPct val="0"/>
                </a:spcBef>
                <a:spcAft>
                  <a:spcPct val="0"/>
                </a:spcAft>
                <a:defRPr/>
              </a:pPr>
              <a:t>77</a:t>
            </a:fld>
            <a:endParaRPr lang="en-US"/>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E23CA-25B7-48EC-9634-BE7F3EF7D453}" type="slidenum">
              <a:rPr lang="en-US"/>
              <a:pPr fontAlgn="base">
                <a:spcBef>
                  <a:spcPct val="0"/>
                </a:spcBef>
                <a:spcAft>
                  <a:spcPct val="0"/>
                </a:spcAft>
                <a:defRPr/>
              </a:pPr>
              <a:t>6</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Update Discussion Session RI Convention 2009</a:t>
            </a:r>
          </a:p>
        </p:txBody>
      </p:sp>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01D9FC-52E3-4355-8F49-53EE80F509BF}" type="slidenum">
              <a:rPr lang="en-US"/>
              <a:pPr fontAlgn="base">
                <a:spcBef>
                  <a:spcPct val="0"/>
                </a:spcBef>
                <a:spcAft>
                  <a:spcPct val="0"/>
                </a:spcAft>
                <a:defRPr/>
              </a:pPr>
              <a:t>7</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xfrm>
            <a:off x="214313" y="4343400"/>
            <a:ext cx="6357937" cy="4114800"/>
          </a:xfrm>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Future Vision Update Discussion Session RI Convention 2009</a:t>
            </a:r>
          </a:p>
        </p:txBody>
      </p:sp>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D4C51-061B-412E-8E2B-10A455BDC8FB}" type="slidenum">
              <a:rPr lang="en-US"/>
              <a:pPr fontAlgn="base">
                <a:spcBef>
                  <a:spcPct val="0"/>
                </a:spcBef>
                <a:spcAft>
                  <a:spcPct val="0"/>
                </a:spcAft>
                <a:defRPr/>
              </a:pPr>
              <a:t>8</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xfrm>
            <a:off x="214313" y="4343400"/>
            <a:ext cx="6357937" cy="4114800"/>
          </a:xfrm>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5172D-0861-4947-95EF-7E38EDCC6463}" type="slidenum">
              <a:rPr lang="en-US"/>
              <a:pPr fontAlgn="base">
                <a:spcBef>
                  <a:spcPct val="0"/>
                </a:spcBef>
                <a:spcAft>
                  <a:spcPct val="0"/>
                </a:spcAft>
                <a:defRPr/>
              </a:pPr>
              <a:t>9</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grpSp>
        <p:nvGrpSpPr>
          <p:cNvPr id="5" name="Group 1"/>
          <p:cNvGrpSpPr>
            <a:grpSpLocks/>
          </p:cNvGrpSpPr>
          <p:nvPr userDrawn="1"/>
        </p:nvGrpSpPr>
        <p:grpSpPr bwMode="auto">
          <a:xfrm>
            <a:off x="-3175" y="4953000"/>
            <a:ext cx="9147175" cy="1905000"/>
            <a:chOff x="-3765" y="4832896"/>
            <a:chExt cx="9147765" cy="2032192"/>
          </a:xfrm>
        </p:grpSpPr>
        <p:sp>
          <p:nvSpPr>
            <p:cNvPr id="6" name="Freeform 6"/>
            <p:cNvSpPr>
              <a:spLocks/>
            </p:cNvSpPr>
            <p:nvPr/>
          </p:nvSpPr>
          <p:spPr bwMode="auto">
            <a:xfrm>
              <a:off x="1687032" y="4832896"/>
              <a:ext cx="7456968" cy="518209"/>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mn-lt"/>
              </a:endParaRPr>
            </a:p>
          </p:txBody>
        </p:sp>
        <p:sp>
          <p:nvSpPr>
            <p:cNvPr id="7" name="Freeform 7"/>
            <p:cNvSpPr>
              <a:spLocks/>
            </p:cNvSpPr>
            <p:nvPr/>
          </p:nvSpPr>
          <p:spPr bwMode="auto">
            <a:xfrm>
              <a:off x="35926" y="5136032"/>
              <a:ext cx="9108074" cy="8382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srcRect/>
          <a:stretch>
            <a:fillRect/>
          </a:stretch>
        </p:blipFill>
        <p:spPr bwMode="auto">
          <a:xfrm>
            <a:off x="4379913" y="6019800"/>
            <a:ext cx="384175" cy="377825"/>
          </a:xfrm>
          <a:prstGeom prst="rect">
            <a:avLst/>
          </a:prstGeom>
          <a:noFill/>
          <a:ln w="9525">
            <a:noFill/>
            <a:miter lim="800000"/>
            <a:headEnd/>
            <a:tailEnd/>
          </a:ln>
        </p:spPr>
      </p:pic>
      <p:pic>
        <p:nvPicPr>
          <p:cNvPr id="12" name="Picture 2"/>
          <p:cNvPicPr>
            <a:picLocks noChangeAspect="1" noChangeArrowheads="1"/>
          </p:cNvPicPr>
          <p:nvPr userDrawn="1"/>
        </p:nvPicPr>
        <p:blipFill>
          <a:blip r:embed="rId4"/>
          <a:srcRect/>
          <a:stretch>
            <a:fillRect/>
          </a:stretch>
        </p:blipFill>
        <p:spPr bwMode="auto">
          <a:xfrm>
            <a:off x="3394075" y="6340475"/>
            <a:ext cx="2352675" cy="517525"/>
          </a:xfrm>
          <a:prstGeom prst="rect">
            <a:avLst/>
          </a:prstGeom>
          <a:noFill/>
          <a:ln w="9525">
            <a:noFill/>
            <a:miter lim="800000"/>
            <a:headEnd/>
            <a:tailEnd/>
          </a:ln>
        </p:spPr>
      </p:pic>
      <p:sp>
        <p:nvSpPr>
          <p:cNvPr id="9" name="Title 8"/>
          <p:cNvSpPr>
            <a:spLocks noGrp="1"/>
          </p:cNvSpPr>
          <p:nvPr>
            <p:ph type="ctrTitle"/>
          </p:nvPr>
        </p:nvSpPr>
        <p:spPr>
          <a:xfrm>
            <a:off x="683917" y="1295400"/>
            <a:ext cx="7772400" cy="1829761"/>
          </a:xfrm>
        </p:spPr>
        <p:txBody>
          <a:bodyPr anchor="b"/>
          <a:lstStyle>
            <a:lvl1pPr algn="r">
              <a:defRPr sz="4800" b="1">
                <a:solidFill>
                  <a:schemeClr val="accent4">
                    <a:lumMod val="50000"/>
                  </a:schemeClr>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276600"/>
            <a:ext cx="7772400" cy="1720905"/>
          </a:xfrm>
          <a:ln>
            <a:noFill/>
          </a:ln>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grpSp>
        <p:nvGrpSpPr>
          <p:cNvPr id="5" name="Group 1"/>
          <p:cNvGrpSpPr>
            <a:grpSpLocks/>
          </p:cNvGrpSpPr>
          <p:nvPr userDrawn="1"/>
        </p:nvGrpSpPr>
        <p:grpSpPr bwMode="auto">
          <a:xfrm>
            <a:off x="-3175" y="4953000"/>
            <a:ext cx="9147175" cy="1905000"/>
            <a:chOff x="-3765" y="4832896"/>
            <a:chExt cx="9147765" cy="2032192"/>
          </a:xfrm>
        </p:grpSpPr>
        <p:sp>
          <p:nvSpPr>
            <p:cNvPr id="6" name="Freeform 6"/>
            <p:cNvSpPr>
              <a:spLocks/>
            </p:cNvSpPr>
            <p:nvPr/>
          </p:nvSpPr>
          <p:spPr bwMode="auto">
            <a:xfrm>
              <a:off x="1687032" y="4832896"/>
              <a:ext cx="7456968" cy="518209"/>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mn-lt"/>
              </a:endParaRPr>
            </a:p>
          </p:txBody>
        </p:sp>
        <p:sp>
          <p:nvSpPr>
            <p:cNvPr id="7" name="Freeform 7"/>
            <p:cNvSpPr>
              <a:spLocks/>
            </p:cNvSpPr>
            <p:nvPr/>
          </p:nvSpPr>
          <p:spPr bwMode="auto">
            <a:xfrm>
              <a:off x="35926" y="5136032"/>
              <a:ext cx="9108074" cy="83827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srcRect/>
          <a:stretch>
            <a:fillRect/>
          </a:stretch>
        </p:blipFill>
        <p:spPr bwMode="auto">
          <a:xfrm>
            <a:off x="4379913" y="5943600"/>
            <a:ext cx="384175" cy="377825"/>
          </a:xfrm>
          <a:prstGeom prst="rect">
            <a:avLst/>
          </a:prstGeom>
          <a:noFill/>
          <a:ln w="9525">
            <a:noFill/>
            <a:miter lim="800000"/>
            <a:headEnd/>
            <a:tailEnd/>
          </a:ln>
        </p:spPr>
      </p:pic>
      <p:pic>
        <p:nvPicPr>
          <p:cNvPr id="12" name="Picture 2"/>
          <p:cNvPicPr>
            <a:picLocks noChangeAspect="1" noChangeArrowheads="1"/>
          </p:cNvPicPr>
          <p:nvPr userDrawn="1"/>
        </p:nvPicPr>
        <p:blipFill>
          <a:blip r:embed="rId4"/>
          <a:srcRect/>
          <a:stretch>
            <a:fillRect/>
          </a:stretch>
        </p:blipFill>
        <p:spPr bwMode="auto">
          <a:xfrm>
            <a:off x="3395663" y="6324600"/>
            <a:ext cx="2352675" cy="481013"/>
          </a:xfrm>
          <a:prstGeom prst="rect">
            <a:avLst/>
          </a:prstGeom>
          <a:noFill/>
          <a:ln w="9525">
            <a:noFill/>
            <a:miter lim="800000"/>
            <a:headEnd/>
            <a:tailEnd/>
          </a:ln>
        </p:spPr>
      </p:pic>
      <p:sp>
        <p:nvSpPr>
          <p:cNvPr id="9" name="Title 8"/>
          <p:cNvSpPr>
            <a:spLocks noGrp="1"/>
          </p:cNvSpPr>
          <p:nvPr>
            <p:ph type="ctrTitle"/>
          </p:nvPr>
        </p:nvSpPr>
        <p:spPr>
          <a:xfrm>
            <a:off x="683917" y="1295400"/>
            <a:ext cx="7772400" cy="1829761"/>
          </a:xfrm>
        </p:spPr>
        <p:txBody>
          <a:bodyPr anchor="b"/>
          <a:lstStyle>
            <a:lvl1pPr algn="r">
              <a:defRPr sz="4800" b="1">
                <a:solidFill>
                  <a:schemeClr val="accent4">
                    <a:lumMod val="75000"/>
                  </a:schemeClr>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276600"/>
            <a:ext cx="7772400" cy="1720905"/>
          </a:xfrm>
          <a:ln>
            <a:noFill/>
          </a:ln>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solidFill>
                  <a:schemeClr val="accent4">
                    <a:lumMod val="75000"/>
                  </a:schemeClr>
                </a:solidFill>
              </a:defRPr>
            </a:lvl1pPr>
            <a:extLst/>
          </a:lstStyle>
          <a:p>
            <a:r>
              <a:rPr lang="en-US" dirty="0" smtClean="0"/>
              <a:t>Click to edit Master title style</a:t>
            </a:r>
            <a:endParaRPr lang="en-US" dirty="0"/>
          </a:p>
        </p:txBody>
      </p:sp>
      <p:sp>
        <p:nvSpPr>
          <p:cNvPr id="4" name="Footer Placeholder 21"/>
          <p:cNvSpPr>
            <a:spLocks noGrp="1"/>
          </p:cNvSpPr>
          <p:nvPr>
            <p:ph type="ftr" sz="quarter" idx="10"/>
          </p:nvPr>
        </p:nvSpPr>
        <p:spPr bwMode="auto">
          <a:ln>
            <a:miter lim="800000"/>
            <a:headEnd/>
            <a:tailEnd/>
          </a:ln>
        </p:spPr>
        <p:txBody>
          <a:bodyPr wrap="square" lIns="91440" tIns="45720" rIns="91440" bIns="45720" numCol="1" anchorCtr="0" compatLnSpc="1">
            <a:prstTxWarp prst="textNoShape">
              <a:avLst/>
            </a:prstTxWarp>
          </a:bodyPr>
          <a:lstStyle>
            <a:lvl1pPr fontAlgn="base">
              <a:spcBef>
                <a:spcPct val="0"/>
              </a:spcBef>
              <a:spcAft>
                <a:spcPct val="0"/>
              </a:spcAft>
              <a:defRPr sz="900"/>
            </a:lvl1pPr>
          </a:lstStyle>
          <a:p>
            <a:pPr>
              <a:defRPr/>
            </a:pPr>
            <a:r>
              <a:rPr lang="tr-TR"/>
              <a:t>UR 2430. Bölge</a:t>
            </a:r>
          </a:p>
          <a:p>
            <a:pPr>
              <a:defRPr/>
            </a:pPr>
            <a:r>
              <a:rPr lang="tr-TR"/>
              <a:t>BES ve  ASAMBLE</a:t>
            </a:r>
          </a:p>
          <a:p>
            <a:pPr>
              <a:defRPr/>
            </a:pPr>
            <a:r>
              <a:rPr lang="tr-TR"/>
              <a:t>4-8 Nisan 2012</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7" name="Isosceles Triangle 9"/>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pic>
        <p:nvPicPr>
          <p:cNvPr id="8" name="Picture 2"/>
          <p:cNvPicPr>
            <a:picLocks noChangeAspect="1" noChangeArrowheads="1"/>
          </p:cNvPicPr>
          <p:nvPr userDrawn="1"/>
        </p:nvPicPr>
        <p:blipFill>
          <a:blip r:embed="rId2"/>
          <a:srcRect/>
          <a:stretch>
            <a:fillRect/>
          </a:stretch>
        </p:blipFill>
        <p:spPr bwMode="auto">
          <a:xfrm>
            <a:off x="4379913" y="6019800"/>
            <a:ext cx="384175" cy="377825"/>
          </a:xfrm>
          <a:prstGeom prst="rect">
            <a:avLst/>
          </a:prstGeom>
          <a:noFill/>
          <a:ln w="9525">
            <a:noFill/>
            <a:miter lim="800000"/>
            <a:headEnd/>
            <a:tailEnd/>
          </a:ln>
        </p:spPr>
      </p:pic>
      <p:sp>
        <p:nvSpPr>
          <p:cNvPr id="2" name="Title 1"/>
          <p:cNvSpPr>
            <a:spLocks noGrp="1"/>
          </p:cNvSpPr>
          <p:nvPr>
            <p:ph type="title"/>
          </p:nvPr>
        </p:nvSpPr>
        <p:spPr>
          <a:xfrm>
            <a:off x="457200" y="273050"/>
            <a:ext cx="8229600" cy="1143000"/>
          </a:xfrm>
        </p:spPr>
        <p:txBody>
          <a:bodyPr/>
          <a:lstStyle>
            <a:lvl1pPr>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648200" y="144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57200" y="144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5" name="Content Placeholder 4"/>
          <p:cNvSpPr>
            <a:spLocks noGrp="1"/>
          </p:cNvSpPr>
          <p:nvPr>
            <p:ph sz="quarter" idx="2"/>
          </p:nvPr>
        </p:nvSpPr>
        <p:spPr>
          <a:xfrm>
            <a:off x="457200" y="2230437"/>
            <a:ext cx="4040188" cy="3713163"/>
          </a:xfrm>
          <a:ln>
            <a:solidFill>
              <a:schemeClr val="accent5"/>
            </a:solid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209800"/>
            <a:ext cx="4041775" cy="3733800"/>
          </a:xfrm>
          <a:ln>
            <a:solidFill>
              <a:schemeClr val="accent5"/>
            </a:solid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1"/>
          <p:cNvSpPr>
            <a:spLocks noGrp="1"/>
          </p:cNvSpPr>
          <p:nvPr>
            <p:ph type="ftr" sz="quarter" idx="10"/>
          </p:nvPr>
        </p:nvSpPr>
        <p:spPr bwMode="auto">
          <a:ln>
            <a:miter lim="800000"/>
            <a:headEnd/>
            <a:tailEnd/>
          </a:ln>
        </p:spPr>
        <p:txBody>
          <a:bodyPr wrap="square" lIns="91440" tIns="45720" rIns="91440" bIns="45720" numCol="1" anchorCtr="0" compatLnSpc="1">
            <a:prstTxWarp prst="textNoShape">
              <a:avLst/>
            </a:prstTxWarp>
          </a:bodyPr>
          <a:lstStyle>
            <a:lvl1pPr fontAlgn="base">
              <a:spcBef>
                <a:spcPct val="0"/>
              </a:spcBef>
              <a:spcAft>
                <a:spcPct val="0"/>
              </a:spcAft>
              <a:defRPr sz="900"/>
            </a:lvl1pPr>
          </a:lstStyle>
          <a:p>
            <a:pPr>
              <a:defRPr/>
            </a:pPr>
            <a:r>
              <a:rPr lang="tr-TR"/>
              <a:t>UR 2430. Bölge</a:t>
            </a:r>
          </a:p>
          <a:p>
            <a:pPr>
              <a:defRPr/>
            </a:pPr>
            <a:r>
              <a:rPr lang="tr-TR"/>
              <a:t>BES ve  ASAMBLE</a:t>
            </a:r>
          </a:p>
          <a:p>
            <a:pPr>
              <a:defRPr/>
            </a:pPr>
            <a:r>
              <a:rPr lang="tr-TR"/>
              <a:t>4-8 Nisan 2012</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bwMode="auto">
          <a:ln>
            <a:miter lim="800000"/>
            <a:headEnd/>
            <a:tailEnd/>
          </a:ln>
        </p:spPr>
        <p:txBody>
          <a:bodyPr wrap="square" lIns="91440" tIns="45720" rIns="91440" bIns="45720" numCol="1" anchorCtr="0" compatLnSpc="1">
            <a:prstTxWarp prst="textNoShape">
              <a:avLst/>
            </a:prstTxWarp>
          </a:bodyPr>
          <a:lstStyle>
            <a:lvl1pPr fontAlgn="base">
              <a:spcBef>
                <a:spcPct val="0"/>
              </a:spcBef>
              <a:spcAft>
                <a:spcPct val="0"/>
              </a:spcAft>
              <a:defRPr sz="900"/>
            </a:lvl1pPr>
          </a:lstStyle>
          <a:p>
            <a:pPr>
              <a:defRPr/>
            </a:pPr>
            <a:r>
              <a:rPr lang="tr-TR"/>
              <a:t>UR 2430. Bölge</a:t>
            </a:r>
          </a:p>
          <a:p>
            <a:pPr>
              <a:defRPr/>
            </a:pPr>
            <a:r>
              <a:rPr lang="tr-TR"/>
              <a:t>BES ve  ASAMBLE</a:t>
            </a:r>
          </a:p>
          <a:p>
            <a:pPr>
              <a:defRPr/>
            </a:pPr>
            <a:r>
              <a:rPr lang="tr-TR"/>
              <a:t>4-8 Nisan 2012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90600" y="0"/>
            <a:ext cx="6400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381000" y="1524000"/>
            <a:ext cx="411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24000"/>
            <a:ext cx="411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Altbilgi Yer Tutucusu 7"/>
          <p:cNvSpPr>
            <a:spLocks noGrp="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p>
        </p:txBody>
      </p:sp>
      <p:sp>
        <p:nvSpPr>
          <p:cNvPr id="9" name="Slayt Numarası Yer Tutucusu 8"/>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70DE823D-8DBF-46EF-982C-FCC7BFF143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Altbilgi Yer Tutucusu 6"/>
          <p:cNvSpPr>
            <a:spLocks noGrp="1"/>
          </p:cNvSpPr>
          <p:nvPr>
            <p:ph type="ftr" sz="quarter" idx="11"/>
          </p:nvPr>
        </p:nvSpPr>
        <p:spPr>
          <a:xfrm>
            <a:off x="3124200" y="6245225"/>
            <a:ext cx="2895600" cy="476250"/>
          </a:xfrm>
        </p:spPr>
        <p:txBody>
          <a:bodyPr/>
          <a:lstStyle>
            <a:lvl1pPr>
              <a:defRPr>
                <a:solidFill>
                  <a:schemeClr val="tx1"/>
                </a:solidFill>
              </a:defRPr>
            </a:lvl1pPr>
          </a:lstStyle>
          <a:p>
            <a:pPr>
              <a:defRPr/>
            </a:pPr>
            <a:endParaRPr lang="en-US"/>
          </a:p>
        </p:txBody>
      </p:sp>
      <p:sp>
        <p:nvSpPr>
          <p:cNvPr id="8" name="Slayt Numarası Yer Tutucusu 7"/>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2B5D16D8-1756-4B6A-BA91-5612D70F2F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Altbilgi Yer Tutucusu 3"/>
          <p:cNvSpPr>
            <a:spLocks noGrp="1"/>
          </p:cNvSpPr>
          <p:nvPr>
            <p:ph type="ftr" sz="quarter" idx="11"/>
          </p:nvPr>
        </p:nvSpPr>
        <p:spPr/>
        <p:txBody>
          <a:bodyPr/>
          <a:lstStyle>
            <a:lvl1pPr>
              <a:defRPr>
                <a:solidFill>
                  <a:schemeClr val="tx1"/>
                </a:solidFill>
              </a:defRPr>
            </a:lvl1pPr>
          </a:lstStyle>
          <a:p>
            <a:pPr>
              <a:defRPr/>
            </a:pPr>
            <a:endParaRPr lang="en-US"/>
          </a:p>
        </p:txBody>
      </p:sp>
      <p:sp>
        <p:nvSpPr>
          <p:cNvPr id="5" name="Slayt Numarası Yer Tutucusu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C9B04868-85DC-421B-A970-1245BB072D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a:xfrm>
            <a:off x="457200" y="1481138"/>
            <a:ext cx="8229600" cy="4525962"/>
          </a:xfrm>
          <a:prstGeom prst="rect">
            <a:avLst/>
          </a:prstGeom>
          <a:ln>
            <a:solidFill>
              <a:schemeClr val="accent5"/>
            </a:solidFill>
          </a:ln>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Isosceles Triangle 3"/>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pic>
        <p:nvPicPr>
          <p:cNvPr id="1029" name="Picture 2"/>
          <p:cNvPicPr>
            <a:picLocks noChangeAspect="1" noChangeArrowheads="1"/>
          </p:cNvPicPr>
          <p:nvPr userDrawn="1"/>
        </p:nvPicPr>
        <p:blipFill>
          <a:blip r:embed="rId3"/>
          <a:srcRect/>
          <a:stretch>
            <a:fillRect/>
          </a:stretch>
        </p:blipFill>
        <p:spPr bwMode="auto">
          <a:xfrm>
            <a:off x="4341813" y="6019800"/>
            <a:ext cx="385762" cy="379413"/>
          </a:xfrm>
          <a:prstGeom prst="rect">
            <a:avLst/>
          </a:prstGeom>
          <a:noFill/>
          <a:ln w="9525">
            <a:noFill/>
            <a:miter lim="800000"/>
            <a:headEnd/>
            <a:tailEnd/>
          </a:ln>
        </p:spPr>
      </p:pic>
      <p:pic>
        <p:nvPicPr>
          <p:cNvPr id="1030" name="Picture 2"/>
          <p:cNvPicPr>
            <a:picLocks noChangeAspect="1" noChangeArrowheads="1"/>
          </p:cNvPicPr>
          <p:nvPr userDrawn="1"/>
        </p:nvPicPr>
        <p:blipFill>
          <a:blip r:embed="rId4"/>
          <a:srcRect/>
          <a:stretch>
            <a:fillRect/>
          </a:stretch>
        </p:blipFill>
        <p:spPr bwMode="auto">
          <a:xfrm>
            <a:off x="3352800" y="6367463"/>
            <a:ext cx="2352675"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Lst>
  <p:hf sldNum="0" hdr="0"/>
  <p:txStyles>
    <p:titleStyle>
      <a:lvl1pPr algn="l" rtl="0" eaLnBrk="0" fontAlgn="base" hangingPunct="0">
        <a:spcBef>
          <a:spcPct val="0"/>
        </a:spcBef>
        <a:spcAft>
          <a:spcPct val="0"/>
        </a:spcAft>
        <a:defRPr sz="4100" kern="1200">
          <a:solidFill>
            <a:srgbClr val="474B78"/>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4100">
          <a:solidFill>
            <a:srgbClr val="474B78"/>
          </a:solidFill>
          <a:latin typeface="Tahoma" pitchFamily="34" charset="0"/>
          <a:cs typeface="Tahoma" pitchFamily="34" charset="0"/>
        </a:defRPr>
      </a:lvl2pPr>
      <a:lvl3pPr algn="l" rtl="0" eaLnBrk="0" fontAlgn="base" hangingPunct="0">
        <a:spcBef>
          <a:spcPct val="0"/>
        </a:spcBef>
        <a:spcAft>
          <a:spcPct val="0"/>
        </a:spcAft>
        <a:defRPr sz="4100">
          <a:solidFill>
            <a:srgbClr val="474B78"/>
          </a:solidFill>
          <a:latin typeface="Tahoma" pitchFamily="34" charset="0"/>
          <a:cs typeface="Tahoma" pitchFamily="34" charset="0"/>
        </a:defRPr>
      </a:lvl3pPr>
      <a:lvl4pPr algn="l" rtl="0" eaLnBrk="0" fontAlgn="base" hangingPunct="0">
        <a:spcBef>
          <a:spcPct val="0"/>
        </a:spcBef>
        <a:spcAft>
          <a:spcPct val="0"/>
        </a:spcAft>
        <a:defRPr sz="4100">
          <a:solidFill>
            <a:srgbClr val="474B78"/>
          </a:solidFill>
          <a:latin typeface="Tahoma" pitchFamily="34" charset="0"/>
          <a:cs typeface="Tahoma" pitchFamily="34" charset="0"/>
        </a:defRPr>
      </a:lvl4pPr>
      <a:lvl5pPr algn="l" rtl="0" eaLnBrk="0" fontAlgn="base" hangingPunct="0">
        <a:spcBef>
          <a:spcPct val="0"/>
        </a:spcBef>
        <a:spcAft>
          <a:spcPct val="0"/>
        </a:spcAft>
        <a:defRPr sz="4100">
          <a:solidFill>
            <a:srgbClr val="474B78"/>
          </a:solidFill>
          <a:latin typeface="Tahoma" pitchFamily="34" charset="0"/>
          <a:cs typeface="Tahoma" pitchFamily="34" charset="0"/>
        </a:defRPr>
      </a:lvl5pPr>
      <a:lvl6pPr marL="457200" algn="l" rtl="0" fontAlgn="base">
        <a:spcBef>
          <a:spcPct val="0"/>
        </a:spcBef>
        <a:spcAft>
          <a:spcPct val="0"/>
        </a:spcAft>
        <a:defRPr sz="4100">
          <a:solidFill>
            <a:srgbClr val="474B78"/>
          </a:solidFill>
          <a:latin typeface="Tahoma" pitchFamily="34" charset="0"/>
          <a:cs typeface="Tahoma" pitchFamily="34" charset="0"/>
        </a:defRPr>
      </a:lvl6pPr>
      <a:lvl7pPr marL="914400" algn="l" rtl="0" fontAlgn="base">
        <a:spcBef>
          <a:spcPct val="0"/>
        </a:spcBef>
        <a:spcAft>
          <a:spcPct val="0"/>
        </a:spcAft>
        <a:defRPr sz="4100">
          <a:solidFill>
            <a:srgbClr val="474B78"/>
          </a:solidFill>
          <a:latin typeface="Tahoma" pitchFamily="34" charset="0"/>
          <a:cs typeface="Tahoma" pitchFamily="34" charset="0"/>
        </a:defRPr>
      </a:lvl7pPr>
      <a:lvl8pPr marL="1371600" algn="l" rtl="0" fontAlgn="base">
        <a:spcBef>
          <a:spcPct val="0"/>
        </a:spcBef>
        <a:spcAft>
          <a:spcPct val="0"/>
        </a:spcAft>
        <a:defRPr sz="4100">
          <a:solidFill>
            <a:srgbClr val="474B78"/>
          </a:solidFill>
          <a:latin typeface="Tahoma" pitchFamily="34" charset="0"/>
          <a:cs typeface="Tahoma" pitchFamily="34" charset="0"/>
        </a:defRPr>
      </a:lvl8pPr>
      <a:lvl9pPr marL="1828800" algn="l" rtl="0" fontAlgn="base">
        <a:spcBef>
          <a:spcPct val="0"/>
        </a:spcBef>
        <a:spcAft>
          <a:spcPct val="0"/>
        </a:spcAft>
        <a:defRPr sz="4100">
          <a:solidFill>
            <a:srgbClr val="474B78"/>
          </a:solidFill>
          <a:latin typeface="Tahoma" pitchFamily="34" charset="0"/>
          <a:cs typeface="Tahom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a:xfrm>
            <a:off x="457200" y="1481138"/>
            <a:ext cx="8229600" cy="4525962"/>
          </a:xfrm>
          <a:prstGeom prst="rect">
            <a:avLst/>
          </a:prstGeom>
          <a:ln>
            <a:solidFill>
              <a:schemeClr val="accent5"/>
            </a:solidFill>
          </a:ln>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Isosceles Triangle 3"/>
          <p:cNvSpPr/>
          <p:nvPr userDrawn="1"/>
        </p:nvSpPr>
        <p:spPr>
          <a:xfrm>
            <a:off x="0" y="6248400"/>
            <a:ext cx="9144000" cy="609600"/>
          </a:xfrm>
          <a:prstGeom prst="triangle">
            <a:avLst>
              <a:gd name="adj" fmla="val 501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16" name="Footer Placeholder 21"/>
          <p:cNvSpPr>
            <a:spLocks noGrp="1"/>
          </p:cNvSpPr>
          <p:nvPr>
            <p:ph type="ftr" sz="quarter" idx="3"/>
          </p:nvPr>
        </p:nvSpPr>
        <p:spPr>
          <a:xfrm>
            <a:off x="3397250" y="6400800"/>
            <a:ext cx="2349500" cy="457200"/>
          </a:xfrm>
          <a:prstGeom prst="rect">
            <a:avLst/>
          </a:prstGeom>
        </p:spPr>
        <p:txBody>
          <a:bodyPr vert="horz" anchor="b"/>
          <a:lstStyle>
            <a:lvl1pPr algn="ctr" eaLnBrk="1" fontAlgn="auto" latinLnBrk="0" hangingPunct="1">
              <a:spcBef>
                <a:spcPts val="0"/>
              </a:spcBef>
              <a:spcAft>
                <a:spcPts val="0"/>
              </a:spcAft>
              <a:defRPr kumimoji="0" sz="800">
                <a:solidFill>
                  <a:prstClr val="black"/>
                </a:solidFill>
                <a:latin typeface="+mn-lt"/>
              </a:defRPr>
            </a:lvl1pPr>
            <a:extLst/>
          </a:lstStyle>
          <a:p>
            <a:pPr>
              <a:defRPr/>
            </a:pPr>
            <a:r>
              <a:rPr lang="tr-TR"/>
              <a:t>UR 2430. Bölge</a:t>
            </a:r>
          </a:p>
          <a:p>
            <a:pPr>
              <a:defRPr/>
            </a:pPr>
            <a:r>
              <a:rPr lang="tr-TR"/>
              <a:t>Yöneticiler Eğitim Semineri</a:t>
            </a:r>
          </a:p>
          <a:p>
            <a:pPr>
              <a:defRPr/>
            </a:pPr>
            <a:r>
              <a:rPr lang="tr-TR"/>
              <a:t>11 Şubat 2012</a:t>
            </a:r>
            <a:endParaRPr lang="en-US"/>
          </a:p>
        </p:txBody>
      </p:sp>
      <p:pic>
        <p:nvPicPr>
          <p:cNvPr id="3078" name="Picture 2"/>
          <p:cNvPicPr>
            <a:picLocks noChangeAspect="1" noChangeArrowheads="1"/>
          </p:cNvPicPr>
          <p:nvPr userDrawn="1"/>
        </p:nvPicPr>
        <p:blipFill>
          <a:blip r:embed="rId10"/>
          <a:srcRect/>
          <a:stretch>
            <a:fillRect/>
          </a:stretch>
        </p:blipFill>
        <p:spPr bwMode="auto">
          <a:xfrm>
            <a:off x="4341813" y="6019800"/>
            <a:ext cx="385762" cy="379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p:txStyles>
    <p:titleStyle>
      <a:lvl1pPr algn="l" rtl="0" eaLnBrk="0" fontAlgn="base" hangingPunct="0">
        <a:spcBef>
          <a:spcPct val="0"/>
        </a:spcBef>
        <a:spcAft>
          <a:spcPct val="0"/>
        </a:spcAft>
        <a:defRPr sz="4100" kern="1200">
          <a:solidFill>
            <a:srgbClr val="474B78"/>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4100">
          <a:solidFill>
            <a:srgbClr val="474B78"/>
          </a:solidFill>
          <a:latin typeface="Tahoma" pitchFamily="34" charset="0"/>
          <a:cs typeface="Tahoma" pitchFamily="34" charset="0"/>
        </a:defRPr>
      </a:lvl2pPr>
      <a:lvl3pPr algn="l" rtl="0" eaLnBrk="0" fontAlgn="base" hangingPunct="0">
        <a:spcBef>
          <a:spcPct val="0"/>
        </a:spcBef>
        <a:spcAft>
          <a:spcPct val="0"/>
        </a:spcAft>
        <a:defRPr sz="4100">
          <a:solidFill>
            <a:srgbClr val="474B78"/>
          </a:solidFill>
          <a:latin typeface="Tahoma" pitchFamily="34" charset="0"/>
          <a:cs typeface="Tahoma" pitchFamily="34" charset="0"/>
        </a:defRPr>
      </a:lvl3pPr>
      <a:lvl4pPr algn="l" rtl="0" eaLnBrk="0" fontAlgn="base" hangingPunct="0">
        <a:spcBef>
          <a:spcPct val="0"/>
        </a:spcBef>
        <a:spcAft>
          <a:spcPct val="0"/>
        </a:spcAft>
        <a:defRPr sz="4100">
          <a:solidFill>
            <a:srgbClr val="474B78"/>
          </a:solidFill>
          <a:latin typeface="Tahoma" pitchFamily="34" charset="0"/>
          <a:cs typeface="Tahoma" pitchFamily="34" charset="0"/>
        </a:defRPr>
      </a:lvl4pPr>
      <a:lvl5pPr algn="l" rtl="0" eaLnBrk="0" fontAlgn="base" hangingPunct="0">
        <a:spcBef>
          <a:spcPct val="0"/>
        </a:spcBef>
        <a:spcAft>
          <a:spcPct val="0"/>
        </a:spcAft>
        <a:defRPr sz="4100">
          <a:solidFill>
            <a:srgbClr val="474B78"/>
          </a:solidFill>
          <a:latin typeface="Tahoma" pitchFamily="34" charset="0"/>
          <a:cs typeface="Tahoma" pitchFamily="34" charset="0"/>
        </a:defRPr>
      </a:lvl5pPr>
      <a:lvl6pPr marL="457200" algn="l" rtl="0" fontAlgn="base">
        <a:spcBef>
          <a:spcPct val="0"/>
        </a:spcBef>
        <a:spcAft>
          <a:spcPct val="0"/>
        </a:spcAft>
        <a:defRPr sz="4100">
          <a:solidFill>
            <a:srgbClr val="474B78"/>
          </a:solidFill>
          <a:latin typeface="Tahoma" pitchFamily="34" charset="0"/>
          <a:cs typeface="Tahoma" pitchFamily="34" charset="0"/>
        </a:defRPr>
      </a:lvl6pPr>
      <a:lvl7pPr marL="914400" algn="l" rtl="0" fontAlgn="base">
        <a:spcBef>
          <a:spcPct val="0"/>
        </a:spcBef>
        <a:spcAft>
          <a:spcPct val="0"/>
        </a:spcAft>
        <a:defRPr sz="4100">
          <a:solidFill>
            <a:srgbClr val="474B78"/>
          </a:solidFill>
          <a:latin typeface="Tahoma" pitchFamily="34" charset="0"/>
          <a:cs typeface="Tahoma" pitchFamily="34" charset="0"/>
        </a:defRPr>
      </a:lvl7pPr>
      <a:lvl8pPr marL="1371600" algn="l" rtl="0" fontAlgn="base">
        <a:spcBef>
          <a:spcPct val="0"/>
        </a:spcBef>
        <a:spcAft>
          <a:spcPct val="0"/>
        </a:spcAft>
        <a:defRPr sz="4100">
          <a:solidFill>
            <a:srgbClr val="474B78"/>
          </a:solidFill>
          <a:latin typeface="Tahoma" pitchFamily="34" charset="0"/>
          <a:cs typeface="Tahoma" pitchFamily="34" charset="0"/>
        </a:defRPr>
      </a:lvl8pPr>
      <a:lvl9pPr marL="1828800" algn="l" rtl="0" fontAlgn="base">
        <a:spcBef>
          <a:spcPct val="0"/>
        </a:spcBef>
        <a:spcAft>
          <a:spcPct val="0"/>
        </a:spcAft>
        <a:defRPr sz="4100">
          <a:solidFill>
            <a:srgbClr val="474B78"/>
          </a:solidFill>
          <a:latin typeface="Tahoma" pitchFamily="34" charset="0"/>
          <a:cs typeface="Tahom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atchinggrants.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7.jpeg"/><Relationship Id="rId4" Type="http://schemas.openxmlformats.org/officeDocument/2006/relationships/image" Target="../media/image26.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838200"/>
            <a:ext cx="9448800" cy="2971800"/>
          </a:xfrm>
        </p:spPr>
        <p:txBody>
          <a:bodyPr>
            <a:noAutofit/>
          </a:bodyPr>
          <a:lstStyle/>
          <a:p>
            <a:pPr algn="ctr">
              <a:defRPr/>
            </a:pPr>
            <a:r>
              <a:rPr lang="bg-BG" sz="2400" b="1" dirty="0" smtClean="0"/>
              <a:t>Дистрикт</a:t>
            </a:r>
            <a:r>
              <a:rPr lang="tr-TR" sz="2400" b="1" dirty="0" smtClean="0"/>
              <a:t> 2482/</a:t>
            </a:r>
            <a:r>
              <a:rPr lang="bg-BG" sz="2400" b="1" dirty="0" smtClean="0"/>
              <a:t/>
            </a:r>
            <a:br>
              <a:rPr lang="bg-BG" sz="2400" b="1" dirty="0" smtClean="0"/>
            </a:br>
            <a:r>
              <a:rPr lang="bg-BG" sz="2400" b="1" dirty="0" smtClean="0"/>
              <a:t>Пловдив-България</a:t>
            </a:r>
            <a:r>
              <a:rPr lang="tr-TR" sz="2400" b="1" dirty="0" smtClean="0"/>
              <a:t/>
            </a:r>
            <a:br>
              <a:rPr lang="tr-TR" sz="2400" b="1" dirty="0" smtClean="0"/>
            </a:br>
            <a:r>
              <a:rPr lang="tr-TR" sz="2400" b="1" dirty="0" smtClean="0"/>
              <a:t>23 </a:t>
            </a:r>
            <a:r>
              <a:rPr lang="bg-BG" sz="2400" b="1" dirty="0" smtClean="0"/>
              <a:t>Март</a:t>
            </a:r>
            <a:r>
              <a:rPr lang="tr-TR" sz="2400" b="1" dirty="0" smtClean="0"/>
              <a:t> 2013</a:t>
            </a:r>
            <a:br>
              <a:rPr lang="tr-TR" sz="2400" b="1" dirty="0" smtClean="0"/>
            </a:br>
            <a:r>
              <a:rPr lang="bg-BG" sz="5400" b="1" dirty="0" smtClean="0"/>
              <a:t>Визия </a:t>
            </a:r>
            <a:br>
              <a:rPr lang="bg-BG" sz="5400" b="1" dirty="0" smtClean="0"/>
            </a:br>
            <a:r>
              <a:rPr lang="bg-BG" sz="5400" b="1" dirty="0" smtClean="0"/>
              <a:t>за бъдещето и РФ</a:t>
            </a:r>
            <a:r>
              <a:rPr lang="tr-TR" sz="5400" b="1" dirty="0" smtClean="0"/>
              <a:t/>
            </a:r>
            <a:br>
              <a:rPr lang="tr-TR" sz="5400" b="1" dirty="0" smtClean="0"/>
            </a:br>
            <a:endParaRPr lang="tr-TR" sz="5400" dirty="0"/>
          </a:p>
        </p:txBody>
      </p:sp>
      <p:sp>
        <p:nvSpPr>
          <p:cNvPr id="278532" name="Rectangle 4"/>
          <p:cNvSpPr>
            <a:spLocks noChangeArrowheads="1"/>
          </p:cNvSpPr>
          <p:nvPr/>
        </p:nvSpPr>
        <p:spPr bwMode="auto">
          <a:xfrm>
            <a:off x="1143000" y="152400"/>
            <a:ext cx="7391400" cy="990600"/>
          </a:xfrm>
          <a:prstGeom prst="rect">
            <a:avLst/>
          </a:prstGeom>
          <a:noFill/>
          <a:ln>
            <a:noFill/>
          </a:ln>
          <a:effectLst/>
          <a:extLst/>
        </p:spPr>
        <p:txBody>
          <a:bodyPr anchor="ctr"/>
          <a:lstStyle/>
          <a:p>
            <a:pPr fontAlgn="auto">
              <a:spcAft>
                <a:spcPts val="0"/>
              </a:spcAft>
              <a:defRPr/>
            </a:pPr>
            <a:endParaRPr lang="en-US" sz="2800" b="1" dirty="0">
              <a:solidFill>
                <a:srgbClr val="000099"/>
              </a:solidFill>
              <a:effectLst>
                <a:outerShdw blurRad="38100" dist="38100" dir="2700000" algn="tl">
                  <a:srgbClr val="000000"/>
                </a:outerShdw>
              </a:effectLst>
              <a:latin typeface="+mn-lt"/>
            </a:endParaRPr>
          </a:p>
        </p:txBody>
      </p:sp>
      <p:sp>
        <p:nvSpPr>
          <p:cNvPr id="13315" name="İçerik Yer Tutucusu 1"/>
          <p:cNvSpPr>
            <a:spLocks noGrp="1"/>
          </p:cNvSpPr>
          <p:nvPr>
            <p:ph idx="1"/>
          </p:nvPr>
        </p:nvSpPr>
        <p:spPr bwMode="auto">
          <a:xfrm>
            <a:off x="457200" y="4248150"/>
            <a:ext cx="8077200" cy="1695450"/>
          </a:xfrm>
          <a:ln>
            <a:miter lim="800000"/>
            <a:headEnd/>
            <a:tailEnd/>
          </a:ln>
        </p:spPr>
        <p:txBody>
          <a:bodyPr wrap="square" lIns="91440" tIns="45720" rIns="91440" bIns="45720" numCol="1" anchor="t" anchorCtr="0" compatLnSpc="1">
            <a:prstTxWarp prst="textNoShape">
              <a:avLst/>
            </a:prstTxWarp>
          </a:bodyPr>
          <a:lstStyle/>
          <a:p>
            <a:pPr marL="107950" indent="0" algn="ctr">
              <a:lnSpc>
                <a:spcPct val="80000"/>
              </a:lnSpc>
              <a:buFont typeface="Wingdings 3" pitchFamily="18" charset="2"/>
              <a:buNone/>
            </a:pPr>
            <a:r>
              <a:rPr lang="bg-BG" sz="2800" b="1" smtClean="0"/>
              <a:t>ПДГ</a:t>
            </a:r>
            <a:r>
              <a:rPr lang="tr-TR" sz="2800" b="1" smtClean="0"/>
              <a:t> </a:t>
            </a:r>
            <a:r>
              <a:rPr lang="bg-BG" sz="2800" b="1" smtClean="0"/>
              <a:t>Малик Авирал</a:t>
            </a:r>
            <a:endParaRPr lang="tr-TR" sz="2800" b="1" smtClean="0"/>
          </a:p>
          <a:p>
            <a:pPr marL="107950" indent="0" algn="ctr">
              <a:lnSpc>
                <a:spcPct val="80000"/>
              </a:lnSpc>
              <a:buFont typeface="Wingdings 3" pitchFamily="18" charset="2"/>
              <a:buNone/>
            </a:pPr>
            <a:r>
              <a:rPr lang="bg-BG" sz="2800" b="1" smtClean="0"/>
              <a:t>ЗОНА</a:t>
            </a:r>
            <a:r>
              <a:rPr lang="tr-TR" sz="2800" b="1" smtClean="0"/>
              <a:t> 20</a:t>
            </a:r>
            <a:r>
              <a:rPr lang="bg-BG" sz="2800" b="1" smtClean="0"/>
              <a:t>-Б</a:t>
            </a:r>
            <a:r>
              <a:rPr lang="tr-TR" sz="2800" b="1" smtClean="0"/>
              <a:t> </a:t>
            </a:r>
            <a:r>
              <a:rPr lang="bg-BG" sz="2800" b="1" smtClean="0"/>
              <a:t>Фондация</a:t>
            </a:r>
            <a:r>
              <a:rPr lang="tr-TR" sz="2800" b="1" smtClean="0"/>
              <a:t> </a:t>
            </a:r>
            <a:r>
              <a:rPr lang="bg-BG" sz="2800" b="1" smtClean="0"/>
              <a:t>Ротари </a:t>
            </a:r>
            <a:endParaRPr lang="tr-TR" sz="2800" b="1" smtClean="0"/>
          </a:p>
          <a:p>
            <a:pPr marL="107950" indent="0" algn="ctr">
              <a:lnSpc>
                <a:spcPct val="80000"/>
              </a:lnSpc>
              <a:buFont typeface="Wingdings 3" pitchFamily="18" charset="2"/>
              <a:buNone/>
            </a:pPr>
            <a:r>
              <a:rPr lang="bg-BG" sz="2800" b="1" smtClean="0"/>
              <a:t>Координатор стипендианти,</a:t>
            </a:r>
            <a:r>
              <a:rPr lang="tr-TR" sz="2800" b="1" smtClean="0"/>
              <a:t> </a:t>
            </a:r>
            <a:endParaRPr lang="bg-BG" sz="2800" b="1" smtClean="0"/>
          </a:p>
          <a:p>
            <a:pPr marL="107950" indent="0" algn="ctr">
              <a:lnSpc>
                <a:spcPct val="80000"/>
              </a:lnSpc>
              <a:buFont typeface="Wingdings 3" pitchFamily="18" charset="2"/>
              <a:buNone/>
            </a:pPr>
            <a:r>
              <a:rPr lang="bg-BG" sz="2800" b="1" smtClean="0"/>
              <a:t>„Визия за бъдещето“,  обучител </a:t>
            </a:r>
            <a:endParaRPr lang="en-US" sz="2800" b="1" smtClean="0"/>
          </a:p>
          <a:p>
            <a:pPr marL="107950" indent="0">
              <a:lnSpc>
                <a:spcPct val="80000"/>
              </a:lnSpc>
            </a:pPr>
            <a:endParaRPr lang="tr-TR" sz="2800" smtClean="0"/>
          </a:p>
        </p:txBody>
      </p:sp>
      <p:pic>
        <p:nvPicPr>
          <p:cNvPr id="13316" name="Picture 3" descr="C:\yedek\E\ROTARY\ROTARYDOKUMANLARI(tum)\RotaryResimArsiv\Sakuji Tanak Logosu.jpg"/>
          <p:cNvPicPr>
            <a:picLocks noChangeAspect="1" noChangeArrowheads="1"/>
          </p:cNvPicPr>
          <p:nvPr/>
        </p:nvPicPr>
        <p:blipFill>
          <a:blip r:embed="rId3"/>
          <a:srcRect/>
          <a:stretch>
            <a:fillRect/>
          </a:stretch>
        </p:blipFill>
        <p:spPr bwMode="auto">
          <a:xfrm>
            <a:off x="304800" y="152400"/>
            <a:ext cx="1619250" cy="2271713"/>
          </a:xfrm>
          <a:prstGeom prst="rect">
            <a:avLst/>
          </a:prstGeom>
          <a:noFill/>
          <a:ln w="9525">
            <a:noFill/>
            <a:miter lim="800000"/>
            <a:headEnd/>
            <a:tailEnd/>
          </a:ln>
        </p:spPr>
      </p:pic>
      <p:pic>
        <p:nvPicPr>
          <p:cNvPr id="13317" name="Picture 3" descr="C:\yedek\E\ROTARY\ROTARYDOKUMANLARI(tum)\RotaryResimArsiv\Sakuji Tanak Logosu.jpg"/>
          <p:cNvPicPr>
            <a:picLocks noChangeAspect="1" noChangeArrowheads="1"/>
          </p:cNvPicPr>
          <p:nvPr/>
        </p:nvPicPr>
        <p:blipFill>
          <a:blip r:embed="rId3"/>
          <a:srcRect/>
          <a:stretch>
            <a:fillRect/>
          </a:stretch>
        </p:blipFill>
        <p:spPr bwMode="auto">
          <a:xfrm>
            <a:off x="7318375" y="206375"/>
            <a:ext cx="1619250" cy="2273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p:txBody>
          <a:bodyPr/>
          <a:lstStyle/>
          <a:p>
            <a:pPr>
              <a:defRPr/>
            </a:pPr>
            <a:r>
              <a:rPr lang="bg-BG" dirty="0" smtClean="0"/>
              <a:t>Приоритети</a:t>
            </a:r>
            <a:endParaRPr lang="tr-TR" dirty="0"/>
          </a:p>
        </p:txBody>
      </p:sp>
      <p:sp>
        <p:nvSpPr>
          <p:cNvPr id="31746" name="Rectangle 3"/>
          <p:cNvSpPr>
            <a:spLocks noGrp="1" noChangeArrowheads="1"/>
          </p:cNvSpPr>
          <p:nvPr>
            <p:ph type="body" sz="half" idx="1"/>
          </p:nvPr>
        </p:nvSpPr>
        <p:spPr bwMode="auto">
          <a:xfrm>
            <a:off x="381000" y="1295400"/>
            <a:ext cx="8229600" cy="4724400"/>
          </a:xfrm>
          <a:ln>
            <a:miter lim="800000"/>
            <a:headEnd/>
            <a:tailEnd/>
          </a:ln>
        </p:spPr>
        <p:txBody>
          <a:bodyPr wrap="square" lIns="91440" tIns="45720" rIns="91440" bIns="45720" numCol="1" anchor="t" anchorCtr="0" compatLnSpc="1">
            <a:prstTxWarp prst="textNoShape">
              <a:avLst/>
            </a:prstTxWarp>
          </a:bodyPr>
          <a:lstStyle/>
          <a:p>
            <a:pPr>
              <a:buFontTx/>
              <a:buNone/>
            </a:pPr>
            <a:r>
              <a:rPr lang="en-US" sz="3200" smtClean="0"/>
              <a:t> </a:t>
            </a:r>
          </a:p>
        </p:txBody>
      </p:sp>
      <p:sp>
        <p:nvSpPr>
          <p:cNvPr id="31747" name="Rectangle 2"/>
          <p:cNvSpPr>
            <a:spLocks noChangeArrowheads="1"/>
          </p:cNvSpPr>
          <p:nvPr/>
        </p:nvSpPr>
        <p:spPr bwMode="auto">
          <a:xfrm>
            <a:off x="457200" y="1447800"/>
            <a:ext cx="7038975" cy="822325"/>
          </a:xfrm>
          <a:prstGeom prst="rect">
            <a:avLst/>
          </a:prstGeom>
          <a:noFill/>
          <a:ln w="9525">
            <a:noFill/>
            <a:miter lim="800000"/>
            <a:headEnd/>
            <a:tailEnd/>
          </a:ln>
        </p:spPr>
        <p:txBody>
          <a:bodyPr wrap="none">
            <a:spAutoFit/>
          </a:bodyPr>
          <a:lstStyle/>
          <a:p>
            <a:r>
              <a:rPr lang="bg-BG" sz="2400" b="1">
                <a:solidFill>
                  <a:srgbClr val="2752C0"/>
                </a:solidFill>
                <a:cs typeface="Arial" charset="0"/>
              </a:rPr>
              <a:t>Добрата воля и мира</a:t>
            </a:r>
          </a:p>
          <a:p>
            <a:pPr>
              <a:buFont typeface="Arial" charset="0"/>
              <a:buAutoNum type="arabicPeriod"/>
            </a:pPr>
            <a:r>
              <a:rPr lang="bg-BG" sz="2400">
                <a:solidFill>
                  <a:srgbClr val="2752C0"/>
                </a:solidFill>
                <a:cs typeface="Arial" charset="0"/>
              </a:rPr>
              <a:t>Мир и превенция/разрешаване  на конфликти</a:t>
            </a:r>
            <a:r>
              <a:rPr lang="bg-BG">
                <a:solidFill>
                  <a:srgbClr val="2752C0"/>
                </a:solidFill>
                <a:cs typeface="Arial" charset="0"/>
              </a:rPr>
              <a:t> </a:t>
            </a:r>
            <a:endParaRPr lang="bg-BG">
              <a:latin typeface="Times New Roman" pitchFamily="18" charset="0"/>
            </a:endParaRPr>
          </a:p>
        </p:txBody>
      </p:sp>
      <p:sp>
        <p:nvSpPr>
          <p:cNvPr id="31748" name="Rectangle 7"/>
          <p:cNvSpPr>
            <a:spLocks noChangeArrowheads="1"/>
          </p:cNvSpPr>
          <p:nvPr/>
        </p:nvSpPr>
        <p:spPr bwMode="auto">
          <a:xfrm>
            <a:off x="457200" y="2438400"/>
            <a:ext cx="5357813" cy="1552575"/>
          </a:xfrm>
          <a:prstGeom prst="rect">
            <a:avLst/>
          </a:prstGeom>
          <a:noFill/>
          <a:ln w="9525">
            <a:noFill/>
            <a:miter lim="800000"/>
            <a:headEnd/>
            <a:tailEnd/>
          </a:ln>
        </p:spPr>
        <p:txBody>
          <a:bodyPr wrap="none">
            <a:spAutoFit/>
          </a:bodyPr>
          <a:lstStyle/>
          <a:p>
            <a:r>
              <a:rPr lang="bg-BG" sz="2400" b="1">
                <a:solidFill>
                  <a:srgbClr val="2752C0"/>
                </a:solidFill>
                <a:cs typeface="Arial" charset="0"/>
              </a:rPr>
              <a:t>Здраве</a:t>
            </a:r>
          </a:p>
          <a:p>
            <a:r>
              <a:rPr lang="bg-BG" sz="2400">
                <a:solidFill>
                  <a:srgbClr val="2752C0"/>
                </a:solidFill>
                <a:cs typeface="Arial" charset="0"/>
              </a:rPr>
              <a:t>2.  Превенция на болести и лечение</a:t>
            </a:r>
          </a:p>
          <a:p>
            <a:r>
              <a:rPr lang="bg-BG" sz="2400">
                <a:solidFill>
                  <a:srgbClr val="2752C0"/>
                </a:solidFill>
                <a:cs typeface="Arial" charset="0"/>
              </a:rPr>
              <a:t>3.  Вода и канализация</a:t>
            </a:r>
          </a:p>
          <a:p>
            <a:r>
              <a:rPr lang="bg-BG" sz="2400">
                <a:solidFill>
                  <a:srgbClr val="2752C0"/>
                </a:solidFill>
                <a:cs typeface="Arial" charset="0"/>
              </a:rPr>
              <a:t>4.  Майчино и детско здраве </a:t>
            </a:r>
            <a:endParaRPr lang="bg-BG" sz="2400">
              <a:latin typeface="Times New Roman" pitchFamily="18" charset="0"/>
            </a:endParaRPr>
          </a:p>
        </p:txBody>
      </p:sp>
      <p:sp>
        <p:nvSpPr>
          <p:cNvPr id="31749" name="Rectangle 8"/>
          <p:cNvSpPr>
            <a:spLocks noChangeArrowheads="1"/>
          </p:cNvSpPr>
          <p:nvPr/>
        </p:nvSpPr>
        <p:spPr bwMode="auto">
          <a:xfrm>
            <a:off x="457200" y="4070350"/>
            <a:ext cx="5715000" cy="1187450"/>
          </a:xfrm>
          <a:prstGeom prst="rect">
            <a:avLst/>
          </a:prstGeom>
          <a:noFill/>
          <a:ln w="9525">
            <a:noFill/>
            <a:miter lim="800000"/>
            <a:headEnd/>
            <a:tailEnd/>
          </a:ln>
        </p:spPr>
        <p:txBody>
          <a:bodyPr>
            <a:spAutoFit/>
          </a:bodyPr>
          <a:lstStyle/>
          <a:p>
            <a:r>
              <a:rPr lang="bg-BG" sz="2400" b="1">
                <a:solidFill>
                  <a:srgbClr val="2752C0"/>
                </a:solidFill>
                <a:cs typeface="Arial" charset="0"/>
              </a:rPr>
              <a:t>Образование</a:t>
            </a:r>
          </a:p>
          <a:p>
            <a:r>
              <a:rPr lang="bg-BG" sz="2400">
                <a:solidFill>
                  <a:srgbClr val="2752C0"/>
                </a:solidFill>
                <a:cs typeface="Arial" charset="0"/>
              </a:rPr>
              <a:t>5. Основно образование и грамотност </a:t>
            </a:r>
          </a:p>
          <a:p>
            <a:pPr>
              <a:buFont typeface="Arial" charset="0"/>
              <a:buAutoNum type="arabicPeriod"/>
            </a:pPr>
            <a:endParaRPr lang="bg-BG" sz="2400">
              <a:solidFill>
                <a:srgbClr val="2752C0"/>
              </a:solidFill>
              <a:cs typeface="Arial" charset="0"/>
            </a:endParaRPr>
          </a:p>
        </p:txBody>
      </p:sp>
      <p:sp>
        <p:nvSpPr>
          <p:cNvPr id="31750" name="Rectangle 9"/>
          <p:cNvSpPr>
            <a:spLocks noChangeArrowheads="1"/>
          </p:cNvSpPr>
          <p:nvPr/>
        </p:nvSpPr>
        <p:spPr bwMode="auto">
          <a:xfrm>
            <a:off x="485775" y="5029200"/>
            <a:ext cx="7591425" cy="1187450"/>
          </a:xfrm>
          <a:prstGeom prst="rect">
            <a:avLst/>
          </a:prstGeom>
          <a:noFill/>
          <a:ln w="9525">
            <a:noFill/>
            <a:miter lim="800000"/>
            <a:headEnd/>
            <a:tailEnd/>
          </a:ln>
        </p:spPr>
        <p:txBody>
          <a:bodyPr wrap="none">
            <a:spAutoFit/>
          </a:bodyPr>
          <a:lstStyle/>
          <a:p>
            <a:r>
              <a:rPr lang="bg-BG" sz="2400" b="1">
                <a:solidFill>
                  <a:srgbClr val="2752C0"/>
                </a:solidFill>
                <a:cs typeface="Arial" charset="0"/>
              </a:rPr>
              <a:t>Намаление на бедността</a:t>
            </a:r>
          </a:p>
          <a:p>
            <a:r>
              <a:rPr lang="bg-BG" sz="2400">
                <a:solidFill>
                  <a:srgbClr val="2752C0"/>
                </a:solidFill>
                <a:cs typeface="Arial" charset="0"/>
              </a:rPr>
              <a:t>6. Икономическо развитие и развитие на общността</a:t>
            </a:r>
          </a:p>
          <a:p>
            <a:pPr>
              <a:buFont typeface="Arial" charset="0"/>
              <a:buAutoNum type="arabicPeriod"/>
            </a:pPr>
            <a:endParaRPr lang="bg-BG" sz="2400">
              <a:solidFill>
                <a:srgbClr val="2752C0"/>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5454" y="381000"/>
            <a:ext cx="8367861" cy="914400"/>
          </a:xfrm>
        </p:spPr>
        <p:txBody>
          <a:bodyPr/>
          <a:lstStyle/>
          <a:p>
            <a:pPr>
              <a:defRPr/>
            </a:pPr>
            <a:r>
              <a:rPr lang="bg-BG" dirty="0" smtClean="0">
                <a:solidFill>
                  <a:schemeClr val="tx1"/>
                </a:solidFill>
              </a:rPr>
              <a:t>ПРИОРИТЕТИ</a:t>
            </a:r>
            <a:endParaRPr lang="en-US" dirty="0">
              <a:solidFill>
                <a:schemeClr val="tx1"/>
              </a:solidFill>
            </a:endParaRPr>
          </a:p>
        </p:txBody>
      </p:sp>
      <p:sp>
        <p:nvSpPr>
          <p:cNvPr id="169987" name="Rectangle 3"/>
          <p:cNvSpPr>
            <a:spLocks noGrp="1" noChangeArrowheads="1"/>
          </p:cNvSpPr>
          <p:nvPr>
            <p:ph type="body" idx="1"/>
          </p:nvPr>
        </p:nvSpPr>
        <p:spPr bwMode="auto">
          <a:xfrm>
            <a:off x="1447800" y="1447800"/>
            <a:ext cx="7467600" cy="4648200"/>
          </a:xfrm>
          <a:ln>
            <a:noFill/>
          </a:ln>
        </p:spPr>
        <p:txBody>
          <a:bodyPr wrap="square" lIns="91440" tIns="45720" rIns="91440" bIns="45720" numCol="1" anchor="t" anchorCtr="0" compatLnSpc="1">
            <a:prstTxWarp prst="textNoShape">
              <a:avLst/>
            </a:prstTxWarp>
          </a:bodyPr>
          <a:lstStyle/>
          <a:p>
            <a:pPr marL="336550" indent="-336550">
              <a:lnSpc>
                <a:spcPct val="120000"/>
              </a:lnSpc>
            </a:pPr>
            <a:r>
              <a:rPr lang="bg-BG" sz="2800" b="1" smtClean="0"/>
              <a:t>Мир и првенция/разрешаване на конфликти </a:t>
            </a:r>
          </a:p>
          <a:p>
            <a:pPr marL="336550" indent="-336550">
              <a:lnSpc>
                <a:spcPct val="120000"/>
              </a:lnSpc>
            </a:pPr>
            <a:r>
              <a:rPr lang="bg-BG" sz="2800" b="1" smtClean="0"/>
              <a:t>Превенция на болести и лечение</a:t>
            </a:r>
          </a:p>
          <a:p>
            <a:pPr marL="336550" indent="-336550">
              <a:lnSpc>
                <a:spcPct val="120000"/>
              </a:lnSpc>
            </a:pPr>
            <a:r>
              <a:rPr lang="bg-BG" sz="2800" b="1" smtClean="0"/>
              <a:t>Вода и канализация</a:t>
            </a:r>
          </a:p>
          <a:p>
            <a:pPr marL="336550" indent="-336550">
              <a:lnSpc>
                <a:spcPct val="110000"/>
              </a:lnSpc>
            </a:pPr>
            <a:r>
              <a:rPr lang="bg-BG" sz="2800" b="1" smtClean="0"/>
              <a:t>Майчино и детско здраве</a:t>
            </a:r>
          </a:p>
          <a:p>
            <a:pPr marL="336550" indent="-336550">
              <a:lnSpc>
                <a:spcPct val="110000"/>
              </a:lnSpc>
            </a:pPr>
            <a:r>
              <a:rPr lang="bg-BG" sz="2800" b="1" smtClean="0"/>
              <a:t>Основно образование и грамотност </a:t>
            </a:r>
          </a:p>
          <a:p>
            <a:pPr marL="336550" indent="-336550">
              <a:lnSpc>
                <a:spcPct val="110000"/>
              </a:lnSpc>
            </a:pPr>
            <a:r>
              <a:rPr lang="bg-BG" sz="2800" b="1" smtClean="0"/>
              <a:t>Икономическо развитие и развитие на общността</a:t>
            </a:r>
          </a:p>
        </p:txBody>
      </p:sp>
      <p:pic>
        <p:nvPicPr>
          <p:cNvPr id="33795" name="Picture 10" descr="Disease-green"/>
          <p:cNvPicPr>
            <a:picLocks noChangeAspect="1" noChangeArrowheads="1"/>
          </p:cNvPicPr>
          <p:nvPr/>
        </p:nvPicPr>
        <p:blipFill>
          <a:blip r:embed="rId2"/>
          <a:srcRect/>
          <a:stretch>
            <a:fillRect/>
          </a:stretch>
        </p:blipFill>
        <p:spPr bwMode="auto">
          <a:xfrm>
            <a:off x="450850" y="2152650"/>
            <a:ext cx="762000" cy="762000"/>
          </a:xfrm>
          <a:prstGeom prst="rect">
            <a:avLst/>
          </a:prstGeom>
          <a:noFill/>
          <a:ln w="9525">
            <a:noFill/>
            <a:miter lim="800000"/>
            <a:headEnd/>
            <a:tailEnd/>
          </a:ln>
        </p:spPr>
      </p:pic>
      <p:pic>
        <p:nvPicPr>
          <p:cNvPr id="33796" name="Picture 11" descr="Economic-yellow"/>
          <p:cNvPicPr>
            <a:picLocks noChangeAspect="1" noChangeArrowheads="1"/>
          </p:cNvPicPr>
          <p:nvPr/>
        </p:nvPicPr>
        <p:blipFill>
          <a:blip r:embed="rId3"/>
          <a:srcRect/>
          <a:stretch>
            <a:fillRect/>
          </a:stretch>
        </p:blipFill>
        <p:spPr bwMode="auto">
          <a:xfrm>
            <a:off x="457200" y="5216525"/>
            <a:ext cx="762000" cy="762000"/>
          </a:xfrm>
          <a:prstGeom prst="rect">
            <a:avLst/>
          </a:prstGeom>
          <a:noFill/>
          <a:ln w="9525">
            <a:noFill/>
            <a:miter lim="800000"/>
            <a:headEnd/>
            <a:tailEnd/>
          </a:ln>
        </p:spPr>
      </p:pic>
      <p:pic>
        <p:nvPicPr>
          <p:cNvPr id="33797" name="Picture 12" descr="Literacy-orange"/>
          <p:cNvPicPr>
            <a:picLocks noChangeAspect="1" noChangeArrowheads="1"/>
          </p:cNvPicPr>
          <p:nvPr/>
        </p:nvPicPr>
        <p:blipFill>
          <a:blip r:embed="rId4"/>
          <a:srcRect/>
          <a:stretch>
            <a:fillRect/>
          </a:stretch>
        </p:blipFill>
        <p:spPr bwMode="auto">
          <a:xfrm>
            <a:off x="441325" y="4435475"/>
            <a:ext cx="762000" cy="762000"/>
          </a:xfrm>
          <a:prstGeom prst="rect">
            <a:avLst/>
          </a:prstGeom>
          <a:noFill/>
          <a:ln w="9525">
            <a:noFill/>
            <a:miter lim="800000"/>
            <a:headEnd/>
            <a:tailEnd/>
          </a:ln>
        </p:spPr>
      </p:pic>
      <p:pic>
        <p:nvPicPr>
          <p:cNvPr id="33798" name="Picture 13" descr="Maternal-pink"/>
          <p:cNvPicPr>
            <a:picLocks noChangeAspect="1" noChangeArrowheads="1"/>
          </p:cNvPicPr>
          <p:nvPr/>
        </p:nvPicPr>
        <p:blipFill>
          <a:blip r:embed="rId5"/>
          <a:srcRect/>
          <a:stretch>
            <a:fillRect/>
          </a:stretch>
        </p:blipFill>
        <p:spPr bwMode="auto">
          <a:xfrm>
            <a:off x="450850" y="3684588"/>
            <a:ext cx="762000" cy="762000"/>
          </a:xfrm>
          <a:prstGeom prst="rect">
            <a:avLst/>
          </a:prstGeom>
          <a:noFill/>
          <a:ln w="9525">
            <a:noFill/>
            <a:miter lim="800000"/>
            <a:headEnd/>
            <a:tailEnd/>
          </a:ln>
        </p:spPr>
      </p:pic>
      <p:pic>
        <p:nvPicPr>
          <p:cNvPr id="33799" name="Picture 14" descr="Peace-purple"/>
          <p:cNvPicPr>
            <a:picLocks noChangeAspect="1" noChangeArrowheads="1"/>
          </p:cNvPicPr>
          <p:nvPr/>
        </p:nvPicPr>
        <p:blipFill>
          <a:blip r:embed="rId6"/>
          <a:srcRect/>
          <a:stretch>
            <a:fillRect/>
          </a:stretch>
        </p:blipFill>
        <p:spPr bwMode="auto">
          <a:xfrm>
            <a:off x="444500" y="1389063"/>
            <a:ext cx="762000" cy="762000"/>
          </a:xfrm>
          <a:prstGeom prst="rect">
            <a:avLst/>
          </a:prstGeom>
          <a:noFill/>
          <a:ln w="9525">
            <a:noFill/>
            <a:miter lim="800000"/>
            <a:headEnd/>
            <a:tailEnd/>
          </a:ln>
        </p:spPr>
      </p:pic>
      <p:pic>
        <p:nvPicPr>
          <p:cNvPr id="33800" name="Picture 15" descr="Water-blue"/>
          <p:cNvPicPr>
            <a:picLocks noChangeAspect="1" noChangeArrowheads="1"/>
          </p:cNvPicPr>
          <p:nvPr/>
        </p:nvPicPr>
        <p:blipFill>
          <a:blip r:embed="rId7"/>
          <a:srcRect/>
          <a:stretch>
            <a:fillRect/>
          </a:stretch>
        </p:blipFill>
        <p:spPr bwMode="auto">
          <a:xfrm>
            <a:off x="457200" y="2921000"/>
            <a:ext cx="762000" cy="76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10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 calcmode="lin" valueType="num">
                                      <p:cBhvr additive="base">
                                        <p:cTn id="12" dur="10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 calcmode="lin" valueType="num">
                                      <p:cBhvr additive="base">
                                        <p:cTn id="17" dur="10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 calcmode="lin" valueType="num">
                                      <p:cBhvr additive="base">
                                        <p:cTn id="22" dur="10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 calcmode="lin" valueType="num">
                                      <p:cBhvr additive="base">
                                        <p:cTn id="27" dur="10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 calcmode="lin" valueType="num">
                                      <p:cBhvr additive="base">
                                        <p:cTn id="32" dur="1000" fill="hold"/>
                                        <p:tgtEl>
                                          <p:spTgt spid="16998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69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bwMode="auto">
          <a:xfrm>
            <a:off x="641350" y="1330325"/>
            <a:ext cx="7435850" cy="4613275"/>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34818"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34819" name="Metin kutusu 1"/>
          <p:cNvSpPr txBox="1">
            <a:spLocks noChangeArrowheads="1"/>
          </p:cNvSpPr>
          <p:nvPr/>
        </p:nvSpPr>
        <p:spPr bwMode="auto">
          <a:xfrm>
            <a:off x="1447800" y="2362200"/>
            <a:ext cx="6243638" cy="1189038"/>
          </a:xfrm>
          <a:prstGeom prst="rect">
            <a:avLst/>
          </a:prstGeom>
          <a:noFill/>
          <a:ln w="9525">
            <a:noFill/>
            <a:miter lim="800000"/>
            <a:headEnd/>
            <a:tailEnd/>
          </a:ln>
        </p:spPr>
        <p:txBody>
          <a:bodyPr>
            <a:spAutoFit/>
          </a:bodyPr>
          <a:lstStyle/>
          <a:p>
            <a:r>
              <a:rPr lang="bg-BG" sz="7200" b="1">
                <a:latin typeface="Times New Roman" pitchFamily="18" charset="0"/>
              </a:rPr>
              <a:t>Устойчивост </a:t>
            </a:r>
            <a:endParaRPr lang="tr-TR" sz="7200" b="1">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r>
              <a:rPr lang="bg-BG" dirty="0" smtClean="0"/>
              <a:t>Устойчиви резултати</a:t>
            </a:r>
            <a:endParaRPr lang="en-US" dirty="0"/>
          </a:p>
        </p:txBody>
      </p:sp>
      <p:sp>
        <p:nvSpPr>
          <p:cNvPr id="36866" name="Rectangle 3"/>
          <p:cNvSpPr>
            <a:spLocks noGrp="1" noChangeArrowheads="1"/>
          </p:cNvSpPr>
          <p:nvPr>
            <p:ph type="body" idx="1"/>
          </p:nvPr>
        </p:nvSpPr>
        <p:spPr bwMode="auto">
          <a:xfrm>
            <a:off x="457200" y="1143000"/>
            <a:ext cx="8382000" cy="3962400"/>
          </a:xfrm>
          <a:ln>
            <a:noFill/>
          </a:ln>
        </p:spPr>
        <p:txBody>
          <a:bodyPr wrap="square" lIns="91440" tIns="45720" rIns="91440" bIns="45720" numCol="1" anchor="t" anchorCtr="0" compatLnSpc="1">
            <a:prstTxWarp prst="textNoShape">
              <a:avLst/>
            </a:prstTxWarp>
          </a:bodyPr>
          <a:lstStyle/>
          <a:p>
            <a:pPr marL="107950" indent="0">
              <a:lnSpc>
                <a:spcPct val="90000"/>
              </a:lnSpc>
              <a:buFont typeface="Wingdings 3" pitchFamily="18" charset="2"/>
              <a:buNone/>
            </a:pPr>
            <a:endParaRPr lang="en-US" sz="2600" smtClean="0"/>
          </a:p>
          <a:p>
            <a:pPr marL="107950" indent="0" eaLnBrk="1" hangingPunct="1">
              <a:lnSpc>
                <a:spcPct val="90000"/>
              </a:lnSpc>
            </a:pPr>
            <a:r>
              <a:rPr lang="bg-BG" sz="3300" smtClean="0"/>
              <a:t>За РФ устойчивост означава осигуряване на дългосрочни решения на нуждите на общността, които общността, която се възползва може да поддържа след приключване на финансирането. Глобалните проекти трябва да са устойчиви.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bwMode="auto">
          <a:xfrm>
            <a:off x="641350" y="1330325"/>
            <a:ext cx="7435850" cy="4613275"/>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37890"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37891" name="Metin kutusu 1"/>
          <p:cNvSpPr txBox="1">
            <a:spLocks noChangeArrowheads="1"/>
          </p:cNvSpPr>
          <p:nvPr/>
        </p:nvSpPr>
        <p:spPr bwMode="auto">
          <a:xfrm>
            <a:off x="1981200" y="2362200"/>
            <a:ext cx="5365750" cy="1200150"/>
          </a:xfrm>
          <a:prstGeom prst="rect">
            <a:avLst/>
          </a:prstGeom>
          <a:noFill/>
          <a:ln w="9525">
            <a:noFill/>
            <a:miter lim="800000"/>
            <a:headEnd/>
            <a:tailEnd/>
          </a:ln>
        </p:spPr>
        <p:txBody>
          <a:bodyPr wrap="none">
            <a:spAutoFit/>
          </a:bodyPr>
          <a:lstStyle/>
          <a:p>
            <a:r>
              <a:rPr lang="tr-TR" sz="7200" b="1">
                <a:latin typeface="Times New Roman" pitchFamily="18" charset="0"/>
              </a:rPr>
              <a:t>Qualification</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bwMode="auto">
          <a:xfrm>
            <a:off x="152400" y="1149350"/>
            <a:ext cx="8839200" cy="464185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39938" name="Metin kutusu 1"/>
          <p:cNvSpPr txBox="1">
            <a:spLocks noChangeArrowheads="1"/>
          </p:cNvSpPr>
          <p:nvPr/>
        </p:nvSpPr>
        <p:spPr bwMode="auto">
          <a:xfrm>
            <a:off x="573088" y="2667000"/>
            <a:ext cx="8242300" cy="2349500"/>
          </a:xfrm>
          <a:prstGeom prst="rect">
            <a:avLst/>
          </a:prstGeom>
          <a:noFill/>
          <a:ln w="9525">
            <a:noFill/>
            <a:miter lim="800000"/>
            <a:headEnd/>
            <a:tailEnd/>
          </a:ln>
        </p:spPr>
        <p:txBody>
          <a:bodyPr wrap="none">
            <a:spAutoFit/>
          </a:bodyPr>
          <a:lstStyle/>
          <a:p>
            <a:pPr algn="ctr"/>
            <a:r>
              <a:rPr lang="bg-BG" sz="3600" b="1">
                <a:cs typeface="Arial" charset="0"/>
              </a:rPr>
              <a:t>Всеки цент от ротарианец е ценен</a:t>
            </a:r>
            <a:r>
              <a:rPr lang="tr-TR" sz="3600" b="1">
                <a:cs typeface="Arial" charset="0"/>
              </a:rPr>
              <a:t>!</a:t>
            </a:r>
            <a:r>
              <a:rPr lang="en-US" sz="3600" b="1">
                <a:cs typeface="Arial" charset="0"/>
              </a:rPr>
              <a:t> </a:t>
            </a:r>
            <a:endParaRPr lang="tr-TR" sz="3600" b="1">
              <a:cs typeface="Arial" charset="0"/>
            </a:endParaRPr>
          </a:p>
          <a:p>
            <a:pPr algn="ctr"/>
            <a:endParaRPr lang="tr-TR" sz="4000" b="1">
              <a:cs typeface="Arial" charset="0"/>
            </a:endParaRPr>
          </a:p>
          <a:p>
            <a:pPr algn="ctr"/>
            <a:endParaRPr lang="tr-TR">
              <a:latin typeface="Times New Roman" pitchFamily="18" charset="0"/>
            </a:endParaRPr>
          </a:p>
          <a:p>
            <a:pPr algn="ctr"/>
            <a:endParaRPr lang="tr-TR">
              <a:latin typeface="Times New Roman" pitchFamily="18" charset="0"/>
            </a:endParaRPr>
          </a:p>
          <a:p>
            <a:pPr algn="ctr"/>
            <a:endParaRPr lang="tr-TR">
              <a:latin typeface="Times New Roman" pitchFamily="18" charset="0"/>
            </a:endParaRPr>
          </a:p>
          <a:p>
            <a:pPr algn="ctr"/>
            <a:endParaRPr lang="tr-TR">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bg-BG" dirty="0" smtClean="0"/>
              <a:t>Квалификация </a:t>
            </a:r>
            <a:endParaRPr lang="en-US" dirty="0"/>
          </a:p>
        </p:txBody>
      </p:sp>
      <p:sp>
        <p:nvSpPr>
          <p:cNvPr id="41986" name="Rectangle 3"/>
          <p:cNvSpPr>
            <a:spLocks noGrp="1" noChangeArrowheads="1"/>
          </p:cNvSpPr>
          <p:nvPr>
            <p:ph type="body" idx="1"/>
          </p:nvPr>
        </p:nvSpPr>
        <p:spPr bwMode="auto">
          <a:ln>
            <a:noFill/>
          </a:ln>
        </p:spPr>
        <p:txBody>
          <a:bodyPr wrap="square" lIns="91440" tIns="45720" rIns="91440" bIns="45720" numCol="1" anchor="t" anchorCtr="0" compatLnSpc="1">
            <a:prstTxWarp prst="textNoShape">
              <a:avLst/>
            </a:prstTxWarp>
          </a:bodyPr>
          <a:lstStyle/>
          <a:p>
            <a:pPr marL="0" indent="0">
              <a:buFontTx/>
              <a:buNone/>
            </a:pPr>
            <a:r>
              <a:rPr lang="bg-BG" smtClean="0"/>
              <a:t>Осигурява на клубовете необходимата финансова информация и контрол за стопанисване да се отговори на изискванията на фондацията и успешното управление на дейностите подкрепени финансово с грантове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a:defRPr/>
            </a:pPr>
            <a:r>
              <a:rPr lang="bg-BG" dirty="0"/>
              <a:t>Квалификация</a:t>
            </a:r>
            <a:endParaRPr lang="en-US" dirty="0"/>
          </a:p>
        </p:txBody>
      </p:sp>
      <p:sp>
        <p:nvSpPr>
          <p:cNvPr id="43010" name="Rectangle 3"/>
          <p:cNvSpPr>
            <a:spLocks noGrp="1" noChangeArrowheads="1"/>
          </p:cNvSpPr>
          <p:nvPr>
            <p:ph type="body" idx="1"/>
          </p:nvPr>
        </p:nvSpPr>
        <p:spPr bwMode="auto">
          <a:xfrm>
            <a:off x="457200" y="1828800"/>
            <a:ext cx="8229600" cy="2971800"/>
          </a:xfrm>
          <a:ln>
            <a:noFill/>
          </a:ln>
        </p:spPr>
        <p:txBody>
          <a:bodyPr wrap="square" lIns="91440" tIns="45720" rIns="91440" bIns="45720" numCol="1" anchor="t" anchorCtr="0" compatLnSpc="1">
            <a:prstTxWarp prst="textNoShape">
              <a:avLst/>
            </a:prstTxWarp>
          </a:bodyPr>
          <a:lstStyle/>
          <a:p>
            <a:r>
              <a:rPr lang="bg-BG" sz="2800" smtClean="0"/>
              <a:t>Клубовете и дистриктите ще подпишат споразумение за да се квалифицират за получаване на средства от РФ</a:t>
            </a:r>
          </a:p>
          <a:p>
            <a:r>
              <a:rPr lang="bg-BG" sz="2800" smtClean="0"/>
              <a:t>Квалификационният процес е опростен</a:t>
            </a:r>
          </a:p>
          <a:p>
            <a:r>
              <a:rPr lang="bg-BG" sz="2800" smtClean="0"/>
              <a:t>Осигурява подходящи правни, финансови и правила застопанисване и контрол на безвъзмездни средства</a:t>
            </a:r>
          </a:p>
          <a:p>
            <a:r>
              <a:rPr lang="bg-BG" sz="2800" smtClean="0"/>
              <a:t>Дистриктите ще бъдат обучени да подготвят  клубовете си</a:t>
            </a: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9284" y="940890"/>
            <a:ext cx="8140412" cy="4918314"/>
          </a:xfrm>
        </p:spPr>
        <p:txBody>
          <a:bodyPr lIns="64310" tIns="32155" rIns="64310" bIns="32155">
            <a:normAutofit fontScale="90000"/>
          </a:bodyPr>
          <a:lstStyle/>
          <a:p>
            <a:pPr>
              <a:defRPr/>
            </a:pPr>
            <a:r>
              <a:rPr lang="bg-BG" sz="3600" dirty="0" smtClean="0"/>
              <a:t>Дистрикт квалификация </a:t>
            </a:r>
            <a:br>
              <a:rPr lang="bg-BG" sz="3600" dirty="0" smtClean="0"/>
            </a:br>
            <a:r>
              <a:rPr lang="bg-BG" sz="3600" dirty="0" smtClean="0"/>
              <a:t>Меморандум за разбирателство</a:t>
            </a:r>
            <a:r>
              <a:rPr lang="tr-TR" sz="4200" dirty="0" smtClean="0"/>
              <a:t/>
            </a:r>
            <a:br>
              <a:rPr lang="tr-TR" sz="4200" dirty="0" smtClean="0"/>
            </a:br>
            <a:r>
              <a:rPr lang="tr-TR" sz="3100" dirty="0" smtClean="0">
                <a:solidFill>
                  <a:schemeClr val="tx1"/>
                </a:solidFill>
              </a:rPr>
              <a:t>1</a:t>
            </a:r>
            <a:r>
              <a:rPr lang="tr-TR" sz="3100" dirty="0">
                <a:solidFill>
                  <a:schemeClr val="tx1"/>
                </a:solidFill>
              </a:rPr>
              <a:t>. </a:t>
            </a:r>
            <a:r>
              <a:rPr lang="bg-BG" sz="3100" dirty="0">
                <a:solidFill>
                  <a:schemeClr val="tx1"/>
                </a:solidFill>
              </a:rPr>
              <a:t>Д</a:t>
            </a:r>
            <a:r>
              <a:rPr lang="bg-BG" sz="3100" dirty="0" smtClean="0">
                <a:solidFill>
                  <a:schemeClr val="tx1"/>
                </a:solidFill>
              </a:rPr>
              <a:t>истрикт квалификация </a:t>
            </a:r>
            <a:r>
              <a:rPr lang="tr-TR" sz="3100" dirty="0">
                <a:solidFill>
                  <a:schemeClr val="tx1"/>
                </a:solidFill>
              </a:rPr>
              <a:t/>
            </a:r>
            <a:br>
              <a:rPr lang="tr-TR" sz="3100" dirty="0">
                <a:solidFill>
                  <a:schemeClr val="tx1"/>
                </a:solidFill>
              </a:rPr>
            </a:br>
            <a:r>
              <a:rPr lang="tr-TR" sz="3100" dirty="0">
                <a:solidFill>
                  <a:schemeClr val="tx1"/>
                </a:solidFill>
              </a:rPr>
              <a:t>2. </a:t>
            </a:r>
            <a:r>
              <a:rPr lang="bg-BG" sz="3100" dirty="0" smtClean="0">
                <a:solidFill>
                  <a:schemeClr val="tx1"/>
                </a:solidFill>
              </a:rPr>
              <a:t>Задължения на дистрикт офицерите</a:t>
            </a:r>
            <a:br>
              <a:rPr lang="bg-BG" sz="3100" dirty="0" smtClean="0">
                <a:solidFill>
                  <a:schemeClr val="tx1"/>
                </a:solidFill>
              </a:rPr>
            </a:br>
            <a:r>
              <a:rPr lang="tr-TR" sz="3100" dirty="0" smtClean="0">
                <a:solidFill>
                  <a:schemeClr val="tx1"/>
                </a:solidFill>
              </a:rPr>
              <a:t>3</a:t>
            </a:r>
            <a:r>
              <a:rPr lang="tr-TR" sz="3100" dirty="0">
                <a:solidFill>
                  <a:schemeClr val="tx1"/>
                </a:solidFill>
              </a:rPr>
              <a:t>. </a:t>
            </a:r>
            <a:r>
              <a:rPr lang="bg-BG" sz="3100" dirty="0">
                <a:solidFill>
                  <a:schemeClr val="tx1"/>
                </a:solidFill>
              </a:rPr>
              <a:t>К</a:t>
            </a:r>
            <a:r>
              <a:rPr lang="bg-BG" sz="3100" dirty="0" smtClean="0">
                <a:solidFill>
                  <a:schemeClr val="tx1"/>
                </a:solidFill>
              </a:rPr>
              <a:t>валификация на клуба</a:t>
            </a:r>
            <a:r>
              <a:rPr lang="tr-TR" sz="3100" dirty="0">
                <a:solidFill>
                  <a:schemeClr val="tx1"/>
                </a:solidFill>
              </a:rPr>
              <a:t/>
            </a:r>
            <a:br>
              <a:rPr lang="tr-TR" sz="3100" dirty="0">
                <a:solidFill>
                  <a:schemeClr val="tx1"/>
                </a:solidFill>
              </a:rPr>
            </a:br>
            <a:r>
              <a:rPr lang="tr-TR" sz="3100" dirty="0">
                <a:solidFill>
                  <a:schemeClr val="tx1"/>
                </a:solidFill>
              </a:rPr>
              <a:t>4. </a:t>
            </a:r>
            <a:r>
              <a:rPr lang="bg-BG" sz="3100" dirty="0">
                <a:solidFill>
                  <a:schemeClr val="tx1"/>
                </a:solidFill>
              </a:rPr>
              <a:t>П</a:t>
            </a:r>
            <a:r>
              <a:rPr lang="bg-BG" sz="3100" dirty="0" smtClean="0">
                <a:solidFill>
                  <a:schemeClr val="tx1"/>
                </a:solidFill>
              </a:rPr>
              <a:t>лан за финансов мениджмънт</a:t>
            </a:r>
            <a:br>
              <a:rPr lang="bg-BG" sz="3100" dirty="0" smtClean="0">
                <a:solidFill>
                  <a:schemeClr val="tx1"/>
                </a:solidFill>
              </a:rPr>
            </a:br>
            <a:r>
              <a:rPr lang="tr-TR" sz="3100" dirty="0" smtClean="0">
                <a:solidFill>
                  <a:schemeClr val="tx1"/>
                </a:solidFill>
              </a:rPr>
              <a:t>5</a:t>
            </a:r>
            <a:r>
              <a:rPr lang="tr-TR" sz="3100" dirty="0">
                <a:solidFill>
                  <a:schemeClr val="tx1"/>
                </a:solidFill>
              </a:rPr>
              <a:t>. </a:t>
            </a:r>
            <a:r>
              <a:rPr lang="bg-BG" sz="3100" dirty="0" smtClean="0">
                <a:solidFill>
                  <a:schemeClr val="tx1"/>
                </a:solidFill>
              </a:rPr>
              <a:t>Годишна финансова оценка</a:t>
            </a:r>
            <a:br>
              <a:rPr lang="bg-BG" sz="3100" dirty="0" smtClean="0">
                <a:solidFill>
                  <a:schemeClr val="tx1"/>
                </a:solidFill>
              </a:rPr>
            </a:br>
            <a:r>
              <a:rPr lang="tr-TR" sz="3100" dirty="0" smtClean="0">
                <a:solidFill>
                  <a:schemeClr val="tx1"/>
                </a:solidFill>
              </a:rPr>
              <a:t>6</a:t>
            </a:r>
            <a:r>
              <a:rPr lang="tr-TR" sz="3100" dirty="0">
                <a:solidFill>
                  <a:schemeClr val="tx1"/>
                </a:solidFill>
              </a:rPr>
              <a:t>. </a:t>
            </a:r>
            <a:r>
              <a:rPr lang="bg-BG" sz="3100" dirty="0" smtClean="0">
                <a:solidFill>
                  <a:schemeClr val="tx1"/>
                </a:solidFill>
              </a:rPr>
              <a:t>Изисквания към банковата сметка</a:t>
            </a:r>
            <a:br>
              <a:rPr lang="bg-BG" sz="3100" dirty="0" smtClean="0">
                <a:solidFill>
                  <a:schemeClr val="tx1"/>
                </a:solidFill>
              </a:rPr>
            </a:br>
            <a:r>
              <a:rPr lang="en-US" sz="3100" dirty="0" smtClean="0">
                <a:solidFill>
                  <a:schemeClr val="tx1"/>
                </a:solidFill>
              </a:rPr>
              <a:t>7</a:t>
            </a:r>
            <a:r>
              <a:rPr lang="en-US" sz="3100" dirty="0">
                <a:solidFill>
                  <a:schemeClr val="tx1"/>
                </a:solidFill>
              </a:rPr>
              <a:t>. </a:t>
            </a:r>
            <a:r>
              <a:rPr lang="bg-BG" sz="3100" dirty="0" smtClean="0">
                <a:solidFill>
                  <a:schemeClr val="tx1"/>
                </a:solidFill>
              </a:rPr>
              <a:t>Отчет за употребата на средствата от Гранта</a:t>
            </a:r>
            <a:br>
              <a:rPr lang="bg-BG" sz="3100" dirty="0" smtClean="0">
                <a:solidFill>
                  <a:schemeClr val="tx1"/>
                </a:solidFill>
              </a:rPr>
            </a:br>
            <a:r>
              <a:rPr lang="tr-TR" sz="3100" dirty="0" smtClean="0">
                <a:solidFill>
                  <a:schemeClr val="tx1"/>
                </a:solidFill>
              </a:rPr>
              <a:t>8. </a:t>
            </a:r>
            <a:r>
              <a:rPr lang="bg-BG" sz="3100" dirty="0">
                <a:solidFill>
                  <a:schemeClr val="tx1"/>
                </a:solidFill>
              </a:rPr>
              <a:t>С</a:t>
            </a:r>
            <a:r>
              <a:rPr lang="bg-BG" sz="3100" dirty="0" smtClean="0">
                <a:solidFill>
                  <a:schemeClr val="tx1"/>
                </a:solidFill>
              </a:rPr>
              <a:t>ъхранение на документацията</a:t>
            </a:r>
            <a:r>
              <a:rPr lang="tr-TR" sz="3100" dirty="0">
                <a:solidFill>
                  <a:schemeClr val="tx1"/>
                </a:solidFill>
              </a:rPr>
              <a:t/>
            </a:r>
            <a:br>
              <a:rPr lang="tr-TR" sz="3100" dirty="0">
                <a:solidFill>
                  <a:schemeClr val="tx1"/>
                </a:solidFill>
              </a:rPr>
            </a:br>
            <a:r>
              <a:rPr lang="en-US" sz="3100" dirty="0">
                <a:solidFill>
                  <a:schemeClr val="tx1"/>
                </a:solidFill>
              </a:rPr>
              <a:t>9. </a:t>
            </a:r>
            <a:r>
              <a:rPr lang="bg-BG" sz="3100" dirty="0" smtClean="0">
                <a:solidFill>
                  <a:schemeClr val="tx1"/>
                </a:solidFill>
              </a:rPr>
              <a:t>Метод на отчитане и </a:t>
            </a:r>
            <a:br>
              <a:rPr lang="bg-BG" sz="3100" dirty="0" smtClean="0">
                <a:solidFill>
                  <a:schemeClr val="tx1"/>
                </a:solidFill>
              </a:rPr>
            </a:br>
            <a:r>
              <a:rPr lang="bg-BG" sz="3100" dirty="0" smtClean="0">
                <a:solidFill>
                  <a:schemeClr val="tx1"/>
                </a:solidFill>
              </a:rPr>
              <a:t>предотвратяване на злоупотреба с отпуснати безвъзмездни </a:t>
            </a:r>
            <a:r>
              <a:rPr lang="bg-BG" sz="3100" dirty="0">
                <a:solidFill>
                  <a:schemeClr val="tx1"/>
                </a:solidFill>
              </a:rPr>
              <a:t>средства</a:t>
            </a:r>
            <a:r>
              <a:rPr lang="tr-TR" sz="3100" dirty="0">
                <a:solidFill>
                  <a:schemeClr val="tx1"/>
                </a:solidFill>
              </a:rPr>
              <a:t/>
            </a:r>
            <a:br>
              <a:rPr lang="tr-TR" sz="3100" dirty="0">
                <a:solidFill>
                  <a:schemeClr val="tx1"/>
                </a:solidFill>
              </a:rPr>
            </a:br>
            <a:endParaRPr lang="tr-TR" sz="3100" dirty="0">
              <a:solidFill>
                <a:schemeClr val="tx1"/>
              </a:solidFill>
            </a:endParaRPr>
          </a:p>
        </p:txBody>
      </p:sp>
    </p:spTree>
  </p:cSld>
  <p:clrMapOvr>
    <a:masterClrMapping/>
  </p:clrMapOvr>
  <p:transition spd="slow"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lIns="64310" tIns="32155" rIns="64310" bIns="32155">
            <a:normAutofit fontScale="90000"/>
          </a:bodyPr>
          <a:lstStyle/>
          <a:p>
            <a:pPr>
              <a:defRPr/>
            </a:pPr>
            <a:r>
              <a:rPr lang="bg-BG" sz="4400" dirty="0" smtClean="0"/>
              <a:t>Клубна </a:t>
            </a:r>
            <a:r>
              <a:rPr lang="bg-BG" sz="4400" dirty="0"/>
              <a:t>квалификация </a:t>
            </a:r>
            <a:br>
              <a:rPr lang="bg-BG" sz="4400" dirty="0"/>
            </a:br>
            <a:r>
              <a:rPr lang="bg-BG" sz="4400" dirty="0"/>
              <a:t>Меморандум за разбирателство</a:t>
            </a:r>
            <a:endParaRPr lang="en-US" dirty="0" smtClean="0"/>
          </a:p>
        </p:txBody>
      </p:sp>
      <p:sp>
        <p:nvSpPr>
          <p:cNvPr id="46082" name="Content Placeholder 2"/>
          <p:cNvSpPr>
            <a:spLocks noGrp="1"/>
          </p:cNvSpPr>
          <p:nvPr>
            <p:ph idx="1"/>
          </p:nvPr>
        </p:nvSpPr>
        <p:spPr bwMode="auto">
          <a:xfrm>
            <a:off x="685800" y="1662113"/>
            <a:ext cx="7772400" cy="4071937"/>
          </a:xfrm>
          <a:ln>
            <a:noFill/>
          </a:ln>
        </p:spPr>
        <p:txBody>
          <a:bodyPr wrap="square" lIns="64310" tIns="32155" rIns="64310" bIns="32155" numCol="1" anchor="t" anchorCtr="0" compatLnSpc="1">
            <a:prstTxWarp prst="textNoShape">
              <a:avLst/>
            </a:prstTxWarp>
          </a:bodyPr>
          <a:lstStyle/>
          <a:p>
            <a:r>
              <a:rPr lang="bg-BG" smtClean="0"/>
              <a:t>Управлява се от дистрикта</a:t>
            </a:r>
            <a:endParaRPr lang="en-US" smtClean="0"/>
          </a:p>
          <a:p>
            <a:r>
              <a:rPr lang="bg-BG" smtClean="0"/>
              <a:t>2 минимални изисквания</a:t>
            </a:r>
            <a:r>
              <a:rPr lang="en-US" smtClean="0"/>
              <a:t>:</a:t>
            </a:r>
          </a:p>
          <a:p>
            <a:pPr lvl="1"/>
            <a:r>
              <a:rPr lang="bg-BG" sz="2500" smtClean="0"/>
              <a:t>Поне 1 член на клуба посещава семинар за управление на грантове</a:t>
            </a:r>
          </a:p>
          <a:p>
            <a:pPr lvl="1"/>
            <a:r>
              <a:rPr lang="bg-BG" sz="2500" smtClean="0"/>
              <a:t>Клубът се съгласява да  внедри клубния меморандум за разбирателство чрез подписите на президента и електпрезидента</a:t>
            </a:r>
          </a:p>
          <a:p>
            <a:endParaRPr lang="en-US" smtClean="0"/>
          </a:p>
        </p:txBody>
      </p:sp>
      <p:sp>
        <p:nvSpPr>
          <p:cNvPr id="46083" name="Rectangle 7"/>
          <p:cNvSpPr>
            <a:spLocks noChangeArrowheads="1"/>
          </p:cNvSpPr>
          <p:nvPr/>
        </p:nvSpPr>
        <p:spPr bwMode="auto">
          <a:xfrm>
            <a:off x="1735138" y="4930775"/>
            <a:ext cx="6723062" cy="850900"/>
          </a:xfrm>
          <a:prstGeom prst="rect">
            <a:avLst/>
          </a:prstGeom>
          <a:noFill/>
          <a:ln w="25400">
            <a:solidFill>
              <a:srgbClr val="003399"/>
            </a:solidFill>
            <a:miter lim="800000"/>
            <a:headEnd/>
            <a:tailEnd/>
          </a:ln>
        </p:spPr>
        <p:txBody>
          <a:bodyPr lIns="64310" tIns="32155" rIns="64310" bIns="32155">
            <a:spAutoFit/>
          </a:bodyPr>
          <a:lstStyle/>
          <a:p>
            <a:r>
              <a:rPr lang="bg-BG" sz="2500">
                <a:latin typeface="Times New Roman" pitchFamily="18" charset="0"/>
              </a:rPr>
              <a:t>Дистриктите могат да добавят допълнителни изисквания към квалификацията на клубовете</a:t>
            </a:r>
          </a:p>
        </p:txBody>
      </p:sp>
    </p:spTree>
  </p:cSld>
  <p:clrMapOvr>
    <a:masterClrMapping/>
  </p:clrMapOvr>
  <p:transition spd="slow"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457200" y="914400"/>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
        <p:nvSpPr>
          <p:cNvPr id="15362" name="İçerik Yer Tutucusu 1"/>
          <p:cNvSpPr>
            <a:spLocks noGrp="1"/>
          </p:cNvSpPr>
          <p:nvPr>
            <p:ph idx="1"/>
          </p:nvPr>
        </p:nvSpPr>
        <p:spPr bwMode="auto">
          <a:xfrm>
            <a:off x="457200" y="1066800"/>
            <a:ext cx="8229600" cy="4525963"/>
          </a:xfrm>
          <a:ln>
            <a:miter lim="800000"/>
            <a:headEnd/>
            <a:tailEnd/>
          </a:ln>
        </p:spPr>
        <p:txBody>
          <a:bodyPr wrap="square" lIns="91440" tIns="45720" rIns="91440" bIns="45720" numCol="1" anchor="t" anchorCtr="0" compatLnSpc="1">
            <a:prstTxWarp prst="textNoShape">
              <a:avLst/>
            </a:prstTxWarp>
          </a:bodyPr>
          <a:lstStyle/>
          <a:p>
            <a:pPr marL="107950" indent="0" algn="ctr">
              <a:buFont typeface="Wingdings 3" pitchFamily="18" charset="2"/>
              <a:buNone/>
            </a:pPr>
            <a:r>
              <a:rPr lang="bg-BG" sz="6000" b="1" smtClean="0"/>
              <a:t>Ние се различаваме от  другите НПО заради </a:t>
            </a:r>
          </a:p>
          <a:p>
            <a:pPr marL="107950" indent="0" algn="ctr">
              <a:buFont typeface="Wingdings 3" pitchFamily="18" charset="2"/>
              <a:buNone/>
            </a:pPr>
            <a:r>
              <a:rPr lang="bg-BG" sz="6000" b="1" smtClean="0"/>
              <a:t>Ротари Фондация</a:t>
            </a:r>
            <a:endParaRPr lang="tr-TR" sz="6000" b="1"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52544"/>
            <a:ext cx="8966500" cy="2841491"/>
          </a:xfrm>
        </p:spPr>
        <p:txBody>
          <a:bodyPr lIns="64310" tIns="32155" rIns="64310" bIns="32155">
            <a:normAutofit fontScale="90000"/>
          </a:bodyPr>
          <a:lstStyle/>
          <a:p>
            <a:pPr marL="241162" lvl="1" indent="-241162" algn="ctr" eaLnBrk="1" hangingPunct="1">
              <a:defRPr/>
            </a:pPr>
            <a:r>
              <a:rPr lang="bg-BG" sz="4900" dirty="0" smtClean="0"/>
              <a:t>Поне </a:t>
            </a:r>
            <a:r>
              <a:rPr lang="bg-BG" sz="4900" dirty="0"/>
              <a:t>1 член на клуба посещава семинар за управление на грантове за предпочитане президент-елект</a:t>
            </a:r>
            <a:r>
              <a:rPr lang="en-US" sz="2000" dirty="0"/>
              <a:t/>
            </a:r>
            <a:br>
              <a:rPr lang="en-US" sz="2000" dirty="0"/>
            </a:br>
            <a:endParaRPr lang="tr-TR" dirty="0" smtClean="0"/>
          </a:p>
        </p:txBody>
      </p:sp>
    </p:spTree>
  </p:cSld>
  <p:clrMapOvr>
    <a:masterClrMapping/>
  </p:clrMapOvr>
  <p:transition spd="slow"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056" y="587510"/>
            <a:ext cx="9137798" cy="857808"/>
          </a:xfrm>
        </p:spPr>
        <p:txBody>
          <a:bodyPr lIns="64310" tIns="32155" rIns="64310" bIns="32155">
            <a:noAutofit/>
          </a:bodyPr>
          <a:lstStyle/>
          <a:p>
            <a:pPr eaLnBrk="1" hangingPunct="1">
              <a:defRPr/>
            </a:pPr>
            <a:r>
              <a:rPr lang="bg-BG" sz="3200" dirty="0"/>
              <a:t>Клубна </a:t>
            </a:r>
            <a:r>
              <a:rPr lang="bg-BG" sz="3200" dirty="0" smtClean="0"/>
              <a:t>квалификация,</a:t>
            </a:r>
            <a:r>
              <a:rPr lang="bg-BG" sz="3200" dirty="0"/>
              <a:t/>
            </a:r>
            <a:br>
              <a:rPr lang="bg-BG" sz="3200" dirty="0"/>
            </a:br>
            <a:r>
              <a:rPr lang="bg-BG" sz="3200" dirty="0"/>
              <a:t>Меморандум за разбирателство</a:t>
            </a:r>
            <a:endParaRPr lang="tr-TR" sz="3600" dirty="0" smtClean="0"/>
          </a:p>
        </p:txBody>
      </p:sp>
      <p:sp>
        <p:nvSpPr>
          <p:cNvPr id="49154" name="Rectangle 3"/>
          <p:cNvSpPr>
            <a:spLocks noGrp="1" noChangeArrowheads="1"/>
          </p:cNvSpPr>
          <p:nvPr>
            <p:ph type="body" idx="1"/>
          </p:nvPr>
        </p:nvSpPr>
        <p:spPr bwMode="auto">
          <a:xfrm>
            <a:off x="685800" y="1828800"/>
            <a:ext cx="8035925" cy="3806825"/>
          </a:xfrm>
          <a:ln>
            <a:noFill/>
          </a:ln>
        </p:spPr>
        <p:txBody>
          <a:bodyPr wrap="square" lIns="64310" tIns="32155" rIns="64310" bIns="32155" numCol="1" anchor="t" anchorCtr="0" compatLnSpc="1">
            <a:prstTxWarp prst="textNoShape">
              <a:avLst/>
            </a:prstTxWarp>
          </a:bodyPr>
          <a:lstStyle/>
          <a:p>
            <a:r>
              <a:rPr lang="tr-TR" sz="2800" smtClean="0"/>
              <a:t>1. </a:t>
            </a:r>
            <a:r>
              <a:rPr lang="bg-BG" sz="2800" smtClean="0"/>
              <a:t>Клубна квалификация</a:t>
            </a:r>
            <a:endParaRPr lang="tr-TR" sz="2800" smtClean="0"/>
          </a:p>
          <a:p>
            <a:r>
              <a:rPr lang="tr-TR" sz="2800" smtClean="0"/>
              <a:t>2. </a:t>
            </a:r>
            <a:r>
              <a:rPr lang="bg-BG" sz="2800" smtClean="0"/>
              <a:t>отговорности на клубните офицери</a:t>
            </a:r>
          </a:p>
          <a:p>
            <a:r>
              <a:rPr lang="tr-TR" sz="2800" smtClean="0"/>
              <a:t>3. </a:t>
            </a:r>
            <a:r>
              <a:rPr lang="bg-BG" sz="2800" smtClean="0"/>
              <a:t>План за финансово управление </a:t>
            </a:r>
            <a:endParaRPr lang="tr-TR" sz="2800" smtClean="0"/>
          </a:p>
          <a:p>
            <a:r>
              <a:rPr lang="tr-TR" sz="2800" smtClean="0"/>
              <a:t>4. </a:t>
            </a:r>
            <a:r>
              <a:rPr lang="bg-BG" sz="2800" smtClean="0"/>
              <a:t>Изисквания към банковата сметка</a:t>
            </a:r>
          </a:p>
          <a:p>
            <a:r>
              <a:rPr lang="en-US" sz="2800" smtClean="0"/>
              <a:t>5. </a:t>
            </a:r>
            <a:r>
              <a:rPr lang="bg-BG" sz="2800" smtClean="0"/>
              <a:t>доклад за употребата на средствата от гранта</a:t>
            </a:r>
          </a:p>
          <a:p>
            <a:r>
              <a:rPr lang="tr-TR" sz="2800" smtClean="0"/>
              <a:t>6. </a:t>
            </a:r>
            <a:r>
              <a:rPr lang="bg-BG" sz="2800" smtClean="0"/>
              <a:t>Съхранение на документите</a:t>
            </a:r>
            <a:endParaRPr lang="tr-TR" sz="2800" smtClean="0"/>
          </a:p>
          <a:p>
            <a:r>
              <a:rPr lang="en-US" sz="2800" smtClean="0"/>
              <a:t>7. </a:t>
            </a:r>
            <a:r>
              <a:rPr lang="bg-BG" sz="2800" smtClean="0"/>
              <a:t>Доклад за злоупотреби с безвъзмездни средства</a:t>
            </a:r>
          </a:p>
          <a:p>
            <a:endParaRPr lang="tr-TR" sz="2800" smtClean="0"/>
          </a:p>
        </p:txBody>
      </p:sp>
    </p:spTree>
  </p:cSld>
  <p:clrMapOvr>
    <a:masterClrMapping/>
  </p:clrMapOvr>
  <p:transition spd="slow"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123640"/>
            <a:ext cx="9144000" cy="2090908"/>
          </a:xfrm>
        </p:spPr>
        <p:txBody>
          <a:bodyPr lIns="64310" tIns="32155" rIns="64310" bIns="32155">
            <a:normAutofit fontScale="90000"/>
          </a:bodyPr>
          <a:lstStyle/>
          <a:p>
            <a:pPr marL="241162" lvl="1" indent="-241162" eaLnBrk="1" hangingPunct="1">
              <a:defRPr/>
            </a:pPr>
            <a:r>
              <a:rPr lang="bg-BG" sz="2500" dirty="0" smtClean="0"/>
              <a:t>   </a:t>
            </a:r>
            <a:br>
              <a:rPr lang="bg-BG" sz="2500" dirty="0" smtClean="0"/>
            </a:br>
            <a:r>
              <a:rPr lang="bg-BG" sz="2500" dirty="0"/>
              <a:t/>
            </a:r>
            <a:br>
              <a:rPr lang="bg-BG" sz="2500" dirty="0"/>
            </a:br>
            <a:r>
              <a:rPr lang="bg-BG" sz="2500" dirty="0" smtClean="0"/>
              <a:t/>
            </a:r>
            <a:br>
              <a:rPr lang="bg-BG" sz="2500" dirty="0" smtClean="0"/>
            </a:br>
            <a:r>
              <a:rPr lang="bg-BG" sz="4000" dirty="0" smtClean="0"/>
              <a:t>Клубът </a:t>
            </a:r>
            <a:r>
              <a:rPr lang="bg-BG" sz="4000" dirty="0"/>
              <a:t>се съгласява да  внедри клубния меморандум за разбирателство чрез подписите на президента и елект-президента</a:t>
            </a:r>
            <a:br>
              <a:rPr lang="bg-BG" sz="4000" dirty="0"/>
            </a:br>
            <a:r>
              <a:rPr lang="en-US" sz="4000" dirty="0"/>
              <a:t/>
            </a:r>
            <a:br>
              <a:rPr lang="en-US" sz="4000" dirty="0"/>
            </a:br>
            <a:endParaRPr lang="tr-TR" dirty="0" smtClean="0"/>
          </a:p>
        </p:txBody>
      </p:sp>
    </p:spTree>
  </p:cSld>
  <p:clrMapOvr>
    <a:masterClrMapping/>
  </p:clrMapOvr>
  <p:transition spd="slow"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bwMode="auto">
          <a:xfrm>
            <a:off x="304800" y="381000"/>
            <a:ext cx="8572500" cy="6057900"/>
          </a:xfrm>
          <a:ln>
            <a:noFill/>
          </a:ln>
        </p:spPr>
        <p:txBody>
          <a:bodyPr wrap="square" lIns="64310" tIns="32155" rIns="64310" bIns="32155" numCol="1" anchor="t" anchorCtr="0" compatLnSpc="1">
            <a:prstTxWarp prst="textNoShape">
              <a:avLst/>
            </a:prstTxWarp>
          </a:bodyPr>
          <a:lstStyle/>
          <a:p>
            <a:r>
              <a:rPr lang="bg-BG" sz="1700" b="1" smtClean="0"/>
              <a:t>Авторизация и споразумение</a:t>
            </a:r>
            <a:endParaRPr lang="tr-TR" sz="1700" b="1" smtClean="0"/>
          </a:p>
          <a:p>
            <a:r>
              <a:rPr lang="bg-BG" sz="1700" i="1" smtClean="0"/>
              <a:t>Това споразумение за разбирателство е споразумение между клуба и дистрикта и </a:t>
            </a:r>
            <a:r>
              <a:rPr lang="ru-RU" sz="1700" i="1" smtClean="0"/>
              <a:t>признава, че клубът ще предприеме мерки, за да се гарантира правилното прилагане на схеми за безвъзмездно финансиране и правилното управление на средствата от безвъзмездната помощ от фондацията. С подписването на този документ клубът  се съгласява да се съобрази с всички условията и изискванията на Меморандума за разбирателство.</a:t>
            </a:r>
            <a:br>
              <a:rPr lang="ru-RU" sz="1700" i="1" smtClean="0"/>
            </a:br>
            <a:r>
              <a:rPr lang="ru-RU" sz="1700" i="1" smtClean="0"/>
              <a:t>От името на Ротари клуб ___________________________ долуподписаният се съгласява да спазва условията и изискванията на Меморандума за разбирателство за ротарианска година ______________ и ще уведоми Ротари Интернешънъл __________ дистрикт за  всякакви промени или промени на  клубни политики и процедури, свързани с тези изисквания.</a:t>
            </a:r>
          </a:p>
          <a:p>
            <a:pPr>
              <a:buFont typeface="Wingdings 3" pitchFamily="18" charset="2"/>
              <a:buNone/>
            </a:pPr>
            <a:endParaRPr lang="ru-RU" sz="1800" smtClean="0"/>
          </a:p>
          <a:p>
            <a:r>
              <a:rPr lang="bg-BG" sz="1700" b="1" smtClean="0"/>
              <a:t>Президент на клуба			           Елект президент на клуба</a:t>
            </a:r>
            <a:endParaRPr lang="tr-TR" sz="1700" b="1" smtClean="0"/>
          </a:p>
          <a:p>
            <a:r>
              <a:rPr lang="bg-BG" sz="1700" b="1" smtClean="0"/>
              <a:t>Мандат 				           Мандат</a:t>
            </a:r>
          </a:p>
          <a:p>
            <a:r>
              <a:rPr lang="bg-BG" sz="1700" b="1" smtClean="0"/>
              <a:t>Име</a:t>
            </a:r>
            <a:r>
              <a:rPr lang="tr-TR" sz="1700" b="1" smtClean="0"/>
              <a:t>          </a:t>
            </a:r>
            <a:r>
              <a:rPr lang="tr-TR" sz="1300" b="1" smtClean="0"/>
              <a:t>                                                           </a:t>
            </a:r>
            <a:r>
              <a:rPr lang="bg-BG" sz="1300" b="1" smtClean="0"/>
              <a:t>                        Име</a:t>
            </a:r>
            <a:endParaRPr lang="tr-TR" sz="1300" b="1" smtClean="0"/>
          </a:p>
          <a:p>
            <a:r>
              <a:rPr lang="bg-BG" sz="1700" b="1" smtClean="0"/>
              <a:t>Подпис</a:t>
            </a:r>
            <a:r>
              <a:rPr lang="tr-TR" sz="1700" b="1" smtClean="0"/>
              <a:t>                                                                 </a:t>
            </a:r>
            <a:r>
              <a:rPr lang="bg-BG" sz="1700" b="1" smtClean="0"/>
              <a:t>   Подпис</a:t>
            </a:r>
            <a:endParaRPr lang="tr-TR" sz="1700" b="1" smtClean="0"/>
          </a:p>
          <a:p>
            <a:r>
              <a:rPr lang="bg-BG" sz="1700" b="1" smtClean="0"/>
              <a:t>Дата</a:t>
            </a:r>
            <a:r>
              <a:rPr lang="tr-TR" sz="1700" b="1" smtClean="0"/>
              <a:t>                                                                        </a:t>
            </a:r>
            <a:r>
              <a:rPr lang="bg-BG" sz="1700" b="1" smtClean="0"/>
              <a:t>Дата</a:t>
            </a:r>
            <a:endParaRPr lang="tr-TR" sz="1700" smtClean="0"/>
          </a:p>
        </p:txBody>
      </p:sp>
    </p:spTree>
  </p:cSld>
  <p:clrMapOvr>
    <a:masterClrMapping/>
  </p:clrMapOvr>
  <p:transition spd="slow"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bwMode="auto">
          <a:xfrm>
            <a:off x="473075" y="1219200"/>
            <a:ext cx="8213725" cy="4537075"/>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52226" name="Metin kutusu 1"/>
          <p:cNvSpPr txBox="1">
            <a:spLocks noChangeArrowheads="1"/>
          </p:cNvSpPr>
          <p:nvPr/>
        </p:nvSpPr>
        <p:spPr bwMode="auto">
          <a:xfrm>
            <a:off x="1143000" y="2286000"/>
            <a:ext cx="6464300" cy="1754188"/>
          </a:xfrm>
          <a:prstGeom prst="rect">
            <a:avLst/>
          </a:prstGeom>
          <a:noFill/>
          <a:ln w="9525">
            <a:noFill/>
            <a:miter lim="800000"/>
            <a:headEnd/>
            <a:tailEnd/>
          </a:ln>
        </p:spPr>
        <p:txBody>
          <a:bodyPr wrap="none">
            <a:spAutoFit/>
          </a:bodyPr>
          <a:lstStyle/>
          <a:p>
            <a:pPr algn="ctr"/>
            <a:r>
              <a:rPr lang="bg-BG" sz="5400">
                <a:latin typeface="Arial Black" pitchFamily="34" charset="0"/>
              </a:rPr>
              <a:t>Как да открием </a:t>
            </a:r>
          </a:p>
          <a:p>
            <a:pPr algn="ctr"/>
            <a:r>
              <a:rPr lang="bg-BG" sz="5400">
                <a:latin typeface="Arial Black" pitchFamily="34" charset="0"/>
              </a:rPr>
              <a:t>партньори?</a:t>
            </a:r>
            <a:endParaRPr lang="tr-TR" sz="5400">
              <a:latin typeface="Arial Black" pitchFamily="3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4"/>
          <p:cNvSpPr txBox="1">
            <a:spLocks noChangeArrowheads="1"/>
          </p:cNvSpPr>
          <p:nvPr/>
        </p:nvSpPr>
        <p:spPr bwMode="auto">
          <a:xfrm>
            <a:off x="838200" y="-762000"/>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54274" name="İçerik Yer Tutucusu 1"/>
          <p:cNvSpPr>
            <a:spLocks noGrp="1"/>
          </p:cNvSpPr>
          <p:nvPr>
            <p:ph idx="1"/>
          </p:nvPr>
        </p:nvSpPr>
        <p:spPr bwMode="auto">
          <a:xfrm>
            <a:off x="533400" y="1570038"/>
            <a:ext cx="8229600" cy="4449762"/>
          </a:xfrm>
          <a:ln>
            <a:noFill/>
          </a:ln>
        </p:spPr>
        <p:txBody>
          <a:bodyPr wrap="square" lIns="91440" tIns="45720" rIns="91440" bIns="45720" numCol="1" anchor="t" anchorCtr="0" compatLnSpc="1">
            <a:prstTxWarp prst="textNoShape">
              <a:avLst/>
            </a:prstTxWarp>
          </a:bodyPr>
          <a:lstStyle/>
          <a:p>
            <a:pPr marL="107950" indent="0">
              <a:lnSpc>
                <a:spcPct val="90000"/>
              </a:lnSpc>
              <a:buFont typeface="Wingdings 3" pitchFamily="18" charset="2"/>
              <a:buNone/>
            </a:pPr>
            <a:r>
              <a:rPr lang="bg-BG" smtClean="0"/>
              <a:t>   Чрез изпращане на имейли до   дистрикт гуверньори</a:t>
            </a:r>
            <a:r>
              <a:rPr lang="tr-TR" smtClean="0"/>
              <a:t>,</a:t>
            </a:r>
          </a:p>
          <a:p>
            <a:pPr marL="107950" indent="0">
              <a:lnSpc>
                <a:spcPct val="90000"/>
              </a:lnSpc>
              <a:buFont typeface="Wingdings 3" pitchFamily="18" charset="2"/>
              <a:buNone/>
            </a:pPr>
            <a:endParaRPr lang="tr-TR" smtClean="0"/>
          </a:p>
          <a:p>
            <a:pPr marL="107950" indent="0">
              <a:lnSpc>
                <a:spcPct val="90000"/>
              </a:lnSpc>
              <a:buFont typeface="Wingdings 3" pitchFamily="18" charset="2"/>
              <a:buNone/>
            </a:pPr>
            <a:r>
              <a:rPr lang="bg-BG" smtClean="0"/>
              <a:t>   Асамблеята на РИ</a:t>
            </a:r>
            <a:r>
              <a:rPr lang="tr-TR" smtClean="0"/>
              <a:t>,</a:t>
            </a:r>
          </a:p>
          <a:p>
            <a:pPr marL="107950" indent="0">
              <a:lnSpc>
                <a:spcPct val="90000"/>
              </a:lnSpc>
              <a:buFont typeface="Wingdings 3" pitchFamily="18" charset="2"/>
              <a:buNone/>
            </a:pPr>
            <a:endParaRPr lang="tr-TR" smtClean="0"/>
          </a:p>
          <a:p>
            <a:pPr marL="107950" indent="0">
              <a:lnSpc>
                <a:spcPct val="90000"/>
              </a:lnSpc>
              <a:buFont typeface="Wingdings 3" pitchFamily="18" charset="2"/>
              <a:buNone/>
            </a:pPr>
            <a:r>
              <a:rPr lang="bg-BG" smtClean="0"/>
              <a:t>   Конвенцията на РИ</a:t>
            </a:r>
            <a:r>
              <a:rPr lang="tr-TR" smtClean="0"/>
              <a:t>,</a:t>
            </a:r>
          </a:p>
          <a:p>
            <a:pPr marL="107950" indent="0">
              <a:lnSpc>
                <a:spcPct val="90000"/>
              </a:lnSpc>
              <a:buFont typeface="Wingdings 3" pitchFamily="18" charset="2"/>
              <a:buNone/>
            </a:pPr>
            <a:endParaRPr lang="tr-TR" smtClean="0"/>
          </a:p>
          <a:p>
            <a:pPr marL="107950" indent="0">
              <a:lnSpc>
                <a:spcPct val="90000"/>
              </a:lnSpc>
              <a:buFont typeface="Wingdings 3" pitchFamily="18" charset="2"/>
              <a:buNone/>
            </a:pPr>
            <a:r>
              <a:rPr lang="tr-TR" smtClean="0"/>
              <a:t> </a:t>
            </a:r>
            <a:r>
              <a:rPr lang="bg-BG" smtClean="0"/>
              <a:t>   Групов образователен обмен</a:t>
            </a:r>
            <a:endParaRPr lang="tr-TR" smtClean="0"/>
          </a:p>
          <a:p>
            <a:pPr marL="107950" indent="0">
              <a:lnSpc>
                <a:spcPct val="90000"/>
              </a:lnSpc>
              <a:buFont typeface="Wingdings 3" pitchFamily="18" charset="2"/>
              <a:buNone/>
            </a:pPr>
            <a:endParaRPr lang="tr-TR" smtClean="0"/>
          </a:p>
        </p:txBody>
      </p:sp>
      <p:sp>
        <p:nvSpPr>
          <p:cNvPr id="54275" name="Metin kutusu 3"/>
          <p:cNvSpPr txBox="1">
            <a:spLocks noChangeArrowheads="1"/>
          </p:cNvSpPr>
          <p:nvPr/>
        </p:nvSpPr>
        <p:spPr bwMode="auto">
          <a:xfrm>
            <a:off x="549275" y="457200"/>
            <a:ext cx="8289925" cy="1098550"/>
          </a:xfrm>
          <a:prstGeom prst="rect">
            <a:avLst/>
          </a:prstGeom>
          <a:noFill/>
          <a:ln w="9525">
            <a:noFill/>
            <a:miter lim="800000"/>
            <a:headEnd/>
            <a:tailEnd/>
          </a:ln>
        </p:spPr>
        <p:txBody>
          <a:bodyPr>
            <a:spAutoFit/>
          </a:bodyPr>
          <a:lstStyle/>
          <a:p>
            <a:r>
              <a:rPr lang="bg-BG" sz="4800" b="1" u="sng">
                <a:latin typeface="Times New Roman" pitchFamily="18" charset="0"/>
              </a:rPr>
              <a:t>Как да открием партньори?</a:t>
            </a:r>
          </a:p>
          <a:p>
            <a:endParaRPr lang="tr-TR">
              <a:latin typeface="Times New Roman" pitchFamily="18" charset="0"/>
            </a:endParaRPr>
          </a:p>
        </p:txBody>
      </p:sp>
      <p:pic>
        <p:nvPicPr>
          <p:cNvPr id="54276" name="Picture 7"/>
          <p:cNvPicPr>
            <a:picLocks noChangeArrowheads="1"/>
          </p:cNvPicPr>
          <p:nvPr/>
        </p:nvPicPr>
        <p:blipFill>
          <a:blip r:embed="rId3"/>
          <a:srcRect/>
          <a:stretch>
            <a:fillRect/>
          </a:stretch>
        </p:blipFill>
        <p:spPr bwMode="auto">
          <a:xfrm>
            <a:off x="609600" y="1676400"/>
            <a:ext cx="457200" cy="403225"/>
          </a:xfrm>
          <a:prstGeom prst="rect">
            <a:avLst/>
          </a:prstGeom>
          <a:noFill/>
          <a:ln w="9525">
            <a:noFill/>
            <a:miter lim="800000"/>
            <a:headEnd/>
            <a:tailEnd/>
          </a:ln>
        </p:spPr>
      </p:pic>
      <p:pic>
        <p:nvPicPr>
          <p:cNvPr id="54277" name="Picture 7"/>
          <p:cNvPicPr>
            <a:picLocks noChangeArrowheads="1"/>
          </p:cNvPicPr>
          <p:nvPr/>
        </p:nvPicPr>
        <p:blipFill>
          <a:blip r:embed="rId3"/>
          <a:srcRect/>
          <a:stretch>
            <a:fillRect/>
          </a:stretch>
        </p:blipFill>
        <p:spPr bwMode="auto">
          <a:xfrm>
            <a:off x="609600" y="4114800"/>
            <a:ext cx="457200" cy="403225"/>
          </a:xfrm>
          <a:prstGeom prst="rect">
            <a:avLst/>
          </a:prstGeom>
          <a:noFill/>
          <a:ln w="9525">
            <a:noFill/>
            <a:miter lim="800000"/>
            <a:headEnd/>
            <a:tailEnd/>
          </a:ln>
        </p:spPr>
      </p:pic>
      <p:pic>
        <p:nvPicPr>
          <p:cNvPr id="54278" name="Picture 7"/>
          <p:cNvPicPr>
            <a:picLocks noChangeArrowheads="1"/>
          </p:cNvPicPr>
          <p:nvPr/>
        </p:nvPicPr>
        <p:blipFill>
          <a:blip r:embed="rId3"/>
          <a:srcRect/>
          <a:stretch>
            <a:fillRect/>
          </a:stretch>
        </p:blipFill>
        <p:spPr bwMode="auto">
          <a:xfrm>
            <a:off x="609600" y="2873375"/>
            <a:ext cx="457200" cy="403225"/>
          </a:xfrm>
          <a:prstGeom prst="rect">
            <a:avLst/>
          </a:prstGeom>
          <a:noFill/>
          <a:ln w="9525">
            <a:noFill/>
            <a:miter lim="800000"/>
            <a:headEnd/>
            <a:tailEnd/>
          </a:ln>
        </p:spPr>
      </p:pic>
      <p:pic>
        <p:nvPicPr>
          <p:cNvPr id="54279" name="Picture 7"/>
          <p:cNvPicPr>
            <a:picLocks noChangeArrowheads="1"/>
          </p:cNvPicPr>
          <p:nvPr/>
        </p:nvPicPr>
        <p:blipFill>
          <a:blip r:embed="rId3"/>
          <a:srcRect/>
          <a:stretch>
            <a:fillRect/>
          </a:stretch>
        </p:blipFill>
        <p:spPr bwMode="auto">
          <a:xfrm>
            <a:off x="609600" y="5257800"/>
            <a:ext cx="457200" cy="403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4"/>
          <p:cNvSpPr txBox="1">
            <a:spLocks noChangeArrowheads="1"/>
          </p:cNvSpPr>
          <p:nvPr/>
        </p:nvSpPr>
        <p:spPr bwMode="auto">
          <a:xfrm>
            <a:off x="838200" y="-762000"/>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56322" name="İçerik Yer Tutucusu 1"/>
          <p:cNvSpPr>
            <a:spLocks noGrp="1"/>
          </p:cNvSpPr>
          <p:nvPr>
            <p:ph idx="1"/>
          </p:nvPr>
        </p:nvSpPr>
        <p:spPr bwMode="auto">
          <a:xfrm>
            <a:off x="457200" y="1570038"/>
            <a:ext cx="8229600" cy="4525962"/>
          </a:xfrm>
          <a:ln>
            <a:noFill/>
          </a:ln>
        </p:spPr>
        <p:txBody>
          <a:bodyPr wrap="square" lIns="91440" tIns="45720" rIns="91440" bIns="45720" numCol="1" anchor="t" anchorCtr="0" compatLnSpc="1">
            <a:prstTxWarp prst="textNoShape">
              <a:avLst/>
            </a:prstTxWarp>
          </a:bodyPr>
          <a:lstStyle/>
          <a:p>
            <a:pPr marL="107950" indent="0">
              <a:buFont typeface="Wingdings 3" pitchFamily="18" charset="2"/>
              <a:buNone/>
            </a:pPr>
            <a:r>
              <a:rPr lang="tr-TR" sz="3300" smtClean="0"/>
              <a:t>     </a:t>
            </a:r>
            <a:r>
              <a:rPr lang="bg-BG" sz="3300" smtClean="0"/>
              <a:t>Командировки</a:t>
            </a:r>
          </a:p>
          <a:p>
            <a:pPr marL="107950" indent="0">
              <a:buFont typeface="Wingdings 3" pitchFamily="18" charset="2"/>
              <a:buNone/>
            </a:pPr>
            <a:r>
              <a:rPr lang="bg-BG" sz="3300" smtClean="0"/>
              <a:t> </a:t>
            </a:r>
          </a:p>
          <a:p>
            <a:pPr marL="107950" indent="0">
              <a:buFont typeface="Wingdings 3" pitchFamily="18" charset="2"/>
              <a:buNone/>
            </a:pPr>
            <a:r>
              <a:rPr lang="bg-BG" sz="3300" smtClean="0"/>
              <a:t>     Младежки обмен </a:t>
            </a:r>
          </a:p>
          <a:p>
            <a:pPr marL="107950" indent="0">
              <a:buFont typeface="Wingdings 3" pitchFamily="18" charset="2"/>
              <a:buNone/>
            </a:pPr>
            <a:endParaRPr lang="tr-TR" sz="3300" smtClean="0"/>
          </a:p>
          <a:p>
            <a:pPr marL="107950" indent="0">
              <a:buFont typeface="Wingdings 3" pitchFamily="18" charset="2"/>
              <a:buNone/>
            </a:pPr>
            <a:r>
              <a:rPr lang="tr-TR" sz="3300" smtClean="0"/>
              <a:t>   </a:t>
            </a:r>
            <a:r>
              <a:rPr lang="bg-BG" sz="3300" smtClean="0"/>
              <a:t> Други международни Ротари срещи </a:t>
            </a:r>
            <a:endParaRPr lang="tr-TR" sz="3300" smtClean="0"/>
          </a:p>
          <a:p>
            <a:pPr marL="107950" indent="0">
              <a:buFont typeface="Wingdings 3" pitchFamily="18" charset="2"/>
              <a:buNone/>
            </a:pPr>
            <a:endParaRPr lang="tr-TR" sz="3300" smtClean="0"/>
          </a:p>
          <a:p>
            <a:pPr marL="107950" indent="0">
              <a:buFont typeface="Wingdings 3" pitchFamily="18" charset="2"/>
              <a:buNone/>
            </a:pPr>
            <a:r>
              <a:rPr lang="tr-TR" sz="3300" smtClean="0"/>
              <a:t>   </a:t>
            </a:r>
            <a:r>
              <a:rPr lang="bg-BG" sz="3300" smtClean="0"/>
              <a:t> Ротарианци посещаващи вашия клуб</a:t>
            </a:r>
            <a:endParaRPr lang="tr-TR" sz="3300" smtClean="0"/>
          </a:p>
          <a:p>
            <a:pPr marL="107950" indent="0">
              <a:buFont typeface="Wingdings 3" pitchFamily="18" charset="2"/>
              <a:buNone/>
            </a:pPr>
            <a:endParaRPr lang="tr-TR" sz="3300" smtClean="0"/>
          </a:p>
        </p:txBody>
      </p:sp>
      <p:sp>
        <p:nvSpPr>
          <p:cNvPr id="56323" name="Metin kutusu 3"/>
          <p:cNvSpPr txBox="1">
            <a:spLocks noChangeArrowheads="1"/>
          </p:cNvSpPr>
          <p:nvPr/>
        </p:nvSpPr>
        <p:spPr bwMode="auto">
          <a:xfrm>
            <a:off x="549275" y="457200"/>
            <a:ext cx="8594725" cy="1108075"/>
          </a:xfrm>
          <a:prstGeom prst="rect">
            <a:avLst/>
          </a:prstGeom>
          <a:noFill/>
          <a:ln w="9525">
            <a:noFill/>
            <a:miter lim="800000"/>
            <a:headEnd/>
            <a:tailEnd/>
          </a:ln>
        </p:spPr>
        <p:txBody>
          <a:bodyPr>
            <a:spAutoFit/>
          </a:bodyPr>
          <a:lstStyle/>
          <a:p>
            <a:r>
              <a:rPr lang="bg-BG" sz="4800" b="1" u="sng">
                <a:latin typeface="Times New Roman" pitchFamily="18" charset="0"/>
              </a:rPr>
              <a:t>Как да открием партньори?</a:t>
            </a:r>
          </a:p>
          <a:p>
            <a:endParaRPr lang="tr-TR">
              <a:latin typeface="Times New Roman" pitchFamily="18" charset="0"/>
            </a:endParaRPr>
          </a:p>
        </p:txBody>
      </p:sp>
      <p:pic>
        <p:nvPicPr>
          <p:cNvPr id="56324" name="Picture 7"/>
          <p:cNvPicPr>
            <a:picLocks noChangeArrowheads="1"/>
          </p:cNvPicPr>
          <p:nvPr/>
        </p:nvPicPr>
        <p:blipFill>
          <a:blip r:embed="rId3"/>
          <a:srcRect/>
          <a:stretch>
            <a:fillRect/>
          </a:stretch>
        </p:blipFill>
        <p:spPr bwMode="auto">
          <a:xfrm>
            <a:off x="609600" y="1654175"/>
            <a:ext cx="457200" cy="403225"/>
          </a:xfrm>
          <a:prstGeom prst="rect">
            <a:avLst/>
          </a:prstGeom>
          <a:noFill/>
          <a:ln w="9525">
            <a:noFill/>
            <a:miter lim="800000"/>
            <a:headEnd/>
            <a:tailEnd/>
          </a:ln>
        </p:spPr>
      </p:pic>
      <p:pic>
        <p:nvPicPr>
          <p:cNvPr id="56325" name="Picture 7"/>
          <p:cNvPicPr>
            <a:picLocks noChangeArrowheads="1"/>
          </p:cNvPicPr>
          <p:nvPr/>
        </p:nvPicPr>
        <p:blipFill>
          <a:blip r:embed="rId3"/>
          <a:srcRect/>
          <a:stretch>
            <a:fillRect/>
          </a:stretch>
        </p:blipFill>
        <p:spPr bwMode="auto">
          <a:xfrm>
            <a:off x="647700" y="2497138"/>
            <a:ext cx="457200" cy="403225"/>
          </a:xfrm>
          <a:prstGeom prst="rect">
            <a:avLst/>
          </a:prstGeom>
          <a:noFill/>
          <a:ln w="9525">
            <a:noFill/>
            <a:miter lim="800000"/>
            <a:headEnd/>
            <a:tailEnd/>
          </a:ln>
        </p:spPr>
      </p:pic>
      <p:pic>
        <p:nvPicPr>
          <p:cNvPr id="56326" name="Picture 7"/>
          <p:cNvPicPr>
            <a:picLocks noChangeArrowheads="1"/>
          </p:cNvPicPr>
          <p:nvPr/>
        </p:nvPicPr>
        <p:blipFill>
          <a:blip r:embed="rId3"/>
          <a:srcRect/>
          <a:stretch>
            <a:fillRect/>
          </a:stretch>
        </p:blipFill>
        <p:spPr bwMode="auto">
          <a:xfrm>
            <a:off x="609600" y="4114800"/>
            <a:ext cx="457200" cy="403225"/>
          </a:xfrm>
          <a:prstGeom prst="rect">
            <a:avLst/>
          </a:prstGeom>
          <a:noFill/>
          <a:ln w="9525">
            <a:noFill/>
            <a:miter lim="800000"/>
            <a:headEnd/>
            <a:tailEnd/>
          </a:ln>
        </p:spPr>
      </p:pic>
      <p:pic>
        <p:nvPicPr>
          <p:cNvPr id="56327" name="Picture 7"/>
          <p:cNvPicPr>
            <a:picLocks noChangeArrowheads="1"/>
          </p:cNvPicPr>
          <p:nvPr/>
        </p:nvPicPr>
        <p:blipFill>
          <a:blip r:embed="rId3"/>
          <a:srcRect/>
          <a:stretch>
            <a:fillRect/>
          </a:stretch>
        </p:blipFill>
        <p:spPr bwMode="auto">
          <a:xfrm>
            <a:off x="609600" y="5235575"/>
            <a:ext cx="457200" cy="403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58370" name="İçerik Yer Tutucusu 1"/>
          <p:cNvSpPr>
            <a:spLocks noGrp="1"/>
          </p:cNvSpPr>
          <p:nvPr>
            <p:ph idx="1"/>
          </p:nvPr>
        </p:nvSpPr>
        <p:spPr bwMode="auto">
          <a:ln>
            <a:noFill/>
          </a:ln>
        </p:spPr>
        <p:txBody>
          <a:bodyPr wrap="square" lIns="91440" tIns="45720" rIns="91440" bIns="45720" numCol="1" anchor="t" anchorCtr="0" compatLnSpc="1">
            <a:prstTxWarp prst="textNoShape">
              <a:avLst/>
            </a:prstTxWarp>
          </a:bodyPr>
          <a:lstStyle/>
          <a:p>
            <a:pPr marL="107950" indent="0">
              <a:buFont typeface="Wingdings 3" pitchFamily="18" charset="2"/>
              <a:buNone/>
            </a:pPr>
            <a:r>
              <a:rPr lang="tr-TR" smtClean="0"/>
              <a:t>   </a:t>
            </a:r>
            <a:r>
              <a:rPr lang="bg-BG" smtClean="0"/>
              <a:t>побратимени клубове</a:t>
            </a:r>
            <a:r>
              <a:rPr lang="tr-TR" smtClean="0"/>
              <a:t>,</a:t>
            </a:r>
          </a:p>
          <a:p>
            <a:pPr marL="107950" indent="0">
              <a:buFont typeface="Wingdings 3" pitchFamily="18" charset="2"/>
              <a:buNone/>
            </a:pPr>
            <a:endParaRPr lang="tr-TR" smtClean="0"/>
          </a:p>
          <a:p>
            <a:pPr marL="107950" indent="0">
              <a:buFont typeface="Wingdings 3" pitchFamily="18" charset="2"/>
              <a:buNone/>
            </a:pPr>
            <a:r>
              <a:rPr lang="tr-TR" smtClean="0"/>
              <a:t>   ICC </a:t>
            </a:r>
            <a:r>
              <a:rPr lang="bg-BG" smtClean="0"/>
              <a:t>Комитетите</a:t>
            </a:r>
            <a:r>
              <a:rPr lang="tr-TR" smtClean="0"/>
              <a:t>,</a:t>
            </a:r>
          </a:p>
          <a:p>
            <a:pPr marL="107950" indent="0">
              <a:buFont typeface="Wingdings 3" pitchFamily="18" charset="2"/>
              <a:buNone/>
            </a:pPr>
            <a:endParaRPr lang="tr-TR" smtClean="0"/>
          </a:p>
          <a:p>
            <a:pPr marL="107950" indent="0">
              <a:buFont typeface="Wingdings 3" pitchFamily="18" charset="2"/>
              <a:buNone/>
            </a:pPr>
            <a:r>
              <a:rPr lang="tr-TR" smtClean="0"/>
              <a:t>   </a:t>
            </a:r>
            <a:r>
              <a:rPr lang="bg-BG" smtClean="0"/>
              <a:t> стипендианти</a:t>
            </a:r>
            <a:r>
              <a:rPr lang="tr-TR" smtClean="0"/>
              <a:t>,</a:t>
            </a:r>
          </a:p>
          <a:p>
            <a:pPr marL="107950" indent="0">
              <a:buFont typeface="Wingdings 3" pitchFamily="18" charset="2"/>
              <a:buNone/>
            </a:pPr>
            <a:endParaRPr lang="tr-TR" smtClean="0"/>
          </a:p>
          <a:p>
            <a:pPr marL="107950" indent="0">
              <a:buFont typeface="Wingdings 3" pitchFamily="18" charset="2"/>
              <a:buNone/>
            </a:pPr>
            <a:r>
              <a:rPr lang="tr-TR" smtClean="0"/>
              <a:t>   </a:t>
            </a:r>
            <a:r>
              <a:rPr lang="bg-BG" smtClean="0"/>
              <a:t> програми за семеен обмен.</a:t>
            </a:r>
            <a:endParaRPr lang="tr-TR" smtClean="0"/>
          </a:p>
        </p:txBody>
      </p:sp>
      <p:sp>
        <p:nvSpPr>
          <p:cNvPr id="58371" name="Metin kutusu 3"/>
          <p:cNvSpPr txBox="1">
            <a:spLocks noChangeArrowheads="1"/>
          </p:cNvSpPr>
          <p:nvPr/>
        </p:nvSpPr>
        <p:spPr bwMode="auto">
          <a:xfrm>
            <a:off x="549275" y="457200"/>
            <a:ext cx="8442325" cy="1108075"/>
          </a:xfrm>
          <a:prstGeom prst="rect">
            <a:avLst/>
          </a:prstGeom>
          <a:noFill/>
          <a:ln w="9525">
            <a:noFill/>
            <a:miter lim="800000"/>
            <a:headEnd/>
            <a:tailEnd/>
          </a:ln>
        </p:spPr>
        <p:txBody>
          <a:bodyPr>
            <a:spAutoFit/>
          </a:bodyPr>
          <a:lstStyle/>
          <a:p>
            <a:r>
              <a:rPr lang="bg-BG" sz="4800" b="1" u="sng">
                <a:latin typeface="Times New Roman" pitchFamily="18" charset="0"/>
              </a:rPr>
              <a:t>Как да открием партньори?</a:t>
            </a:r>
            <a:endParaRPr lang="tr-TR" sz="4800" b="1" u="sng">
              <a:latin typeface="Times New Roman" pitchFamily="18" charset="0"/>
            </a:endParaRPr>
          </a:p>
          <a:p>
            <a:endParaRPr lang="tr-TR">
              <a:latin typeface="Times New Roman" pitchFamily="18" charset="0"/>
            </a:endParaRPr>
          </a:p>
        </p:txBody>
      </p:sp>
      <p:pic>
        <p:nvPicPr>
          <p:cNvPr id="58372" name="Picture 7"/>
          <p:cNvPicPr>
            <a:picLocks noChangeArrowheads="1"/>
          </p:cNvPicPr>
          <p:nvPr/>
        </p:nvPicPr>
        <p:blipFill>
          <a:blip r:embed="rId3"/>
          <a:srcRect/>
          <a:stretch>
            <a:fillRect/>
          </a:stretch>
        </p:blipFill>
        <p:spPr bwMode="auto">
          <a:xfrm>
            <a:off x="609600" y="1600200"/>
            <a:ext cx="457200" cy="403225"/>
          </a:xfrm>
          <a:prstGeom prst="rect">
            <a:avLst/>
          </a:prstGeom>
          <a:noFill/>
          <a:ln w="9525">
            <a:noFill/>
            <a:miter lim="800000"/>
            <a:headEnd/>
            <a:tailEnd/>
          </a:ln>
        </p:spPr>
      </p:pic>
      <p:pic>
        <p:nvPicPr>
          <p:cNvPr id="58373" name="Picture 7"/>
          <p:cNvPicPr>
            <a:picLocks noChangeArrowheads="1"/>
          </p:cNvPicPr>
          <p:nvPr/>
        </p:nvPicPr>
        <p:blipFill>
          <a:blip r:embed="rId3"/>
          <a:srcRect/>
          <a:stretch>
            <a:fillRect/>
          </a:stretch>
        </p:blipFill>
        <p:spPr bwMode="auto">
          <a:xfrm>
            <a:off x="609600" y="2743200"/>
            <a:ext cx="457200" cy="403225"/>
          </a:xfrm>
          <a:prstGeom prst="rect">
            <a:avLst/>
          </a:prstGeom>
          <a:noFill/>
          <a:ln w="9525">
            <a:noFill/>
            <a:miter lim="800000"/>
            <a:headEnd/>
            <a:tailEnd/>
          </a:ln>
        </p:spPr>
      </p:pic>
      <p:pic>
        <p:nvPicPr>
          <p:cNvPr id="58374" name="Picture 7"/>
          <p:cNvPicPr>
            <a:picLocks noChangeArrowheads="1"/>
          </p:cNvPicPr>
          <p:nvPr/>
        </p:nvPicPr>
        <p:blipFill>
          <a:blip r:embed="rId3"/>
          <a:srcRect/>
          <a:stretch>
            <a:fillRect/>
          </a:stretch>
        </p:blipFill>
        <p:spPr bwMode="auto">
          <a:xfrm>
            <a:off x="609600" y="4016375"/>
            <a:ext cx="457200" cy="403225"/>
          </a:xfrm>
          <a:prstGeom prst="rect">
            <a:avLst/>
          </a:prstGeom>
          <a:noFill/>
          <a:ln w="9525">
            <a:noFill/>
            <a:miter lim="800000"/>
            <a:headEnd/>
            <a:tailEnd/>
          </a:ln>
        </p:spPr>
      </p:pic>
      <p:pic>
        <p:nvPicPr>
          <p:cNvPr id="58375" name="Picture 7"/>
          <p:cNvPicPr>
            <a:picLocks noChangeArrowheads="1"/>
          </p:cNvPicPr>
          <p:nvPr/>
        </p:nvPicPr>
        <p:blipFill>
          <a:blip r:embed="rId3"/>
          <a:srcRect/>
          <a:stretch>
            <a:fillRect/>
          </a:stretch>
        </p:blipFill>
        <p:spPr bwMode="auto">
          <a:xfrm>
            <a:off x="609600" y="5181600"/>
            <a:ext cx="457200" cy="403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60418" name="İçerik Yer Tutucusu 1"/>
          <p:cNvSpPr>
            <a:spLocks noGrp="1"/>
          </p:cNvSpPr>
          <p:nvPr>
            <p:ph idx="1"/>
          </p:nvPr>
        </p:nvSpPr>
        <p:spPr bwMode="auto">
          <a:ln>
            <a:noFill/>
          </a:ln>
        </p:spPr>
        <p:txBody>
          <a:bodyPr wrap="square" lIns="91440" tIns="45720" rIns="91440" bIns="45720" numCol="1" anchor="t" anchorCtr="0" compatLnSpc="1">
            <a:prstTxWarp prst="textNoShape">
              <a:avLst/>
            </a:prstTxWarp>
          </a:bodyPr>
          <a:lstStyle/>
          <a:p>
            <a:pPr marL="107950" indent="0">
              <a:buFont typeface="Wingdings 3" pitchFamily="18" charset="2"/>
              <a:buNone/>
            </a:pPr>
            <a:endParaRPr lang="tr-TR" smtClean="0"/>
          </a:p>
          <a:p>
            <a:pPr marL="107950" indent="0" algn="ctr">
              <a:buFont typeface="Wingdings 3" pitchFamily="18" charset="2"/>
              <a:buNone/>
            </a:pPr>
            <a:endParaRPr lang="tr-TR" smtClean="0"/>
          </a:p>
          <a:p>
            <a:pPr marL="107950" indent="0" algn="ctr">
              <a:buFont typeface="Wingdings 3" pitchFamily="18" charset="2"/>
              <a:buNone/>
            </a:pPr>
            <a:r>
              <a:rPr lang="tr-TR" smtClean="0"/>
              <a:t> </a:t>
            </a:r>
            <a:r>
              <a:rPr lang="tr-TR" sz="6600" smtClean="0"/>
              <a:t>   </a:t>
            </a:r>
            <a:r>
              <a:rPr lang="bg-BG" sz="6600" smtClean="0"/>
              <a:t>интернет уеб сайт</a:t>
            </a:r>
          </a:p>
          <a:p>
            <a:pPr marL="107950" indent="0" algn="ctr">
              <a:buFont typeface="Wingdings 3" pitchFamily="18" charset="2"/>
              <a:buNone/>
            </a:pPr>
            <a:r>
              <a:rPr lang="tr-TR" smtClean="0">
                <a:hlinkClick r:id="rId3"/>
              </a:rPr>
              <a:t>www.matchinggrants.org</a:t>
            </a:r>
            <a:r>
              <a:rPr lang="tr-TR" smtClean="0"/>
              <a:t> </a:t>
            </a:r>
          </a:p>
        </p:txBody>
      </p:sp>
      <p:pic>
        <p:nvPicPr>
          <p:cNvPr id="60419" name="Picture 7"/>
          <p:cNvPicPr>
            <a:picLocks noChangeArrowheads="1"/>
          </p:cNvPicPr>
          <p:nvPr/>
        </p:nvPicPr>
        <p:blipFill>
          <a:blip r:embed="rId4"/>
          <a:srcRect/>
          <a:stretch>
            <a:fillRect/>
          </a:stretch>
        </p:blipFill>
        <p:spPr bwMode="auto">
          <a:xfrm>
            <a:off x="1066800" y="2819400"/>
            <a:ext cx="688975" cy="66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110163" y="6305550"/>
            <a:ext cx="184150" cy="366713"/>
          </a:xfrm>
          <a:prstGeom prst="rect">
            <a:avLst/>
          </a:prstGeom>
          <a:noFill/>
          <a:ln w="9525">
            <a:noFill/>
            <a:miter lim="800000"/>
            <a:headEnd/>
            <a:tailEnd/>
          </a:ln>
        </p:spPr>
        <p:txBody>
          <a:bodyPr wrap="none">
            <a:spAutoFit/>
          </a:bodyPr>
          <a:lstStyle/>
          <a:p>
            <a:endParaRPr lang="tr-TR">
              <a:solidFill>
                <a:schemeClr val="bg1"/>
              </a:solidFill>
              <a:ea typeface="MS PGothic"/>
              <a:cs typeface="MS PGothic"/>
            </a:endParaRPr>
          </a:p>
        </p:txBody>
      </p:sp>
      <p:sp>
        <p:nvSpPr>
          <p:cNvPr id="10" name="Title 1"/>
          <p:cNvSpPr txBox="1">
            <a:spLocks/>
          </p:cNvSpPr>
          <p:nvPr/>
        </p:nvSpPr>
        <p:spPr>
          <a:xfrm>
            <a:off x="685800" y="-228600"/>
            <a:ext cx="7772400" cy="1219200"/>
          </a:xfrm>
          <a:prstGeom prst="rect">
            <a:avLst/>
          </a:prstGeom>
        </p:spPr>
        <p:txBody>
          <a:bodyPr anchor="ctr">
            <a:normAutofit fontScale="97500" lnSpcReduction="10000"/>
            <a:scene3d>
              <a:camera prst="orthographicFront"/>
              <a:lightRig rig="soft" dir="t"/>
            </a:scene3d>
            <a:sp3d prstMaterial="softEdge">
              <a:bevelT w="25400" h="25400"/>
            </a:sp3d>
          </a:bodyPr>
          <a:lstStyle/>
          <a:p>
            <a:pPr algn="ctr" fontAlgn="auto">
              <a:spcAft>
                <a:spcPts val="0"/>
              </a:spcAft>
              <a:defRPr/>
            </a:pPr>
            <a:r>
              <a:rPr lang="tr-TR" sz="4100" dirty="0">
                <a:solidFill>
                  <a:schemeClr val="accent4">
                    <a:lumMod val="75000"/>
                  </a:schemeClr>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
            </a:r>
            <a:br>
              <a:rPr lang="tr-TR" sz="4100" dirty="0">
                <a:solidFill>
                  <a:schemeClr val="accent4">
                    <a:lumMod val="75000"/>
                  </a:schemeClr>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br>
            <a:endParaRPr lang="tr-TR" sz="4000" b="1" dirty="0">
              <a:solidFill>
                <a:schemeClr val="accent4">
                  <a:lumMod val="75000"/>
                </a:schemeClr>
              </a:solidFill>
              <a:latin typeface="Tahoma" pitchFamily="34" charset="0"/>
              <a:ea typeface="Tahoma" pitchFamily="34" charset="0"/>
              <a:cs typeface="Tahoma" pitchFamily="34" charset="0"/>
            </a:endParaRPr>
          </a:p>
        </p:txBody>
      </p:sp>
      <p:sp>
        <p:nvSpPr>
          <p:cNvPr id="62467" name="13 Dikdörtgen"/>
          <p:cNvSpPr>
            <a:spLocks noChangeArrowheads="1"/>
          </p:cNvSpPr>
          <p:nvPr/>
        </p:nvSpPr>
        <p:spPr bwMode="auto">
          <a:xfrm>
            <a:off x="457200" y="2451100"/>
            <a:ext cx="8153400" cy="1571625"/>
          </a:xfrm>
          <a:prstGeom prst="rect">
            <a:avLst/>
          </a:prstGeom>
          <a:noFill/>
          <a:ln w="9525">
            <a:noFill/>
            <a:miter lim="800000"/>
            <a:headEnd/>
            <a:tailEnd/>
          </a:ln>
        </p:spPr>
        <p:txBody>
          <a:bodyPr>
            <a:spAutoFit/>
          </a:bodyPr>
          <a:lstStyle/>
          <a:p>
            <a:pPr algn="ctr">
              <a:lnSpc>
                <a:spcPct val="90000"/>
              </a:lnSpc>
            </a:pPr>
            <a:r>
              <a:rPr lang="bg-BG" sz="5400" b="1">
                <a:latin typeface="Arial Black" pitchFamily="34" charset="0"/>
              </a:rPr>
              <a:t>Как проект отговори на </a:t>
            </a:r>
            <a:r>
              <a:rPr lang="tr-TR" sz="5400" b="1">
                <a:latin typeface="Arial Black" pitchFamily="34" charset="0"/>
              </a:rPr>
              <a:t>FV </a:t>
            </a:r>
            <a:r>
              <a:rPr lang="bg-BG" sz="5400" b="1">
                <a:latin typeface="Arial Black" pitchFamily="34" charset="0"/>
              </a:rPr>
              <a:t>правилата</a:t>
            </a:r>
            <a:endParaRPr lang="tr-TR" sz="5400" b="1">
              <a:latin typeface="Arial Black" pitchFamily="34" charset="0"/>
            </a:endParaRP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 y="838200"/>
            <a:ext cx="8686800" cy="4495800"/>
          </a:xfrm>
        </p:spPr>
        <p:txBody>
          <a:bodyPr/>
          <a:lstStyle/>
          <a:p>
            <a:pPr algn="ctr">
              <a:defRPr/>
            </a:pPr>
            <a:r>
              <a:rPr lang="bg-BG" sz="3600" b="1" dirty="0" smtClean="0"/>
              <a:t>Мото на Ротари Фондацията </a:t>
            </a:r>
            <a:r>
              <a:rPr lang="tr-TR" sz="6000" b="1" dirty="0" smtClean="0"/>
              <a:t/>
            </a:r>
            <a:br>
              <a:rPr lang="tr-TR" sz="6000" b="1" dirty="0" smtClean="0"/>
            </a:br>
            <a:r>
              <a:rPr lang="tr-TR" sz="6000" b="1" dirty="0"/>
              <a:t/>
            </a:r>
            <a:br>
              <a:rPr lang="tr-TR" sz="6000" b="1" dirty="0"/>
            </a:br>
            <a:r>
              <a:rPr lang="tr-TR" sz="4900" b="1" dirty="0" smtClean="0"/>
              <a:t>«</a:t>
            </a:r>
            <a:r>
              <a:rPr lang="bg-BG" sz="4900" b="1" dirty="0"/>
              <a:t>Д</a:t>
            </a:r>
            <a:r>
              <a:rPr lang="bg-BG" sz="4900" b="1" dirty="0" smtClean="0"/>
              <a:t>а правим добро по света</a:t>
            </a:r>
            <a:r>
              <a:rPr lang="tr-TR" sz="4900" b="1" dirty="0" smtClean="0">
                <a:latin typeface="Comic Sans MS" pitchFamily="66" charset="0"/>
              </a:rPr>
              <a:t>»</a:t>
            </a:r>
            <a:endParaRPr lang="tr-TR" sz="4900" b="1"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 name="Rectangle 4"/>
          <p:cNvSpPr>
            <a:spLocks noChangeArrowheads="1"/>
          </p:cNvSpPr>
          <p:nvPr/>
        </p:nvSpPr>
        <p:spPr bwMode="auto">
          <a:xfrm>
            <a:off x="1981200" y="533400"/>
            <a:ext cx="5835650" cy="641350"/>
          </a:xfrm>
          <a:prstGeom prst="rect">
            <a:avLst/>
          </a:prstGeom>
          <a:noFill/>
          <a:ln w="9525">
            <a:noFill/>
            <a:miter lim="800000"/>
            <a:headEnd/>
            <a:tailEnd/>
          </a:ln>
        </p:spPr>
        <p:txBody>
          <a:bodyPr wrap="none">
            <a:spAutoFit/>
          </a:bodyPr>
          <a:lstStyle/>
          <a:p>
            <a:pPr eaLnBrk="0" hangingPunct="0"/>
            <a:r>
              <a:rPr lang="tr-TR" sz="3600" b="1">
                <a:solidFill>
                  <a:srgbClr val="002F8C"/>
                </a:solidFill>
                <a:latin typeface="Chilada ICG Uno"/>
              </a:rPr>
              <a:t>SHARE(%50WF+%50DDF)</a:t>
            </a:r>
          </a:p>
        </p:txBody>
      </p:sp>
      <p:sp>
        <p:nvSpPr>
          <p:cNvPr id="284677" name="Text Box 5"/>
          <p:cNvSpPr txBox="1">
            <a:spLocks noChangeArrowheads="1"/>
          </p:cNvSpPr>
          <p:nvPr/>
        </p:nvSpPr>
        <p:spPr bwMode="auto">
          <a:xfrm>
            <a:off x="3902075" y="4289425"/>
            <a:ext cx="4905375" cy="1524000"/>
          </a:xfrm>
          <a:prstGeom prst="rect">
            <a:avLst/>
          </a:prstGeom>
          <a:noFill/>
          <a:ln>
            <a:noFill/>
          </a:ln>
          <a:effectLst>
            <a:outerShdw dist="17961" dir="2700000" algn="ctr" rotWithShape="0">
              <a:schemeClr val="tx2"/>
            </a:outerShdw>
          </a:effectLst>
          <a:extLst/>
        </p:spPr>
        <p:txBody>
          <a:bodyPr>
            <a:spAutoFit/>
          </a:bodyPr>
          <a:lstStyle/>
          <a:p>
            <a:pPr eaLnBrk="0" fontAlgn="auto" hangingPunct="0">
              <a:spcAft>
                <a:spcPts val="0"/>
              </a:spcAft>
              <a:defRPr/>
            </a:pPr>
            <a:endParaRPr lang="tr-TR" sz="1400" b="1" dirty="0">
              <a:solidFill>
                <a:schemeClr val="accent2"/>
              </a:solidFill>
              <a:latin typeface="Alleycat ICG" pitchFamily="2" charset="0"/>
            </a:endParaRPr>
          </a:p>
          <a:p>
            <a:pPr eaLnBrk="0" fontAlgn="auto" hangingPunct="0">
              <a:spcAft>
                <a:spcPts val="0"/>
              </a:spcAft>
              <a:defRPr/>
            </a:pPr>
            <a:r>
              <a:rPr lang="tr-TR" sz="2400" b="1" dirty="0" err="1">
                <a:solidFill>
                  <a:schemeClr val="accent2"/>
                </a:solidFill>
                <a:latin typeface="Alleycat ICG" pitchFamily="2" charset="0"/>
              </a:rPr>
              <a:t>DISTRICT</a:t>
            </a:r>
            <a:r>
              <a:rPr lang="tr-TR" sz="2400" b="1" dirty="0">
                <a:solidFill>
                  <a:schemeClr val="accent2"/>
                </a:solidFill>
                <a:latin typeface="Alleycat ICG" pitchFamily="2" charset="0"/>
              </a:rPr>
              <a:t> </a:t>
            </a:r>
            <a:r>
              <a:rPr lang="tr-TR" sz="2400" b="1" dirty="0" err="1">
                <a:solidFill>
                  <a:schemeClr val="accent2"/>
                </a:solidFill>
                <a:latin typeface="Alleycat ICG" pitchFamily="2" charset="0"/>
              </a:rPr>
              <a:t>DESIGNATED</a:t>
            </a:r>
            <a:r>
              <a:rPr lang="tr-TR" sz="2400" b="1" dirty="0">
                <a:solidFill>
                  <a:schemeClr val="accent2"/>
                </a:solidFill>
                <a:latin typeface="Alleycat ICG" pitchFamily="2" charset="0"/>
              </a:rPr>
              <a:t> </a:t>
            </a:r>
            <a:r>
              <a:rPr lang="tr-TR" sz="2400" b="1" dirty="0" err="1">
                <a:solidFill>
                  <a:schemeClr val="accent2"/>
                </a:solidFill>
                <a:latin typeface="Alleycat ICG" pitchFamily="2" charset="0"/>
              </a:rPr>
              <a:t>FUND</a:t>
            </a:r>
            <a:endParaRPr lang="tr-TR" sz="2400" b="1" dirty="0">
              <a:solidFill>
                <a:schemeClr val="accent2"/>
              </a:solidFill>
              <a:latin typeface="Alleycat ICG" pitchFamily="2" charset="0"/>
            </a:endParaRPr>
          </a:p>
          <a:p>
            <a:pPr eaLnBrk="0" fontAlgn="auto" hangingPunct="0">
              <a:spcAft>
                <a:spcPts val="0"/>
              </a:spcAft>
              <a:defRPr/>
            </a:pPr>
            <a:r>
              <a:rPr lang="tr-TR" sz="2800" b="1" dirty="0">
                <a:solidFill>
                  <a:schemeClr val="accent2"/>
                </a:solidFill>
                <a:latin typeface="Alleycat ICG" pitchFamily="2" charset="0"/>
              </a:rPr>
              <a:t>a- %50 si </a:t>
            </a:r>
            <a:r>
              <a:rPr lang="tr-TR" sz="2800" b="1" dirty="0" err="1">
                <a:solidFill>
                  <a:schemeClr val="accent2"/>
                </a:solidFill>
                <a:latin typeface="Alleycat ICG" pitchFamily="2" charset="0"/>
              </a:rPr>
              <a:t>District</a:t>
            </a:r>
            <a:r>
              <a:rPr lang="tr-TR" sz="2800" b="1" dirty="0">
                <a:solidFill>
                  <a:schemeClr val="accent2"/>
                </a:solidFill>
                <a:latin typeface="Alleycat ICG" pitchFamily="2" charset="0"/>
              </a:rPr>
              <a:t> </a:t>
            </a:r>
            <a:r>
              <a:rPr lang="tr-TR" sz="2800" b="1" dirty="0" err="1">
                <a:solidFill>
                  <a:schemeClr val="accent2"/>
                </a:solidFill>
                <a:latin typeface="Alleycat ICG" pitchFamily="2" charset="0"/>
              </a:rPr>
              <a:t>Grants</a:t>
            </a:r>
            <a:r>
              <a:rPr lang="tr-TR" sz="1600" b="1" dirty="0">
                <a:solidFill>
                  <a:schemeClr val="accent2"/>
                </a:solidFill>
                <a:latin typeface="Alleycat ICG" pitchFamily="2" charset="0"/>
              </a:rPr>
              <a:t>(</a:t>
            </a:r>
            <a:r>
              <a:rPr lang="tr-TR" sz="1600" b="1" dirty="0" err="1">
                <a:solidFill>
                  <a:schemeClr val="accent2"/>
                </a:solidFill>
                <a:latin typeface="Alleycat ICG" pitchFamily="2" charset="0"/>
              </a:rPr>
              <a:t>max</a:t>
            </a:r>
            <a:r>
              <a:rPr lang="tr-TR" sz="1600" b="1" dirty="0">
                <a:solidFill>
                  <a:schemeClr val="accent2"/>
                </a:solidFill>
                <a:latin typeface="Alleycat ICG" pitchFamily="2" charset="0"/>
              </a:rPr>
              <a:t>)</a:t>
            </a:r>
          </a:p>
          <a:p>
            <a:pPr eaLnBrk="0" fontAlgn="auto" hangingPunct="0">
              <a:spcAft>
                <a:spcPts val="0"/>
              </a:spcAft>
              <a:defRPr/>
            </a:pPr>
            <a:r>
              <a:rPr lang="tr-TR" sz="2800" b="1" dirty="0">
                <a:solidFill>
                  <a:schemeClr val="accent2"/>
                </a:solidFill>
                <a:latin typeface="Alleycat ICG" pitchFamily="2" charset="0"/>
              </a:rPr>
              <a:t>b- %50 si Global </a:t>
            </a:r>
            <a:r>
              <a:rPr lang="tr-TR" sz="2800" b="1" dirty="0" err="1">
                <a:solidFill>
                  <a:schemeClr val="accent2"/>
                </a:solidFill>
                <a:latin typeface="Alleycat ICG" pitchFamily="2" charset="0"/>
              </a:rPr>
              <a:t>Grants</a:t>
            </a:r>
            <a:r>
              <a:rPr lang="tr-TR" sz="2800" b="1" dirty="0">
                <a:solidFill>
                  <a:schemeClr val="accent2"/>
                </a:solidFill>
                <a:latin typeface="Alleycat ICG" pitchFamily="2" charset="0"/>
              </a:rPr>
              <a:t> </a:t>
            </a:r>
            <a:r>
              <a:rPr lang="tr-TR" sz="1600" b="1" dirty="0">
                <a:solidFill>
                  <a:schemeClr val="accent2"/>
                </a:solidFill>
                <a:latin typeface="Alleycat ICG" pitchFamily="2" charset="0"/>
              </a:rPr>
              <a:t>(</a:t>
            </a:r>
            <a:r>
              <a:rPr lang="tr-TR" sz="1600" b="1" dirty="0" err="1">
                <a:solidFill>
                  <a:schemeClr val="accent2"/>
                </a:solidFill>
                <a:latin typeface="Alleycat ICG" pitchFamily="2" charset="0"/>
              </a:rPr>
              <a:t>min</a:t>
            </a:r>
            <a:r>
              <a:rPr lang="tr-TR" sz="1600" b="1" dirty="0">
                <a:solidFill>
                  <a:schemeClr val="accent2"/>
                </a:solidFill>
                <a:latin typeface="Alleycat ICG" pitchFamily="2" charset="0"/>
              </a:rPr>
              <a:t>)</a:t>
            </a:r>
          </a:p>
        </p:txBody>
      </p:sp>
      <p:sp>
        <p:nvSpPr>
          <p:cNvPr id="284678" name="Text Box 6"/>
          <p:cNvSpPr txBox="1">
            <a:spLocks noChangeArrowheads="1"/>
          </p:cNvSpPr>
          <p:nvPr/>
        </p:nvSpPr>
        <p:spPr bwMode="auto">
          <a:xfrm>
            <a:off x="431800" y="4454525"/>
            <a:ext cx="3454400" cy="1373188"/>
          </a:xfrm>
          <a:prstGeom prst="rect">
            <a:avLst/>
          </a:prstGeom>
          <a:noFill/>
          <a:ln>
            <a:noFill/>
          </a:ln>
          <a:effectLst>
            <a:outerShdw dist="35921" dir="2700000" algn="ctr" rotWithShape="0">
              <a:schemeClr val="tx2"/>
            </a:outerShdw>
          </a:effectLst>
          <a:extLst/>
        </p:spPr>
        <p:txBody>
          <a:bodyPr>
            <a:spAutoFit/>
          </a:bodyPr>
          <a:lstStyle/>
          <a:p>
            <a:pPr eaLnBrk="0" fontAlgn="auto" hangingPunct="0">
              <a:spcAft>
                <a:spcPts val="0"/>
              </a:spcAft>
              <a:defRPr/>
            </a:pPr>
            <a:r>
              <a:rPr lang="tr-TR" sz="2800" b="1">
                <a:solidFill>
                  <a:srgbClr val="FFFF00"/>
                </a:solidFill>
                <a:latin typeface="Alleycat ICG" pitchFamily="2" charset="0"/>
              </a:rPr>
              <a:t>WORLD FUND</a:t>
            </a:r>
          </a:p>
          <a:p>
            <a:pPr eaLnBrk="0" fontAlgn="auto" hangingPunct="0">
              <a:spcAft>
                <a:spcPts val="0"/>
              </a:spcAft>
              <a:defRPr/>
            </a:pPr>
            <a:r>
              <a:rPr lang="tr-TR" sz="2800" b="1">
                <a:solidFill>
                  <a:srgbClr val="FFFF00"/>
                </a:solidFill>
                <a:latin typeface="Alleycat ICG" pitchFamily="2" charset="0"/>
              </a:rPr>
              <a:t>GLOBAL GRANTS</a:t>
            </a:r>
          </a:p>
          <a:p>
            <a:pPr eaLnBrk="0" fontAlgn="auto" hangingPunct="0">
              <a:spcAft>
                <a:spcPts val="0"/>
              </a:spcAft>
              <a:defRPr/>
            </a:pPr>
            <a:r>
              <a:rPr lang="tr-TR" sz="2800" b="1">
                <a:solidFill>
                  <a:srgbClr val="FFFF00"/>
                </a:solidFill>
                <a:latin typeface="Alleycat ICG" pitchFamily="2" charset="0"/>
              </a:rPr>
              <a:t>TRF SUPPORT</a:t>
            </a:r>
          </a:p>
        </p:txBody>
      </p:sp>
      <p:graphicFrame>
        <p:nvGraphicFramePr>
          <p:cNvPr id="4198" name="Object 102"/>
          <p:cNvGraphicFramePr>
            <a:graphicFrameLocks noChangeAspect="1"/>
          </p:cNvGraphicFramePr>
          <p:nvPr/>
        </p:nvGraphicFramePr>
        <p:xfrm>
          <a:off x="838200" y="1982788"/>
          <a:ext cx="8128000" cy="2571750"/>
        </p:xfrm>
        <a:graphic>
          <a:graphicData uri="http://schemas.openxmlformats.org/presentationml/2006/ole">
            <mc:AlternateContent xmlns:mc="http://schemas.openxmlformats.org/markup-compatibility/2006">
              <mc:Choice xmlns:v="urn:schemas-microsoft-com:vml" Requires="v">
                <p:oleObj spid="_x0000_s4199" name="Çizelge" r:id="rId4" imgW="3543300" imgH="1295310" progId="Excel.Sheet.8">
                  <p:embed/>
                </p:oleObj>
              </mc:Choice>
              <mc:Fallback>
                <p:oleObj name="Çizelge" r:id="rId4" imgW="3543300" imgH="1295310" progId="Excel.Sheet.8">
                  <p:embed/>
                  <p:pic>
                    <p:nvPicPr>
                      <p:cNvPr id="0"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82788"/>
                        <a:ext cx="8128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4680" name="Rectangle 8"/>
          <p:cNvSpPr>
            <a:spLocks noChangeArrowheads="1"/>
          </p:cNvSpPr>
          <p:nvPr/>
        </p:nvSpPr>
        <p:spPr bwMode="auto">
          <a:xfrm>
            <a:off x="914400" y="1905000"/>
            <a:ext cx="1547813" cy="519113"/>
          </a:xfrm>
          <a:prstGeom prst="rect">
            <a:avLst/>
          </a:prstGeom>
          <a:noFill/>
          <a:ln>
            <a:noFill/>
          </a:ln>
          <a:effectLst>
            <a:outerShdw dist="35921" dir="2700000" algn="ctr" rotWithShape="0">
              <a:schemeClr val="tx2"/>
            </a:outerShdw>
          </a:effectLst>
          <a:extLst/>
        </p:spPr>
        <p:txBody>
          <a:bodyPr wrap="none">
            <a:spAutoFit/>
          </a:bodyPr>
          <a:lstStyle/>
          <a:p>
            <a:pPr eaLnBrk="0" fontAlgn="auto" hangingPunct="0">
              <a:spcAft>
                <a:spcPts val="0"/>
              </a:spcAft>
              <a:defRPr/>
            </a:pPr>
            <a:r>
              <a:rPr lang="tr-TR" sz="2800" b="1" dirty="0">
                <a:solidFill>
                  <a:srgbClr val="FFFF00"/>
                </a:solidFill>
                <a:latin typeface="Alleycat ICG" pitchFamily="2" charset="0"/>
              </a:rPr>
              <a:t>%50 WF</a:t>
            </a:r>
          </a:p>
        </p:txBody>
      </p:sp>
      <p:sp>
        <p:nvSpPr>
          <p:cNvPr id="284681" name="Rectangle 9"/>
          <p:cNvSpPr>
            <a:spLocks noChangeArrowheads="1"/>
          </p:cNvSpPr>
          <p:nvPr/>
        </p:nvSpPr>
        <p:spPr bwMode="auto">
          <a:xfrm>
            <a:off x="6634163" y="1724025"/>
            <a:ext cx="1722437" cy="519113"/>
          </a:xfrm>
          <a:prstGeom prst="rect">
            <a:avLst/>
          </a:prstGeom>
          <a:noFill/>
          <a:ln>
            <a:noFill/>
          </a:ln>
          <a:effectLst>
            <a:outerShdw dist="17961" dir="2700000" algn="ctr" rotWithShape="0">
              <a:schemeClr val="tx2"/>
            </a:outerShdw>
          </a:effectLst>
          <a:extLst/>
        </p:spPr>
        <p:txBody>
          <a:bodyPr wrap="none">
            <a:spAutoFit/>
          </a:bodyPr>
          <a:lstStyle/>
          <a:p>
            <a:pPr eaLnBrk="0" fontAlgn="auto" hangingPunct="0">
              <a:spcAft>
                <a:spcPts val="0"/>
              </a:spcAft>
              <a:defRPr/>
            </a:pPr>
            <a:r>
              <a:rPr lang="tr-TR" sz="2800" b="1">
                <a:solidFill>
                  <a:schemeClr val="accent2"/>
                </a:solidFill>
                <a:latin typeface="Alleycat ICG" pitchFamily="2" charset="0"/>
              </a:rPr>
              <a:t>%50 DDF</a:t>
            </a:r>
            <a:endParaRPr lang="tr-TR" b="1">
              <a:solidFill>
                <a:schemeClr val="accent2"/>
              </a:solidFill>
              <a:latin typeface="Alleycat ICG" pitchFamily="2"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914400" y="1143000"/>
            <a:ext cx="7391400" cy="663575"/>
          </a:xfrm>
          <a:prstGeom prst="rect">
            <a:avLst/>
          </a:prstGeom>
          <a:solidFill>
            <a:srgbClr val="2752C0"/>
          </a:solidFill>
          <a:ln w="12700" algn="ctr">
            <a:solidFill>
              <a:schemeClr val="bg1"/>
            </a:solidFill>
            <a:miter lim="800000"/>
            <a:headEnd type="none" w="sm" len="sm"/>
            <a:tailEnd type="none" w="sm" len="sm"/>
          </a:ln>
        </p:spPr>
        <p:txBody>
          <a:bodyPr anchor="ctr"/>
          <a:lstStyle/>
          <a:p>
            <a:pPr>
              <a:spcBef>
                <a:spcPct val="50000"/>
              </a:spcBef>
            </a:pPr>
            <a:r>
              <a:rPr lang="bg-BG" sz="2400">
                <a:solidFill>
                  <a:schemeClr val="bg1"/>
                </a:solidFill>
                <a:latin typeface="Times New Roman" pitchFamily="18" charset="0"/>
              </a:rPr>
              <a:t>Фонд на годишните програми </a:t>
            </a:r>
            <a:r>
              <a:rPr lang="en-US" sz="2400">
                <a:solidFill>
                  <a:schemeClr val="bg1"/>
                </a:solidFill>
                <a:latin typeface="Times New Roman" pitchFamily="18" charset="0"/>
              </a:rPr>
              <a:t>(US $100</a:t>
            </a:r>
            <a:r>
              <a:rPr lang="tr-TR" sz="2400">
                <a:solidFill>
                  <a:schemeClr val="bg1"/>
                </a:solidFill>
                <a:latin typeface="Times New Roman" pitchFamily="18" charset="0"/>
              </a:rPr>
              <a:t>0</a:t>
            </a:r>
            <a:r>
              <a:rPr lang="en-US" sz="2400">
                <a:solidFill>
                  <a:schemeClr val="bg1"/>
                </a:solidFill>
                <a:latin typeface="Times New Roman" pitchFamily="18" charset="0"/>
              </a:rPr>
              <a:t> </a:t>
            </a:r>
            <a:r>
              <a:rPr lang="bg-BG" sz="2400">
                <a:solidFill>
                  <a:schemeClr val="bg1"/>
                </a:solidFill>
                <a:latin typeface="Times New Roman" pitchFamily="18" charset="0"/>
              </a:rPr>
              <a:t>Дарение</a:t>
            </a:r>
            <a:r>
              <a:rPr lang="en-US" sz="2400">
                <a:solidFill>
                  <a:schemeClr val="bg1"/>
                </a:solidFill>
                <a:latin typeface="Times New Roman" pitchFamily="18" charset="0"/>
              </a:rPr>
              <a:t>)</a:t>
            </a:r>
            <a:endParaRPr lang="en-US" sz="2000" b="1">
              <a:solidFill>
                <a:schemeClr val="bg1"/>
              </a:solidFill>
              <a:latin typeface="Times New Roman" pitchFamily="18" charset="0"/>
            </a:endParaRPr>
          </a:p>
        </p:txBody>
      </p:sp>
      <p:sp>
        <p:nvSpPr>
          <p:cNvPr id="67586" name="Text Box 3"/>
          <p:cNvSpPr txBox="1">
            <a:spLocks noChangeArrowheads="1"/>
          </p:cNvSpPr>
          <p:nvPr/>
        </p:nvSpPr>
        <p:spPr bwMode="auto">
          <a:xfrm>
            <a:off x="4068763" y="1797050"/>
            <a:ext cx="884237" cy="336550"/>
          </a:xfrm>
          <a:prstGeom prst="rect">
            <a:avLst/>
          </a:prstGeom>
          <a:noFill/>
          <a:ln w="9525">
            <a:noFill/>
            <a:miter lim="800000"/>
            <a:headEnd/>
            <a:tailEnd/>
          </a:ln>
        </p:spPr>
        <p:txBody>
          <a:bodyPr>
            <a:spAutoFit/>
          </a:bodyPr>
          <a:lstStyle/>
          <a:p>
            <a:pPr>
              <a:spcBef>
                <a:spcPct val="50000"/>
              </a:spcBef>
            </a:pPr>
            <a:r>
              <a:rPr lang="en-US" sz="1600" i="1">
                <a:solidFill>
                  <a:srgbClr val="2752C0"/>
                </a:solidFill>
                <a:latin typeface="Times New Roman" pitchFamily="18" charset="0"/>
              </a:rPr>
              <a:t>SHARE</a:t>
            </a:r>
            <a:endParaRPr lang="en-US" sz="1600">
              <a:solidFill>
                <a:srgbClr val="333399"/>
              </a:solidFill>
              <a:latin typeface="Times New Roman" pitchFamily="18" charset="0"/>
            </a:endParaRPr>
          </a:p>
        </p:txBody>
      </p:sp>
      <p:sp>
        <p:nvSpPr>
          <p:cNvPr id="67587" name="Line 4"/>
          <p:cNvSpPr>
            <a:spLocks noChangeShapeType="1"/>
          </p:cNvSpPr>
          <p:nvPr/>
        </p:nvSpPr>
        <p:spPr bwMode="auto">
          <a:xfrm>
            <a:off x="3614738" y="1958975"/>
            <a:ext cx="423862" cy="3175"/>
          </a:xfrm>
          <a:prstGeom prst="line">
            <a:avLst/>
          </a:prstGeom>
          <a:noFill/>
          <a:ln w="12700">
            <a:solidFill>
              <a:schemeClr val="tx1"/>
            </a:solidFill>
            <a:round/>
            <a:headEnd type="none" w="sm" len="sm"/>
            <a:tailEnd type="none" w="sm" len="sm"/>
          </a:ln>
        </p:spPr>
        <p:txBody>
          <a:bodyPr>
            <a:spAutoFit/>
          </a:bodyPr>
          <a:lstStyle/>
          <a:p>
            <a:endParaRPr lang="bg-BG"/>
          </a:p>
        </p:txBody>
      </p:sp>
      <p:sp>
        <p:nvSpPr>
          <p:cNvPr id="67588" name="Line 5"/>
          <p:cNvSpPr>
            <a:spLocks noChangeShapeType="1"/>
          </p:cNvSpPr>
          <p:nvPr/>
        </p:nvSpPr>
        <p:spPr bwMode="auto">
          <a:xfrm>
            <a:off x="4953000" y="1958975"/>
            <a:ext cx="566738" cy="1588"/>
          </a:xfrm>
          <a:prstGeom prst="line">
            <a:avLst/>
          </a:prstGeom>
          <a:noFill/>
          <a:ln w="12700">
            <a:solidFill>
              <a:schemeClr val="tx1"/>
            </a:solidFill>
            <a:round/>
            <a:headEnd type="none" w="sm" len="sm"/>
            <a:tailEnd type="none" w="sm" len="sm"/>
          </a:ln>
        </p:spPr>
        <p:txBody>
          <a:bodyPr>
            <a:spAutoFit/>
          </a:bodyPr>
          <a:lstStyle/>
          <a:p>
            <a:endParaRPr lang="bg-BG"/>
          </a:p>
        </p:txBody>
      </p:sp>
      <p:sp>
        <p:nvSpPr>
          <p:cNvPr id="719878" name="Line 6"/>
          <p:cNvSpPr>
            <a:spLocks noChangeShapeType="1"/>
          </p:cNvSpPr>
          <p:nvPr/>
        </p:nvSpPr>
        <p:spPr bwMode="auto">
          <a:xfrm flipH="1">
            <a:off x="1676400" y="2057400"/>
            <a:ext cx="1371600" cy="609600"/>
          </a:xfrm>
          <a:prstGeom prst="line">
            <a:avLst/>
          </a:prstGeom>
          <a:noFill/>
          <a:ln w="12700">
            <a:solidFill>
              <a:schemeClr val="tx1"/>
            </a:solidFill>
            <a:round/>
            <a:headEnd/>
            <a:tailEnd/>
          </a:ln>
        </p:spPr>
        <p:txBody>
          <a:bodyPr anchor="ctr">
            <a:spAutoFit/>
          </a:bodyPr>
          <a:lstStyle/>
          <a:p>
            <a:endParaRPr lang="bg-BG"/>
          </a:p>
        </p:txBody>
      </p:sp>
      <p:sp>
        <p:nvSpPr>
          <p:cNvPr id="719879" name="Line 7"/>
          <p:cNvSpPr>
            <a:spLocks noChangeShapeType="1"/>
          </p:cNvSpPr>
          <p:nvPr/>
        </p:nvSpPr>
        <p:spPr bwMode="auto">
          <a:xfrm>
            <a:off x="1752600" y="3657600"/>
            <a:ext cx="0" cy="1219200"/>
          </a:xfrm>
          <a:prstGeom prst="line">
            <a:avLst/>
          </a:prstGeom>
          <a:noFill/>
          <a:ln w="12700">
            <a:solidFill>
              <a:schemeClr val="tx1"/>
            </a:solidFill>
            <a:round/>
            <a:headEnd/>
            <a:tailEnd/>
          </a:ln>
        </p:spPr>
        <p:txBody>
          <a:bodyPr anchor="ctr">
            <a:spAutoFit/>
          </a:bodyPr>
          <a:lstStyle/>
          <a:p>
            <a:endParaRPr lang="bg-BG"/>
          </a:p>
        </p:txBody>
      </p:sp>
      <p:sp>
        <p:nvSpPr>
          <p:cNvPr id="719880" name="Rectangle 8"/>
          <p:cNvSpPr>
            <a:spLocks noChangeArrowheads="1"/>
          </p:cNvSpPr>
          <p:nvPr/>
        </p:nvSpPr>
        <p:spPr bwMode="auto">
          <a:xfrm>
            <a:off x="762000" y="4648200"/>
            <a:ext cx="1981200" cy="914400"/>
          </a:xfrm>
          <a:prstGeom prst="rect">
            <a:avLst/>
          </a:prstGeom>
          <a:solidFill>
            <a:srgbClr val="801A23"/>
          </a:solidFill>
          <a:ln w="12700" algn="ctr">
            <a:solidFill>
              <a:schemeClr val="bg1"/>
            </a:solidFill>
            <a:miter lim="800000"/>
            <a:headEnd type="none" w="sm" len="sm"/>
            <a:tailEnd type="none" w="sm" len="sm"/>
          </a:ln>
        </p:spPr>
        <p:txBody>
          <a:bodyPr anchor="ctr"/>
          <a:lstStyle/>
          <a:p>
            <a:pPr>
              <a:spcBef>
                <a:spcPct val="50000"/>
              </a:spcBef>
            </a:pPr>
            <a:r>
              <a:rPr lang="bg-BG">
                <a:solidFill>
                  <a:schemeClr val="bg1"/>
                </a:solidFill>
                <a:latin typeface="Times New Roman" pitchFamily="18" charset="0"/>
              </a:rPr>
              <a:t>Дистриктни грантове </a:t>
            </a:r>
            <a:endParaRPr lang="en-US">
              <a:solidFill>
                <a:schemeClr val="bg1"/>
              </a:solidFill>
              <a:latin typeface="Times New Roman" pitchFamily="18" charset="0"/>
            </a:endParaRPr>
          </a:p>
        </p:txBody>
      </p:sp>
      <p:sp>
        <p:nvSpPr>
          <p:cNvPr id="719881" name="Rectangle 9"/>
          <p:cNvSpPr>
            <a:spLocks noChangeArrowheads="1"/>
          </p:cNvSpPr>
          <p:nvPr/>
        </p:nvSpPr>
        <p:spPr bwMode="auto">
          <a:xfrm>
            <a:off x="990600" y="4038600"/>
            <a:ext cx="1600200" cy="304800"/>
          </a:xfrm>
          <a:prstGeom prst="rect">
            <a:avLst/>
          </a:prstGeom>
          <a:solidFill>
            <a:srgbClr val="801A23"/>
          </a:solidFill>
          <a:ln w="9525">
            <a:solidFill>
              <a:schemeClr val="bg1"/>
            </a:solidFill>
            <a:miter lim="800000"/>
            <a:headEnd/>
            <a:tailEnd/>
          </a:ln>
        </p:spPr>
        <p:txBody>
          <a:bodyPr wrap="none" anchor="ctr"/>
          <a:lstStyle/>
          <a:p>
            <a:pPr>
              <a:spcBef>
                <a:spcPct val="50000"/>
              </a:spcBef>
            </a:pPr>
            <a:r>
              <a:rPr lang="bg-BG">
                <a:solidFill>
                  <a:schemeClr val="bg1"/>
                </a:solidFill>
                <a:latin typeface="Times New Roman" pitchFamily="18" charset="0"/>
              </a:rPr>
              <a:t>До </a:t>
            </a:r>
            <a:r>
              <a:rPr lang="en-US">
                <a:solidFill>
                  <a:schemeClr val="bg1"/>
                </a:solidFill>
                <a:latin typeface="Times New Roman" pitchFamily="18" charset="0"/>
              </a:rPr>
              <a:t>US $25</a:t>
            </a:r>
            <a:r>
              <a:rPr lang="tr-TR">
                <a:solidFill>
                  <a:schemeClr val="bg1"/>
                </a:solidFill>
                <a:latin typeface="Times New Roman" pitchFamily="18" charset="0"/>
              </a:rPr>
              <a:t>0</a:t>
            </a:r>
            <a:endParaRPr lang="en-US">
              <a:latin typeface="Times New Roman" pitchFamily="18" charset="0"/>
            </a:endParaRPr>
          </a:p>
        </p:txBody>
      </p:sp>
      <p:sp>
        <p:nvSpPr>
          <p:cNvPr id="719882" name="Rectangle 10"/>
          <p:cNvSpPr>
            <a:spLocks noChangeArrowheads="1"/>
          </p:cNvSpPr>
          <p:nvPr/>
        </p:nvSpPr>
        <p:spPr bwMode="auto">
          <a:xfrm>
            <a:off x="990600" y="2590800"/>
            <a:ext cx="1524000" cy="1143000"/>
          </a:xfrm>
          <a:prstGeom prst="rect">
            <a:avLst/>
          </a:prstGeom>
          <a:solidFill>
            <a:srgbClr val="801A23"/>
          </a:solidFill>
          <a:ln w="12700" algn="ctr">
            <a:solidFill>
              <a:schemeClr val="bg1"/>
            </a:solidFill>
            <a:miter lim="800000"/>
            <a:headEnd type="none" w="sm" len="sm"/>
            <a:tailEnd type="none" w="sm" len="sm"/>
          </a:ln>
        </p:spPr>
        <p:txBody>
          <a:bodyPr anchor="ctr"/>
          <a:lstStyle/>
          <a:p>
            <a:pPr>
              <a:spcBef>
                <a:spcPct val="50000"/>
              </a:spcBef>
            </a:pPr>
            <a:r>
              <a:rPr lang="bg-BG">
                <a:solidFill>
                  <a:schemeClr val="bg1"/>
                </a:solidFill>
                <a:latin typeface="Times New Roman" pitchFamily="18" charset="0"/>
              </a:rPr>
              <a:t>ДДФ</a:t>
            </a:r>
            <a:endParaRPr lang="en-US">
              <a:solidFill>
                <a:schemeClr val="bg1"/>
              </a:solidFill>
              <a:latin typeface="Times New Roman" pitchFamily="18" charset="0"/>
            </a:endParaRPr>
          </a:p>
        </p:txBody>
      </p:sp>
      <p:sp>
        <p:nvSpPr>
          <p:cNvPr id="67594" name="Rectangle 11"/>
          <p:cNvSpPr>
            <a:spLocks noChangeArrowheads="1"/>
          </p:cNvSpPr>
          <p:nvPr/>
        </p:nvSpPr>
        <p:spPr bwMode="auto">
          <a:xfrm>
            <a:off x="2743200" y="1676400"/>
            <a:ext cx="1143000" cy="457200"/>
          </a:xfrm>
          <a:prstGeom prst="rect">
            <a:avLst/>
          </a:prstGeom>
          <a:solidFill>
            <a:srgbClr val="801A23"/>
          </a:solidFill>
          <a:ln w="12700" algn="ctr">
            <a:solidFill>
              <a:schemeClr val="bg1"/>
            </a:solidFill>
            <a:miter lim="800000"/>
            <a:headEnd type="none" w="sm" len="sm"/>
            <a:tailEnd type="none" w="sm" len="sm"/>
          </a:ln>
        </p:spPr>
        <p:txBody>
          <a:bodyPr anchor="ctr"/>
          <a:lstStyle/>
          <a:p>
            <a:pPr>
              <a:spcBef>
                <a:spcPct val="50000"/>
              </a:spcBef>
            </a:pPr>
            <a:r>
              <a:rPr lang="en-US">
                <a:solidFill>
                  <a:schemeClr val="bg1"/>
                </a:solidFill>
                <a:latin typeface="Times New Roman" pitchFamily="18" charset="0"/>
              </a:rPr>
              <a:t>US $50</a:t>
            </a:r>
            <a:r>
              <a:rPr lang="tr-TR">
                <a:solidFill>
                  <a:schemeClr val="bg1"/>
                </a:solidFill>
                <a:latin typeface="Times New Roman" pitchFamily="18" charset="0"/>
              </a:rPr>
              <a:t>0</a:t>
            </a:r>
            <a:endParaRPr lang="en-US">
              <a:solidFill>
                <a:schemeClr val="bg1"/>
              </a:solidFill>
              <a:latin typeface="Times New Roman" pitchFamily="18" charset="0"/>
            </a:endParaRPr>
          </a:p>
        </p:txBody>
      </p:sp>
      <p:sp>
        <p:nvSpPr>
          <p:cNvPr id="719884" name="Line 12"/>
          <p:cNvSpPr>
            <a:spLocks noChangeShapeType="1"/>
          </p:cNvSpPr>
          <p:nvPr/>
        </p:nvSpPr>
        <p:spPr bwMode="auto">
          <a:xfrm>
            <a:off x="5638800" y="2133600"/>
            <a:ext cx="0" cy="762000"/>
          </a:xfrm>
          <a:prstGeom prst="line">
            <a:avLst/>
          </a:prstGeom>
          <a:noFill/>
          <a:ln w="12700">
            <a:solidFill>
              <a:schemeClr val="tx1"/>
            </a:solidFill>
            <a:round/>
            <a:headEnd/>
            <a:tailEnd/>
          </a:ln>
        </p:spPr>
        <p:txBody>
          <a:bodyPr wrap="none" anchor="ctr">
            <a:spAutoFit/>
          </a:bodyPr>
          <a:lstStyle/>
          <a:p>
            <a:endParaRPr lang="bg-BG"/>
          </a:p>
        </p:txBody>
      </p:sp>
      <p:sp>
        <p:nvSpPr>
          <p:cNvPr id="67596" name="Rectangle 13"/>
          <p:cNvSpPr>
            <a:spLocks noChangeArrowheads="1"/>
          </p:cNvSpPr>
          <p:nvPr/>
        </p:nvSpPr>
        <p:spPr bwMode="auto">
          <a:xfrm>
            <a:off x="5105400" y="1676400"/>
            <a:ext cx="1143000" cy="457200"/>
          </a:xfrm>
          <a:prstGeom prst="rect">
            <a:avLst/>
          </a:prstGeom>
          <a:solidFill>
            <a:srgbClr val="5F229D"/>
          </a:solidFill>
          <a:ln w="12700" algn="ctr">
            <a:solidFill>
              <a:schemeClr val="bg1"/>
            </a:solidFill>
            <a:miter lim="800000"/>
            <a:headEnd type="none" w="sm" len="sm"/>
            <a:tailEnd type="none" w="sm" len="sm"/>
          </a:ln>
        </p:spPr>
        <p:txBody>
          <a:bodyPr anchor="ctr"/>
          <a:lstStyle/>
          <a:p>
            <a:pPr>
              <a:spcBef>
                <a:spcPct val="50000"/>
              </a:spcBef>
            </a:pPr>
            <a:r>
              <a:rPr lang="en-US">
                <a:solidFill>
                  <a:schemeClr val="bg1"/>
                </a:solidFill>
                <a:latin typeface="Times New Roman" pitchFamily="18" charset="0"/>
              </a:rPr>
              <a:t>US $50</a:t>
            </a:r>
            <a:r>
              <a:rPr lang="tr-TR">
                <a:solidFill>
                  <a:schemeClr val="bg1"/>
                </a:solidFill>
                <a:latin typeface="Times New Roman" pitchFamily="18" charset="0"/>
              </a:rPr>
              <a:t>0</a:t>
            </a:r>
            <a:endParaRPr lang="en-US">
              <a:solidFill>
                <a:schemeClr val="bg1"/>
              </a:solidFill>
              <a:latin typeface="Times New Roman" pitchFamily="18" charset="0"/>
            </a:endParaRPr>
          </a:p>
        </p:txBody>
      </p:sp>
      <p:sp>
        <p:nvSpPr>
          <p:cNvPr id="719886" name="Rectangle 14"/>
          <p:cNvSpPr>
            <a:spLocks noChangeArrowheads="1"/>
          </p:cNvSpPr>
          <p:nvPr/>
        </p:nvSpPr>
        <p:spPr bwMode="auto">
          <a:xfrm>
            <a:off x="4953000" y="2590800"/>
            <a:ext cx="1524000" cy="1143000"/>
          </a:xfrm>
          <a:prstGeom prst="rect">
            <a:avLst/>
          </a:prstGeom>
          <a:solidFill>
            <a:srgbClr val="5F229D"/>
          </a:solidFill>
          <a:ln w="12700" algn="ctr">
            <a:solidFill>
              <a:schemeClr val="bg1"/>
            </a:solidFill>
            <a:miter lim="800000"/>
            <a:headEnd type="none" w="sm" len="sm"/>
            <a:tailEnd type="none" w="sm" len="sm"/>
          </a:ln>
        </p:spPr>
        <p:txBody>
          <a:bodyPr anchor="ctr"/>
          <a:lstStyle/>
          <a:p>
            <a:pPr>
              <a:spcBef>
                <a:spcPct val="50000"/>
              </a:spcBef>
            </a:pPr>
            <a:r>
              <a:rPr lang="bg-BG">
                <a:solidFill>
                  <a:schemeClr val="bg1"/>
                </a:solidFill>
                <a:latin typeface="Times New Roman" pitchFamily="18" charset="0"/>
              </a:rPr>
              <a:t>Световен фонд</a:t>
            </a:r>
            <a:endParaRPr lang="en-US">
              <a:solidFill>
                <a:schemeClr val="bg1"/>
              </a:solidFill>
              <a:latin typeface="Times New Roman" pitchFamily="18" charset="0"/>
            </a:endParaRPr>
          </a:p>
        </p:txBody>
      </p:sp>
      <p:cxnSp>
        <p:nvCxnSpPr>
          <p:cNvPr id="719887" name="AutoShape 15"/>
          <p:cNvCxnSpPr>
            <a:cxnSpLocks noChangeShapeType="1"/>
            <a:stCxn id="719882" idx="3"/>
          </p:cNvCxnSpPr>
          <p:nvPr/>
        </p:nvCxnSpPr>
        <p:spPr bwMode="auto">
          <a:xfrm>
            <a:off x="2514600" y="3162300"/>
            <a:ext cx="3200400" cy="1943100"/>
          </a:xfrm>
          <a:prstGeom prst="bentConnector3">
            <a:avLst>
              <a:gd name="adj1" fmla="val 50000"/>
            </a:avLst>
          </a:prstGeom>
          <a:noFill/>
          <a:ln w="15875">
            <a:solidFill>
              <a:schemeClr val="tx1"/>
            </a:solidFill>
            <a:miter lim="800000"/>
            <a:headEnd/>
            <a:tailEnd/>
          </a:ln>
        </p:spPr>
      </p:cxnSp>
      <p:sp>
        <p:nvSpPr>
          <p:cNvPr id="719888" name="Rectangle 16"/>
          <p:cNvSpPr>
            <a:spLocks noChangeArrowheads="1"/>
          </p:cNvSpPr>
          <p:nvPr/>
        </p:nvSpPr>
        <p:spPr bwMode="auto">
          <a:xfrm>
            <a:off x="3429000" y="3592513"/>
            <a:ext cx="1447800" cy="1201737"/>
          </a:xfrm>
          <a:prstGeom prst="rect">
            <a:avLst/>
          </a:prstGeom>
          <a:gradFill rotWithShape="0">
            <a:gsLst>
              <a:gs pos="0">
                <a:srgbClr val="801A23"/>
              </a:gs>
              <a:gs pos="100000">
                <a:srgbClr val="4C3373"/>
              </a:gs>
            </a:gsLst>
            <a:lin ang="0" scaled="1"/>
          </a:gradFill>
          <a:ln w="9525">
            <a:solidFill>
              <a:schemeClr val="bg1"/>
            </a:solidFill>
            <a:miter lim="800000"/>
            <a:headEnd/>
            <a:tailEnd/>
          </a:ln>
        </p:spPr>
        <p:txBody>
          <a:bodyPr anchor="ctr">
            <a:spAutoFit/>
          </a:bodyPr>
          <a:lstStyle/>
          <a:p>
            <a:pPr>
              <a:spcBef>
                <a:spcPct val="50000"/>
              </a:spcBef>
            </a:pPr>
            <a:r>
              <a:rPr lang="en-US">
                <a:solidFill>
                  <a:schemeClr val="bg1"/>
                </a:solidFill>
                <a:latin typeface="Times New Roman" pitchFamily="18" charset="0"/>
              </a:rPr>
              <a:t>Remaining DDF Balance (Minimum of US $25</a:t>
            </a:r>
            <a:r>
              <a:rPr lang="tr-TR">
                <a:solidFill>
                  <a:schemeClr val="bg1"/>
                </a:solidFill>
                <a:latin typeface="Times New Roman" pitchFamily="18" charset="0"/>
              </a:rPr>
              <a:t>0</a:t>
            </a:r>
            <a:r>
              <a:rPr lang="en-US">
                <a:solidFill>
                  <a:schemeClr val="bg1"/>
                </a:solidFill>
                <a:latin typeface="Times New Roman" pitchFamily="18" charset="0"/>
              </a:rPr>
              <a:t>)</a:t>
            </a:r>
            <a:endParaRPr lang="en-US">
              <a:latin typeface="Times New Roman" pitchFamily="18" charset="0"/>
            </a:endParaRPr>
          </a:p>
        </p:txBody>
      </p:sp>
      <p:sp>
        <p:nvSpPr>
          <p:cNvPr id="719889" name="Line 17"/>
          <p:cNvSpPr>
            <a:spLocks noChangeShapeType="1"/>
          </p:cNvSpPr>
          <p:nvPr/>
        </p:nvSpPr>
        <p:spPr bwMode="auto">
          <a:xfrm>
            <a:off x="5715000" y="3733800"/>
            <a:ext cx="685800" cy="1066800"/>
          </a:xfrm>
          <a:prstGeom prst="line">
            <a:avLst/>
          </a:prstGeom>
          <a:noFill/>
          <a:ln w="12700">
            <a:solidFill>
              <a:schemeClr val="tx1"/>
            </a:solidFill>
            <a:round/>
            <a:headEnd/>
            <a:tailEnd/>
          </a:ln>
        </p:spPr>
        <p:txBody>
          <a:bodyPr wrap="none" anchor="ctr">
            <a:spAutoFit/>
          </a:bodyPr>
          <a:lstStyle/>
          <a:p>
            <a:endParaRPr lang="bg-BG"/>
          </a:p>
        </p:txBody>
      </p:sp>
      <p:sp>
        <p:nvSpPr>
          <p:cNvPr id="719890" name="Line 18"/>
          <p:cNvSpPr>
            <a:spLocks noChangeShapeType="1"/>
          </p:cNvSpPr>
          <p:nvPr/>
        </p:nvSpPr>
        <p:spPr bwMode="auto">
          <a:xfrm flipH="1">
            <a:off x="7086600" y="3657600"/>
            <a:ext cx="609600" cy="1143000"/>
          </a:xfrm>
          <a:prstGeom prst="line">
            <a:avLst/>
          </a:prstGeom>
          <a:noFill/>
          <a:ln w="12700">
            <a:solidFill>
              <a:schemeClr val="tx1"/>
            </a:solidFill>
            <a:round/>
            <a:headEnd/>
            <a:tailEnd/>
          </a:ln>
        </p:spPr>
        <p:txBody>
          <a:bodyPr wrap="none" anchor="ctr">
            <a:spAutoFit/>
          </a:bodyPr>
          <a:lstStyle/>
          <a:p>
            <a:endParaRPr lang="bg-BG"/>
          </a:p>
        </p:txBody>
      </p:sp>
      <p:sp>
        <p:nvSpPr>
          <p:cNvPr id="719891" name="Rectangle 19"/>
          <p:cNvSpPr>
            <a:spLocks noChangeArrowheads="1"/>
          </p:cNvSpPr>
          <p:nvPr/>
        </p:nvSpPr>
        <p:spPr bwMode="auto">
          <a:xfrm>
            <a:off x="5715000" y="4648200"/>
            <a:ext cx="2971800" cy="914400"/>
          </a:xfrm>
          <a:prstGeom prst="rect">
            <a:avLst/>
          </a:prstGeom>
          <a:solidFill>
            <a:srgbClr val="5F229D"/>
          </a:solidFill>
          <a:ln w="12700" algn="ctr">
            <a:solidFill>
              <a:schemeClr val="bg1"/>
            </a:solidFill>
            <a:miter lim="800000"/>
            <a:headEnd type="none" w="sm" len="sm"/>
            <a:tailEnd type="none" w="sm" len="sm"/>
          </a:ln>
        </p:spPr>
        <p:txBody>
          <a:bodyPr anchor="ctr"/>
          <a:lstStyle/>
          <a:p>
            <a:pPr>
              <a:spcBef>
                <a:spcPct val="50000"/>
              </a:spcBef>
            </a:pPr>
            <a:r>
              <a:rPr lang="bg-BG">
                <a:solidFill>
                  <a:schemeClr val="bg1"/>
                </a:solidFill>
                <a:latin typeface="Times New Roman" pitchFamily="18" charset="0"/>
              </a:rPr>
              <a:t>Глобални грантове</a:t>
            </a:r>
            <a:r>
              <a:rPr lang="en-US">
                <a:solidFill>
                  <a:schemeClr val="bg1"/>
                </a:solidFill>
                <a:latin typeface="Times New Roman" pitchFamily="18" charset="0"/>
              </a:rPr>
              <a:t/>
            </a:r>
            <a:br>
              <a:rPr lang="en-US">
                <a:solidFill>
                  <a:schemeClr val="bg1"/>
                </a:solidFill>
                <a:latin typeface="Times New Roman" pitchFamily="18" charset="0"/>
              </a:rPr>
            </a:br>
            <a:r>
              <a:rPr lang="en-US" sz="1400">
                <a:solidFill>
                  <a:schemeClr val="bg1"/>
                </a:solidFill>
                <a:latin typeface="Times New Roman" pitchFamily="18" charset="0"/>
              </a:rPr>
              <a:t>(</a:t>
            </a:r>
            <a:r>
              <a:rPr lang="bg-BG" sz="1400">
                <a:solidFill>
                  <a:schemeClr val="bg1"/>
                </a:solidFill>
                <a:latin typeface="Times New Roman" pitchFamily="18" charset="0"/>
              </a:rPr>
              <a:t> световния фонд подпомага ДДФ и кеш</a:t>
            </a:r>
            <a:r>
              <a:rPr lang="en-US" sz="1400">
                <a:solidFill>
                  <a:schemeClr val="bg1"/>
                </a:solidFill>
                <a:latin typeface="Times New Roman" pitchFamily="18" charset="0"/>
              </a:rPr>
              <a:t>)</a:t>
            </a:r>
            <a:endParaRPr lang="en-US" baseline="30000">
              <a:solidFill>
                <a:schemeClr val="bg1"/>
              </a:solidFill>
              <a:latin typeface="Times New Roman" pitchFamily="18" charset="0"/>
            </a:endParaRPr>
          </a:p>
        </p:txBody>
      </p:sp>
      <p:sp>
        <p:nvSpPr>
          <p:cNvPr id="719892" name="Rectangle 20"/>
          <p:cNvSpPr>
            <a:spLocks noGrp="1" noChangeArrowheads="1"/>
          </p:cNvSpPr>
          <p:nvPr>
            <p:ph type="title"/>
          </p:nvPr>
        </p:nvSpPr>
        <p:spPr/>
        <p:txBody>
          <a:bodyPr>
            <a:normAutofit fontScale="90000"/>
          </a:bodyPr>
          <a:lstStyle/>
          <a:p>
            <a:pPr>
              <a:defRPr/>
            </a:pPr>
            <a:r>
              <a:rPr lang="bg-BG" dirty="0" smtClean="0"/>
              <a:t>Пример за модел за финансиране</a:t>
            </a:r>
            <a:endParaRPr lang="en-US" dirty="0"/>
          </a:p>
        </p:txBody>
      </p:sp>
      <p:sp>
        <p:nvSpPr>
          <p:cNvPr id="719893" name="Rectangle 21"/>
          <p:cNvSpPr>
            <a:spLocks noChangeArrowheads="1"/>
          </p:cNvSpPr>
          <p:nvPr/>
        </p:nvSpPr>
        <p:spPr bwMode="auto">
          <a:xfrm>
            <a:off x="6934200" y="2590800"/>
            <a:ext cx="1524000" cy="1143000"/>
          </a:xfrm>
          <a:prstGeom prst="rect">
            <a:avLst/>
          </a:prstGeom>
          <a:solidFill>
            <a:srgbClr val="5F229D"/>
          </a:solidFill>
          <a:ln w="12700" algn="ctr">
            <a:solidFill>
              <a:schemeClr val="bg1"/>
            </a:solidFill>
            <a:miter lim="800000"/>
            <a:headEnd type="none" w="sm" len="sm"/>
            <a:tailEnd type="none" w="sm" len="sm"/>
          </a:ln>
        </p:spPr>
        <p:txBody>
          <a:bodyPr anchor="ctr"/>
          <a:lstStyle/>
          <a:p>
            <a:pPr>
              <a:spcBef>
                <a:spcPct val="50000"/>
              </a:spcBef>
            </a:pPr>
            <a:r>
              <a:rPr lang="bg-BG">
                <a:solidFill>
                  <a:schemeClr val="bg1"/>
                </a:solidFill>
                <a:latin typeface="Times New Roman" pitchFamily="18" charset="0"/>
              </a:rPr>
              <a:t>Други</a:t>
            </a:r>
            <a:r>
              <a:rPr lang="en-US">
                <a:solidFill>
                  <a:schemeClr val="bg1"/>
                </a:solidFill>
                <a:latin typeface="Times New Roman" pitchFamily="18" charset="0"/>
              </a:rPr>
              <a:t/>
            </a:r>
            <a:br>
              <a:rPr lang="en-US">
                <a:solidFill>
                  <a:schemeClr val="bg1"/>
                </a:solidFill>
                <a:latin typeface="Times New Roman" pitchFamily="18" charset="0"/>
              </a:rPr>
            </a:br>
            <a:r>
              <a:rPr lang="en-US" sz="1400">
                <a:solidFill>
                  <a:schemeClr val="bg1"/>
                </a:solidFill>
                <a:latin typeface="Times New Roman" pitchFamily="18" charset="0"/>
              </a:rPr>
              <a:t>(</a:t>
            </a:r>
            <a:r>
              <a:rPr lang="bg-BG" sz="1400">
                <a:solidFill>
                  <a:schemeClr val="bg1"/>
                </a:solidFill>
                <a:latin typeface="Times New Roman" pitchFamily="18" charset="0"/>
              </a:rPr>
              <a:t> Кеш, печалбите на постоянния фонд</a:t>
            </a:r>
            <a:r>
              <a:rPr lang="en-US" sz="1400">
                <a:solidFill>
                  <a:schemeClr val="bg1"/>
                </a:solidFill>
                <a:latin typeface="Times New Roman" pitchFamily="18" charset="0"/>
              </a:rPr>
              <a:t>)</a:t>
            </a:r>
          </a:p>
        </p:txBody>
      </p:sp>
      <p:sp>
        <p:nvSpPr>
          <p:cNvPr id="719894" name="Rectangle 22"/>
          <p:cNvSpPr>
            <a:spLocks noChangeArrowheads="1"/>
          </p:cNvSpPr>
          <p:nvPr/>
        </p:nvSpPr>
        <p:spPr bwMode="auto">
          <a:xfrm>
            <a:off x="990600" y="2209800"/>
            <a:ext cx="1524000" cy="228600"/>
          </a:xfrm>
          <a:prstGeom prst="rect">
            <a:avLst/>
          </a:prstGeom>
          <a:solidFill>
            <a:srgbClr val="801A23"/>
          </a:solidFill>
          <a:ln w="9525">
            <a:solidFill>
              <a:schemeClr val="bg1"/>
            </a:solidFill>
            <a:miter lim="800000"/>
            <a:headEnd/>
            <a:tailEnd/>
          </a:ln>
        </p:spPr>
        <p:txBody>
          <a:bodyPr wrap="none" anchor="ctr"/>
          <a:lstStyle/>
          <a:p>
            <a:pPr>
              <a:spcBef>
                <a:spcPct val="50000"/>
              </a:spcBef>
            </a:pPr>
            <a:r>
              <a:rPr lang="bg-BG" sz="1400">
                <a:solidFill>
                  <a:schemeClr val="bg1"/>
                </a:solidFill>
                <a:latin typeface="Times New Roman" pitchFamily="18" charset="0"/>
              </a:rPr>
              <a:t>Контрол дистрикта </a:t>
            </a:r>
            <a:endParaRPr lang="en-US" sz="1400">
              <a:solidFill>
                <a:schemeClr val="bg1"/>
              </a:solidFill>
              <a:latin typeface="Times New Roman" pitchFamily="18" charset="0"/>
            </a:endParaRPr>
          </a:p>
        </p:txBody>
      </p:sp>
      <p:sp>
        <p:nvSpPr>
          <p:cNvPr id="719895" name="Rectangle 23"/>
          <p:cNvSpPr>
            <a:spLocks noChangeArrowheads="1"/>
          </p:cNvSpPr>
          <p:nvPr/>
        </p:nvSpPr>
        <p:spPr bwMode="auto">
          <a:xfrm>
            <a:off x="4800600" y="2209800"/>
            <a:ext cx="3124200" cy="228600"/>
          </a:xfrm>
          <a:prstGeom prst="rect">
            <a:avLst/>
          </a:prstGeom>
          <a:solidFill>
            <a:srgbClr val="5F229D"/>
          </a:solidFill>
          <a:ln w="12700" algn="ctr">
            <a:solidFill>
              <a:schemeClr val="bg1"/>
            </a:solidFill>
            <a:miter lim="800000"/>
            <a:headEnd type="none" w="sm" len="sm"/>
            <a:tailEnd type="none" w="sm" len="sm"/>
          </a:ln>
        </p:spPr>
        <p:txBody>
          <a:bodyPr anchor="ctr"/>
          <a:lstStyle/>
          <a:p>
            <a:pPr>
              <a:spcBef>
                <a:spcPct val="50000"/>
              </a:spcBef>
            </a:pPr>
            <a:r>
              <a:rPr lang="bg-BG" sz="1400">
                <a:solidFill>
                  <a:schemeClr val="bg1"/>
                </a:solidFill>
                <a:latin typeface="Times New Roman" pitchFamily="18" charset="0"/>
              </a:rPr>
              <a:t>Контрол Настоятелството</a:t>
            </a:r>
            <a:endParaRPr lang="en-US" sz="140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98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9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8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98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98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9879"/>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719880"/>
                                        </p:tgtEl>
                                        <p:attrNameLst>
                                          <p:attrName>style.visibility</p:attrName>
                                        </p:attrNameLst>
                                      </p:cBhvr>
                                      <p:to>
                                        <p:strVal val="visible"/>
                                      </p:to>
                                    </p:set>
                                    <p:animEffect transition="in" filter="blinds(horizontal)">
                                      <p:cBhvr>
                                        <p:cTn id="25" dur="500"/>
                                        <p:tgtEl>
                                          <p:spTgt spid="71988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9881"/>
                                        </p:tgtEl>
                                        <p:attrNameLst>
                                          <p:attrName>style.visibility</p:attrName>
                                        </p:attrNameLst>
                                      </p:cBhvr>
                                      <p:to>
                                        <p:strVal val="visible"/>
                                      </p:to>
                                    </p:set>
                                    <p:animEffect transition="in" filter="blinds(horizontal)">
                                      <p:cBhvr>
                                        <p:cTn id="28" dur="500"/>
                                        <p:tgtEl>
                                          <p:spTgt spid="7198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198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8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8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89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8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8" grpId="0" animBg="1"/>
      <p:bldP spid="719879" grpId="0" animBg="1"/>
      <p:bldP spid="719880" grpId="0" animBg="1"/>
      <p:bldP spid="719881" grpId="0" animBg="1"/>
      <p:bldP spid="719882" grpId="0" animBg="1"/>
      <p:bldP spid="719884" grpId="0" animBg="1"/>
      <p:bldP spid="719886" grpId="0" animBg="1"/>
      <p:bldP spid="719888" grpId="0" animBg="1"/>
      <p:bldP spid="719889" grpId="0" animBg="1"/>
      <p:bldP spid="719890" grpId="0" animBg="1"/>
      <p:bldP spid="719891" grpId="0" animBg="1"/>
      <p:bldP spid="719893" grpId="0" animBg="1"/>
      <p:bldP spid="719894" grpId="0" animBg="1"/>
      <p:bldP spid="7198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bwMode="auto">
          <a:xfrm>
            <a:off x="641350" y="1371600"/>
            <a:ext cx="8013700" cy="45720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69634"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69635" name="Metin kutusu 1"/>
          <p:cNvSpPr txBox="1">
            <a:spLocks noChangeArrowheads="1"/>
          </p:cNvSpPr>
          <p:nvPr/>
        </p:nvSpPr>
        <p:spPr bwMode="auto">
          <a:xfrm>
            <a:off x="609600" y="228600"/>
            <a:ext cx="7750175" cy="4486275"/>
          </a:xfrm>
          <a:prstGeom prst="rect">
            <a:avLst/>
          </a:prstGeom>
          <a:noFill/>
          <a:ln w="9525">
            <a:noFill/>
            <a:miter lim="800000"/>
            <a:headEnd/>
            <a:tailEnd/>
          </a:ln>
        </p:spPr>
        <p:txBody>
          <a:bodyPr wrap="none">
            <a:spAutoFit/>
          </a:bodyPr>
          <a:lstStyle/>
          <a:p>
            <a:r>
              <a:rPr lang="bg-BG" sz="3600" b="1">
                <a:latin typeface="Times New Roman" pitchFamily="18" charset="0"/>
              </a:rPr>
              <a:t>Какъв проект бихте </a:t>
            </a:r>
          </a:p>
          <a:p>
            <a:r>
              <a:rPr lang="bg-BG" sz="3600" b="1">
                <a:latin typeface="Times New Roman" pitchFamily="18" charset="0"/>
              </a:rPr>
              <a:t>искали да организирате</a:t>
            </a:r>
            <a:r>
              <a:rPr lang="tr-TR" sz="3600" b="1">
                <a:latin typeface="Times New Roman" pitchFamily="18" charset="0"/>
              </a:rPr>
              <a:t>?</a:t>
            </a:r>
          </a:p>
          <a:p>
            <a:endParaRPr lang="tr-TR" sz="3600" b="1">
              <a:latin typeface="Times New Roman" pitchFamily="18" charset="0"/>
            </a:endParaRPr>
          </a:p>
          <a:p>
            <a:r>
              <a:rPr lang="bg-BG" sz="3600" b="1">
                <a:latin typeface="Times New Roman" pitchFamily="18" charset="0"/>
              </a:rPr>
              <a:t>Може да бъде:</a:t>
            </a:r>
            <a:r>
              <a:rPr lang="tr-TR" sz="3600" b="1">
                <a:latin typeface="Times New Roman" pitchFamily="18" charset="0"/>
              </a:rPr>
              <a:t> </a:t>
            </a:r>
          </a:p>
          <a:p>
            <a:endParaRPr lang="tr-TR" sz="3600" b="1">
              <a:latin typeface="Times New Roman" pitchFamily="18" charset="0"/>
            </a:endParaRPr>
          </a:p>
          <a:p>
            <a:r>
              <a:rPr lang="tr-TR" sz="3600" b="1">
                <a:latin typeface="Times New Roman" pitchFamily="18" charset="0"/>
              </a:rPr>
              <a:t>1</a:t>
            </a:r>
            <a:r>
              <a:rPr lang="bg-BG" sz="3600" b="1">
                <a:latin typeface="Times New Roman" pitchFamily="18" charset="0"/>
              </a:rPr>
              <a:t>. Стипендия</a:t>
            </a:r>
            <a:endParaRPr lang="tr-TR" sz="3600" b="1">
              <a:latin typeface="Times New Roman" pitchFamily="18" charset="0"/>
            </a:endParaRPr>
          </a:p>
          <a:p>
            <a:r>
              <a:rPr lang="tr-TR" sz="3600" b="1">
                <a:latin typeface="Times New Roman" pitchFamily="18" charset="0"/>
              </a:rPr>
              <a:t>2</a:t>
            </a:r>
            <a:r>
              <a:rPr lang="bg-BG" sz="3600" b="1">
                <a:latin typeface="Times New Roman" pitchFamily="18" charset="0"/>
              </a:rPr>
              <a:t>. Професионална група за обучение</a:t>
            </a:r>
            <a:endParaRPr lang="tr-TR" sz="3600" b="1">
              <a:latin typeface="Times New Roman" pitchFamily="18" charset="0"/>
            </a:endParaRPr>
          </a:p>
          <a:p>
            <a:r>
              <a:rPr lang="tr-TR" sz="3600" b="1">
                <a:latin typeface="Times New Roman" pitchFamily="18" charset="0"/>
              </a:rPr>
              <a:t>3</a:t>
            </a:r>
            <a:r>
              <a:rPr lang="bg-BG" sz="3600" b="1">
                <a:latin typeface="Times New Roman" pitchFamily="18" charset="0"/>
              </a:rPr>
              <a:t>. Хуманитарна група</a:t>
            </a:r>
            <a:endParaRPr lang="tr-TR" sz="3600" b="1">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765648" y="862012"/>
            <a:ext cx="7529208" cy="4114801"/>
          </a:xfrm>
        </p:spPr>
        <p:txBody>
          <a:bodyPr>
            <a:normAutofit fontScale="90000"/>
          </a:bodyPr>
          <a:lstStyle/>
          <a:p>
            <a:pPr algn="ctr">
              <a:defRPr/>
            </a:pPr>
            <a:r>
              <a:rPr lang="bg-BG" sz="4800" dirty="0" smtClean="0"/>
              <a:t>Програмите на ФР с визия за бъдещето </a:t>
            </a:r>
            <a:r>
              <a:rPr lang="tr-TR" sz="4800" dirty="0" smtClean="0"/>
              <a:t/>
            </a:r>
            <a:br>
              <a:rPr lang="tr-TR" sz="4800" dirty="0" smtClean="0"/>
            </a:br>
            <a:r>
              <a:rPr lang="tr-TR" sz="4800" dirty="0"/>
              <a:t/>
            </a:r>
            <a:br>
              <a:rPr lang="tr-TR" sz="4800" dirty="0"/>
            </a:br>
            <a:r>
              <a:rPr lang="bg-BG" sz="4800" dirty="0"/>
              <a:t>С</a:t>
            </a:r>
            <a:r>
              <a:rPr lang="bg-BG" sz="4800" dirty="0" smtClean="0"/>
              <a:t>тария модел</a:t>
            </a:r>
            <a:r>
              <a:rPr lang="tr-TR" sz="4800" dirty="0" smtClean="0"/>
              <a:t>, 12 </a:t>
            </a:r>
            <a:r>
              <a:rPr lang="bg-BG" sz="4800" dirty="0" smtClean="0"/>
              <a:t>различни гранта</a:t>
            </a:r>
            <a:r>
              <a:rPr lang="tr-TR" sz="4800" dirty="0" smtClean="0"/>
              <a:t>!!!</a:t>
            </a:r>
            <a:br>
              <a:rPr lang="tr-TR" sz="4800" dirty="0" smtClean="0"/>
            </a:br>
            <a:r>
              <a:rPr lang="bg-BG" sz="4800" dirty="0" smtClean="0"/>
              <a:t>Сега,само 3 гранта.</a:t>
            </a:r>
            <a:endParaRPr lang="tr-TR" sz="4800" dirty="0"/>
          </a:p>
        </p:txBody>
      </p:sp>
      <p:sp>
        <p:nvSpPr>
          <p:cNvPr id="71682" name="Text Box 3"/>
          <p:cNvSpPr txBox="1">
            <a:spLocks noChangeArrowheads="1"/>
          </p:cNvSpPr>
          <p:nvPr/>
        </p:nvSpPr>
        <p:spPr bwMode="auto">
          <a:xfrm>
            <a:off x="457200" y="-2362200"/>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bwMode="auto">
          <a:xfrm>
            <a:off x="381000" y="2286000"/>
            <a:ext cx="8382000" cy="3505200"/>
          </a:xfrm>
          <a:ln>
            <a:noFill/>
          </a:ln>
        </p:spPr>
        <p:txBody>
          <a:bodyPr wrap="square" lIns="91440" tIns="45720" rIns="91440" bIns="45720" numCol="1" anchor="t" anchorCtr="0" compatLnSpc="1">
            <a:prstTxWarp prst="textNoShape">
              <a:avLst/>
            </a:prstTxWarp>
          </a:bodyPr>
          <a:lstStyle/>
          <a:p>
            <a:r>
              <a:rPr lang="bg-BG" sz="5000" b="1" i="1" smtClean="0"/>
              <a:t>Дистрикт грантове</a:t>
            </a:r>
            <a:endParaRPr lang="tr-TR" sz="5000" b="1" i="1" smtClean="0"/>
          </a:p>
          <a:p>
            <a:r>
              <a:rPr lang="bg-BG" sz="5000" b="1" i="1" smtClean="0"/>
              <a:t>Глобални грантове </a:t>
            </a:r>
            <a:endParaRPr lang="tr-TR" sz="5000" b="1" i="1" smtClean="0"/>
          </a:p>
          <a:p>
            <a:r>
              <a:rPr lang="bg-BG" sz="5000" b="1" i="1" smtClean="0"/>
              <a:t>Пакетни грантове</a:t>
            </a:r>
            <a:r>
              <a:rPr lang="bg-BG" sz="6000" b="1" i="1" smtClean="0"/>
              <a:t> </a:t>
            </a:r>
            <a:endParaRPr lang="tr-TR" sz="6000" b="1" i="1" smtClean="0"/>
          </a:p>
        </p:txBody>
      </p:sp>
      <p:sp>
        <p:nvSpPr>
          <p:cNvPr id="7173" name="Text Box 5"/>
          <p:cNvSpPr txBox="1">
            <a:spLocks noChangeArrowheads="1"/>
          </p:cNvSpPr>
          <p:nvPr/>
        </p:nvSpPr>
        <p:spPr bwMode="auto">
          <a:xfrm>
            <a:off x="457200" y="304800"/>
            <a:ext cx="8229600" cy="1104900"/>
          </a:xfrm>
          <a:prstGeom prst="rect">
            <a:avLst/>
          </a:prstGeom>
          <a:solidFill>
            <a:schemeClr val="accent2"/>
          </a:solidFill>
          <a:ln w="38100" cmpd="dbl">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defRPr/>
            </a:pPr>
            <a:r>
              <a:rPr lang="bg-BG" sz="3200" i="1">
                <a:latin typeface="Times New Roman" pitchFamily="18" charset="0"/>
              </a:rPr>
              <a:t>ТРИ ОСНОВНИ ГРАНТОВЕ </a:t>
            </a:r>
          </a:p>
          <a:p>
            <a:pPr algn="ctr">
              <a:defRPr/>
            </a:pPr>
            <a:r>
              <a:rPr lang="bg-BG" sz="3200" i="1">
                <a:latin typeface="Times New Roman" pitchFamily="18" charset="0"/>
              </a:rPr>
              <a:t>В НОВАТА ВИЗИЯ НА РФ</a:t>
            </a:r>
            <a:endParaRPr lang="en-US" sz="3200" i="1">
              <a:latin typeface="Times New Roman" pitchFamily="18" charset="0"/>
            </a:endParaRPr>
          </a:p>
        </p:txBody>
      </p:sp>
      <p:sp>
        <p:nvSpPr>
          <p:cNvPr id="73731" name="Line 8"/>
          <p:cNvSpPr>
            <a:spLocks noChangeShapeType="1"/>
          </p:cNvSpPr>
          <p:nvPr/>
        </p:nvSpPr>
        <p:spPr bwMode="auto">
          <a:xfrm>
            <a:off x="838200" y="1295400"/>
            <a:ext cx="8305800" cy="0"/>
          </a:xfrm>
          <a:prstGeom prst="line">
            <a:avLst/>
          </a:prstGeom>
          <a:noFill/>
          <a:ln w="28575">
            <a:solidFill>
              <a:schemeClr val="accent2"/>
            </a:solidFill>
            <a:round/>
            <a:headEnd/>
            <a:tailEnd/>
          </a:ln>
        </p:spPr>
        <p:txBody>
          <a:bodyPr/>
          <a:lstStyle/>
          <a:p>
            <a:endParaRPr lang="bg-BG"/>
          </a:p>
        </p:txBody>
      </p:sp>
      <p:sp>
        <p:nvSpPr>
          <p:cNvPr id="73732" name="Line 11"/>
          <p:cNvSpPr>
            <a:spLocks noChangeShapeType="1"/>
          </p:cNvSpPr>
          <p:nvPr/>
        </p:nvSpPr>
        <p:spPr bwMode="auto">
          <a:xfrm>
            <a:off x="290513" y="1447800"/>
            <a:ext cx="0" cy="3962400"/>
          </a:xfrm>
          <a:prstGeom prst="line">
            <a:avLst/>
          </a:prstGeom>
          <a:noFill/>
          <a:ln w="28575">
            <a:solidFill>
              <a:schemeClr val="accent2"/>
            </a:solidFill>
            <a:round/>
            <a:headEnd/>
            <a:tailEnd/>
          </a:ln>
        </p:spPr>
        <p:txBody>
          <a:bodyPr/>
          <a:lstStyle/>
          <a:p>
            <a:endParaRPr lang="bg-B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body" idx="1"/>
          </p:nvPr>
        </p:nvSpPr>
        <p:spPr bwMode="auto">
          <a:xfrm>
            <a:off x="381000" y="1905000"/>
            <a:ext cx="8382000" cy="3505200"/>
          </a:xfrm>
          <a:ln>
            <a:noFill/>
          </a:ln>
        </p:spPr>
        <p:txBody>
          <a:bodyPr wrap="square" lIns="91440" tIns="45720" rIns="91440" bIns="45720" numCol="1" anchor="t" anchorCtr="0" compatLnSpc="1">
            <a:prstTxWarp prst="textNoShape">
              <a:avLst/>
            </a:prstTxWarp>
          </a:bodyPr>
          <a:lstStyle/>
          <a:p>
            <a:pPr>
              <a:lnSpc>
                <a:spcPct val="80000"/>
              </a:lnSpc>
            </a:pPr>
            <a:r>
              <a:rPr lang="bg-BG" sz="3700" b="1" i="1" u="sng" smtClean="0"/>
              <a:t>Дистриктни грантове</a:t>
            </a:r>
            <a:endParaRPr lang="tr-TR" sz="3700" b="1" i="1" u="sng" smtClean="0"/>
          </a:p>
          <a:p>
            <a:pPr>
              <a:lnSpc>
                <a:spcPct val="80000"/>
              </a:lnSpc>
            </a:pPr>
            <a:r>
              <a:rPr lang="tr-TR" sz="3700" b="1" i="1" smtClean="0"/>
              <a:t>        (</a:t>
            </a:r>
            <a:r>
              <a:rPr lang="bg-BG" sz="3700" b="1" i="1" smtClean="0"/>
              <a:t>мисия на фондацията</a:t>
            </a:r>
            <a:r>
              <a:rPr lang="tr-TR" sz="3700" b="1" i="1" smtClean="0"/>
              <a:t>)</a:t>
            </a:r>
          </a:p>
          <a:p>
            <a:pPr>
              <a:lnSpc>
                <a:spcPct val="80000"/>
              </a:lnSpc>
            </a:pPr>
            <a:r>
              <a:rPr lang="bg-BG" sz="3700" b="1" i="1" u="sng" smtClean="0"/>
              <a:t>Глобални грантове</a:t>
            </a:r>
            <a:endParaRPr lang="tr-TR" sz="3700" b="1" i="1" u="sng" smtClean="0"/>
          </a:p>
          <a:p>
            <a:pPr>
              <a:lnSpc>
                <a:spcPct val="80000"/>
              </a:lnSpc>
            </a:pPr>
            <a:r>
              <a:rPr lang="tr-TR" sz="3700" b="1" i="1" smtClean="0"/>
              <a:t>        (</a:t>
            </a:r>
            <a:r>
              <a:rPr lang="bg-BG" sz="3700" b="1" i="1" smtClean="0"/>
              <a:t>Приоритети на РФ</a:t>
            </a:r>
            <a:r>
              <a:rPr lang="tr-TR" sz="3700" b="1" i="1" smtClean="0"/>
              <a:t>)</a:t>
            </a:r>
          </a:p>
          <a:p>
            <a:pPr>
              <a:lnSpc>
                <a:spcPct val="80000"/>
              </a:lnSpc>
            </a:pPr>
            <a:r>
              <a:rPr lang="bg-BG" sz="3700" b="1" i="1" u="sng" smtClean="0"/>
              <a:t>Пакетни грантове</a:t>
            </a:r>
            <a:endParaRPr lang="tr-TR" sz="3700" b="1" i="1" u="sng" smtClean="0"/>
          </a:p>
          <a:p>
            <a:pPr>
              <a:lnSpc>
                <a:spcPct val="80000"/>
              </a:lnSpc>
            </a:pPr>
            <a:r>
              <a:rPr lang="tr-TR" sz="3700" b="1" i="1" smtClean="0"/>
              <a:t>        (</a:t>
            </a:r>
            <a:r>
              <a:rPr lang="bg-BG" sz="3700" b="1" i="1" smtClean="0"/>
              <a:t>със стратегически партньори</a:t>
            </a:r>
            <a:r>
              <a:rPr lang="tr-TR" sz="3700" b="1" i="1" smtClean="0"/>
              <a:t>)</a:t>
            </a:r>
          </a:p>
        </p:txBody>
      </p:sp>
      <p:sp>
        <p:nvSpPr>
          <p:cNvPr id="7173" name="Text Box 5"/>
          <p:cNvSpPr txBox="1">
            <a:spLocks noChangeArrowheads="1"/>
          </p:cNvSpPr>
          <p:nvPr/>
        </p:nvSpPr>
        <p:spPr bwMode="auto">
          <a:xfrm>
            <a:off x="457200" y="228600"/>
            <a:ext cx="8229600" cy="1104900"/>
          </a:xfrm>
          <a:prstGeom prst="rect">
            <a:avLst/>
          </a:prstGeom>
          <a:solidFill>
            <a:schemeClr val="accent2"/>
          </a:solidFill>
          <a:ln w="38100" cmpd="dbl">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defRPr/>
            </a:pPr>
            <a:r>
              <a:rPr lang="bg-BG" sz="3200" i="1">
                <a:latin typeface="Times New Roman" pitchFamily="18" charset="0"/>
              </a:rPr>
              <a:t>ТРИ ОСНОВНИ ГРАНТОВЕ В НОВАТА ВИЗИЯ НА РФ</a:t>
            </a:r>
            <a:endParaRPr lang="en-US" sz="3200" i="1">
              <a:latin typeface="Times New Roman" pitchFamily="18" charset="0"/>
            </a:endParaRPr>
          </a:p>
        </p:txBody>
      </p:sp>
      <p:sp>
        <p:nvSpPr>
          <p:cNvPr id="75779" name="Line 8"/>
          <p:cNvSpPr>
            <a:spLocks noChangeShapeType="1"/>
          </p:cNvSpPr>
          <p:nvPr/>
        </p:nvSpPr>
        <p:spPr bwMode="auto">
          <a:xfrm>
            <a:off x="838200" y="1295400"/>
            <a:ext cx="8305800" cy="0"/>
          </a:xfrm>
          <a:prstGeom prst="line">
            <a:avLst/>
          </a:prstGeom>
          <a:noFill/>
          <a:ln w="28575">
            <a:solidFill>
              <a:schemeClr val="accent2"/>
            </a:solidFill>
            <a:round/>
            <a:headEnd/>
            <a:tailEnd/>
          </a:ln>
        </p:spPr>
        <p:txBody>
          <a:bodyPr/>
          <a:lstStyle/>
          <a:p>
            <a:endParaRPr lang="bg-BG"/>
          </a:p>
        </p:txBody>
      </p:sp>
      <p:sp>
        <p:nvSpPr>
          <p:cNvPr id="75780" name="Line 11"/>
          <p:cNvSpPr>
            <a:spLocks noChangeShapeType="1"/>
          </p:cNvSpPr>
          <p:nvPr/>
        </p:nvSpPr>
        <p:spPr bwMode="auto">
          <a:xfrm>
            <a:off x="290513" y="1447800"/>
            <a:ext cx="0" cy="3962400"/>
          </a:xfrm>
          <a:prstGeom prst="line">
            <a:avLst/>
          </a:prstGeom>
          <a:noFill/>
          <a:ln w="28575">
            <a:solidFill>
              <a:schemeClr val="accent2"/>
            </a:solidFill>
            <a:round/>
            <a:headEnd/>
            <a:tailEnd/>
          </a:ln>
        </p:spPr>
        <p:txBody>
          <a:bodyPr/>
          <a:lstStyle/>
          <a:p>
            <a:endParaRPr lang="bg-B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bg-BG" dirty="0" smtClean="0"/>
              <a:t>Професионално обучение </a:t>
            </a:r>
            <a:endParaRPr lang="en-US" dirty="0"/>
          </a:p>
        </p:txBody>
      </p:sp>
      <p:sp>
        <p:nvSpPr>
          <p:cNvPr id="77826" name="Rectangle 3"/>
          <p:cNvSpPr>
            <a:spLocks noGrp="1" noChangeArrowheads="1"/>
          </p:cNvSpPr>
          <p:nvPr>
            <p:ph type="body" idx="1"/>
          </p:nvPr>
        </p:nvSpPr>
        <p:spPr bwMode="auto">
          <a:xfrm>
            <a:off x="228600" y="2514600"/>
            <a:ext cx="8763000" cy="3505200"/>
          </a:xfrm>
          <a:ln>
            <a:noFill/>
          </a:ln>
        </p:spPr>
        <p:txBody>
          <a:bodyPr wrap="square" lIns="91440" tIns="45720" rIns="91440" bIns="45720" numCol="1" anchor="t" anchorCtr="0" compatLnSpc="1">
            <a:prstTxWarp prst="textNoShape">
              <a:avLst/>
            </a:prstTxWarp>
          </a:bodyPr>
          <a:lstStyle/>
          <a:p>
            <a:r>
              <a:rPr lang="bg-BG" sz="3300" b="1" u="sng" smtClean="0"/>
              <a:t>Дистриктни грантове </a:t>
            </a:r>
            <a:r>
              <a:rPr lang="tr-TR" sz="3300" smtClean="0"/>
              <a:t>(</a:t>
            </a:r>
            <a:r>
              <a:rPr lang="bg-BG" sz="3300" smtClean="0"/>
              <a:t>от ДДФ</a:t>
            </a:r>
            <a:r>
              <a:rPr lang="tr-TR" sz="3300" smtClean="0"/>
              <a:t>) </a:t>
            </a:r>
          </a:p>
          <a:p>
            <a:r>
              <a:rPr lang="bg-BG" sz="3300" b="1" u="sng" smtClean="0"/>
              <a:t>Глобални грантове</a:t>
            </a:r>
            <a:r>
              <a:rPr lang="tr-TR" sz="3300" smtClean="0"/>
              <a:t>: </a:t>
            </a:r>
            <a:r>
              <a:rPr lang="bg-BG" sz="3300" smtClean="0"/>
              <a:t>мин.</a:t>
            </a:r>
            <a:r>
              <a:rPr lang="tr-TR" sz="3300" smtClean="0"/>
              <a:t> 3 </a:t>
            </a:r>
            <a:r>
              <a:rPr lang="bg-BG" sz="3300" smtClean="0"/>
              <a:t>членове</a:t>
            </a:r>
            <a:r>
              <a:rPr lang="tr-TR" sz="3300" smtClean="0"/>
              <a:t>, </a:t>
            </a:r>
            <a:r>
              <a:rPr lang="bg-BG" sz="3300" smtClean="0"/>
              <a:t>максимално, колкото решим</a:t>
            </a:r>
            <a:r>
              <a:rPr lang="tr-TR" sz="3300" smtClean="0"/>
              <a:t>(</a:t>
            </a:r>
            <a:r>
              <a:rPr lang="bg-BG" sz="3300" smtClean="0"/>
              <a:t>мин.</a:t>
            </a:r>
            <a:r>
              <a:rPr lang="tr-TR" sz="3300" smtClean="0"/>
              <a:t>30.000 </a:t>
            </a:r>
            <a:r>
              <a:rPr lang="bg-BG" sz="3300" smtClean="0"/>
              <a:t>$ проект за 2 отбора</a:t>
            </a:r>
            <a:r>
              <a:rPr lang="tr-TR" sz="3300" smtClean="0"/>
              <a:t>)</a:t>
            </a:r>
          </a:p>
          <a:p>
            <a:r>
              <a:rPr lang="bg-BG" sz="3300" b="1" u="sng" smtClean="0"/>
              <a:t>Пакетни грантове: Университетите Кан и Корабите </a:t>
            </a:r>
            <a:r>
              <a:rPr lang="tr-TR" sz="3300" b="1" u="sng" smtClean="0"/>
              <a:t>Mercy</a:t>
            </a:r>
          </a:p>
          <a:p>
            <a:pPr>
              <a:buFontTx/>
              <a:buNone/>
            </a:pPr>
            <a:endParaRPr lang="en-US" sz="3300" smtClean="0"/>
          </a:p>
          <a:p>
            <a:endParaRPr lang="en-US" sz="3300" smtClean="0"/>
          </a:p>
        </p:txBody>
      </p:sp>
      <p:sp>
        <p:nvSpPr>
          <p:cNvPr id="8196" name="Text Box 4"/>
          <p:cNvSpPr txBox="1">
            <a:spLocks noChangeArrowheads="1"/>
          </p:cNvSpPr>
          <p:nvPr/>
        </p:nvSpPr>
        <p:spPr bwMode="auto">
          <a:xfrm>
            <a:off x="457200" y="1219200"/>
            <a:ext cx="8229600" cy="11049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defRPr/>
            </a:pPr>
            <a:r>
              <a:rPr lang="bg-BG" sz="3200">
                <a:latin typeface="Times New Roman" pitchFamily="18" charset="0"/>
              </a:rPr>
              <a:t>Международен обмен на млади професионалисти, които не са ротарианци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bg-BG" dirty="0" smtClean="0"/>
              <a:t>Програми за стипендии</a:t>
            </a:r>
            <a:endParaRPr lang="en-US" dirty="0"/>
          </a:p>
        </p:txBody>
      </p:sp>
      <p:sp>
        <p:nvSpPr>
          <p:cNvPr id="79874" name="Rectangle 3"/>
          <p:cNvSpPr>
            <a:spLocks noGrp="1" noChangeArrowheads="1"/>
          </p:cNvSpPr>
          <p:nvPr>
            <p:ph type="body" idx="1"/>
          </p:nvPr>
        </p:nvSpPr>
        <p:spPr bwMode="auto">
          <a:xfrm>
            <a:off x="381000" y="2286000"/>
            <a:ext cx="8763000" cy="3505200"/>
          </a:xfrm>
          <a:ln>
            <a:noFill/>
          </a:ln>
        </p:spPr>
        <p:txBody>
          <a:bodyPr wrap="square" lIns="91440" tIns="45720" rIns="91440" bIns="45720" numCol="1" anchor="t" anchorCtr="0" compatLnSpc="1">
            <a:prstTxWarp prst="textNoShape">
              <a:avLst/>
            </a:prstTxWarp>
          </a:bodyPr>
          <a:lstStyle/>
          <a:p>
            <a:r>
              <a:rPr lang="bg-BG" b="1" u="sng" smtClean="0"/>
              <a:t>Дистриктни грантове </a:t>
            </a:r>
            <a:r>
              <a:rPr lang="tr-TR" smtClean="0"/>
              <a:t>(</a:t>
            </a:r>
            <a:r>
              <a:rPr lang="bg-BG" smtClean="0"/>
              <a:t>от ДДФ</a:t>
            </a:r>
            <a:r>
              <a:rPr lang="tr-TR" smtClean="0"/>
              <a:t>) </a:t>
            </a:r>
          </a:p>
          <a:p>
            <a:r>
              <a:rPr lang="bg-BG" b="1" u="sng" smtClean="0"/>
              <a:t>Глобални грантове</a:t>
            </a:r>
            <a:r>
              <a:rPr lang="tr-TR" smtClean="0"/>
              <a:t>: </a:t>
            </a:r>
            <a:r>
              <a:rPr lang="bg-BG" smtClean="0"/>
              <a:t>мин.</a:t>
            </a:r>
            <a:r>
              <a:rPr lang="tr-TR" smtClean="0"/>
              <a:t> </a:t>
            </a:r>
            <a:r>
              <a:rPr lang="bg-BG" smtClean="0"/>
              <a:t>3</a:t>
            </a:r>
            <a:r>
              <a:rPr lang="tr-TR" smtClean="0"/>
              <a:t>0.000 </a:t>
            </a:r>
            <a:r>
              <a:rPr lang="bg-BG" smtClean="0"/>
              <a:t>$ за студент)</a:t>
            </a:r>
            <a:endParaRPr lang="tr-TR" smtClean="0"/>
          </a:p>
          <a:p>
            <a:r>
              <a:rPr lang="bg-BG" b="1" u="sng" smtClean="0"/>
              <a:t>Пакетни грантове: </a:t>
            </a:r>
            <a:r>
              <a:rPr lang="bg-BG" smtClean="0"/>
              <a:t>ЮНЕСКО</a:t>
            </a:r>
            <a:endParaRPr lang="tr-TR" smtClean="0"/>
          </a:p>
          <a:p>
            <a:pPr>
              <a:buFontTx/>
              <a:buNone/>
            </a:pPr>
            <a:endParaRPr lang="en-US" smtClean="0"/>
          </a:p>
          <a:p>
            <a:endParaRPr lang="en-US" smtClean="0"/>
          </a:p>
        </p:txBody>
      </p:sp>
      <p:sp>
        <p:nvSpPr>
          <p:cNvPr id="8196" name="Text Box 4"/>
          <p:cNvSpPr txBox="1">
            <a:spLocks noChangeArrowheads="1"/>
          </p:cNvSpPr>
          <p:nvPr/>
        </p:nvSpPr>
        <p:spPr bwMode="auto">
          <a:xfrm>
            <a:off x="457200" y="1219200"/>
            <a:ext cx="8229600" cy="5842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ts val="0"/>
              </a:spcBef>
              <a:spcAft>
                <a:spcPts val="0"/>
              </a:spcAft>
              <a:defRPr/>
            </a:pPr>
            <a:r>
              <a:rPr lang="bg-BG" sz="3200" dirty="0">
                <a:latin typeface="+mn-lt"/>
              </a:rPr>
              <a:t>Подкрепят образованието на студент</a:t>
            </a:r>
            <a:endParaRPr lang="en-US" sz="32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bg-BG" dirty="0" smtClean="0"/>
              <a:t>Хумантирани програми</a:t>
            </a:r>
            <a:endParaRPr lang="en-US" dirty="0"/>
          </a:p>
        </p:txBody>
      </p:sp>
      <p:sp>
        <p:nvSpPr>
          <p:cNvPr id="81922" name="Rectangle 3"/>
          <p:cNvSpPr>
            <a:spLocks noGrp="1" noChangeArrowheads="1"/>
          </p:cNvSpPr>
          <p:nvPr>
            <p:ph type="body" idx="1"/>
          </p:nvPr>
        </p:nvSpPr>
        <p:spPr bwMode="auto">
          <a:xfrm>
            <a:off x="381000" y="2286000"/>
            <a:ext cx="8763000" cy="3505200"/>
          </a:xfrm>
          <a:ln>
            <a:noFill/>
          </a:ln>
        </p:spPr>
        <p:txBody>
          <a:bodyPr wrap="square" lIns="91440" tIns="45720" rIns="91440" bIns="45720" numCol="1" anchor="t" anchorCtr="0" compatLnSpc="1">
            <a:prstTxWarp prst="textNoShape">
              <a:avLst/>
            </a:prstTxWarp>
          </a:bodyPr>
          <a:lstStyle/>
          <a:p>
            <a:r>
              <a:rPr lang="bg-BG" b="1" u="sng" smtClean="0"/>
              <a:t>Дистриктни грантове </a:t>
            </a:r>
            <a:r>
              <a:rPr lang="tr-TR" smtClean="0"/>
              <a:t>(</a:t>
            </a:r>
            <a:r>
              <a:rPr lang="bg-BG" smtClean="0"/>
              <a:t>от ДДФ</a:t>
            </a:r>
            <a:r>
              <a:rPr lang="tr-TR" smtClean="0"/>
              <a:t>) </a:t>
            </a:r>
            <a:r>
              <a:rPr lang="bg-BG" smtClean="0"/>
              <a:t>малки проекти</a:t>
            </a:r>
            <a:endParaRPr lang="tr-TR" smtClean="0"/>
          </a:p>
          <a:p>
            <a:r>
              <a:rPr lang="bg-BG" b="1" u="sng" smtClean="0"/>
              <a:t>Глобални грантове</a:t>
            </a:r>
            <a:r>
              <a:rPr lang="tr-TR" smtClean="0"/>
              <a:t>: </a:t>
            </a:r>
            <a:r>
              <a:rPr lang="bg-BG" smtClean="0"/>
              <a:t>мин.</a:t>
            </a:r>
            <a:r>
              <a:rPr lang="tr-TR" smtClean="0"/>
              <a:t> </a:t>
            </a:r>
            <a:r>
              <a:rPr lang="bg-BG" smtClean="0"/>
              <a:t>3</a:t>
            </a:r>
            <a:r>
              <a:rPr lang="tr-TR" smtClean="0"/>
              <a:t>0.000 </a:t>
            </a:r>
            <a:r>
              <a:rPr lang="bg-BG" smtClean="0"/>
              <a:t>$ за проект</a:t>
            </a:r>
            <a:endParaRPr lang="tr-TR" smtClean="0"/>
          </a:p>
          <a:p>
            <a:r>
              <a:rPr lang="bg-BG" b="1" u="sng" smtClean="0"/>
              <a:t>Пакетни грантове: </a:t>
            </a:r>
            <a:r>
              <a:rPr lang="tr-TR" smtClean="0"/>
              <a:t> Oikocredit </a:t>
            </a:r>
            <a:r>
              <a:rPr lang="bg-BG" smtClean="0"/>
              <a:t>микрокредитиране финанси</a:t>
            </a:r>
            <a:endParaRPr lang="tr-TR" smtClean="0"/>
          </a:p>
          <a:p>
            <a:pPr>
              <a:buFontTx/>
              <a:buNone/>
            </a:pPr>
            <a:endParaRPr lang="en-US" smtClean="0"/>
          </a:p>
          <a:p>
            <a:endParaRPr lang="en-US" smtClean="0"/>
          </a:p>
        </p:txBody>
      </p:sp>
      <p:sp>
        <p:nvSpPr>
          <p:cNvPr id="8196" name="Text Box 4"/>
          <p:cNvSpPr txBox="1">
            <a:spLocks noChangeArrowheads="1"/>
          </p:cNvSpPr>
          <p:nvPr/>
        </p:nvSpPr>
        <p:spPr bwMode="auto">
          <a:xfrm>
            <a:off x="457200" y="1219200"/>
            <a:ext cx="8229600" cy="5842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ts val="0"/>
              </a:spcBef>
              <a:spcAft>
                <a:spcPts val="0"/>
              </a:spcAft>
              <a:defRPr/>
            </a:pPr>
            <a:r>
              <a:rPr lang="bg-BG" sz="3200" dirty="0">
                <a:latin typeface="+mn-lt"/>
              </a:rPr>
              <a:t>Подкрепят хуманитарни проекти</a:t>
            </a:r>
            <a:endParaRPr lang="en-US" sz="32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body" idx="1"/>
          </p:nvPr>
        </p:nvSpPr>
        <p:spPr bwMode="auto">
          <a:xfrm>
            <a:off x="152400" y="457200"/>
            <a:ext cx="8775700" cy="54864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83970" name="Metin kutusu 1"/>
          <p:cNvSpPr txBox="1">
            <a:spLocks noChangeArrowheads="1"/>
          </p:cNvSpPr>
          <p:nvPr/>
        </p:nvSpPr>
        <p:spPr bwMode="auto">
          <a:xfrm>
            <a:off x="381000" y="685800"/>
            <a:ext cx="8623300" cy="6122988"/>
          </a:xfrm>
          <a:prstGeom prst="rect">
            <a:avLst/>
          </a:prstGeom>
          <a:noFill/>
          <a:ln w="9525">
            <a:noFill/>
            <a:miter lim="800000"/>
            <a:headEnd/>
            <a:tailEnd/>
          </a:ln>
        </p:spPr>
        <p:txBody>
          <a:bodyPr>
            <a:spAutoFit/>
          </a:bodyPr>
          <a:lstStyle/>
          <a:p>
            <a:r>
              <a:rPr lang="tr-TR" sz="5400" b="1">
                <a:latin typeface="Times New Roman" pitchFamily="18" charset="0"/>
              </a:rPr>
              <a:t> </a:t>
            </a:r>
            <a:r>
              <a:rPr lang="bg-BG" sz="4000" b="1">
                <a:latin typeface="Times New Roman" pitchFamily="18" charset="0"/>
              </a:rPr>
              <a:t>Да изберем Глобален грант, за да организираме:</a:t>
            </a:r>
          </a:p>
          <a:p>
            <a:endParaRPr lang="bg-BG" sz="4000" b="1">
              <a:latin typeface="Times New Roman" pitchFamily="18" charset="0"/>
            </a:endParaRPr>
          </a:p>
          <a:p>
            <a:r>
              <a:rPr lang="tr-TR" sz="4400" b="1">
                <a:latin typeface="Times New Roman" pitchFamily="18" charset="0"/>
              </a:rPr>
              <a:t>*</a:t>
            </a:r>
            <a:r>
              <a:rPr lang="bg-BG" sz="4400" b="1">
                <a:latin typeface="Times New Roman" pitchFamily="18" charset="0"/>
              </a:rPr>
              <a:t> Стипендия </a:t>
            </a:r>
            <a:endParaRPr lang="tr-TR" sz="4400" b="1">
              <a:latin typeface="Times New Roman" pitchFamily="18" charset="0"/>
            </a:endParaRPr>
          </a:p>
          <a:p>
            <a:r>
              <a:rPr lang="tr-TR" sz="4400" b="1">
                <a:latin typeface="Times New Roman" pitchFamily="18" charset="0"/>
              </a:rPr>
              <a:t>*</a:t>
            </a:r>
            <a:r>
              <a:rPr lang="bg-BG" sz="4400" b="1">
                <a:latin typeface="Times New Roman" pitchFamily="18" charset="0"/>
              </a:rPr>
              <a:t> Професионално обучение </a:t>
            </a:r>
            <a:endParaRPr lang="tr-TR" sz="4400" b="1">
              <a:latin typeface="Times New Roman" pitchFamily="18" charset="0"/>
            </a:endParaRPr>
          </a:p>
          <a:p>
            <a:r>
              <a:rPr lang="tr-TR" sz="4400" b="1">
                <a:latin typeface="Times New Roman" pitchFamily="18" charset="0"/>
              </a:rPr>
              <a:t>*</a:t>
            </a:r>
            <a:r>
              <a:rPr lang="bg-BG" sz="4400" b="1">
                <a:latin typeface="Times New Roman" pitchFamily="18" charset="0"/>
              </a:rPr>
              <a:t> Хуманитарни проекти </a:t>
            </a:r>
            <a:endParaRPr lang="tr-TR" sz="4400" b="1">
              <a:latin typeface="Times New Roman" pitchFamily="18" charset="0"/>
            </a:endParaRPr>
          </a:p>
          <a:p>
            <a:endParaRPr lang="bg-BG" sz="4400" b="1">
              <a:latin typeface="Times New Roman" pitchFamily="18" charset="0"/>
            </a:endParaRPr>
          </a:p>
          <a:p>
            <a:r>
              <a:rPr lang="bg-BG" sz="3200" b="1">
                <a:latin typeface="Times New Roman" pitchFamily="18" charset="0"/>
              </a:rPr>
              <a:t>Използваме един и същи метод за всички!!!</a:t>
            </a:r>
            <a:endParaRPr lang="tr-TR" sz="3200" b="1">
              <a:latin typeface="Times New Roman" pitchFamily="18" charset="0"/>
            </a:endParaRPr>
          </a:p>
          <a:p>
            <a:r>
              <a:rPr lang="tr-TR" sz="5400" b="1">
                <a:latin typeface="Times New Roman" pitchFamily="18" charset="0"/>
              </a:rPr>
              <a:t>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3"/>
          <p:cNvSpPr txBox="1">
            <a:spLocks noChangeArrowheads="1"/>
          </p:cNvSpPr>
          <p:nvPr/>
        </p:nvSpPr>
        <p:spPr bwMode="auto">
          <a:xfrm>
            <a:off x="457200" y="914400"/>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
        <p:nvSpPr>
          <p:cNvPr id="278532" name="Rectangle 4"/>
          <p:cNvSpPr>
            <a:spLocks noChangeArrowheads="1"/>
          </p:cNvSpPr>
          <p:nvPr/>
        </p:nvSpPr>
        <p:spPr bwMode="auto">
          <a:xfrm>
            <a:off x="1143000" y="152400"/>
            <a:ext cx="7391400" cy="990600"/>
          </a:xfrm>
          <a:prstGeom prst="rect">
            <a:avLst/>
          </a:prstGeom>
          <a:noFill/>
          <a:ln>
            <a:noFill/>
          </a:ln>
          <a:effectLst/>
          <a:extLst/>
        </p:spPr>
        <p:txBody>
          <a:bodyPr anchor="ctr"/>
          <a:lstStyle/>
          <a:p>
            <a:pPr fontAlgn="auto">
              <a:spcAft>
                <a:spcPts val="0"/>
              </a:spcAft>
              <a:defRPr/>
            </a:pPr>
            <a:endParaRPr lang="en-US" sz="2800" b="1" dirty="0">
              <a:solidFill>
                <a:srgbClr val="000099"/>
              </a:solidFill>
              <a:effectLst>
                <a:outerShdw blurRad="38100" dist="38100" dir="2700000" algn="tl">
                  <a:srgbClr val="000000"/>
                </a:outerShdw>
              </a:effectLst>
              <a:latin typeface="+mn-lt"/>
            </a:endParaRPr>
          </a:p>
        </p:txBody>
      </p:sp>
      <p:sp>
        <p:nvSpPr>
          <p:cNvPr id="19459" name="İçerik Yer Tutucusu 1"/>
          <p:cNvSpPr>
            <a:spLocks noGrp="1"/>
          </p:cNvSpPr>
          <p:nvPr>
            <p:ph idx="1"/>
          </p:nvPr>
        </p:nvSpPr>
        <p:spPr bwMode="auto">
          <a:xfrm>
            <a:off x="304800" y="838200"/>
            <a:ext cx="8229600" cy="4114800"/>
          </a:xfrm>
          <a:ln>
            <a:miter lim="800000"/>
            <a:headEnd/>
            <a:tailEnd/>
          </a:ln>
        </p:spPr>
        <p:txBody>
          <a:bodyPr wrap="square" lIns="91440" tIns="45720" rIns="91440" bIns="45720" numCol="1" anchor="t" anchorCtr="0" compatLnSpc="1">
            <a:prstTxWarp prst="textNoShape">
              <a:avLst/>
            </a:prstTxWarp>
          </a:bodyPr>
          <a:lstStyle/>
          <a:p>
            <a:pPr marL="107950" indent="0" algn="ctr">
              <a:buFont typeface="Wingdings 3" pitchFamily="18" charset="2"/>
              <a:buNone/>
            </a:pPr>
            <a:r>
              <a:rPr lang="bg-BG" sz="5000" b="1" smtClean="0"/>
              <a:t>Ротари Фондацията </a:t>
            </a:r>
          </a:p>
          <a:p>
            <a:pPr marL="107950" indent="0" algn="ctr">
              <a:buFont typeface="Wingdings 3" pitchFamily="18" charset="2"/>
              <a:buNone/>
            </a:pPr>
            <a:r>
              <a:rPr lang="bg-BG" sz="5000" b="1" smtClean="0"/>
              <a:t>е източник </a:t>
            </a:r>
          </a:p>
          <a:p>
            <a:pPr marL="107950" indent="0" algn="ctr">
              <a:buFont typeface="Wingdings 3" pitchFamily="18" charset="2"/>
              <a:buNone/>
            </a:pPr>
            <a:r>
              <a:rPr lang="bg-BG" sz="5000" b="1" smtClean="0"/>
              <a:t>на средства </a:t>
            </a:r>
          </a:p>
          <a:p>
            <a:pPr marL="107950" indent="0" algn="ctr">
              <a:buFont typeface="Wingdings 3" pitchFamily="18" charset="2"/>
              <a:buNone/>
            </a:pPr>
            <a:r>
              <a:rPr lang="bg-BG" sz="5000" b="1" smtClean="0"/>
              <a:t>за най-важните проекти!</a:t>
            </a:r>
            <a:endParaRPr lang="tr-TR" sz="5000" b="1"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229600" cy="914400"/>
          </a:xfrm>
        </p:spPr>
        <p:txBody>
          <a:bodyPr/>
          <a:lstStyle/>
          <a:p>
            <a:pPr>
              <a:defRPr/>
            </a:pPr>
            <a:r>
              <a:rPr lang="bg-BG" dirty="0" smtClean="0">
                <a:solidFill>
                  <a:schemeClr val="tx1"/>
                </a:solidFill>
              </a:rPr>
              <a:t>Приоритети </a:t>
            </a:r>
            <a:endParaRPr lang="en-US" dirty="0">
              <a:solidFill>
                <a:schemeClr val="tx1"/>
              </a:solidFill>
            </a:endParaRPr>
          </a:p>
        </p:txBody>
      </p:sp>
      <p:sp>
        <p:nvSpPr>
          <p:cNvPr id="169987" name="Rectangle 3"/>
          <p:cNvSpPr>
            <a:spLocks noGrp="1" noChangeArrowheads="1"/>
          </p:cNvSpPr>
          <p:nvPr>
            <p:ph type="body" idx="1"/>
          </p:nvPr>
        </p:nvSpPr>
        <p:spPr bwMode="auto">
          <a:xfrm>
            <a:off x="1143000" y="1371600"/>
            <a:ext cx="8305800" cy="4754563"/>
          </a:xfrm>
          <a:ln>
            <a:noFill/>
          </a:ln>
        </p:spPr>
        <p:txBody>
          <a:bodyPr wrap="square" lIns="91440" tIns="45720" rIns="91440" bIns="45720" numCol="1" anchor="t" anchorCtr="0" compatLnSpc="1">
            <a:prstTxWarp prst="textNoShape">
              <a:avLst/>
            </a:prstTxWarp>
          </a:bodyPr>
          <a:lstStyle/>
          <a:p>
            <a:pPr marL="336550" indent="-336550">
              <a:lnSpc>
                <a:spcPct val="110000"/>
              </a:lnSpc>
              <a:spcBef>
                <a:spcPct val="20000"/>
              </a:spcBef>
            </a:pPr>
            <a:r>
              <a:rPr lang="ru-RU" sz="2800" smtClean="0"/>
              <a:t>Мир, предотвратяване и разрешаване на конфликти</a:t>
            </a:r>
          </a:p>
          <a:p>
            <a:pPr marL="336550" indent="-336550">
              <a:lnSpc>
                <a:spcPct val="110000"/>
              </a:lnSpc>
              <a:spcBef>
                <a:spcPct val="20000"/>
              </a:spcBef>
            </a:pPr>
            <a:r>
              <a:rPr lang="ru-RU" sz="2800" smtClean="0"/>
              <a:t>Профилактика и лечение на заболяванията</a:t>
            </a:r>
          </a:p>
          <a:p>
            <a:pPr marL="336550" indent="-336550">
              <a:lnSpc>
                <a:spcPct val="110000"/>
              </a:lnSpc>
              <a:spcBef>
                <a:spcPct val="20000"/>
              </a:spcBef>
            </a:pPr>
            <a:r>
              <a:rPr lang="ru-RU" sz="2800" smtClean="0"/>
              <a:t>Водаснабдяване и канализация</a:t>
            </a:r>
          </a:p>
          <a:p>
            <a:pPr marL="336550" indent="-336550">
              <a:lnSpc>
                <a:spcPct val="110000"/>
              </a:lnSpc>
              <a:spcBef>
                <a:spcPct val="20000"/>
              </a:spcBef>
            </a:pPr>
            <a:r>
              <a:rPr lang="ru-RU" sz="2800" smtClean="0"/>
              <a:t>Майчино и детско здравеопазване</a:t>
            </a:r>
          </a:p>
          <a:p>
            <a:pPr marL="336550" indent="-336550">
              <a:lnSpc>
                <a:spcPct val="110000"/>
              </a:lnSpc>
              <a:spcBef>
                <a:spcPct val="20000"/>
              </a:spcBef>
            </a:pPr>
            <a:r>
              <a:rPr lang="ru-RU" sz="2800" smtClean="0"/>
              <a:t>Основно образование и грамотност</a:t>
            </a:r>
          </a:p>
          <a:p>
            <a:pPr marL="336550" indent="-336550">
              <a:lnSpc>
                <a:spcPct val="110000"/>
              </a:lnSpc>
              <a:spcBef>
                <a:spcPct val="20000"/>
              </a:spcBef>
            </a:pPr>
            <a:r>
              <a:rPr lang="ru-RU" sz="2800" smtClean="0"/>
              <a:t>Икономическо развитие и развитие на общностите</a:t>
            </a:r>
            <a:endParaRPr lang="en-US" sz="2800" smtClean="0"/>
          </a:p>
          <a:p>
            <a:pPr marL="336550" indent="-336550">
              <a:lnSpc>
                <a:spcPct val="80000"/>
              </a:lnSpc>
            </a:pPr>
            <a:endParaRPr lang="en-US" sz="2300" smtClean="0"/>
          </a:p>
        </p:txBody>
      </p:sp>
      <p:pic>
        <p:nvPicPr>
          <p:cNvPr id="86019" name="Picture 10" descr="Disease-green"/>
          <p:cNvPicPr>
            <a:picLocks noChangeAspect="1" noChangeArrowheads="1"/>
          </p:cNvPicPr>
          <p:nvPr/>
        </p:nvPicPr>
        <p:blipFill>
          <a:blip r:embed="rId2"/>
          <a:srcRect/>
          <a:stretch>
            <a:fillRect/>
          </a:stretch>
        </p:blipFill>
        <p:spPr bwMode="auto">
          <a:xfrm>
            <a:off x="298450" y="2152650"/>
            <a:ext cx="762000" cy="762000"/>
          </a:xfrm>
          <a:prstGeom prst="rect">
            <a:avLst/>
          </a:prstGeom>
          <a:noFill/>
          <a:ln w="9525">
            <a:noFill/>
            <a:miter lim="800000"/>
            <a:headEnd/>
            <a:tailEnd/>
          </a:ln>
        </p:spPr>
      </p:pic>
      <p:pic>
        <p:nvPicPr>
          <p:cNvPr id="86020" name="Picture 11" descr="Economic-yellow"/>
          <p:cNvPicPr>
            <a:picLocks noChangeAspect="1" noChangeArrowheads="1"/>
          </p:cNvPicPr>
          <p:nvPr/>
        </p:nvPicPr>
        <p:blipFill>
          <a:blip r:embed="rId3"/>
          <a:srcRect/>
          <a:stretch>
            <a:fillRect/>
          </a:stretch>
        </p:blipFill>
        <p:spPr bwMode="auto">
          <a:xfrm>
            <a:off x="304800" y="5216525"/>
            <a:ext cx="762000" cy="762000"/>
          </a:xfrm>
          <a:prstGeom prst="rect">
            <a:avLst/>
          </a:prstGeom>
          <a:noFill/>
          <a:ln w="9525">
            <a:noFill/>
            <a:miter lim="800000"/>
            <a:headEnd/>
            <a:tailEnd/>
          </a:ln>
        </p:spPr>
      </p:pic>
      <p:pic>
        <p:nvPicPr>
          <p:cNvPr id="86021" name="Picture 12" descr="Literacy-orange"/>
          <p:cNvPicPr>
            <a:picLocks noChangeAspect="1" noChangeArrowheads="1"/>
          </p:cNvPicPr>
          <p:nvPr/>
        </p:nvPicPr>
        <p:blipFill>
          <a:blip r:embed="rId4"/>
          <a:srcRect/>
          <a:stretch>
            <a:fillRect/>
          </a:stretch>
        </p:blipFill>
        <p:spPr bwMode="auto">
          <a:xfrm>
            <a:off x="288925" y="4435475"/>
            <a:ext cx="762000" cy="762000"/>
          </a:xfrm>
          <a:prstGeom prst="rect">
            <a:avLst/>
          </a:prstGeom>
          <a:noFill/>
          <a:ln w="9525">
            <a:noFill/>
            <a:miter lim="800000"/>
            <a:headEnd/>
            <a:tailEnd/>
          </a:ln>
        </p:spPr>
      </p:pic>
      <p:pic>
        <p:nvPicPr>
          <p:cNvPr id="86022" name="Picture 13" descr="Maternal-pink"/>
          <p:cNvPicPr>
            <a:picLocks noChangeAspect="1" noChangeArrowheads="1"/>
          </p:cNvPicPr>
          <p:nvPr/>
        </p:nvPicPr>
        <p:blipFill>
          <a:blip r:embed="rId5"/>
          <a:srcRect/>
          <a:stretch>
            <a:fillRect/>
          </a:stretch>
        </p:blipFill>
        <p:spPr bwMode="auto">
          <a:xfrm>
            <a:off x="298450" y="3684588"/>
            <a:ext cx="762000" cy="762000"/>
          </a:xfrm>
          <a:prstGeom prst="rect">
            <a:avLst/>
          </a:prstGeom>
          <a:noFill/>
          <a:ln w="9525">
            <a:noFill/>
            <a:miter lim="800000"/>
            <a:headEnd/>
            <a:tailEnd/>
          </a:ln>
        </p:spPr>
      </p:pic>
      <p:pic>
        <p:nvPicPr>
          <p:cNvPr id="86023" name="Picture 14" descr="Peace-purple"/>
          <p:cNvPicPr>
            <a:picLocks noChangeAspect="1" noChangeArrowheads="1"/>
          </p:cNvPicPr>
          <p:nvPr/>
        </p:nvPicPr>
        <p:blipFill>
          <a:blip r:embed="rId6"/>
          <a:srcRect/>
          <a:stretch>
            <a:fillRect/>
          </a:stretch>
        </p:blipFill>
        <p:spPr bwMode="auto">
          <a:xfrm>
            <a:off x="292100" y="1389063"/>
            <a:ext cx="762000" cy="762000"/>
          </a:xfrm>
          <a:prstGeom prst="rect">
            <a:avLst/>
          </a:prstGeom>
          <a:noFill/>
          <a:ln w="9525">
            <a:noFill/>
            <a:miter lim="800000"/>
            <a:headEnd/>
            <a:tailEnd/>
          </a:ln>
        </p:spPr>
      </p:pic>
      <p:pic>
        <p:nvPicPr>
          <p:cNvPr id="86024" name="Picture 15" descr="Water-blue"/>
          <p:cNvPicPr>
            <a:picLocks noChangeAspect="1" noChangeArrowheads="1"/>
          </p:cNvPicPr>
          <p:nvPr/>
        </p:nvPicPr>
        <p:blipFill>
          <a:blip r:embed="rId7"/>
          <a:srcRect/>
          <a:stretch>
            <a:fillRect/>
          </a:stretch>
        </p:blipFill>
        <p:spPr bwMode="auto">
          <a:xfrm>
            <a:off x="304800" y="2921000"/>
            <a:ext cx="762000" cy="76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10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 calcmode="lin" valueType="num">
                                      <p:cBhvr additive="base">
                                        <p:cTn id="12" dur="10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 calcmode="lin" valueType="num">
                                      <p:cBhvr additive="base">
                                        <p:cTn id="17" dur="10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 calcmode="lin" valueType="num">
                                      <p:cBhvr additive="base">
                                        <p:cTn id="22" dur="10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 calcmode="lin" valueType="num">
                                      <p:cBhvr additive="base">
                                        <p:cTn id="27" dur="10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 calcmode="lin" valueType="num">
                                      <p:cBhvr additive="base">
                                        <p:cTn id="32" dur="1000" fill="hold"/>
                                        <p:tgtEl>
                                          <p:spTgt spid="16998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69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bwMode="auto">
          <a:xfrm>
            <a:off x="1295400" y="2425700"/>
            <a:ext cx="7043738" cy="17526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87042"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87043" name="Metin kutusu 1"/>
          <p:cNvSpPr txBox="1">
            <a:spLocks noChangeArrowheads="1"/>
          </p:cNvSpPr>
          <p:nvPr/>
        </p:nvSpPr>
        <p:spPr bwMode="auto">
          <a:xfrm>
            <a:off x="1295400" y="2794000"/>
            <a:ext cx="7043738" cy="1016000"/>
          </a:xfrm>
          <a:prstGeom prst="rect">
            <a:avLst/>
          </a:prstGeom>
          <a:noFill/>
          <a:ln w="9525">
            <a:noFill/>
            <a:miter lim="800000"/>
            <a:headEnd/>
            <a:tailEnd/>
          </a:ln>
        </p:spPr>
        <p:txBody>
          <a:bodyPr wrap="none">
            <a:spAutoFit/>
          </a:bodyPr>
          <a:lstStyle/>
          <a:p>
            <a:r>
              <a:rPr lang="bg-BG" sz="6000" b="1">
                <a:latin typeface="Times New Roman" pitchFamily="18" charset="0"/>
              </a:rPr>
              <a:t>Глобални грантове</a:t>
            </a:r>
            <a:r>
              <a:rPr lang="tr-TR" sz="6000" b="1">
                <a:latin typeface="Times New Roman" pitchFamily="18" charset="0"/>
              </a:rPr>
              <a:t>!</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pPr>
              <a:defRPr/>
            </a:pPr>
            <a:r>
              <a:rPr lang="bg-BG" dirty="0" smtClean="0"/>
              <a:t>Глобални грантове на РФ</a:t>
            </a:r>
            <a:endParaRPr lang="en-US" dirty="0"/>
          </a:p>
        </p:txBody>
      </p:sp>
      <p:sp>
        <p:nvSpPr>
          <p:cNvPr id="89090" name="Rectangle 3"/>
          <p:cNvSpPr>
            <a:spLocks noGrp="1" noChangeArrowheads="1"/>
          </p:cNvSpPr>
          <p:nvPr>
            <p:ph type="body" idx="1"/>
          </p:nvPr>
        </p:nvSpPr>
        <p:spPr bwMode="auto">
          <a:ln>
            <a:noFill/>
          </a:ln>
        </p:spPr>
        <p:txBody>
          <a:bodyPr wrap="square" lIns="91440" tIns="45720" rIns="91440" bIns="45720" numCol="1" anchor="t" anchorCtr="0" compatLnSpc="1">
            <a:prstTxWarp prst="textNoShape">
              <a:avLst/>
            </a:prstTxWarp>
          </a:bodyPr>
          <a:lstStyle/>
          <a:p>
            <a:r>
              <a:rPr lang="bg-BG" sz="3200" smtClean="0"/>
              <a:t>Дългосрочни проекти</a:t>
            </a:r>
            <a:endParaRPr lang="en-US" sz="3200" smtClean="0"/>
          </a:p>
          <a:p>
            <a:r>
              <a:rPr lang="bg-BG" sz="3200" smtClean="0"/>
              <a:t>Награди за по-големи </a:t>
            </a:r>
          </a:p>
          <a:p>
            <a:pPr marL="392113" lvl="1" indent="0">
              <a:buFont typeface="Verdana" pitchFamily="34" charset="0"/>
              <a:buNone/>
            </a:pPr>
            <a:r>
              <a:rPr lang="bg-BG" sz="2800" smtClean="0"/>
              <a:t>грантове</a:t>
            </a:r>
            <a:endParaRPr lang="en-US" sz="2800" smtClean="0"/>
          </a:p>
          <a:p>
            <a:r>
              <a:rPr lang="bg-BG" sz="3200" smtClean="0"/>
              <a:t>Устойчиви резултати </a:t>
            </a:r>
            <a:endParaRPr lang="en-US" sz="3200" smtClean="0"/>
          </a:p>
          <a:p>
            <a:r>
              <a:rPr lang="bg-BG" sz="3200" smtClean="0"/>
              <a:t>Свързаност с приоритетите</a:t>
            </a:r>
            <a:endParaRPr lang="en-US" sz="3200" smtClean="0"/>
          </a:p>
          <a:p>
            <a:r>
              <a:rPr lang="bg-BG" sz="3200" smtClean="0"/>
              <a:t>Подкрепя от световния фонд</a:t>
            </a:r>
            <a:endParaRPr lang="en-US" sz="3200" smtClean="0"/>
          </a:p>
          <a:p>
            <a:r>
              <a:rPr lang="bg-BG" sz="3200" smtClean="0"/>
              <a:t>  възможно е да бъдат както от клубовете, така и от дистрикта</a:t>
            </a:r>
          </a:p>
        </p:txBody>
      </p:sp>
      <p:pic>
        <p:nvPicPr>
          <p:cNvPr id="611338" name="Picture 10" descr="school"/>
          <p:cNvPicPr>
            <a:picLocks noChangeAspect="1" noChangeArrowheads="1"/>
          </p:cNvPicPr>
          <p:nvPr/>
        </p:nvPicPr>
        <p:blipFill>
          <a:blip r:embed="rId3"/>
          <a:srcRect/>
          <a:stretch>
            <a:fillRect/>
          </a:stretch>
        </p:blipFill>
        <p:spPr bwMode="auto">
          <a:xfrm>
            <a:off x="6019800" y="1371600"/>
            <a:ext cx="2743200" cy="1824038"/>
          </a:xfrm>
          <a:prstGeom prst="rect">
            <a:avLst/>
          </a:prstGeom>
          <a:noFill/>
          <a:effectLst>
            <a:outerShdw dist="35921" dir="2700000" algn="ctr" rotWithShape="0">
              <a:srgbClr val="808080"/>
            </a:outerShdw>
          </a:effectLs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bg-BG" dirty="0" smtClean="0"/>
              <a:t>Глобални грантове </a:t>
            </a:r>
            <a:endParaRPr lang="en-US" dirty="0"/>
          </a:p>
        </p:txBody>
      </p:sp>
      <p:sp>
        <p:nvSpPr>
          <p:cNvPr id="91138" name="Rectangle 3"/>
          <p:cNvSpPr>
            <a:spLocks noGrp="1" noChangeArrowheads="1"/>
          </p:cNvSpPr>
          <p:nvPr>
            <p:ph type="body" idx="1"/>
          </p:nvPr>
        </p:nvSpPr>
        <p:spPr bwMode="auto">
          <a:xfrm>
            <a:off x="381000" y="3352800"/>
            <a:ext cx="8763000" cy="3505200"/>
          </a:xfrm>
          <a:ln>
            <a:noFill/>
          </a:ln>
        </p:spPr>
        <p:txBody>
          <a:bodyPr wrap="square" lIns="91440" tIns="45720" rIns="91440" bIns="45720" numCol="1" anchor="t" anchorCtr="0" compatLnSpc="1">
            <a:prstTxWarp prst="textNoShape">
              <a:avLst/>
            </a:prstTxWarp>
          </a:bodyPr>
          <a:lstStyle/>
          <a:p>
            <a:r>
              <a:rPr lang="bg-BG" smtClean="0"/>
              <a:t> Участие на Фондацията чрез Световния фонд</a:t>
            </a:r>
            <a:endParaRPr lang="en-US" smtClean="0"/>
          </a:p>
          <a:p>
            <a:pPr lvl="1"/>
            <a:r>
              <a:rPr lang="en-US" smtClean="0"/>
              <a:t>0.50</a:t>
            </a:r>
            <a:r>
              <a:rPr lang="tr-TR" smtClean="0"/>
              <a:t> </a:t>
            </a:r>
            <a:r>
              <a:rPr lang="bg-BG" smtClean="0"/>
              <a:t>$</a:t>
            </a:r>
            <a:r>
              <a:rPr lang="en-US" smtClean="0"/>
              <a:t> </a:t>
            </a:r>
            <a:r>
              <a:rPr lang="bg-BG" smtClean="0"/>
              <a:t>за всеки 1$ в кеш</a:t>
            </a:r>
            <a:endParaRPr lang="en-US" smtClean="0"/>
          </a:p>
          <a:p>
            <a:pPr lvl="1"/>
            <a:r>
              <a:rPr lang="en-US" smtClean="0"/>
              <a:t>1</a:t>
            </a:r>
            <a:r>
              <a:rPr lang="tr-TR" smtClean="0"/>
              <a:t> </a:t>
            </a:r>
            <a:r>
              <a:rPr lang="bg-BG" smtClean="0"/>
              <a:t>$ </a:t>
            </a:r>
            <a:r>
              <a:rPr lang="en-US" smtClean="0"/>
              <a:t> </a:t>
            </a:r>
            <a:r>
              <a:rPr lang="bg-BG" smtClean="0"/>
              <a:t>за </a:t>
            </a:r>
            <a:r>
              <a:rPr lang="en-US" smtClean="0"/>
              <a:t>1</a:t>
            </a:r>
            <a:r>
              <a:rPr lang="bg-BG" smtClean="0"/>
              <a:t>$ от </a:t>
            </a:r>
            <a:r>
              <a:rPr lang="en-US" smtClean="0"/>
              <a:t> DDF (</a:t>
            </a:r>
            <a:r>
              <a:rPr lang="en-US" i="1" smtClean="0"/>
              <a:t>SHARE</a:t>
            </a:r>
            <a:r>
              <a:rPr lang="en-US" smtClean="0"/>
              <a:t>) </a:t>
            </a:r>
            <a:r>
              <a:rPr lang="bg-BG" smtClean="0"/>
              <a:t>принос</a:t>
            </a:r>
            <a:endParaRPr lang="en-US" smtClean="0"/>
          </a:p>
          <a:p>
            <a:pPr>
              <a:buFontTx/>
              <a:buNone/>
            </a:pPr>
            <a:endParaRPr lang="en-US" smtClean="0"/>
          </a:p>
          <a:p>
            <a:pPr>
              <a:buFontTx/>
              <a:buNone/>
            </a:pPr>
            <a:endParaRPr lang="en-US" smtClean="0"/>
          </a:p>
          <a:p>
            <a:endParaRPr lang="en-US" smtClean="0"/>
          </a:p>
        </p:txBody>
      </p:sp>
      <p:sp>
        <p:nvSpPr>
          <p:cNvPr id="13316" name="Text Box 4"/>
          <p:cNvSpPr txBox="1">
            <a:spLocks noChangeArrowheads="1"/>
          </p:cNvSpPr>
          <p:nvPr/>
        </p:nvSpPr>
        <p:spPr bwMode="auto">
          <a:xfrm>
            <a:off x="444500" y="1371600"/>
            <a:ext cx="8229600" cy="1570038"/>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ts val="0"/>
              </a:spcBef>
              <a:spcAft>
                <a:spcPts val="0"/>
              </a:spcAft>
              <a:defRPr/>
            </a:pPr>
            <a:r>
              <a:rPr lang="bg-BG" sz="3200" dirty="0">
                <a:latin typeface="+mn-lt"/>
              </a:rPr>
              <a:t>Да помагат на Ротари клубовете и дистриктите в изпълнението на хуманитарни проекти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74638"/>
            <a:ext cx="8229600" cy="1143000"/>
          </a:xfrm>
        </p:spPr>
        <p:txBody>
          <a:bodyPr>
            <a:normAutofit fontScale="90000"/>
          </a:bodyPr>
          <a:lstStyle/>
          <a:p>
            <a:pPr>
              <a:defRPr/>
            </a:pPr>
            <a:r>
              <a:rPr lang="bg-BG" dirty="0" smtClean="0"/>
              <a:t>Сравнение между  глобалните гранове и мачинг грантовете</a:t>
            </a:r>
            <a:endParaRPr lang="en-US" dirty="0"/>
          </a:p>
        </p:txBody>
      </p:sp>
      <p:sp>
        <p:nvSpPr>
          <p:cNvPr id="93186" name="Rectangle 3"/>
          <p:cNvSpPr>
            <a:spLocks noGrp="1" noChangeArrowheads="1"/>
          </p:cNvSpPr>
          <p:nvPr>
            <p:ph type="body" idx="1"/>
          </p:nvPr>
        </p:nvSpPr>
        <p:spPr bwMode="auto">
          <a:xfrm>
            <a:off x="4876800" y="2895600"/>
            <a:ext cx="4114800" cy="3124200"/>
          </a:xfrm>
          <a:ln>
            <a:noFill/>
          </a:ln>
        </p:spPr>
        <p:txBody>
          <a:bodyPr wrap="square" lIns="91440" tIns="45720" rIns="91440" bIns="45720" numCol="1" anchor="t" anchorCtr="0" compatLnSpc="1">
            <a:prstTxWarp prst="textNoShape">
              <a:avLst/>
            </a:prstTxWarp>
          </a:bodyPr>
          <a:lstStyle/>
          <a:p>
            <a:r>
              <a:rPr lang="bg-BG" smtClean="0"/>
              <a:t>Мачинг грантове </a:t>
            </a:r>
            <a:endParaRPr lang="en-US" smtClean="0"/>
          </a:p>
          <a:p>
            <a:pPr lvl="1"/>
            <a:r>
              <a:rPr lang="bg-BG" b="1" smtClean="0">
                <a:solidFill>
                  <a:srgbClr val="FF0000"/>
                </a:solidFill>
              </a:rPr>
              <a:t>Мин</a:t>
            </a:r>
            <a:r>
              <a:rPr lang="tr-TR" b="1" smtClean="0">
                <a:solidFill>
                  <a:srgbClr val="FF0000"/>
                </a:solidFill>
              </a:rPr>
              <a:t>. 5.000 </a:t>
            </a:r>
            <a:r>
              <a:rPr lang="bg-BG" b="1" smtClean="0">
                <a:solidFill>
                  <a:srgbClr val="FF0000"/>
                </a:solidFill>
              </a:rPr>
              <a:t>$ </a:t>
            </a:r>
            <a:r>
              <a:rPr lang="bg-BG" smtClean="0"/>
              <a:t>от РФ</a:t>
            </a:r>
            <a:r>
              <a:rPr lang="tr-TR" smtClean="0"/>
              <a:t>   </a:t>
            </a:r>
            <a:r>
              <a:rPr lang="bg-BG" smtClean="0"/>
              <a:t>Проект </a:t>
            </a:r>
            <a:r>
              <a:rPr lang="bg-BG" b="1" smtClean="0">
                <a:solidFill>
                  <a:srgbClr val="FF0000"/>
                </a:solidFill>
              </a:rPr>
              <a:t>тотал</a:t>
            </a:r>
            <a:r>
              <a:rPr lang="tr-TR" b="1" smtClean="0">
                <a:solidFill>
                  <a:srgbClr val="FF0000"/>
                </a:solidFill>
              </a:rPr>
              <a:t>:</a:t>
            </a:r>
            <a:r>
              <a:rPr lang="bg-BG" b="1" smtClean="0">
                <a:solidFill>
                  <a:srgbClr val="FF0000"/>
                </a:solidFill>
              </a:rPr>
              <a:t>1</a:t>
            </a:r>
            <a:r>
              <a:rPr lang="tr-TR" b="1" smtClean="0">
                <a:solidFill>
                  <a:srgbClr val="FF0000"/>
                </a:solidFill>
              </a:rPr>
              <a:t>0.000 </a:t>
            </a:r>
            <a:r>
              <a:rPr lang="bg-BG" b="1" smtClean="0">
                <a:solidFill>
                  <a:srgbClr val="FF0000"/>
                </a:solidFill>
              </a:rPr>
              <a:t>$</a:t>
            </a:r>
            <a:r>
              <a:rPr lang="tr-TR" b="1" smtClean="0">
                <a:solidFill>
                  <a:srgbClr val="FF0000"/>
                </a:solidFill>
              </a:rPr>
              <a:t>(</a:t>
            </a:r>
            <a:r>
              <a:rPr lang="bg-BG" b="1" smtClean="0">
                <a:solidFill>
                  <a:srgbClr val="FF0000"/>
                </a:solidFill>
              </a:rPr>
              <a:t>мин.</a:t>
            </a:r>
            <a:r>
              <a:rPr lang="tr-TR" b="1" smtClean="0">
                <a:solidFill>
                  <a:srgbClr val="FF0000"/>
                </a:solidFill>
              </a:rPr>
              <a:t>)</a:t>
            </a:r>
            <a:endParaRPr lang="en-US" b="1" smtClean="0">
              <a:solidFill>
                <a:srgbClr val="FF0000"/>
              </a:solidFill>
            </a:endParaRPr>
          </a:p>
          <a:p>
            <a:pPr lvl="1"/>
            <a:r>
              <a:rPr lang="bg-BG" smtClean="0"/>
              <a:t>Макс</a:t>
            </a:r>
            <a:r>
              <a:rPr lang="tr-TR" smtClean="0"/>
              <a:t>. </a:t>
            </a:r>
            <a:r>
              <a:rPr lang="bg-BG" smtClean="0"/>
              <a:t>1</a:t>
            </a:r>
            <a:r>
              <a:rPr lang="tr-TR" smtClean="0"/>
              <a:t>00.000 </a:t>
            </a:r>
            <a:r>
              <a:rPr lang="bg-BG" smtClean="0"/>
              <a:t>$ от РФ</a:t>
            </a:r>
            <a:endParaRPr lang="tr-TR" smtClean="0"/>
          </a:p>
        </p:txBody>
      </p:sp>
      <p:sp>
        <p:nvSpPr>
          <p:cNvPr id="14340" name="Text Box 4"/>
          <p:cNvSpPr txBox="1">
            <a:spLocks noChangeArrowheads="1"/>
          </p:cNvSpPr>
          <p:nvPr/>
        </p:nvSpPr>
        <p:spPr bwMode="auto">
          <a:xfrm>
            <a:off x="457200" y="1524000"/>
            <a:ext cx="8229600" cy="1411288"/>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a:defRPr/>
            </a:pPr>
            <a:r>
              <a:rPr lang="bg-BG" sz="2800">
                <a:latin typeface="Times New Roman" pitchFamily="18" charset="0"/>
              </a:rPr>
              <a:t>Да подпомогнат Ротари клубовете и дистриктите в изпълнението на професионални обмени, стипендии и хуманитарни проекти </a:t>
            </a:r>
            <a:endParaRPr lang="en-US" sz="2800">
              <a:latin typeface="Times New Roman" pitchFamily="18" charset="0"/>
            </a:endParaRPr>
          </a:p>
        </p:txBody>
      </p:sp>
      <p:sp>
        <p:nvSpPr>
          <p:cNvPr id="5" name="Rectangle 3"/>
          <p:cNvSpPr txBox="1">
            <a:spLocks noChangeArrowheads="1"/>
          </p:cNvSpPr>
          <p:nvPr/>
        </p:nvSpPr>
        <p:spPr>
          <a:xfrm>
            <a:off x="457200" y="2895600"/>
            <a:ext cx="4114800" cy="3124200"/>
          </a:xfrm>
          <a:prstGeom prst="rect">
            <a:avLst/>
          </a:prstGeom>
          <a:solidFill>
            <a:schemeClr val="bg1"/>
          </a:solidFill>
          <a:ln>
            <a:solidFill>
              <a:srgbClr val="FFFF00"/>
            </a:solidFill>
          </a:ln>
        </p:spPr>
        <p:txBody>
          <a:bodyPr>
            <a:normAutofit fontScale="85000" lnSpcReduction="10000"/>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j-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j-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800" kern="1200">
                <a:solidFill>
                  <a:schemeClr val="tx1"/>
                </a:solidFill>
                <a:latin typeface="+mj-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4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bg-BG" dirty="0" smtClean="0"/>
              <a:t>Глобални грантове</a:t>
            </a:r>
            <a:endParaRPr lang="en-US" dirty="0" smtClean="0"/>
          </a:p>
          <a:p>
            <a:pPr lvl="1">
              <a:defRPr/>
            </a:pPr>
            <a:r>
              <a:rPr lang="bg-BG" b="1" dirty="0" smtClean="0">
                <a:solidFill>
                  <a:srgbClr val="FF0000"/>
                </a:solidFill>
              </a:rPr>
              <a:t>Мин</a:t>
            </a:r>
            <a:r>
              <a:rPr lang="tr-TR" b="1" dirty="0" smtClean="0">
                <a:solidFill>
                  <a:srgbClr val="FF0000"/>
                </a:solidFill>
              </a:rPr>
              <a:t>. 15.000 </a:t>
            </a:r>
            <a:r>
              <a:rPr lang="bg-BG" b="1" dirty="0" smtClean="0">
                <a:solidFill>
                  <a:srgbClr val="FF0000"/>
                </a:solidFill>
              </a:rPr>
              <a:t>$ </a:t>
            </a:r>
            <a:r>
              <a:rPr lang="bg-BG" dirty="0" smtClean="0"/>
              <a:t>от РФ</a:t>
            </a:r>
            <a:r>
              <a:rPr lang="tr-TR" dirty="0" smtClean="0"/>
              <a:t>   </a:t>
            </a:r>
            <a:r>
              <a:rPr lang="bg-BG" dirty="0"/>
              <a:t>П</a:t>
            </a:r>
            <a:r>
              <a:rPr lang="bg-BG" dirty="0" smtClean="0"/>
              <a:t>роект </a:t>
            </a:r>
            <a:r>
              <a:rPr lang="bg-BG" b="1" dirty="0" smtClean="0">
                <a:solidFill>
                  <a:srgbClr val="FF0000"/>
                </a:solidFill>
              </a:rPr>
              <a:t>тотал</a:t>
            </a:r>
            <a:r>
              <a:rPr lang="tr-TR" b="1" dirty="0" smtClean="0">
                <a:solidFill>
                  <a:srgbClr val="FF0000"/>
                </a:solidFill>
              </a:rPr>
              <a:t>:30.000 </a:t>
            </a:r>
            <a:r>
              <a:rPr lang="bg-BG" b="1" dirty="0" smtClean="0">
                <a:solidFill>
                  <a:srgbClr val="FF0000"/>
                </a:solidFill>
              </a:rPr>
              <a:t>$</a:t>
            </a:r>
            <a:r>
              <a:rPr lang="tr-TR" b="1" dirty="0" smtClean="0">
                <a:solidFill>
                  <a:srgbClr val="FF0000"/>
                </a:solidFill>
              </a:rPr>
              <a:t>(</a:t>
            </a:r>
            <a:r>
              <a:rPr lang="bg-BG" b="1" dirty="0" smtClean="0">
                <a:solidFill>
                  <a:srgbClr val="FF0000"/>
                </a:solidFill>
              </a:rPr>
              <a:t>мин.</a:t>
            </a:r>
            <a:r>
              <a:rPr lang="tr-TR" b="1" dirty="0" smtClean="0">
                <a:solidFill>
                  <a:srgbClr val="FF0000"/>
                </a:solidFill>
              </a:rPr>
              <a:t>)</a:t>
            </a:r>
            <a:endParaRPr lang="en-US" b="1" dirty="0" smtClean="0">
              <a:solidFill>
                <a:srgbClr val="FF0000"/>
              </a:solidFill>
            </a:endParaRPr>
          </a:p>
          <a:p>
            <a:pPr lvl="1">
              <a:defRPr/>
            </a:pPr>
            <a:r>
              <a:rPr lang="bg-BG" dirty="0" smtClean="0"/>
              <a:t>Макс</a:t>
            </a:r>
            <a:r>
              <a:rPr lang="tr-TR" dirty="0" smtClean="0"/>
              <a:t>. 200.000 </a:t>
            </a:r>
            <a:r>
              <a:rPr lang="bg-BG" dirty="0" smtClean="0"/>
              <a:t>$ от РФ</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228600" y="-76200"/>
            <a:ext cx="8229600" cy="1143000"/>
          </a:xfrm>
        </p:spPr>
        <p:txBody>
          <a:bodyPr>
            <a:normAutofit fontScale="90000"/>
          </a:bodyPr>
          <a:lstStyle/>
          <a:p>
            <a:pPr>
              <a:defRPr/>
            </a:pPr>
            <a:r>
              <a:rPr lang="bg-BG" sz="4800" dirty="0" smtClean="0"/>
              <a:t>Дистрикт и Глобални Грантове</a:t>
            </a:r>
            <a:endParaRPr lang="en-US" sz="4800" dirty="0"/>
          </a:p>
        </p:txBody>
      </p:sp>
      <p:sp>
        <p:nvSpPr>
          <p:cNvPr id="95234" name="Text Box 6"/>
          <p:cNvSpPr txBox="1">
            <a:spLocks noChangeArrowheads="1"/>
          </p:cNvSpPr>
          <p:nvPr/>
        </p:nvSpPr>
        <p:spPr bwMode="auto">
          <a:xfrm>
            <a:off x="4648200" y="1066800"/>
            <a:ext cx="4114800" cy="4724400"/>
          </a:xfrm>
          <a:prstGeom prst="rect">
            <a:avLst/>
          </a:prstGeom>
          <a:noFill/>
          <a:ln w="12700" algn="ctr">
            <a:noFill/>
            <a:miter lim="800000"/>
            <a:headEnd type="none" w="sm" len="sm"/>
            <a:tailEnd type="none" w="sm" len="sm"/>
          </a:ln>
        </p:spPr>
        <p:txBody>
          <a:bodyPr/>
          <a:lstStyle/>
          <a:p>
            <a:pPr marL="228600" indent="-228600" algn="ctr">
              <a:spcBef>
                <a:spcPct val="30000"/>
              </a:spcBef>
            </a:pPr>
            <a:r>
              <a:rPr lang="bg-BG" sz="2800" b="1">
                <a:solidFill>
                  <a:srgbClr val="2752C0"/>
                </a:solidFill>
                <a:cs typeface="Arial" charset="0"/>
              </a:rPr>
              <a:t>Глобални грантове</a:t>
            </a:r>
            <a:endParaRPr lang="en-US" sz="1000" i="1">
              <a:solidFill>
                <a:srgbClr val="2752C0"/>
              </a:solidFill>
              <a:cs typeface="Arial" charset="0"/>
            </a:endParaRPr>
          </a:p>
          <a:p>
            <a:pPr marL="228600" indent="-228600">
              <a:spcBef>
                <a:spcPct val="50000"/>
              </a:spcBef>
            </a:pPr>
            <a:endParaRPr lang="en-US" sz="800">
              <a:solidFill>
                <a:srgbClr val="2752C0"/>
              </a:solidFill>
              <a:cs typeface="Arial" charset="0"/>
            </a:endParaRPr>
          </a:p>
          <a:p>
            <a:pPr marL="228600" indent="-228600">
              <a:spcBef>
                <a:spcPct val="50000"/>
              </a:spcBef>
              <a:buFontTx/>
              <a:buChar char="•"/>
            </a:pPr>
            <a:r>
              <a:rPr lang="bg-BG">
                <a:solidFill>
                  <a:srgbClr val="2752C0"/>
                </a:solidFill>
                <a:cs typeface="Arial" charset="0"/>
              </a:rPr>
              <a:t>Глобални стипендии  за академична година</a:t>
            </a:r>
          </a:p>
          <a:p>
            <a:pPr marL="228600" indent="-228600">
              <a:spcBef>
                <a:spcPct val="50000"/>
              </a:spcBef>
              <a:buFontTx/>
              <a:buChar char="•"/>
            </a:pPr>
            <a:r>
              <a:rPr lang="bg-BG">
                <a:solidFill>
                  <a:srgbClr val="2752C0"/>
                </a:solidFill>
                <a:cs typeface="Arial" charset="0"/>
              </a:rPr>
              <a:t>Екипи за професионално обучение </a:t>
            </a:r>
          </a:p>
          <a:p>
            <a:pPr marL="228600" indent="-228600">
              <a:spcBef>
                <a:spcPct val="50000"/>
              </a:spcBef>
              <a:buFontTx/>
              <a:buChar char="•"/>
            </a:pPr>
            <a:r>
              <a:rPr lang="bg-BG">
                <a:solidFill>
                  <a:srgbClr val="2752C0"/>
                </a:solidFill>
                <a:cs typeface="Arial" charset="0"/>
              </a:rPr>
              <a:t>По-големи хуманитарни проекти (мин</a:t>
            </a:r>
            <a:r>
              <a:rPr lang="tr-TR">
                <a:solidFill>
                  <a:srgbClr val="2752C0"/>
                </a:solidFill>
                <a:cs typeface="Arial" charset="0"/>
              </a:rPr>
              <a:t> 30.000 </a:t>
            </a:r>
            <a:r>
              <a:rPr lang="bg-BG">
                <a:solidFill>
                  <a:srgbClr val="2752C0"/>
                </a:solidFill>
                <a:cs typeface="Arial" charset="0"/>
              </a:rPr>
              <a:t>$</a:t>
            </a:r>
            <a:r>
              <a:rPr lang="tr-TR">
                <a:solidFill>
                  <a:srgbClr val="2752C0"/>
                </a:solidFill>
                <a:cs typeface="Arial" charset="0"/>
              </a:rPr>
              <a:t>)</a:t>
            </a:r>
            <a:endParaRPr lang="en-US">
              <a:solidFill>
                <a:srgbClr val="2752C0"/>
              </a:solidFill>
              <a:cs typeface="Arial" charset="0"/>
            </a:endParaRPr>
          </a:p>
          <a:p>
            <a:pPr marL="228600" indent="-228600">
              <a:spcBef>
                <a:spcPct val="50000"/>
              </a:spcBef>
              <a:buFontTx/>
              <a:buChar char="•"/>
            </a:pPr>
            <a:r>
              <a:rPr lang="bg-BG">
                <a:solidFill>
                  <a:srgbClr val="2752C0"/>
                </a:solidFill>
                <a:cs typeface="Arial" charset="0"/>
              </a:rPr>
              <a:t>Ротари центрове за Международни  изследвания</a:t>
            </a:r>
            <a:endParaRPr lang="en-US">
              <a:solidFill>
                <a:srgbClr val="2752C0"/>
              </a:solidFill>
              <a:cs typeface="Arial" charset="0"/>
            </a:endParaRPr>
          </a:p>
        </p:txBody>
      </p:sp>
      <p:sp>
        <p:nvSpPr>
          <p:cNvPr id="95235" name="Text Box 8"/>
          <p:cNvSpPr txBox="1">
            <a:spLocks noChangeArrowheads="1"/>
          </p:cNvSpPr>
          <p:nvPr/>
        </p:nvSpPr>
        <p:spPr bwMode="auto">
          <a:xfrm>
            <a:off x="304800" y="1066800"/>
            <a:ext cx="4114800" cy="4724400"/>
          </a:xfrm>
          <a:prstGeom prst="rect">
            <a:avLst/>
          </a:prstGeom>
          <a:noFill/>
          <a:ln w="12700" algn="ctr">
            <a:noFill/>
            <a:miter lim="800000"/>
            <a:headEnd type="none" w="sm" len="sm"/>
            <a:tailEnd type="none" w="sm" len="sm"/>
          </a:ln>
        </p:spPr>
        <p:txBody>
          <a:bodyPr/>
          <a:lstStyle/>
          <a:p>
            <a:pPr marL="228600" indent="-228600" algn="ctr">
              <a:spcBef>
                <a:spcPct val="30000"/>
              </a:spcBef>
            </a:pPr>
            <a:r>
              <a:rPr lang="bg-BG" sz="3200" b="1">
                <a:solidFill>
                  <a:srgbClr val="5F229D"/>
                </a:solidFill>
                <a:cs typeface="Arial" charset="0"/>
              </a:rPr>
              <a:t>Дистрикт грантове</a:t>
            </a:r>
            <a:endParaRPr lang="en-US" sz="3200" b="1">
              <a:solidFill>
                <a:srgbClr val="5F229D"/>
              </a:solidFill>
              <a:cs typeface="Arial" charset="0"/>
            </a:endParaRPr>
          </a:p>
          <a:p>
            <a:pPr marL="228600" indent="-228600" algn="ctr">
              <a:spcBef>
                <a:spcPct val="30000"/>
              </a:spcBef>
            </a:pPr>
            <a:endParaRPr lang="en-US" sz="800">
              <a:solidFill>
                <a:srgbClr val="333399"/>
              </a:solidFill>
              <a:cs typeface="Arial" charset="0"/>
            </a:endParaRPr>
          </a:p>
          <a:p>
            <a:pPr marL="228600" indent="-228600">
              <a:spcBef>
                <a:spcPct val="50000"/>
              </a:spcBef>
              <a:buFontTx/>
              <a:buChar char="•"/>
            </a:pPr>
            <a:r>
              <a:rPr lang="bg-BG">
                <a:solidFill>
                  <a:srgbClr val="5F229D"/>
                </a:solidFill>
                <a:cs typeface="Arial" charset="0"/>
              </a:rPr>
              <a:t>Грантове за университетски преподаватели </a:t>
            </a:r>
          </a:p>
          <a:p>
            <a:pPr marL="228600" indent="-228600">
              <a:spcBef>
                <a:spcPct val="50000"/>
              </a:spcBef>
              <a:buFontTx/>
              <a:buChar char="•"/>
            </a:pPr>
            <a:r>
              <a:rPr lang="bg-BG">
                <a:solidFill>
                  <a:srgbClr val="5F229D"/>
                </a:solidFill>
                <a:cs typeface="Arial" charset="0"/>
              </a:rPr>
              <a:t> Посланически стипендии </a:t>
            </a:r>
            <a:r>
              <a:rPr lang="en-US">
                <a:solidFill>
                  <a:srgbClr val="5F229D"/>
                </a:solidFill>
                <a:cs typeface="Arial" charset="0"/>
              </a:rPr>
              <a:t>(</a:t>
            </a:r>
            <a:r>
              <a:rPr lang="bg-BG">
                <a:solidFill>
                  <a:srgbClr val="5F229D"/>
                </a:solidFill>
                <a:cs typeface="Arial" charset="0"/>
              </a:rPr>
              <a:t>културни, няколко академични години)</a:t>
            </a:r>
            <a:endParaRPr lang="en-US">
              <a:solidFill>
                <a:srgbClr val="5F229D"/>
              </a:solidFill>
              <a:cs typeface="Arial" charset="0"/>
            </a:endParaRPr>
          </a:p>
          <a:p>
            <a:pPr marL="228600" indent="-228600">
              <a:spcBef>
                <a:spcPct val="50000"/>
              </a:spcBef>
              <a:buFontTx/>
              <a:buChar char="•"/>
            </a:pPr>
            <a:r>
              <a:rPr lang="bg-BG">
                <a:solidFill>
                  <a:srgbClr val="5F229D"/>
                </a:solidFill>
                <a:cs typeface="Arial" charset="0"/>
              </a:rPr>
              <a:t>Групов Образователен обмен</a:t>
            </a:r>
            <a:endParaRPr lang="en-US">
              <a:solidFill>
                <a:srgbClr val="5F229D"/>
              </a:solidFill>
              <a:cs typeface="Arial" charset="0"/>
            </a:endParaRPr>
          </a:p>
          <a:p>
            <a:pPr marL="228600" indent="-228600">
              <a:spcBef>
                <a:spcPct val="50000"/>
              </a:spcBef>
              <a:buFontTx/>
              <a:buChar char="•"/>
            </a:pPr>
            <a:r>
              <a:rPr lang="bg-BG">
                <a:solidFill>
                  <a:srgbClr val="5F229D"/>
                </a:solidFill>
                <a:cs typeface="Arial" charset="0"/>
              </a:rPr>
              <a:t>Стипендии </a:t>
            </a:r>
            <a:endParaRPr lang="en-US">
              <a:solidFill>
                <a:srgbClr val="5F229D"/>
              </a:solidFill>
              <a:cs typeface="Arial" charset="0"/>
            </a:endParaRPr>
          </a:p>
          <a:p>
            <a:pPr marL="228600" indent="-228600">
              <a:spcBef>
                <a:spcPct val="50000"/>
              </a:spcBef>
              <a:buFontTx/>
              <a:buChar char="•"/>
            </a:pPr>
            <a:r>
              <a:rPr lang="bg-BG">
                <a:solidFill>
                  <a:srgbClr val="5F229D"/>
                </a:solidFill>
                <a:cs typeface="Arial" charset="0"/>
              </a:rPr>
              <a:t>Малки хуманитарни проекти</a:t>
            </a:r>
            <a:endParaRPr lang="en-US">
              <a:solidFill>
                <a:srgbClr val="5F229D"/>
              </a:solidFill>
              <a:cs typeface="Arial" charset="0"/>
            </a:endParaRPr>
          </a:p>
          <a:p>
            <a:pPr marL="228600" indent="-228600">
              <a:spcBef>
                <a:spcPct val="50000"/>
              </a:spcBef>
              <a:buFontTx/>
              <a:buChar char="•"/>
            </a:pPr>
            <a:r>
              <a:rPr lang="bg-BG">
                <a:solidFill>
                  <a:srgbClr val="5F229D"/>
                </a:solidFill>
                <a:cs typeface="Arial" charset="0"/>
              </a:rPr>
              <a:t>Грантове за доброволци</a:t>
            </a:r>
            <a:endParaRPr lang="en-US">
              <a:solidFill>
                <a:srgbClr val="5F229D"/>
              </a:solidFill>
              <a:cs typeface="Arial" charset="0"/>
            </a:endParaRPr>
          </a:p>
          <a:p>
            <a:pPr marL="228600" indent="-228600">
              <a:spcBef>
                <a:spcPct val="50000"/>
              </a:spcBef>
              <a:buFontTx/>
              <a:buChar char="•"/>
            </a:pPr>
            <a:r>
              <a:rPr lang="bg-BG">
                <a:solidFill>
                  <a:srgbClr val="5F229D"/>
                </a:solidFill>
                <a:cs typeface="Arial" charset="0"/>
              </a:rPr>
              <a:t>За възстановяване от бедствия </a:t>
            </a:r>
            <a:endParaRPr lang="en-US">
              <a:solidFill>
                <a:srgbClr val="5F229D"/>
              </a:solidFill>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body" idx="1"/>
          </p:nvPr>
        </p:nvSpPr>
        <p:spPr bwMode="auto">
          <a:xfrm>
            <a:off x="1295400" y="2438400"/>
            <a:ext cx="6553200" cy="17526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97282"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97283" name="Metin kutusu 1"/>
          <p:cNvSpPr txBox="1">
            <a:spLocks noChangeArrowheads="1"/>
          </p:cNvSpPr>
          <p:nvPr/>
        </p:nvSpPr>
        <p:spPr bwMode="auto">
          <a:xfrm>
            <a:off x="1371600" y="2438400"/>
            <a:ext cx="6477000" cy="1311275"/>
          </a:xfrm>
          <a:prstGeom prst="rect">
            <a:avLst/>
          </a:prstGeom>
          <a:noFill/>
          <a:ln w="9525">
            <a:noFill/>
            <a:miter lim="800000"/>
            <a:headEnd/>
            <a:tailEnd/>
          </a:ln>
        </p:spPr>
        <p:txBody>
          <a:bodyPr>
            <a:spAutoFit/>
          </a:bodyPr>
          <a:lstStyle/>
          <a:p>
            <a:pPr algn="ctr"/>
            <a:r>
              <a:rPr lang="bg-BG" sz="4000" b="1">
                <a:latin typeface="Times New Roman" pitchFamily="18" charset="0"/>
              </a:rPr>
              <a:t>Дистрикт   грантове!</a:t>
            </a:r>
          </a:p>
          <a:p>
            <a:endParaRPr lang="tr-TR" sz="4000" b="1">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60" name="Object 140"/>
          <p:cNvGraphicFramePr>
            <a:graphicFrameLocks noChangeAspect="1"/>
          </p:cNvGraphicFramePr>
          <p:nvPr/>
        </p:nvGraphicFramePr>
        <p:xfrm>
          <a:off x="2209800" y="3281363"/>
          <a:ext cx="4560888" cy="3043237"/>
        </p:xfrm>
        <a:graphic>
          <a:graphicData uri="http://schemas.openxmlformats.org/presentationml/2006/ole">
            <mc:AlternateContent xmlns:mc="http://schemas.openxmlformats.org/markup-compatibility/2006">
              <mc:Choice xmlns:v="urn:schemas-microsoft-com:vml" Requires="v">
                <p:oleObj spid="_x0000_s5262" name="Chart" r:id="rId4" imgW="6096000" imgH="4067085" progId="MSGraph.Chart.5">
                  <p:embed followColorScheme="full"/>
                </p:oleObj>
              </mc:Choice>
              <mc:Fallback>
                <p:oleObj name="Chart" r:id="rId4" imgW="6096000" imgH="4067085" progId="MSGraph.Chart.5">
                  <p:embed followColorScheme="full"/>
                  <p:pic>
                    <p:nvPicPr>
                      <p:cNvPr id="0" name="Picture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81363"/>
                        <a:ext cx="4560888" cy="304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1" name="Object 141"/>
          <p:cNvGraphicFramePr>
            <a:graphicFrameLocks noChangeAspect="1"/>
          </p:cNvGraphicFramePr>
          <p:nvPr/>
        </p:nvGraphicFramePr>
        <p:xfrm>
          <a:off x="2286000" y="304800"/>
          <a:ext cx="4648200" cy="3101975"/>
        </p:xfrm>
        <a:graphic>
          <a:graphicData uri="http://schemas.openxmlformats.org/presentationml/2006/ole">
            <mc:AlternateContent xmlns:mc="http://schemas.openxmlformats.org/markup-compatibility/2006">
              <mc:Choice xmlns:v="urn:schemas-microsoft-com:vml" Requires="v">
                <p:oleObj spid="_x0000_s5263" name="Chart" r:id="rId6" imgW="6096000" imgH="4067085" progId="MSGraph.Chart.5">
                  <p:embed followColorScheme="full"/>
                </p:oleObj>
              </mc:Choice>
              <mc:Fallback>
                <p:oleObj name="Chart" r:id="rId6" imgW="6096000" imgH="4067085" progId="MSGraph.Chart.5">
                  <p:embed followColorScheme="full"/>
                  <p:pic>
                    <p:nvPicPr>
                      <p:cNvPr id="0" name="Picture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4800"/>
                        <a:ext cx="4648200"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62" name="Text Box 7"/>
          <p:cNvSpPr txBox="1">
            <a:spLocks noChangeArrowheads="1"/>
          </p:cNvSpPr>
          <p:nvPr/>
        </p:nvSpPr>
        <p:spPr bwMode="auto">
          <a:xfrm>
            <a:off x="4054475" y="139700"/>
            <a:ext cx="920750" cy="366713"/>
          </a:xfrm>
          <a:prstGeom prst="rect">
            <a:avLst/>
          </a:prstGeom>
          <a:noFill/>
          <a:ln w="9525">
            <a:noFill/>
            <a:miter lim="800000"/>
            <a:headEnd/>
            <a:tailEnd/>
          </a:ln>
        </p:spPr>
        <p:txBody>
          <a:bodyPr wrap="none">
            <a:spAutoFit/>
          </a:bodyPr>
          <a:lstStyle/>
          <a:p>
            <a:pPr algn="ctr"/>
            <a:r>
              <a:rPr lang="tr-TR"/>
              <a:t>D.6160</a:t>
            </a:r>
          </a:p>
        </p:txBody>
      </p:sp>
      <p:sp>
        <p:nvSpPr>
          <p:cNvPr id="5263" name="Text Box 8"/>
          <p:cNvSpPr txBox="1">
            <a:spLocks noChangeArrowheads="1"/>
          </p:cNvSpPr>
          <p:nvPr/>
        </p:nvSpPr>
        <p:spPr bwMode="auto">
          <a:xfrm>
            <a:off x="4022725" y="3214688"/>
            <a:ext cx="927100" cy="369887"/>
          </a:xfrm>
          <a:prstGeom prst="rect">
            <a:avLst/>
          </a:prstGeom>
          <a:noFill/>
          <a:ln w="9525">
            <a:noFill/>
            <a:miter lim="800000"/>
            <a:headEnd/>
            <a:tailEnd/>
          </a:ln>
        </p:spPr>
        <p:txBody>
          <a:bodyPr wrap="none">
            <a:spAutoFit/>
          </a:bodyPr>
          <a:lstStyle/>
          <a:p>
            <a:pPr algn="ctr"/>
            <a:r>
              <a:rPr lang="tr-TR"/>
              <a:t>D.2482</a:t>
            </a:r>
          </a:p>
        </p:txBody>
      </p:sp>
      <p:sp>
        <p:nvSpPr>
          <p:cNvPr id="5264" name="Line 9"/>
          <p:cNvSpPr>
            <a:spLocks noChangeShapeType="1"/>
          </p:cNvSpPr>
          <p:nvPr/>
        </p:nvSpPr>
        <p:spPr bwMode="auto">
          <a:xfrm flipH="1">
            <a:off x="2124075" y="836613"/>
            <a:ext cx="1368425" cy="1587"/>
          </a:xfrm>
          <a:prstGeom prst="line">
            <a:avLst/>
          </a:prstGeom>
          <a:noFill/>
          <a:ln w="9525">
            <a:solidFill>
              <a:schemeClr val="tx1"/>
            </a:solidFill>
            <a:round/>
            <a:headEnd type="triangle" w="med" len="med"/>
            <a:tailEnd/>
          </a:ln>
        </p:spPr>
        <p:txBody>
          <a:bodyPr wrap="none" anchor="ctr"/>
          <a:lstStyle/>
          <a:p>
            <a:endParaRPr lang="bg-BG"/>
          </a:p>
        </p:txBody>
      </p:sp>
      <p:sp>
        <p:nvSpPr>
          <p:cNvPr id="5265" name="Line 10"/>
          <p:cNvSpPr>
            <a:spLocks noChangeShapeType="1"/>
          </p:cNvSpPr>
          <p:nvPr/>
        </p:nvSpPr>
        <p:spPr bwMode="auto">
          <a:xfrm flipH="1">
            <a:off x="2111375" y="836613"/>
            <a:ext cx="12700" cy="3440112"/>
          </a:xfrm>
          <a:prstGeom prst="line">
            <a:avLst/>
          </a:prstGeom>
          <a:noFill/>
          <a:ln w="9525">
            <a:solidFill>
              <a:schemeClr val="tx1"/>
            </a:solidFill>
            <a:round/>
            <a:headEnd/>
            <a:tailEnd/>
          </a:ln>
        </p:spPr>
        <p:txBody>
          <a:bodyPr wrap="none" anchor="ctr"/>
          <a:lstStyle/>
          <a:p>
            <a:endParaRPr lang="bg-BG"/>
          </a:p>
        </p:txBody>
      </p:sp>
      <p:sp>
        <p:nvSpPr>
          <p:cNvPr id="5266" name="Line 11"/>
          <p:cNvSpPr>
            <a:spLocks noChangeShapeType="1"/>
          </p:cNvSpPr>
          <p:nvPr/>
        </p:nvSpPr>
        <p:spPr bwMode="auto">
          <a:xfrm>
            <a:off x="2109788" y="4297363"/>
            <a:ext cx="1095375" cy="1587"/>
          </a:xfrm>
          <a:prstGeom prst="line">
            <a:avLst/>
          </a:prstGeom>
          <a:noFill/>
          <a:ln w="9525">
            <a:solidFill>
              <a:schemeClr val="tx1"/>
            </a:solidFill>
            <a:round/>
            <a:headEnd/>
            <a:tailEnd type="triangle" w="med" len="med"/>
          </a:ln>
        </p:spPr>
        <p:txBody>
          <a:bodyPr wrap="none" anchor="ctr"/>
          <a:lstStyle/>
          <a:p>
            <a:endParaRPr lang="bg-BG"/>
          </a:p>
        </p:txBody>
      </p:sp>
      <p:sp>
        <p:nvSpPr>
          <p:cNvPr id="5267" name="Line 12"/>
          <p:cNvSpPr>
            <a:spLocks noChangeShapeType="1"/>
          </p:cNvSpPr>
          <p:nvPr/>
        </p:nvSpPr>
        <p:spPr bwMode="auto">
          <a:xfrm flipH="1">
            <a:off x="5580063" y="836613"/>
            <a:ext cx="1296987" cy="1587"/>
          </a:xfrm>
          <a:prstGeom prst="line">
            <a:avLst/>
          </a:prstGeom>
          <a:noFill/>
          <a:ln w="9525">
            <a:solidFill>
              <a:schemeClr val="tx1"/>
            </a:solidFill>
            <a:round/>
            <a:headEnd/>
            <a:tailEnd type="triangle" w="med" len="med"/>
          </a:ln>
        </p:spPr>
        <p:txBody>
          <a:bodyPr wrap="none" anchor="ctr"/>
          <a:lstStyle/>
          <a:p>
            <a:endParaRPr lang="bg-BG"/>
          </a:p>
        </p:txBody>
      </p:sp>
      <p:sp>
        <p:nvSpPr>
          <p:cNvPr id="5268" name="Line 13"/>
          <p:cNvSpPr>
            <a:spLocks noChangeShapeType="1"/>
          </p:cNvSpPr>
          <p:nvPr/>
        </p:nvSpPr>
        <p:spPr bwMode="auto">
          <a:xfrm>
            <a:off x="6877050" y="836613"/>
            <a:ext cx="1588" cy="3425825"/>
          </a:xfrm>
          <a:prstGeom prst="line">
            <a:avLst/>
          </a:prstGeom>
          <a:noFill/>
          <a:ln w="9525">
            <a:solidFill>
              <a:schemeClr val="tx1"/>
            </a:solidFill>
            <a:round/>
            <a:headEnd/>
            <a:tailEnd/>
          </a:ln>
        </p:spPr>
        <p:txBody>
          <a:bodyPr wrap="none" anchor="ctr"/>
          <a:lstStyle/>
          <a:p>
            <a:endParaRPr lang="bg-BG"/>
          </a:p>
        </p:txBody>
      </p:sp>
      <p:sp>
        <p:nvSpPr>
          <p:cNvPr id="5269" name="Line 14"/>
          <p:cNvSpPr>
            <a:spLocks noChangeShapeType="1"/>
          </p:cNvSpPr>
          <p:nvPr/>
        </p:nvSpPr>
        <p:spPr bwMode="auto">
          <a:xfrm>
            <a:off x="5737225" y="4283075"/>
            <a:ext cx="1125538" cy="1588"/>
          </a:xfrm>
          <a:prstGeom prst="line">
            <a:avLst/>
          </a:prstGeom>
          <a:noFill/>
          <a:ln w="9525">
            <a:solidFill>
              <a:schemeClr val="tx1"/>
            </a:solidFill>
            <a:round/>
            <a:headEnd type="triangle" w="med" len="med"/>
            <a:tailEnd/>
          </a:ln>
        </p:spPr>
        <p:txBody>
          <a:bodyPr wrap="none" anchor="ctr"/>
          <a:lstStyle/>
          <a:p>
            <a:endParaRPr lang="bg-BG"/>
          </a:p>
        </p:txBody>
      </p:sp>
      <p:sp>
        <p:nvSpPr>
          <p:cNvPr id="5270" name="Text Box 17"/>
          <p:cNvSpPr txBox="1">
            <a:spLocks noChangeArrowheads="1"/>
          </p:cNvSpPr>
          <p:nvPr/>
        </p:nvSpPr>
        <p:spPr bwMode="auto">
          <a:xfrm>
            <a:off x="4575175" y="1171575"/>
            <a:ext cx="1063625" cy="581025"/>
          </a:xfrm>
          <a:prstGeom prst="rect">
            <a:avLst/>
          </a:prstGeom>
          <a:noFill/>
          <a:ln w="9525">
            <a:noFill/>
            <a:miter lim="800000"/>
            <a:headEnd/>
            <a:tailEnd/>
          </a:ln>
        </p:spPr>
        <p:txBody>
          <a:bodyPr wrap="none">
            <a:spAutoFit/>
          </a:bodyPr>
          <a:lstStyle/>
          <a:p>
            <a:pPr algn="ctr"/>
            <a:r>
              <a:rPr lang="tr-TR" sz="1600" b="1"/>
              <a:t>%50 DDF</a:t>
            </a:r>
          </a:p>
          <a:p>
            <a:pPr algn="ctr"/>
            <a:r>
              <a:rPr lang="tr-TR" sz="1600" b="1"/>
              <a:t> </a:t>
            </a:r>
            <a:r>
              <a:rPr lang="bg-BG" sz="1600" b="1"/>
              <a:t>РФ</a:t>
            </a:r>
            <a:endParaRPr lang="tr-TR" sz="1600" b="1"/>
          </a:p>
        </p:txBody>
      </p:sp>
      <p:sp>
        <p:nvSpPr>
          <p:cNvPr id="5271" name="Text Box 18"/>
          <p:cNvSpPr txBox="1">
            <a:spLocks noChangeArrowheads="1"/>
          </p:cNvSpPr>
          <p:nvPr/>
        </p:nvSpPr>
        <p:spPr bwMode="auto">
          <a:xfrm>
            <a:off x="3552825" y="1171575"/>
            <a:ext cx="1127125" cy="584200"/>
          </a:xfrm>
          <a:prstGeom prst="rect">
            <a:avLst/>
          </a:prstGeom>
          <a:noFill/>
          <a:ln w="9525">
            <a:noFill/>
            <a:miter lim="800000"/>
            <a:headEnd/>
            <a:tailEnd/>
          </a:ln>
        </p:spPr>
        <p:txBody>
          <a:bodyPr wrap="none">
            <a:spAutoFit/>
          </a:bodyPr>
          <a:lstStyle/>
          <a:p>
            <a:pPr algn="ctr"/>
            <a:r>
              <a:rPr lang="tr-TR" sz="1600" b="1"/>
              <a:t>%50 DDF</a:t>
            </a:r>
          </a:p>
          <a:p>
            <a:pPr algn="ctr"/>
            <a:r>
              <a:rPr lang="bg-BG" sz="1600" b="1"/>
              <a:t>Дистрикт</a:t>
            </a:r>
            <a:endParaRPr lang="tr-TR" sz="1600" b="1"/>
          </a:p>
        </p:txBody>
      </p:sp>
      <p:sp>
        <p:nvSpPr>
          <p:cNvPr id="5272" name="Text Box 19"/>
          <p:cNvSpPr txBox="1">
            <a:spLocks noChangeArrowheads="1"/>
          </p:cNvSpPr>
          <p:nvPr/>
        </p:nvSpPr>
        <p:spPr bwMode="auto">
          <a:xfrm>
            <a:off x="3565525" y="2063750"/>
            <a:ext cx="1897063" cy="338138"/>
          </a:xfrm>
          <a:prstGeom prst="rect">
            <a:avLst/>
          </a:prstGeom>
          <a:noFill/>
          <a:ln w="9525">
            <a:noFill/>
            <a:miter lim="800000"/>
            <a:headEnd/>
            <a:tailEnd/>
          </a:ln>
        </p:spPr>
        <p:txBody>
          <a:bodyPr wrap="none">
            <a:spAutoFit/>
          </a:bodyPr>
          <a:lstStyle/>
          <a:p>
            <a:pPr algn="ctr"/>
            <a:r>
              <a:rPr lang="bg-BG" sz="1600" b="1">
                <a:solidFill>
                  <a:schemeClr val="bg1"/>
                </a:solidFill>
              </a:rPr>
              <a:t>Световния Фонд</a:t>
            </a:r>
            <a:endParaRPr lang="tr-TR" sz="1600" b="1">
              <a:solidFill>
                <a:schemeClr val="bg1"/>
              </a:solidFill>
            </a:endParaRPr>
          </a:p>
        </p:txBody>
      </p:sp>
      <p:sp>
        <p:nvSpPr>
          <p:cNvPr id="5273" name="Text Box 20"/>
          <p:cNvSpPr txBox="1">
            <a:spLocks noChangeArrowheads="1"/>
          </p:cNvSpPr>
          <p:nvPr/>
        </p:nvSpPr>
        <p:spPr bwMode="auto">
          <a:xfrm>
            <a:off x="3346450" y="4143375"/>
            <a:ext cx="1127125" cy="584200"/>
          </a:xfrm>
          <a:prstGeom prst="rect">
            <a:avLst/>
          </a:prstGeom>
          <a:noFill/>
          <a:ln w="9525">
            <a:noFill/>
            <a:miter lim="800000"/>
            <a:headEnd/>
            <a:tailEnd/>
          </a:ln>
        </p:spPr>
        <p:txBody>
          <a:bodyPr wrap="none">
            <a:spAutoFit/>
          </a:bodyPr>
          <a:lstStyle/>
          <a:p>
            <a:pPr algn="ctr"/>
            <a:r>
              <a:rPr lang="tr-TR" sz="1600" b="1"/>
              <a:t>%50 DDF</a:t>
            </a:r>
          </a:p>
          <a:p>
            <a:pPr algn="ctr"/>
            <a:r>
              <a:rPr lang="bg-BG" sz="1600" b="1"/>
              <a:t>Дистрикт</a:t>
            </a:r>
            <a:endParaRPr lang="tr-TR" sz="1600" b="1"/>
          </a:p>
        </p:txBody>
      </p:sp>
      <p:sp>
        <p:nvSpPr>
          <p:cNvPr id="5274" name="Text Box 21"/>
          <p:cNvSpPr txBox="1">
            <a:spLocks noChangeArrowheads="1"/>
          </p:cNvSpPr>
          <p:nvPr/>
        </p:nvSpPr>
        <p:spPr bwMode="auto">
          <a:xfrm>
            <a:off x="4429125" y="4143375"/>
            <a:ext cx="1063625" cy="581025"/>
          </a:xfrm>
          <a:prstGeom prst="rect">
            <a:avLst/>
          </a:prstGeom>
          <a:noFill/>
          <a:ln w="9525">
            <a:noFill/>
            <a:miter lim="800000"/>
            <a:headEnd/>
            <a:tailEnd/>
          </a:ln>
        </p:spPr>
        <p:txBody>
          <a:bodyPr wrap="none">
            <a:spAutoFit/>
          </a:bodyPr>
          <a:lstStyle/>
          <a:p>
            <a:pPr algn="ctr"/>
            <a:r>
              <a:rPr lang="tr-TR" sz="1600" b="1"/>
              <a:t>%50 DDF</a:t>
            </a:r>
          </a:p>
          <a:p>
            <a:pPr algn="ctr"/>
            <a:r>
              <a:rPr lang="bg-BG" sz="1600" b="1"/>
              <a:t>РФ</a:t>
            </a:r>
            <a:endParaRPr lang="tr-TR" sz="1600" b="1"/>
          </a:p>
        </p:txBody>
      </p:sp>
      <p:sp>
        <p:nvSpPr>
          <p:cNvPr id="5275" name="Text Box 22"/>
          <p:cNvSpPr txBox="1">
            <a:spLocks noChangeArrowheads="1"/>
          </p:cNvSpPr>
          <p:nvPr/>
        </p:nvSpPr>
        <p:spPr bwMode="auto">
          <a:xfrm>
            <a:off x="3581400" y="5014913"/>
            <a:ext cx="1897063" cy="584200"/>
          </a:xfrm>
          <a:prstGeom prst="rect">
            <a:avLst/>
          </a:prstGeom>
          <a:noFill/>
          <a:ln w="9525">
            <a:noFill/>
            <a:miter lim="800000"/>
            <a:headEnd/>
            <a:tailEnd/>
          </a:ln>
        </p:spPr>
        <p:txBody>
          <a:bodyPr wrap="none">
            <a:spAutoFit/>
          </a:bodyPr>
          <a:lstStyle/>
          <a:p>
            <a:pPr algn="ctr"/>
            <a:r>
              <a:rPr lang="bg-BG" sz="1600" b="1">
                <a:solidFill>
                  <a:schemeClr val="bg1"/>
                </a:solidFill>
              </a:rPr>
              <a:t>Световния Фонд</a:t>
            </a:r>
            <a:endParaRPr lang="tr-TR" sz="1600" b="1">
              <a:solidFill>
                <a:schemeClr val="bg1"/>
              </a:solidFill>
            </a:endParaRPr>
          </a:p>
          <a:p>
            <a:pPr algn="ctr"/>
            <a:endParaRPr lang="tr-TR" sz="1600" b="1">
              <a:solidFill>
                <a:schemeClr val="bg1"/>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body" idx="1"/>
          </p:nvPr>
        </p:nvSpPr>
        <p:spPr bwMode="auto">
          <a:xfrm>
            <a:off x="381000" y="2438400"/>
            <a:ext cx="8382000" cy="3962400"/>
          </a:xfrm>
          <a:ln>
            <a:miter lim="800000"/>
            <a:headEnd/>
            <a:tailEnd/>
          </a:ln>
        </p:spPr>
        <p:txBody>
          <a:bodyPr wrap="square" lIns="91440" tIns="45720" rIns="91440" bIns="45720" numCol="1" anchor="t" anchorCtr="0" compatLnSpc="1">
            <a:prstTxWarp prst="textNoShape">
              <a:avLst/>
            </a:prstTxWarp>
          </a:bodyPr>
          <a:lstStyle/>
          <a:p>
            <a:pPr eaLnBrk="1" hangingPunct="1"/>
            <a:endParaRPr lang="tr-TR" smtClean="0"/>
          </a:p>
        </p:txBody>
      </p:sp>
      <p:sp>
        <p:nvSpPr>
          <p:cNvPr id="102402" name="Text Box 6"/>
          <p:cNvSpPr txBox="1">
            <a:spLocks noChangeArrowheads="1"/>
          </p:cNvSpPr>
          <p:nvPr/>
        </p:nvSpPr>
        <p:spPr bwMode="auto">
          <a:xfrm>
            <a:off x="2052638" y="152400"/>
            <a:ext cx="4930775" cy="1006475"/>
          </a:xfrm>
          <a:prstGeom prst="rect">
            <a:avLst/>
          </a:prstGeom>
          <a:noFill/>
          <a:ln w="9525">
            <a:noFill/>
            <a:miter lim="800000"/>
            <a:headEnd/>
            <a:tailEnd/>
          </a:ln>
        </p:spPr>
        <p:txBody>
          <a:bodyPr wrap="none">
            <a:spAutoFit/>
          </a:bodyPr>
          <a:lstStyle/>
          <a:p>
            <a:pPr algn="ctr"/>
            <a:r>
              <a:rPr lang="bg-BG" sz="3200" b="1"/>
              <a:t>Дистрикт   грантове</a:t>
            </a:r>
          </a:p>
          <a:p>
            <a:pPr algn="ctr"/>
            <a:r>
              <a:rPr lang="tr-TR" sz="2800" b="1"/>
              <a:t>(</a:t>
            </a:r>
            <a:r>
              <a:rPr lang="bg-BG" sz="2800" b="1"/>
              <a:t> под отговорността на ДГ</a:t>
            </a:r>
            <a:r>
              <a:rPr lang="tr-TR" sz="2800" b="1"/>
              <a:t>)</a:t>
            </a:r>
          </a:p>
        </p:txBody>
      </p:sp>
      <p:sp>
        <p:nvSpPr>
          <p:cNvPr id="102403" name="Rectangle 7"/>
          <p:cNvSpPr>
            <a:spLocks noChangeArrowheads="1"/>
          </p:cNvSpPr>
          <p:nvPr/>
        </p:nvSpPr>
        <p:spPr bwMode="auto">
          <a:xfrm>
            <a:off x="611188" y="2349500"/>
            <a:ext cx="3240087" cy="2808288"/>
          </a:xfrm>
          <a:prstGeom prst="rect">
            <a:avLst/>
          </a:prstGeom>
          <a:solidFill>
            <a:schemeClr val="accent2"/>
          </a:solidFill>
          <a:ln w="9525">
            <a:solidFill>
              <a:schemeClr val="accent2"/>
            </a:solidFill>
            <a:miter lim="800000"/>
            <a:headEnd/>
            <a:tailEnd/>
          </a:ln>
        </p:spPr>
        <p:txBody>
          <a:bodyPr wrap="none" anchor="ctr"/>
          <a:lstStyle/>
          <a:p>
            <a:endParaRPr lang="tr-TR">
              <a:latin typeface="Times New Roman" pitchFamily="18" charset="0"/>
            </a:endParaRPr>
          </a:p>
        </p:txBody>
      </p:sp>
      <p:sp>
        <p:nvSpPr>
          <p:cNvPr id="102404" name="Line 8"/>
          <p:cNvSpPr>
            <a:spLocks noChangeShapeType="1"/>
          </p:cNvSpPr>
          <p:nvPr/>
        </p:nvSpPr>
        <p:spPr bwMode="auto">
          <a:xfrm>
            <a:off x="611188" y="2781300"/>
            <a:ext cx="3240087" cy="0"/>
          </a:xfrm>
          <a:prstGeom prst="line">
            <a:avLst/>
          </a:prstGeom>
          <a:noFill/>
          <a:ln w="9525">
            <a:solidFill>
              <a:schemeClr val="tx1"/>
            </a:solidFill>
            <a:round/>
            <a:headEnd/>
            <a:tailEnd/>
          </a:ln>
        </p:spPr>
        <p:txBody>
          <a:bodyPr/>
          <a:lstStyle/>
          <a:p>
            <a:endParaRPr lang="bg-BG"/>
          </a:p>
        </p:txBody>
      </p:sp>
      <p:sp>
        <p:nvSpPr>
          <p:cNvPr id="102405" name="Text Box 9"/>
          <p:cNvSpPr txBox="1">
            <a:spLocks noChangeArrowheads="1"/>
          </p:cNvSpPr>
          <p:nvPr/>
        </p:nvSpPr>
        <p:spPr bwMode="auto">
          <a:xfrm>
            <a:off x="808038" y="2368550"/>
            <a:ext cx="1058862" cy="369888"/>
          </a:xfrm>
          <a:prstGeom prst="rect">
            <a:avLst/>
          </a:prstGeom>
          <a:noFill/>
          <a:ln w="9525">
            <a:noFill/>
            <a:miter lim="800000"/>
            <a:headEnd/>
            <a:tailEnd/>
          </a:ln>
        </p:spPr>
        <p:txBody>
          <a:bodyPr wrap="none">
            <a:spAutoFit/>
          </a:bodyPr>
          <a:lstStyle/>
          <a:p>
            <a:r>
              <a:rPr lang="bg-BG" b="1">
                <a:solidFill>
                  <a:schemeClr val="bg1"/>
                </a:solidFill>
              </a:rPr>
              <a:t>ДГ </a:t>
            </a:r>
            <a:r>
              <a:rPr lang="tr-TR" b="1">
                <a:solidFill>
                  <a:schemeClr val="bg1"/>
                </a:solidFill>
              </a:rPr>
              <a:t>2482</a:t>
            </a:r>
          </a:p>
        </p:txBody>
      </p:sp>
      <p:sp>
        <p:nvSpPr>
          <p:cNvPr id="102406" name="Rectangle 10"/>
          <p:cNvSpPr>
            <a:spLocks noChangeArrowheads="1"/>
          </p:cNvSpPr>
          <p:nvPr/>
        </p:nvSpPr>
        <p:spPr bwMode="auto">
          <a:xfrm>
            <a:off x="1547813" y="4292600"/>
            <a:ext cx="1368425" cy="360363"/>
          </a:xfrm>
          <a:prstGeom prst="rect">
            <a:avLst/>
          </a:prstGeom>
          <a:noFill/>
          <a:ln w="9525">
            <a:solidFill>
              <a:schemeClr val="tx1"/>
            </a:solidFill>
            <a:miter lim="800000"/>
            <a:headEnd/>
            <a:tailEnd/>
          </a:ln>
        </p:spPr>
        <p:txBody>
          <a:bodyPr wrap="none" anchor="ctr"/>
          <a:lstStyle/>
          <a:p>
            <a:pPr algn="ctr"/>
            <a:r>
              <a:rPr lang="tr-TR" b="1">
                <a:latin typeface="Times New Roman" pitchFamily="18" charset="0"/>
              </a:rPr>
              <a:t> X Club</a:t>
            </a:r>
          </a:p>
        </p:txBody>
      </p:sp>
      <p:sp>
        <p:nvSpPr>
          <p:cNvPr id="102407" name="Line 11"/>
          <p:cNvSpPr>
            <a:spLocks noChangeShapeType="1"/>
          </p:cNvSpPr>
          <p:nvPr/>
        </p:nvSpPr>
        <p:spPr bwMode="auto">
          <a:xfrm flipV="1">
            <a:off x="2195513" y="2924175"/>
            <a:ext cx="0" cy="1368425"/>
          </a:xfrm>
          <a:prstGeom prst="line">
            <a:avLst/>
          </a:prstGeom>
          <a:noFill/>
          <a:ln w="28575">
            <a:solidFill>
              <a:schemeClr val="tx1"/>
            </a:solidFill>
            <a:round/>
            <a:headEnd/>
            <a:tailEnd type="triangle" w="med" len="med"/>
          </a:ln>
        </p:spPr>
        <p:txBody>
          <a:bodyPr/>
          <a:lstStyle/>
          <a:p>
            <a:endParaRPr lang="bg-BG"/>
          </a:p>
        </p:txBody>
      </p:sp>
      <p:sp>
        <p:nvSpPr>
          <p:cNvPr id="102408" name="Rectangle 12"/>
          <p:cNvSpPr>
            <a:spLocks noChangeArrowheads="1"/>
          </p:cNvSpPr>
          <p:nvPr/>
        </p:nvSpPr>
        <p:spPr bwMode="auto">
          <a:xfrm>
            <a:off x="4932363" y="2349500"/>
            <a:ext cx="3240087" cy="2808288"/>
          </a:xfrm>
          <a:prstGeom prst="rect">
            <a:avLst/>
          </a:prstGeom>
          <a:solidFill>
            <a:srgbClr val="FFFF00"/>
          </a:solidFill>
          <a:ln w="9525">
            <a:solidFill>
              <a:schemeClr val="tx1"/>
            </a:solidFill>
            <a:miter lim="800000"/>
            <a:headEnd/>
            <a:tailEnd/>
          </a:ln>
        </p:spPr>
        <p:txBody>
          <a:bodyPr wrap="none" anchor="ctr"/>
          <a:lstStyle/>
          <a:p>
            <a:pPr algn="ctr"/>
            <a:endParaRPr lang="tr-TR">
              <a:solidFill>
                <a:srgbClr val="FFFF00"/>
              </a:solidFill>
              <a:latin typeface="Times New Roman" pitchFamily="18" charset="0"/>
            </a:endParaRPr>
          </a:p>
        </p:txBody>
      </p:sp>
      <p:sp>
        <p:nvSpPr>
          <p:cNvPr id="102409" name="Line 13"/>
          <p:cNvSpPr>
            <a:spLocks noChangeShapeType="1"/>
          </p:cNvSpPr>
          <p:nvPr/>
        </p:nvSpPr>
        <p:spPr bwMode="auto">
          <a:xfrm>
            <a:off x="4932363" y="2781300"/>
            <a:ext cx="3240087" cy="0"/>
          </a:xfrm>
          <a:prstGeom prst="line">
            <a:avLst/>
          </a:prstGeom>
          <a:noFill/>
          <a:ln w="9525">
            <a:solidFill>
              <a:schemeClr val="tx1"/>
            </a:solidFill>
            <a:round/>
            <a:headEnd/>
            <a:tailEnd/>
          </a:ln>
        </p:spPr>
        <p:txBody>
          <a:bodyPr/>
          <a:lstStyle/>
          <a:p>
            <a:endParaRPr lang="bg-BG"/>
          </a:p>
        </p:txBody>
      </p:sp>
      <p:sp>
        <p:nvSpPr>
          <p:cNvPr id="102410" name="Text Box 14"/>
          <p:cNvSpPr txBox="1">
            <a:spLocks noChangeArrowheads="1"/>
          </p:cNvSpPr>
          <p:nvPr/>
        </p:nvSpPr>
        <p:spPr bwMode="auto">
          <a:xfrm>
            <a:off x="5129213" y="2368550"/>
            <a:ext cx="1058862" cy="369888"/>
          </a:xfrm>
          <a:prstGeom prst="rect">
            <a:avLst/>
          </a:prstGeom>
          <a:noFill/>
          <a:ln w="9525">
            <a:noFill/>
            <a:miter lim="800000"/>
            <a:headEnd/>
            <a:tailEnd/>
          </a:ln>
        </p:spPr>
        <p:txBody>
          <a:bodyPr wrap="none">
            <a:spAutoFit/>
          </a:bodyPr>
          <a:lstStyle/>
          <a:p>
            <a:r>
              <a:rPr lang="bg-BG" b="1"/>
              <a:t>ДГ </a:t>
            </a:r>
            <a:r>
              <a:rPr lang="tr-TR" b="1"/>
              <a:t>6160</a:t>
            </a:r>
          </a:p>
        </p:txBody>
      </p:sp>
      <p:sp>
        <p:nvSpPr>
          <p:cNvPr id="102411" name="Rectangle 15"/>
          <p:cNvSpPr>
            <a:spLocks noChangeArrowheads="1"/>
          </p:cNvSpPr>
          <p:nvPr/>
        </p:nvSpPr>
        <p:spPr bwMode="auto">
          <a:xfrm>
            <a:off x="5868988" y="4292600"/>
            <a:ext cx="1368425" cy="360363"/>
          </a:xfrm>
          <a:prstGeom prst="rect">
            <a:avLst/>
          </a:prstGeom>
          <a:noFill/>
          <a:ln w="9525">
            <a:solidFill>
              <a:schemeClr val="tx1"/>
            </a:solidFill>
            <a:miter lim="800000"/>
            <a:headEnd/>
            <a:tailEnd/>
          </a:ln>
        </p:spPr>
        <p:txBody>
          <a:bodyPr wrap="none" anchor="ctr"/>
          <a:lstStyle/>
          <a:p>
            <a:pPr algn="ctr"/>
            <a:r>
              <a:rPr lang="tr-TR" b="1">
                <a:latin typeface="Times New Roman" pitchFamily="18" charset="0"/>
              </a:rPr>
              <a:t> Y Club</a:t>
            </a:r>
          </a:p>
        </p:txBody>
      </p:sp>
      <p:sp>
        <p:nvSpPr>
          <p:cNvPr id="102412" name="Line 16"/>
          <p:cNvSpPr>
            <a:spLocks noChangeShapeType="1"/>
          </p:cNvSpPr>
          <p:nvPr/>
        </p:nvSpPr>
        <p:spPr bwMode="auto">
          <a:xfrm flipV="1">
            <a:off x="6516688" y="2924175"/>
            <a:ext cx="0" cy="1368425"/>
          </a:xfrm>
          <a:prstGeom prst="line">
            <a:avLst/>
          </a:prstGeom>
          <a:noFill/>
          <a:ln w="28575">
            <a:solidFill>
              <a:schemeClr val="tx1"/>
            </a:solidFill>
            <a:round/>
            <a:headEnd/>
            <a:tailEnd type="triangle" w="med" len="med"/>
          </a:ln>
        </p:spPr>
        <p:txBody>
          <a:bodyPr/>
          <a:lstStyle/>
          <a:p>
            <a:endParaRPr lang="bg-BG"/>
          </a:p>
        </p:txBody>
      </p:sp>
      <p:sp>
        <p:nvSpPr>
          <p:cNvPr id="102413" name="Line 17"/>
          <p:cNvSpPr>
            <a:spLocks noChangeShapeType="1"/>
          </p:cNvSpPr>
          <p:nvPr/>
        </p:nvSpPr>
        <p:spPr bwMode="auto">
          <a:xfrm flipV="1">
            <a:off x="2916238" y="2636838"/>
            <a:ext cx="1943100" cy="1800225"/>
          </a:xfrm>
          <a:prstGeom prst="line">
            <a:avLst/>
          </a:prstGeom>
          <a:noFill/>
          <a:ln w="28575">
            <a:solidFill>
              <a:schemeClr val="tx1"/>
            </a:solidFill>
            <a:round/>
            <a:headEnd/>
            <a:tailEnd type="triangle" w="med" len="med"/>
          </a:ln>
        </p:spPr>
        <p:txBody>
          <a:bodyPr/>
          <a:lstStyle/>
          <a:p>
            <a:endParaRPr lang="bg-BG"/>
          </a:p>
        </p:txBody>
      </p:sp>
      <p:sp>
        <p:nvSpPr>
          <p:cNvPr id="102414" name="Line 18"/>
          <p:cNvSpPr>
            <a:spLocks noChangeShapeType="1"/>
          </p:cNvSpPr>
          <p:nvPr/>
        </p:nvSpPr>
        <p:spPr bwMode="auto">
          <a:xfrm>
            <a:off x="2916238" y="4508500"/>
            <a:ext cx="2879725" cy="0"/>
          </a:xfrm>
          <a:prstGeom prst="line">
            <a:avLst/>
          </a:prstGeom>
          <a:noFill/>
          <a:ln w="28575">
            <a:solidFill>
              <a:schemeClr val="tx1"/>
            </a:solidFill>
            <a:round/>
            <a:headEnd/>
            <a:tailEnd type="triangle" w="med" len="med"/>
          </a:ln>
        </p:spPr>
        <p:txBody>
          <a:bodyPr/>
          <a:lstStyle/>
          <a:p>
            <a:endParaRPr lang="bg-B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bwMode="auto">
          <a:xfrm>
            <a:off x="1295400" y="2438400"/>
            <a:ext cx="6553200" cy="17526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104450"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104451" name="Metin kutusu 1"/>
          <p:cNvSpPr txBox="1">
            <a:spLocks noChangeArrowheads="1"/>
          </p:cNvSpPr>
          <p:nvPr/>
        </p:nvSpPr>
        <p:spPr bwMode="auto">
          <a:xfrm>
            <a:off x="1219200" y="2362200"/>
            <a:ext cx="6729413" cy="1006475"/>
          </a:xfrm>
          <a:prstGeom prst="rect">
            <a:avLst/>
          </a:prstGeom>
          <a:noFill/>
          <a:ln w="9525">
            <a:noFill/>
            <a:miter lim="800000"/>
            <a:headEnd/>
            <a:tailEnd/>
          </a:ln>
        </p:spPr>
        <p:txBody>
          <a:bodyPr wrap="none">
            <a:spAutoFit/>
          </a:bodyPr>
          <a:lstStyle/>
          <a:p>
            <a:r>
              <a:rPr lang="bg-BG" sz="6000" b="1">
                <a:latin typeface="Times New Roman" pitchFamily="18" charset="0"/>
              </a:rPr>
              <a:t>Пакетни грантове</a:t>
            </a:r>
            <a:r>
              <a:rPr lang="tr-TR" sz="6000" b="1">
                <a:latin typeface="Times New Roman" pitchFamily="18" charset="0"/>
              </a:rPr>
              <a:t>!</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457200" y="914400"/>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
        <p:nvSpPr>
          <p:cNvPr id="278532" name="Rectangle 4"/>
          <p:cNvSpPr>
            <a:spLocks noChangeArrowheads="1"/>
          </p:cNvSpPr>
          <p:nvPr/>
        </p:nvSpPr>
        <p:spPr bwMode="auto">
          <a:xfrm>
            <a:off x="1143000" y="152400"/>
            <a:ext cx="7391400" cy="990600"/>
          </a:xfrm>
          <a:prstGeom prst="rect">
            <a:avLst/>
          </a:prstGeom>
          <a:noFill/>
          <a:ln>
            <a:noFill/>
          </a:ln>
          <a:effectLst/>
          <a:extLst/>
        </p:spPr>
        <p:txBody>
          <a:bodyPr anchor="ctr"/>
          <a:lstStyle/>
          <a:p>
            <a:pPr fontAlgn="auto">
              <a:spcAft>
                <a:spcPts val="0"/>
              </a:spcAft>
              <a:defRPr/>
            </a:pPr>
            <a:endParaRPr lang="en-US" sz="2800" b="1" dirty="0">
              <a:solidFill>
                <a:srgbClr val="000099"/>
              </a:solidFill>
              <a:effectLst>
                <a:outerShdw blurRad="38100" dist="38100" dir="2700000" algn="tl">
                  <a:srgbClr val="000000"/>
                </a:outerShdw>
              </a:effectLst>
              <a:latin typeface="+mn-lt"/>
            </a:endParaRPr>
          </a:p>
        </p:txBody>
      </p:sp>
      <p:sp>
        <p:nvSpPr>
          <p:cNvPr id="21507" name="İçerik Yer Tutucusu 1"/>
          <p:cNvSpPr>
            <a:spLocks noGrp="1"/>
          </p:cNvSpPr>
          <p:nvPr>
            <p:ph idx="1"/>
          </p:nvPr>
        </p:nvSpPr>
        <p:spPr bwMode="auto">
          <a:xfrm>
            <a:off x="457200" y="1066800"/>
            <a:ext cx="7924800" cy="4483100"/>
          </a:xfrm>
          <a:ln>
            <a:miter lim="800000"/>
            <a:headEnd/>
            <a:tailEnd/>
          </a:ln>
        </p:spPr>
        <p:txBody>
          <a:bodyPr wrap="square" lIns="91440" tIns="45720" rIns="91440" bIns="45720" numCol="1" anchor="t" anchorCtr="0" compatLnSpc="1">
            <a:prstTxWarp prst="textNoShape">
              <a:avLst/>
            </a:prstTxWarp>
          </a:bodyPr>
          <a:lstStyle/>
          <a:p>
            <a:pPr marL="107950" indent="0" algn="ctr">
              <a:lnSpc>
                <a:spcPct val="90000"/>
              </a:lnSpc>
              <a:buFont typeface="Wingdings 3" pitchFamily="18" charset="2"/>
              <a:buNone/>
            </a:pPr>
            <a:r>
              <a:rPr lang="bg-BG" b="1" smtClean="0">
                <a:solidFill>
                  <a:srgbClr val="1FAECD"/>
                </a:solidFill>
              </a:rPr>
              <a:t>Ротари Фондацията е създадена през </a:t>
            </a:r>
            <a:r>
              <a:rPr lang="tr-TR" b="1" smtClean="0">
                <a:solidFill>
                  <a:srgbClr val="1FAECD"/>
                </a:solidFill>
              </a:rPr>
              <a:t>1917</a:t>
            </a:r>
            <a:r>
              <a:rPr lang="bg-BG" b="1" smtClean="0">
                <a:solidFill>
                  <a:srgbClr val="1FAECD"/>
                </a:solidFill>
              </a:rPr>
              <a:t> г.</a:t>
            </a:r>
            <a:endParaRPr lang="tr-TR" b="1" smtClean="0">
              <a:solidFill>
                <a:srgbClr val="1FAECD"/>
              </a:solidFill>
            </a:endParaRPr>
          </a:p>
          <a:p>
            <a:pPr marL="107950" indent="0" algn="ctr">
              <a:lnSpc>
                <a:spcPct val="90000"/>
              </a:lnSpc>
              <a:buFont typeface="Wingdings 3" pitchFamily="18" charset="2"/>
              <a:buNone/>
            </a:pPr>
            <a:endParaRPr lang="tr-TR" b="1" smtClean="0">
              <a:solidFill>
                <a:srgbClr val="1FAECD"/>
              </a:solidFill>
            </a:endParaRPr>
          </a:p>
          <a:p>
            <a:pPr marL="107950" indent="0" algn="ctr">
              <a:lnSpc>
                <a:spcPct val="90000"/>
              </a:lnSpc>
              <a:buFont typeface="Wingdings 3" pitchFamily="18" charset="2"/>
              <a:buNone/>
            </a:pPr>
            <a:endParaRPr lang="tr-TR" b="1" smtClean="0">
              <a:solidFill>
                <a:srgbClr val="1FAECD"/>
              </a:solidFill>
            </a:endParaRPr>
          </a:p>
          <a:p>
            <a:pPr marL="107950" indent="0" algn="ctr">
              <a:lnSpc>
                <a:spcPct val="90000"/>
              </a:lnSpc>
              <a:buFont typeface="Wingdings 3" pitchFamily="18" charset="2"/>
              <a:buNone/>
            </a:pPr>
            <a:r>
              <a:rPr lang="bg-BG" b="1" smtClean="0">
                <a:solidFill>
                  <a:srgbClr val="1FAECD"/>
                </a:solidFill>
              </a:rPr>
              <a:t>През </a:t>
            </a:r>
            <a:r>
              <a:rPr lang="tr-TR" b="1" smtClean="0">
                <a:solidFill>
                  <a:srgbClr val="1FAECD"/>
                </a:solidFill>
              </a:rPr>
              <a:t> 2017 </a:t>
            </a:r>
            <a:r>
              <a:rPr lang="bg-BG" b="1" smtClean="0">
                <a:solidFill>
                  <a:srgbClr val="1FAECD"/>
                </a:solidFill>
              </a:rPr>
              <a:t>г.</a:t>
            </a:r>
            <a:endParaRPr lang="tr-TR" b="1" smtClean="0">
              <a:solidFill>
                <a:srgbClr val="1FAECD"/>
              </a:solidFill>
            </a:endParaRPr>
          </a:p>
          <a:p>
            <a:pPr marL="107950" indent="0" algn="ctr">
              <a:lnSpc>
                <a:spcPct val="90000"/>
              </a:lnSpc>
              <a:buFont typeface="Wingdings 3" pitchFamily="18" charset="2"/>
              <a:buNone/>
            </a:pPr>
            <a:r>
              <a:rPr lang="bg-BG" sz="4800" b="1" smtClean="0">
                <a:solidFill>
                  <a:srgbClr val="1FAECD"/>
                </a:solidFill>
              </a:rPr>
              <a:t>100-годишна Фондация</a:t>
            </a:r>
            <a:r>
              <a:rPr lang="tr-TR" sz="4800" b="1" smtClean="0">
                <a:solidFill>
                  <a:srgbClr val="1FAECD"/>
                </a:solidFill>
              </a:rPr>
              <a:t>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r>
              <a:rPr lang="bg-BG" dirty="0"/>
              <a:t>Пакетни </a:t>
            </a:r>
            <a:r>
              <a:rPr lang="bg-BG" dirty="0" smtClean="0"/>
              <a:t>Грантове</a:t>
            </a:r>
            <a:endParaRPr lang="bg-BG" dirty="0"/>
          </a:p>
        </p:txBody>
      </p:sp>
      <p:sp>
        <p:nvSpPr>
          <p:cNvPr id="106498" name="Rectangle 3"/>
          <p:cNvSpPr>
            <a:spLocks noGrp="1" noChangeArrowheads="1"/>
          </p:cNvSpPr>
          <p:nvPr>
            <p:ph type="body" idx="1"/>
          </p:nvPr>
        </p:nvSpPr>
        <p:spPr bwMode="auto">
          <a:xfrm>
            <a:off x="457200" y="1341438"/>
            <a:ext cx="8229600" cy="4525962"/>
          </a:xfrm>
          <a:ln>
            <a:noFill/>
          </a:ln>
        </p:spPr>
        <p:txBody>
          <a:bodyPr wrap="square" lIns="91440" tIns="45720" rIns="91440" bIns="45720" numCol="1" anchor="t" anchorCtr="0" compatLnSpc="1">
            <a:prstTxWarp prst="textNoShape">
              <a:avLst/>
            </a:prstTxWarp>
          </a:bodyPr>
          <a:lstStyle/>
          <a:p>
            <a:pPr>
              <a:lnSpc>
                <a:spcPct val="80000"/>
              </a:lnSpc>
            </a:pPr>
            <a:r>
              <a:rPr lang="bg-BG" sz="2800" smtClean="0"/>
              <a:t>Сътрудничество с стратегически партньори, които не са ротарианци и структурите на Ротари</a:t>
            </a:r>
          </a:p>
          <a:p>
            <a:pPr>
              <a:lnSpc>
                <a:spcPct val="80000"/>
              </a:lnSpc>
            </a:pPr>
            <a:r>
              <a:rPr lang="bg-BG" sz="2800" smtClean="0"/>
              <a:t>Подкрепят приоритетите </a:t>
            </a:r>
          </a:p>
          <a:p>
            <a:pPr>
              <a:lnSpc>
                <a:spcPct val="80000"/>
              </a:lnSpc>
            </a:pPr>
            <a:r>
              <a:rPr lang="bg-BG" sz="2800" smtClean="0"/>
              <a:t>Може да бъдат стипендии, хуманитарни проекти и професионално обучение </a:t>
            </a:r>
          </a:p>
          <a:p>
            <a:pPr>
              <a:lnSpc>
                <a:spcPct val="80000"/>
              </a:lnSpc>
            </a:pPr>
            <a:r>
              <a:rPr lang="tr-TR" sz="2800" smtClean="0"/>
              <a:t> </a:t>
            </a:r>
          </a:p>
          <a:p>
            <a:pPr>
              <a:lnSpc>
                <a:spcPct val="80000"/>
              </a:lnSpc>
            </a:pPr>
            <a:r>
              <a:rPr lang="tr-TR" sz="2800" b="1" smtClean="0"/>
              <a:t>1</a:t>
            </a:r>
            <a:r>
              <a:rPr lang="bg-BG" sz="2800" b="1" smtClean="0"/>
              <a:t>. </a:t>
            </a:r>
            <a:r>
              <a:rPr lang="tr-TR" sz="2800" b="1" smtClean="0"/>
              <a:t>Unesco IHE Universities</a:t>
            </a:r>
          </a:p>
          <a:p>
            <a:pPr>
              <a:lnSpc>
                <a:spcPct val="80000"/>
              </a:lnSpc>
            </a:pPr>
            <a:r>
              <a:rPr lang="tr-TR" sz="2800" b="1" smtClean="0"/>
              <a:t>2</a:t>
            </a:r>
            <a:r>
              <a:rPr lang="bg-BG" sz="2800" b="1" smtClean="0"/>
              <a:t>. </a:t>
            </a:r>
            <a:r>
              <a:rPr lang="tr-TR" sz="2800" b="1" smtClean="0"/>
              <a:t>Aga Khan Universities</a:t>
            </a:r>
          </a:p>
          <a:p>
            <a:pPr>
              <a:lnSpc>
                <a:spcPct val="80000"/>
              </a:lnSpc>
            </a:pPr>
            <a:r>
              <a:rPr lang="tr-TR" sz="2800" b="1" smtClean="0"/>
              <a:t>3</a:t>
            </a:r>
            <a:r>
              <a:rPr lang="bg-BG" sz="2800" b="1" smtClean="0"/>
              <a:t>. </a:t>
            </a:r>
            <a:r>
              <a:rPr lang="tr-TR" sz="2800" b="1" smtClean="0"/>
              <a:t>Oikocredit Finance Organization</a:t>
            </a:r>
          </a:p>
          <a:p>
            <a:pPr>
              <a:lnSpc>
                <a:spcPct val="80000"/>
              </a:lnSpc>
            </a:pPr>
            <a:r>
              <a:rPr lang="tr-TR" sz="2800" b="1" smtClean="0"/>
              <a:t>4</a:t>
            </a:r>
            <a:r>
              <a:rPr lang="bg-BG" sz="2800" b="1" smtClean="0"/>
              <a:t>. </a:t>
            </a:r>
            <a:r>
              <a:rPr lang="tr-TR" sz="2800" b="1" smtClean="0"/>
              <a:t>Mercy Ship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107522" name="Metin kutusu 1"/>
          <p:cNvSpPr txBox="1">
            <a:spLocks noChangeArrowheads="1"/>
          </p:cNvSpPr>
          <p:nvPr/>
        </p:nvSpPr>
        <p:spPr bwMode="auto">
          <a:xfrm>
            <a:off x="1295400" y="1828800"/>
            <a:ext cx="6756400" cy="1189038"/>
          </a:xfrm>
          <a:prstGeom prst="rect">
            <a:avLst/>
          </a:prstGeom>
          <a:noFill/>
          <a:ln w="9525">
            <a:noFill/>
            <a:miter lim="800000"/>
            <a:headEnd/>
            <a:tailEnd/>
          </a:ln>
        </p:spPr>
        <p:txBody>
          <a:bodyPr wrap="none">
            <a:spAutoFit/>
          </a:bodyPr>
          <a:lstStyle/>
          <a:p>
            <a:r>
              <a:rPr lang="bg-BG" sz="7200" b="1">
                <a:latin typeface="Times New Roman Cyr" pitchFamily="18" charset="-52"/>
              </a:rPr>
              <a:t>Някои примери</a:t>
            </a:r>
            <a:endParaRPr lang="tr-TR" sz="7200" b="1">
              <a:latin typeface="Times New Roman Cyr" pitchFamily="18" charset="-52"/>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457200" y="342900"/>
            <a:ext cx="8686800" cy="1243013"/>
          </a:xfrm>
        </p:spPr>
        <p:txBody>
          <a:bodyPr>
            <a:normAutofit fontScale="90000"/>
          </a:bodyPr>
          <a:lstStyle/>
          <a:p>
            <a:pPr>
              <a:defRPr/>
            </a:pPr>
            <a:r>
              <a:rPr lang="bg-BG" sz="4000" b="1" dirty="0" smtClean="0">
                <a:solidFill>
                  <a:srgbClr val="000099"/>
                </a:solidFill>
                <a:effectLst>
                  <a:outerShdw blurRad="38100" dist="38100" dir="2700000" algn="tl">
                    <a:srgbClr val="000000"/>
                  </a:outerShdw>
                </a:effectLst>
              </a:rPr>
              <a:t>Стипендии </a:t>
            </a:r>
            <a:r>
              <a:rPr lang="tr-TR" sz="4000" b="1" dirty="0" smtClean="0">
                <a:solidFill>
                  <a:srgbClr val="000099"/>
                </a:solidFill>
                <a:effectLst>
                  <a:outerShdw blurRad="38100" dist="38100" dir="2700000" algn="tl">
                    <a:srgbClr val="000000"/>
                  </a:outerShdw>
                </a:effectLst>
              </a:rPr>
              <a:t> (</a:t>
            </a:r>
            <a:r>
              <a:rPr lang="bg-BG" sz="4000" b="1" dirty="0" smtClean="0">
                <a:solidFill>
                  <a:srgbClr val="000099"/>
                </a:solidFill>
                <a:effectLst>
                  <a:outerShdw blurRad="38100" dist="38100" dir="2700000" algn="tl">
                    <a:srgbClr val="000000"/>
                  </a:outerShdw>
                </a:effectLst>
              </a:rPr>
              <a:t>глобални грантове</a:t>
            </a:r>
            <a:r>
              <a:rPr lang="tr-TR" sz="4000" b="1" dirty="0" smtClean="0">
                <a:solidFill>
                  <a:srgbClr val="000099"/>
                </a:solidFill>
                <a:effectLst>
                  <a:outerShdw blurRad="38100" dist="38100" dir="2700000" algn="tl">
                    <a:srgbClr val="000000"/>
                  </a:outerShdw>
                </a:effectLst>
              </a:rPr>
              <a:t>)</a:t>
            </a:r>
            <a:endParaRPr lang="tr-TR" sz="4000" dirty="0"/>
          </a:p>
        </p:txBody>
      </p:sp>
      <p:sp>
        <p:nvSpPr>
          <p:cNvPr id="34824" name="Text Box 8"/>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ct val="20000"/>
              </a:spcBef>
              <a:spcAft>
                <a:spcPts val="0"/>
              </a:spcAft>
              <a:defRPr/>
            </a:pPr>
            <a:endParaRPr lang="tr-TR" sz="3000">
              <a:latin typeface="+mn-lt"/>
            </a:endParaRPr>
          </a:p>
        </p:txBody>
      </p:sp>
      <p:sp>
        <p:nvSpPr>
          <p:cNvPr id="34825" name="Rectangle 9"/>
          <p:cNvSpPr>
            <a:spLocks noChangeArrowheads="1"/>
          </p:cNvSpPr>
          <p:nvPr/>
        </p:nvSpPr>
        <p:spPr bwMode="auto">
          <a:xfrm>
            <a:off x="990600" y="342900"/>
            <a:ext cx="6400800" cy="1143000"/>
          </a:xfrm>
          <a:prstGeom prst="rect">
            <a:avLst/>
          </a:prstGeom>
          <a:noFill/>
          <a:ln>
            <a:noFill/>
          </a:ln>
          <a:effectLst/>
          <a:extLst/>
        </p:spPr>
        <p:txBody>
          <a:bodyPr anchor="ctr"/>
          <a:lstStyle/>
          <a:p>
            <a:pPr fontAlgn="auto">
              <a:spcAft>
                <a:spcPts val="0"/>
              </a:spcAft>
              <a:defRPr/>
            </a:pPr>
            <a:endParaRPr lang="en-US" sz="3600" b="1" dirty="0">
              <a:solidFill>
                <a:srgbClr val="000099"/>
              </a:solidFill>
              <a:effectLst>
                <a:outerShdw blurRad="38100" dist="38100" dir="2700000" algn="tl">
                  <a:srgbClr val="000000"/>
                </a:outerShdw>
              </a:effectLst>
              <a:latin typeface="+mn-lt"/>
            </a:endParaRP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1746" name="Rectangle 2"/>
          <p:cNvSpPr>
            <a:spLocks noChangeArrowheads="1"/>
          </p:cNvSpPr>
          <p:nvPr/>
        </p:nvSpPr>
        <p:spPr bwMode="auto">
          <a:xfrm>
            <a:off x="838200" y="1585913"/>
            <a:ext cx="7772400" cy="3732212"/>
          </a:xfrm>
          <a:prstGeom prst="rect">
            <a:avLst/>
          </a:prstGeom>
          <a:noFill/>
          <a:ln w="9525">
            <a:noFill/>
            <a:miter lim="800000"/>
            <a:headEnd/>
            <a:tailEnd/>
          </a:ln>
        </p:spPr>
        <p:txBody>
          <a:bodyPr/>
          <a:lstStyle/>
          <a:p>
            <a:pPr marL="742950" lvl="1" indent="-285750">
              <a:spcBef>
                <a:spcPct val="20000"/>
              </a:spcBef>
              <a:buClr>
                <a:srgbClr val="0066CC"/>
              </a:buClr>
              <a:buFont typeface="Wingdings" pitchFamily="2" charset="2"/>
              <a:buChar char="Ø"/>
            </a:pPr>
            <a:r>
              <a:rPr lang="bg-BG" sz="3200" b="1">
                <a:latin typeface="Times New Roman" pitchFamily="18" charset="0"/>
              </a:rPr>
              <a:t> Образование в Америка</a:t>
            </a:r>
            <a:r>
              <a:rPr lang="tr-TR" sz="2000">
                <a:latin typeface="Times New Roman" pitchFamily="18" charset="0"/>
              </a:rPr>
              <a:t/>
            </a:r>
            <a:br>
              <a:rPr lang="tr-TR" sz="2000">
                <a:latin typeface="Times New Roman" pitchFamily="18" charset="0"/>
              </a:rPr>
            </a:br>
            <a:endParaRPr lang="tr-TR" sz="2000">
              <a:latin typeface="Times New Roman" pitchFamily="18" charset="0"/>
            </a:endParaRPr>
          </a:p>
          <a:p>
            <a:pPr marL="1143000" lvl="2" indent="-228600">
              <a:spcBef>
                <a:spcPct val="20000"/>
              </a:spcBef>
              <a:buClr>
                <a:srgbClr val="FFFF00"/>
              </a:buClr>
              <a:buFont typeface="Wingdings" pitchFamily="2" charset="2"/>
              <a:buNone/>
            </a:pPr>
            <a:r>
              <a:rPr lang="tr-TR" sz="2000">
                <a:latin typeface="Times New Roman" pitchFamily="18" charset="0"/>
              </a:rPr>
              <a:t>	</a:t>
            </a:r>
          </a:p>
          <a:p>
            <a:pPr marL="342900" indent="-342900">
              <a:spcBef>
                <a:spcPct val="20000"/>
              </a:spcBef>
              <a:buFontTx/>
              <a:buChar char="•"/>
            </a:pPr>
            <a:endParaRPr lang="tr-TR" sz="2000">
              <a:latin typeface="Times New Roman" pitchFamily="18" charset="0"/>
            </a:endParaRPr>
          </a:p>
        </p:txBody>
      </p:sp>
      <p:sp>
        <p:nvSpPr>
          <p:cNvPr id="31748" name="Text Box 4"/>
          <p:cNvSpPr txBox="1">
            <a:spLocks noChangeArrowheads="1"/>
          </p:cNvSpPr>
          <p:nvPr/>
        </p:nvSpPr>
        <p:spPr bwMode="auto">
          <a:xfrm>
            <a:off x="1981200" y="4876800"/>
            <a:ext cx="5029200" cy="822325"/>
          </a:xfrm>
          <a:prstGeom prst="rect">
            <a:avLst/>
          </a:prstGeom>
          <a:noFill/>
          <a:ln w="9525">
            <a:noFill/>
            <a:miter lim="800000"/>
            <a:headEnd/>
            <a:tailEnd/>
          </a:ln>
        </p:spPr>
        <p:txBody>
          <a:bodyPr>
            <a:spAutoFit/>
          </a:bodyPr>
          <a:lstStyle/>
          <a:p>
            <a:r>
              <a:rPr lang="tr-TR" sz="2400" b="1"/>
              <a:t>T</a:t>
            </a:r>
            <a:r>
              <a:rPr lang="bg-BG" sz="2400" b="1"/>
              <a:t>отал</a:t>
            </a:r>
            <a:r>
              <a:rPr lang="tr-TR" sz="2400" b="1">
                <a:latin typeface="Times New Roman" pitchFamily="18" charset="0"/>
              </a:rPr>
              <a:t> 		      </a:t>
            </a:r>
            <a:r>
              <a:rPr lang="bg-BG" sz="2400" b="1">
                <a:latin typeface="Times New Roman" pitchFamily="18" charset="0"/>
              </a:rPr>
              <a:t>    </a:t>
            </a:r>
            <a:r>
              <a:rPr lang="tr-TR" sz="2400" b="1">
                <a:latin typeface="Times New Roman" pitchFamily="18" charset="0"/>
              </a:rPr>
              <a:t>$</a:t>
            </a:r>
            <a:r>
              <a:rPr lang="bg-BG" sz="2400" b="1">
                <a:latin typeface="Times New Roman" pitchFamily="18" charset="0"/>
              </a:rPr>
              <a:t> </a:t>
            </a:r>
            <a:r>
              <a:rPr lang="tr-TR" sz="2400" b="1"/>
              <a:t>32,000</a:t>
            </a:r>
          </a:p>
          <a:p>
            <a:r>
              <a:rPr lang="bg-BG" sz="2400" b="1"/>
              <a:t>Само за 1 студент</a:t>
            </a:r>
            <a:endParaRPr lang="tr-TR" sz="2400" b="1"/>
          </a:p>
        </p:txBody>
      </p:sp>
      <p:sp>
        <p:nvSpPr>
          <p:cNvPr id="109575" name="Rectangle 4"/>
          <p:cNvSpPr>
            <a:spLocks noChangeArrowheads="1"/>
          </p:cNvSpPr>
          <p:nvPr/>
        </p:nvSpPr>
        <p:spPr bwMode="auto">
          <a:xfrm>
            <a:off x="1905000" y="2514600"/>
            <a:ext cx="6519863" cy="1917700"/>
          </a:xfrm>
          <a:prstGeom prst="rect">
            <a:avLst/>
          </a:prstGeom>
          <a:noFill/>
          <a:ln w="9525">
            <a:noFill/>
            <a:miter lim="800000"/>
            <a:headEnd/>
            <a:tailEnd/>
          </a:ln>
        </p:spPr>
        <p:txBody>
          <a:bodyPr>
            <a:spAutoFit/>
          </a:bodyPr>
          <a:lstStyle/>
          <a:p>
            <a:r>
              <a:rPr lang="tr-TR" sz="2400">
                <a:latin typeface="Times New Roman" pitchFamily="18" charset="0"/>
              </a:rPr>
              <a:t>D 7200 DDF		           $   7,000</a:t>
            </a:r>
            <a:endParaRPr lang="en-US" sz="2400">
              <a:latin typeface="Times New Roman" pitchFamily="18" charset="0"/>
            </a:endParaRPr>
          </a:p>
          <a:p>
            <a:r>
              <a:rPr lang="tr-TR" sz="2400">
                <a:latin typeface="Times New Roman" pitchFamily="18" charset="0"/>
              </a:rPr>
              <a:t>D 2482 DDF		           $   6,000</a:t>
            </a:r>
          </a:p>
          <a:p>
            <a:r>
              <a:rPr lang="tr-TR" sz="2400">
                <a:latin typeface="Times New Roman" pitchFamily="18" charset="0"/>
              </a:rPr>
              <a:t>Sofia RC		           $   4,000</a:t>
            </a:r>
          </a:p>
          <a:p>
            <a:r>
              <a:rPr lang="bg-BG" sz="2400">
                <a:latin typeface="Times New Roman" pitchFamily="18" charset="0"/>
              </a:rPr>
              <a:t>Тотал</a:t>
            </a:r>
            <a:r>
              <a:rPr lang="tr-TR" sz="2400">
                <a:latin typeface="Times New Roman" pitchFamily="18" charset="0"/>
              </a:rPr>
              <a:t> sponsor cont. 	           $ 17,000          </a:t>
            </a:r>
          </a:p>
          <a:p>
            <a:r>
              <a:rPr lang="bg-BG" sz="2400">
                <a:latin typeface="Times New Roman" pitchFamily="18" charset="0"/>
              </a:rPr>
              <a:t>ФР</a:t>
            </a:r>
            <a:r>
              <a:rPr lang="tr-TR" sz="2400">
                <a:latin typeface="Times New Roman" pitchFamily="18" charset="0"/>
              </a:rPr>
              <a:t>  </a:t>
            </a:r>
            <a:r>
              <a:rPr lang="bg-BG" sz="2400">
                <a:latin typeface="Times New Roman" pitchFamily="18" charset="0"/>
              </a:rPr>
              <a:t>			           </a:t>
            </a:r>
            <a:r>
              <a:rPr lang="tr-TR" sz="2400">
                <a:latin typeface="Times New Roman Cyr" pitchFamily="18" charset="-52"/>
              </a:rPr>
              <a:t>$ 15,000</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11" dur="500"/>
                                        <p:tgtEl>
                                          <p:spTgt spid="31746">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4" dur="500"/>
                                        <p:tgtEl>
                                          <p:spTgt spid="3174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animEffect transition="in" filter="blinds(horizontal)">
                                      <p:cBhvr>
                                        <p:cTn id="1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6" grpId="0" build="p" autoUpdateAnimBg="0" advAuto="0"/>
      <p:bldP spid="317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Text Box 4"/>
          <p:cNvSpPr txBox="1">
            <a:spLocks noChangeArrowheads="1"/>
          </p:cNvSpPr>
          <p:nvPr/>
        </p:nvSpPr>
        <p:spPr bwMode="auto">
          <a:xfrm>
            <a:off x="533400" y="15240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ct val="20000"/>
              </a:spcBef>
              <a:spcAft>
                <a:spcPts val="0"/>
              </a:spcAft>
              <a:defRPr/>
            </a:pPr>
            <a:endParaRPr lang="tr-TR" sz="3000">
              <a:latin typeface="+mn-lt"/>
            </a:endParaRPr>
          </a:p>
        </p:txBody>
      </p:sp>
      <p:sp>
        <p:nvSpPr>
          <p:cNvPr id="231429" name="Rectangle 5"/>
          <p:cNvSpPr>
            <a:spLocks noChangeArrowheads="1"/>
          </p:cNvSpPr>
          <p:nvPr/>
        </p:nvSpPr>
        <p:spPr bwMode="auto">
          <a:xfrm>
            <a:off x="990600" y="228600"/>
            <a:ext cx="7620000" cy="1257300"/>
          </a:xfrm>
          <a:prstGeom prst="rect">
            <a:avLst/>
          </a:prstGeom>
          <a:noFill/>
          <a:ln>
            <a:noFill/>
          </a:ln>
          <a:effectLst/>
          <a:extLst/>
        </p:spPr>
        <p:txBody>
          <a:bodyPr anchor="ctr"/>
          <a:lstStyle/>
          <a:p>
            <a:pPr fontAlgn="auto">
              <a:spcAft>
                <a:spcPts val="0"/>
              </a:spcAft>
              <a:defRPr/>
            </a:pPr>
            <a:r>
              <a:rPr lang="bg-BG" sz="3600" b="1" dirty="0">
                <a:solidFill>
                  <a:srgbClr val="000099"/>
                </a:solidFill>
                <a:effectLst>
                  <a:outerShdw blurRad="38100" dist="38100" dir="2700000" algn="tl">
                    <a:srgbClr val="000000"/>
                  </a:outerShdw>
                </a:effectLst>
                <a:latin typeface="+mn-lt"/>
              </a:rPr>
              <a:t>Професионални обучителни екипи </a:t>
            </a:r>
            <a:endParaRPr lang="tr-TR" sz="3600" b="1" dirty="0">
              <a:solidFill>
                <a:srgbClr val="000099"/>
              </a:solidFill>
              <a:effectLst>
                <a:outerShdw blurRad="38100" dist="38100" dir="2700000" algn="tl">
                  <a:srgbClr val="000000"/>
                </a:outerShdw>
              </a:effectLst>
              <a:latin typeface="+mn-lt"/>
            </a:endParaRPr>
          </a:p>
          <a:p>
            <a:pPr fontAlgn="auto">
              <a:spcAft>
                <a:spcPts val="0"/>
              </a:spcAft>
              <a:defRPr/>
            </a:pPr>
            <a:r>
              <a:rPr lang="tr-TR" sz="3600" b="1" dirty="0">
                <a:solidFill>
                  <a:srgbClr val="000099"/>
                </a:solidFill>
                <a:effectLst>
                  <a:outerShdw blurRad="38100" dist="38100" dir="2700000" algn="tl">
                    <a:srgbClr val="000000"/>
                  </a:outerShdw>
                </a:effectLst>
                <a:latin typeface="+mn-lt"/>
              </a:rPr>
              <a:t>(</a:t>
            </a:r>
            <a:r>
              <a:rPr lang="bg-BG" sz="3600" b="1" dirty="0">
                <a:solidFill>
                  <a:srgbClr val="000099"/>
                </a:solidFill>
                <a:effectLst>
                  <a:outerShdw blurRad="38100" dist="38100" dir="2700000" algn="tl">
                    <a:srgbClr val="000000"/>
                  </a:outerShdw>
                </a:effectLst>
                <a:latin typeface="+mn-lt"/>
              </a:rPr>
              <a:t>глобални грантове</a:t>
            </a:r>
            <a:r>
              <a:rPr lang="tr-TR" sz="3600" b="1" dirty="0">
                <a:solidFill>
                  <a:srgbClr val="000099"/>
                </a:solidFill>
                <a:effectLst>
                  <a:outerShdw blurRad="38100" dist="38100" dir="2700000" algn="tl">
                    <a:srgbClr val="000000"/>
                  </a:outerShdw>
                </a:effectLst>
                <a:latin typeface="+mn-lt"/>
              </a:rPr>
              <a:t>) </a:t>
            </a:r>
            <a:r>
              <a:rPr lang="bg-BG" sz="3600" b="1" dirty="0">
                <a:solidFill>
                  <a:srgbClr val="000099"/>
                </a:solidFill>
                <a:effectLst>
                  <a:outerShdw blurRad="38100" dist="38100" dir="2700000" algn="tl">
                    <a:srgbClr val="000000"/>
                  </a:outerShdw>
                </a:effectLst>
                <a:latin typeface="+mn-lt"/>
              </a:rPr>
              <a:t>старите ГОО</a:t>
            </a:r>
            <a:endParaRPr lang="en-US" sz="3600" b="1" dirty="0">
              <a:solidFill>
                <a:srgbClr val="000099"/>
              </a:solidFill>
              <a:effectLst>
                <a:outerShdw blurRad="38100" dist="38100" dir="2700000" algn="tl">
                  <a:srgbClr val="000000"/>
                </a:outerShdw>
              </a:effectLst>
              <a:latin typeface="+mn-lt"/>
            </a:endParaRPr>
          </a:p>
        </p:txBody>
      </p:sp>
      <p:sp>
        <p:nvSpPr>
          <p:cNvPr id="111619"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111620" name="Rectangle 2"/>
          <p:cNvSpPr>
            <a:spLocks noChangeArrowheads="1"/>
          </p:cNvSpPr>
          <p:nvPr/>
        </p:nvSpPr>
        <p:spPr bwMode="auto">
          <a:xfrm>
            <a:off x="838200" y="1524000"/>
            <a:ext cx="7772400" cy="700088"/>
          </a:xfrm>
          <a:prstGeom prst="rect">
            <a:avLst/>
          </a:prstGeom>
          <a:noFill/>
          <a:ln w="9525">
            <a:noFill/>
            <a:miter lim="800000"/>
            <a:headEnd/>
            <a:tailEnd/>
          </a:ln>
        </p:spPr>
        <p:txBody>
          <a:bodyPr/>
          <a:lstStyle/>
          <a:p>
            <a:pPr marL="742950" lvl="1" indent="-285750">
              <a:spcBef>
                <a:spcPct val="20000"/>
              </a:spcBef>
              <a:buClr>
                <a:srgbClr val="0066CC"/>
              </a:buClr>
              <a:buFont typeface="Wingdings" pitchFamily="2" charset="2"/>
              <a:buChar char="Ø"/>
            </a:pPr>
            <a:r>
              <a:rPr lang="bg-BG" sz="3200" b="1">
                <a:latin typeface="Times New Roman" pitchFamily="18" charset="0"/>
              </a:rPr>
              <a:t> Обемен между 2 страни</a:t>
            </a:r>
            <a:r>
              <a:rPr lang="tr-TR" sz="2000">
                <a:latin typeface="Times New Roman" pitchFamily="18" charset="0"/>
              </a:rPr>
              <a:t/>
            </a:r>
            <a:br>
              <a:rPr lang="tr-TR" sz="2000">
                <a:latin typeface="Times New Roman" pitchFamily="18" charset="0"/>
              </a:rPr>
            </a:br>
            <a:endParaRPr lang="tr-TR" sz="2000">
              <a:latin typeface="Times New Roman" pitchFamily="18" charset="0"/>
            </a:endParaRPr>
          </a:p>
          <a:p>
            <a:pPr marL="1143000" lvl="2" indent="-228600">
              <a:spcBef>
                <a:spcPct val="20000"/>
              </a:spcBef>
              <a:buClr>
                <a:srgbClr val="FFFF00"/>
              </a:buClr>
              <a:buFont typeface="Wingdings" pitchFamily="2" charset="2"/>
              <a:buNone/>
            </a:pPr>
            <a:r>
              <a:rPr lang="tr-TR" sz="2000">
                <a:latin typeface="Times New Roman" pitchFamily="18" charset="0"/>
              </a:rPr>
              <a:t>	</a:t>
            </a:r>
          </a:p>
          <a:p>
            <a:pPr marL="342900" indent="-342900">
              <a:spcBef>
                <a:spcPct val="20000"/>
              </a:spcBef>
              <a:buFontTx/>
              <a:buChar char="•"/>
            </a:pPr>
            <a:endParaRPr lang="tr-TR" sz="2000">
              <a:latin typeface="Times New Roman" pitchFamily="18" charset="0"/>
            </a:endParaRPr>
          </a:p>
        </p:txBody>
      </p:sp>
      <p:sp>
        <p:nvSpPr>
          <p:cNvPr id="111621" name="Text Box 4"/>
          <p:cNvSpPr txBox="1">
            <a:spLocks noChangeArrowheads="1"/>
          </p:cNvSpPr>
          <p:nvPr/>
        </p:nvSpPr>
        <p:spPr bwMode="auto">
          <a:xfrm>
            <a:off x="1938338" y="4467225"/>
            <a:ext cx="5453062" cy="822325"/>
          </a:xfrm>
          <a:prstGeom prst="rect">
            <a:avLst/>
          </a:prstGeom>
          <a:noFill/>
          <a:ln w="9525">
            <a:noFill/>
            <a:miter lim="800000"/>
            <a:headEnd/>
            <a:tailEnd/>
          </a:ln>
        </p:spPr>
        <p:txBody>
          <a:bodyPr>
            <a:spAutoFit/>
          </a:bodyPr>
          <a:lstStyle/>
          <a:p>
            <a:r>
              <a:rPr lang="tr-TR" sz="2400" b="1"/>
              <a:t>Total</a:t>
            </a:r>
            <a:r>
              <a:rPr lang="tr-TR" sz="2400" b="1">
                <a:latin typeface="Times New Roman" pitchFamily="18" charset="0"/>
              </a:rPr>
              <a:t> 		      	 </a:t>
            </a:r>
            <a:r>
              <a:rPr lang="tr-TR" sz="2400" b="1"/>
              <a:t>        </a:t>
            </a:r>
            <a:r>
              <a:rPr lang="tr-TR" sz="2400" b="1">
                <a:latin typeface="Times New Roman" pitchFamily="18" charset="0"/>
              </a:rPr>
              <a:t>$</a:t>
            </a:r>
            <a:r>
              <a:rPr lang="bg-BG" sz="2400" b="1">
                <a:latin typeface="Times New Roman" pitchFamily="18" charset="0"/>
              </a:rPr>
              <a:t> </a:t>
            </a:r>
            <a:r>
              <a:rPr lang="tr-TR" sz="2400" b="1"/>
              <a:t>30,000</a:t>
            </a:r>
          </a:p>
          <a:p>
            <a:r>
              <a:rPr lang="bg-BG" sz="2400" b="1"/>
              <a:t>За 2 екипа</a:t>
            </a:r>
            <a:endParaRPr lang="tr-TR" sz="2400" b="1"/>
          </a:p>
        </p:txBody>
      </p:sp>
      <p:sp>
        <p:nvSpPr>
          <p:cNvPr id="111622" name="Rectangle 4"/>
          <p:cNvSpPr>
            <a:spLocks noChangeArrowheads="1"/>
          </p:cNvSpPr>
          <p:nvPr/>
        </p:nvSpPr>
        <p:spPr bwMode="auto">
          <a:xfrm>
            <a:off x="1828800" y="2514600"/>
            <a:ext cx="6519863" cy="1917700"/>
          </a:xfrm>
          <a:prstGeom prst="rect">
            <a:avLst/>
          </a:prstGeom>
          <a:noFill/>
          <a:ln w="9525">
            <a:noFill/>
            <a:miter lim="800000"/>
            <a:headEnd/>
            <a:tailEnd/>
          </a:ln>
        </p:spPr>
        <p:txBody>
          <a:bodyPr>
            <a:spAutoFit/>
          </a:bodyPr>
          <a:lstStyle/>
          <a:p>
            <a:r>
              <a:rPr lang="tr-TR" sz="2400">
                <a:latin typeface="Times New Roman" pitchFamily="18" charset="0"/>
              </a:rPr>
              <a:t>D 6810 DDF			$   7,500</a:t>
            </a:r>
            <a:endParaRPr lang="en-US" sz="2400">
              <a:latin typeface="Times New Roman" pitchFamily="18" charset="0"/>
            </a:endParaRPr>
          </a:p>
          <a:p>
            <a:r>
              <a:rPr lang="tr-TR" sz="2400">
                <a:latin typeface="Times New Roman" pitchFamily="18" charset="0"/>
              </a:rPr>
              <a:t>D 2482 DDF		            $   7,500</a:t>
            </a:r>
            <a:endParaRPr lang="en-US" sz="2400">
              <a:latin typeface="Times New Roman" pitchFamily="18" charset="0"/>
            </a:endParaRPr>
          </a:p>
          <a:p>
            <a:r>
              <a:rPr lang="tr-TR" sz="2400">
                <a:latin typeface="Times New Roman" pitchFamily="18" charset="0"/>
              </a:rPr>
              <a:t>			</a:t>
            </a:r>
          </a:p>
          <a:p>
            <a:r>
              <a:rPr lang="tr-TR" sz="2400">
                <a:latin typeface="Times New Roman" pitchFamily="18" charset="0"/>
              </a:rPr>
              <a:t>Total sponsor contr.  	            $ 15,000  </a:t>
            </a:r>
            <a:endParaRPr lang="bg-BG" sz="2400">
              <a:latin typeface="Times New Roman" pitchFamily="18" charset="0"/>
            </a:endParaRPr>
          </a:p>
          <a:p>
            <a:r>
              <a:rPr lang="tr-TR" sz="2400">
                <a:latin typeface="Times New Roman" pitchFamily="18" charset="0"/>
              </a:rPr>
              <a:t> TRF  </a:t>
            </a:r>
            <a:r>
              <a:rPr lang="en-US" sz="2400">
                <a:latin typeface="Times New Roman" pitchFamily="18" charset="0"/>
              </a:rPr>
              <a:t>	</a:t>
            </a:r>
            <a:r>
              <a:rPr lang="bg-BG" sz="2400">
                <a:latin typeface="Times New Roman" pitchFamily="18" charset="0"/>
              </a:rPr>
              <a:t>		</a:t>
            </a:r>
            <a:r>
              <a:rPr lang="bg-BG" sz="2400">
                <a:latin typeface="Times New Roman Cyr" pitchFamily="18" charset="-52"/>
              </a:rPr>
              <a:t>	</a:t>
            </a:r>
            <a:r>
              <a:rPr lang="tr-TR" sz="2400">
                <a:latin typeface="Times New Roman Cyr" pitchFamily="18" charset="-52"/>
              </a:rPr>
              <a:t>$ 15,000</a:t>
            </a:r>
            <a:r>
              <a:rPr lang="tr-TR"/>
              <a:t> </a:t>
            </a:r>
            <a:r>
              <a:rPr lang="en-US" sz="2400">
                <a:latin typeface="Times New Roman" pitchFamily="18" charset="0"/>
              </a:rPr>
              <a:t>	</a:t>
            </a:r>
            <a:endParaRPr lang="tr-TR" sz="2400">
              <a:latin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Text Box 4"/>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ct val="20000"/>
              </a:spcBef>
              <a:spcAft>
                <a:spcPts val="0"/>
              </a:spcAft>
              <a:defRPr/>
            </a:pPr>
            <a:endParaRPr lang="tr-TR" sz="3000">
              <a:latin typeface="+mn-lt"/>
            </a:endParaRPr>
          </a:p>
        </p:txBody>
      </p:sp>
      <p:sp>
        <p:nvSpPr>
          <p:cNvPr id="233477" name="Rectangle 5"/>
          <p:cNvSpPr>
            <a:spLocks noChangeArrowheads="1"/>
          </p:cNvSpPr>
          <p:nvPr/>
        </p:nvSpPr>
        <p:spPr bwMode="auto">
          <a:xfrm>
            <a:off x="990600" y="0"/>
            <a:ext cx="7359650" cy="1143000"/>
          </a:xfrm>
          <a:prstGeom prst="rect">
            <a:avLst/>
          </a:prstGeom>
          <a:noFill/>
          <a:ln>
            <a:noFill/>
          </a:ln>
          <a:effectLst/>
          <a:extLst/>
        </p:spPr>
        <p:txBody>
          <a:bodyPr anchor="ctr"/>
          <a:lstStyle/>
          <a:p>
            <a:pPr fontAlgn="auto">
              <a:spcAft>
                <a:spcPts val="0"/>
              </a:spcAft>
              <a:defRPr/>
            </a:pPr>
            <a:r>
              <a:rPr lang="bg-BG" sz="3600" b="1" dirty="0">
                <a:solidFill>
                  <a:srgbClr val="000099"/>
                </a:solidFill>
                <a:effectLst>
                  <a:outerShdw blurRad="38100" dist="38100" dir="2700000" algn="tl">
                    <a:srgbClr val="000000"/>
                  </a:outerShdw>
                </a:effectLst>
                <a:latin typeface="+mn-lt"/>
              </a:rPr>
              <a:t>Хуманитарни проекти</a:t>
            </a:r>
            <a:endParaRPr lang="tr-TR" sz="3600" b="1" dirty="0">
              <a:solidFill>
                <a:srgbClr val="000099"/>
              </a:solidFill>
              <a:effectLst>
                <a:outerShdw blurRad="38100" dist="38100" dir="2700000" algn="tl">
                  <a:srgbClr val="000000"/>
                </a:outerShdw>
              </a:effectLst>
              <a:latin typeface="+mn-lt"/>
            </a:endParaRPr>
          </a:p>
          <a:p>
            <a:pPr fontAlgn="auto">
              <a:spcAft>
                <a:spcPts val="0"/>
              </a:spcAft>
              <a:defRPr/>
            </a:pPr>
            <a:r>
              <a:rPr lang="tr-TR" sz="3600" b="1" dirty="0">
                <a:solidFill>
                  <a:srgbClr val="000099"/>
                </a:solidFill>
                <a:effectLst>
                  <a:outerShdw blurRad="38100" dist="38100" dir="2700000" algn="tl">
                    <a:srgbClr val="000000"/>
                  </a:outerShdw>
                </a:effectLst>
                <a:latin typeface="+mn-lt"/>
              </a:rPr>
              <a:t>(</a:t>
            </a:r>
            <a:r>
              <a:rPr lang="bg-BG" sz="3600" b="1" dirty="0">
                <a:solidFill>
                  <a:srgbClr val="000099"/>
                </a:solidFill>
                <a:effectLst>
                  <a:outerShdw blurRad="38100" dist="38100" dir="2700000" algn="tl">
                    <a:srgbClr val="000000"/>
                  </a:outerShdw>
                </a:effectLst>
                <a:latin typeface="+mn-lt"/>
              </a:rPr>
              <a:t>глобални грантове-старите МГ</a:t>
            </a:r>
            <a:r>
              <a:rPr lang="tr-TR" sz="3600" b="1" dirty="0">
                <a:solidFill>
                  <a:srgbClr val="000099"/>
                </a:solidFill>
                <a:effectLst>
                  <a:outerShdw blurRad="38100" dist="38100" dir="2700000" algn="tl">
                    <a:srgbClr val="000000"/>
                  </a:outerShdw>
                </a:effectLst>
                <a:latin typeface="+mn-lt"/>
              </a:rPr>
              <a:t>)</a:t>
            </a:r>
            <a:endParaRPr lang="en-US" sz="2000" b="1" dirty="0">
              <a:solidFill>
                <a:srgbClr val="000099"/>
              </a:solidFill>
              <a:effectLst>
                <a:outerShdw blurRad="38100" dist="38100" dir="2700000" algn="tl">
                  <a:srgbClr val="000000"/>
                </a:outerShdw>
              </a:effectLst>
              <a:latin typeface="+mn-lt"/>
            </a:endParaRPr>
          </a:p>
        </p:txBody>
      </p:sp>
      <p:sp>
        <p:nvSpPr>
          <p:cNvPr id="233478" name="Text Box 6"/>
          <p:cNvSpPr txBox="1">
            <a:spLocks noChangeArrowheads="1"/>
          </p:cNvSpPr>
          <p:nvPr/>
        </p:nvSpPr>
        <p:spPr bwMode="auto">
          <a:xfrm>
            <a:off x="457200" y="1524000"/>
            <a:ext cx="8229600" cy="584200"/>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ts val="0"/>
              </a:spcBef>
              <a:spcAft>
                <a:spcPts val="0"/>
              </a:spcAft>
              <a:defRPr/>
            </a:pPr>
            <a:r>
              <a:rPr lang="bg-BG" sz="3200" dirty="0">
                <a:latin typeface="+mn-lt"/>
              </a:rPr>
              <a:t>Пример </a:t>
            </a:r>
            <a:endParaRPr lang="en-US" sz="3200" dirty="0">
              <a:latin typeface="+mn-lt"/>
            </a:endParaRPr>
          </a:p>
        </p:txBody>
      </p:sp>
      <p:sp>
        <p:nvSpPr>
          <p:cNvPr id="29698" name="Rectangle 2"/>
          <p:cNvSpPr>
            <a:spLocks noChangeArrowheads="1"/>
          </p:cNvSpPr>
          <p:nvPr/>
        </p:nvSpPr>
        <p:spPr bwMode="auto">
          <a:xfrm>
            <a:off x="768350" y="1828800"/>
            <a:ext cx="8229600" cy="4038600"/>
          </a:xfrm>
          <a:prstGeom prst="rect">
            <a:avLst/>
          </a:prstGeom>
          <a:noFill/>
          <a:ln w="9525">
            <a:noFill/>
            <a:miter lim="800000"/>
            <a:headEnd/>
            <a:tailEnd/>
          </a:ln>
        </p:spPr>
        <p:txBody>
          <a:bodyPr/>
          <a:lstStyle/>
          <a:p>
            <a:pPr>
              <a:spcBef>
                <a:spcPct val="20000"/>
              </a:spcBef>
              <a:buClr>
                <a:srgbClr val="FF0000"/>
              </a:buClr>
            </a:pPr>
            <a:endParaRPr lang="tr-TR" sz="2800" u="sng">
              <a:latin typeface="Times New Roman" pitchFamily="18" charset="0"/>
            </a:endParaRPr>
          </a:p>
          <a:p>
            <a:pPr marL="827088" lvl="1" indent="-285750">
              <a:spcBef>
                <a:spcPct val="20000"/>
              </a:spcBef>
              <a:buClr>
                <a:srgbClr val="0066CC"/>
              </a:buClr>
              <a:buFont typeface="Wingdings" pitchFamily="2" charset="2"/>
              <a:buChar char="Ø"/>
            </a:pPr>
            <a:r>
              <a:rPr lang="bg-BG" sz="2000" b="1">
                <a:latin typeface="Times New Roman" pitchFamily="18" charset="0"/>
              </a:rPr>
              <a:t>Страна домакин</a:t>
            </a:r>
            <a:r>
              <a:rPr lang="tr-TR" sz="2000" b="1">
                <a:latin typeface="Times New Roman" pitchFamily="18" charset="0"/>
              </a:rPr>
              <a:t>: </a:t>
            </a:r>
            <a:r>
              <a:rPr lang="bg-BG" sz="2000" b="1">
                <a:latin typeface="Times New Roman" pitchFamily="18" charset="0"/>
              </a:rPr>
              <a:t>България</a:t>
            </a:r>
            <a:endParaRPr lang="tr-TR" sz="2000">
              <a:latin typeface="Times New Roman" pitchFamily="18" charset="0"/>
            </a:endParaRPr>
          </a:p>
          <a:p>
            <a:pPr lvl="2">
              <a:buClr>
                <a:srgbClr val="FFFF00"/>
              </a:buClr>
              <a:buFont typeface="Wingdings" pitchFamily="2" charset="2"/>
              <a:buNone/>
            </a:pPr>
            <a:r>
              <a:rPr lang="tr-TR" sz="2000">
                <a:latin typeface="Times New Roman" pitchFamily="18" charset="0"/>
              </a:rPr>
              <a:t>    </a:t>
            </a:r>
          </a:p>
          <a:p>
            <a:pPr lvl="2">
              <a:buClr>
                <a:srgbClr val="FFFF00"/>
              </a:buClr>
              <a:buFont typeface="Wingdings" pitchFamily="2" charset="2"/>
              <a:buNone/>
            </a:pPr>
            <a:r>
              <a:rPr lang="tr-TR" sz="2400">
                <a:latin typeface="Times New Roman" pitchFamily="18" charset="0"/>
              </a:rPr>
              <a:t>New York RC		$ 6,000</a:t>
            </a:r>
          </a:p>
          <a:p>
            <a:pPr marL="827088" lvl="1" indent="-285750">
              <a:buClr>
                <a:srgbClr val="FFFF00"/>
              </a:buClr>
              <a:buFont typeface="Wingdings" pitchFamily="2" charset="2"/>
              <a:buNone/>
            </a:pPr>
            <a:r>
              <a:rPr lang="tr-TR" sz="2400">
                <a:latin typeface="Times New Roman" pitchFamily="18" charset="0"/>
              </a:rPr>
              <a:t>	 D 6100 (Cash)		$ 5,000</a:t>
            </a:r>
          </a:p>
          <a:p>
            <a:pPr marL="827088" lvl="1" indent="-285750">
              <a:buClr>
                <a:srgbClr val="FFFF00"/>
              </a:buClr>
              <a:buFont typeface="Wingdings" pitchFamily="2" charset="2"/>
              <a:buNone/>
            </a:pPr>
            <a:r>
              <a:rPr lang="tr-TR" sz="2400">
                <a:latin typeface="Times New Roman" pitchFamily="18" charset="0"/>
              </a:rPr>
              <a:t>	 D 8700 (DDF)		$ 6,000</a:t>
            </a:r>
          </a:p>
          <a:p>
            <a:pPr marL="827088" lvl="1" indent="-285750">
              <a:buClr>
                <a:srgbClr val="FFFF00"/>
              </a:buClr>
              <a:buFont typeface="Wingdings" pitchFamily="2" charset="2"/>
              <a:buNone/>
            </a:pPr>
            <a:r>
              <a:rPr lang="tr-TR" sz="2400">
                <a:latin typeface="Times New Roman" pitchFamily="18" charset="0"/>
              </a:rPr>
              <a:t>	 Dobrich RC		$ 1,000</a:t>
            </a:r>
          </a:p>
          <a:p>
            <a:pPr marL="827088" lvl="1" indent="-285750">
              <a:buClr>
                <a:srgbClr val="FFFF00"/>
              </a:buClr>
              <a:buFont typeface="Wingdings" pitchFamily="2" charset="2"/>
              <a:buNone/>
            </a:pPr>
            <a:r>
              <a:rPr lang="tr-TR" sz="2400">
                <a:latin typeface="Times New Roman" pitchFamily="18" charset="0"/>
              </a:rPr>
              <a:t>	 Total sponsor cont.    $ 18,000</a:t>
            </a:r>
          </a:p>
          <a:p>
            <a:pPr marL="827088" lvl="1" indent="-285750">
              <a:buClr>
                <a:srgbClr val="FFFF00"/>
              </a:buClr>
              <a:buFont typeface="Wingdings" pitchFamily="2" charset="2"/>
              <a:buNone/>
            </a:pPr>
            <a:r>
              <a:rPr lang="tr-TR" sz="2400">
                <a:latin typeface="Times New Roman" pitchFamily="18" charset="0"/>
              </a:rPr>
              <a:t>	 TRF</a:t>
            </a:r>
            <a:endParaRPr lang="tr-TR" sz="2000">
              <a:latin typeface="Times New Roman" pitchFamily="18" charset="0"/>
            </a:endParaRP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1748" name="Text Box 4"/>
          <p:cNvSpPr txBox="1">
            <a:spLocks noChangeArrowheads="1"/>
          </p:cNvSpPr>
          <p:nvPr/>
        </p:nvSpPr>
        <p:spPr bwMode="auto">
          <a:xfrm>
            <a:off x="1730375" y="5207000"/>
            <a:ext cx="5732463" cy="457200"/>
          </a:xfrm>
          <a:prstGeom prst="rect">
            <a:avLst/>
          </a:prstGeom>
          <a:noFill/>
          <a:ln w="9525">
            <a:noFill/>
            <a:miter lim="800000"/>
            <a:headEnd/>
            <a:tailEnd/>
          </a:ln>
        </p:spPr>
        <p:txBody>
          <a:bodyPr wrap="none">
            <a:spAutoFit/>
          </a:bodyPr>
          <a:lstStyle/>
          <a:p>
            <a:r>
              <a:rPr lang="tr-TR" sz="2400" b="1"/>
              <a:t>T</a:t>
            </a:r>
            <a:r>
              <a:rPr lang="bg-BG" sz="2400" b="1"/>
              <a:t>отал:</a:t>
            </a:r>
            <a:r>
              <a:rPr lang="tr-TR" sz="2400" b="1">
                <a:latin typeface="Times New Roman" pitchFamily="18" charset="0"/>
              </a:rPr>
              <a:t>	</a:t>
            </a:r>
            <a:r>
              <a:rPr lang="bg-BG" sz="2400" b="1">
                <a:latin typeface="Times New Roman" pitchFamily="18" charset="0"/>
              </a:rPr>
              <a:t>         </a:t>
            </a:r>
            <a:r>
              <a:rPr lang="en-US" sz="2400" b="1">
                <a:latin typeface="Times New Roman" pitchFamily="18" charset="0"/>
              </a:rPr>
              <a:t> </a:t>
            </a:r>
            <a:r>
              <a:rPr lang="tr-TR" sz="2400" b="1">
                <a:latin typeface="Times New Roman" pitchFamily="18" charset="0"/>
              </a:rPr>
              <a:t>$ </a:t>
            </a:r>
            <a:r>
              <a:rPr lang="tr-TR" sz="2400" b="1"/>
              <a:t>30</a:t>
            </a:r>
            <a:r>
              <a:rPr lang="tr-TR" sz="2400" b="1">
                <a:latin typeface="Times New Roman" pitchFamily="18" charset="0"/>
              </a:rPr>
              <a:t>,</a:t>
            </a:r>
            <a:r>
              <a:rPr lang="tr-TR" sz="2400" b="1"/>
              <a:t>000 </a:t>
            </a:r>
            <a:r>
              <a:rPr lang="bg-BG" sz="1400" b="1"/>
              <a:t>Ще бъде ли приет?</a:t>
            </a:r>
            <a:endParaRPr lang="tr-TR" sz="1400" b="1"/>
          </a:p>
        </p:txBody>
      </p:sp>
      <p:sp>
        <p:nvSpPr>
          <p:cNvPr id="273" name="Text Box 4"/>
          <p:cNvSpPr txBox="1">
            <a:spLocks noChangeArrowheads="1"/>
          </p:cNvSpPr>
          <p:nvPr/>
        </p:nvSpPr>
        <p:spPr bwMode="auto">
          <a:xfrm>
            <a:off x="4114800" y="4724400"/>
            <a:ext cx="1419225" cy="457200"/>
          </a:xfrm>
          <a:prstGeom prst="rect">
            <a:avLst/>
          </a:prstGeom>
          <a:noFill/>
          <a:ln w="9525">
            <a:noFill/>
            <a:miter lim="800000"/>
            <a:headEnd/>
            <a:tailEnd/>
          </a:ln>
        </p:spPr>
        <p:txBody>
          <a:bodyPr wrap="none">
            <a:spAutoFit/>
          </a:bodyPr>
          <a:lstStyle/>
          <a:p>
            <a:r>
              <a:rPr lang="tr-TR" sz="2400"/>
              <a:t> </a:t>
            </a:r>
            <a:r>
              <a:rPr lang="bg-BG" sz="2400"/>
              <a:t> </a:t>
            </a:r>
            <a:r>
              <a:rPr lang="en-US" sz="2400">
                <a:latin typeface="Times New Roman Cyr" pitchFamily="18" charset="-52"/>
              </a:rPr>
              <a:t>$ </a:t>
            </a:r>
            <a:r>
              <a:rPr lang="tr-TR" sz="2400">
                <a:latin typeface="Times New Roman Cyr" pitchFamily="18" charset="-52"/>
              </a:rPr>
              <a:t>12,000</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3478"/>
                                        </p:tgtEl>
                                        <p:attrNameLst>
                                          <p:attrName>style.visibility</p:attrName>
                                        </p:attrNameLst>
                                      </p:cBhvr>
                                      <p:to>
                                        <p:strVal val="visible"/>
                                      </p:to>
                                    </p:set>
                                    <p:animEffect transition="in" filter="box(out)">
                                      <p:cBhvr>
                                        <p:cTn id="7" dur="500"/>
                                        <p:tgtEl>
                                          <p:spTgt spid="23347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animEffect transition="in" filter="blinds(horizontal)">
                                      <p:cBhvr>
                                        <p:cTn id="11" dur="500"/>
                                        <p:tgtEl>
                                          <p:spTgt spid="29698">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9698">
                                            <p:txEl>
                                              <p:pRg st="2" end="2"/>
                                            </p:txEl>
                                          </p:spTgt>
                                        </p:tgtEl>
                                        <p:attrNameLst>
                                          <p:attrName>style.visibility</p:attrName>
                                        </p:attrNameLst>
                                      </p:cBhvr>
                                      <p:to>
                                        <p:strVal val="visible"/>
                                      </p:to>
                                    </p:set>
                                    <p:animEffect transition="in" filter="blinds(horizontal)">
                                      <p:cBhvr>
                                        <p:cTn id="14" dur="500"/>
                                        <p:tgtEl>
                                          <p:spTgt spid="29698">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blinds(horizontal)">
                                      <p:cBhvr>
                                        <p:cTn id="17" dur="500"/>
                                        <p:tgtEl>
                                          <p:spTgt spid="29698">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698">
                                            <p:txEl>
                                              <p:pRg st="4" end="4"/>
                                            </p:txEl>
                                          </p:spTgt>
                                        </p:tgtEl>
                                        <p:attrNameLst>
                                          <p:attrName>style.visibility</p:attrName>
                                        </p:attrNameLst>
                                      </p:cBhvr>
                                      <p:to>
                                        <p:strVal val="visible"/>
                                      </p:to>
                                    </p:set>
                                    <p:animEffect transition="in" filter="blinds(horizontal)">
                                      <p:cBhvr>
                                        <p:cTn id="20" dur="500"/>
                                        <p:tgtEl>
                                          <p:spTgt spid="29698">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698">
                                            <p:txEl>
                                              <p:pRg st="5" end="5"/>
                                            </p:txEl>
                                          </p:spTgt>
                                        </p:tgtEl>
                                        <p:attrNameLst>
                                          <p:attrName>style.visibility</p:attrName>
                                        </p:attrNameLst>
                                      </p:cBhvr>
                                      <p:to>
                                        <p:strVal val="visible"/>
                                      </p:to>
                                    </p:set>
                                    <p:animEffect transition="in" filter="blinds(horizontal)">
                                      <p:cBhvr>
                                        <p:cTn id="23" dur="500"/>
                                        <p:tgtEl>
                                          <p:spTgt spid="29698">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698">
                                            <p:txEl>
                                              <p:pRg st="6" end="6"/>
                                            </p:txEl>
                                          </p:spTgt>
                                        </p:tgtEl>
                                        <p:attrNameLst>
                                          <p:attrName>style.visibility</p:attrName>
                                        </p:attrNameLst>
                                      </p:cBhvr>
                                      <p:to>
                                        <p:strVal val="visible"/>
                                      </p:to>
                                    </p:set>
                                    <p:animEffect transition="in" filter="blinds(horizontal)">
                                      <p:cBhvr>
                                        <p:cTn id="26" dur="500"/>
                                        <p:tgtEl>
                                          <p:spTgt spid="29698">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9698">
                                            <p:txEl>
                                              <p:pRg st="7" end="7"/>
                                            </p:txEl>
                                          </p:spTgt>
                                        </p:tgtEl>
                                        <p:attrNameLst>
                                          <p:attrName>style.visibility</p:attrName>
                                        </p:attrNameLst>
                                      </p:cBhvr>
                                      <p:to>
                                        <p:strVal val="visible"/>
                                      </p:to>
                                    </p:set>
                                    <p:animEffect transition="in" filter="blinds(horizontal)">
                                      <p:cBhvr>
                                        <p:cTn id="29" dur="500"/>
                                        <p:tgtEl>
                                          <p:spTgt spid="29698">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698">
                                            <p:txEl>
                                              <p:pRg st="8" end="8"/>
                                            </p:txEl>
                                          </p:spTgt>
                                        </p:tgtEl>
                                        <p:attrNameLst>
                                          <p:attrName>style.visibility</p:attrName>
                                        </p:attrNameLst>
                                      </p:cBhvr>
                                      <p:to>
                                        <p:strVal val="visible"/>
                                      </p:to>
                                    </p:set>
                                    <p:animEffect transition="in" filter="blinds(horizontal)">
                                      <p:cBhvr>
                                        <p:cTn id="32" dur="500"/>
                                        <p:tgtEl>
                                          <p:spTgt spid="29698">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31747"/>
                                        </p:tgtEl>
                                        <p:attrNameLst>
                                          <p:attrName>style.visibility</p:attrName>
                                        </p:attrNameLst>
                                      </p:cBhvr>
                                      <p:to>
                                        <p:strVal val="visible"/>
                                      </p:to>
                                    </p:set>
                                    <p:animEffect transition="in" filter="blinds(horizontal)">
                                      <p:cBhvr>
                                        <p:cTn id="37" dur="500"/>
                                        <p:tgtEl>
                                          <p:spTgt spid="317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3"/>
                                        </p:tgtEl>
                                        <p:attrNameLst>
                                          <p:attrName>style.visibility</p:attrName>
                                        </p:attrNameLst>
                                      </p:cBhvr>
                                      <p:to>
                                        <p:strVal val="visible"/>
                                      </p:to>
                                    </p:set>
                                    <p:animEffect transition="in" filter="blinds(horizontal)">
                                      <p:cBhvr>
                                        <p:cTn id="42" dur="500"/>
                                        <p:tgtEl>
                                          <p:spTgt spid="2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748"/>
                                        </p:tgtEl>
                                        <p:attrNameLst>
                                          <p:attrName>style.visibility</p:attrName>
                                        </p:attrNameLst>
                                      </p:cBhvr>
                                      <p:to>
                                        <p:strVal val="visible"/>
                                      </p:to>
                                    </p:set>
                                    <p:animEffect transition="in" filter="blinds(horizontal)">
                                      <p:cBhvr>
                                        <p:cTn id="4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animBg="1"/>
      <p:bldP spid="29698" grpId="0" build="p" autoUpdateAnimBg="0" advAuto="0"/>
      <p:bldP spid="31747" grpId="0" autoUpdateAnimBg="0"/>
      <p:bldP spid="31748" grpId="0" autoUpdateAnimBg="0"/>
      <p:bldP spid="27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Rectangle 5"/>
          <p:cNvSpPr>
            <a:spLocks noChangeArrowheads="1"/>
          </p:cNvSpPr>
          <p:nvPr/>
        </p:nvSpPr>
        <p:spPr bwMode="auto">
          <a:xfrm>
            <a:off x="990600" y="0"/>
            <a:ext cx="7086600" cy="1066800"/>
          </a:xfrm>
          <a:prstGeom prst="rect">
            <a:avLst/>
          </a:prstGeom>
          <a:noFill/>
          <a:ln>
            <a:noFill/>
          </a:ln>
          <a:effectLst/>
          <a:extLst/>
        </p:spPr>
        <p:txBody>
          <a:bodyPr anchor="ctr"/>
          <a:lstStyle/>
          <a:p>
            <a:pPr>
              <a:defRPr/>
            </a:pPr>
            <a:endParaRPr lang="ru-RU" sz="3200" b="1">
              <a:solidFill>
                <a:srgbClr val="000099"/>
              </a:solidFill>
              <a:effectLst>
                <a:outerShdw blurRad="38100" dist="38100" dir="2700000" algn="tl">
                  <a:srgbClr val="C0C0C0"/>
                </a:outerShdw>
              </a:effectLst>
              <a:latin typeface="Times New Roman" pitchFamily="18" charset="0"/>
            </a:endParaRPr>
          </a:p>
          <a:p>
            <a:pPr>
              <a:defRPr/>
            </a:pPr>
            <a:endParaRPr lang="ru-RU" sz="3200" b="1">
              <a:solidFill>
                <a:srgbClr val="000099"/>
              </a:solidFill>
              <a:effectLst>
                <a:outerShdw blurRad="38100" dist="38100" dir="2700000" algn="tl">
                  <a:srgbClr val="C0C0C0"/>
                </a:outerShdw>
              </a:effectLst>
              <a:latin typeface="Times New Roman" pitchFamily="18" charset="0"/>
            </a:endParaRPr>
          </a:p>
          <a:p>
            <a:pPr>
              <a:defRPr/>
            </a:pPr>
            <a:r>
              <a:rPr lang="ru-RU" sz="3200" b="1">
                <a:solidFill>
                  <a:srgbClr val="000099"/>
                </a:solidFill>
                <a:effectLst>
                  <a:outerShdw blurRad="38100" dist="38100" dir="2700000" algn="tl">
                    <a:srgbClr val="C0C0C0"/>
                  </a:outerShdw>
                </a:effectLst>
                <a:latin typeface="Times New Roman" pitchFamily="18" charset="0"/>
              </a:rPr>
              <a:t>Хуманитарни проекти</a:t>
            </a:r>
          </a:p>
          <a:p>
            <a:pPr>
              <a:defRPr/>
            </a:pPr>
            <a:r>
              <a:rPr lang="ru-RU" sz="3200" b="1">
                <a:solidFill>
                  <a:srgbClr val="000099"/>
                </a:solidFill>
                <a:effectLst>
                  <a:outerShdw blurRad="38100" dist="38100" dir="2700000" algn="tl">
                    <a:srgbClr val="C0C0C0"/>
                  </a:outerShdw>
                </a:effectLst>
                <a:latin typeface="Times New Roman" pitchFamily="18" charset="0"/>
              </a:rPr>
              <a:t>(глобални грантове - старите МГ)</a:t>
            </a:r>
          </a:p>
          <a:p>
            <a:pPr>
              <a:defRPr/>
            </a:pPr>
            <a:endParaRPr lang="en-US" sz="3600" b="1">
              <a:solidFill>
                <a:srgbClr val="000099"/>
              </a:solidFill>
              <a:effectLst>
                <a:outerShdw blurRad="38100" dist="38100" dir="2700000" algn="tl">
                  <a:srgbClr val="C0C0C0"/>
                </a:outerShdw>
              </a:effectLst>
              <a:latin typeface="Times New Roman" pitchFamily="18" charset="0"/>
            </a:endParaRP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2770" name="Rectangle 2"/>
          <p:cNvSpPr>
            <a:spLocks noChangeArrowheads="1"/>
          </p:cNvSpPr>
          <p:nvPr/>
        </p:nvSpPr>
        <p:spPr bwMode="auto">
          <a:xfrm>
            <a:off x="990600" y="1371600"/>
            <a:ext cx="6781800" cy="1828800"/>
          </a:xfrm>
          <a:prstGeom prst="rect">
            <a:avLst/>
          </a:prstGeom>
          <a:noFill/>
          <a:ln w="9525">
            <a:noFill/>
            <a:miter lim="800000"/>
            <a:headEnd/>
            <a:tailEnd/>
          </a:ln>
        </p:spPr>
        <p:txBody>
          <a:bodyPr/>
          <a:lstStyle/>
          <a:p>
            <a:pPr marL="827088" lvl="1" indent="-285750">
              <a:spcBef>
                <a:spcPct val="20000"/>
              </a:spcBef>
              <a:buClr>
                <a:srgbClr val="0066CC"/>
              </a:buClr>
              <a:buFont typeface="Wingdings" pitchFamily="2" charset="2"/>
              <a:buChar char="Ø"/>
            </a:pPr>
            <a:r>
              <a:rPr lang="bg-BG" sz="2000" b="1">
                <a:latin typeface="Times New Roman" pitchFamily="18" charset="0"/>
              </a:rPr>
              <a:t>Страна домакин</a:t>
            </a:r>
            <a:r>
              <a:rPr lang="tr-TR" sz="2000" b="1">
                <a:latin typeface="Times New Roman" pitchFamily="18" charset="0"/>
              </a:rPr>
              <a:t>: </a:t>
            </a:r>
            <a:r>
              <a:rPr lang="bg-BG" sz="2000" b="1">
                <a:latin typeface="Times New Roman" pitchFamily="18" charset="0"/>
              </a:rPr>
              <a:t>България</a:t>
            </a:r>
            <a:endParaRPr lang="tr-TR" sz="2000">
              <a:latin typeface="Times New Roman" pitchFamily="18" charset="0"/>
            </a:endParaRPr>
          </a:p>
          <a:p>
            <a:pPr marL="827088" lvl="1" indent="-285750">
              <a:spcBef>
                <a:spcPct val="20000"/>
              </a:spcBef>
              <a:buClr>
                <a:srgbClr val="0066CC"/>
              </a:buClr>
            </a:pPr>
            <a:r>
              <a:rPr lang="tr-TR" sz="2000" b="1">
                <a:latin typeface="Times New Roman" pitchFamily="18" charset="0"/>
              </a:rPr>
              <a:t>   </a:t>
            </a:r>
            <a:r>
              <a:rPr lang="tr-TR" sz="2000">
                <a:latin typeface="Times New Roman" pitchFamily="18" charset="0"/>
              </a:rPr>
              <a:t>New York RC</a:t>
            </a:r>
            <a:r>
              <a:rPr lang="bg-BG" sz="2000">
                <a:latin typeface="Times New Roman" pitchFamily="18" charset="0"/>
              </a:rPr>
              <a:t>		</a:t>
            </a:r>
            <a:r>
              <a:rPr lang="tr-TR" sz="2000">
                <a:latin typeface="Times New Roman" pitchFamily="18" charset="0"/>
              </a:rPr>
              <a:t>$ 2,000   </a:t>
            </a:r>
          </a:p>
          <a:p>
            <a:pPr marL="827088" lvl="1" indent="-285750">
              <a:spcBef>
                <a:spcPct val="20000"/>
              </a:spcBef>
              <a:buClr>
                <a:srgbClr val="FFFF00"/>
              </a:buClr>
              <a:buFont typeface="Wingdings" pitchFamily="2" charset="2"/>
              <a:buNone/>
            </a:pPr>
            <a:r>
              <a:rPr lang="tr-TR" sz="2000">
                <a:latin typeface="Times New Roman" pitchFamily="18" charset="0"/>
              </a:rPr>
              <a:t>   London RC</a:t>
            </a:r>
            <a:r>
              <a:rPr lang="bg-BG" sz="2000">
                <a:latin typeface="Times New Roman" pitchFamily="18" charset="0"/>
              </a:rPr>
              <a:t>		</a:t>
            </a:r>
            <a:r>
              <a:rPr lang="tr-TR" sz="2000">
                <a:latin typeface="Times New Roman" pitchFamily="18" charset="0"/>
              </a:rPr>
              <a:t>$ 2,000</a:t>
            </a:r>
          </a:p>
          <a:p>
            <a:pPr marL="827088" lvl="1" indent="-285750">
              <a:spcBef>
                <a:spcPct val="20000"/>
              </a:spcBef>
              <a:buClr>
                <a:srgbClr val="FFFF00"/>
              </a:buClr>
              <a:buFont typeface="Wingdings" pitchFamily="2" charset="2"/>
              <a:buNone/>
            </a:pPr>
            <a:r>
              <a:rPr lang="tr-TR" sz="2000">
                <a:latin typeface="Times New Roman" pitchFamily="18" charset="0"/>
              </a:rPr>
              <a:t>   Paris  RC</a:t>
            </a:r>
            <a:r>
              <a:rPr lang="bg-BG" sz="2000">
                <a:latin typeface="Times New Roman" pitchFamily="18" charset="0"/>
              </a:rPr>
              <a:t>			</a:t>
            </a:r>
            <a:r>
              <a:rPr lang="tr-TR" sz="2000">
                <a:latin typeface="Times New Roman" pitchFamily="18" charset="0"/>
              </a:rPr>
              <a:t>$ 2,000</a:t>
            </a:r>
          </a:p>
          <a:p>
            <a:pPr marL="827088" lvl="1" indent="-285750">
              <a:spcBef>
                <a:spcPct val="20000"/>
              </a:spcBef>
              <a:buClr>
                <a:srgbClr val="FFFF00"/>
              </a:buClr>
              <a:buFont typeface="Wingdings" pitchFamily="2" charset="2"/>
              <a:buNone/>
            </a:pPr>
            <a:r>
              <a:rPr lang="tr-TR" sz="2000">
                <a:latin typeface="Times New Roman" pitchFamily="18" charset="0"/>
              </a:rPr>
              <a:t>   DDF D-6100</a:t>
            </a:r>
            <a:r>
              <a:rPr lang="bg-BG" sz="2000">
                <a:latin typeface="Times New Roman" pitchFamily="18" charset="0"/>
              </a:rPr>
              <a:t>		</a:t>
            </a:r>
            <a:r>
              <a:rPr lang="tr-TR" sz="2000">
                <a:latin typeface="Times New Roman" pitchFamily="18" charset="0"/>
              </a:rPr>
              <a:t>$ 6,000</a:t>
            </a:r>
          </a:p>
          <a:p>
            <a:pPr marL="827088" lvl="1" indent="-285750">
              <a:spcBef>
                <a:spcPct val="20000"/>
              </a:spcBef>
              <a:buClr>
                <a:srgbClr val="FFFF00"/>
              </a:buClr>
              <a:buFont typeface="Wingdings" pitchFamily="2" charset="2"/>
              <a:buNone/>
            </a:pPr>
            <a:r>
              <a:rPr lang="tr-TR" sz="2000">
                <a:latin typeface="Times New Roman" pitchFamily="18" charset="0"/>
              </a:rPr>
              <a:t>   DDF D-2482</a:t>
            </a:r>
            <a:r>
              <a:rPr lang="bg-BG" sz="2000">
                <a:latin typeface="Times New Roman" pitchFamily="18" charset="0"/>
              </a:rPr>
              <a:t>		</a:t>
            </a:r>
            <a:r>
              <a:rPr lang="tr-TR" sz="2000">
                <a:latin typeface="Times New Roman" pitchFamily="18" charset="0"/>
              </a:rPr>
              <a:t>$ 5,000</a:t>
            </a:r>
          </a:p>
          <a:p>
            <a:pPr marL="827088" lvl="1" indent="-285750">
              <a:spcBef>
                <a:spcPct val="20000"/>
              </a:spcBef>
              <a:buClr>
                <a:srgbClr val="FFFF00"/>
              </a:buClr>
              <a:buFont typeface="Wingdings" pitchFamily="2" charset="2"/>
              <a:buNone/>
            </a:pPr>
            <a:r>
              <a:rPr lang="tr-TR" sz="2000">
                <a:latin typeface="Times New Roman" pitchFamily="18" charset="0"/>
              </a:rPr>
              <a:t>   Varna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Vidin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Samokov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Total sponsor cont.</a:t>
            </a:r>
            <a:r>
              <a:rPr lang="bg-BG" sz="2000">
                <a:latin typeface="Times New Roman" pitchFamily="18" charset="0"/>
              </a:rPr>
              <a:t>		</a:t>
            </a:r>
            <a:r>
              <a:rPr lang="tr-TR" sz="2000">
                <a:latin typeface="Times New Roman" pitchFamily="18" charset="0"/>
              </a:rPr>
              <a:t>$</a:t>
            </a:r>
            <a:r>
              <a:rPr lang="bg-BG" sz="2000">
                <a:latin typeface="Times New Roman" pitchFamily="18" charset="0"/>
              </a:rPr>
              <a:t> </a:t>
            </a:r>
            <a:r>
              <a:rPr lang="tr-TR" sz="2000">
                <a:latin typeface="Times New Roman" pitchFamily="18" charset="0"/>
              </a:rPr>
              <a:t>20,000</a:t>
            </a:r>
            <a:endParaRPr lang="bg-BG" sz="2000">
              <a:latin typeface="Times New Roman" pitchFamily="18" charset="0"/>
            </a:endParaRPr>
          </a:p>
          <a:p>
            <a:pPr marL="827088" lvl="1" indent="-285750">
              <a:spcBef>
                <a:spcPct val="20000"/>
              </a:spcBef>
              <a:buClr>
                <a:srgbClr val="FFFF00"/>
              </a:buClr>
              <a:buFont typeface="Wingdings" pitchFamily="2" charset="2"/>
              <a:buNone/>
            </a:pPr>
            <a:r>
              <a:rPr lang="bg-BG" sz="2000">
                <a:latin typeface="Times New Roman" pitchFamily="18" charset="0"/>
              </a:rPr>
              <a:t>   </a:t>
            </a:r>
            <a:r>
              <a:rPr lang="tr-TR" sz="2000">
                <a:latin typeface="Times New Roman" pitchFamily="18" charset="0"/>
              </a:rPr>
              <a:t>TRF</a:t>
            </a:r>
            <a:r>
              <a:rPr lang="bg-BG" sz="2000">
                <a:latin typeface="Times New Roman" pitchFamily="18" charset="0"/>
              </a:rPr>
              <a:t>		</a:t>
            </a:r>
            <a:r>
              <a:rPr lang="bg-BG" sz="2000">
                <a:latin typeface="Times New Roman Cyr" pitchFamily="18" charset="-52"/>
              </a:rPr>
              <a:t>	</a:t>
            </a:r>
            <a:r>
              <a:rPr lang="tr-TR" sz="2000">
                <a:latin typeface="Times New Roman Cyr" pitchFamily="18" charset="-52"/>
              </a:rPr>
              <a:t>$</a:t>
            </a:r>
            <a:r>
              <a:rPr lang="bg-BG" sz="2000">
                <a:latin typeface="Times New Roman Cyr" pitchFamily="18" charset="-52"/>
              </a:rPr>
              <a:t> </a:t>
            </a:r>
            <a:r>
              <a:rPr lang="tr-TR" sz="2000">
                <a:latin typeface="Times New Roman Cyr" pitchFamily="18" charset="-52"/>
              </a:rPr>
              <a:t>15,500</a:t>
            </a:r>
            <a:r>
              <a:rPr lang="bg-BG"/>
              <a:t> </a:t>
            </a:r>
            <a:r>
              <a:rPr lang="tr-TR" sz="2400">
                <a:latin typeface="Times New Roman" pitchFamily="18" charset="0"/>
              </a:rPr>
              <a:t>			</a:t>
            </a:r>
          </a:p>
          <a:p>
            <a:pPr marL="827088" lvl="1" indent="-285750">
              <a:spcBef>
                <a:spcPct val="20000"/>
              </a:spcBef>
              <a:buClr>
                <a:srgbClr val="FFFF00"/>
              </a:buClr>
              <a:buFont typeface="Wingdings" pitchFamily="2" charset="2"/>
              <a:buNone/>
            </a:pPr>
            <a:r>
              <a:rPr lang="tr-TR">
                <a:latin typeface="Times New Roman" pitchFamily="18" charset="0"/>
              </a:rPr>
              <a:t>	</a:t>
            </a:r>
          </a:p>
        </p:txBody>
      </p:sp>
      <p:sp>
        <p:nvSpPr>
          <p:cNvPr id="32771" name="Text Box 3"/>
          <p:cNvSpPr txBox="1">
            <a:spLocks noChangeArrowheads="1"/>
          </p:cNvSpPr>
          <p:nvPr/>
        </p:nvSpPr>
        <p:spPr bwMode="auto">
          <a:xfrm>
            <a:off x="7162800" y="1676400"/>
            <a:ext cx="1538288" cy="457200"/>
          </a:xfrm>
          <a:prstGeom prst="rect">
            <a:avLst/>
          </a:prstGeom>
          <a:noFill/>
          <a:ln w="9525">
            <a:noFill/>
            <a:miter lim="800000"/>
            <a:headEnd/>
            <a:tailEnd/>
          </a:ln>
        </p:spPr>
        <p:txBody>
          <a:bodyPr>
            <a:spAutoFit/>
          </a:bodyPr>
          <a:lstStyle/>
          <a:p>
            <a:endParaRPr lang="tr-TR" sz="2400"/>
          </a:p>
        </p:txBody>
      </p:sp>
      <p:sp>
        <p:nvSpPr>
          <p:cNvPr id="32772" name="Text Box 4"/>
          <p:cNvSpPr txBox="1">
            <a:spLocks noChangeArrowheads="1"/>
          </p:cNvSpPr>
          <p:nvPr/>
        </p:nvSpPr>
        <p:spPr bwMode="auto">
          <a:xfrm>
            <a:off x="4648200" y="5715000"/>
            <a:ext cx="4165600" cy="457200"/>
          </a:xfrm>
          <a:prstGeom prst="rect">
            <a:avLst/>
          </a:prstGeom>
          <a:noFill/>
          <a:ln w="9525">
            <a:noFill/>
            <a:miter lim="800000"/>
            <a:headEnd/>
            <a:tailEnd/>
          </a:ln>
        </p:spPr>
        <p:txBody>
          <a:bodyPr wrap="none">
            <a:spAutoFit/>
          </a:bodyPr>
          <a:lstStyle/>
          <a:p>
            <a:pPr lvl="1">
              <a:spcBef>
                <a:spcPct val="20000"/>
              </a:spcBef>
              <a:buClr>
                <a:srgbClr val="FFFF00"/>
              </a:buClr>
              <a:buFont typeface="Wingdings" pitchFamily="2" charset="2"/>
              <a:buNone/>
            </a:pPr>
            <a:r>
              <a:rPr lang="tr-TR" sz="2400" b="1"/>
              <a:t>TOTAL</a:t>
            </a:r>
            <a:r>
              <a:rPr lang="tr-TR" sz="2400" b="1">
                <a:latin typeface="Times New Roman" pitchFamily="18" charset="0"/>
              </a:rPr>
              <a:t> 		 </a:t>
            </a:r>
            <a:r>
              <a:rPr lang="en-US" sz="2400" b="1">
                <a:latin typeface="Times New Roman" pitchFamily="18" charset="0"/>
              </a:rPr>
              <a:t>$ </a:t>
            </a:r>
            <a:r>
              <a:rPr lang="tr-TR" sz="2400" b="1"/>
              <a:t>35,500</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11" dur="500"/>
                                        <p:tgtEl>
                                          <p:spTgt spid="32770">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15" dur="500"/>
                                        <p:tgtEl>
                                          <p:spTgt spid="3277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18" dur="500"/>
                                        <p:tgtEl>
                                          <p:spTgt spid="3277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21" dur="500"/>
                                        <p:tgtEl>
                                          <p:spTgt spid="3277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24" dur="500"/>
                                        <p:tgtEl>
                                          <p:spTgt spid="32770">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27" dur="500"/>
                                        <p:tgtEl>
                                          <p:spTgt spid="32770">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2770">
                                            <p:txEl>
                                              <p:pRg st="6" end="6"/>
                                            </p:txEl>
                                          </p:spTgt>
                                        </p:tgtEl>
                                        <p:attrNameLst>
                                          <p:attrName>style.visibility</p:attrName>
                                        </p:attrNameLst>
                                      </p:cBhvr>
                                      <p:to>
                                        <p:strVal val="visible"/>
                                      </p:to>
                                    </p:set>
                                    <p:animEffect transition="in" filter="blinds(horizontal)">
                                      <p:cBhvr>
                                        <p:cTn id="30" dur="500"/>
                                        <p:tgtEl>
                                          <p:spTgt spid="32770">
                                            <p:txEl>
                                              <p:pRg st="6" end="6"/>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2770">
                                            <p:txEl>
                                              <p:pRg st="7" end="7"/>
                                            </p:txEl>
                                          </p:spTgt>
                                        </p:tgtEl>
                                        <p:attrNameLst>
                                          <p:attrName>style.visibility</p:attrName>
                                        </p:attrNameLst>
                                      </p:cBhvr>
                                      <p:to>
                                        <p:strVal val="visible"/>
                                      </p:to>
                                    </p:set>
                                    <p:animEffect transition="in" filter="blinds(horizontal)">
                                      <p:cBhvr>
                                        <p:cTn id="33" dur="500"/>
                                        <p:tgtEl>
                                          <p:spTgt spid="32770">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770">
                                            <p:txEl>
                                              <p:pRg st="8" end="8"/>
                                            </p:txEl>
                                          </p:spTgt>
                                        </p:tgtEl>
                                        <p:attrNameLst>
                                          <p:attrName>style.visibility</p:attrName>
                                        </p:attrNameLst>
                                      </p:cBhvr>
                                      <p:to>
                                        <p:strVal val="visible"/>
                                      </p:to>
                                    </p:set>
                                    <p:animEffect transition="in" filter="blinds(horizontal)">
                                      <p:cBhvr>
                                        <p:cTn id="36" dur="500"/>
                                        <p:tgtEl>
                                          <p:spTgt spid="32770">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0">
                                            <p:txEl>
                                              <p:pRg st="9" end="9"/>
                                            </p:txEl>
                                          </p:spTgt>
                                        </p:tgtEl>
                                        <p:attrNameLst>
                                          <p:attrName>style.visibility</p:attrName>
                                        </p:attrNameLst>
                                      </p:cBhvr>
                                      <p:to>
                                        <p:strVal val="visible"/>
                                      </p:to>
                                    </p:set>
                                    <p:animEffect transition="in" filter="blinds(horizontal)">
                                      <p:cBhvr>
                                        <p:cTn id="39" dur="500"/>
                                        <p:tgtEl>
                                          <p:spTgt spid="32770">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2770">
                                            <p:txEl>
                                              <p:pRg st="10" end="10"/>
                                            </p:txEl>
                                          </p:spTgt>
                                        </p:tgtEl>
                                        <p:attrNameLst>
                                          <p:attrName>style.visibility</p:attrName>
                                        </p:attrNameLst>
                                      </p:cBhvr>
                                      <p:to>
                                        <p:strVal val="visible"/>
                                      </p:to>
                                    </p:set>
                                    <p:animEffect transition="in" filter="blinds(horizontal)">
                                      <p:cBhvr>
                                        <p:cTn id="42" dur="500"/>
                                        <p:tgtEl>
                                          <p:spTgt spid="32770">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2770">
                                            <p:txEl>
                                              <p:pRg st="11" end="11"/>
                                            </p:txEl>
                                          </p:spTgt>
                                        </p:tgtEl>
                                        <p:attrNameLst>
                                          <p:attrName>style.visibility</p:attrName>
                                        </p:attrNameLst>
                                      </p:cBhvr>
                                      <p:to>
                                        <p:strVal val="visible"/>
                                      </p:to>
                                    </p:set>
                                    <p:animEffect transition="in" filter="blinds(horizontal)">
                                      <p:cBhvr>
                                        <p:cTn id="45" dur="500"/>
                                        <p:tgtEl>
                                          <p:spTgt spid="32770">
                                            <p:txEl>
                                              <p:pRg st="11" end="1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nodePh="1">
                                  <p:stCondLst>
                                    <p:cond delay="0"/>
                                  </p:stCondLst>
                                  <p:endCondLst>
                                    <p:cond evt="begin" delay="0">
                                      <p:tn val="48"/>
                                    </p:cond>
                                  </p:endCondLst>
                                  <p:childTnLst>
                                    <p:set>
                                      <p:cBhvr>
                                        <p:cTn id="49"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50" dur="500"/>
                                        <p:tgtEl>
                                          <p:spTgt spid="32771">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55"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2770" grpId="0" build="p" autoUpdateAnimBg="0" advAuto="0"/>
      <p:bldP spid="32771" grpId="0" build="p" autoUpdateAnimBg="0"/>
      <p:bldP spid="32772"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Rectangle 5"/>
          <p:cNvSpPr>
            <a:spLocks noChangeArrowheads="1"/>
          </p:cNvSpPr>
          <p:nvPr/>
        </p:nvSpPr>
        <p:spPr bwMode="auto">
          <a:xfrm>
            <a:off x="762000" y="76200"/>
            <a:ext cx="7315200" cy="914400"/>
          </a:xfrm>
          <a:prstGeom prst="rect">
            <a:avLst/>
          </a:prstGeom>
          <a:noFill/>
          <a:ln>
            <a:noFill/>
          </a:ln>
          <a:effectLst/>
          <a:extLst/>
        </p:spPr>
        <p:txBody>
          <a:bodyPr anchor="ctr"/>
          <a:lstStyle/>
          <a:p>
            <a:pPr>
              <a:defRPr/>
            </a:pPr>
            <a:r>
              <a:rPr lang="ru-RU" sz="3600" b="1">
                <a:solidFill>
                  <a:srgbClr val="000099"/>
                </a:solidFill>
                <a:effectLst>
                  <a:outerShdw blurRad="38100" dist="38100" dir="2700000" algn="tl">
                    <a:srgbClr val="C0C0C0"/>
                  </a:outerShdw>
                </a:effectLst>
                <a:latin typeface="Times New Roman" pitchFamily="18" charset="0"/>
              </a:rPr>
              <a:t>Хуманитарни проекти</a:t>
            </a:r>
          </a:p>
          <a:p>
            <a:pPr>
              <a:defRPr/>
            </a:pPr>
            <a:r>
              <a:rPr lang="ru-RU" sz="3600" b="1">
                <a:solidFill>
                  <a:srgbClr val="000099"/>
                </a:solidFill>
                <a:effectLst>
                  <a:outerShdw blurRad="38100" dist="38100" dir="2700000" algn="tl">
                    <a:srgbClr val="C0C0C0"/>
                  </a:outerShdw>
                </a:effectLst>
                <a:latin typeface="Times New Roman" pitchFamily="18" charset="0"/>
              </a:rPr>
              <a:t>(глобални грантове - старите МГ)</a:t>
            </a: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2770" name="Rectangle 2"/>
          <p:cNvSpPr>
            <a:spLocks noChangeArrowheads="1"/>
          </p:cNvSpPr>
          <p:nvPr/>
        </p:nvSpPr>
        <p:spPr bwMode="auto">
          <a:xfrm>
            <a:off x="1143000" y="1143000"/>
            <a:ext cx="6781800" cy="3048000"/>
          </a:xfrm>
          <a:prstGeom prst="rect">
            <a:avLst/>
          </a:prstGeom>
          <a:noFill/>
          <a:ln w="9525">
            <a:noFill/>
            <a:miter lim="800000"/>
            <a:headEnd/>
            <a:tailEnd/>
          </a:ln>
        </p:spPr>
        <p:txBody>
          <a:bodyPr/>
          <a:lstStyle/>
          <a:p>
            <a:pPr marL="827088" lvl="1" indent="-285750">
              <a:spcBef>
                <a:spcPct val="20000"/>
              </a:spcBef>
              <a:buClr>
                <a:srgbClr val="0066CC"/>
              </a:buClr>
              <a:buFont typeface="Wingdings" pitchFamily="2" charset="2"/>
              <a:buChar char="Ø"/>
            </a:pPr>
            <a:r>
              <a:rPr lang="bg-BG" sz="2000" b="1">
                <a:latin typeface="Times New Roman" pitchFamily="18" charset="0"/>
              </a:rPr>
              <a:t>Страна домакин</a:t>
            </a:r>
            <a:r>
              <a:rPr lang="tr-TR" sz="2000" b="1">
                <a:latin typeface="Times New Roman" pitchFamily="18" charset="0"/>
              </a:rPr>
              <a:t>: </a:t>
            </a:r>
            <a:r>
              <a:rPr lang="bg-BG" sz="2000" b="1">
                <a:latin typeface="Times New Roman" pitchFamily="18" charset="0"/>
              </a:rPr>
              <a:t>България</a:t>
            </a:r>
            <a:endParaRPr lang="tr-TR" sz="2000">
              <a:latin typeface="Times New Roman" pitchFamily="18" charset="0"/>
            </a:endParaRPr>
          </a:p>
          <a:p>
            <a:pPr marL="827088" lvl="1" indent="-285750">
              <a:spcBef>
                <a:spcPct val="20000"/>
              </a:spcBef>
              <a:buClr>
                <a:srgbClr val="0066CC"/>
              </a:buClr>
            </a:pPr>
            <a:r>
              <a:rPr lang="tr-TR" sz="2000" b="1">
                <a:latin typeface="Times New Roman" pitchFamily="18" charset="0"/>
              </a:rPr>
              <a:t>	</a:t>
            </a:r>
            <a:r>
              <a:rPr lang="tr-TR" sz="2000">
                <a:latin typeface="Times New Roman" pitchFamily="18" charset="0"/>
              </a:rPr>
              <a:t>New York RC</a:t>
            </a:r>
            <a:r>
              <a:rPr lang="bg-BG" sz="2000">
                <a:latin typeface="Times New Roman" pitchFamily="18" charset="0"/>
              </a:rPr>
              <a:t>		</a:t>
            </a:r>
            <a:r>
              <a:rPr lang="tr-TR" sz="2000">
                <a:latin typeface="Times New Roman" pitchFamily="18" charset="0"/>
              </a:rPr>
              <a:t>$ 2,000   </a:t>
            </a:r>
          </a:p>
          <a:p>
            <a:pPr marL="827088" lvl="1" indent="-285750">
              <a:spcBef>
                <a:spcPct val="20000"/>
              </a:spcBef>
              <a:buClr>
                <a:srgbClr val="FFFF00"/>
              </a:buClr>
              <a:buFont typeface="Wingdings" pitchFamily="2" charset="2"/>
              <a:buNone/>
            </a:pPr>
            <a:r>
              <a:rPr lang="tr-TR" sz="2000">
                <a:latin typeface="Times New Roman" pitchFamily="18" charset="0"/>
              </a:rPr>
              <a:t>    London RC</a:t>
            </a:r>
            <a:r>
              <a:rPr lang="bg-BG" sz="2000">
                <a:latin typeface="Times New Roman" pitchFamily="18" charset="0"/>
              </a:rPr>
              <a:t>		</a:t>
            </a:r>
            <a:r>
              <a:rPr lang="tr-TR" sz="2000">
                <a:latin typeface="Times New Roman" pitchFamily="18" charset="0"/>
              </a:rPr>
              <a:t>$ 2,000</a:t>
            </a:r>
          </a:p>
          <a:p>
            <a:pPr marL="827088" lvl="1" indent="-285750">
              <a:spcBef>
                <a:spcPct val="20000"/>
              </a:spcBef>
              <a:buClr>
                <a:srgbClr val="FFFF00"/>
              </a:buClr>
              <a:buFont typeface="Wingdings" pitchFamily="2" charset="2"/>
              <a:buNone/>
            </a:pPr>
            <a:r>
              <a:rPr lang="tr-TR" sz="2000">
                <a:latin typeface="Times New Roman" pitchFamily="18" charset="0"/>
              </a:rPr>
              <a:t>    Paris  RC</a:t>
            </a:r>
            <a:r>
              <a:rPr lang="bg-BG" sz="2000">
                <a:latin typeface="Times New Roman" pitchFamily="18" charset="0"/>
              </a:rPr>
              <a:t>			</a:t>
            </a:r>
            <a:r>
              <a:rPr lang="tr-TR" sz="2000">
                <a:latin typeface="Times New Roman" pitchFamily="18" charset="0"/>
              </a:rPr>
              <a:t>$ 2,000</a:t>
            </a:r>
          </a:p>
          <a:p>
            <a:pPr marL="827088" lvl="1" indent="-285750">
              <a:spcBef>
                <a:spcPct val="20000"/>
              </a:spcBef>
              <a:buClr>
                <a:srgbClr val="FFFF00"/>
              </a:buClr>
              <a:buFont typeface="Wingdings" pitchFamily="2" charset="2"/>
              <a:buNone/>
            </a:pPr>
            <a:r>
              <a:rPr lang="tr-TR" sz="2000">
                <a:latin typeface="Times New Roman" pitchFamily="18" charset="0"/>
              </a:rPr>
              <a:t>	DDF D-6100</a:t>
            </a:r>
            <a:r>
              <a:rPr lang="bg-BG" sz="2000">
                <a:latin typeface="Times New Roman" pitchFamily="18" charset="0"/>
              </a:rPr>
              <a:t>		</a:t>
            </a:r>
            <a:r>
              <a:rPr lang="tr-TR" sz="2000">
                <a:latin typeface="Times New Roman" pitchFamily="18" charset="0"/>
              </a:rPr>
              <a:t>$ 3,000</a:t>
            </a:r>
          </a:p>
          <a:p>
            <a:pPr marL="827088" lvl="1" indent="-285750">
              <a:spcBef>
                <a:spcPct val="20000"/>
              </a:spcBef>
              <a:buClr>
                <a:srgbClr val="FFFF00"/>
              </a:buClr>
              <a:buFont typeface="Wingdings" pitchFamily="2" charset="2"/>
              <a:buNone/>
            </a:pPr>
            <a:r>
              <a:rPr lang="tr-TR" sz="2000">
                <a:latin typeface="Times New Roman" pitchFamily="18" charset="0"/>
              </a:rPr>
              <a:t>    DDF D-7100</a:t>
            </a:r>
            <a:r>
              <a:rPr lang="bg-BG" sz="2000">
                <a:latin typeface="Times New Roman" pitchFamily="18" charset="0"/>
              </a:rPr>
              <a:t>		</a:t>
            </a:r>
            <a:r>
              <a:rPr lang="tr-TR" sz="2000">
                <a:latin typeface="Times New Roman" pitchFamily="18" charset="0"/>
              </a:rPr>
              <a:t>$ 3,000</a:t>
            </a:r>
          </a:p>
          <a:p>
            <a:pPr marL="827088" lvl="1" indent="-285750">
              <a:spcBef>
                <a:spcPct val="20000"/>
              </a:spcBef>
              <a:buClr>
                <a:srgbClr val="FFFF00"/>
              </a:buClr>
              <a:buFont typeface="Wingdings" pitchFamily="2" charset="2"/>
              <a:buNone/>
            </a:pPr>
            <a:r>
              <a:rPr lang="tr-TR" sz="2000">
                <a:latin typeface="Times New Roman" pitchFamily="18" charset="0"/>
              </a:rPr>
              <a:t>	DDF D-2482</a:t>
            </a:r>
            <a:r>
              <a:rPr lang="bg-BG" sz="2000">
                <a:latin typeface="Times New Roman" pitchFamily="18" charset="0"/>
              </a:rPr>
              <a:t>		</a:t>
            </a:r>
            <a:r>
              <a:rPr lang="tr-TR" sz="2000">
                <a:latin typeface="Times New Roman" pitchFamily="18" charset="0"/>
              </a:rPr>
              <a:t>$ 2,500       </a:t>
            </a:r>
          </a:p>
          <a:p>
            <a:pPr marL="827088" lvl="1" indent="-285750">
              <a:spcBef>
                <a:spcPct val="20000"/>
              </a:spcBef>
              <a:buClr>
                <a:srgbClr val="FFFF00"/>
              </a:buClr>
              <a:buFont typeface="Wingdings" pitchFamily="2" charset="2"/>
              <a:buNone/>
            </a:pPr>
            <a:r>
              <a:rPr lang="tr-TR" sz="2000">
                <a:latin typeface="Times New Roman" pitchFamily="18" charset="0"/>
              </a:rPr>
              <a:t>    DDF D-1120</a:t>
            </a:r>
            <a:r>
              <a:rPr lang="bg-BG" sz="2000">
                <a:latin typeface="Times New Roman" pitchFamily="18" charset="0"/>
              </a:rPr>
              <a:t>		</a:t>
            </a:r>
            <a:r>
              <a:rPr lang="tr-TR" sz="2000">
                <a:latin typeface="Times New Roman" pitchFamily="18" charset="0"/>
              </a:rPr>
              <a:t>$ 2,500</a:t>
            </a:r>
          </a:p>
          <a:p>
            <a:pPr marL="827088" lvl="1" indent="-285750">
              <a:spcBef>
                <a:spcPct val="20000"/>
              </a:spcBef>
              <a:buClr>
                <a:srgbClr val="FFFF00"/>
              </a:buClr>
              <a:buFont typeface="Wingdings" pitchFamily="2" charset="2"/>
              <a:buNone/>
            </a:pPr>
            <a:r>
              <a:rPr lang="tr-TR" sz="2000">
                <a:latin typeface="Times New Roman" pitchFamily="18" charset="0"/>
              </a:rPr>
              <a:t>	Varna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Vidin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Samokov  RC</a:t>
            </a:r>
            <a:r>
              <a:rPr lang="bg-BG" sz="2000">
                <a:latin typeface="Times New Roman" pitchFamily="18" charset="0"/>
              </a:rPr>
              <a:t>		</a:t>
            </a:r>
            <a:r>
              <a:rPr lang="tr-TR" sz="2000">
                <a:latin typeface="Times New Roman" pitchFamily="18" charset="0"/>
              </a:rPr>
              <a:t>$ 1,000</a:t>
            </a:r>
          </a:p>
          <a:p>
            <a:pPr marL="827088" lvl="1" indent="-285750">
              <a:spcBef>
                <a:spcPct val="20000"/>
              </a:spcBef>
              <a:buClr>
                <a:srgbClr val="FFFF00"/>
              </a:buClr>
              <a:buFont typeface="Wingdings" pitchFamily="2" charset="2"/>
              <a:buNone/>
            </a:pPr>
            <a:r>
              <a:rPr lang="tr-TR" sz="2000">
                <a:latin typeface="Times New Roman" pitchFamily="18" charset="0"/>
              </a:rPr>
              <a:t>	Total sponsor cont.</a:t>
            </a:r>
            <a:r>
              <a:rPr lang="bg-BG" sz="2000">
                <a:latin typeface="Times New Roman" pitchFamily="18" charset="0"/>
              </a:rPr>
              <a:t>	</a:t>
            </a:r>
            <a:r>
              <a:rPr lang="tr-TR" sz="2000">
                <a:latin typeface="Times New Roman" pitchFamily="18" charset="0"/>
              </a:rPr>
              <a:t>$20,000</a:t>
            </a:r>
          </a:p>
          <a:p>
            <a:pPr marL="827088" lvl="1" indent="-285750">
              <a:spcBef>
                <a:spcPct val="20000"/>
              </a:spcBef>
              <a:buClr>
                <a:srgbClr val="FFFF00"/>
              </a:buClr>
              <a:buFont typeface="Wingdings" pitchFamily="2" charset="2"/>
              <a:buNone/>
            </a:pPr>
            <a:r>
              <a:rPr lang="tr-TR" sz="2400">
                <a:latin typeface="Times New Roman" pitchFamily="18" charset="0"/>
              </a:rPr>
              <a:t>	</a:t>
            </a:r>
            <a:r>
              <a:rPr lang="tr-TR" sz="2000">
                <a:latin typeface="Times New Roman" pitchFamily="18" charset="0"/>
              </a:rPr>
              <a:t>TRF</a:t>
            </a:r>
            <a:r>
              <a:rPr lang="bg-BG" sz="2000">
                <a:latin typeface="Times New Roman" pitchFamily="18" charset="0"/>
              </a:rPr>
              <a:t>			</a:t>
            </a:r>
            <a:r>
              <a:rPr lang="tr-TR"/>
              <a:t>$ 15,500</a:t>
            </a:r>
          </a:p>
          <a:p>
            <a:pPr marL="827088" lvl="1" indent="-285750">
              <a:spcBef>
                <a:spcPct val="20000"/>
              </a:spcBef>
              <a:buClr>
                <a:srgbClr val="FFFF00"/>
              </a:buClr>
              <a:buFont typeface="Wingdings" pitchFamily="2" charset="2"/>
              <a:buNone/>
            </a:pPr>
            <a:r>
              <a:rPr lang="tr-TR" sz="2400">
                <a:latin typeface="Times New Roman" pitchFamily="18" charset="0"/>
              </a:rPr>
              <a:t>			</a:t>
            </a:r>
          </a:p>
          <a:p>
            <a:pPr marL="827088" lvl="1" indent="-285750">
              <a:spcBef>
                <a:spcPct val="20000"/>
              </a:spcBef>
              <a:buClr>
                <a:srgbClr val="FFFF00"/>
              </a:buClr>
              <a:buFont typeface="Wingdings" pitchFamily="2" charset="2"/>
              <a:buNone/>
            </a:pPr>
            <a:r>
              <a:rPr lang="tr-TR">
                <a:latin typeface="Times New Roman" pitchFamily="18" charset="0"/>
              </a:rPr>
              <a:t>	 </a:t>
            </a:r>
          </a:p>
        </p:txBody>
      </p:sp>
      <p:sp>
        <p:nvSpPr>
          <p:cNvPr id="32772" name="Text Box 4"/>
          <p:cNvSpPr txBox="1">
            <a:spLocks noChangeArrowheads="1"/>
          </p:cNvSpPr>
          <p:nvPr/>
        </p:nvSpPr>
        <p:spPr bwMode="auto">
          <a:xfrm>
            <a:off x="4495800" y="6172200"/>
            <a:ext cx="4257675" cy="396875"/>
          </a:xfrm>
          <a:prstGeom prst="rect">
            <a:avLst/>
          </a:prstGeom>
          <a:noFill/>
          <a:ln w="9525">
            <a:noFill/>
            <a:miter lim="800000"/>
            <a:headEnd/>
            <a:tailEnd/>
          </a:ln>
        </p:spPr>
        <p:txBody>
          <a:bodyPr>
            <a:spAutoFit/>
          </a:bodyPr>
          <a:lstStyle/>
          <a:p>
            <a:pPr lvl="1">
              <a:spcBef>
                <a:spcPct val="20000"/>
              </a:spcBef>
              <a:buClr>
                <a:srgbClr val="FFFF00"/>
              </a:buClr>
              <a:buFont typeface="Wingdings" pitchFamily="2" charset="2"/>
              <a:buNone/>
            </a:pPr>
            <a:r>
              <a:rPr lang="tr-TR" sz="2000" b="1"/>
              <a:t>TOTAL</a:t>
            </a:r>
            <a:r>
              <a:rPr lang="tr-TR" sz="2000" b="1">
                <a:latin typeface="Times New Roman" pitchFamily="18" charset="0"/>
              </a:rPr>
              <a:t> 	 </a:t>
            </a:r>
            <a:r>
              <a:rPr lang="tr-TR" sz="2000" b="1"/>
              <a:t>          </a:t>
            </a:r>
            <a:r>
              <a:rPr lang="en-US" sz="2000" b="1">
                <a:latin typeface="Times New Roman" pitchFamily="18" charset="0"/>
              </a:rPr>
              <a:t>$ </a:t>
            </a:r>
            <a:r>
              <a:rPr lang="tr-TR" sz="2000" b="1"/>
              <a:t>35,500</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11" dur="500"/>
                                        <p:tgtEl>
                                          <p:spTgt spid="32770">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15" dur="500"/>
                                        <p:tgtEl>
                                          <p:spTgt spid="3277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18" dur="500"/>
                                        <p:tgtEl>
                                          <p:spTgt spid="3277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21" dur="500"/>
                                        <p:tgtEl>
                                          <p:spTgt spid="3277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770">
                                            <p:txEl>
                                              <p:pRg st="4" end="4"/>
                                            </p:txEl>
                                          </p:spTgt>
                                        </p:tgtEl>
                                        <p:attrNameLst>
                                          <p:attrName>style.visibility</p:attrName>
                                        </p:attrNameLst>
                                      </p:cBhvr>
                                      <p:to>
                                        <p:strVal val="visible"/>
                                      </p:to>
                                    </p:set>
                                    <p:animEffect transition="in" filter="blinds(horizontal)">
                                      <p:cBhvr>
                                        <p:cTn id="24" dur="500"/>
                                        <p:tgtEl>
                                          <p:spTgt spid="32770">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animEffect transition="in" filter="blinds(horizontal)">
                                      <p:cBhvr>
                                        <p:cTn id="27" dur="500"/>
                                        <p:tgtEl>
                                          <p:spTgt spid="32770">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2770">
                                            <p:txEl>
                                              <p:pRg st="6" end="6"/>
                                            </p:txEl>
                                          </p:spTgt>
                                        </p:tgtEl>
                                        <p:attrNameLst>
                                          <p:attrName>style.visibility</p:attrName>
                                        </p:attrNameLst>
                                      </p:cBhvr>
                                      <p:to>
                                        <p:strVal val="visible"/>
                                      </p:to>
                                    </p:set>
                                    <p:animEffect transition="in" filter="blinds(horizontal)">
                                      <p:cBhvr>
                                        <p:cTn id="30" dur="500"/>
                                        <p:tgtEl>
                                          <p:spTgt spid="32770">
                                            <p:txEl>
                                              <p:pRg st="6" end="6"/>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2770">
                                            <p:txEl>
                                              <p:pRg st="7" end="7"/>
                                            </p:txEl>
                                          </p:spTgt>
                                        </p:tgtEl>
                                        <p:attrNameLst>
                                          <p:attrName>style.visibility</p:attrName>
                                        </p:attrNameLst>
                                      </p:cBhvr>
                                      <p:to>
                                        <p:strVal val="visible"/>
                                      </p:to>
                                    </p:set>
                                    <p:animEffect transition="in" filter="blinds(horizontal)">
                                      <p:cBhvr>
                                        <p:cTn id="33" dur="500"/>
                                        <p:tgtEl>
                                          <p:spTgt spid="32770">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770">
                                            <p:txEl>
                                              <p:pRg st="8" end="8"/>
                                            </p:txEl>
                                          </p:spTgt>
                                        </p:tgtEl>
                                        <p:attrNameLst>
                                          <p:attrName>style.visibility</p:attrName>
                                        </p:attrNameLst>
                                      </p:cBhvr>
                                      <p:to>
                                        <p:strVal val="visible"/>
                                      </p:to>
                                    </p:set>
                                    <p:animEffect transition="in" filter="blinds(horizontal)">
                                      <p:cBhvr>
                                        <p:cTn id="36" dur="500"/>
                                        <p:tgtEl>
                                          <p:spTgt spid="32770">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0">
                                            <p:txEl>
                                              <p:pRg st="9" end="9"/>
                                            </p:txEl>
                                          </p:spTgt>
                                        </p:tgtEl>
                                        <p:attrNameLst>
                                          <p:attrName>style.visibility</p:attrName>
                                        </p:attrNameLst>
                                      </p:cBhvr>
                                      <p:to>
                                        <p:strVal val="visible"/>
                                      </p:to>
                                    </p:set>
                                    <p:animEffect transition="in" filter="blinds(horizontal)">
                                      <p:cBhvr>
                                        <p:cTn id="39" dur="500"/>
                                        <p:tgtEl>
                                          <p:spTgt spid="32770">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2770">
                                            <p:txEl>
                                              <p:pRg st="10" end="10"/>
                                            </p:txEl>
                                          </p:spTgt>
                                        </p:tgtEl>
                                        <p:attrNameLst>
                                          <p:attrName>style.visibility</p:attrName>
                                        </p:attrNameLst>
                                      </p:cBhvr>
                                      <p:to>
                                        <p:strVal val="visible"/>
                                      </p:to>
                                    </p:set>
                                    <p:animEffect transition="in" filter="blinds(horizontal)">
                                      <p:cBhvr>
                                        <p:cTn id="42" dur="500"/>
                                        <p:tgtEl>
                                          <p:spTgt spid="32770">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2770">
                                            <p:txEl>
                                              <p:pRg st="11" end="11"/>
                                            </p:txEl>
                                          </p:spTgt>
                                        </p:tgtEl>
                                        <p:attrNameLst>
                                          <p:attrName>style.visibility</p:attrName>
                                        </p:attrNameLst>
                                      </p:cBhvr>
                                      <p:to>
                                        <p:strVal val="visible"/>
                                      </p:to>
                                    </p:set>
                                    <p:animEffect transition="in" filter="blinds(horizontal)">
                                      <p:cBhvr>
                                        <p:cTn id="45" dur="500"/>
                                        <p:tgtEl>
                                          <p:spTgt spid="32770">
                                            <p:txEl>
                                              <p:pRg st="11" end="11"/>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2770">
                                            <p:txEl>
                                              <p:pRg st="12" end="12"/>
                                            </p:txEl>
                                          </p:spTgt>
                                        </p:tgtEl>
                                        <p:attrNameLst>
                                          <p:attrName>style.visibility</p:attrName>
                                        </p:attrNameLst>
                                      </p:cBhvr>
                                      <p:to>
                                        <p:strVal val="visible"/>
                                      </p:to>
                                    </p:set>
                                    <p:animEffect transition="in" filter="blinds(horizontal)">
                                      <p:cBhvr>
                                        <p:cTn id="48" dur="500"/>
                                        <p:tgtEl>
                                          <p:spTgt spid="32770">
                                            <p:txEl>
                                              <p:pRg st="12" end="12"/>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2770">
                                            <p:txEl>
                                              <p:pRg st="13" end="13"/>
                                            </p:txEl>
                                          </p:spTgt>
                                        </p:tgtEl>
                                        <p:attrNameLst>
                                          <p:attrName>style.visibility</p:attrName>
                                        </p:attrNameLst>
                                      </p:cBhvr>
                                      <p:to>
                                        <p:strVal val="visible"/>
                                      </p:to>
                                    </p:set>
                                    <p:animEffect transition="in" filter="blinds(horizontal)">
                                      <p:cBhvr>
                                        <p:cTn id="51" dur="500"/>
                                        <p:tgtEl>
                                          <p:spTgt spid="32770">
                                            <p:txEl>
                                              <p:pRg st="13" end="13"/>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2770">
                                            <p:txEl>
                                              <p:pRg st="14" end="14"/>
                                            </p:txEl>
                                          </p:spTgt>
                                        </p:tgtEl>
                                        <p:attrNameLst>
                                          <p:attrName>style.visibility</p:attrName>
                                        </p:attrNameLst>
                                      </p:cBhvr>
                                      <p:to>
                                        <p:strVal val="visible"/>
                                      </p:to>
                                    </p:set>
                                    <p:animEffect transition="in" filter="blinds(horizontal)">
                                      <p:cBhvr>
                                        <p:cTn id="54" dur="500"/>
                                        <p:tgtEl>
                                          <p:spTgt spid="32770">
                                            <p:txEl>
                                              <p:pRg st="14" end="1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59"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2770" grpId="0" build="p" autoUpdateAnimBg="0" advAuto="0"/>
      <p:bldP spid="32772"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533400" y="1600200"/>
            <a:ext cx="8077200" cy="5873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fontAlgn="auto" hangingPunct="1">
              <a:spcBef>
                <a:spcPct val="20000"/>
              </a:spcBef>
              <a:spcAft>
                <a:spcPts val="0"/>
              </a:spcAft>
              <a:defRPr/>
            </a:pPr>
            <a:endParaRPr lang="tr-TR" sz="3000"/>
          </a:p>
        </p:txBody>
      </p:sp>
      <p:sp>
        <p:nvSpPr>
          <p:cNvPr id="235525" name="Rectangle 5"/>
          <p:cNvSpPr>
            <a:spLocks noChangeArrowheads="1"/>
          </p:cNvSpPr>
          <p:nvPr/>
        </p:nvSpPr>
        <p:spPr bwMode="auto">
          <a:xfrm>
            <a:off x="990600" y="0"/>
            <a:ext cx="6400800" cy="1143000"/>
          </a:xfrm>
          <a:prstGeom prst="rect">
            <a:avLst/>
          </a:prstGeom>
          <a:noFill/>
          <a:ln>
            <a:noFill/>
          </a:ln>
          <a:effectLst/>
          <a:extLst/>
        </p:spPr>
        <p:txBody>
          <a:bodyPr anchor="ctr"/>
          <a:lstStyle/>
          <a:p>
            <a:pPr fontAlgn="auto">
              <a:spcAft>
                <a:spcPts val="0"/>
              </a:spcAft>
              <a:defRPr/>
            </a:pPr>
            <a:r>
              <a:rPr lang="bg-BG" sz="4400" b="1" dirty="0">
                <a:solidFill>
                  <a:srgbClr val="000099"/>
                </a:solidFill>
                <a:effectLst>
                  <a:outerShdw blurRad="38100" dist="38100" dir="2700000" algn="tl">
                    <a:srgbClr val="000000"/>
                  </a:outerShdw>
                </a:effectLst>
              </a:rPr>
              <a:t>Глобални грантове</a:t>
            </a:r>
            <a:endParaRPr lang="en-US" sz="4400" b="1" dirty="0">
              <a:solidFill>
                <a:srgbClr val="000099"/>
              </a:solidFill>
              <a:effectLst>
                <a:outerShdw blurRad="38100" dist="38100" dir="2700000" algn="tl">
                  <a:srgbClr val="000000"/>
                </a:outerShdw>
              </a:effectLst>
            </a:endParaRP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1746" name="Rectangle 2"/>
          <p:cNvSpPr>
            <a:spLocks noChangeArrowheads="1"/>
          </p:cNvSpPr>
          <p:nvPr/>
        </p:nvSpPr>
        <p:spPr bwMode="auto">
          <a:xfrm>
            <a:off x="838200" y="1676400"/>
            <a:ext cx="7772400" cy="3884613"/>
          </a:xfrm>
          <a:prstGeom prst="rect">
            <a:avLst/>
          </a:prstGeom>
          <a:noFill/>
          <a:ln>
            <a:noFill/>
          </a:ln>
          <a:extLst/>
        </p:spPr>
        <p:txBody>
          <a:bodyPr/>
          <a:lstStyle/>
          <a:p>
            <a:pPr marL="742950" lvl="1" indent="-285750" fontAlgn="auto">
              <a:spcBef>
                <a:spcPct val="20000"/>
              </a:spcBef>
              <a:spcAft>
                <a:spcPts val="0"/>
              </a:spcAft>
              <a:buClr>
                <a:srgbClr val="0066CC"/>
              </a:buClr>
              <a:buFont typeface="Wingdings" pitchFamily="2" charset="2"/>
              <a:buChar char="Ø"/>
              <a:defRPr/>
            </a:pPr>
            <a:r>
              <a:rPr lang="bg-BG" sz="2000" b="1" dirty="0">
                <a:latin typeface="+mn-lt"/>
              </a:rPr>
              <a:t>Страна домакин</a:t>
            </a:r>
            <a:r>
              <a:rPr lang="tr-TR" sz="2000" b="1" dirty="0">
                <a:latin typeface="Times New Roman" pitchFamily="18" charset="0"/>
              </a:rPr>
              <a:t>: </a:t>
            </a:r>
            <a:r>
              <a:rPr lang="bg-BG" sz="2000" b="1" dirty="0">
                <a:latin typeface="Times New Roman" pitchFamily="18" charset="0"/>
              </a:rPr>
              <a:t>България</a:t>
            </a:r>
            <a:endParaRPr lang="tr-TR" sz="2000" dirty="0">
              <a:latin typeface="Times New Roman" pitchFamily="18" charset="0"/>
            </a:endParaRPr>
          </a:p>
          <a:p>
            <a:pPr lvl="1" fontAlgn="auto">
              <a:spcBef>
                <a:spcPct val="20000"/>
              </a:spcBef>
              <a:spcAft>
                <a:spcPts val="0"/>
              </a:spcAft>
              <a:buClr>
                <a:srgbClr val="0066CC"/>
              </a:buClr>
              <a:defRPr/>
            </a:pPr>
            <a:r>
              <a:rPr lang="tr-TR" sz="2000" dirty="0">
                <a:latin typeface="Times New Roman" pitchFamily="18" charset="0"/>
              </a:rPr>
              <a:t/>
            </a:r>
            <a:br>
              <a:rPr lang="tr-TR" sz="2000" dirty="0">
                <a:latin typeface="Times New Roman" pitchFamily="18" charset="0"/>
              </a:rPr>
            </a:br>
            <a:r>
              <a:rPr lang="tr-TR" sz="2000" dirty="0">
                <a:latin typeface="Times New Roman" pitchFamily="18" charset="0"/>
              </a:rPr>
              <a:t/>
            </a:r>
            <a:br>
              <a:rPr lang="tr-TR" sz="2000" dirty="0">
                <a:latin typeface="Times New Roman" pitchFamily="18" charset="0"/>
              </a:rPr>
            </a:br>
            <a:endParaRPr lang="tr-TR" sz="2000" dirty="0">
              <a:latin typeface="Times New Roman" pitchFamily="18" charset="0"/>
            </a:endParaRPr>
          </a:p>
          <a:p>
            <a:pPr marL="1143000" lvl="2" indent="-228600" fontAlgn="auto">
              <a:spcBef>
                <a:spcPct val="20000"/>
              </a:spcBef>
              <a:spcAft>
                <a:spcPts val="0"/>
              </a:spcAft>
              <a:buClr>
                <a:srgbClr val="FFFF00"/>
              </a:buClr>
              <a:buFont typeface="Wingdings" pitchFamily="2" charset="2"/>
              <a:buNone/>
              <a:defRPr/>
            </a:pPr>
            <a:r>
              <a:rPr lang="tr-TR" sz="2000" dirty="0">
                <a:latin typeface="Times New Roman" pitchFamily="18" charset="0"/>
              </a:rPr>
              <a:t>	</a:t>
            </a:r>
          </a:p>
          <a:p>
            <a:pPr marL="342900" indent="-342900" fontAlgn="auto">
              <a:spcBef>
                <a:spcPct val="20000"/>
              </a:spcBef>
              <a:spcAft>
                <a:spcPts val="0"/>
              </a:spcAft>
              <a:buFontTx/>
              <a:buChar char="•"/>
              <a:defRPr/>
            </a:pPr>
            <a:endParaRPr lang="tr-TR" sz="2000" dirty="0">
              <a:latin typeface="Times New Roman" pitchFamily="18" charset="0"/>
            </a:endParaRPr>
          </a:p>
        </p:txBody>
      </p:sp>
      <p:sp>
        <p:nvSpPr>
          <p:cNvPr id="2" name="Text Box 3"/>
          <p:cNvSpPr txBox="1">
            <a:spLocks noChangeArrowheads="1"/>
          </p:cNvSpPr>
          <p:nvPr/>
        </p:nvSpPr>
        <p:spPr bwMode="auto">
          <a:xfrm>
            <a:off x="5510213" y="4152900"/>
            <a:ext cx="1416050" cy="457200"/>
          </a:xfrm>
          <a:prstGeom prst="rect">
            <a:avLst/>
          </a:prstGeom>
          <a:noFill/>
          <a:ln w="9525">
            <a:noFill/>
            <a:miter lim="800000"/>
            <a:headEnd/>
            <a:tailEnd/>
          </a:ln>
        </p:spPr>
        <p:txBody>
          <a:bodyPr wrap="none">
            <a:spAutoFit/>
          </a:bodyPr>
          <a:lstStyle/>
          <a:p>
            <a:r>
              <a:rPr lang="tr-TR" sz="2000"/>
              <a:t> </a:t>
            </a:r>
            <a:r>
              <a:rPr lang="tr-TR" sz="2400">
                <a:latin typeface="Times New Roman" pitchFamily="18" charset="0"/>
              </a:rPr>
              <a:t>$ </a:t>
            </a:r>
            <a:r>
              <a:rPr lang="tr-TR" sz="2400"/>
              <a:t>15,000</a:t>
            </a:r>
          </a:p>
        </p:txBody>
      </p:sp>
      <p:sp>
        <p:nvSpPr>
          <p:cNvPr id="31748" name="Text Box 4"/>
          <p:cNvSpPr txBox="1">
            <a:spLocks noChangeArrowheads="1"/>
          </p:cNvSpPr>
          <p:nvPr/>
        </p:nvSpPr>
        <p:spPr bwMode="auto">
          <a:xfrm>
            <a:off x="1938338" y="5081588"/>
            <a:ext cx="5003800" cy="457200"/>
          </a:xfrm>
          <a:prstGeom prst="rect">
            <a:avLst/>
          </a:prstGeom>
          <a:noFill/>
          <a:ln w="9525">
            <a:noFill/>
            <a:miter lim="800000"/>
            <a:headEnd/>
            <a:tailEnd/>
          </a:ln>
        </p:spPr>
        <p:txBody>
          <a:bodyPr wrap="none">
            <a:spAutoFit/>
          </a:bodyPr>
          <a:lstStyle/>
          <a:p>
            <a:r>
              <a:rPr lang="tr-TR" sz="2400" b="1"/>
              <a:t>TOTAL</a:t>
            </a:r>
            <a:r>
              <a:rPr lang="tr-TR" sz="2400" b="1">
                <a:latin typeface="Times New Roman" pitchFamily="18" charset="0"/>
              </a:rPr>
              <a:t> 		      	 $</a:t>
            </a:r>
            <a:r>
              <a:rPr lang="tr-TR" sz="2400" b="1"/>
              <a:t>35,000</a:t>
            </a:r>
          </a:p>
        </p:txBody>
      </p:sp>
      <p:sp>
        <p:nvSpPr>
          <p:cNvPr id="273" name="Rectangle 4"/>
          <p:cNvSpPr>
            <a:spLocks noChangeArrowheads="1"/>
          </p:cNvSpPr>
          <p:nvPr/>
        </p:nvSpPr>
        <p:spPr bwMode="auto">
          <a:xfrm>
            <a:off x="1905000" y="2730500"/>
            <a:ext cx="6519863" cy="1938338"/>
          </a:xfrm>
          <a:prstGeom prst="rect">
            <a:avLst/>
          </a:prstGeom>
          <a:noFill/>
          <a:ln w="9525">
            <a:noFill/>
            <a:miter lim="800000"/>
            <a:headEnd/>
            <a:tailEnd/>
          </a:ln>
          <a:effectLst/>
        </p:spPr>
        <p:txBody>
          <a:bodyPr>
            <a:spAutoFit/>
          </a:bodyPr>
          <a:lstStyle/>
          <a:p>
            <a:pPr fontAlgn="auto">
              <a:spcAft>
                <a:spcPts val="0"/>
              </a:spcAft>
              <a:defRPr/>
            </a:pPr>
            <a:r>
              <a:rPr lang="tr-TR" sz="2400" dirty="0">
                <a:latin typeface="Times New Roman" pitchFamily="18" charset="0"/>
              </a:rPr>
              <a:t>D 6100 </a:t>
            </a:r>
            <a:r>
              <a:rPr lang="tr-TR" sz="2400" dirty="0" err="1">
                <a:latin typeface="Times New Roman" pitchFamily="18" charset="0"/>
              </a:rPr>
              <a:t>DDF</a:t>
            </a:r>
            <a:r>
              <a:rPr lang="tr-TR" sz="2400" dirty="0">
                <a:latin typeface="Times New Roman" pitchFamily="18" charset="0"/>
              </a:rPr>
              <a:t>			$ </a:t>
            </a:r>
            <a:r>
              <a:rPr lang="tr-TR" sz="2400" dirty="0"/>
              <a:t>10,000</a:t>
            </a:r>
            <a:endParaRPr lang="en-US" sz="2400" dirty="0"/>
          </a:p>
          <a:p>
            <a:pPr fontAlgn="auto">
              <a:spcAft>
                <a:spcPts val="0"/>
              </a:spcAft>
              <a:defRPr/>
            </a:pPr>
            <a:r>
              <a:rPr lang="tr-TR" sz="2400" dirty="0" err="1">
                <a:latin typeface="Times New Roman" pitchFamily="18" charset="0"/>
              </a:rPr>
              <a:t>Bourgas</a:t>
            </a:r>
            <a:r>
              <a:rPr lang="tr-TR" sz="2400" dirty="0">
                <a:latin typeface="Times New Roman" pitchFamily="18" charset="0"/>
              </a:rPr>
              <a:t> R</a:t>
            </a:r>
            <a:r>
              <a:rPr lang="tr-TR" sz="2400" dirty="0"/>
              <a:t>C</a:t>
            </a:r>
            <a:r>
              <a:rPr lang="tr-TR" sz="2400" dirty="0">
                <a:latin typeface="Times New Roman" pitchFamily="18" charset="0"/>
              </a:rPr>
              <a:t>		            $ </a:t>
            </a:r>
            <a:r>
              <a:rPr lang="tr-TR" sz="2400" dirty="0"/>
              <a:t>  5,000</a:t>
            </a:r>
            <a:endParaRPr lang="en-US" sz="2400" dirty="0"/>
          </a:p>
          <a:p>
            <a:pPr fontAlgn="auto">
              <a:spcAft>
                <a:spcPts val="0"/>
              </a:spcAft>
              <a:defRPr/>
            </a:pPr>
            <a:r>
              <a:rPr lang="tr-TR" sz="2400" dirty="0" err="1">
                <a:latin typeface="Times New Roman" pitchFamily="18" charset="0"/>
              </a:rPr>
              <a:t>Troyan</a:t>
            </a:r>
            <a:r>
              <a:rPr lang="tr-TR" sz="2400" dirty="0">
                <a:latin typeface="Times New Roman" pitchFamily="18" charset="0"/>
              </a:rPr>
              <a:t> R</a:t>
            </a:r>
            <a:r>
              <a:rPr lang="tr-TR" sz="2400" dirty="0"/>
              <a:t>C</a:t>
            </a:r>
            <a:r>
              <a:rPr lang="tr-TR" sz="2400" dirty="0">
                <a:latin typeface="Times New Roman" pitchFamily="18" charset="0"/>
              </a:rPr>
              <a:t>			$ </a:t>
            </a:r>
            <a:r>
              <a:rPr lang="tr-TR" sz="2400" dirty="0"/>
              <a:t>  5,000</a:t>
            </a:r>
          </a:p>
          <a:p>
            <a:pPr fontAlgn="auto">
              <a:spcAft>
                <a:spcPts val="0"/>
              </a:spcAft>
              <a:defRPr/>
            </a:pPr>
            <a:r>
              <a:rPr lang="tr-TR" sz="2400" dirty="0"/>
              <a:t>Total sponsor </a:t>
            </a:r>
            <a:r>
              <a:rPr lang="tr-TR" sz="2400" dirty="0" err="1"/>
              <a:t>cont</a:t>
            </a:r>
            <a:r>
              <a:rPr lang="tr-TR" sz="2400" dirty="0"/>
              <a:t>.   </a:t>
            </a:r>
            <a:r>
              <a:rPr lang="tr-TR" sz="2400" dirty="0">
                <a:latin typeface="Times New Roman" pitchFamily="18" charset="0"/>
              </a:rPr>
              <a:t>	$ </a:t>
            </a:r>
            <a:r>
              <a:rPr lang="tr-TR" sz="2400" dirty="0"/>
              <a:t>20,000</a:t>
            </a:r>
            <a:r>
              <a:rPr lang="tr-TR" sz="2400" dirty="0">
                <a:latin typeface="Times New Roman" pitchFamily="18" charset="0"/>
              </a:rPr>
              <a:t>          </a:t>
            </a:r>
          </a:p>
          <a:p>
            <a:pPr fontAlgn="auto">
              <a:spcAft>
                <a:spcPts val="0"/>
              </a:spcAft>
              <a:defRPr/>
            </a:pPr>
            <a:r>
              <a:rPr lang="tr-TR" sz="2400" dirty="0" err="1"/>
              <a:t>TRF</a:t>
            </a:r>
            <a:r>
              <a:rPr lang="tr-TR" sz="2400" dirty="0">
                <a:latin typeface="Times New Roman" pitchFamily="18" charset="0"/>
              </a:rPr>
              <a:t>  </a:t>
            </a:r>
            <a:r>
              <a:rPr lang="en-US" sz="2400" dirty="0">
                <a:latin typeface="Times New Roman" pitchFamily="18" charset="0"/>
              </a:rPr>
              <a:t>	</a:t>
            </a:r>
            <a:endParaRPr lang="tr-TR" sz="2000" dirty="0">
              <a:solidFill>
                <a:schemeClr val="hlink"/>
              </a:solidFill>
              <a:effectLst>
                <a:outerShdw blurRad="38100" dist="38100" dir="2700000" algn="tl">
                  <a:srgbClr val="000000"/>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11" dur="500"/>
                                        <p:tgtEl>
                                          <p:spTgt spid="31746">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5" dur="500"/>
                                        <p:tgtEl>
                                          <p:spTgt spid="31746">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8" dur="500"/>
                                        <p:tgtEl>
                                          <p:spTgt spid="3174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1748"/>
                                        </p:tgtEl>
                                        <p:attrNameLst>
                                          <p:attrName>style.visibility</p:attrName>
                                        </p:attrNameLst>
                                      </p:cBhvr>
                                      <p:to>
                                        <p:strVal val="visible"/>
                                      </p:to>
                                    </p:set>
                                    <p:animEffect transition="in" filter="blinds(horizontal)">
                                      <p:cBhvr>
                                        <p:cTn id="2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6" grpId="0" build="p" autoUpdateAnimBg="0" advAuto="0"/>
      <p:bldP spid="2" grpId="0" autoUpdateAnimBg="0"/>
      <p:bldP spid="3174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pPr eaLnBrk="1" hangingPunct="1">
              <a:defRPr/>
            </a:pPr>
            <a:r>
              <a:rPr lang="en-US" smtClean="0"/>
              <a:t> </a:t>
            </a:r>
          </a:p>
        </p:txBody>
      </p:sp>
      <p:sp>
        <p:nvSpPr>
          <p:cNvPr id="36868" name="Text Box 6"/>
          <p:cNvSpPr txBox="1">
            <a:spLocks noChangeArrowheads="1"/>
          </p:cNvSpPr>
          <p:nvPr/>
        </p:nvSpPr>
        <p:spPr bwMode="auto">
          <a:xfrm>
            <a:off x="533400" y="1500188"/>
            <a:ext cx="5486400" cy="557212"/>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lvl1pPr eaLnBrk="0" hangingPunct="0">
              <a:defRPr sz="3200">
                <a:solidFill>
                  <a:schemeClr val="bg1"/>
                </a:solidFill>
                <a:latin typeface="Arial" pitchFamily="34" charset="0"/>
              </a:defRPr>
            </a:lvl1pPr>
            <a:lvl2pPr marL="742950" indent="-285750" eaLnBrk="0" hangingPunct="0">
              <a:defRPr sz="3200">
                <a:solidFill>
                  <a:schemeClr val="bg1"/>
                </a:solidFill>
                <a:latin typeface="Arial" pitchFamily="34" charset="0"/>
              </a:defRPr>
            </a:lvl2pPr>
            <a:lvl3pPr marL="1143000" indent="-228600" eaLnBrk="0" hangingPunct="0">
              <a:defRPr sz="3200">
                <a:solidFill>
                  <a:schemeClr val="bg1"/>
                </a:solidFill>
                <a:latin typeface="Arial" pitchFamily="34" charset="0"/>
              </a:defRPr>
            </a:lvl3pPr>
            <a:lvl4pPr marL="1600200" indent="-228600" eaLnBrk="0" hangingPunct="0">
              <a:defRPr sz="3200">
                <a:solidFill>
                  <a:schemeClr val="bg1"/>
                </a:solidFill>
                <a:latin typeface="Arial" pitchFamily="34" charset="0"/>
              </a:defRPr>
            </a:lvl4pPr>
            <a:lvl5pPr marL="2057400" indent="-228600" eaLnBrk="0" hangingPunct="0">
              <a:defRPr sz="3200">
                <a:solidFill>
                  <a:schemeClr val="bg1"/>
                </a:solidFill>
                <a:latin typeface="Arial" pitchFamily="34" charset="0"/>
              </a:defRPr>
            </a:lvl5pPr>
            <a:lvl6pPr marL="2514600" indent="-228600" eaLnBrk="0" fontAlgn="base" hangingPunct="0">
              <a:spcBef>
                <a:spcPct val="50000"/>
              </a:spcBef>
              <a:spcAft>
                <a:spcPct val="0"/>
              </a:spcAft>
              <a:defRPr sz="3200">
                <a:solidFill>
                  <a:schemeClr val="bg1"/>
                </a:solidFill>
                <a:latin typeface="Arial" pitchFamily="34" charset="0"/>
              </a:defRPr>
            </a:lvl6pPr>
            <a:lvl7pPr marL="2971800" indent="-228600" eaLnBrk="0" fontAlgn="base" hangingPunct="0">
              <a:spcBef>
                <a:spcPct val="50000"/>
              </a:spcBef>
              <a:spcAft>
                <a:spcPct val="0"/>
              </a:spcAft>
              <a:defRPr sz="3200">
                <a:solidFill>
                  <a:schemeClr val="bg1"/>
                </a:solidFill>
                <a:latin typeface="Arial" pitchFamily="34" charset="0"/>
              </a:defRPr>
            </a:lvl7pPr>
            <a:lvl8pPr marL="3429000" indent="-228600" eaLnBrk="0" fontAlgn="base" hangingPunct="0">
              <a:spcBef>
                <a:spcPct val="50000"/>
              </a:spcBef>
              <a:spcAft>
                <a:spcPct val="0"/>
              </a:spcAft>
              <a:defRPr sz="3200">
                <a:solidFill>
                  <a:schemeClr val="bg1"/>
                </a:solidFill>
                <a:latin typeface="Arial" pitchFamily="34" charset="0"/>
              </a:defRPr>
            </a:lvl8pPr>
            <a:lvl9pPr marL="3886200" indent="-228600" eaLnBrk="0" fontAlgn="base" hangingPunct="0">
              <a:spcBef>
                <a:spcPct val="50000"/>
              </a:spcBef>
              <a:spcAft>
                <a:spcPct val="0"/>
              </a:spcAft>
              <a:defRPr sz="3200">
                <a:solidFill>
                  <a:schemeClr val="bg1"/>
                </a:solidFill>
                <a:latin typeface="Arial" pitchFamily="34" charset="0"/>
              </a:defRPr>
            </a:lvl9pPr>
          </a:lstStyle>
          <a:p>
            <a:pPr algn="ctr" eaLnBrk="1" fontAlgn="auto" hangingPunct="1">
              <a:spcBef>
                <a:spcPts val="0"/>
              </a:spcBef>
              <a:spcAft>
                <a:spcPts val="0"/>
              </a:spcAft>
              <a:defRPr/>
            </a:pPr>
            <a:endParaRPr lang="tr-TR" sz="2800" b="1"/>
          </a:p>
        </p:txBody>
      </p:sp>
      <p:sp>
        <p:nvSpPr>
          <p:cNvPr id="219143" name="Rectangle 7"/>
          <p:cNvSpPr>
            <a:spLocks noChangeArrowheads="1"/>
          </p:cNvSpPr>
          <p:nvPr/>
        </p:nvSpPr>
        <p:spPr bwMode="auto">
          <a:xfrm>
            <a:off x="990600" y="0"/>
            <a:ext cx="6400800" cy="1143000"/>
          </a:xfrm>
          <a:prstGeom prst="rect">
            <a:avLst/>
          </a:prstGeom>
          <a:noFill/>
          <a:ln>
            <a:noFill/>
          </a:ln>
          <a:effectLst/>
          <a:extLst/>
        </p:spPr>
        <p:txBody>
          <a:bodyPr anchor="ctr"/>
          <a:lstStyle/>
          <a:p>
            <a:pPr fontAlgn="auto">
              <a:spcAft>
                <a:spcPts val="0"/>
              </a:spcAft>
              <a:defRPr/>
            </a:pPr>
            <a:r>
              <a:rPr lang="bg-BG" sz="4400" b="1" dirty="0">
                <a:solidFill>
                  <a:srgbClr val="000099"/>
                </a:solidFill>
                <a:effectLst>
                  <a:outerShdw blurRad="38100" dist="38100" dir="2700000" algn="tl">
                    <a:srgbClr val="000000"/>
                  </a:outerShdw>
                </a:effectLst>
              </a:rPr>
              <a:t>Глобални грантове</a:t>
            </a:r>
          </a:p>
        </p:txBody>
      </p:sp>
      <p:sp>
        <p:nvSpPr>
          <p:cNvPr id="31747" name="Text Box 3"/>
          <p:cNvSpPr txBox="1">
            <a:spLocks noChangeArrowheads="1"/>
          </p:cNvSpPr>
          <p:nvPr/>
        </p:nvSpPr>
        <p:spPr bwMode="auto">
          <a:xfrm flipH="1">
            <a:off x="2224088" y="6153150"/>
            <a:ext cx="1285875" cy="400050"/>
          </a:xfrm>
          <a:prstGeom prst="rect">
            <a:avLst/>
          </a:prstGeom>
          <a:noFill/>
          <a:ln w="9525">
            <a:noFill/>
            <a:miter lim="800000"/>
            <a:headEnd/>
            <a:tailEnd/>
          </a:ln>
        </p:spPr>
        <p:txBody>
          <a:bodyPr>
            <a:spAutoFit/>
          </a:bodyPr>
          <a:lstStyle/>
          <a:p>
            <a:endParaRPr lang="tr-TR" sz="2000"/>
          </a:p>
        </p:txBody>
      </p:sp>
      <p:sp>
        <p:nvSpPr>
          <p:cNvPr id="34819" name="Rectangle 3"/>
          <p:cNvSpPr>
            <a:spLocks noChangeArrowheads="1"/>
          </p:cNvSpPr>
          <p:nvPr/>
        </p:nvSpPr>
        <p:spPr bwMode="auto">
          <a:xfrm>
            <a:off x="1295400" y="1600200"/>
            <a:ext cx="7620000" cy="2667000"/>
          </a:xfrm>
          <a:prstGeom prst="rect">
            <a:avLst/>
          </a:prstGeom>
          <a:noFill/>
          <a:ln w="9525">
            <a:noFill/>
            <a:miter lim="800000"/>
            <a:headEnd/>
            <a:tailEnd/>
          </a:ln>
        </p:spPr>
        <p:txBody>
          <a:bodyPr/>
          <a:lstStyle/>
          <a:p>
            <a:pPr marL="827088" lvl="1" indent="-285750">
              <a:spcBef>
                <a:spcPct val="20000"/>
              </a:spcBef>
              <a:buClr>
                <a:srgbClr val="0066CC"/>
              </a:buClr>
              <a:buFont typeface="Wingdings" pitchFamily="2" charset="2"/>
              <a:buChar char="Ø"/>
            </a:pPr>
            <a:r>
              <a:rPr lang="bg-BG" sz="2000" b="1">
                <a:latin typeface="Times New Roman" pitchFamily="18" charset="0"/>
              </a:rPr>
              <a:t>Страна домакин</a:t>
            </a:r>
            <a:r>
              <a:rPr lang="tr-TR" sz="2000" b="1">
                <a:latin typeface="Times New Roman" pitchFamily="18" charset="0"/>
              </a:rPr>
              <a:t>: </a:t>
            </a:r>
            <a:r>
              <a:rPr lang="bg-BG" sz="2000" b="1">
                <a:latin typeface="Times New Roman" pitchFamily="18" charset="0"/>
              </a:rPr>
              <a:t>Тайланд</a:t>
            </a:r>
            <a:endParaRPr lang="tr-TR" sz="2000">
              <a:latin typeface="Times New Roman" pitchFamily="18" charset="0"/>
            </a:endParaRPr>
          </a:p>
          <a:p>
            <a:pPr marL="342900" indent="-342900">
              <a:spcBef>
                <a:spcPct val="20000"/>
              </a:spcBef>
              <a:buClr>
                <a:srgbClr val="0066CC"/>
              </a:buClr>
            </a:pPr>
            <a:r>
              <a:rPr lang="en-US" sz="2000">
                <a:latin typeface="Times New Roman" pitchFamily="18" charset="0"/>
              </a:rPr>
              <a:t> 	</a:t>
            </a:r>
          </a:p>
          <a:p>
            <a:pPr marL="342900" indent="-342900">
              <a:spcBef>
                <a:spcPct val="20000"/>
              </a:spcBef>
              <a:buClr>
                <a:srgbClr val="0066CC"/>
              </a:buClr>
            </a:pPr>
            <a:r>
              <a:rPr lang="en-US" sz="2000">
                <a:latin typeface="Times New Roman" pitchFamily="18" charset="0"/>
              </a:rPr>
              <a:t>	</a:t>
            </a:r>
            <a:r>
              <a:rPr lang="tr-TR" sz="2400">
                <a:latin typeface="Times New Roman" pitchFamily="18" charset="0"/>
              </a:rPr>
              <a:t>Bangkok RC		$  1,000</a:t>
            </a:r>
            <a:br>
              <a:rPr lang="tr-TR" sz="2400">
                <a:latin typeface="Times New Roman" pitchFamily="18" charset="0"/>
              </a:rPr>
            </a:br>
            <a:r>
              <a:rPr lang="tr-TR" sz="2400">
                <a:latin typeface="Times New Roman" pitchFamily="18" charset="0"/>
              </a:rPr>
              <a:t>D.2482                                $  7,500</a:t>
            </a:r>
          </a:p>
          <a:p>
            <a:pPr marL="342900" indent="-342900">
              <a:spcBef>
                <a:spcPct val="20000"/>
              </a:spcBef>
              <a:buClr>
                <a:srgbClr val="0066CC"/>
              </a:buClr>
            </a:pPr>
            <a:r>
              <a:rPr lang="tr-TR" sz="2400">
                <a:latin typeface="Times New Roman" pitchFamily="18" charset="0"/>
              </a:rPr>
              <a:t>    D.5050                                 $  7,500</a:t>
            </a:r>
          </a:p>
          <a:p>
            <a:pPr marL="342900" indent="-342900">
              <a:spcBef>
                <a:spcPct val="20000"/>
              </a:spcBef>
              <a:buClr>
                <a:srgbClr val="0066CC"/>
              </a:buClr>
            </a:pPr>
            <a:r>
              <a:rPr lang="tr-TR" sz="2400">
                <a:latin typeface="Times New Roman" pitchFamily="18" charset="0"/>
              </a:rPr>
              <a:t>    Sofia RC		             $  2,000</a:t>
            </a:r>
            <a:br>
              <a:rPr lang="tr-TR" sz="2400">
                <a:latin typeface="Times New Roman" pitchFamily="18" charset="0"/>
              </a:rPr>
            </a:br>
            <a:r>
              <a:rPr lang="tr-TR" sz="2400">
                <a:latin typeface="Times New Roman" pitchFamily="18" charset="0"/>
              </a:rPr>
              <a:t>Total sponsor cont.	             $18,000</a:t>
            </a:r>
            <a:br>
              <a:rPr lang="tr-TR" sz="2400">
                <a:latin typeface="Times New Roman" pitchFamily="18" charset="0"/>
              </a:rPr>
            </a:br>
            <a:endParaRPr lang="tr-TR" sz="2400">
              <a:latin typeface="Times New Roman" pitchFamily="18" charset="0"/>
            </a:endParaRPr>
          </a:p>
          <a:p>
            <a:pPr marL="342900" indent="-342900">
              <a:spcBef>
                <a:spcPct val="20000"/>
              </a:spcBef>
              <a:buClr>
                <a:srgbClr val="0066CC"/>
              </a:buClr>
            </a:pPr>
            <a:r>
              <a:rPr lang="tr-TR" sz="2400">
                <a:latin typeface="Times New Roman" pitchFamily="18" charset="0"/>
              </a:rPr>
              <a:t>    TRF	</a:t>
            </a:r>
            <a:br>
              <a:rPr lang="tr-TR" sz="2400">
                <a:latin typeface="Times New Roman" pitchFamily="18" charset="0"/>
              </a:rPr>
            </a:br>
            <a:r>
              <a:rPr lang="tr-TR" sz="2000">
                <a:latin typeface="Times New Roman" pitchFamily="18" charset="0"/>
              </a:rPr>
              <a:t>	</a:t>
            </a:r>
            <a:br>
              <a:rPr lang="tr-TR" sz="2000">
                <a:latin typeface="Times New Roman" pitchFamily="18" charset="0"/>
              </a:rPr>
            </a:br>
            <a:endParaRPr lang="tr-TR" sz="2000">
              <a:latin typeface="Times New Roman" pitchFamily="18" charset="0"/>
            </a:endParaRPr>
          </a:p>
        </p:txBody>
      </p:sp>
      <p:sp>
        <p:nvSpPr>
          <p:cNvPr id="34822" name="Text Box 6"/>
          <p:cNvSpPr txBox="1">
            <a:spLocks noChangeArrowheads="1"/>
          </p:cNvSpPr>
          <p:nvPr/>
        </p:nvSpPr>
        <p:spPr bwMode="auto">
          <a:xfrm>
            <a:off x="4876800" y="4724400"/>
            <a:ext cx="1346200" cy="457200"/>
          </a:xfrm>
          <a:prstGeom prst="rect">
            <a:avLst/>
          </a:prstGeom>
          <a:noFill/>
          <a:ln w="9525">
            <a:noFill/>
            <a:miter lim="800000"/>
            <a:headEnd/>
            <a:tailEnd/>
          </a:ln>
        </p:spPr>
        <p:txBody>
          <a:bodyPr wrap="none">
            <a:spAutoFit/>
          </a:bodyPr>
          <a:lstStyle/>
          <a:p>
            <a:r>
              <a:rPr lang="tr-TR" sz="2400">
                <a:latin typeface="Times New Roman" pitchFamily="18" charset="0"/>
              </a:rPr>
              <a:t>$ </a:t>
            </a:r>
            <a:r>
              <a:rPr lang="tr-TR" sz="2400"/>
              <a:t>16,500</a:t>
            </a:r>
          </a:p>
        </p:txBody>
      </p:sp>
      <p:sp>
        <p:nvSpPr>
          <p:cNvPr id="34823" name="Text Box 7"/>
          <p:cNvSpPr txBox="1">
            <a:spLocks noChangeArrowheads="1"/>
          </p:cNvSpPr>
          <p:nvPr/>
        </p:nvSpPr>
        <p:spPr bwMode="auto">
          <a:xfrm>
            <a:off x="1724025" y="5286375"/>
            <a:ext cx="4546600" cy="457200"/>
          </a:xfrm>
          <a:prstGeom prst="rect">
            <a:avLst/>
          </a:prstGeom>
          <a:noFill/>
          <a:ln w="9525">
            <a:noFill/>
            <a:miter lim="800000"/>
            <a:headEnd/>
            <a:tailEnd/>
          </a:ln>
        </p:spPr>
        <p:txBody>
          <a:bodyPr wrap="none">
            <a:spAutoFit/>
          </a:bodyPr>
          <a:lstStyle/>
          <a:p>
            <a:r>
              <a:rPr lang="tr-TR" sz="2400" b="1"/>
              <a:t>TOTAL</a:t>
            </a:r>
            <a:r>
              <a:rPr lang="tr-TR" sz="2400" b="1">
                <a:latin typeface="Times New Roman" pitchFamily="18" charset="0"/>
              </a:rPr>
              <a:t> 		      $ </a:t>
            </a:r>
            <a:r>
              <a:rPr lang="tr-TR" sz="2400" b="1"/>
              <a:t>34,500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1" dur="500"/>
                                        <p:tgtEl>
                                          <p:spTgt spid="34819">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5" dur="500"/>
                                        <p:tgtEl>
                                          <p:spTgt spid="34819">
                                            <p:txEl>
                                              <p:pRg st="1" end="1"/>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9" dur="500"/>
                                        <p:tgtEl>
                                          <p:spTgt spid="34819">
                                            <p:txEl>
                                              <p:pRg st="2" end="2"/>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3" dur="500"/>
                                        <p:tgtEl>
                                          <p:spTgt spid="34819">
                                            <p:txEl>
                                              <p:pRg st="3" end="3"/>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1" dur="500"/>
                                        <p:tgtEl>
                                          <p:spTgt spid="34819">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36" dur="500"/>
                                        <p:tgtEl>
                                          <p:spTgt spid="3482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823">
                                            <p:txEl>
                                              <p:pRg st="0" end="0"/>
                                            </p:txEl>
                                          </p:spTgt>
                                        </p:tgtEl>
                                        <p:attrNameLst>
                                          <p:attrName>style.visibility</p:attrName>
                                        </p:attrNameLst>
                                      </p:cBhvr>
                                      <p:to>
                                        <p:strVal val="visible"/>
                                      </p:to>
                                    </p:set>
                                    <p:animEffect transition="in" filter="blinds(horizontal)">
                                      <p:cBhvr>
                                        <p:cTn id="41" dur="500"/>
                                        <p:tgtEl>
                                          <p:spTgt spid="348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4819" grpId="0" build="p" autoUpdateAnimBg="0" advAuto="0"/>
      <p:bldP spid="34822" grpId="0" build="p" autoUpdateAnimBg="0"/>
      <p:bldP spid="34823"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bwMode="auto">
          <a:xfrm>
            <a:off x="304800" y="1371600"/>
            <a:ext cx="8458200" cy="45720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122882" name="Dikdörtgen 1"/>
          <p:cNvSpPr>
            <a:spLocks noChangeArrowheads="1"/>
          </p:cNvSpPr>
          <p:nvPr/>
        </p:nvSpPr>
        <p:spPr bwMode="auto">
          <a:xfrm>
            <a:off x="457200" y="3898900"/>
            <a:ext cx="8305800" cy="1892300"/>
          </a:xfrm>
          <a:prstGeom prst="rect">
            <a:avLst/>
          </a:prstGeom>
          <a:noFill/>
          <a:ln w="9525">
            <a:noFill/>
            <a:miter lim="800000"/>
            <a:headEnd/>
            <a:tailEnd/>
          </a:ln>
        </p:spPr>
        <p:txBody>
          <a:bodyPr>
            <a:spAutoFit/>
          </a:bodyPr>
          <a:lstStyle/>
          <a:p>
            <a:r>
              <a:rPr lang="bg-BG" sz="2400" b="1" u="sng">
                <a:solidFill>
                  <a:srgbClr val="A3171E"/>
                </a:solidFill>
                <a:latin typeface="Times New Roman" pitchFamily="18" charset="0"/>
              </a:rPr>
              <a:t>Описание на проекта</a:t>
            </a:r>
            <a:r>
              <a:rPr lang="tr-TR" sz="2400" b="1" u="sng">
                <a:solidFill>
                  <a:srgbClr val="A3171E"/>
                </a:solidFill>
                <a:latin typeface="Times New Roman" pitchFamily="18" charset="0"/>
              </a:rPr>
              <a:t>:</a:t>
            </a:r>
            <a:r>
              <a:rPr lang="en-US" sz="2800" b="1" u="sng">
                <a:solidFill>
                  <a:srgbClr val="A3171E"/>
                </a:solidFill>
                <a:cs typeface="Arial" charset="0"/>
              </a:rPr>
              <a:t> </a:t>
            </a:r>
            <a:r>
              <a:rPr lang="en-US" b="1">
                <a:cs typeface="Arial" charset="0"/>
              </a:rPr>
              <a:t>Bozcakoy,</a:t>
            </a:r>
            <a:r>
              <a:rPr lang="bg-BG" b="1">
                <a:cs typeface="Arial" charset="0"/>
              </a:rPr>
              <a:t> е село със </a:t>
            </a:r>
            <a:r>
              <a:rPr lang="en-US" b="1">
                <a:cs typeface="Arial" charset="0"/>
              </a:rPr>
              <a:t> 375 </a:t>
            </a:r>
            <a:r>
              <a:rPr lang="bg-BG" b="1">
                <a:cs typeface="Arial" charset="0"/>
              </a:rPr>
              <a:t>къщи</a:t>
            </a:r>
            <a:r>
              <a:rPr lang="en-US" b="1">
                <a:cs typeface="Arial" charset="0"/>
              </a:rPr>
              <a:t>. </a:t>
            </a:r>
            <a:r>
              <a:rPr lang="bg-BG" b="1">
                <a:cs typeface="Arial" charset="0"/>
              </a:rPr>
              <a:t>Някой от жителите на селото живеят в чужбина, но се прибират през лятото. Псотояното население живущо в 280 къщи е 750 жителя.през лятото жителите достигат до 3000. Този проект ще осигури и напълно възстанови нуждата от питейна вода, както и подобри общественото здраве на селото.</a:t>
            </a:r>
          </a:p>
        </p:txBody>
      </p:sp>
      <p:sp>
        <p:nvSpPr>
          <p:cNvPr id="122883" name="Dikdörtgen 2"/>
          <p:cNvSpPr>
            <a:spLocks noChangeArrowheads="1"/>
          </p:cNvSpPr>
          <p:nvPr/>
        </p:nvSpPr>
        <p:spPr bwMode="auto">
          <a:xfrm>
            <a:off x="457200" y="1524000"/>
            <a:ext cx="8229600" cy="2376488"/>
          </a:xfrm>
          <a:prstGeom prst="rect">
            <a:avLst/>
          </a:prstGeom>
          <a:noFill/>
          <a:ln w="9525">
            <a:noFill/>
            <a:miter lim="800000"/>
            <a:headEnd/>
            <a:tailEnd/>
          </a:ln>
        </p:spPr>
        <p:txBody>
          <a:bodyPr>
            <a:spAutoFit/>
          </a:bodyPr>
          <a:lstStyle/>
          <a:p>
            <a:r>
              <a:rPr lang="bg-BG" sz="2400" b="1" u="sng">
                <a:solidFill>
                  <a:srgbClr val="C00000"/>
                </a:solidFill>
                <a:cs typeface="Arial" charset="0"/>
              </a:rPr>
              <a:t>Глобални грантове име на проекта</a:t>
            </a:r>
            <a:r>
              <a:rPr lang="en-US" sz="2400" b="1" u="sng">
                <a:solidFill>
                  <a:srgbClr val="C00000"/>
                </a:solidFill>
                <a:cs typeface="Arial" charset="0"/>
              </a:rPr>
              <a:t>: </a:t>
            </a:r>
            <a:r>
              <a:rPr lang="tr-TR" b="1">
                <a:cs typeface="Arial" charset="0"/>
              </a:rPr>
              <a:t>Bozcakoy Achieving Healtier Drinking Water Groundwork Project.</a:t>
            </a:r>
            <a:r>
              <a:rPr lang="tr-TR" b="1" u="sng">
                <a:latin typeface="Times New Roman" pitchFamily="18" charset="0"/>
              </a:rPr>
              <a:t> </a:t>
            </a:r>
          </a:p>
          <a:p>
            <a:endParaRPr lang="tr-TR" b="1" u="sng">
              <a:latin typeface="Times New Roman" pitchFamily="18" charset="0"/>
            </a:endParaRPr>
          </a:p>
          <a:p>
            <a:r>
              <a:rPr lang="bg-BG" sz="2400" b="1" u="sng">
                <a:solidFill>
                  <a:srgbClr val="C00000"/>
                </a:solidFill>
                <a:latin typeface="Times New Roman" pitchFamily="18" charset="0"/>
              </a:rPr>
              <a:t>Местоположение на проекта</a:t>
            </a:r>
            <a:r>
              <a:rPr lang="tr-TR" sz="2400" b="1">
                <a:solidFill>
                  <a:srgbClr val="C00000"/>
                </a:solidFill>
                <a:latin typeface="Times New Roman" pitchFamily="18" charset="0"/>
              </a:rPr>
              <a:t>:</a:t>
            </a:r>
            <a:r>
              <a:rPr lang="tr-TR" sz="2400" b="1" u="sng">
                <a:solidFill>
                  <a:srgbClr val="C00000"/>
                </a:solidFill>
                <a:latin typeface="Times New Roman" pitchFamily="18" charset="0"/>
              </a:rPr>
              <a:t> </a:t>
            </a:r>
            <a:r>
              <a:rPr lang="tr-TR" b="1" u="sng"/>
              <a:t>Bozcakoy </a:t>
            </a:r>
            <a:r>
              <a:rPr lang="bg-BG" b="1" u="sng"/>
              <a:t>в Кападокия, Сентрална Анатолия</a:t>
            </a:r>
            <a:endParaRPr lang="tr-TR" b="1" u="sng"/>
          </a:p>
          <a:p>
            <a:endParaRPr lang="tr-TR" sz="2400" b="1" u="sng"/>
          </a:p>
          <a:p>
            <a:r>
              <a:rPr lang="bg-BG" sz="2400" b="1" u="sng">
                <a:solidFill>
                  <a:srgbClr val="C00000"/>
                </a:solidFill>
                <a:latin typeface="Times New Roman" pitchFamily="18" charset="0"/>
              </a:rPr>
              <a:t>Общ сума на проекта</a:t>
            </a:r>
            <a:r>
              <a:rPr lang="tr-TR" sz="2400" b="1" u="sng">
                <a:latin typeface="Times New Roman" pitchFamily="18" charset="0"/>
              </a:rPr>
              <a:t>:</a:t>
            </a:r>
            <a:r>
              <a:rPr lang="tr-TR" sz="2400" b="1">
                <a:latin typeface="Times New Roman" pitchFamily="18" charset="0"/>
              </a:rPr>
              <a:t> </a:t>
            </a:r>
            <a:r>
              <a:rPr lang="tr-TR" sz="2400" b="1">
                <a:solidFill>
                  <a:srgbClr val="A3171E"/>
                </a:solidFill>
                <a:latin typeface="Times New Roman" pitchFamily="18" charset="0"/>
              </a:rPr>
              <a:t>60</a:t>
            </a:r>
            <a:r>
              <a:rPr lang="en-US" sz="2400" b="1">
                <a:solidFill>
                  <a:srgbClr val="A3171E"/>
                </a:solidFill>
                <a:latin typeface="Times New Roman" pitchFamily="18" charset="0"/>
              </a:rPr>
              <a:t>,</a:t>
            </a:r>
            <a:r>
              <a:rPr lang="tr-TR" sz="2400" b="1">
                <a:solidFill>
                  <a:srgbClr val="A3171E"/>
                </a:solidFill>
                <a:latin typeface="Times New Roman" pitchFamily="18" charset="0"/>
              </a:rPr>
              <a:t>250</a:t>
            </a:r>
            <a:r>
              <a:rPr lang="bg-BG" sz="2400" b="1">
                <a:solidFill>
                  <a:srgbClr val="A3171E"/>
                </a:solidFill>
                <a:latin typeface="Times New Roman" pitchFamily="18" charset="0"/>
              </a:rPr>
              <a:t> $</a:t>
            </a:r>
            <a:endParaRPr lang="tr-TR" sz="2400" b="1">
              <a:solidFill>
                <a:srgbClr val="A3171E"/>
              </a:solidFill>
              <a:latin typeface="Times New Roman" pitchFamily="18" charset="0"/>
            </a:endParaRPr>
          </a:p>
        </p:txBody>
      </p:sp>
      <p:sp>
        <p:nvSpPr>
          <p:cNvPr id="122884" name="Dikdörtgen 3"/>
          <p:cNvSpPr>
            <a:spLocks noChangeArrowheads="1"/>
          </p:cNvSpPr>
          <p:nvPr/>
        </p:nvSpPr>
        <p:spPr bwMode="auto">
          <a:xfrm>
            <a:off x="1439863" y="609600"/>
            <a:ext cx="6264275" cy="854075"/>
          </a:xfrm>
          <a:prstGeom prst="rect">
            <a:avLst/>
          </a:prstGeom>
          <a:noFill/>
          <a:ln w="9525">
            <a:noFill/>
            <a:miter lim="800000"/>
            <a:headEnd/>
            <a:tailEnd/>
          </a:ln>
        </p:spPr>
        <p:txBody>
          <a:bodyPr wrap="none">
            <a:spAutoFit/>
          </a:bodyPr>
          <a:lstStyle/>
          <a:p>
            <a:pPr algn="ctr"/>
            <a:r>
              <a:rPr lang="bg-BG" sz="5000" b="1">
                <a:solidFill>
                  <a:srgbClr val="CC0000"/>
                </a:solidFill>
              </a:rPr>
              <a:t>Глобални грантове</a:t>
            </a:r>
          </a:p>
        </p:txBody>
      </p:sp>
      <p:sp>
        <p:nvSpPr>
          <p:cNvPr id="122885" name="Dikdörtgen 4"/>
          <p:cNvSpPr>
            <a:spLocks noChangeArrowheads="1"/>
          </p:cNvSpPr>
          <p:nvPr/>
        </p:nvSpPr>
        <p:spPr bwMode="auto">
          <a:xfrm>
            <a:off x="1066800" y="76200"/>
            <a:ext cx="7239000" cy="762000"/>
          </a:xfrm>
          <a:prstGeom prst="rect">
            <a:avLst/>
          </a:prstGeom>
          <a:noFill/>
          <a:ln w="9525">
            <a:noFill/>
            <a:miter lim="800000"/>
            <a:headEnd/>
            <a:tailEnd/>
          </a:ln>
        </p:spPr>
        <p:txBody>
          <a:bodyPr>
            <a:spAutoFit/>
          </a:bodyPr>
          <a:lstStyle/>
          <a:p>
            <a:r>
              <a:rPr lang="bg-BG" sz="4400" b="1">
                <a:latin typeface="Times New Roman" pitchFamily="18" charset="0"/>
              </a:rPr>
              <a:t>Дистикт </a:t>
            </a:r>
            <a:r>
              <a:rPr lang="tr-TR" sz="4400" b="1">
                <a:latin typeface="Times New Roman" pitchFamily="18" charset="0"/>
              </a:rPr>
              <a:t> 2430 K</a:t>
            </a:r>
            <a:r>
              <a:rPr lang="bg-BG" sz="4400" b="1">
                <a:latin typeface="Times New Roman" pitchFamily="18" charset="0"/>
              </a:rPr>
              <a:t>ападокия</a:t>
            </a:r>
            <a:endParaRPr lang="tr-TR" sz="44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3"/>
          <p:cNvSpPr txBox="1">
            <a:spLocks noChangeArrowheads="1"/>
          </p:cNvSpPr>
          <p:nvPr/>
        </p:nvSpPr>
        <p:spPr bwMode="auto">
          <a:xfrm>
            <a:off x="457200" y="914400"/>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
        <p:nvSpPr>
          <p:cNvPr id="278532" name="Rectangle 4"/>
          <p:cNvSpPr>
            <a:spLocks noChangeArrowheads="1"/>
          </p:cNvSpPr>
          <p:nvPr/>
        </p:nvSpPr>
        <p:spPr bwMode="auto">
          <a:xfrm>
            <a:off x="1143000" y="-228600"/>
            <a:ext cx="7391400" cy="990600"/>
          </a:xfrm>
          <a:prstGeom prst="rect">
            <a:avLst/>
          </a:prstGeom>
          <a:noFill/>
          <a:ln>
            <a:noFill/>
          </a:ln>
          <a:effectLst/>
          <a:extLst/>
        </p:spPr>
        <p:txBody>
          <a:bodyPr anchor="ctr"/>
          <a:lstStyle/>
          <a:p>
            <a:pPr algn="ctr">
              <a:defRPr/>
            </a:pPr>
            <a:r>
              <a:rPr lang="en-US" sz="2800" b="1">
                <a:solidFill>
                  <a:srgbClr val="000099"/>
                </a:solidFill>
                <a:effectLst>
                  <a:outerShdw blurRad="38100" dist="38100" dir="2700000" algn="tl">
                    <a:srgbClr val="C0C0C0"/>
                  </a:outerShdw>
                </a:effectLst>
                <a:latin typeface="Times New Roman" pitchFamily="18" charset="0"/>
              </a:rPr>
              <a:t>2017 </a:t>
            </a:r>
            <a:r>
              <a:rPr lang="bg-BG" sz="2800" b="1">
                <a:solidFill>
                  <a:srgbClr val="000099"/>
                </a:solidFill>
                <a:effectLst>
                  <a:outerShdw blurRad="38100" dist="38100" dir="2700000" algn="tl">
                    <a:srgbClr val="C0C0C0"/>
                  </a:outerShdw>
                </a:effectLst>
                <a:latin typeface="Times New Roman" pitchFamily="18" charset="0"/>
              </a:rPr>
              <a:t>Визия за Фондация Премиер</a:t>
            </a:r>
            <a:endParaRPr lang="en-US" sz="2800" b="1">
              <a:solidFill>
                <a:srgbClr val="000099"/>
              </a:solidFill>
              <a:effectLst>
                <a:outerShdw blurRad="38100" dist="38100" dir="2700000" algn="tl">
                  <a:srgbClr val="C0C0C0"/>
                </a:outerShdw>
              </a:effectLst>
              <a:latin typeface="Times New Roman" pitchFamily="18" charset="0"/>
            </a:endParaRPr>
          </a:p>
        </p:txBody>
      </p:sp>
      <p:sp>
        <p:nvSpPr>
          <p:cNvPr id="278533" name="Rectangle 5"/>
          <p:cNvSpPr>
            <a:spLocks noGrp="1" noChangeArrowheads="1"/>
          </p:cNvSpPr>
          <p:nvPr>
            <p:ph type="body" sz="half" idx="1"/>
          </p:nvPr>
        </p:nvSpPr>
        <p:spPr bwMode="auto">
          <a:xfrm>
            <a:off x="152400" y="685800"/>
            <a:ext cx="4572000" cy="5562600"/>
          </a:xfrm>
          <a:ln>
            <a:miter lim="800000"/>
            <a:headEnd/>
            <a:tailEnd/>
          </a:ln>
        </p:spPr>
        <p:txBody>
          <a:bodyPr wrap="square" lIns="91440" tIns="45720" rIns="91440" bIns="45720" numCol="1" anchor="t" anchorCtr="0" compatLnSpc="1">
            <a:prstTxWarp prst="textNoShape">
              <a:avLst/>
            </a:prstTxWarp>
          </a:bodyPr>
          <a:lstStyle/>
          <a:p>
            <a:r>
              <a:rPr lang="bg-BG" sz="2200" smtClean="0"/>
              <a:t>Изкореняване на полиомиелита</a:t>
            </a:r>
            <a:endParaRPr lang="en-US" sz="2200" smtClean="0"/>
          </a:p>
          <a:p>
            <a:r>
              <a:rPr lang="bg-BG" sz="2200" smtClean="0"/>
              <a:t>Лавина от запитвания за стратегически партньорства с НПО и др. организации</a:t>
            </a:r>
            <a:endParaRPr lang="en-US" sz="2200" smtClean="0"/>
          </a:p>
          <a:p>
            <a:r>
              <a:rPr lang="bg-BG" sz="2200" smtClean="0"/>
              <a:t>Нобелова награда за мир, присъдена на Ротари или програмата за стипендиантите</a:t>
            </a:r>
          </a:p>
          <a:p>
            <a:r>
              <a:rPr lang="bg-BG" sz="2200" smtClean="0"/>
              <a:t>Авторитетност по критични въпроси като вода, грамотност</a:t>
            </a:r>
          </a:p>
          <a:p>
            <a:r>
              <a:rPr lang="bg-BG" sz="2200" smtClean="0"/>
              <a:t>Една от топ </a:t>
            </a:r>
            <a:r>
              <a:rPr lang="en-US" sz="2200" smtClean="0"/>
              <a:t>50 </a:t>
            </a:r>
            <a:r>
              <a:rPr lang="bg-BG" sz="2200" smtClean="0"/>
              <a:t>фондации</a:t>
            </a:r>
            <a:r>
              <a:rPr lang="en-US" sz="2200" smtClean="0"/>
              <a:t> (</a:t>
            </a:r>
            <a:r>
              <a:rPr lang="bg-BG" sz="2200" smtClean="0"/>
              <a:t>много висок рейтинг за благотворителност)</a:t>
            </a:r>
            <a:endParaRPr lang="en-US" sz="2200" smtClean="0"/>
          </a:p>
        </p:txBody>
      </p:sp>
      <p:sp>
        <p:nvSpPr>
          <p:cNvPr id="278534" name="Rectangle 6"/>
          <p:cNvSpPr>
            <a:spLocks noChangeArrowheads="1"/>
          </p:cNvSpPr>
          <p:nvPr/>
        </p:nvSpPr>
        <p:spPr bwMode="auto">
          <a:xfrm>
            <a:off x="4800600" y="685800"/>
            <a:ext cx="4572000" cy="556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bg-BG" sz="2400"/>
              <a:t>Стойност на постоянните фондове</a:t>
            </a:r>
            <a:r>
              <a:rPr lang="en-US" sz="2400"/>
              <a:t>= $</a:t>
            </a:r>
            <a:r>
              <a:rPr lang="bg-BG" sz="2400"/>
              <a:t> </a:t>
            </a:r>
            <a:r>
              <a:rPr lang="en-US" sz="2400"/>
              <a:t>800</a:t>
            </a:r>
            <a:r>
              <a:rPr lang="bg-BG" sz="2400"/>
              <a:t> млн.</a:t>
            </a:r>
            <a:endParaRPr lang="en-US" sz="2400"/>
          </a:p>
          <a:p>
            <a:pPr marL="342900" indent="-342900">
              <a:lnSpc>
                <a:spcPct val="90000"/>
              </a:lnSpc>
              <a:spcBef>
                <a:spcPct val="20000"/>
              </a:spcBef>
              <a:buFontTx/>
              <a:buChar char="•"/>
            </a:pPr>
            <a:r>
              <a:rPr lang="en-US" sz="2400"/>
              <a:t>APF </a:t>
            </a:r>
            <a:r>
              <a:rPr lang="bg-BG" sz="2400"/>
              <a:t>ръст</a:t>
            </a:r>
            <a:r>
              <a:rPr lang="en-US" sz="2400"/>
              <a:t> ~ $153</a:t>
            </a:r>
            <a:r>
              <a:rPr lang="bg-BG" sz="2400"/>
              <a:t> млн.</a:t>
            </a:r>
            <a:endParaRPr lang="en-US" sz="2400"/>
          </a:p>
          <a:p>
            <a:pPr marL="342900" indent="-342900">
              <a:lnSpc>
                <a:spcPct val="90000"/>
              </a:lnSpc>
              <a:spcBef>
                <a:spcPct val="20000"/>
              </a:spcBef>
              <a:buFontTx/>
              <a:buChar char="•"/>
            </a:pPr>
            <a:r>
              <a:rPr lang="bg-BG" sz="2400"/>
              <a:t>Увеличено и разнообразно дарение </a:t>
            </a:r>
          </a:p>
          <a:p>
            <a:pPr marL="342900" indent="-342900">
              <a:lnSpc>
                <a:spcPct val="90000"/>
              </a:lnSpc>
              <a:spcBef>
                <a:spcPct val="20000"/>
              </a:spcBef>
              <a:buFontTx/>
              <a:buChar char="•"/>
            </a:pPr>
            <a:r>
              <a:rPr lang="bg-BG" sz="2400"/>
              <a:t>По-малко транзакции, намален персонал, но ефективен и ефикасен</a:t>
            </a:r>
          </a:p>
          <a:p>
            <a:pPr marL="342900" indent="-342900">
              <a:lnSpc>
                <a:spcPct val="90000"/>
              </a:lnSpc>
              <a:spcBef>
                <a:spcPct val="20000"/>
              </a:spcBef>
              <a:buFontTx/>
              <a:buChar char="•"/>
            </a:pPr>
            <a:r>
              <a:rPr lang="bg-BG" sz="2400"/>
              <a:t>Всички ротарианци, клубове и дистрикти активни в набирането на средства и програмите</a:t>
            </a:r>
            <a:endParaRPr 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85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853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53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3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a:defRPr/>
            </a:pPr>
            <a:r>
              <a:rPr lang="en-US" dirty="0"/>
              <a:t>           </a:t>
            </a:r>
            <a:r>
              <a:rPr lang="en-US" b="1" dirty="0" err="1">
                <a:solidFill>
                  <a:schemeClr val="tx1"/>
                </a:solidFill>
              </a:rPr>
              <a:t>Bozcakoy</a:t>
            </a:r>
            <a:r>
              <a:rPr lang="en-US" b="1" dirty="0">
                <a:solidFill>
                  <a:schemeClr val="tx1"/>
                </a:solidFill>
              </a:rPr>
              <a:t> </a:t>
            </a:r>
            <a:r>
              <a:rPr lang="bg-BG" b="1" dirty="0" smtClean="0">
                <a:solidFill>
                  <a:schemeClr val="tx1"/>
                </a:solidFill>
              </a:rPr>
              <a:t>проект за вода</a:t>
            </a:r>
            <a:endParaRPr lang="en-US" b="1" dirty="0">
              <a:solidFill>
                <a:schemeClr val="tx1"/>
              </a:solidFill>
            </a:endParaRPr>
          </a:p>
        </p:txBody>
      </p:sp>
      <p:sp>
        <p:nvSpPr>
          <p:cNvPr id="124930" name="Rectangle 3"/>
          <p:cNvSpPr>
            <a:spLocks noGrp="1" noChangeArrowheads="1"/>
          </p:cNvSpPr>
          <p:nvPr>
            <p:ph type="body" idx="1"/>
          </p:nvPr>
        </p:nvSpPr>
        <p:spPr bwMode="auto">
          <a:xfrm>
            <a:off x="152400" y="1481138"/>
            <a:ext cx="8686800" cy="4525962"/>
          </a:xfrm>
          <a:ln>
            <a:noFill/>
          </a:ln>
        </p:spPr>
        <p:txBody>
          <a:bodyPr wrap="square" lIns="91440" tIns="45720" rIns="91440" bIns="45720" numCol="1" anchor="t" anchorCtr="0" compatLnSpc="1">
            <a:prstTxWarp prst="textNoShape">
              <a:avLst/>
            </a:prstTxWarp>
          </a:bodyPr>
          <a:lstStyle/>
          <a:p>
            <a:pPr>
              <a:lnSpc>
                <a:spcPct val="80000"/>
              </a:lnSpc>
            </a:pPr>
            <a:r>
              <a:rPr lang="bg-BG" smtClean="0"/>
              <a:t>Какъв беше проблемът</a:t>
            </a:r>
            <a:r>
              <a:rPr lang="en-US" smtClean="0"/>
              <a:t>?</a:t>
            </a:r>
          </a:p>
          <a:p>
            <a:pPr lvl="1">
              <a:lnSpc>
                <a:spcPct val="80000"/>
              </a:lnSpc>
            </a:pPr>
            <a:r>
              <a:rPr lang="bg-BG" sz="2400" b="1" smtClean="0"/>
              <a:t>50-годишна водоснабдителна система доставя водата за село с </a:t>
            </a:r>
            <a:r>
              <a:rPr lang="en-US" sz="2400" b="1" smtClean="0"/>
              <a:t>500-3000 (</a:t>
            </a:r>
            <a:r>
              <a:rPr lang="bg-BG" sz="2400" b="1" smtClean="0"/>
              <a:t>сезонни жители</a:t>
            </a:r>
            <a:r>
              <a:rPr lang="en-US" sz="2400" b="1" smtClean="0"/>
              <a:t>) </a:t>
            </a:r>
            <a:r>
              <a:rPr lang="bg-BG" sz="2400" b="1" smtClean="0"/>
              <a:t>в също така и сеизмична зона.</a:t>
            </a:r>
            <a:r>
              <a:rPr lang="en-US" sz="2400" b="1" smtClean="0"/>
              <a:t> </a:t>
            </a:r>
            <a:r>
              <a:rPr lang="bg-BG" sz="2400" b="1" smtClean="0"/>
              <a:t>Първоначално конструирани от азбест и подсилени с бетон тръби сега са напукани и се разпадат. Резултатите се:</a:t>
            </a:r>
            <a:endParaRPr lang="en-US" sz="2400" b="1" smtClean="0"/>
          </a:p>
          <a:p>
            <a:pPr lvl="2">
              <a:lnSpc>
                <a:spcPct val="80000"/>
              </a:lnSpc>
            </a:pPr>
            <a:r>
              <a:rPr lang="ru-RU" sz="2400" b="1" smtClean="0"/>
              <a:t>Висока честота на мезотелиом (рядка форма на рак, причинена от азбест)</a:t>
            </a:r>
          </a:p>
          <a:p>
            <a:pPr lvl="2">
              <a:lnSpc>
                <a:spcPct val="80000"/>
              </a:lnSpc>
            </a:pPr>
            <a:r>
              <a:rPr lang="ru-RU" sz="2400" b="1" smtClean="0"/>
              <a:t>Висока загуба на вода поради теч</a:t>
            </a:r>
          </a:p>
          <a:p>
            <a:pPr lvl="2">
              <a:lnSpc>
                <a:spcPct val="80000"/>
              </a:lnSpc>
            </a:pPr>
            <a:r>
              <a:rPr lang="ru-RU" sz="2400" b="1" smtClean="0"/>
              <a:t>Вливането на наземни живи бактерии и болести като ехинацея коли</a:t>
            </a:r>
          </a:p>
          <a:p>
            <a:pPr lvl="2">
              <a:lnSpc>
                <a:spcPct val="80000"/>
              </a:lnSpc>
            </a:pPr>
            <a:r>
              <a:rPr lang="ru-RU" sz="2400" b="1" smtClean="0"/>
              <a:t>Недостатъчно налягане на водата, за да се обслужват на всички къщи в селото</a:t>
            </a:r>
            <a:endParaRPr lang="en-US" sz="2400" b="1" smtClean="0"/>
          </a:p>
        </p:txBody>
      </p:sp>
      <p:pic>
        <p:nvPicPr>
          <p:cNvPr id="124931" name="Picture 4" descr="WheelLogo-small"/>
          <p:cNvPicPr>
            <a:picLocks noChangeAspect="1" noChangeArrowheads="1"/>
          </p:cNvPicPr>
          <p:nvPr/>
        </p:nvPicPr>
        <p:blipFill>
          <a:blip r:embed="rId2"/>
          <a:srcRect/>
          <a:stretch>
            <a:fillRect/>
          </a:stretch>
        </p:blipFill>
        <p:spPr bwMode="auto">
          <a:xfrm>
            <a:off x="838200" y="381000"/>
            <a:ext cx="1079500" cy="1066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368300"/>
            <a:ext cx="8229600" cy="1384300"/>
          </a:xfrm>
        </p:spPr>
        <p:txBody>
          <a:bodyPr/>
          <a:lstStyle/>
          <a:p>
            <a:pPr>
              <a:defRPr/>
            </a:pPr>
            <a:r>
              <a:rPr lang="en-US" dirty="0"/>
              <a:t>            </a:t>
            </a:r>
            <a:r>
              <a:rPr lang="en-US" dirty="0" err="1">
                <a:solidFill>
                  <a:schemeClr val="tx1"/>
                </a:solidFill>
              </a:rPr>
              <a:t>Bozcakoy</a:t>
            </a:r>
            <a:r>
              <a:rPr lang="en-US" dirty="0">
                <a:solidFill>
                  <a:schemeClr val="tx1"/>
                </a:solidFill>
              </a:rPr>
              <a:t> </a:t>
            </a:r>
            <a:r>
              <a:rPr lang="bg-BG" dirty="0">
                <a:solidFill>
                  <a:schemeClr val="tx1"/>
                </a:solidFill>
              </a:rPr>
              <a:t>проект за вода</a:t>
            </a:r>
            <a:endParaRPr lang="en-US" dirty="0">
              <a:solidFill>
                <a:schemeClr val="tx1"/>
              </a:solidFill>
            </a:endParaRPr>
          </a:p>
        </p:txBody>
      </p:sp>
      <p:sp>
        <p:nvSpPr>
          <p:cNvPr id="125954" name="Rectangle 3"/>
          <p:cNvSpPr>
            <a:spLocks noGrp="1" noChangeArrowheads="1"/>
          </p:cNvSpPr>
          <p:nvPr>
            <p:ph type="body" idx="1"/>
          </p:nvPr>
        </p:nvSpPr>
        <p:spPr bwMode="auto">
          <a:xfrm>
            <a:off x="304800" y="1600200"/>
            <a:ext cx="8229600" cy="4525963"/>
          </a:xfrm>
          <a:ln>
            <a:noFill/>
          </a:ln>
        </p:spPr>
        <p:txBody>
          <a:bodyPr wrap="square" lIns="91440" tIns="45720" rIns="91440" bIns="45720" numCol="1" anchor="t" anchorCtr="0" compatLnSpc="1">
            <a:prstTxWarp prst="textNoShape">
              <a:avLst/>
            </a:prstTxWarp>
          </a:bodyPr>
          <a:lstStyle/>
          <a:p>
            <a:pPr>
              <a:lnSpc>
                <a:spcPct val="80000"/>
              </a:lnSpc>
            </a:pPr>
            <a:r>
              <a:rPr lang="bg-BG" sz="2800" b="1" smtClean="0"/>
              <a:t>Какво беше решението</a:t>
            </a:r>
            <a:r>
              <a:rPr lang="en-US" sz="2800" b="1" smtClean="0"/>
              <a:t>?</a:t>
            </a:r>
          </a:p>
          <a:p>
            <a:pPr lvl="1">
              <a:lnSpc>
                <a:spcPct val="80000"/>
              </a:lnSpc>
            </a:pPr>
            <a:r>
              <a:rPr lang="ru-RU" sz="2400" b="1" smtClean="0"/>
              <a:t>Инсталиране на 12,000 метра 10 см полиетиленови тръби за вода с висока плътност  (сегашния световен стандарт), за да подмени повредената тръба. Интегриране със съществуващите клапани, където е възможно, допълнителна клапани и тръби, които да обслужат новите къщи в селото.</a:t>
            </a:r>
          </a:p>
          <a:p>
            <a:pPr lvl="1">
              <a:lnSpc>
                <a:spcPct val="80000"/>
              </a:lnSpc>
            </a:pPr>
            <a:r>
              <a:rPr lang="ru-RU" sz="2400" b="1" smtClean="0"/>
              <a:t>Ангажирахме турски държавна, областна и местна власт за съвместно сътрудничество и участие с оборудване, планове,разрешителни  и  строителен надзор. Координирахме усилията със сезонни работници както доброволци, така  и платени.</a:t>
            </a:r>
            <a:endParaRPr lang="en-US" sz="2400" b="1" smtClean="0"/>
          </a:p>
        </p:txBody>
      </p:sp>
      <p:pic>
        <p:nvPicPr>
          <p:cNvPr id="125955" name="Picture 4" descr="WheelLogo-small"/>
          <p:cNvPicPr>
            <a:picLocks noChangeAspect="1" noChangeArrowheads="1"/>
          </p:cNvPicPr>
          <p:nvPr/>
        </p:nvPicPr>
        <p:blipFill>
          <a:blip r:embed="rId2"/>
          <a:srcRect/>
          <a:stretch>
            <a:fillRect/>
          </a:stretch>
        </p:blipFill>
        <p:spPr bwMode="auto">
          <a:xfrm>
            <a:off x="838200" y="381000"/>
            <a:ext cx="1079500" cy="1066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body" idx="1"/>
          </p:nvPr>
        </p:nvSpPr>
        <p:spPr bwMode="auto">
          <a:xfrm>
            <a:off x="381000" y="304800"/>
            <a:ext cx="8153400" cy="57912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126978" name="Dikdörtgen 1"/>
          <p:cNvSpPr>
            <a:spLocks noChangeArrowheads="1"/>
          </p:cNvSpPr>
          <p:nvPr/>
        </p:nvSpPr>
        <p:spPr bwMode="auto">
          <a:xfrm>
            <a:off x="381000" y="495300"/>
            <a:ext cx="8001000" cy="5470525"/>
          </a:xfrm>
          <a:prstGeom prst="rect">
            <a:avLst/>
          </a:prstGeom>
          <a:noFill/>
          <a:ln w="9525">
            <a:noFill/>
            <a:miter lim="800000"/>
            <a:headEnd/>
            <a:tailEnd/>
          </a:ln>
        </p:spPr>
        <p:txBody>
          <a:bodyPr>
            <a:spAutoFit/>
          </a:bodyPr>
          <a:lstStyle/>
          <a:p>
            <a:r>
              <a:rPr lang="bg-BG" sz="1600" b="1" i="1" u="sng">
                <a:solidFill>
                  <a:srgbClr val="FF0000"/>
                </a:solidFill>
                <a:cs typeface="Arial" charset="0"/>
              </a:rPr>
              <a:t>ПАРТНЬОРИ ПО ПРОЕКТА</a:t>
            </a:r>
            <a:endParaRPr lang="tr-TR" sz="1600" b="1" i="1" u="sng">
              <a:solidFill>
                <a:srgbClr val="FF0000"/>
              </a:solidFill>
              <a:cs typeface="Arial" charset="0"/>
            </a:endParaRPr>
          </a:p>
          <a:p>
            <a:r>
              <a:rPr lang="tr-TR" sz="1600" b="1">
                <a:cs typeface="Arial" charset="0"/>
              </a:rPr>
              <a:t>Kapadokya RK……...………........1.250.00 USD </a:t>
            </a:r>
          </a:p>
          <a:p>
            <a:r>
              <a:rPr lang="tr-TR" sz="1600" b="1">
                <a:cs typeface="Arial" charset="0"/>
              </a:rPr>
              <a:t>Adana RK.………………………...…500.00 USD</a:t>
            </a:r>
          </a:p>
          <a:p>
            <a:r>
              <a:rPr lang="tr-TR" sz="1600" b="1">
                <a:cs typeface="Arial" charset="0"/>
              </a:rPr>
              <a:t>Ankara Anıttepe RK.…………….…500.00 USD</a:t>
            </a:r>
          </a:p>
          <a:p>
            <a:r>
              <a:rPr lang="tr-TR" sz="1600" b="1">
                <a:cs typeface="Arial" charset="0"/>
              </a:rPr>
              <a:t>Ankara Oran RK.……………………750.00 USD</a:t>
            </a:r>
          </a:p>
          <a:p>
            <a:r>
              <a:rPr lang="tr-TR" sz="1600" b="1">
                <a:cs typeface="Arial" charset="0"/>
              </a:rPr>
              <a:t>Ankara Ostim RK.………….……</a:t>
            </a:r>
            <a:r>
              <a:rPr lang="bg-BG" sz="1600" b="1">
                <a:cs typeface="Arial" charset="0"/>
              </a:rPr>
              <a:t>..</a:t>
            </a:r>
            <a:r>
              <a:rPr lang="tr-TR" sz="1600" b="1">
                <a:cs typeface="Arial" charset="0"/>
              </a:rPr>
              <a:t>...500.00 USD</a:t>
            </a:r>
          </a:p>
          <a:p>
            <a:r>
              <a:rPr lang="tr-TR" sz="1600" b="1">
                <a:cs typeface="Arial" charset="0"/>
              </a:rPr>
              <a:t>Ankara Yenişehir RK.…………</a:t>
            </a:r>
            <a:r>
              <a:rPr lang="bg-BG" sz="1600" b="1">
                <a:cs typeface="Arial" charset="0"/>
              </a:rPr>
              <a:t>..</a:t>
            </a:r>
            <a:r>
              <a:rPr lang="tr-TR" sz="1600" b="1">
                <a:cs typeface="Arial" charset="0"/>
              </a:rPr>
              <a:t>…..500.00 USD</a:t>
            </a:r>
          </a:p>
          <a:p>
            <a:r>
              <a:rPr lang="tr-TR" sz="1600" b="1">
                <a:cs typeface="Arial" charset="0"/>
              </a:rPr>
              <a:t>Antalya Kaleiçi RK.………….…</a:t>
            </a:r>
            <a:r>
              <a:rPr lang="bg-BG" sz="1600" b="1">
                <a:cs typeface="Arial" charset="0"/>
              </a:rPr>
              <a:t>…</a:t>
            </a:r>
            <a:r>
              <a:rPr lang="tr-TR" sz="1600" b="1">
                <a:cs typeface="Arial" charset="0"/>
              </a:rPr>
              <a:t>…500.00 USD</a:t>
            </a:r>
          </a:p>
          <a:p>
            <a:r>
              <a:rPr lang="tr-TR" sz="1600" b="1">
                <a:cs typeface="Arial" charset="0"/>
              </a:rPr>
              <a:t>İskenderun RK.……………</a:t>
            </a:r>
            <a:r>
              <a:rPr lang="bg-BG" sz="1600" b="1">
                <a:cs typeface="Arial" charset="0"/>
              </a:rPr>
              <a:t>..</a:t>
            </a:r>
            <a:r>
              <a:rPr lang="tr-TR" sz="1600" b="1">
                <a:cs typeface="Arial" charset="0"/>
              </a:rPr>
              <a:t>…</a:t>
            </a:r>
            <a:r>
              <a:rPr lang="bg-BG" sz="1600" b="1">
                <a:cs typeface="Arial" charset="0"/>
              </a:rPr>
              <a:t>.…</a:t>
            </a:r>
            <a:r>
              <a:rPr lang="tr-TR" sz="1600" b="1">
                <a:cs typeface="Arial" charset="0"/>
              </a:rPr>
              <a:t>....500.00 USD</a:t>
            </a:r>
          </a:p>
          <a:p>
            <a:r>
              <a:rPr lang="tr-TR" sz="1600" b="1">
                <a:cs typeface="Arial" charset="0"/>
              </a:rPr>
              <a:t>Mersin RK.………………….…</a:t>
            </a:r>
            <a:r>
              <a:rPr lang="bg-BG" sz="1600" b="1">
                <a:cs typeface="Arial" charset="0"/>
              </a:rPr>
              <a:t>….</a:t>
            </a:r>
            <a:r>
              <a:rPr lang="tr-TR" sz="1600" b="1">
                <a:cs typeface="Arial" charset="0"/>
              </a:rPr>
              <a:t>…..500.00 USD</a:t>
            </a:r>
          </a:p>
          <a:p>
            <a:r>
              <a:rPr lang="tr-TR" sz="1600" b="1">
                <a:cs typeface="Arial" charset="0"/>
              </a:rPr>
              <a:t>Mersin Akdeniz RK.………</a:t>
            </a:r>
            <a:r>
              <a:rPr lang="bg-BG" sz="1600" b="1">
                <a:cs typeface="Arial" charset="0"/>
              </a:rPr>
              <a:t>...</a:t>
            </a:r>
            <a:r>
              <a:rPr lang="tr-TR" sz="1600" b="1">
                <a:cs typeface="Arial" charset="0"/>
              </a:rPr>
              <a:t>…….…500.00 USD</a:t>
            </a:r>
          </a:p>
          <a:p>
            <a:r>
              <a:rPr lang="tr-TR" sz="1600" b="1">
                <a:cs typeface="Arial" charset="0"/>
              </a:rPr>
              <a:t>Niğde RK.………………………….….500.00 USD</a:t>
            </a:r>
          </a:p>
          <a:p>
            <a:r>
              <a:rPr lang="tr-TR" sz="1600" b="1">
                <a:cs typeface="Arial" charset="0"/>
              </a:rPr>
              <a:t>Kayseri RK.………………</a:t>
            </a:r>
            <a:r>
              <a:rPr lang="bg-BG" sz="1600" b="1">
                <a:cs typeface="Arial" charset="0"/>
              </a:rPr>
              <a:t>…</a:t>
            </a:r>
            <a:r>
              <a:rPr lang="tr-TR" sz="1600" b="1">
                <a:cs typeface="Arial" charset="0"/>
              </a:rPr>
              <a:t>….</a:t>
            </a:r>
            <a:r>
              <a:rPr lang="bg-BG" sz="1600" b="1">
                <a:cs typeface="Arial" charset="0"/>
              </a:rPr>
              <a:t>.</a:t>
            </a:r>
            <a:r>
              <a:rPr lang="tr-TR" sz="1600" b="1">
                <a:cs typeface="Arial" charset="0"/>
              </a:rPr>
              <a:t>…….500.00 USD</a:t>
            </a:r>
          </a:p>
          <a:p>
            <a:r>
              <a:rPr lang="tr-TR" sz="1600" b="1">
                <a:cs typeface="Arial" charset="0"/>
              </a:rPr>
              <a:t>Konya Meram RK.……….………</a:t>
            </a:r>
            <a:r>
              <a:rPr lang="bg-BG" sz="1600" b="1">
                <a:cs typeface="Arial" charset="0"/>
              </a:rPr>
              <a:t>..</a:t>
            </a:r>
            <a:r>
              <a:rPr lang="tr-TR" sz="1600" b="1">
                <a:cs typeface="Arial" charset="0"/>
              </a:rPr>
              <a:t>…500.00 USD</a:t>
            </a:r>
          </a:p>
          <a:p>
            <a:r>
              <a:rPr lang="tr-TR" sz="1600" b="1">
                <a:cs typeface="Arial" charset="0"/>
              </a:rPr>
              <a:t>Adapazari RK.……………………</a:t>
            </a:r>
            <a:r>
              <a:rPr lang="bg-BG" sz="1600" b="1">
                <a:cs typeface="Arial" charset="0"/>
              </a:rPr>
              <a:t>…</a:t>
            </a:r>
            <a:r>
              <a:rPr lang="tr-TR" sz="1600" b="1">
                <a:cs typeface="Arial" charset="0"/>
              </a:rPr>
              <a:t>..500.00 USD</a:t>
            </a:r>
          </a:p>
          <a:p>
            <a:endParaRPr lang="tr-TR" sz="1600" b="1">
              <a:cs typeface="Arial" charset="0"/>
            </a:endParaRPr>
          </a:p>
          <a:p>
            <a:r>
              <a:rPr lang="bg-BG" sz="1600" b="1">
                <a:solidFill>
                  <a:srgbClr val="00B050"/>
                </a:solidFill>
                <a:cs typeface="Arial" charset="0"/>
              </a:rPr>
              <a:t>Немски и Американски клубове ..</a:t>
            </a:r>
            <a:r>
              <a:rPr lang="tr-TR" sz="1600" b="1">
                <a:solidFill>
                  <a:srgbClr val="00B050"/>
                </a:solidFill>
                <a:cs typeface="Arial" charset="0"/>
              </a:rPr>
              <a:t>..10.000.00 USD</a:t>
            </a:r>
          </a:p>
          <a:p>
            <a:endParaRPr lang="tr-TR" sz="1600" b="1">
              <a:cs typeface="Arial" charset="0"/>
            </a:endParaRPr>
          </a:p>
          <a:p>
            <a:r>
              <a:rPr lang="bg-BG" sz="1600" b="1">
                <a:solidFill>
                  <a:srgbClr val="0070C0"/>
                </a:solidFill>
                <a:cs typeface="Arial" charset="0"/>
              </a:rPr>
              <a:t>Дистрикт</a:t>
            </a:r>
            <a:r>
              <a:rPr lang="tr-TR" sz="1600" b="1">
                <a:solidFill>
                  <a:srgbClr val="0070C0"/>
                </a:solidFill>
                <a:cs typeface="Arial" charset="0"/>
              </a:rPr>
              <a:t> 5960 </a:t>
            </a:r>
            <a:r>
              <a:rPr lang="bg-BG" sz="1600" b="1">
                <a:solidFill>
                  <a:srgbClr val="0070C0"/>
                </a:solidFill>
                <a:cs typeface="Arial" charset="0"/>
              </a:rPr>
              <a:t>САЩ</a:t>
            </a:r>
            <a:r>
              <a:rPr lang="tr-TR" sz="1600" b="1">
                <a:solidFill>
                  <a:srgbClr val="0070C0"/>
                </a:solidFill>
                <a:cs typeface="Arial" charset="0"/>
              </a:rPr>
              <a:t> ………………….............11.625.00 USD</a:t>
            </a:r>
          </a:p>
          <a:p>
            <a:r>
              <a:rPr lang="bg-BG" sz="1600" b="1">
                <a:solidFill>
                  <a:srgbClr val="0070C0"/>
                </a:solidFill>
                <a:cs typeface="Arial" charset="0"/>
              </a:rPr>
              <a:t>Дистрикт</a:t>
            </a:r>
            <a:r>
              <a:rPr lang="tr-TR" sz="1600" b="1">
                <a:solidFill>
                  <a:srgbClr val="0070C0"/>
                </a:solidFill>
                <a:cs typeface="Arial" charset="0"/>
              </a:rPr>
              <a:t> 2430  T</a:t>
            </a:r>
            <a:r>
              <a:rPr lang="bg-BG" sz="1600" b="1">
                <a:solidFill>
                  <a:srgbClr val="0070C0"/>
                </a:solidFill>
                <a:cs typeface="Arial" charset="0"/>
              </a:rPr>
              <a:t>урция</a:t>
            </a:r>
            <a:r>
              <a:rPr lang="tr-TR" sz="1600" b="1">
                <a:solidFill>
                  <a:srgbClr val="0070C0"/>
                </a:solidFill>
                <a:cs typeface="Arial" charset="0"/>
              </a:rPr>
              <a:t>……………………….5.000.00 USD</a:t>
            </a:r>
          </a:p>
          <a:p>
            <a:endParaRPr lang="tr-TR" sz="1600" b="1">
              <a:cs typeface="Arial" charset="0"/>
            </a:endParaRPr>
          </a:p>
          <a:p>
            <a:r>
              <a:rPr lang="bg-BG" sz="1600" b="1">
                <a:solidFill>
                  <a:srgbClr val="C00000"/>
                </a:solidFill>
                <a:cs typeface="Arial" charset="0"/>
              </a:rPr>
              <a:t>ФР от Световния фонд </a:t>
            </a:r>
            <a:r>
              <a:rPr lang="tr-TR" sz="1600" b="1">
                <a:solidFill>
                  <a:srgbClr val="C00000"/>
                </a:solidFill>
                <a:cs typeface="Arial" charset="0"/>
              </a:rPr>
              <a:t>…………………….. 25.625.00 USD</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sz="quarter"/>
          </p:nvPr>
        </p:nvSpPr>
        <p:spPr>
          <a:xfrm>
            <a:off x="457200" y="76200"/>
            <a:ext cx="8229600" cy="1384300"/>
          </a:xfrm>
        </p:spPr>
        <p:txBody>
          <a:bodyPr/>
          <a:lstStyle/>
          <a:p>
            <a:pPr>
              <a:defRPr/>
            </a:pPr>
            <a:r>
              <a:rPr lang="en-US" sz="3200" dirty="0"/>
              <a:t>              </a:t>
            </a:r>
            <a:r>
              <a:rPr lang="en-US" sz="3200" b="1" dirty="0" err="1">
                <a:solidFill>
                  <a:schemeClr val="tx1"/>
                </a:solidFill>
              </a:rPr>
              <a:t>Bozcakoy</a:t>
            </a:r>
            <a:r>
              <a:rPr lang="en-US" sz="3200" b="1" dirty="0">
                <a:solidFill>
                  <a:schemeClr val="tx1"/>
                </a:solidFill>
              </a:rPr>
              <a:t> </a:t>
            </a:r>
            <a:r>
              <a:rPr lang="bg-BG" sz="3200" b="1" dirty="0">
                <a:solidFill>
                  <a:schemeClr val="tx1"/>
                </a:solidFill>
              </a:rPr>
              <a:t>проект за вода</a:t>
            </a:r>
            <a:r>
              <a:rPr lang="en-US" sz="3200" dirty="0" smtClean="0">
                <a:solidFill>
                  <a:schemeClr val="tx1"/>
                </a:solidFill>
              </a:rPr>
              <a:t>                   </a:t>
            </a:r>
            <a:r>
              <a:rPr lang="bg-BG" sz="3200" dirty="0" smtClean="0">
                <a:solidFill>
                  <a:schemeClr val="tx1"/>
                </a:solidFill>
              </a:rPr>
              <a:t>		Полагане на тръбите</a:t>
            </a:r>
            <a:endParaRPr lang="en-US" sz="2400" b="1" dirty="0">
              <a:solidFill>
                <a:schemeClr val="tx1"/>
              </a:solidFill>
            </a:endParaRPr>
          </a:p>
        </p:txBody>
      </p:sp>
      <p:pic>
        <p:nvPicPr>
          <p:cNvPr id="129026" name="Picture 10" descr="WheelLogo-small"/>
          <p:cNvPicPr>
            <a:picLocks noChangeAspect="1" noChangeArrowheads="1"/>
          </p:cNvPicPr>
          <p:nvPr/>
        </p:nvPicPr>
        <p:blipFill>
          <a:blip r:embed="rId2"/>
          <a:srcRect/>
          <a:stretch>
            <a:fillRect/>
          </a:stretch>
        </p:blipFill>
        <p:spPr bwMode="auto">
          <a:xfrm>
            <a:off x="838200" y="381000"/>
            <a:ext cx="1079500" cy="1066800"/>
          </a:xfrm>
          <a:prstGeom prst="rect">
            <a:avLst/>
          </a:prstGeom>
          <a:noFill/>
          <a:ln w="9525">
            <a:noFill/>
            <a:miter lim="800000"/>
            <a:headEnd/>
            <a:tailEnd/>
          </a:ln>
        </p:spPr>
      </p:pic>
      <p:pic>
        <p:nvPicPr>
          <p:cNvPr id="129027" name="Picture 15" descr="DSC00481"/>
          <p:cNvPicPr>
            <a:picLocks noGrp="1" noChangeAspect="1" noChangeArrowheads="1"/>
          </p:cNvPicPr>
          <p:nvPr>
            <p:ph sz="quarter" idx="1"/>
          </p:nvPr>
        </p:nvPicPr>
        <p:blipFill>
          <a:blip r:embed="rId3"/>
          <a:srcRect/>
          <a:stretch>
            <a:fillRect/>
          </a:stretch>
        </p:blipFill>
        <p:spPr bwMode="auto">
          <a:xfrm>
            <a:off x="304800" y="1600200"/>
            <a:ext cx="3098800" cy="2324100"/>
          </a:xfrm>
        </p:spPr>
      </p:pic>
      <p:pic>
        <p:nvPicPr>
          <p:cNvPr id="129028" name="Picture 16" descr="DSC00547"/>
          <p:cNvPicPr>
            <a:picLocks noGrp="1" noChangeAspect="1" noChangeArrowheads="1"/>
          </p:cNvPicPr>
          <p:nvPr>
            <p:ph sz="quarter" idx="3"/>
          </p:nvPr>
        </p:nvPicPr>
        <p:blipFill>
          <a:blip r:embed="rId4"/>
          <a:srcRect/>
          <a:stretch>
            <a:fillRect/>
          </a:stretch>
        </p:blipFill>
        <p:spPr bwMode="auto">
          <a:xfrm>
            <a:off x="304800" y="3962400"/>
            <a:ext cx="3124200" cy="2343150"/>
          </a:xfrm>
        </p:spPr>
      </p:pic>
      <p:pic>
        <p:nvPicPr>
          <p:cNvPr id="129029" name="Picture 17" descr="DSC00390"/>
          <p:cNvPicPr>
            <a:picLocks noGrp="1" noChangeAspect="1" noChangeArrowheads="1"/>
          </p:cNvPicPr>
          <p:nvPr>
            <p:ph sz="quarter" idx="2"/>
          </p:nvPr>
        </p:nvPicPr>
        <p:blipFill>
          <a:blip r:embed="rId5"/>
          <a:srcRect/>
          <a:stretch>
            <a:fillRect/>
          </a:stretch>
        </p:blipFill>
        <p:spPr bwMode="auto">
          <a:xfrm>
            <a:off x="4876800" y="1371600"/>
            <a:ext cx="3962400" cy="2362200"/>
          </a:xfrm>
        </p:spPr>
      </p:pic>
      <p:pic>
        <p:nvPicPr>
          <p:cNvPr id="129030" name="Picture 18" descr="DSC00381"/>
          <p:cNvPicPr>
            <a:picLocks noGrp="1" noChangeAspect="1" noChangeArrowheads="1"/>
          </p:cNvPicPr>
          <p:nvPr>
            <p:ph sz="quarter" idx="4"/>
          </p:nvPr>
        </p:nvPicPr>
        <p:blipFill>
          <a:blip r:embed="rId6"/>
          <a:srcRect/>
          <a:stretch>
            <a:fillRect/>
          </a:stretch>
        </p:blipFill>
        <p:spPr bwMode="auto">
          <a:xfrm>
            <a:off x="5334000" y="3886200"/>
            <a:ext cx="3556000" cy="24384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sz="4000" dirty="0"/>
              <a:t>         </a:t>
            </a:r>
            <a:r>
              <a:rPr lang="en-US" sz="4000" b="1" dirty="0" err="1">
                <a:solidFill>
                  <a:schemeClr val="tx1"/>
                </a:solidFill>
              </a:rPr>
              <a:t>Bozcakoy</a:t>
            </a:r>
            <a:r>
              <a:rPr lang="en-US" sz="4000" b="1" dirty="0">
                <a:solidFill>
                  <a:schemeClr val="tx1"/>
                </a:solidFill>
              </a:rPr>
              <a:t> </a:t>
            </a:r>
            <a:r>
              <a:rPr lang="bg-BG" sz="4000" b="1" dirty="0">
                <a:solidFill>
                  <a:schemeClr val="tx1"/>
                </a:solidFill>
              </a:rPr>
              <a:t>проект за вода </a:t>
            </a:r>
            <a:r>
              <a:rPr lang="en-US" sz="4000" dirty="0" smtClean="0">
                <a:solidFill>
                  <a:schemeClr val="tx1"/>
                </a:solidFill>
              </a:rPr>
              <a:t>         </a:t>
            </a:r>
            <a:r>
              <a:rPr lang="bg-BG" sz="4000" dirty="0" smtClean="0">
                <a:solidFill>
                  <a:schemeClr val="tx1"/>
                </a:solidFill>
              </a:rPr>
              <a:t>	</a:t>
            </a:r>
            <a:r>
              <a:rPr lang="bg-BG" sz="2400" b="1" dirty="0" smtClean="0">
                <a:solidFill>
                  <a:schemeClr val="tx1"/>
                </a:solidFill>
              </a:rPr>
              <a:t>Ротарианците и хората от селото</a:t>
            </a:r>
            <a:endParaRPr lang="en-US" sz="4000" b="1" dirty="0">
              <a:solidFill>
                <a:schemeClr val="tx1"/>
              </a:solidFill>
            </a:endParaRPr>
          </a:p>
        </p:txBody>
      </p:sp>
      <p:pic>
        <p:nvPicPr>
          <p:cNvPr id="130050" name="Picture 4" descr="WheelLogo-small"/>
          <p:cNvPicPr>
            <a:picLocks noChangeAspect="1" noChangeArrowheads="1"/>
          </p:cNvPicPr>
          <p:nvPr/>
        </p:nvPicPr>
        <p:blipFill>
          <a:blip r:embed="rId2"/>
          <a:srcRect/>
          <a:stretch>
            <a:fillRect/>
          </a:stretch>
        </p:blipFill>
        <p:spPr bwMode="auto">
          <a:xfrm>
            <a:off x="381000" y="381000"/>
            <a:ext cx="1079500" cy="1066800"/>
          </a:xfrm>
          <a:prstGeom prst="rect">
            <a:avLst/>
          </a:prstGeom>
          <a:noFill/>
          <a:ln w="9525">
            <a:noFill/>
            <a:miter lim="800000"/>
            <a:headEnd/>
            <a:tailEnd/>
          </a:ln>
        </p:spPr>
      </p:pic>
      <p:pic>
        <p:nvPicPr>
          <p:cNvPr id="130051" name="Picture 8" descr="DSC_0104"/>
          <p:cNvPicPr>
            <a:picLocks noGrp="1" noChangeAspect="1" noChangeArrowheads="1"/>
          </p:cNvPicPr>
          <p:nvPr>
            <p:ph sz="half" idx="1"/>
          </p:nvPr>
        </p:nvPicPr>
        <p:blipFill>
          <a:blip r:embed="rId3"/>
          <a:srcRect/>
          <a:stretch>
            <a:fillRect/>
          </a:stretch>
        </p:blipFill>
        <p:spPr bwMode="auto">
          <a:xfrm>
            <a:off x="457200" y="2286000"/>
            <a:ext cx="4572000" cy="3413125"/>
          </a:xfrm>
        </p:spPr>
      </p:pic>
      <p:pic>
        <p:nvPicPr>
          <p:cNvPr id="130052" name="Picture 9" descr="DSC_0112"/>
          <p:cNvPicPr>
            <a:picLocks noGrp="1" noChangeAspect="1" noChangeArrowheads="1"/>
          </p:cNvPicPr>
          <p:nvPr>
            <p:ph sz="quarter" idx="2"/>
          </p:nvPr>
        </p:nvPicPr>
        <p:blipFill>
          <a:blip r:embed="rId4"/>
          <a:srcRect/>
          <a:stretch>
            <a:fillRect/>
          </a:stretch>
        </p:blipFill>
        <p:spPr bwMode="auto">
          <a:xfrm>
            <a:off x="5191125" y="1905000"/>
            <a:ext cx="2951163" cy="1981200"/>
          </a:xfrm>
        </p:spPr>
      </p:pic>
      <p:pic>
        <p:nvPicPr>
          <p:cNvPr id="130053" name="Picture 10" descr="DSC_0115"/>
          <p:cNvPicPr>
            <a:picLocks noGrp="1" noChangeAspect="1" noChangeArrowheads="1"/>
          </p:cNvPicPr>
          <p:nvPr>
            <p:ph sz="quarter" idx="3"/>
          </p:nvPr>
        </p:nvPicPr>
        <p:blipFill>
          <a:blip r:embed="rId5"/>
          <a:srcRect/>
          <a:stretch>
            <a:fillRect/>
          </a:stretch>
        </p:blipFill>
        <p:spPr bwMode="auto">
          <a:xfrm>
            <a:off x="5191125" y="4038600"/>
            <a:ext cx="2951163" cy="19812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sz="quarter"/>
          </p:nvPr>
        </p:nvSpPr>
        <p:spPr/>
        <p:txBody>
          <a:bodyPr>
            <a:normAutofit fontScale="90000"/>
          </a:bodyPr>
          <a:lstStyle/>
          <a:p>
            <a:pPr>
              <a:defRPr/>
            </a:pPr>
            <a:r>
              <a:rPr lang="en-US" sz="4000" dirty="0"/>
              <a:t>           </a:t>
            </a:r>
            <a:r>
              <a:rPr lang="en-US" sz="4000" b="1" dirty="0" err="1">
                <a:solidFill>
                  <a:schemeClr val="tx1"/>
                </a:solidFill>
              </a:rPr>
              <a:t>Bozca</a:t>
            </a:r>
            <a:r>
              <a:rPr lang="en-US" sz="4000" b="1" dirty="0">
                <a:solidFill>
                  <a:schemeClr val="tx1"/>
                </a:solidFill>
              </a:rPr>
              <a:t> </a:t>
            </a:r>
            <a:r>
              <a:rPr lang="bg-BG" sz="4000" b="1" dirty="0">
                <a:solidFill>
                  <a:schemeClr val="tx1"/>
                </a:solidFill>
              </a:rPr>
              <a:t>проект за вода</a:t>
            </a:r>
            <a:r>
              <a:rPr lang="en-US" sz="4000" dirty="0" smtClean="0">
                <a:solidFill>
                  <a:schemeClr val="tx1"/>
                </a:solidFill>
              </a:rPr>
              <a:t>           </a:t>
            </a:r>
            <a:r>
              <a:rPr lang="bg-BG" sz="4000" dirty="0" smtClean="0">
                <a:solidFill>
                  <a:schemeClr val="tx1"/>
                </a:solidFill>
              </a:rPr>
              <a:t>		</a:t>
            </a:r>
            <a:r>
              <a:rPr lang="bg-BG" sz="2400" b="1" dirty="0">
                <a:solidFill>
                  <a:schemeClr val="tx1"/>
                </a:solidFill>
              </a:rPr>
              <a:t>О</a:t>
            </a:r>
            <a:r>
              <a:rPr lang="bg-BG" sz="2400" b="1" dirty="0" smtClean="0">
                <a:solidFill>
                  <a:schemeClr val="tx1"/>
                </a:solidFill>
              </a:rPr>
              <a:t>фициалното тържество при 				приключването на проекта</a:t>
            </a:r>
            <a:endParaRPr lang="en-US" sz="2400" b="1" dirty="0">
              <a:solidFill>
                <a:schemeClr val="tx1"/>
              </a:solidFill>
            </a:endParaRPr>
          </a:p>
        </p:txBody>
      </p:sp>
      <p:pic>
        <p:nvPicPr>
          <p:cNvPr id="131074" name="Picture 5"/>
          <p:cNvPicPr>
            <a:picLocks noGrp="1" noChangeAspect="1" noChangeArrowheads="1"/>
          </p:cNvPicPr>
          <p:nvPr>
            <p:ph sz="quarter" idx="2"/>
          </p:nvPr>
        </p:nvPicPr>
        <p:blipFill>
          <a:blip r:embed="rId2"/>
          <a:srcRect/>
          <a:stretch>
            <a:fillRect/>
          </a:stretch>
        </p:blipFill>
        <p:spPr bwMode="auto">
          <a:xfrm>
            <a:off x="3962400" y="1905000"/>
            <a:ext cx="4724400" cy="2514600"/>
          </a:xfrm>
        </p:spPr>
      </p:pic>
      <p:pic>
        <p:nvPicPr>
          <p:cNvPr id="131075" name="Picture 8" descr="download (1)"/>
          <p:cNvPicPr>
            <a:picLocks noGrp="1" noChangeAspect="1" noChangeArrowheads="1"/>
          </p:cNvPicPr>
          <p:nvPr>
            <p:ph sz="quarter" idx="1"/>
          </p:nvPr>
        </p:nvPicPr>
        <p:blipFill>
          <a:blip r:embed="rId3"/>
          <a:srcRect/>
          <a:stretch>
            <a:fillRect/>
          </a:stretch>
        </p:blipFill>
        <p:spPr bwMode="auto">
          <a:xfrm>
            <a:off x="457200" y="1905000"/>
            <a:ext cx="2895600" cy="1828800"/>
          </a:xfrm>
        </p:spPr>
      </p:pic>
      <p:pic>
        <p:nvPicPr>
          <p:cNvPr id="131076" name="Picture 9" descr="download"/>
          <p:cNvPicPr>
            <a:picLocks noGrp="1" noChangeAspect="1" noChangeArrowheads="1"/>
          </p:cNvPicPr>
          <p:nvPr>
            <p:ph sz="quarter" idx="3"/>
          </p:nvPr>
        </p:nvPicPr>
        <p:blipFill>
          <a:blip r:embed="rId4"/>
          <a:srcRect/>
          <a:stretch>
            <a:fillRect/>
          </a:stretch>
        </p:blipFill>
        <p:spPr bwMode="auto">
          <a:xfrm>
            <a:off x="457200" y="4267200"/>
            <a:ext cx="2971800" cy="1981200"/>
          </a:xfrm>
        </p:spPr>
      </p:pic>
      <p:pic>
        <p:nvPicPr>
          <p:cNvPr id="131077" name="Picture 10" descr="DSC_0084"/>
          <p:cNvPicPr>
            <a:picLocks noGrp="1" noChangeAspect="1" noChangeArrowheads="1"/>
          </p:cNvPicPr>
          <p:nvPr>
            <p:ph sz="quarter" idx="4"/>
          </p:nvPr>
        </p:nvPicPr>
        <p:blipFill>
          <a:blip r:embed="rId5"/>
          <a:srcRect/>
          <a:stretch>
            <a:fillRect/>
          </a:stretch>
        </p:blipFill>
        <p:spPr bwMode="auto">
          <a:xfrm>
            <a:off x="6172200" y="4572000"/>
            <a:ext cx="2503488" cy="1681163"/>
          </a:xfrm>
        </p:spPr>
      </p:pic>
      <p:pic>
        <p:nvPicPr>
          <p:cNvPr id="131078" name="Picture 11" descr="WheelLogo-small"/>
          <p:cNvPicPr>
            <a:picLocks noChangeAspect="1" noChangeArrowheads="1"/>
          </p:cNvPicPr>
          <p:nvPr/>
        </p:nvPicPr>
        <p:blipFill>
          <a:blip r:embed="rId6"/>
          <a:srcRect/>
          <a:stretch>
            <a:fillRect/>
          </a:stretch>
        </p:blipFill>
        <p:spPr bwMode="auto">
          <a:xfrm>
            <a:off x="838200" y="381000"/>
            <a:ext cx="10795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body" idx="1"/>
          </p:nvPr>
        </p:nvSpPr>
        <p:spPr bwMode="auto">
          <a:xfrm>
            <a:off x="762000" y="1371600"/>
            <a:ext cx="7672388" cy="4572000"/>
          </a:xfrm>
          <a:ln>
            <a:noFill/>
          </a:ln>
        </p:spPr>
        <p:txBody>
          <a:bodyPr wrap="square" lIns="91440" tIns="45720" rIns="91440" bIns="45720" numCol="1" anchor="t" anchorCtr="0" compatLnSpc="1">
            <a:prstTxWarp prst="textNoShape">
              <a:avLst/>
            </a:prstTxWarp>
          </a:bodyPr>
          <a:lstStyle/>
          <a:p>
            <a:pPr eaLnBrk="1" hangingPunct="1">
              <a:buFontTx/>
              <a:buNone/>
            </a:pPr>
            <a:r>
              <a:rPr lang="tr-TR" sz="8000" smtClean="0"/>
              <a:t>   </a:t>
            </a:r>
          </a:p>
        </p:txBody>
      </p:sp>
      <p:sp>
        <p:nvSpPr>
          <p:cNvPr id="132098" name="Text Box 4"/>
          <p:cNvSpPr txBox="1">
            <a:spLocks noChangeArrowheads="1"/>
          </p:cNvSpPr>
          <p:nvPr/>
        </p:nvSpPr>
        <p:spPr bwMode="auto">
          <a:xfrm>
            <a:off x="838200" y="441325"/>
            <a:ext cx="8350250" cy="708025"/>
          </a:xfrm>
          <a:prstGeom prst="rect">
            <a:avLst/>
          </a:prstGeom>
          <a:noFill/>
          <a:ln w="9525">
            <a:noFill/>
            <a:miter lim="800000"/>
            <a:headEnd/>
            <a:tailEnd/>
          </a:ln>
        </p:spPr>
        <p:txBody>
          <a:bodyPr>
            <a:spAutoFit/>
          </a:bodyPr>
          <a:lstStyle/>
          <a:p>
            <a:r>
              <a:rPr lang="tr-TR" sz="4000" b="1">
                <a:latin typeface="Arial Black" pitchFamily="34" charset="0"/>
                <a:ea typeface="MS PGothic"/>
                <a:cs typeface="MS PGothic"/>
              </a:rPr>
              <a:t>     </a:t>
            </a:r>
          </a:p>
        </p:txBody>
      </p:sp>
      <p:sp>
        <p:nvSpPr>
          <p:cNvPr id="132099" name="Metin kutusu 1"/>
          <p:cNvSpPr txBox="1">
            <a:spLocks noChangeArrowheads="1"/>
          </p:cNvSpPr>
          <p:nvPr/>
        </p:nvSpPr>
        <p:spPr bwMode="auto">
          <a:xfrm>
            <a:off x="685800" y="1295400"/>
            <a:ext cx="7853363" cy="2559050"/>
          </a:xfrm>
          <a:prstGeom prst="rect">
            <a:avLst/>
          </a:prstGeom>
          <a:noFill/>
          <a:ln w="9525">
            <a:noFill/>
            <a:miter lim="800000"/>
            <a:headEnd/>
            <a:tailEnd/>
          </a:ln>
        </p:spPr>
        <p:txBody>
          <a:bodyPr wrap="none">
            <a:spAutoFit/>
          </a:bodyPr>
          <a:lstStyle/>
          <a:p>
            <a:pPr algn="ctr"/>
            <a:r>
              <a:rPr lang="tr-TR" sz="5400" b="1">
                <a:latin typeface="Times New Roman" pitchFamily="18" charset="0"/>
              </a:rPr>
              <a:t>WEB </a:t>
            </a:r>
          </a:p>
          <a:p>
            <a:pPr algn="ctr"/>
            <a:r>
              <a:rPr lang="bg-BG" sz="5400" b="1">
                <a:latin typeface="Times New Roman" pitchFamily="18" charset="0"/>
              </a:rPr>
              <a:t>И </a:t>
            </a:r>
            <a:endParaRPr lang="tr-TR" sz="5400" b="1">
              <a:latin typeface="Times New Roman" pitchFamily="18" charset="0"/>
            </a:endParaRPr>
          </a:p>
          <a:p>
            <a:pPr algn="ctr"/>
            <a:r>
              <a:rPr lang="bg-BG" sz="5400" b="1">
                <a:latin typeface="Times New Roman" pitchFamily="18" charset="0"/>
              </a:rPr>
              <a:t>ДОСТЪП ЗА ЧЛЕНОВЕ</a:t>
            </a:r>
            <a:endParaRPr lang="tr-TR" sz="5400" b="1">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04875" y="1225550"/>
            <a:ext cx="8229600" cy="3124200"/>
          </a:xfrm>
        </p:spPr>
        <p:txBody>
          <a:bodyPr/>
          <a:lstStyle/>
          <a:p>
            <a:pPr>
              <a:defRPr/>
            </a:pPr>
            <a:r>
              <a:rPr lang="tr-TR" dirty="0" smtClean="0"/>
              <a:t>*</a:t>
            </a:r>
            <a:r>
              <a:rPr lang="bg-BG" dirty="0" smtClean="0"/>
              <a:t>Как да кандидастваме за средства от РФ</a:t>
            </a:r>
            <a:r>
              <a:rPr lang="tr-TR" dirty="0" smtClean="0"/>
              <a:t>?</a:t>
            </a:r>
            <a:r>
              <a:rPr lang="tr-TR" dirty="0"/>
              <a:t/>
            </a:r>
            <a:br>
              <a:rPr lang="tr-TR" dirty="0"/>
            </a:br>
            <a:r>
              <a:rPr lang="tr-TR" dirty="0"/>
              <a:t/>
            </a:r>
            <a:br>
              <a:rPr lang="tr-TR" dirty="0"/>
            </a:br>
            <a:r>
              <a:rPr lang="tr-TR" dirty="0" smtClean="0"/>
              <a:t>*</a:t>
            </a:r>
            <a:r>
              <a:rPr lang="bg-BG" dirty="0" smtClean="0"/>
              <a:t>Кой формуляри попълваме?</a:t>
            </a:r>
            <a:endParaRPr lang="tr-TR" dirty="0"/>
          </a:p>
        </p:txBody>
      </p:sp>
      <p:sp>
        <p:nvSpPr>
          <p:cNvPr id="134146" name="Text Box 3"/>
          <p:cNvSpPr txBox="1">
            <a:spLocks noChangeArrowheads="1"/>
          </p:cNvSpPr>
          <p:nvPr/>
        </p:nvSpPr>
        <p:spPr bwMode="auto">
          <a:xfrm>
            <a:off x="381000" y="3324225"/>
            <a:ext cx="8534400" cy="4524375"/>
          </a:xfrm>
          <a:prstGeom prst="rect">
            <a:avLst/>
          </a:prstGeom>
          <a:noFill/>
          <a:ln w="9525">
            <a:noFill/>
            <a:miter lim="800000"/>
            <a:headEnd/>
            <a:tailEnd/>
          </a:ln>
        </p:spPr>
        <p:txBody>
          <a:bodyPr/>
          <a:lstStyle/>
          <a:p>
            <a:pPr marL="342900" indent="-342900">
              <a:lnSpc>
                <a:spcPct val="90000"/>
              </a:lnSpc>
              <a:spcBef>
                <a:spcPct val="20000"/>
              </a:spcBef>
            </a:pPr>
            <a:endParaRPr lang="tr-TR" sz="3600">
              <a:solidFill>
                <a:srgbClr val="000099"/>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914400" y="-76200"/>
            <a:ext cx="7772400" cy="1470025"/>
          </a:xfrm>
          <a:prstGeom prst="rect">
            <a:avLst/>
          </a:prstGeom>
          <a:noFill/>
          <a:ln>
            <a:noFill/>
          </a:ln>
          <a:effectLst/>
          <a:extLst/>
        </p:spPr>
        <p:txBody>
          <a:bodyPr anchor="ctr"/>
          <a:lstStyle/>
          <a:p>
            <a:pPr fontAlgn="auto">
              <a:spcAft>
                <a:spcPts val="0"/>
              </a:spcAft>
              <a:defRPr/>
            </a:pPr>
            <a:r>
              <a:rPr lang="tr-TR" sz="4400" b="1" dirty="0">
                <a:solidFill>
                  <a:srgbClr val="000099"/>
                </a:solidFill>
                <a:effectLst>
                  <a:outerShdw blurRad="38100" dist="38100" dir="2700000" algn="tl">
                    <a:srgbClr val="000000"/>
                  </a:outerShdw>
                </a:effectLst>
                <a:latin typeface="+mn-lt"/>
              </a:rPr>
              <a:t>Link </a:t>
            </a:r>
            <a:r>
              <a:rPr lang="bg-BG" sz="4400" b="1" dirty="0">
                <a:solidFill>
                  <a:srgbClr val="000099"/>
                </a:solidFill>
                <a:effectLst>
                  <a:outerShdw blurRad="38100" dist="38100" dir="2700000" algn="tl">
                    <a:srgbClr val="000000"/>
                  </a:outerShdw>
                </a:effectLst>
                <a:latin typeface="+mn-lt"/>
              </a:rPr>
              <a:t>към достъпа за членове</a:t>
            </a:r>
            <a:endParaRPr lang="tr-TR" sz="4400" b="1" dirty="0">
              <a:solidFill>
                <a:srgbClr val="000099"/>
              </a:solidFill>
              <a:effectLst>
                <a:outerShdw blurRad="38100" dist="38100" dir="2700000" algn="tl">
                  <a:srgbClr val="000000"/>
                </a:outerShdw>
              </a:effectLst>
              <a:latin typeface="+mn-lt"/>
            </a:endParaRPr>
          </a:p>
        </p:txBody>
      </p:sp>
      <p:pic>
        <p:nvPicPr>
          <p:cNvPr id="136194" name="Picture 6" descr="Page_42"/>
          <p:cNvPicPr>
            <a:picLocks noChangeAspect="1" noChangeArrowheads="1"/>
          </p:cNvPicPr>
          <p:nvPr/>
        </p:nvPicPr>
        <p:blipFill>
          <a:blip r:embed="rId3"/>
          <a:srcRect/>
          <a:stretch>
            <a:fillRect/>
          </a:stretch>
        </p:blipFill>
        <p:spPr bwMode="auto">
          <a:xfrm>
            <a:off x="228600" y="1447800"/>
            <a:ext cx="8694738" cy="3503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6"/>
          <p:cNvPicPr>
            <a:picLocks noChangeAspect="1" noChangeArrowheads="1"/>
          </p:cNvPicPr>
          <p:nvPr/>
        </p:nvPicPr>
        <p:blipFill>
          <a:blip r:embed="rId3"/>
          <a:srcRect/>
          <a:stretch>
            <a:fillRect/>
          </a:stretch>
        </p:blipFill>
        <p:spPr bwMode="auto">
          <a:xfrm>
            <a:off x="296863" y="771525"/>
            <a:ext cx="8477250" cy="5248275"/>
          </a:xfrm>
          <a:prstGeom prst="rect">
            <a:avLst/>
          </a:prstGeom>
          <a:noFill/>
          <a:ln w="9525">
            <a:noFill/>
            <a:miter lim="800000"/>
            <a:headEnd/>
            <a:tailEnd/>
          </a:ln>
        </p:spPr>
      </p:pic>
      <p:sp>
        <p:nvSpPr>
          <p:cNvPr id="138242" name="Rectangle 6"/>
          <p:cNvSpPr>
            <a:spLocks noChangeArrowheads="1"/>
          </p:cNvSpPr>
          <p:nvPr/>
        </p:nvSpPr>
        <p:spPr bwMode="auto">
          <a:xfrm>
            <a:off x="442913" y="3054350"/>
            <a:ext cx="2155825" cy="298450"/>
          </a:xfrm>
          <a:prstGeom prst="rect">
            <a:avLst/>
          </a:prstGeom>
          <a:noFill/>
          <a:ln w="38100" algn="ctr">
            <a:solidFill>
              <a:srgbClr val="FD1711"/>
            </a:solidFill>
            <a:round/>
            <a:headEnd/>
            <a:tailEnd/>
          </a:ln>
        </p:spPr>
        <p:txBody>
          <a:bodyPr/>
          <a:lstStyle/>
          <a:p>
            <a:endParaRPr lang="tr-TR">
              <a:latin typeface="Times New Roman" pitchFamily="18" charset="0"/>
            </a:endParaRPr>
          </a:p>
        </p:txBody>
      </p:sp>
      <p:sp>
        <p:nvSpPr>
          <p:cNvPr id="2" name="Başlık 1"/>
          <p:cNvSpPr>
            <a:spLocks noGrp="1"/>
          </p:cNvSpPr>
          <p:nvPr>
            <p:ph type="title"/>
          </p:nvPr>
        </p:nvSpPr>
        <p:spPr>
          <a:xfrm>
            <a:off x="1600200" y="76200"/>
            <a:ext cx="8229600" cy="1143000"/>
          </a:xfrm>
        </p:spPr>
        <p:txBody>
          <a:bodyPr/>
          <a:lstStyle/>
          <a:p>
            <a:pPr>
              <a:defRPr/>
            </a:pPr>
            <a:r>
              <a:rPr lang="bg-BG" sz="4000" b="1" dirty="0" smtClean="0">
                <a:solidFill>
                  <a:srgbClr val="000099"/>
                </a:solidFill>
                <a:effectLst>
                  <a:outerShdw blurRad="38100" dist="38100" dir="2700000" algn="tl">
                    <a:srgbClr val="000000"/>
                  </a:outerShdw>
                </a:effectLst>
              </a:rPr>
              <a:t>Портал за членове</a:t>
            </a:r>
            <a:endParaRPr lang="tr-TR"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a:defRPr/>
            </a:pPr>
            <a:r>
              <a:rPr lang="bg-BG" dirty="0" smtClean="0"/>
              <a:t>Визията за бъдещето е </a:t>
            </a:r>
            <a:r>
              <a:rPr lang="en-US" dirty="0" smtClean="0"/>
              <a:t> </a:t>
            </a:r>
            <a:r>
              <a:rPr lang="en-US" dirty="0"/>
              <a:t>…</a:t>
            </a:r>
          </a:p>
        </p:txBody>
      </p:sp>
      <p:sp>
        <p:nvSpPr>
          <p:cNvPr id="571396" name="Rectangle 4"/>
          <p:cNvSpPr>
            <a:spLocks noChangeArrowheads="1"/>
          </p:cNvSpPr>
          <p:nvPr/>
        </p:nvSpPr>
        <p:spPr bwMode="auto">
          <a:xfrm>
            <a:off x="304800" y="1905000"/>
            <a:ext cx="8534400" cy="3352800"/>
          </a:xfrm>
          <a:prstGeom prst="rect">
            <a:avLst/>
          </a:prstGeom>
          <a:noFill/>
          <a:ln>
            <a:noFill/>
          </a:ln>
          <a:effectLst/>
          <a:extLst/>
        </p:spPr>
        <p:txBody>
          <a:bodyPr/>
          <a:lstStyle/>
          <a:p>
            <a:pPr marL="342900" indent="-342900" fontAlgn="auto">
              <a:spcBef>
                <a:spcPct val="30000"/>
              </a:spcBef>
              <a:spcAft>
                <a:spcPts val="0"/>
              </a:spcAft>
              <a:buFontTx/>
              <a:buChar char="•"/>
              <a:defRPr/>
            </a:pPr>
            <a:r>
              <a:rPr lang="bg-BG" sz="3800" dirty="0">
                <a:solidFill>
                  <a:srgbClr val="2752C0"/>
                </a:solidFill>
                <a:latin typeface="Arial" pitchFamily="34" charset="0"/>
                <a:cs typeface="Arial" pitchFamily="34" charset="0"/>
              </a:rPr>
              <a:t>Стратегически план</a:t>
            </a:r>
          </a:p>
          <a:p>
            <a:pPr marL="342900" indent="-342900" fontAlgn="auto">
              <a:spcBef>
                <a:spcPct val="30000"/>
              </a:spcBef>
              <a:spcAft>
                <a:spcPts val="0"/>
              </a:spcAft>
              <a:buFontTx/>
              <a:buChar char="•"/>
              <a:defRPr/>
            </a:pPr>
            <a:r>
              <a:rPr lang="bg-BG" sz="3800" dirty="0">
                <a:solidFill>
                  <a:srgbClr val="2752C0"/>
                </a:solidFill>
                <a:latin typeface="Arial" pitchFamily="34" charset="0"/>
                <a:cs typeface="Arial" pitchFamily="34" charset="0"/>
              </a:rPr>
              <a:t>Нов модел за правене на проекти</a:t>
            </a:r>
          </a:p>
          <a:p>
            <a:pPr marL="342900" indent="-342900" fontAlgn="auto">
              <a:spcBef>
                <a:spcPct val="30000"/>
              </a:spcBef>
              <a:spcAft>
                <a:spcPts val="0"/>
              </a:spcAft>
              <a:buFontTx/>
              <a:buChar char="•"/>
              <a:defRPr/>
            </a:pPr>
            <a:r>
              <a:rPr lang="bg-BG" sz="3800" dirty="0">
                <a:solidFill>
                  <a:srgbClr val="2752C0"/>
                </a:solidFill>
                <a:latin typeface="Arial" pitchFamily="34" charset="0"/>
                <a:cs typeface="Arial" pitchFamily="34" charset="0"/>
              </a:rPr>
              <a:t>Изграждане на успех с програмите</a:t>
            </a:r>
          </a:p>
          <a:p>
            <a:pPr marL="342900" indent="-342900" fontAlgn="auto">
              <a:spcBef>
                <a:spcPct val="30000"/>
              </a:spcBef>
              <a:spcAft>
                <a:spcPts val="0"/>
              </a:spcAft>
              <a:buFontTx/>
              <a:buChar char="•"/>
              <a:defRPr/>
            </a:pPr>
            <a:r>
              <a:rPr lang="bg-BG" sz="3800" dirty="0">
                <a:solidFill>
                  <a:srgbClr val="2752C0"/>
                </a:solidFill>
                <a:latin typeface="Arial" pitchFamily="34" charset="0"/>
                <a:cs typeface="Arial" pitchFamily="34" charset="0"/>
              </a:rPr>
              <a:t>Групиране на проекти и дейности</a:t>
            </a:r>
            <a:endParaRPr lang="en-US" sz="3800" dirty="0">
              <a:solidFill>
                <a:srgbClr val="2752C0"/>
              </a:solidFill>
              <a:latin typeface="Arial" pitchFamily="34" charset="0"/>
              <a:cs typeface="Arial" pitchFamily="34" charset="0"/>
            </a:endParaRPr>
          </a:p>
          <a:p>
            <a:pPr fontAlgn="auto">
              <a:spcBef>
                <a:spcPct val="30000"/>
              </a:spcBef>
              <a:spcAft>
                <a:spcPts val="0"/>
              </a:spcAft>
              <a:defRPr/>
            </a:pPr>
            <a:endParaRPr lang="en-US" sz="3800" dirty="0">
              <a:solidFill>
                <a:srgbClr val="2752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p:cNvPicPr>
            <a:picLocks noChangeAspect="1" noChangeArrowheads="1"/>
          </p:cNvPicPr>
          <p:nvPr/>
        </p:nvPicPr>
        <p:blipFill>
          <a:blip r:embed="rId2"/>
          <a:srcRect/>
          <a:stretch>
            <a:fillRect/>
          </a:stretch>
        </p:blipFill>
        <p:spPr bwMode="auto">
          <a:xfrm>
            <a:off x="1066800" y="1600200"/>
            <a:ext cx="6781800" cy="4257675"/>
          </a:xfrm>
          <a:prstGeom prst="rect">
            <a:avLst/>
          </a:prstGeom>
          <a:noFill/>
          <a:ln w="9525">
            <a:solidFill>
              <a:schemeClr val="tx1"/>
            </a:solidFill>
            <a:miter lim="800000"/>
            <a:headEnd/>
            <a:tailEnd/>
          </a:ln>
        </p:spPr>
      </p:pic>
      <p:sp>
        <p:nvSpPr>
          <p:cNvPr id="140290" name="Line 3"/>
          <p:cNvSpPr>
            <a:spLocks noChangeShapeType="1"/>
          </p:cNvSpPr>
          <p:nvPr/>
        </p:nvSpPr>
        <p:spPr bwMode="auto">
          <a:xfrm rot="-5704308" flipH="1" flipV="1">
            <a:off x="2209800" y="3581400"/>
            <a:ext cx="685800" cy="990600"/>
          </a:xfrm>
          <a:prstGeom prst="line">
            <a:avLst/>
          </a:prstGeom>
          <a:noFill/>
          <a:ln w="38100">
            <a:solidFill>
              <a:srgbClr val="FF0000"/>
            </a:solidFill>
            <a:round/>
            <a:headEnd/>
            <a:tailEnd type="triangle" w="med" len="med"/>
          </a:ln>
        </p:spPr>
        <p:txBody>
          <a:bodyPr/>
          <a:lstStyle/>
          <a:p>
            <a:endParaRPr lang="bg-BG"/>
          </a:p>
        </p:txBody>
      </p:sp>
      <p:sp>
        <p:nvSpPr>
          <p:cNvPr id="173060" name="Rectangle 4"/>
          <p:cNvSpPr>
            <a:spLocks noGrp="1" noChangeArrowheads="1"/>
          </p:cNvSpPr>
          <p:nvPr>
            <p:ph type="title"/>
          </p:nvPr>
        </p:nvSpPr>
        <p:spPr>
          <a:xfrm>
            <a:off x="685800" y="381000"/>
            <a:ext cx="7772400" cy="914400"/>
          </a:xfrm>
        </p:spPr>
        <p:txBody>
          <a:bodyPr/>
          <a:lstStyle/>
          <a:p>
            <a:pPr>
              <a:defRPr/>
            </a:pPr>
            <a:r>
              <a:rPr lang="bg-BG" dirty="0" smtClean="0"/>
              <a:t>Достъп за членове</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bg-BG" dirty="0" smtClean="0"/>
              <a:t>Формуляр-1</a:t>
            </a:r>
            <a:endParaRPr lang="en-US" dirty="0" smtClean="0"/>
          </a:p>
        </p:txBody>
      </p:sp>
      <p:pic>
        <p:nvPicPr>
          <p:cNvPr id="141314" name="Picture 5"/>
          <p:cNvPicPr>
            <a:picLocks noChangeAspect="1" noChangeArrowheads="1"/>
          </p:cNvPicPr>
          <p:nvPr/>
        </p:nvPicPr>
        <p:blipFill>
          <a:blip r:embed="rId2"/>
          <a:srcRect/>
          <a:stretch>
            <a:fillRect/>
          </a:stretch>
        </p:blipFill>
        <p:spPr bwMode="auto">
          <a:xfrm>
            <a:off x="652463" y="1066800"/>
            <a:ext cx="7866062" cy="5114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bg-BG" dirty="0" smtClean="0"/>
              <a:t>Упълномощаване </a:t>
            </a:r>
            <a:r>
              <a:rPr lang="en-US" dirty="0" smtClean="0"/>
              <a:t>-2</a:t>
            </a:r>
          </a:p>
        </p:txBody>
      </p:sp>
      <p:pic>
        <p:nvPicPr>
          <p:cNvPr id="142338" name="Picture 5"/>
          <p:cNvPicPr>
            <a:picLocks noChangeAspect="1" noChangeArrowheads="1"/>
          </p:cNvPicPr>
          <p:nvPr/>
        </p:nvPicPr>
        <p:blipFill>
          <a:blip r:embed="rId2"/>
          <a:srcRect/>
          <a:stretch>
            <a:fillRect/>
          </a:stretch>
        </p:blipFill>
        <p:spPr bwMode="auto">
          <a:xfrm>
            <a:off x="693738" y="1154113"/>
            <a:ext cx="7737475" cy="49196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pPr eaLnBrk="1" hangingPunct="1">
              <a:defRPr/>
            </a:pPr>
            <a:r>
              <a:rPr lang="bg-BG" dirty="0" smtClean="0"/>
              <a:t>Упълномощаване</a:t>
            </a:r>
            <a:r>
              <a:rPr lang="en-US" dirty="0" smtClean="0"/>
              <a:t>-3</a:t>
            </a:r>
          </a:p>
        </p:txBody>
      </p:sp>
      <p:pic>
        <p:nvPicPr>
          <p:cNvPr id="143362" name="Picture 6"/>
          <p:cNvPicPr>
            <a:picLocks noChangeAspect="1" noChangeArrowheads="1"/>
          </p:cNvPicPr>
          <p:nvPr/>
        </p:nvPicPr>
        <p:blipFill>
          <a:blip r:embed="rId2"/>
          <a:srcRect/>
          <a:stretch>
            <a:fillRect/>
          </a:stretch>
        </p:blipFill>
        <p:spPr bwMode="auto">
          <a:xfrm>
            <a:off x="1225550" y="1147763"/>
            <a:ext cx="6751638" cy="5086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Rectangle 5"/>
          <p:cNvSpPr>
            <a:spLocks noChangeArrowheads="1"/>
          </p:cNvSpPr>
          <p:nvPr/>
        </p:nvSpPr>
        <p:spPr bwMode="auto">
          <a:xfrm>
            <a:off x="1295400" y="374650"/>
            <a:ext cx="9144000" cy="858838"/>
          </a:xfrm>
          <a:prstGeom prst="rect">
            <a:avLst/>
          </a:prstGeom>
          <a:noFill/>
          <a:ln>
            <a:noFill/>
          </a:ln>
          <a:extLst/>
        </p:spPr>
        <p:txBody>
          <a:bodyPr lIns="91429" tIns="45715" rIns="91429" bIns="45715"/>
          <a:lstStyle/>
          <a:p>
            <a:pPr fontAlgn="auto">
              <a:spcAft>
                <a:spcPts val="0"/>
              </a:spcAft>
              <a:defRPr/>
            </a:pPr>
            <a:r>
              <a:rPr lang="bg-BG" sz="4400" b="1" dirty="0">
                <a:solidFill>
                  <a:srgbClr val="000099"/>
                </a:solidFill>
                <a:effectLst>
                  <a:outerShdw blurRad="38100" dist="38100" dir="2700000" algn="tl">
                    <a:srgbClr val="000000"/>
                  </a:outerShdw>
                </a:effectLst>
                <a:latin typeface="+mn-lt"/>
              </a:rPr>
              <a:t>Упълномощаване</a:t>
            </a:r>
            <a:endParaRPr lang="tr-TR" sz="4400" b="1" dirty="0">
              <a:solidFill>
                <a:srgbClr val="000099"/>
              </a:solidFill>
              <a:effectLst>
                <a:outerShdw blurRad="38100" dist="38100" dir="2700000" algn="tl">
                  <a:srgbClr val="000000"/>
                </a:outerShdw>
              </a:effectLst>
              <a:latin typeface="+mn-lt"/>
            </a:endParaRPr>
          </a:p>
        </p:txBody>
      </p:sp>
      <p:pic>
        <p:nvPicPr>
          <p:cNvPr id="144386" name="Picture 6" descr="rPage_126"/>
          <p:cNvPicPr>
            <a:picLocks noChangeAspect="1" noChangeArrowheads="1"/>
          </p:cNvPicPr>
          <p:nvPr/>
        </p:nvPicPr>
        <p:blipFill>
          <a:blip r:embed="rId3"/>
          <a:srcRect/>
          <a:stretch>
            <a:fillRect/>
          </a:stretch>
        </p:blipFill>
        <p:spPr bwMode="auto">
          <a:xfrm>
            <a:off x="1076325" y="1292225"/>
            <a:ext cx="6989763" cy="427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1828800" y="374650"/>
            <a:ext cx="9144000" cy="858838"/>
          </a:xfrm>
          <a:prstGeom prst="rect">
            <a:avLst/>
          </a:prstGeom>
          <a:noFill/>
          <a:ln>
            <a:noFill/>
          </a:ln>
          <a:extLst/>
        </p:spPr>
        <p:txBody>
          <a:bodyPr lIns="91429" tIns="45715" rIns="91429" bIns="45715"/>
          <a:lstStyle/>
          <a:p>
            <a:pPr fontAlgn="auto">
              <a:spcAft>
                <a:spcPts val="0"/>
              </a:spcAft>
              <a:defRPr/>
            </a:pPr>
            <a:r>
              <a:rPr lang="bg-BG" sz="4400" b="1" dirty="0">
                <a:solidFill>
                  <a:srgbClr val="000099"/>
                </a:solidFill>
                <a:effectLst>
                  <a:outerShdw blurRad="38100" dist="38100" dir="2700000" algn="tl">
                    <a:srgbClr val="000000"/>
                  </a:outerShdw>
                </a:effectLst>
                <a:latin typeface="+mn-lt"/>
              </a:rPr>
              <a:t>Отчети</a:t>
            </a:r>
            <a:endParaRPr lang="tr-TR" sz="4400" b="1" dirty="0">
              <a:solidFill>
                <a:srgbClr val="000099"/>
              </a:solidFill>
              <a:effectLst>
                <a:outerShdw blurRad="38100" dist="38100" dir="2700000" algn="tl">
                  <a:srgbClr val="000000"/>
                </a:outerShdw>
              </a:effectLst>
              <a:latin typeface="+mn-lt"/>
            </a:endParaRPr>
          </a:p>
        </p:txBody>
      </p:sp>
      <p:pic>
        <p:nvPicPr>
          <p:cNvPr id="146434" name="Picture 6" descr="Page_78"/>
          <p:cNvPicPr>
            <a:picLocks noChangeAspect="1" noChangeArrowheads="1"/>
          </p:cNvPicPr>
          <p:nvPr/>
        </p:nvPicPr>
        <p:blipFill>
          <a:blip r:embed="rId3"/>
          <a:srcRect/>
          <a:stretch>
            <a:fillRect/>
          </a:stretch>
        </p:blipFill>
        <p:spPr bwMode="auto">
          <a:xfrm>
            <a:off x="1879600" y="1411288"/>
            <a:ext cx="5383213" cy="40338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Grp="1" noChangeArrowheads="1"/>
          </p:cNvSpPr>
          <p:nvPr>
            <p:ph type="body" idx="1"/>
          </p:nvPr>
        </p:nvSpPr>
        <p:spPr bwMode="auto">
          <a:xfrm>
            <a:off x="0" y="4267200"/>
            <a:ext cx="9144000" cy="776288"/>
          </a:xfrm>
          <a:solidFill>
            <a:srgbClr val="0033CC"/>
          </a:solidFill>
          <a:ln>
            <a:miter lim="800000"/>
            <a:headEnd/>
            <a:tailEnd/>
          </a:ln>
        </p:spPr>
        <p:txBody>
          <a:bodyPr wrap="square" lIns="91440" tIns="45720" rIns="91440" bIns="45720" numCol="1" anchor="t" anchorCtr="0" compatLnSpc="1">
            <a:prstTxWarp prst="textNoShape">
              <a:avLst/>
            </a:prstTxWarp>
          </a:bodyPr>
          <a:lstStyle/>
          <a:p>
            <a:pPr algn="ctr">
              <a:lnSpc>
                <a:spcPct val="80000"/>
              </a:lnSpc>
              <a:buFontTx/>
              <a:buNone/>
            </a:pPr>
            <a:r>
              <a:rPr lang="bg-BG" sz="5400" smtClean="0">
                <a:solidFill>
                  <a:srgbClr val="FFCC00"/>
                </a:solidFill>
              </a:rPr>
              <a:t>Въпроси</a:t>
            </a:r>
            <a:endParaRPr lang="en-US" sz="5400" smtClean="0">
              <a:solidFill>
                <a:srgbClr val="FFCC00"/>
              </a:solidFill>
            </a:endParaRPr>
          </a:p>
        </p:txBody>
      </p:sp>
      <p:pic>
        <p:nvPicPr>
          <p:cNvPr id="148482" name="Picture 5" descr="TRF Logo Color"/>
          <p:cNvPicPr>
            <a:picLocks noChangeAspect="1" noChangeArrowheads="1"/>
          </p:cNvPicPr>
          <p:nvPr/>
        </p:nvPicPr>
        <p:blipFill>
          <a:blip r:embed="rId3"/>
          <a:srcRect/>
          <a:stretch>
            <a:fillRect/>
          </a:stretch>
        </p:blipFill>
        <p:spPr bwMode="auto">
          <a:xfrm>
            <a:off x="3211513" y="1674813"/>
            <a:ext cx="2719387" cy="167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type="body" idx="1"/>
          </p:nvPr>
        </p:nvSpPr>
        <p:spPr bwMode="auto">
          <a:xfrm>
            <a:off x="3276600" y="3962400"/>
            <a:ext cx="4724400" cy="1219200"/>
          </a:xfrm>
          <a:ln>
            <a:noFill/>
          </a:ln>
        </p:spPr>
        <p:txBody>
          <a:bodyPr wrap="square" lIns="91440" tIns="45720" rIns="91440" bIns="45720" numCol="1" anchor="t" anchorCtr="0" compatLnSpc="1">
            <a:prstTxWarp prst="textNoShape">
              <a:avLst/>
            </a:prstTxWarp>
          </a:bodyPr>
          <a:lstStyle/>
          <a:p>
            <a:pPr>
              <a:buFontTx/>
              <a:buNone/>
            </a:pPr>
            <a:r>
              <a:rPr lang="bg-BG" sz="4200" smtClean="0"/>
              <a:t>БЛАГОДАРЯ ВИ</a:t>
            </a:r>
            <a:r>
              <a:rPr lang="tr-TR" sz="6000" smtClean="0"/>
              <a:t>....</a:t>
            </a:r>
          </a:p>
        </p:txBody>
      </p:sp>
      <p:sp>
        <p:nvSpPr>
          <p:cNvPr id="19461" name="Text Box 5"/>
          <p:cNvSpPr txBox="1">
            <a:spLocks noChangeArrowheads="1"/>
          </p:cNvSpPr>
          <p:nvPr/>
        </p:nvSpPr>
        <p:spPr bwMode="auto">
          <a:xfrm>
            <a:off x="1752600" y="2430463"/>
            <a:ext cx="5257800" cy="1044575"/>
          </a:xfrm>
          <a:prstGeom prst="rect">
            <a:avLst/>
          </a:prstGeom>
          <a:solidFill>
            <a:schemeClr val="accent2"/>
          </a:solidFill>
          <a:ln w="38100" cmpd="dbl" algn="ctr">
            <a:solidFill>
              <a:schemeClr val="bg1"/>
            </a:solidFill>
            <a:miter lim="800000"/>
            <a:headEnd/>
            <a:tailEnd/>
          </a:ln>
          <a:effectLst>
            <a:outerShdw dist="107763" dir="2700000" algn="ctr" rotWithShape="0">
              <a:schemeClr val="bg2">
                <a:alpha val="50000"/>
              </a:schemeClr>
            </a:outerShdw>
          </a:effectLst>
        </p:spPr>
        <p:txBody>
          <a:bodyPr>
            <a:spAutoFit/>
          </a:bodyPr>
          <a:lstStyle/>
          <a:p>
            <a:pPr algn="ctr" fontAlgn="auto">
              <a:spcBef>
                <a:spcPts val="0"/>
              </a:spcBef>
              <a:spcAft>
                <a:spcPts val="0"/>
              </a:spcAft>
              <a:defRPr/>
            </a:pPr>
            <a:r>
              <a:rPr lang="bg-BG" sz="6000" b="1" dirty="0">
                <a:latin typeface="+mn-lt"/>
              </a:rPr>
              <a:t>КРАЙ</a:t>
            </a:r>
            <a:endParaRPr lang="tr-TR" sz="6000" b="1"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a:xfrm>
            <a:off x="457200" y="0"/>
            <a:ext cx="8229600" cy="1143000"/>
          </a:xfrm>
        </p:spPr>
        <p:txBody>
          <a:bodyPr>
            <a:normAutofit fontScale="90000"/>
          </a:bodyPr>
          <a:lstStyle/>
          <a:p>
            <a:pPr>
              <a:defRPr/>
            </a:pPr>
            <a:r>
              <a:rPr lang="bg-BG" dirty="0" smtClean="0"/>
              <a:t>Защо план за визията за бъдещето</a:t>
            </a:r>
            <a:r>
              <a:rPr lang="en-US" dirty="0" smtClean="0"/>
              <a:t>?</a:t>
            </a:r>
            <a:endParaRPr lang="en-US" dirty="0"/>
          </a:p>
        </p:txBody>
      </p:sp>
      <p:sp>
        <p:nvSpPr>
          <p:cNvPr id="27650" name="Rectangle 3"/>
          <p:cNvSpPr>
            <a:spLocks noChangeArrowheads="1"/>
          </p:cNvSpPr>
          <p:nvPr/>
        </p:nvSpPr>
        <p:spPr bwMode="auto">
          <a:xfrm>
            <a:off x="304800" y="1066800"/>
            <a:ext cx="8534400" cy="4648200"/>
          </a:xfrm>
          <a:prstGeom prst="rect">
            <a:avLst/>
          </a:prstGeom>
          <a:noFill/>
          <a:ln w="9525">
            <a:noFill/>
            <a:miter lim="800000"/>
            <a:headEnd/>
            <a:tailEnd/>
          </a:ln>
        </p:spPr>
        <p:txBody>
          <a:bodyPr/>
          <a:lstStyle/>
          <a:p>
            <a:pPr marL="342900" indent="-342900">
              <a:lnSpc>
                <a:spcPct val="110000"/>
              </a:lnSpc>
              <a:spcBef>
                <a:spcPct val="30000"/>
              </a:spcBef>
              <a:buFontTx/>
              <a:buChar char="•"/>
            </a:pPr>
            <a:r>
              <a:rPr lang="bg-BG" sz="3600">
                <a:solidFill>
                  <a:srgbClr val="2752C0"/>
                </a:solidFill>
                <a:cs typeface="Arial" charset="0"/>
              </a:rPr>
              <a:t>Подготовка за 100-годишнината на Ротари Фондацията</a:t>
            </a:r>
          </a:p>
          <a:p>
            <a:pPr marL="342900" indent="-342900">
              <a:lnSpc>
                <a:spcPct val="110000"/>
              </a:lnSpc>
              <a:spcBef>
                <a:spcPct val="30000"/>
              </a:spcBef>
              <a:buFontTx/>
              <a:buChar char="•"/>
            </a:pPr>
            <a:r>
              <a:rPr lang="bg-BG" sz="3600">
                <a:solidFill>
                  <a:srgbClr val="2752C0"/>
                </a:solidFill>
                <a:cs typeface="Arial" charset="0"/>
              </a:rPr>
              <a:t>Да запази значимостта си в света на филантропите </a:t>
            </a:r>
          </a:p>
          <a:p>
            <a:pPr marL="342900" indent="-342900">
              <a:lnSpc>
                <a:spcPct val="110000"/>
              </a:lnSpc>
              <a:spcBef>
                <a:spcPct val="30000"/>
              </a:spcBef>
              <a:buFontTx/>
              <a:buChar char="•"/>
            </a:pPr>
            <a:r>
              <a:rPr lang="bg-BG" sz="3600">
                <a:solidFill>
                  <a:srgbClr val="2752C0"/>
                </a:solidFill>
                <a:cs typeface="Arial" charset="0"/>
              </a:rPr>
              <a:t>Устойчиви проекти</a:t>
            </a:r>
          </a:p>
          <a:p>
            <a:pPr marL="342900" indent="-342900">
              <a:lnSpc>
                <a:spcPct val="110000"/>
              </a:lnSpc>
              <a:spcBef>
                <a:spcPct val="30000"/>
              </a:spcBef>
              <a:buFontTx/>
              <a:buChar char="•"/>
            </a:pPr>
            <a:r>
              <a:rPr lang="bg-BG" sz="3600">
                <a:solidFill>
                  <a:srgbClr val="2752C0"/>
                </a:solidFill>
                <a:cs typeface="Arial" charset="0"/>
              </a:rPr>
              <a:t>По- голямо въздействие</a:t>
            </a:r>
          </a:p>
          <a:p>
            <a:pPr marL="342900" indent="-342900">
              <a:lnSpc>
                <a:spcPct val="110000"/>
              </a:lnSpc>
              <a:spcBef>
                <a:spcPct val="30000"/>
              </a:spcBef>
              <a:buFontTx/>
              <a:buChar char="•"/>
            </a:pPr>
            <a:r>
              <a:rPr lang="bg-BG" sz="3600">
                <a:solidFill>
                  <a:srgbClr val="2752C0"/>
                </a:solidFill>
                <a:cs typeface="Arial" charset="0"/>
              </a:rPr>
              <a:t>Опростен процес</a:t>
            </a:r>
            <a:endParaRPr lang="en-US" sz="3600">
              <a:solidFill>
                <a:srgbClr val="2752C0"/>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bg-BG" dirty="0" smtClean="0"/>
              <a:t>Мисия</a:t>
            </a:r>
            <a:endParaRPr lang="en-US" dirty="0"/>
          </a:p>
        </p:txBody>
      </p:sp>
      <p:sp>
        <p:nvSpPr>
          <p:cNvPr id="29698" name="Text Box 4"/>
          <p:cNvSpPr>
            <a:spLocks noGrp="1" noChangeArrowheads="1"/>
          </p:cNvSpPr>
          <p:nvPr>
            <p:ph type="body" idx="1"/>
          </p:nvPr>
        </p:nvSpPr>
        <p:spPr bwMode="auto">
          <a:xfrm>
            <a:off x="914400" y="1295400"/>
            <a:ext cx="6934200" cy="762000"/>
          </a:xfrm>
          <a:solidFill>
            <a:schemeClr val="accent2"/>
          </a:solidFill>
          <a:ln>
            <a:solidFill>
              <a:srgbClr val="FFFF00"/>
            </a:solidFill>
            <a:miter lim="800000"/>
            <a:headEnd/>
            <a:tailEnd/>
          </a:ln>
        </p:spPr>
        <p:txBody>
          <a:bodyPr wrap="square" lIns="91440" tIns="45720" rIns="91440" bIns="45720" numCol="1" anchor="t" anchorCtr="0" compatLnSpc="1">
            <a:prstTxWarp prst="textNoShape">
              <a:avLst/>
            </a:prstTxWarp>
          </a:bodyPr>
          <a:lstStyle/>
          <a:p>
            <a:pPr>
              <a:lnSpc>
                <a:spcPct val="90000"/>
              </a:lnSpc>
              <a:spcBef>
                <a:spcPct val="50000"/>
              </a:spcBef>
              <a:buFontTx/>
              <a:buNone/>
            </a:pPr>
            <a:r>
              <a:rPr lang="en-US" sz="2400" smtClean="0">
                <a:solidFill>
                  <a:schemeClr val="bg1"/>
                </a:solidFill>
              </a:rPr>
              <a:t>	</a:t>
            </a:r>
            <a:r>
              <a:rPr lang="bg-BG" sz="3200" b="1" smtClean="0">
                <a:solidFill>
                  <a:schemeClr val="bg1"/>
                </a:solidFill>
              </a:rPr>
              <a:t>Нова</a:t>
            </a:r>
            <a:r>
              <a:rPr lang="en-US" sz="3200" b="1" smtClean="0">
                <a:solidFill>
                  <a:schemeClr val="bg1"/>
                </a:solidFill>
              </a:rPr>
              <a:t> </a:t>
            </a:r>
            <a:r>
              <a:rPr lang="bg-BG" sz="3200" b="1" smtClean="0">
                <a:solidFill>
                  <a:schemeClr val="bg1"/>
                </a:solidFill>
              </a:rPr>
              <a:t>Одобрена през юни </a:t>
            </a:r>
            <a:r>
              <a:rPr lang="en-US" sz="3200" b="1" smtClean="0">
                <a:solidFill>
                  <a:schemeClr val="bg1"/>
                </a:solidFill>
              </a:rPr>
              <a:t> 2006</a:t>
            </a:r>
            <a:r>
              <a:rPr lang="en-US" sz="2400" smtClean="0">
                <a:solidFill>
                  <a:schemeClr val="bg1"/>
                </a:solidFill>
              </a:rPr>
              <a:t> </a:t>
            </a:r>
            <a:endParaRPr lang="en-US" sz="2800" smtClean="0">
              <a:solidFill>
                <a:schemeClr val="bg1"/>
              </a:solidFill>
            </a:endParaRPr>
          </a:p>
        </p:txBody>
      </p:sp>
      <p:sp>
        <p:nvSpPr>
          <p:cNvPr id="56325" name="Text Box 5"/>
          <p:cNvSpPr txBox="1">
            <a:spLocks noChangeArrowheads="1"/>
          </p:cNvSpPr>
          <p:nvPr/>
        </p:nvSpPr>
        <p:spPr bwMode="auto">
          <a:xfrm>
            <a:off x="533400" y="2286000"/>
            <a:ext cx="8305800" cy="2911475"/>
          </a:xfrm>
          <a:prstGeom prst="rect">
            <a:avLst/>
          </a:prstGeom>
          <a:noFill/>
          <a:ln w="9525">
            <a:noFill/>
            <a:miter lim="800000"/>
            <a:headEnd/>
            <a:tailEnd/>
          </a:ln>
        </p:spPr>
        <p:txBody>
          <a:bodyPr>
            <a:spAutoFit/>
          </a:bodyPr>
          <a:lstStyle/>
          <a:p>
            <a:pPr>
              <a:lnSpc>
                <a:spcPct val="110000"/>
              </a:lnSpc>
              <a:spcBef>
                <a:spcPct val="30000"/>
              </a:spcBef>
            </a:pPr>
            <a:r>
              <a:rPr lang="bg-BG" sz="2800">
                <a:solidFill>
                  <a:srgbClr val="2752C0"/>
                </a:solidFill>
                <a:cs typeface="Arial" charset="0"/>
              </a:rPr>
              <a:t>Мисията на Ротари фондацията на Ротари Интернешънъл е да даде възможност на ротарианците да се развиват световното разбирателство, добрата воля и мирът чрез подобряване на здравеопазването, подкрепа на образованието и намаляването на бедността.</a:t>
            </a:r>
            <a:endParaRPr lang="en-US" sz="2800">
              <a:solidFill>
                <a:srgbClr val="2752C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dissolve">
                                      <p:cBhvr>
                                        <p:cTn id="7" dur="500"/>
                                        <p:tgtEl>
                                          <p:spTgt spid="56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5489</TotalTime>
  <Words>2023</Words>
  <Application>Microsoft Office PowerPoint</Application>
  <PresentationFormat>On-screen Show (4:3)</PresentationFormat>
  <Paragraphs>502</Paragraphs>
  <Slides>77</Slides>
  <Notes>57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77</vt:i4>
      </vt:variant>
    </vt:vector>
  </HeadingPairs>
  <TitlesOfParts>
    <vt:vector size="81" baseType="lpstr">
      <vt:lpstr>Concourse</vt:lpstr>
      <vt:lpstr>1_Concourse</vt:lpstr>
      <vt:lpstr>Çizelge</vt:lpstr>
      <vt:lpstr>Chart</vt:lpstr>
      <vt:lpstr>Дистрикт 2482/ Пловдив-България 23 Март 2013 Визия  за бъдещето и РФ </vt:lpstr>
      <vt:lpstr>PowerPoint Presentation</vt:lpstr>
      <vt:lpstr>Мото на Ротари Фондацията   «Да правим добро по света»</vt:lpstr>
      <vt:lpstr>PowerPoint Presentation</vt:lpstr>
      <vt:lpstr>PowerPoint Presentation</vt:lpstr>
      <vt:lpstr>PowerPoint Presentation</vt:lpstr>
      <vt:lpstr>Визията за бъдещето е  …</vt:lpstr>
      <vt:lpstr>Защо план за визията за бъдещето?</vt:lpstr>
      <vt:lpstr>Мисия</vt:lpstr>
      <vt:lpstr>Приоритети</vt:lpstr>
      <vt:lpstr>ПРИОРИТЕТИ</vt:lpstr>
      <vt:lpstr>PowerPoint Presentation</vt:lpstr>
      <vt:lpstr>Устойчиви резултати</vt:lpstr>
      <vt:lpstr>PowerPoint Presentation</vt:lpstr>
      <vt:lpstr>PowerPoint Presentation</vt:lpstr>
      <vt:lpstr>Квалификация </vt:lpstr>
      <vt:lpstr>Квалификация</vt:lpstr>
      <vt:lpstr>Дистрикт квалификация  Меморандум за разбирателство 1. Дистрикт квалификация  2. Задължения на дистрикт офицерите 3. Квалификация на клуба 4. План за финансов мениджмънт 5. Годишна финансова оценка 6. Изисквания към банковата сметка 7. Отчет за употребата на средствата от Гранта 8. Съхранение на документацията 9. Метод на отчитане и  предотвратяване на злоупотреба с отпуснати безвъзмездни средства </vt:lpstr>
      <vt:lpstr>Клубна квалификация  Меморандум за разбирателство</vt:lpstr>
      <vt:lpstr>Поне 1 член на клуба посещава семинар за управление на грантове за предпочитане президент-елект </vt:lpstr>
      <vt:lpstr>Клубна квалификация, Меморандум за разбирателство</vt:lpstr>
      <vt:lpstr>      Клубът се съгласява да  внедри клубния меморандум за разбирателство чрез подписите на президента и елект-президента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Пример за модел за финансиране</vt:lpstr>
      <vt:lpstr>PowerPoint Presentation</vt:lpstr>
      <vt:lpstr>Програмите на ФР с визия за бъдещето   Стария модел, 12 различни гранта!!! Сега,само 3 гранта.</vt:lpstr>
      <vt:lpstr>PowerPoint Presentation</vt:lpstr>
      <vt:lpstr>PowerPoint Presentation</vt:lpstr>
      <vt:lpstr>Професионално обучение </vt:lpstr>
      <vt:lpstr>Програми за стипендии</vt:lpstr>
      <vt:lpstr>Хумантирани програми</vt:lpstr>
      <vt:lpstr>PowerPoint Presentation</vt:lpstr>
      <vt:lpstr>Приоритети </vt:lpstr>
      <vt:lpstr>PowerPoint Presentation</vt:lpstr>
      <vt:lpstr>Глобални грантове на РФ</vt:lpstr>
      <vt:lpstr>Глобални грантове </vt:lpstr>
      <vt:lpstr>Сравнение между  глобалните гранове и мачинг грантовете</vt:lpstr>
      <vt:lpstr>Дистрикт и Глобални Грантове</vt:lpstr>
      <vt:lpstr>PowerPoint Presentation</vt:lpstr>
      <vt:lpstr>PowerPoint Presentation</vt:lpstr>
      <vt:lpstr>PowerPoint Presentation</vt:lpstr>
      <vt:lpstr>PowerPoint Presentation</vt:lpstr>
      <vt:lpstr>Пакетни Грантове</vt:lpstr>
      <vt:lpstr>PowerPoint Presentation</vt:lpstr>
      <vt:lpstr>Стипендии  (глобални грантове)</vt:lpstr>
      <vt:lpstr>PowerPoint Presentation</vt:lpstr>
      <vt:lpstr>PowerPoint Presentation</vt:lpstr>
      <vt:lpstr>PowerPoint Presentation</vt:lpstr>
      <vt:lpstr>PowerPoint Presentation</vt:lpstr>
      <vt:lpstr>PowerPoint Presentation</vt:lpstr>
      <vt:lpstr> </vt:lpstr>
      <vt:lpstr>PowerPoint Presentation</vt:lpstr>
      <vt:lpstr>           Bozcakoy проект за вода</vt:lpstr>
      <vt:lpstr>            Bozcakoy проект за вода</vt:lpstr>
      <vt:lpstr>PowerPoint Presentation</vt:lpstr>
      <vt:lpstr>              Bozcakoy проект за вода                     Полагане на тръбите</vt:lpstr>
      <vt:lpstr>         Bozcakoy проект за вода           Ротарианците и хората от селото</vt:lpstr>
      <vt:lpstr>           Bozca проект за вода             Официалното тържество при     приключването на проекта</vt:lpstr>
      <vt:lpstr>PowerPoint Presentation</vt:lpstr>
      <vt:lpstr>*Как да кандидастваме за средства от РФ?  *Кой формуляри попълваме?</vt:lpstr>
      <vt:lpstr>PowerPoint Presentation</vt:lpstr>
      <vt:lpstr>Портал за членове</vt:lpstr>
      <vt:lpstr>Достъп за членове</vt:lpstr>
      <vt:lpstr>Формуляр-1</vt:lpstr>
      <vt:lpstr>Упълномощаване -2</vt:lpstr>
      <vt:lpstr>Упълномощаване-3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MODELİMİZ VE PROGRAMLARIMIZ</dc:title>
  <dc:creator>Canan</dc:creator>
  <cp:lastModifiedBy>aspire</cp:lastModifiedBy>
  <cp:revision>255</cp:revision>
  <dcterms:created xsi:type="dcterms:W3CDTF">2006-08-16T00:00:00Z</dcterms:created>
  <dcterms:modified xsi:type="dcterms:W3CDTF">2013-03-22T16:27:00Z</dcterms:modified>
</cp:coreProperties>
</file>