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487" r:id="rId2"/>
    <p:sldMasterId id="2147483668" r:id="rId3"/>
    <p:sldMasterId id="2147483684" r:id="rId4"/>
    <p:sldMasterId id="2147483691" r:id="rId5"/>
  </p:sldMasterIdLst>
  <p:notesMasterIdLst>
    <p:notesMasterId r:id="rId94"/>
  </p:notesMasterIdLst>
  <p:handoutMasterIdLst>
    <p:handoutMasterId r:id="rId95"/>
  </p:handoutMasterIdLst>
  <p:sldIdLst>
    <p:sldId id="354" r:id="rId6"/>
    <p:sldId id="547" r:id="rId7"/>
    <p:sldId id="538" r:id="rId8"/>
    <p:sldId id="537" r:id="rId9"/>
    <p:sldId id="438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63" r:id="rId25"/>
    <p:sldId id="454" r:id="rId26"/>
    <p:sldId id="49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4" r:id="rId36"/>
    <p:sldId id="541" r:id="rId37"/>
    <p:sldId id="542" r:id="rId38"/>
    <p:sldId id="543" r:id="rId39"/>
    <p:sldId id="544" r:id="rId40"/>
    <p:sldId id="545" r:id="rId41"/>
    <p:sldId id="546" r:id="rId42"/>
    <p:sldId id="475" r:id="rId43"/>
    <p:sldId id="514" r:id="rId44"/>
    <p:sldId id="495" r:id="rId45"/>
    <p:sldId id="496" r:id="rId46"/>
    <p:sldId id="548" r:id="rId47"/>
    <p:sldId id="549" r:id="rId48"/>
    <p:sldId id="503" r:id="rId49"/>
    <p:sldId id="504" r:id="rId50"/>
    <p:sldId id="505" r:id="rId51"/>
    <p:sldId id="507" r:id="rId52"/>
    <p:sldId id="508" r:id="rId53"/>
    <p:sldId id="552" r:id="rId54"/>
    <p:sldId id="553" r:id="rId55"/>
    <p:sldId id="554" r:id="rId56"/>
    <p:sldId id="555" r:id="rId57"/>
    <p:sldId id="515" r:id="rId58"/>
    <p:sldId id="516" r:id="rId59"/>
    <p:sldId id="520" r:id="rId60"/>
    <p:sldId id="521" r:id="rId61"/>
    <p:sldId id="522" r:id="rId62"/>
    <p:sldId id="523" r:id="rId63"/>
    <p:sldId id="524" r:id="rId64"/>
    <p:sldId id="527" r:id="rId65"/>
    <p:sldId id="528" r:id="rId66"/>
    <p:sldId id="513" r:id="rId67"/>
    <p:sldId id="476" r:id="rId68"/>
    <p:sldId id="477" r:id="rId69"/>
    <p:sldId id="478" r:id="rId70"/>
    <p:sldId id="479" r:id="rId71"/>
    <p:sldId id="480" r:id="rId72"/>
    <p:sldId id="481" r:id="rId73"/>
    <p:sldId id="482" r:id="rId74"/>
    <p:sldId id="483" r:id="rId75"/>
    <p:sldId id="484" r:id="rId76"/>
    <p:sldId id="485" r:id="rId77"/>
    <p:sldId id="486" r:id="rId78"/>
    <p:sldId id="487" r:id="rId79"/>
    <p:sldId id="488" r:id="rId80"/>
    <p:sldId id="489" r:id="rId81"/>
    <p:sldId id="490" r:id="rId82"/>
    <p:sldId id="491" r:id="rId83"/>
    <p:sldId id="492" r:id="rId84"/>
    <p:sldId id="529" r:id="rId85"/>
    <p:sldId id="531" r:id="rId86"/>
    <p:sldId id="532" r:id="rId87"/>
    <p:sldId id="533" r:id="rId88"/>
    <p:sldId id="534" r:id="rId89"/>
    <p:sldId id="535" r:id="rId90"/>
    <p:sldId id="536" r:id="rId91"/>
    <p:sldId id="539" r:id="rId92"/>
    <p:sldId id="493" r:id="rId93"/>
  </p:sldIdLst>
  <p:sldSz cx="9144000" cy="6858000" type="screen4x3"/>
  <p:notesSz cx="6797675" cy="9874250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CB4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501" autoAdjust="0"/>
  </p:normalViewPr>
  <p:slideViewPr>
    <p:cSldViewPr>
      <p:cViewPr varScale="1">
        <p:scale>
          <a:sx n="92" d="100"/>
          <a:sy n="92" d="100"/>
        </p:scale>
        <p:origin x="137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362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87EC16-8134-419B-A926-8CFA052DC14B}" type="datetimeFigureOut">
              <a:rPr lang="en-US"/>
              <a:pPr>
                <a:defRPr/>
              </a:pPr>
              <a:t>10/5/2019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59F057-18AA-47D6-A883-2DD497F1FA87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38977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171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/>
              <a:t>Click to edit Master text styles</a:t>
            </a:r>
          </a:p>
          <a:p>
            <a:pPr lvl="1"/>
            <a:r>
              <a:rPr lang="bg-BG" noProof="0"/>
              <a:t>Second level</a:t>
            </a:r>
          </a:p>
          <a:p>
            <a:pPr lvl="2"/>
            <a:r>
              <a:rPr lang="bg-BG" noProof="0"/>
              <a:t>Third level</a:t>
            </a:r>
          </a:p>
          <a:p>
            <a:pPr lvl="3"/>
            <a:r>
              <a:rPr lang="bg-BG" noProof="0"/>
              <a:t>Fourth level</a:t>
            </a:r>
          </a:p>
          <a:p>
            <a:pPr lvl="4"/>
            <a:r>
              <a:rPr lang="bg-BG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17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2DC6AB2-1588-4AE7-9E1F-D23149ED9E9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197232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5C03C761-D67D-4646-8F0B-886C5BC06CB9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1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41851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A7AD03AB-7E48-4FBF-B999-5C6D49135587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21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30158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74A73980-36FB-44D6-8759-EDC6CBDD7F0D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22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403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A0442E-59BE-40AB-8DA4-BF4DEFAEDF7D}" type="slidenum">
              <a:rPr lang="bg-BG" altLang="bg-BG" smtClean="0"/>
              <a:pPr/>
              <a:t>23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413669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B19CA0-41F0-41D5-8073-9D4FD2B9EDD1}" type="slidenum">
              <a:rPr lang="bg-BG" altLang="bg-BG" smtClean="0"/>
              <a:pPr/>
              <a:t>24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769992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08C65E-6FEE-45B4-9515-F97D7A67FE00}" type="slidenum">
              <a:rPr lang="bg-BG" altLang="bg-BG" smtClean="0"/>
              <a:pPr/>
              <a:t>25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562492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1934AC-AB65-44DD-8618-412C6AF67299}" type="slidenum">
              <a:rPr lang="bg-BG" altLang="bg-BG" smtClean="0"/>
              <a:pPr/>
              <a:t>26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144632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CAE76E-303E-4D31-BBE7-44537D14F1E7}" type="slidenum">
              <a:rPr lang="bg-BG" altLang="bg-BG" smtClean="0"/>
              <a:pPr/>
              <a:t>27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124383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EA4AD4-FCA5-42E0-B211-1E03C4DCFD80}" type="slidenum">
              <a:rPr lang="bg-BG" altLang="bg-BG" smtClean="0"/>
              <a:pPr/>
              <a:t>28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896370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D00D84-301F-4A28-8770-79C5BAA5855A}" type="slidenum">
              <a:rPr lang="bg-BG" altLang="bg-BG" smtClean="0"/>
              <a:pPr/>
              <a:t>29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481026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6E5D75CA-ABE1-4049-8500-E08EA79AFC73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31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9361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C6AB2-1588-4AE7-9E1F-D23149ED9E93}" type="slidenum">
              <a:rPr lang="bg-BG" altLang="bg-BG" smtClean="0"/>
              <a:pPr>
                <a:defRPr/>
              </a:pPr>
              <a:t>2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71209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0317FD68-DE42-4190-A18F-9852829E30D2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32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74909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3E1F57-4172-4E8B-AE02-3E15B53EDA73}" type="slidenum">
              <a:rPr lang="bg-BG" altLang="bg-BG" smtClean="0"/>
              <a:pPr/>
              <a:t>34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942041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88D521-DD81-4F43-97C3-8856A66E37C0}" type="slidenum">
              <a:rPr lang="bg-BG" altLang="bg-BG" smtClean="0"/>
              <a:pPr/>
              <a:t>37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72277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2F003F49-6AFA-4CA1-BFA0-0FE7B997B5B7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39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77260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40B6E78B-E955-49B9-B1CA-74AB8F12703E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40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31253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2B798A-BB9E-4F24-BA4A-685E8DEE93F6}" type="slidenum">
              <a:rPr lang="bg-BG" altLang="bg-BG" smtClean="0"/>
              <a:pPr/>
              <a:t>41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626864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05723B-2C3E-40CB-B600-3BC63FCA5A23}" type="slidenum">
              <a:rPr lang="bg-BG" altLang="bg-BG" smtClean="0"/>
              <a:pPr/>
              <a:t>44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343806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C43FA7-A3C4-496D-8D7C-BD8B3A90C2FD}" type="slidenum">
              <a:rPr lang="bg-BG" altLang="bg-BG" smtClean="0"/>
              <a:pPr/>
              <a:t>45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704821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DDADED-8FF8-4839-9D12-B58E6725DD8E}" type="slidenum">
              <a:rPr lang="bg-BG" altLang="bg-BG" smtClean="0"/>
              <a:pPr/>
              <a:t>46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320545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094106-A56C-4551-9DBF-3D0833EFFD5C}" type="slidenum">
              <a:rPr lang="bg-BG" altLang="bg-BG" smtClean="0"/>
              <a:pPr/>
              <a:t>47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596215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CEA01D3D-C55D-49E6-AED7-EB00C48B0B61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97364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7807A2-A84E-4285-BF23-43D1938D4947}" type="slidenum">
              <a:rPr lang="bg-BG" altLang="bg-BG" smtClean="0"/>
              <a:pPr/>
              <a:t>48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589053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7807A2-A84E-4285-BF23-43D1938D4947}" type="slidenum">
              <a:rPr lang="bg-BG" altLang="bg-BG" smtClean="0"/>
              <a:pPr/>
              <a:t>49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698963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7807A2-A84E-4285-BF23-43D1938D4947}" type="slidenum">
              <a:rPr lang="bg-BG" altLang="bg-BG" smtClean="0"/>
              <a:pPr/>
              <a:t>50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531228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7807A2-A84E-4285-BF23-43D1938D4947}" type="slidenum">
              <a:rPr lang="bg-BG" altLang="bg-BG" smtClean="0"/>
              <a:pPr/>
              <a:t>51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691156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7807A2-A84E-4285-BF23-43D1938D4947}" type="slidenum">
              <a:rPr lang="bg-BG" altLang="bg-BG" smtClean="0"/>
              <a:pPr/>
              <a:t>52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4251683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4243F06A-C05E-411F-B0F3-288B5FDE82DA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53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74558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A1B878-8BDA-4EA6-8013-5E99D9751D69}" type="slidenum">
              <a:rPr lang="bg-BG" altLang="bg-BG" smtClean="0"/>
              <a:pPr/>
              <a:t>54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104357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8A54D6-8B8B-4F15-ABEF-20DCD603D03F}" type="slidenum">
              <a:rPr lang="bg-BG" altLang="bg-BG" smtClean="0"/>
              <a:pPr/>
              <a:t>55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4035560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30BD0A-8C55-4F80-872D-F9B080D80B35}" type="slidenum">
              <a:rPr lang="bg-BG" altLang="bg-BG" smtClean="0"/>
              <a:pPr/>
              <a:t>56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144884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93C9A5-8884-4053-AAAE-859CF78FAF90}" type="slidenum">
              <a:rPr lang="bg-BG" altLang="bg-BG" smtClean="0"/>
              <a:pPr/>
              <a:t>57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732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06041B55-2DD3-4817-B0D9-8811A5E19316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4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73604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9F6AA9-F7F4-42E9-907A-E211F8D2B922}" type="slidenum">
              <a:rPr lang="bg-BG" altLang="bg-BG" smtClean="0"/>
              <a:pPr/>
              <a:t>58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615761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2A8A19-3A67-4ECE-8F63-DCD79E058AC9}" type="slidenum">
              <a:rPr lang="bg-BG" altLang="bg-BG" smtClean="0"/>
              <a:pPr/>
              <a:t>59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409970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1D7D4D-1C35-4737-8164-F4D59AE93876}" type="slidenum">
              <a:rPr lang="bg-BG" altLang="bg-BG" smtClean="0"/>
              <a:pPr/>
              <a:t>60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239491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89A88A-1A92-47D5-ACAC-3B87E97B7DC1}" type="slidenum">
              <a:rPr lang="bg-BG" altLang="bg-BG" smtClean="0"/>
              <a:pPr/>
              <a:t>61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408274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F035F4-ADA6-4B60-8BCF-DDF18148CB42}" type="slidenum">
              <a:rPr lang="bg-BG" altLang="bg-BG" smtClean="0"/>
              <a:pPr/>
              <a:t>62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554727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739A4F4A-6443-4720-9DAA-0873C01CDE91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63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9009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FF804AD0-24F9-4134-B93F-05E1EF87BFA6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64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37268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Марк Малони: Да увеличаваме нашата служба, да расте въздействието от нашите проекти, но най-важното е да расте нашето членство, да израстваме като организация, за да постигаме повече.</a:t>
            </a:r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Членска организация е понятие от социологията. За Ротари това означава да постави своите членове, тяхната изява като активни хора и професионалисти, техните нужди от общуване и свързване, тяхното развитие като лидери и професионалисти в основата на всичко, което прави. Само тогава клубовете и РИ като цяло могат да са ефективни в своята служба, да расте въздействието на проектите ни, да имаме положителен публичен имидж.</a:t>
            </a:r>
          </a:p>
        </p:txBody>
      </p:sp>
      <p:sp>
        <p:nvSpPr>
          <p:cNvPr id="16384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4BB04E-8AC5-4E7C-A1F0-28C377D0992D}" type="slidenum">
              <a:rPr lang="bg-BG" altLang="bg-BG" smtClean="0"/>
              <a:pPr/>
              <a:t>66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5347019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Въпреки седемте години след 1933, ние реално сме млада организация. 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От 13 години ние сме самостоятелен дистрикт, което отвори много възможности за изграждане на лидери, за мащабни проекти и партньорства. За да стигнем до там, рязко и бързо изградихме нови клубове и ефектът от това разрастване на членството не е само положителен. Той е част от обяснението за последвалия спад, за промяната в облика на някои клубове. Въпреки това, ако гледаме съотношението население/брой ротарианци и го сравним с останалите страни от зоната, в която сме, ние стоим твърде добре. Имаме да работим за жизнени и действени клубове, за задържане и ангажиране на нашите приятели.</a:t>
            </a:r>
          </a:p>
          <a:p>
            <a:r>
              <a:rPr lang="bg-BG" altLang="bg-B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Изминахме пътя от убеждение за елитарност и съществуване в полусянка към слогана </a:t>
            </a:r>
            <a:r>
              <a:rPr lang="bg-BG" altLang="bg-BG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Ротари - хората на действието</a:t>
            </a:r>
            <a:r>
              <a:rPr lang="bg-BG" altLang="bg-B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към търсене на партньорства и работа с общността, към действия за познаване на Ротари от обществото и за нашия положителен публичен имидж.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Развихме успешно и добре нашите младежки програми Ротаракт и Интеракт. Грешка е, че във време, когато Ротари е отворена за жени и търси тяхното включване, е създадена паралелна организация,</a:t>
            </a:r>
            <a:r>
              <a:rPr lang="en-US" altLang="bg-BG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при това клубовете й на някои места са чартирани от Ротари клубовете?! Имаме да работим още за многообразието в нашите клубове, за привличането на младите професионалисти, на повече жени, на активни хора от всички възрасти.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Нашите клубове и дистрикта осъществяват стойностни и значими проекти на ниво общност и проекти с национален мащаб. С финансиране от Фондация Ротари само в последните пет години са  осъществени проекти на стойност близо 900 000 долара.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Това е само един опит за маркиране на изминалия период, може да се говори още много, но е достатъчно да се отворят дори само двата издадени алманаха, за да се види колко пъстра, многообразна и активна е работата на нашите клубове</a:t>
            </a: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91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E7B7EF-71FC-4095-BC9F-A84543F1499A}" type="slidenum">
              <a:rPr lang="bg-BG" altLang="bg-BG" smtClean="0"/>
              <a:pPr/>
              <a:t>68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4286717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Нека гледаме на числата като симптоми на проблеми, като база за анализ и фокусиране на действия.</a:t>
            </a:r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6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98D16A-82C8-403D-A80E-33CCA65CB4DF}" type="slidenum">
              <a:rPr lang="bg-BG" altLang="bg-BG" smtClean="0"/>
              <a:pPr/>
              <a:t>69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61779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7EDA2B2C-70EA-43C7-85C8-36342AEAB259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5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4083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Намаляването на членовете, стагнацията в членството не е проблем. Това е симптом. Затова, преди да се втурнем да търсим начини да увеличим членовете на клуба, трябва честно да се запитаме: „ Добре, какво всъщност се случва? Защо? Какво привлича хората в Ротари, защо остават в клуба и кога и защо го напускат? Една посока за анализ и действия ни дават данните от глобалното проучване, осъществено от Ротари Интернешънъл.</a:t>
            </a: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01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409A6A-65CC-4D6C-A8FF-6F7ED070F438}" type="slidenum">
              <a:rPr lang="bg-BG" altLang="bg-BG" smtClean="0"/>
              <a:pPr/>
              <a:t>70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1509135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Линкове към пълния текст на проучванията за нагласите на потенциалните и настоящите членове има в един от следващите слайдове.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Изводите и предложенията за действие се отнасят в пълна мяра и за нашите клубове. Какво още можем да добавим?</a:t>
            </a:r>
          </a:p>
        </p:txBody>
      </p:sp>
      <p:sp>
        <p:nvSpPr>
          <p:cNvPr id="17306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A67D62-91E5-4F5E-8527-8B6FF0AF5F5B}" type="slidenum">
              <a:rPr lang="bg-BG" altLang="bg-BG" smtClean="0"/>
              <a:pPr/>
              <a:t>71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5330708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dirty="0"/>
              <a:t>- Не е добра практика да  търсим новите членове след приятелите и бизнес партньорите на членовете на клуба! Необходима е ясна стратегия, базирана на познаване на общността и нейните лидери, на гарантиране на многообразие. </a:t>
            </a:r>
          </a:p>
          <a:p>
            <a:pPr marL="171450" indent="-171450">
              <a:buFontTx/>
              <a:buChar char="-"/>
              <a:defRPr/>
            </a:pPr>
            <a:r>
              <a:rPr lang="bg-BG" dirty="0"/>
              <a:t>Отворете срещите си за гости, организирайте дискусии и събития по теми, които са интересни и важни за общността. Това е възможност клуба да представи работата си и едновременно както да привлече ценни хора, така и да допринесе за положителния си публичен имидж.  </a:t>
            </a:r>
          </a:p>
          <a:p>
            <a:pPr marL="171450" indent="-171450">
              <a:buFontTx/>
              <a:buChar char="-"/>
              <a:defRPr/>
            </a:pPr>
            <a:r>
              <a:rPr lang="bg-BG" dirty="0"/>
              <a:t>Създаването на сателитен клуб е възможност за растеж, когато имате пред вид определен сегмент от общността със специфични характеристики –професия, възраст, местоживеене. Например група от млади професионалисти може да се чувства по-добре в среда, в която има по-голяма гъвкавост за място и време на срещите, респективно по-малки разходи за членство, докато основния клуб може да остава верен на традиционния модел. Или сателитен клуб в по-малко населено място на общината, с общи събития и периодични общи срещи.</a:t>
            </a:r>
          </a:p>
          <a:p>
            <a:pPr>
              <a:defRPr/>
            </a:pPr>
            <a:r>
              <a:rPr lang="bg-BG" dirty="0"/>
              <a:t>- Подгответе материали – дипляни, презентации, отговори на често задавани въпроси, които да ви помогнат най-добре да представите клуба си и възможностите, които предоставя членството в Ротари.</a:t>
            </a:r>
          </a:p>
        </p:txBody>
      </p:sp>
      <p:sp>
        <p:nvSpPr>
          <p:cNvPr id="17510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E8069A-695E-49A6-8919-CD18C08C9C78}" type="slidenum">
              <a:rPr lang="bg-BG" altLang="bg-BG" smtClean="0"/>
              <a:pPr/>
              <a:t>72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4131179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dirty="0">
                <a:solidFill>
                  <a:schemeClr val="accent5"/>
                </a:solidFill>
              </a:rPr>
              <a:t>Какво получавам срещу времето и парите, които ми струва членството? Ще ми помогне ли или ще ми попречи в отношенията ми с моето семейство и в професионалното ми развитие? Обогатява ли ме членството ми с идеи, приятелства, израствам ли като личност? Това са резонни въпроси за всеки от нас във всеки един етап от членството му в клуба. </a:t>
            </a:r>
          </a:p>
          <a:p>
            <a:pPr>
              <a:defRPr/>
            </a:pPr>
            <a:r>
              <a:rPr lang="bg-BG" altLang="bg-B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Когато искаме да привлечем членове и когато работим, за да ги ангажираме и задържим, трябва да си дадем сметка за това, че живеем в забързан свят, в който в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ремето и разходите се ценят еднакво, че има много алтернативи за членство в различни организации, че новите поколения са с друг начин на живот и специфична култура, че  дигиталният свят е факт без алтернатива. </a:t>
            </a:r>
          </a:p>
          <a:p>
            <a:pPr>
              <a:defRPr/>
            </a:pPr>
            <a:endParaRPr lang="bg-BG" altLang="bg-B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Познаването на Ротари с правилата и реда на организацията, с възможностите, които ни дава е един от важните ключове към устойчиво и растящо членство. Когато сред нас има хора, които не са наясно къде точно членуват, има риск за бъдещето на целия клуб. </a:t>
            </a:r>
            <a:endParaRPr lang="bg-BG" dirty="0"/>
          </a:p>
        </p:txBody>
      </p:sp>
      <p:sp>
        <p:nvSpPr>
          <p:cNvPr id="17715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62434A-8617-4815-91FF-59AA873B9FC5}" type="slidenum">
              <a:rPr lang="bg-BG" altLang="bg-BG" smtClean="0"/>
              <a:pPr/>
              <a:t>73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4002291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Ново измерение на лидерството и службата, нова визия която събира хората, увеличава въздействието ни и създава трайна положителна промяна в нашите общности и по света. Ключовете думи са въздействие, обхват, ангажираност, адаптиране  и всяка от тях е свързана с членството. 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Всяка от целите е постижима при жизнени клубове, които ангажират почтени, талантливи и активни личности, в среда която ни дава възможност да изразим по най-добър начин себе си, да общуваме с приятели и да израстваме като хора и професионалисти.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Да сме оптимисти за един по-добър свят и за бъдещето на Ротари, означава да имаме действена нагласа, да сме готови да се променяме.</a:t>
            </a: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0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1E6907-E976-41A9-A0DA-B41CD07B8FF2}" type="slidenum">
              <a:rPr lang="bg-BG" altLang="bg-BG" smtClean="0"/>
              <a:pPr/>
              <a:t>74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5773090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Преди всичко, идеята за иновативност в Ротари трябва да се превърне в начин на мислене. В основата му е развитие на култура на позитивна промяна, адаптиране към нуждите на нашите членове, към новите реалности и предизвикателства. 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В България има хиляди неправителствени организации със смислени каузи и те са представени във всяка от нашите общности – физически ли през интернет платформа. Много от тях не изискват постоянно членство и участието в техните каузи не е свързано с разходи. Ние сме в конкуренция с тях за едни и същи хора, като част от конкуренцията сме си я създали сами.</a:t>
            </a:r>
          </a:p>
        </p:txBody>
      </p:sp>
      <p:sp>
        <p:nvSpPr>
          <p:cNvPr id="18125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8BDE9D-6B16-40B8-A220-9C1F44FE02C7}" type="slidenum">
              <a:rPr lang="bg-BG" altLang="bg-BG" smtClean="0"/>
              <a:pPr/>
              <a:t>75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8161308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Решението за гъвкавост по отношение на срещите – график и формат, начин на провеждане – на живо и/или онлайн, начин на гласуване и вземане на решения, трябва да бъде отразено в клубната конституция и правилник. </a:t>
            </a:r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30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F152F6-3167-49AC-9D76-138F772C63F4}" type="slidenum">
              <a:rPr lang="bg-BG" altLang="bg-BG" smtClean="0"/>
              <a:pPr/>
              <a:t>76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7779311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6B51F8-97B8-4B97-A10F-1CAAAAF647C4}" type="slidenum">
              <a:rPr lang="bg-BG" altLang="bg-BG" smtClean="0"/>
              <a:pPr/>
              <a:t>77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3821588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И се приближаваме към паузата за кафе!</a:t>
            </a:r>
          </a:p>
        </p:txBody>
      </p:sp>
      <p:sp>
        <p:nvSpPr>
          <p:cNvPr id="18739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CE07EC-9C08-4851-A8D3-F75FB2664E74}" type="slidenum">
              <a:rPr lang="bg-BG" altLang="bg-BG" smtClean="0"/>
              <a:pPr/>
              <a:t>78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7520828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226B0D57-69DC-4D38-8D6C-D6A78CB730D1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79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6551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F2108C01-7E5D-472E-A61C-3381597DAB70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6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249314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6B1C3DF0-6123-4C1D-ACFF-28B3A14F649D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80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92761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Дългосрочните програми на Ротари:</a:t>
            </a:r>
          </a:p>
          <a:p>
            <a:pPr marL="171450" indent="-171450">
              <a:buFontTx/>
              <a:buChar char="-"/>
              <a:defRPr/>
            </a:pPr>
            <a:r>
              <a:rPr lang="bg-BG" altLang="bg-BG" dirty="0" err="1">
                <a:latin typeface="Arial" panose="020B0604020202020204" pitchFamily="34" charset="0"/>
                <a:cs typeface="Arial" panose="020B0604020202020204" pitchFamily="34" charset="0"/>
              </a:rPr>
              <a:t>Ротаракт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– младежи между 18-30 години</a:t>
            </a:r>
          </a:p>
          <a:p>
            <a:pPr marL="171450" indent="-171450">
              <a:buFontTx/>
              <a:buChar char="-"/>
              <a:defRPr/>
            </a:pPr>
            <a:r>
              <a:rPr lang="bg-BG" altLang="bg-BG" dirty="0" err="1">
                <a:latin typeface="Arial" panose="020B0604020202020204" pitchFamily="34" charset="0"/>
                <a:cs typeface="Arial" panose="020B0604020202020204" pitchFamily="34" charset="0"/>
              </a:rPr>
              <a:t>Интеракт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– младежи между 12-18 години</a:t>
            </a:r>
          </a:p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Краткосрочните програми на Ротари за младежи до 30 години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bg-BG" dirty="0">
                <a:latin typeface="Arial" panose="020B0604020202020204" pitchFamily="34" charset="0"/>
                <a:cs typeface="Arial" panose="020B0604020202020204" pitchFamily="34" charset="0"/>
              </a:rPr>
              <a:t>RYLA </a:t>
            </a:r>
          </a:p>
          <a:p>
            <a:pPr marL="171450" indent="-171450">
              <a:buFontTx/>
              <a:buChar char="-"/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Младежки обмен</a:t>
            </a:r>
          </a:p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defRPr/>
            </a:pPr>
            <a:endParaRPr lang="bg-BG" alt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bg-BG" alt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AE8BAC-512E-4DE3-9A30-D72519D46378}" type="slidenum">
              <a:rPr lang="bg-BG" altLang="bg-BG" smtClean="0"/>
              <a:pPr/>
              <a:t>81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9103147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Какво ги обединява: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Изброяване с всеки клик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Пуска се клипчето: И ако трябва да отговорим само с една дума на този въпрос, коя би била тя? Разбира се – Ротари!</a:t>
            </a: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DFC9EF-B805-4F98-B468-22F96DEE9141}" type="slidenum">
              <a:rPr lang="bg-BG" altLang="bg-BG" smtClean="0"/>
              <a:pPr/>
              <a:t>82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5224621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Вече знаем кои са те – Новите поколения, как дефинираме тяхната същност. Многократно чухме Стратегически план./“закачката“ се случва на база внимателно следене на предходните презентации/ Могат ли програмите в служба на новите поколения да добавят устойчивост, креативност и нови възможности в нашите ротари клубове?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В основата на увеличаването на нашето въздействие са взаимоотношенията, които ротари създава. Когато те са насочени и към новите поколения ние инвестираме и във възможността да разширим нашия обхват, да направим клубната палитра по-цветна и да споделим гледната точка за действие на различни по възраст и професионална зрялост хора. 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Да бъдем ангажирани да дадем пример „Как хората на действието се обединяват за един по-добър свят?“, със сигурност ще ни провокира да надградим собствените си способности.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А те – новите поколения, със сигурност ще ни предоставят креативни възможности, иновативни идеи и заедно ще създадем един нов път на лидерството чрез действие.</a:t>
            </a:r>
          </a:p>
          <a:p>
            <a:endParaRPr lang="bg-BG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389279-C2D3-43AF-896E-21582B6C6B03}" type="slidenum">
              <a:rPr lang="bg-BG" altLang="bg-BG" smtClean="0"/>
              <a:pPr/>
              <a:t>83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7821946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bg-BG" altLang="bg-BG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Да се запознаем с програмите, който вече съществуват в нашия клуб!  - и  установим дали нашата дефиниция за тях и действията, които предприемаме или не са близки до установените такива.</a:t>
            </a:r>
          </a:p>
          <a:p>
            <a:pPr marL="171450" indent="-171450">
              <a:buFontTx/>
              <a:buChar char="•"/>
            </a:pPr>
            <a:r>
              <a:rPr lang="bg-BG" altLang="bg-BG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Да определим възможността за осъществяване на поне една от програмите за нови поколения от нашия клуб! – срочността на програмите позволява всеки клуб да се възползва от поне една от тях.</a:t>
            </a:r>
          </a:p>
          <a:p>
            <a:pPr marL="171450" indent="-171450">
              <a:buFontTx/>
              <a:buChar char="•"/>
            </a:pPr>
            <a:r>
              <a:rPr lang="bg-BG" altLang="bg-BG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Да задаваме въпроси и да търсим подкрепа от Комитета в служба на новите поколения! – Когато получим приятелска гледна точна на база на опита, целта изглежда по-лесно достижима, а удовлетвореността от съвместните действия…това е Ротари.</a:t>
            </a: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860E40-38EC-41DB-92F1-3BEDC1C8DB73}" type="slidenum">
              <a:rPr lang="bg-BG" altLang="bg-BG" smtClean="0"/>
              <a:pPr/>
              <a:t>84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9504745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D93BBC-6505-4D56-92DE-370A34F9F072}" type="slidenum">
              <a:rPr lang="bg-BG" altLang="bg-BG" smtClean="0"/>
              <a:pPr/>
              <a:t>85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41092829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CBD76381-8250-4039-A4DE-02DE59847FFD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87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89332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A21A8093-172D-4E0A-A893-0634F8BD0D90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88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6177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0DEE30-2C58-4482-A903-FB16A47A2997}" type="slidenum">
              <a:rPr lang="bg-BG" altLang="bg-BG" smtClean="0"/>
              <a:pPr/>
              <a:t>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75338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CC3AF9-9670-4143-A4F7-9D4E27506F68}" type="slidenum">
              <a:rPr lang="bg-BG" altLang="bg-BG" smtClean="0"/>
              <a:pPr/>
              <a:t>14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8063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0D5EA605-20B6-4C25-9893-2A069CCCCCB1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20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937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8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9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7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61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5A57B24-7DA7-4D55-B957-B18077AF5B2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96741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EBABEAE-3E10-4CE9-94AF-D26C39951751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925029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BDD1887-4782-4BD6-AAC5-F59D765E083C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54376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1F26862-3B57-4F2A-90FD-82FE43D97EA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60775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488248D-F26E-4C0B-A6B3-93A195926611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085475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B25B7FB-4D0D-4DD9-AC90-2F10C4ECA23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53388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EA522BA-369F-403B-8D69-6534D4390C7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96058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323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A978DA5-2E50-4574-8125-5103DD73355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98086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2EE09B2-B4BF-4D79-8348-64540861E1F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3188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09034F4-2FE4-4941-971B-7F4E0E6A9125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00587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6151068-6B3C-46BB-84F9-3C12783DC1B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674907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16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05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2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33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34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9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37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6481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01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08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68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815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320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634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673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438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4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6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2595563" y="549275"/>
            <a:ext cx="2860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lang="bg-BG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-2020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Марк Малоуни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Митко Минев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ДГЕ: Илиян Николов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49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64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4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35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2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48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16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80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36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7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57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643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/>
            </a:extLst>
          </p:cNvPr>
          <p:cNvGrpSpPr/>
          <p:nvPr userDrawn="1"/>
        </p:nvGrpSpPr>
        <p:grpSpPr>
          <a:xfrm>
            <a:off x="246128" y="6237312"/>
            <a:ext cx="32943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b="1" dirty="0">
                <a:latin typeface="GeosansLight" panose="02000603020000020003"/>
              </a:endParaRPr>
            </a:p>
          </p:txBody>
        </p:sp>
        <p:sp>
          <p:nvSpPr>
            <p:cNvPr id="6" name="Rectangle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>
            <a:fillRect/>
          </a:stretch>
        </p:blipFill>
        <p:spPr bwMode="auto">
          <a:xfrm>
            <a:off x="8321675" y="5773738"/>
            <a:ext cx="822325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228600"/>
            <a:ext cx="12207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/>
            </a:extLst>
          </p:cNvPr>
          <p:cNvSpPr/>
          <p:nvPr userDrawn="1"/>
        </p:nvSpPr>
        <p:spPr>
          <a:xfrm>
            <a:off x="7891463" y="95250"/>
            <a:ext cx="1195387" cy="71913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21772"/>
            <a:ext cx="7348373" cy="73866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845046"/>
            <a:ext cx="7348373" cy="4154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46063" y="6237288"/>
            <a:ext cx="330200" cy="3905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2F3A46"/>
                </a:solidFill>
              </a:defRPr>
            </a:lvl1pPr>
          </a:lstStyle>
          <a:p>
            <a:pPr>
              <a:defRPr/>
            </a:pPr>
            <a:fld id="{8C0F362D-F9CE-4D20-A1BD-349302BEE8A2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810549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858000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3168650" y="2520950"/>
            <a:ext cx="197643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167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3168650" y="795338"/>
            <a:ext cx="19764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056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 userDrawn="1"/>
        </p:nvGrpSpPr>
        <p:grpSpPr bwMode="auto">
          <a:xfrm>
            <a:off x="381000" y="2867025"/>
            <a:ext cx="2606675" cy="777875"/>
            <a:chOff x="381000" y="2867472"/>
            <a:chExt cx="2606824" cy="777552"/>
          </a:xfrm>
        </p:grpSpPr>
        <p:pic>
          <p:nvPicPr>
            <p:cNvPr id="3" name="Picture 4" descr="D:\rotary\0000 Vesko\grafics\T1819EN_Lockup_PMS-C-TRANSPERENT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1000" y="2867472"/>
              <a:ext cx="1699456" cy="77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t="9052" r="13147" b="20926"/>
            <a:stretch>
              <a:fillRect/>
            </a:stretch>
          </p:blipFill>
          <p:spPr bwMode="auto">
            <a:xfrm>
              <a:off x="2168722" y="2911079"/>
              <a:ext cx="819102" cy="73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0324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rotary\0000 Vesko\grafics\T1819EN_Lockup_PMS-C-TRANSPE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143500" y="2687638"/>
            <a:ext cx="16986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6931025" y="2730500"/>
            <a:ext cx="8191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70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3748088" y="2735263"/>
            <a:ext cx="1976437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688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651625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6838950" y="4298950"/>
            <a:ext cx="13335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chemeClr val="bg1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chemeClr val="bg1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chemeClr val="bg1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chemeClr val="bg1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1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51352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160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899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920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595563" y="549275"/>
            <a:ext cx="2860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lang="bg-BG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-2020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Марк Малоуни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Митко Минев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ДГЕ: Илиян Николов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4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79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3844925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45024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4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595563" y="549275"/>
            <a:ext cx="2860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lang="bg-BG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-2020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Марк Малоуни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Митко Минев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ДГЕ: Илиян Николов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sp>
        <p:nvSpPr>
          <p:cNvPr id="6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5" r:id="rId1"/>
    <p:sldLayoutId id="2147485832" r:id="rId2"/>
    <p:sldLayoutId id="2147485833" r:id="rId3"/>
    <p:sldLayoutId id="2147485834" r:id="rId4"/>
    <p:sldLayoutId id="2147485835" r:id="rId5"/>
    <p:sldLayoutId id="2147485836" r:id="rId6"/>
    <p:sldLayoutId id="2147485837" r:id="rId7"/>
    <p:sldLayoutId id="2147485846" r:id="rId8"/>
    <p:sldLayoutId id="2147485847" r:id="rId9"/>
    <p:sldLayoutId id="2147485848" r:id="rId10"/>
    <p:sldLayoutId id="2147485838" r:id="rId11"/>
    <p:sldLayoutId id="2147485849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  <a:endParaRPr lang="bg-BG" altLang="bg-BG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  <a:endParaRPr lang="bg-BG" altLang="bg-BG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0" r:id="rId1"/>
    <p:sldLayoutId id="2147485851" r:id="rId2"/>
    <p:sldLayoutId id="2147485852" r:id="rId3"/>
    <p:sldLayoutId id="2147485853" r:id="rId4"/>
    <p:sldLayoutId id="2147485854" r:id="rId5"/>
    <p:sldLayoutId id="2147485855" r:id="rId6"/>
    <p:sldLayoutId id="2147485856" r:id="rId7"/>
    <p:sldLayoutId id="2147485857" r:id="rId8"/>
    <p:sldLayoutId id="2147485858" r:id="rId9"/>
    <p:sldLayoutId id="2147485859" r:id="rId10"/>
    <p:sldLayoutId id="214748586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1" r:id="rId1"/>
    <p:sldLayoutId id="2147485862" r:id="rId2"/>
    <p:sldLayoutId id="2147485863" r:id="rId3"/>
    <p:sldLayoutId id="2147485864" r:id="rId4"/>
    <p:sldLayoutId id="2147485865" r:id="rId5"/>
    <p:sldLayoutId id="2147485866" r:id="rId6"/>
    <p:sldLayoutId id="2147485867" r:id="rId7"/>
    <p:sldLayoutId id="2147485868" r:id="rId8"/>
    <p:sldLayoutId id="2147485869" r:id="rId9"/>
    <p:sldLayoutId id="2147485839" r:id="rId10"/>
    <p:sldLayoutId id="2147485870" r:id="rId11"/>
    <p:sldLayoutId id="2147485840" r:id="rId12"/>
    <p:sldLayoutId id="2147485871" r:id="rId13"/>
    <p:sldLayoutId id="2147485872" r:id="rId14"/>
    <p:sldLayoutId id="2147485873" r:id="rId15"/>
    <p:sldLayoutId id="2147485874" r:id="rId16"/>
    <p:sldLayoutId id="2147485875" r:id="rId17"/>
    <p:sldLayoutId id="2147485841" r:id="rId1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6" r:id="rId1"/>
    <p:sldLayoutId id="2147485877" r:id="rId2"/>
    <p:sldLayoutId id="2147485878" r:id="rId3"/>
    <p:sldLayoutId id="2147485879" r:id="rId4"/>
    <p:sldLayoutId id="2147485880" r:id="rId5"/>
    <p:sldLayoutId id="2147485881" r:id="rId6"/>
    <p:sldLayoutId id="2147485882" r:id="rId7"/>
    <p:sldLayoutId id="2147485842" r:id="rId8"/>
    <p:sldLayoutId id="2147485843" r:id="rId9"/>
    <p:sldLayoutId id="2147485883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4" r:id="rId1"/>
    <p:sldLayoutId id="2147485885" r:id="rId2"/>
    <p:sldLayoutId id="2147485886" r:id="rId3"/>
    <p:sldLayoutId id="2147485887" r:id="rId4"/>
    <p:sldLayoutId id="2147485888" r:id="rId5"/>
    <p:sldLayoutId id="2147485889" r:id="rId6"/>
    <p:sldLayoutId id="2147485844" r:id="rId7"/>
    <p:sldLayoutId id="2147485890" r:id="rId8"/>
    <p:sldLayoutId id="2147485891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hyperlink" Target="http://www.rotarydistrict2482.org/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rotary.org/" TargetMode="Externa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.org/en/engaging-younger-professionals-toolkit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-bulgaria.org/&#1082;&#1086;&#1084;&#1080;&#1090;&#1077;&#1090;&#1080;/58-&#1075;&#1086;&#1076;&#1080;&#1085;&#1072;-27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5" Type="http://schemas.openxmlformats.org/officeDocument/2006/relationships/hyperlink" Target="Prospective_Members_Exec_Sum_FINAL_EN.pdf" TargetMode="External"/><Relationship Id="rId4" Type="http://schemas.openxmlformats.org/officeDocument/2006/relationships/hyperlink" Target="CurrentMembersExecSummary_EN.pdf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my.rotary.org/en/learn?deep-link=https://learn.rotary.org/members?r%3Dsite/sso%26sso_type%3Dsaml%26id_course%3D60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my.rotary.org/en/document/club-types" TargetMode="External"/><Relationship Id="rId4" Type="http://schemas.openxmlformats.org/officeDocument/2006/relationships/hyperlink" Target="https://my.rotary.org/en/club-flexibility-faq#membership_types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6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rotary.org/give" TargetMode="Externa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 – ЧЛЕНСТВО – ПУБЛИЧЕН ИМИДЖ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1633538" y="1366838"/>
            <a:ext cx="7100887" cy="4646612"/>
            <a:chOff x="1633637" y="1366838"/>
            <a:chExt cx="7100788" cy="4646612"/>
          </a:xfrm>
        </p:grpSpPr>
        <p:pic>
          <p:nvPicPr>
            <p:cNvPr id="7168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593850"/>
              <a:ext cx="3159125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24456" y="1366838"/>
              <a:ext cx="2439954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bg-BG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ЧЛЕНСТВО</a:t>
              </a:r>
              <a:endPara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687" name="TextBox 5"/>
            <p:cNvSpPr txBox="1">
              <a:spLocks noChangeArrowheads="1"/>
            </p:cNvSpPr>
            <p:nvPr/>
          </p:nvSpPr>
          <p:spPr bwMode="auto">
            <a:xfrm>
              <a:off x="6096000" y="3200400"/>
              <a:ext cx="263842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bg-BG" altLang="en-US" sz="3000" b="1">
                  <a:solidFill>
                    <a:srgbClr val="00B050"/>
                  </a:solidFill>
                </a:rPr>
                <a:t>ЛИДЕРСТВО</a:t>
              </a:r>
              <a:endParaRPr lang="en-US" altLang="en-US" sz="3000" b="1">
                <a:solidFill>
                  <a:srgbClr val="00B050"/>
                </a:solidFill>
              </a:endParaRPr>
            </a:p>
          </p:txBody>
        </p:sp>
        <p:sp>
          <p:nvSpPr>
            <p:cNvPr id="71688" name="TextBox 6"/>
            <p:cNvSpPr txBox="1">
              <a:spLocks noChangeArrowheads="1"/>
            </p:cNvSpPr>
            <p:nvPr/>
          </p:nvSpPr>
          <p:spPr bwMode="auto">
            <a:xfrm>
              <a:off x="1633637" y="4114800"/>
              <a:ext cx="187156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bg-BG" altLang="en-US" sz="3000" b="1">
                  <a:solidFill>
                    <a:srgbClr val="FFC000"/>
                  </a:solidFill>
                </a:rPr>
                <a:t>ИМИДЖ</a:t>
              </a:r>
              <a:endParaRPr lang="en-US" altLang="en-US" sz="3000" b="1">
                <a:solidFill>
                  <a:srgbClr val="FFC000"/>
                </a:solidFill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55675" y="1976438"/>
            <a:ext cx="2092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bg-BG" altLang="en-US" sz="3000" b="1" dirty="0">
                <a:solidFill>
                  <a:srgbClr val="C10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</a:t>
            </a:r>
            <a:endParaRPr lang="en-US" altLang="en-US" sz="3000" b="1" dirty="0">
              <a:solidFill>
                <a:srgbClr val="C1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 – </a:t>
            </a:r>
            <a:r>
              <a:rPr lang="bg-BG" sz="2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ЧЛЕНСТВО</a:t>
            </a:r>
            <a:r>
              <a:rPr lang="bg-BG" sz="2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Segoe UI" panose="020B0502040204020203" pitchFamily="34" charset="0"/>
              </a:rPr>
              <a:t> </a:t>
            </a: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– ПУБЛИЧЕН ИМИДЖ</a:t>
            </a:r>
            <a:endParaRPr lang="en-GB" sz="2200" dirty="0"/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484313"/>
            <a:ext cx="5033962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750" y="1341438"/>
            <a:ext cx="3168650" cy="4554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сплотяване на клуба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повишаване на мотивацията;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активно включване;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задържане на 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членовете</a:t>
            </a: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ривличане на </a:t>
            </a: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нови членове.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 – ЧЛЕНСТВО</a:t>
            </a:r>
            <a:r>
              <a:rPr lang="bg-BG" sz="2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Segoe UI" panose="020B0502040204020203" pitchFamily="34" charset="0"/>
              </a:rPr>
              <a:t> </a:t>
            </a: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– </a:t>
            </a:r>
            <a:r>
              <a:rPr lang="bg-BG" sz="2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ПУБЛИЧЕН ИМИДЖ</a:t>
            </a:r>
            <a:endParaRPr lang="en-GB" sz="22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4338" y="1341438"/>
            <a:ext cx="3294062" cy="4400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популяризирате дейността на 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клуба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;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положителен имидж на клуба и Ротари;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повишена разпознаваемост;</a:t>
            </a:r>
            <a:endParaRPr lang="bg-BG" sz="26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предпочитан партньор.</a:t>
            </a:r>
          </a:p>
        </p:txBody>
      </p:sp>
      <p:pic>
        <p:nvPicPr>
          <p:cNvPr id="73732" name="Picture 5" descr="C:\Users\cally\Desktop\ROTARY-READY\4.DG\DG Execution\2018-19\DG1803_Rousse-Dunav\Visual\Press Bulgaria R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4" b="39824"/>
          <a:stretch>
            <a:fillRect/>
          </a:stretch>
        </p:blipFill>
        <p:spPr bwMode="auto">
          <a:xfrm>
            <a:off x="3563938" y="1484313"/>
            <a:ext cx="54229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6" descr="C:\Users\cally\Desktop\ROTARY-READY\Pre-PETs 2019\HELP\pic\1567435525354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13544"/>
          <a:stretch>
            <a:fillRect/>
          </a:stretch>
        </p:blipFill>
        <p:spPr bwMode="auto">
          <a:xfrm>
            <a:off x="4932363" y="3471863"/>
            <a:ext cx="35401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ПРОЕКТИ</a:t>
            </a:r>
            <a:r>
              <a:rPr lang="bg-BG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                 </a:t>
            </a:r>
            <a:r>
              <a:rPr lang="bg-BG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нов стратегически план</a:t>
            </a:r>
            <a:endParaRPr lang="en-GB" sz="2200" dirty="0"/>
          </a:p>
        </p:txBody>
      </p:sp>
      <p:grpSp>
        <p:nvGrpSpPr>
          <p:cNvPr id="74755" name="Group 13"/>
          <p:cNvGrpSpPr>
            <a:grpSpLocks/>
          </p:cNvGrpSpPr>
          <p:nvPr/>
        </p:nvGrpSpPr>
        <p:grpSpPr bwMode="auto">
          <a:xfrm>
            <a:off x="90488" y="1125538"/>
            <a:ext cx="9018587" cy="5111750"/>
            <a:chOff x="-7244" y="1505230"/>
            <a:chExt cx="9144000" cy="5184000"/>
          </a:xfrm>
        </p:grpSpPr>
        <p:sp>
          <p:nvSpPr>
            <p:cNvPr id="5" name="Rectangle 4"/>
            <p:cNvSpPr/>
            <p:nvPr/>
          </p:nvSpPr>
          <p:spPr>
            <a:xfrm>
              <a:off x="-7244" y="1505230"/>
              <a:ext cx="4572805" cy="2592000"/>
            </a:xfrm>
            <a:prstGeom prst="rect">
              <a:avLst/>
            </a:prstGeom>
            <a:solidFill>
              <a:srgbClr val="0C9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565561" y="1505230"/>
              <a:ext cx="4571195" cy="2592000"/>
            </a:xfrm>
            <a:prstGeom prst="rect">
              <a:avLst/>
            </a:prstGeom>
            <a:solidFill>
              <a:srgbClr val="C015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3" y="4097230"/>
              <a:ext cx="4571195" cy="2592000"/>
            </a:xfrm>
            <a:prstGeom prst="rect">
              <a:avLst/>
            </a:prstGeom>
            <a:solidFill>
              <a:srgbClr val="F8A81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65561" y="4097230"/>
              <a:ext cx="4571195" cy="2592000"/>
            </a:xfrm>
            <a:prstGeom prst="rect">
              <a:avLst/>
            </a:prstGeom>
            <a:solidFill>
              <a:srgbClr val="153C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4762" name="Content Placeholder 2"/>
            <p:cNvSpPr txBox="1">
              <a:spLocks/>
            </p:cNvSpPr>
            <p:nvPr/>
          </p:nvSpPr>
          <p:spPr bwMode="auto">
            <a:xfrm>
              <a:off x="457651" y="2331771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УВЕЛИЧАВАНЕ НА НАШЕТО ВЪЗДЕЙСТВИЕ</a:t>
              </a:r>
            </a:p>
          </p:txBody>
        </p:sp>
        <p:sp>
          <p:nvSpPr>
            <p:cNvPr id="74763" name="Content Placeholder 2"/>
            <p:cNvSpPr txBox="1">
              <a:spLocks/>
            </p:cNvSpPr>
            <p:nvPr/>
          </p:nvSpPr>
          <p:spPr bwMode="auto">
            <a:xfrm>
              <a:off x="5221324" y="2331771"/>
              <a:ext cx="3456384" cy="8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РАЗШИРЯВАНЕ НА ОБХВАТА НИ</a:t>
              </a:r>
            </a:p>
          </p:txBody>
        </p:sp>
        <p:sp>
          <p:nvSpPr>
            <p:cNvPr id="74764" name="Content Placeholder 2"/>
            <p:cNvSpPr txBox="1">
              <a:spLocks/>
            </p:cNvSpPr>
            <p:nvPr/>
          </p:nvSpPr>
          <p:spPr bwMode="auto">
            <a:xfrm>
              <a:off x="550564" y="4923771"/>
              <a:ext cx="3456384" cy="8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АНГАЖИРАНОСТ НА УЧАСТНИЦИТЕ</a:t>
              </a:r>
            </a:p>
          </p:txBody>
        </p:sp>
        <p:sp>
          <p:nvSpPr>
            <p:cNvPr id="74765" name="Content Placeholder 2"/>
            <p:cNvSpPr txBox="1">
              <a:spLocks/>
            </p:cNvSpPr>
            <p:nvPr/>
          </p:nvSpPr>
          <p:spPr bwMode="auto">
            <a:xfrm>
              <a:off x="5245230" y="4763891"/>
              <a:ext cx="3456384" cy="1258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УВЕЛИЧАВАНЕ НА СПОСОБНОСТТА НИ ЗА АДАПТИРАНЕ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1673225" y="549275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/>
          <p:cNvSpPr/>
          <p:nvPr/>
        </p:nvSpPr>
        <p:spPr>
          <a:xfrm flipH="1" flipV="1">
            <a:off x="2178050" y="544513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/>
              <a:t>глобални и дистриктни грантове</a:t>
            </a:r>
            <a:endParaRPr lang="en-GB" altLang="en-US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75779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10847" r="16557" b="5647"/>
          <a:stretch>
            <a:fillRect/>
          </a:stretch>
        </p:blipFill>
        <p:spPr bwMode="auto">
          <a:xfrm>
            <a:off x="971550" y="1484313"/>
            <a:ext cx="66960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ЗАЩО ДОБРИТЕ НАМЕРЕНИЯ НЕ СА ДОСТАТЪЧНИ?</a:t>
            </a:r>
            <a:endParaRPr lang="en-GB" altLang="en-US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778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5538"/>
            <a:ext cx="5410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038600" y="3097213"/>
            <a:ext cx="4648200" cy="3098800"/>
            <a:chOff x="4038600" y="3098006"/>
            <a:chExt cx="4648200" cy="3098800"/>
          </a:xfrm>
        </p:grpSpPr>
        <p:pic>
          <p:nvPicPr>
            <p:cNvPr id="7783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098006"/>
              <a:ext cx="4648200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ontent Placeholder 1"/>
            <p:cNvSpPr txBox="1">
              <a:spLocks/>
            </p:cNvSpPr>
            <p:nvPr/>
          </p:nvSpPr>
          <p:spPr bwMode="auto">
            <a:xfrm>
              <a:off x="4908550" y="3180556"/>
              <a:ext cx="2520950" cy="504825"/>
            </a:xfrm>
            <a:prstGeom prst="rect">
              <a:avLst/>
            </a:prstGeom>
            <a:solidFill>
              <a:srgbClr val="002060"/>
            </a:solidFill>
          </p:spPr>
          <p:txBody>
            <a:bodyPr/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0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6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2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8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itchFamily="34" charset="0"/>
                <a:buNone/>
                <a:defRPr/>
              </a:pPr>
              <a:r>
                <a:rPr lang="bg-BG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ОБЩНОСТ</a:t>
              </a:r>
              <a:endPara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48113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8413"/>
            <a:ext cx="407828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</a:t>
            </a:r>
            <a:r>
              <a:rPr lang="bg-BG" sz="26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                 </a:t>
            </a: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нов стратегически план</a:t>
            </a:r>
            <a:endParaRPr lang="en-GB" altLang="en-US" sz="2200" dirty="0" smtClean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850" y="1268413"/>
            <a:ext cx="4248150" cy="2408237"/>
          </a:xfrm>
          <a:prstGeom prst="rect">
            <a:avLst/>
          </a:prstGeom>
          <a:solidFill>
            <a:srgbClr val="0C9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8852" name="Content Placeholder 2"/>
          <p:cNvSpPr txBox="1">
            <a:spLocks/>
          </p:cNvSpPr>
          <p:nvPr/>
        </p:nvSpPr>
        <p:spPr bwMode="auto">
          <a:xfrm>
            <a:off x="755650" y="2133600"/>
            <a:ext cx="34559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УВЕЛИЧАВАНЕ НА НАШЕТО ВЪЗДЕЙСТВИЕ</a:t>
            </a:r>
          </a:p>
        </p:txBody>
      </p:sp>
      <p:sp>
        <p:nvSpPr>
          <p:cNvPr id="78853" name="Content Placeholder 2"/>
          <p:cNvSpPr txBox="1">
            <a:spLocks/>
          </p:cNvSpPr>
          <p:nvPr/>
        </p:nvSpPr>
        <p:spPr bwMode="auto">
          <a:xfrm>
            <a:off x="4721225" y="1412875"/>
            <a:ext cx="4252913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tx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1. Да подобрим комуникацията си с нашите общности, за да познаваме нуждите и проблемите, решаването на които да е цел на нашите проекти.</a:t>
            </a:r>
          </a:p>
          <a:p>
            <a:pPr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tx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2. Да повишим способността си в клубовете да реализираме значими проекти.</a:t>
            </a:r>
          </a:p>
        </p:txBody>
      </p:sp>
      <p:sp>
        <p:nvSpPr>
          <p:cNvPr id="78854" name="Content Placeholder 2"/>
          <p:cNvSpPr txBox="1">
            <a:spLocks/>
          </p:cNvSpPr>
          <p:nvPr/>
        </p:nvSpPr>
        <p:spPr bwMode="auto">
          <a:xfrm>
            <a:off x="550863" y="4924425"/>
            <a:ext cx="345598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АНГАЖИРАНОСТ НА УЧАСТНИЦИТЕ</a:t>
            </a:r>
          </a:p>
        </p:txBody>
      </p:sp>
      <p:grpSp>
        <p:nvGrpSpPr>
          <p:cNvPr id="78855" name="Group 13"/>
          <p:cNvGrpSpPr>
            <a:grpSpLocks/>
          </p:cNvGrpSpPr>
          <p:nvPr/>
        </p:nvGrpSpPr>
        <p:grpSpPr bwMode="auto">
          <a:xfrm>
            <a:off x="323850" y="3716338"/>
            <a:ext cx="4248150" cy="2409825"/>
            <a:chOff x="4564756" y="1505230"/>
            <a:chExt cx="4572000" cy="2592000"/>
          </a:xfrm>
        </p:grpSpPr>
        <p:sp>
          <p:nvSpPr>
            <p:cNvPr id="15" name="Rectangle 14"/>
            <p:cNvSpPr/>
            <p:nvPr/>
          </p:nvSpPr>
          <p:spPr>
            <a:xfrm>
              <a:off x="4564756" y="1505230"/>
              <a:ext cx="4572000" cy="2592000"/>
            </a:xfrm>
            <a:prstGeom prst="rect">
              <a:avLst/>
            </a:prstGeom>
            <a:solidFill>
              <a:srgbClr val="C015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8860" name="Content Placeholder 2"/>
            <p:cNvSpPr txBox="1">
              <a:spLocks/>
            </p:cNvSpPr>
            <p:nvPr/>
          </p:nvSpPr>
          <p:spPr bwMode="auto">
            <a:xfrm>
              <a:off x="5221324" y="2331771"/>
              <a:ext cx="3456384" cy="8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РАЗШИРЯВАНЕ НА ОБХВАТА НИ</a:t>
              </a:r>
            </a:p>
          </p:txBody>
        </p:sp>
      </p:grpSp>
      <p:sp>
        <p:nvSpPr>
          <p:cNvPr id="78856" name="Content Placeholder 2"/>
          <p:cNvSpPr txBox="1">
            <a:spLocks/>
          </p:cNvSpPr>
          <p:nvPr/>
        </p:nvSpPr>
        <p:spPr bwMode="auto">
          <a:xfrm>
            <a:off x="4702175" y="4300538"/>
            <a:ext cx="425291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tx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3. Да надградим уменията и опита на клубно ниво за по-добра комуникация с общността и лидерите на влияние в нея.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673225" y="549275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ight Arrow 18"/>
          <p:cNvSpPr/>
          <p:nvPr/>
        </p:nvSpPr>
        <p:spPr>
          <a:xfrm flipH="1" flipV="1">
            <a:off x="2178050" y="544513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РЕСУРСИ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79875" name="Group 2"/>
          <p:cNvGrpSpPr>
            <a:grpSpLocks/>
          </p:cNvGrpSpPr>
          <p:nvPr/>
        </p:nvGrpSpPr>
        <p:grpSpPr bwMode="auto">
          <a:xfrm>
            <a:off x="360363" y="3284538"/>
            <a:ext cx="2030412" cy="2879725"/>
            <a:chOff x="360000" y="1440000"/>
            <a:chExt cx="2031567" cy="2880000"/>
          </a:xfrm>
        </p:grpSpPr>
        <p:pic>
          <p:nvPicPr>
            <p:cNvPr id="79886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1440000"/>
              <a:ext cx="2031567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60000" y="1440000"/>
              <a:ext cx="2031567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9876" name="Group 5"/>
          <p:cNvGrpSpPr>
            <a:grpSpLocks/>
          </p:cNvGrpSpPr>
          <p:nvPr/>
        </p:nvGrpSpPr>
        <p:grpSpPr bwMode="auto">
          <a:xfrm>
            <a:off x="2592388" y="3284538"/>
            <a:ext cx="1962150" cy="2879725"/>
            <a:chOff x="2592000" y="1440000"/>
            <a:chExt cx="1962880" cy="2880000"/>
          </a:xfrm>
        </p:grpSpPr>
        <p:pic>
          <p:nvPicPr>
            <p:cNvPr id="7988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000" y="1440000"/>
              <a:ext cx="1962880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592000" y="1440000"/>
              <a:ext cx="1961291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9877" name="Group 8"/>
          <p:cNvGrpSpPr>
            <a:grpSpLocks/>
          </p:cNvGrpSpPr>
          <p:nvPr/>
        </p:nvGrpSpPr>
        <p:grpSpPr bwMode="auto">
          <a:xfrm>
            <a:off x="4824413" y="3284538"/>
            <a:ext cx="1971675" cy="2879725"/>
            <a:chOff x="4824000" y="1440000"/>
            <a:chExt cx="1972800" cy="2880000"/>
          </a:xfrm>
        </p:grpSpPr>
        <p:pic>
          <p:nvPicPr>
            <p:cNvPr id="79882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301" y="1440000"/>
              <a:ext cx="1972096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824000" y="1440000"/>
              <a:ext cx="1972800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9878" name="Group 11"/>
          <p:cNvGrpSpPr>
            <a:grpSpLocks/>
          </p:cNvGrpSpPr>
          <p:nvPr/>
        </p:nvGrpSpPr>
        <p:grpSpPr bwMode="auto">
          <a:xfrm>
            <a:off x="6948488" y="3284538"/>
            <a:ext cx="1951037" cy="2879725"/>
            <a:chOff x="6948000" y="1440000"/>
            <a:chExt cx="1952281" cy="2880000"/>
          </a:xfrm>
        </p:grpSpPr>
        <p:pic>
          <p:nvPicPr>
            <p:cNvPr id="79880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440000"/>
              <a:ext cx="1952017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948000" y="1440000"/>
              <a:ext cx="1950693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5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81000" y="1125538"/>
            <a:ext cx="8367713" cy="217011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  <a:latin typeface="+mn-lt"/>
                <a:hlinkClick r:id="rId6"/>
              </a:rPr>
              <a:t>www.rotary.org</a:t>
            </a:r>
            <a:endParaRPr lang="en-US" b="1" dirty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latin typeface="+mn-lt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Learning Reference; Foundation Rotary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  <a:latin typeface="+mn-lt"/>
                <a:hlinkClick r:id="rId7"/>
              </a:rPr>
              <a:t>www.rotarydistrict2482.org</a:t>
            </a:r>
            <a:endParaRPr lang="en-US" b="1" dirty="0" smtClean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bg-BG" b="1" dirty="0" smtClean="0">
                <a:solidFill>
                  <a:srgbClr val="000000"/>
                </a:solidFill>
                <a:latin typeface="+mn-lt"/>
              </a:rPr>
              <a:t>	</a:t>
            </a:r>
            <a:r>
              <a:rPr lang="bg-BG" dirty="0" smtClean="0">
                <a:solidFill>
                  <a:srgbClr val="000000"/>
                </a:solidFill>
                <a:latin typeface="+mn-lt"/>
              </a:rPr>
              <a:t>Комитети/Комитет за Фондация Ротари</a:t>
            </a:r>
            <a:endParaRPr lang="ru-RU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altLang="en-US" sz="26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Дистриктни грантове: </a:t>
            </a:r>
            <a:r>
              <a:rPr lang="bg-BG" altLang="en-US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2019-20</a:t>
            </a:r>
            <a:endParaRPr lang="en-GB" sz="26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80899" name="Content Placeholder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bg-BG" altLang="en-US" sz="2400" smtClean="0">
                <a:solidFill>
                  <a:srgbClr val="002060"/>
                </a:solidFill>
                <a:latin typeface="Georgia" panose="02040502050405020303" pitchFamily="18" charset="0"/>
              </a:rPr>
              <a:t>Наличен ресурс за 2019-20:</a:t>
            </a:r>
            <a:endParaRPr lang="en-US" altLang="en-US" sz="240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80900" name="Content Placeholder 1"/>
          <p:cNvSpPr txBox="1">
            <a:spLocks/>
          </p:cNvSpPr>
          <p:nvPr/>
        </p:nvSpPr>
        <p:spPr bwMode="auto">
          <a:xfrm>
            <a:off x="828675" y="2016125"/>
            <a:ext cx="3167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32 900 долара</a:t>
            </a:r>
            <a:endParaRPr lang="en-US" altLang="en-US" sz="30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80901" name="Content Placeholder 1"/>
          <p:cNvSpPr txBox="1">
            <a:spLocks/>
          </p:cNvSpPr>
          <p:nvPr/>
        </p:nvSpPr>
        <p:spPr bwMode="auto">
          <a:xfrm>
            <a:off x="503238" y="2987675"/>
            <a:ext cx="572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bg-BG" altLang="en-US" sz="24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Краен срок за подаване на проекти:</a:t>
            </a:r>
            <a:endParaRPr lang="en-US" altLang="en-US" sz="24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80902" name="Content Placeholder 1"/>
          <p:cNvSpPr txBox="1">
            <a:spLocks/>
          </p:cNvSpPr>
          <p:nvPr/>
        </p:nvSpPr>
        <p:spPr bwMode="auto">
          <a:xfrm>
            <a:off x="863600" y="3527425"/>
            <a:ext cx="421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31</a:t>
            </a:r>
            <a:r>
              <a:rPr lang="bg-BG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. октомври 2019</a:t>
            </a:r>
            <a:endParaRPr lang="en-US" altLang="en-US" sz="30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80903" name="Content Placeholder 1"/>
          <p:cNvSpPr txBox="1">
            <a:spLocks/>
          </p:cNvSpPr>
          <p:nvPr/>
        </p:nvSpPr>
        <p:spPr bwMode="auto">
          <a:xfrm>
            <a:off x="468313" y="4371975"/>
            <a:ext cx="554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bg-BG" altLang="en-US" sz="24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Класиране и печеливши:</a:t>
            </a:r>
            <a:endParaRPr lang="en-US" altLang="en-US" sz="24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80904" name="Content Placeholder 1"/>
          <p:cNvSpPr txBox="1">
            <a:spLocks/>
          </p:cNvSpPr>
          <p:nvPr/>
        </p:nvSpPr>
        <p:spPr bwMode="auto">
          <a:xfrm>
            <a:off x="827088" y="4911725"/>
            <a:ext cx="763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30. ноември 2019, Правец</a:t>
            </a:r>
            <a:endParaRPr lang="en-US" altLang="en-US" sz="30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 bwMode="auto">
          <a:xfrm>
            <a:off x="4500563" y="2022475"/>
            <a:ext cx="3167062" cy="461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bg-BG" altLang="en-US" b="1" dirty="0" smtClean="0">
                <a:solidFill>
                  <a:schemeClr val="accent5"/>
                </a:solidFill>
                <a:latin typeface="Georgia" pitchFamily="18" charset="0"/>
              </a:rPr>
              <a:t>11-12 проекта</a:t>
            </a:r>
            <a:endParaRPr lang="en-US" altLang="en-US" b="1" dirty="0" smtClean="0">
              <a:solidFill>
                <a:schemeClr val="accent5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00113" y="1196975"/>
            <a:ext cx="7632700" cy="200025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Подкрепете </a:t>
            </a:r>
            <a:r>
              <a:rPr lang="bg-BG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ФондацияТА с </a:t>
            </a: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лично дарение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ＭＳ Ｐゴシック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Мотивирайте останалите членове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ＭＳ Ｐゴシック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Кандидатствайте </a:t>
            </a:r>
            <a:r>
              <a:rPr lang="bg-BG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за Ротари </a:t>
            </a: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грант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mn BG et R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2" y="1052736"/>
            <a:ext cx="912774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4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позитивен публичен имидж на Ротари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6991350" cy="12652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defRPr/>
            </a:pPr>
            <a:r>
              <a:rPr lang="ru-RU" altLang="en-US" sz="2400" b="1" dirty="0">
                <a:latin typeface="Georgia" pitchFamily="18" charset="0"/>
                <a:cs typeface="Times New Roman" pitchFamily="18" charset="0"/>
              </a:rPr>
              <a:t>Стратегията е концепция за </a:t>
            </a:r>
            <a:r>
              <a:rPr lang="ru-RU" altLang="en-US" sz="2400" b="1" dirty="0" smtClean="0">
                <a:latin typeface="Georgia" pitchFamily="18" charset="0"/>
                <a:cs typeface="Times New Roman" pitchFamily="18" charset="0"/>
              </a:rPr>
              <a:t>успех</a:t>
            </a:r>
          </a:p>
          <a:p>
            <a:pPr eaLnBrk="1" hangingPunct="1">
              <a:defRPr/>
            </a:pPr>
            <a:r>
              <a:rPr lang="ru-RU" altLang="en-US" sz="1700" dirty="0">
                <a:latin typeface="Georgia" pitchFamily="18" charset="0"/>
                <a:cs typeface="Times New Roman" pitchFamily="18" charset="0"/>
              </a:rPr>
              <a:t>Кирил Андреев, РК Велико Търново</a:t>
            </a:r>
          </a:p>
          <a:p>
            <a:pPr eaLnBrk="1" hangingPunct="1">
              <a:defRPr/>
            </a:pPr>
            <a:r>
              <a:rPr lang="ru-RU" altLang="en-US" sz="1700" dirty="0">
                <a:latin typeface="Georgia" pitchFamily="18" charset="0"/>
                <a:cs typeface="Times New Roman" pitchFamily="18" charset="0"/>
              </a:rPr>
              <a:t>Красимир Веселинов, РК София Балкан</a:t>
            </a:r>
          </a:p>
          <a:p>
            <a:pPr eaLnBrk="1" hangingPunct="1">
              <a:defRPr/>
            </a:pPr>
            <a:r>
              <a:rPr lang="ru-RU" altLang="en-US" sz="1700" dirty="0">
                <a:latin typeface="Georgia" pitchFamily="18" charset="0"/>
                <a:cs typeface="Times New Roman" pitchFamily="18" charset="0"/>
              </a:rPr>
              <a:t>Стоянка Георгиева, РК Бургас</a:t>
            </a:r>
            <a:endParaRPr lang="bg-BG" altLang="en-US" sz="1700" dirty="0" smtClean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_BqD81xsIdXM_360p кир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24744"/>
            <a:ext cx="8784976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bg-BG" sz="2800" b="1" smtClean="0">
                <a:latin typeface="Arial Narrow" panose="020B0606020202030204" pitchFamily="34" charset="0"/>
              </a:rPr>
              <a:t>Стратегията е концепция за успех</a:t>
            </a:r>
            <a:endParaRPr lang="bg-BG" altLang="bg-BG" sz="2800" b="1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Разпознаваемост </a:t>
            </a:r>
            <a:r>
              <a:rPr lang="bg-BG" sz="2400" b="1" i="1" dirty="0"/>
              <a:t>на марката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b="1" i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 smtClean="0"/>
              <a:t>Позитивният </a:t>
            </a:r>
            <a:r>
              <a:rPr lang="ru-RU" sz="1800" b="1" i="1" dirty="0"/>
              <a:t>публичен имидж </a:t>
            </a:r>
            <a:r>
              <a:rPr lang="ru-RU" sz="1800" b="1" i="1" dirty="0" smtClean="0"/>
              <a:t>увеличава нашия шанс да:</a:t>
            </a: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привлечем</a:t>
            </a:r>
            <a:r>
              <a:rPr lang="ru-RU" sz="1800" dirty="0" smtClean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и </a:t>
            </a:r>
            <a:r>
              <a:rPr lang="ru-RU" sz="1800" b="1" dirty="0" smtClean="0">
                <a:solidFill>
                  <a:srgbClr val="FFC000"/>
                </a:solidFill>
              </a:rPr>
              <a:t>задържим</a:t>
            </a:r>
            <a:r>
              <a:rPr lang="ru-RU" sz="1800" dirty="0" smtClean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на членове в клубовете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се увеличи </a:t>
            </a:r>
            <a:r>
              <a:rPr lang="ru-RU" sz="1800" b="1" dirty="0" smtClean="0">
                <a:solidFill>
                  <a:srgbClr val="FFC000"/>
                </a:solidFill>
              </a:rPr>
              <a:t>подкрепата </a:t>
            </a:r>
            <a:r>
              <a:rPr lang="ru-RU" sz="1800" b="1" dirty="0">
                <a:solidFill>
                  <a:srgbClr val="FFC000"/>
                </a:solidFill>
              </a:rPr>
              <a:t>за Фондация Ротари 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се включат </a:t>
            </a:r>
            <a:r>
              <a:rPr lang="ru-RU" sz="1800" b="1" dirty="0">
                <a:solidFill>
                  <a:srgbClr val="FFC000"/>
                </a:solidFill>
              </a:rPr>
              <a:t>доброволци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и </a:t>
            </a:r>
            <a:r>
              <a:rPr lang="ru-RU" sz="1800" b="1" dirty="0">
                <a:solidFill>
                  <a:srgbClr val="FFC000"/>
                </a:solidFill>
              </a:rPr>
              <a:t>партньори</a:t>
            </a:r>
            <a:r>
              <a:rPr lang="ru-RU" sz="1800" dirty="0">
                <a:solidFill>
                  <a:srgbClr val="002060"/>
                </a:solidFill>
              </a:rPr>
              <a:t> в дейността на Ротари</a:t>
            </a: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п</a:t>
            </a:r>
            <a:r>
              <a:rPr lang="ru-RU" sz="1800" dirty="0" smtClean="0">
                <a:solidFill>
                  <a:srgbClr val="002060"/>
                </a:solidFill>
              </a:rPr>
              <a:t>равим все по-стойностни и значими проекти.</a:t>
            </a: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90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610393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Клубна комисия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Работете в екип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 smtClean="0"/>
              <a:t>Позитивният </a:t>
            </a:r>
            <a:r>
              <a:rPr lang="ru-RU" sz="1800" b="1" i="1" dirty="0"/>
              <a:t>публичен имидж </a:t>
            </a:r>
            <a:endParaRPr lang="en-US" sz="1800" b="1" i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 smtClean="0"/>
              <a:t>се изгражда.</a:t>
            </a:r>
            <a:endParaRPr lang="ru-RU" sz="2800" b="1" i="1" dirty="0"/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Назначете </a:t>
            </a:r>
            <a:r>
              <a:rPr lang="ru-RU" sz="1800" b="1" dirty="0" smtClean="0">
                <a:solidFill>
                  <a:srgbClr val="FFC000"/>
                </a:solidFill>
              </a:rPr>
              <a:t>клубна комисия.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Съставете </a:t>
            </a:r>
            <a:r>
              <a:rPr lang="ru-RU" sz="1800" b="1" dirty="0">
                <a:solidFill>
                  <a:srgbClr val="FFC000"/>
                </a:solidFill>
              </a:rPr>
              <a:t>план за </a:t>
            </a:r>
            <a:r>
              <a:rPr lang="ru-RU" sz="1800" b="1" dirty="0" smtClean="0">
                <a:solidFill>
                  <a:srgbClr val="FFC000"/>
                </a:solidFill>
              </a:rPr>
              <a:t>действие.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О</a:t>
            </a:r>
            <a:r>
              <a:rPr lang="ru-RU" sz="1800" dirty="0" smtClean="0">
                <a:solidFill>
                  <a:srgbClr val="002060"/>
                </a:solidFill>
              </a:rPr>
              <a:t>пределете </a:t>
            </a:r>
            <a:r>
              <a:rPr lang="ru-RU" sz="1800" b="1" dirty="0" smtClean="0">
                <a:solidFill>
                  <a:srgbClr val="FFC000"/>
                </a:solidFill>
              </a:rPr>
              <a:t>бюджет.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Дистриктът </a:t>
            </a:r>
            <a:r>
              <a:rPr lang="ru-RU" sz="1400" b="1" dirty="0">
                <a:solidFill>
                  <a:srgbClr val="002060"/>
                </a:solidFill>
              </a:rPr>
              <a:t>ще ви подкрепи със </a:t>
            </a:r>
            <a:r>
              <a:rPr lang="ru-RU" sz="1400" b="1" dirty="0" smtClean="0">
                <a:solidFill>
                  <a:srgbClr val="002060"/>
                </a:solidFill>
              </a:rPr>
              <a:t>сигурност	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в кампания в социалните мрежи,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ако </a:t>
            </a:r>
            <a:r>
              <a:rPr lang="ru-RU" sz="1400" b="1" dirty="0">
                <a:solidFill>
                  <a:srgbClr val="002060"/>
                </a:solidFill>
              </a:rPr>
              <a:t>планирате събитие </a:t>
            </a:r>
            <a:r>
              <a:rPr lang="ru-RU" sz="1400" b="1" dirty="0" smtClean="0">
                <a:solidFill>
                  <a:srgbClr val="002060"/>
                </a:solidFill>
              </a:rPr>
              <a:t>за:</a:t>
            </a:r>
            <a:endParaRPr lang="ru-RU" sz="14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Октомври </a:t>
            </a:r>
            <a:r>
              <a:rPr lang="ru-RU" sz="1400" dirty="0">
                <a:solidFill>
                  <a:srgbClr val="002060"/>
                </a:solidFill>
              </a:rPr>
              <a:t>– Денят на Полио</a:t>
            </a: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Февруари </a:t>
            </a:r>
            <a:r>
              <a:rPr lang="ru-RU" sz="1400" dirty="0">
                <a:solidFill>
                  <a:srgbClr val="002060"/>
                </a:solidFill>
              </a:rPr>
              <a:t>– годишнина на нашата организация</a:t>
            </a: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11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60800"/>
            <a:ext cx="35766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576637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Официална среща с ДГ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Планирайте я внимателно.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i="1" dirty="0" smtClean="0"/>
              <a:t>Официален домакин за Зоната е </a:t>
            </a:r>
            <a:r>
              <a:rPr lang="ru-RU" sz="1600" b="1" i="1" dirty="0" smtClean="0">
                <a:solidFill>
                  <a:srgbClr val="FFC000"/>
                </a:solidFill>
              </a:rPr>
              <a:t>АДГ</a:t>
            </a:r>
            <a:r>
              <a:rPr lang="ru-RU" sz="1800" b="1" i="1" dirty="0" smtClean="0"/>
              <a:t>.</a:t>
            </a:r>
            <a:endParaRPr lang="ru-RU" sz="2800" b="1" i="1" dirty="0"/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Съгласувайте.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Организирайте срещи.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Поканете медии и партньори.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Изпратете прессъобщение.</a:t>
            </a: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i="1" dirty="0" smtClean="0"/>
              <a:t>Възможност без </a:t>
            </a:r>
            <a:r>
              <a:rPr lang="ru-RU" sz="1400" b="1" i="1" dirty="0"/>
              <a:t>много усилия да попаднете </a:t>
            </a:r>
            <a:r>
              <a:rPr lang="ru-RU" sz="1400" b="1" i="1" dirty="0" smtClean="0"/>
              <a:t>във </a:t>
            </a:r>
            <a:r>
              <a:rPr lang="ru-RU" sz="1400" b="1" i="1" dirty="0"/>
              <a:t>всички медии край вас и още по-важно: </a:t>
            </a:r>
            <a:r>
              <a:rPr lang="ru-RU" sz="1400" b="1" i="1" dirty="0" smtClean="0"/>
              <a:t>на </a:t>
            </a:r>
            <a:r>
              <a:rPr lang="ru-RU" sz="1400" b="1" i="1" dirty="0"/>
              <a:t>сайта на Общината и/или Областна управа</a:t>
            </a:r>
            <a:r>
              <a:rPr lang="ru-RU" sz="1800" b="1" i="1" dirty="0"/>
              <a:t>.</a:t>
            </a: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9318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Медии</a:t>
            </a:r>
            <a:endParaRPr lang="bg-BG" altLang="bg-BG" sz="2200" b="1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Връзки с медиите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b="1" i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/>
              <a:t>Определете какви </a:t>
            </a:r>
            <a:r>
              <a:rPr lang="ru-RU" sz="1800" b="1" i="1" dirty="0" smtClean="0"/>
              <a:t>и кои медии </a:t>
            </a:r>
            <a:r>
              <a:rPr lang="ru-RU" sz="1800" b="1" i="1" dirty="0"/>
              <a:t>и журналисти са ви </a:t>
            </a:r>
            <a:r>
              <a:rPr lang="ru-RU" sz="1800" b="1" i="1" dirty="0" smtClean="0"/>
              <a:t>нужни. </a:t>
            </a:r>
            <a:br>
              <a:rPr lang="ru-RU" sz="1800" b="1" i="1" dirty="0" smtClean="0"/>
            </a:br>
            <a:r>
              <a:rPr lang="ru-RU" sz="1800" i="1" dirty="0" smtClean="0"/>
              <a:t>Вие искате от тях бизнес услуга.</a:t>
            </a:r>
            <a:endParaRPr lang="ru-RU" sz="2800" i="1" dirty="0"/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Търсете медии с </a:t>
            </a:r>
            <a:r>
              <a:rPr lang="ru-RU" sz="1800" b="1" dirty="0" smtClean="0">
                <a:solidFill>
                  <a:srgbClr val="FFC000"/>
                </a:solidFill>
              </a:rPr>
              <a:t>уеб вариант.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Печатни.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Радио и телевизия.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Блогове и влогове </a:t>
            </a:r>
            <a:r>
              <a:rPr lang="ru-RU" sz="1800" dirty="0">
                <a:solidFill>
                  <a:srgbClr val="002060"/>
                </a:solidFill>
              </a:rPr>
              <a:t>на ваша територия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Социални мрежи.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800" i="1" dirty="0"/>
              <a:t>Годишно </a:t>
            </a:r>
            <a:r>
              <a:rPr lang="bg-BG" sz="1800" i="1" dirty="0" smtClean="0"/>
              <a:t>се появяват около </a:t>
            </a:r>
            <a:r>
              <a:rPr lang="bg-BG" sz="1800" i="1" dirty="0"/>
              <a:t>3000 </a:t>
            </a:r>
            <a:r>
              <a:rPr lang="bg-BG" sz="1800" i="1" dirty="0" smtClean="0"/>
              <a:t>публикации за </a:t>
            </a:r>
            <a:r>
              <a:rPr lang="bg-BG" sz="1800" i="1" dirty="0"/>
              <a:t>дейността </a:t>
            </a:r>
            <a:r>
              <a:rPr lang="bg-BG" sz="1800" i="1" dirty="0" smtClean="0"/>
              <a:t>ни</a:t>
            </a:r>
            <a:r>
              <a:rPr lang="ru-RU" sz="1800" i="1" dirty="0"/>
              <a:t> </a:t>
            </a:r>
            <a:r>
              <a:rPr lang="ru-RU" sz="1800" i="1" dirty="0" smtClean="0"/>
              <a:t>-</a:t>
            </a:r>
            <a:r>
              <a:rPr lang="ru-RU" sz="1800" i="1" dirty="0"/>
              <a:t> </a:t>
            </a:r>
            <a:r>
              <a:rPr lang="ru-RU" sz="1800" i="1" dirty="0" smtClean="0"/>
              <a:t>за Ротари, Ротаракт, Интеракт.</a:t>
            </a:r>
            <a:endParaRPr lang="ru-RU" sz="1800" i="1" dirty="0"/>
          </a:p>
        </p:txBody>
      </p:sp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Поведение пред медиите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800" b="1" i="1" dirty="0" smtClean="0"/>
              <a:t>Подгответе няколко отговора на въпроса: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800" b="1" i="1" dirty="0" smtClean="0">
                <a:solidFill>
                  <a:srgbClr val="FF0000"/>
                </a:solidFill>
              </a:rPr>
              <a:t>КАКВО Е РОТАРИ?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определете </a:t>
            </a:r>
            <a:r>
              <a:rPr lang="ru-RU" sz="1800" b="1" dirty="0" smtClean="0">
                <a:solidFill>
                  <a:srgbClr val="FFC000"/>
                </a:solidFill>
              </a:rPr>
              <a:t>своята зона на комфорт,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преценете</a:t>
            </a:r>
            <a:r>
              <a:rPr lang="ru-RU" sz="1800" b="1" dirty="0" smtClean="0">
                <a:solidFill>
                  <a:srgbClr val="FFC000"/>
                </a:solidFill>
              </a:rPr>
              <a:t> аудиторията,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п</a:t>
            </a:r>
            <a:r>
              <a:rPr lang="ru-RU" sz="1800" dirty="0" smtClean="0">
                <a:solidFill>
                  <a:srgbClr val="002060"/>
                </a:solidFill>
              </a:rPr>
              <a:t>окажете </a:t>
            </a:r>
            <a:r>
              <a:rPr lang="ru-RU" sz="1800" b="1" dirty="0" smtClean="0">
                <a:solidFill>
                  <a:srgbClr val="FFC000"/>
                </a:solidFill>
              </a:rPr>
              <a:t> приятелите от клуба,</a:t>
            </a: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г</a:t>
            </a:r>
            <a:r>
              <a:rPr lang="ru-RU" sz="1800" dirty="0" smtClean="0">
                <a:solidFill>
                  <a:srgbClr val="002060"/>
                </a:solidFill>
              </a:rPr>
              <a:t>оворете за своите </a:t>
            </a:r>
            <a:r>
              <a:rPr lang="ru-RU" sz="1800" b="1" dirty="0" smtClean="0">
                <a:solidFill>
                  <a:srgbClr val="FFC000"/>
                </a:solidFill>
              </a:rPr>
              <a:t> партньори,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радио и телевизия  </a:t>
            </a:r>
            <a:r>
              <a:rPr lang="ru-RU" sz="1800" dirty="0">
                <a:solidFill>
                  <a:srgbClr val="002060"/>
                </a:solidFill>
              </a:rPr>
              <a:t>- </a:t>
            </a:r>
            <a:r>
              <a:rPr lang="ru-RU" sz="1800" dirty="0" smtClean="0">
                <a:solidFill>
                  <a:srgbClr val="002060"/>
                </a:solidFill>
              </a:rPr>
              <a:t>избягвайте разяснителни кампании,</a:t>
            </a:r>
            <a:endParaRPr lang="ru-RU" sz="1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дрескод</a:t>
            </a:r>
            <a:r>
              <a:rPr lang="ru-RU" sz="1800" b="1" dirty="0" smtClean="0">
                <a:solidFill>
                  <a:srgbClr val="FFC000"/>
                </a:solidFill>
              </a:rPr>
              <a:t> и ротариански символи,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винаги със значка</a:t>
            </a:r>
            <a:r>
              <a:rPr lang="en-US" sz="1800" b="1" dirty="0" smtClean="0">
                <a:solidFill>
                  <a:srgbClr val="FFC000"/>
                </a:solidFill>
              </a:rPr>
              <a:t>.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dirty="0" smtClean="0">
              <a:solidFill>
                <a:srgbClr val="002060"/>
              </a:solidFill>
            </a:endParaRPr>
          </a:p>
        </p:txBody>
      </p:sp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Публикации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>
                <a:solidFill>
                  <a:srgbClr val="FFC000"/>
                </a:solidFill>
              </a:rPr>
              <a:t>Информацията</a:t>
            </a:r>
            <a:r>
              <a:rPr lang="bg-BG" sz="2400" b="1" i="1" dirty="0" smtClean="0"/>
              <a:t> трябва да се </a:t>
            </a:r>
            <a:r>
              <a:rPr lang="bg-BG" sz="2400" b="1" i="1" dirty="0" smtClean="0">
                <a:solidFill>
                  <a:srgbClr val="FFC000"/>
                </a:solidFill>
              </a:rPr>
              <a:t>управлява</a:t>
            </a:r>
            <a:r>
              <a:rPr lang="bg-BG" sz="2400" b="1" i="1" dirty="0" smtClean="0"/>
              <a:t>.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b="1" u="sng" dirty="0" smtClean="0">
                <a:solidFill>
                  <a:srgbClr val="FFC000"/>
                </a:solidFill>
              </a:rPr>
              <a:t>Публикува се</a:t>
            </a:r>
            <a:r>
              <a:rPr lang="ru-RU" sz="2000" b="1" dirty="0" smtClean="0">
                <a:solidFill>
                  <a:srgbClr val="002060"/>
                </a:solidFill>
              </a:rPr>
              <a:t> в сайтове:</a:t>
            </a:r>
          </a:p>
          <a:p>
            <a:pPr>
              <a:defRPr/>
            </a:pPr>
            <a:r>
              <a:rPr lang="bg-BG" sz="1600" dirty="0">
                <a:solidFill>
                  <a:srgbClr val="002060"/>
                </a:solidFill>
              </a:rPr>
              <a:t>с</a:t>
            </a:r>
            <a:r>
              <a:rPr lang="ru-RU" sz="1600" dirty="0" smtClean="0">
                <a:solidFill>
                  <a:srgbClr val="002060"/>
                </a:solidFill>
              </a:rPr>
              <a:t>айт </a:t>
            </a:r>
            <a:r>
              <a:rPr lang="ru-RU" sz="1600" dirty="0">
                <a:solidFill>
                  <a:srgbClr val="002060"/>
                </a:solidFill>
              </a:rPr>
              <a:t>на клуба, </a:t>
            </a:r>
            <a:endParaRPr lang="en-US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сайт </a:t>
            </a:r>
            <a:r>
              <a:rPr lang="ru-RU" sz="1600" dirty="0">
                <a:solidFill>
                  <a:srgbClr val="002060"/>
                </a:solidFill>
              </a:rPr>
              <a:t>на дистрикта,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сайт </a:t>
            </a:r>
            <a:r>
              <a:rPr lang="ru-RU" sz="1600" dirty="0">
                <a:solidFill>
                  <a:srgbClr val="002060"/>
                </a:solidFill>
              </a:rPr>
              <a:t>на Списанието,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сайт </a:t>
            </a:r>
            <a:r>
              <a:rPr lang="ru-RU" sz="1600" dirty="0">
                <a:solidFill>
                  <a:srgbClr val="002060"/>
                </a:solidFill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</a:rPr>
              <a:t>РИ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в</a:t>
            </a:r>
            <a:r>
              <a:rPr lang="ru-RU" sz="1600" dirty="0" smtClean="0">
                <a:solidFill>
                  <a:srgbClr val="002060"/>
                </a:solidFill>
              </a:rPr>
              <a:t> блог или влог, който управлявате.</a:t>
            </a:r>
            <a:endParaRPr lang="bg-BG" sz="12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b="1" u="sng" dirty="0" smtClean="0">
                <a:solidFill>
                  <a:srgbClr val="FFC000"/>
                </a:solidFill>
              </a:rPr>
              <a:t>Споделя </a:t>
            </a:r>
            <a:r>
              <a:rPr lang="ru-RU" sz="2000" b="1" u="sng" dirty="0">
                <a:solidFill>
                  <a:srgbClr val="FFC000"/>
                </a:solidFill>
              </a:rPr>
              <a:t>се </a:t>
            </a:r>
            <a:r>
              <a:rPr lang="ru-RU" sz="2000" b="1" dirty="0">
                <a:solidFill>
                  <a:srgbClr val="002060"/>
                </a:solidFill>
              </a:rPr>
              <a:t>в социални мрежи </a:t>
            </a:r>
            <a:r>
              <a:rPr lang="ru-RU" sz="1600" b="1" dirty="0" smtClean="0">
                <a:solidFill>
                  <a:srgbClr val="002060"/>
                </a:solidFill>
              </a:rPr>
              <a:t>(</a:t>
            </a:r>
            <a:r>
              <a:rPr lang="ru-RU" sz="1600" b="1" dirty="0" smtClean="0">
                <a:solidFill>
                  <a:srgbClr val="FF0000"/>
                </a:solidFill>
              </a:rPr>
              <a:t>освен, ако!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Публикува се на сайта на дистрикта. 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Споделя се с </a:t>
            </a:r>
            <a:r>
              <a:rPr lang="ru-RU" sz="1600" dirty="0">
                <a:solidFill>
                  <a:srgbClr val="002060"/>
                </a:solidFill>
              </a:rPr>
              <a:t>няколко завладяващи думи в социалните мрежи.</a:t>
            </a:r>
          </a:p>
          <a:p>
            <a:pPr>
              <a:defRPr/>
            </a:pPr>
            <a:r>
              <a:rPr lang="ru-RU" sz="1600" i="1" dirty="0" smtClean="0">
                <a:solidFill>
                  <a:srgbClr val="002060"/>
                </a:solidFill>
              </a:rPr>
              <a:t>Споделя се в </a:t>
            </a:r>
            <a:r>
              <a:rPr lang="ru-RU" sz="1600" i="1" dirty="0">
                <a:solidFill>
                  <a:srgbClr val="002060"/>
                </a:solidFill>
              </a:rPr>
              <a:t>Профилите, страниците и групите на </a:t>
            </a:r>
            <a:r>
              <a:rPr lang="ru-RU" sz="1600" i="1" dirty="0" smtClean="0">
                <a:solidFill>
                  <a:srgbClr val="002060"/>
                </a:solidFill>
              </a:rPr>
              <a:t>дистрикта.</a:t>
            </a:r>
            <a:endParaRPr lang="ru-RU" sz="1600" i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Автоматично се включва в </a:t>
            </a:r>
            <a:r>
              <a:rPr lang="ru-RU" sz="1600" dirty="0">
                <a:solidFill>
                  <a:srgbClr val="002060"/>
                </a:solidFill>
              </a:rPr>
              <a:t>информационния </a:t>
            </a:r>
            <a:r>
              <a:rPr lang="ru-RU" sz="1600" dirty="0" smtClean="0">
                <a:solidFill>
                  <a:srgbClr val="002060"/>
                </a:solidFill>
              </a:rPr>
              <a:t>бюлетин на Дистрикта.</a:t>
            </a:r>
            <a:endParaRPr lang="bg-BG" sz="1600" dirty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Кризи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Криза е всяко възникнало събитие, за което не сме подготвени</a:t>
            </a:r>
            <a:r>
              <a:rPr lang="bg-BG" sz="240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</a:rPr>
              <a:t>Разпишете процедура за реакция! Част от вашия план.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i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u="sng" dirty="0" smtClean="0">
                <a:solidFill>
                  <a:srgbClr val="002060"/>
                </a:solidFill>
              </a:rPr>
              <a:t>При настъпване на ситуация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Свържете се с АДГ, ДГ, Комитет по Публичен имидж.</a:t>
            </a: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Предайте </a:t>
            </a:r>
            <a:r>
              <a:rPr lang="ru-RU" sz="1600" b="1" i="1" dirty="0" smtClean="0">
                <a:solidFill>
                  <a:srgbClr val="002060"/>
                </a:solidFill>
              </a:rPr>
              <a:t>кратко и точно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i="1" u="sng" dirty="0" smtClean="0">
                <a:solidFill>
                  <a:srgbClr val="002060"/>
                </a:solidFill>
              </a:rPr>
              <a:t>без украса и паника</a:t>
            </a:r>
            <a:r>
              <a:rPr lang="ru-RU" sz="1600" dirty="0" smtClean="0">
                <a:solidFill>
                  <a:srgbClr val="002060"/>
                </a:solidFill>
              </a:rPr>
              <a:t> информацията.</a:t>
            </a: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Как да реагираме? Кога да реагираме.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600" dirty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10138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5463"/>
            <a:ext cx="7416800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1182688"/>
          </a:xfrm>
        </p:spPr>
        <p:txBody>
          <a:bodyPr anchor="ctr"/>
          <a:lstStyle/>
          <a:p>
            <a:pPr eaLnBrk="1" hangingPunct="1">
              <a:defRPr/>
            </a:pPr>
            <a:r>
              <a:rPr lang="bg-BG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Превенци	ята на нездравословен живот и диабет в училище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9750" y="4868863"/>
            <a:ext cx="7783513" cy="833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Проект на Ротари клуб СОФИЯ–СЕРДИКА, 2015 -2019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Проблематика</a:t>
            </a:r>
            <a:endParaRPr lang="en-GB" sz="26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108547" name="Picture 2" descr="Image result for диабет тип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25538"/>
            <a:ext cx="338137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3484563" y="1492250"/>
            <a:ext cx="4686300" cy="15033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dirty="0">
                <a:solidFill>
                  <a:schemeClr val="tx2"/>
                </a:solidFill>
                <a:latin typeface="Arial Narrow" panose="020B0606020202030204" pitchFamily="34" charset="0"/>
              </a:rPr>
              <a:t>л</a:t>
            </a:r>
            <a:r>
              <a:rPr lang="bg-B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ипса на ясно изразена симптоматика;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dirty="0">
                <a:solidFill>
                  <a:schemeClr val="tx2"/>
                </a:solidFill>
                <a:latin typeface="Arial Narrow" panose="020B0606020202030204" pitchFamily="34" charset="0"/>
              </a:rPr>
              <a:t>в</a:t>
            </a:r>
            <a:r>
              <a:rPr lang="bg-B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оди до трайни увреждания;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dirty="0">
                <a:solidFill>
                  <a:schemeClr val="tx2"/>
                </a:solidFill>
                <a:latin typeface="Arial Narrow" panose="020B0606020202030204" pitchFamily="34" charset="0"/>
              </a:rPr>
              <a:t>п</a:t>
            </a:r>
            <a:r>
              <a:rPr lang="bg-B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ри децата се открива късно;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dirty="0">
                <a:solidFill>
                  <a:schemeClr val="tx2"/>
                </a:solidFill>
                <a:latin typeface="Arial Narrow" panose="020B0606020202030204" pitchFamily="34" charset="0"/>
              </a:rPr>
              <a:t>с</a:t>
            </a:r>
            <a:r>
              <a:rPr lang="bg-B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ложно и продължително бъдещо лечение</a:t>
            </a:r>
            <a:r>
              <a:rPr lang="bg-BG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bg-BG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bg-BG" dirty="0"/>
          </a:p>
        </p:txBody>
      </p:sp>
      <p:pic>
        <p:nvPicPr>
          <p:cNvPr id="1085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616325"/>
            <a:ext cx="28289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373438"/>
            <a:ext cx="2832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62325"/>
            <a:ext cx="26257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Rectangle 7"/>
          <p:cNvSpPr>
            <a:spLocks noChangeArrowheads="1"/>
          </p:cNvSpPr>
          <p:nvPr/>
        </p:nvSpPr>
        <p:spPr bwMode="auto">
          <a:xfrm>
            <a:off x="368300" y="5462588"/>
            <a:ext cx="218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Липса на движение</a:t>
            </a:r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248025" y="5462588"/>
            <a:ext cx="100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Стрес</a:t>
            </a:r>
          </a:p>
        </p:txBody>
      </p:sp>
      <p:sp>
        <p:nvSpPr>
          <p:cNvPr id="108554" name="Rectangle 8"/>
          <p:cNvSpPr>
            <a:spLocks noChangeArrowheads="1"/>
          </p:cNvSpPr>
          <p:nvPr/>
        </p:nvSpPr>
        <p:spPr bwMode="auto">
          <a:xfrm>
            <a:off x="6516688" y="5462588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Лошо хранене</a:t>
            </a:r>
            <a:endParaRPr lang="bg-BG" alt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нашите  Партньори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95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162050"/>
            <a:ext cx="106838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2" descr="Image result for национална асоциация на децата диаб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2420938"/>
            <a:ext cx="12176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Image result for ливеда 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3930650"/>
            <a:ext cx="232727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4695825"/>
            <a:ext cx="1238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79863" y="1425575"/>
            <a:ext cx="463708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Клиника  по ендокринология и диабет</a:t>
            </a:r>
          </a:p>
          <a:p>
            <a:pPr>
              <a:buClr>
                <a:schemeClr val="tx2"/>
              </a:buClr>
              <a:defRPr/>
            </a:pPr>
            <a:r>
              <a:rPr lang="bg-BG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      Болница „Проф. д-р И. Митев“ София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9863" y="2690813"/>
            <a:ext cx="5327650" cy="677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Национална асоциация на </a:t>
            </a:r>
          </a:p>
          <a:p>
            <a:pPr>
              <a:buClr>
                <a:schemeClr val="tx2"/>
              </a:buClr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     децата и </a:t>
            </a:r>
            <a:r>
              <a:rPr lang="bg-BG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младите хора с</a:t>
            </a: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 диабет</a:t>
            </a:r>
          </a:p>
        </p:txBody>
      </p:sp>
      <p:sp>
        <p:nvSpPr>
          <p:cNvPr id="109578" name="Rectangle 12"/>
          <p:cNvSpPr>
            <a:spLocks noChangeArrowheads="1"/>
          </p:cNvSpPr>
          <p:nvPr/>
        </p:nvSpPr>
        <p:spPr bwMode="auto">
          <a:xfrm>
            <a:off x="3983038" y="3914775"/>
            <a:ext cx="282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bg-BG" altLang="bg-BG" sz="2000" b="1">
                <a:solidFill>
                  <a:schemeClr val="tx2"/>
                </a:solidFill>
                <a:latin typeface="Arial Narrow" panose="020B0606020202030204" pitchFamily="34" charset="0"/>
              </a:rPr>
              <a:t>Ливеда Мед 2000 ООД</a:t>
            </a:r>
            <a:endParaRPr lang="bg-BG" altLang="bg-BG" sz="2000" b="1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79863" y="4900613"/>
            <a:ext cx="5327650" cy="706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СО - Район Триадица и</a:t>
            </a:r>
          </a:p>
          <a:p>
            <a:pPr>
              <a:buClr>
                <a:schemeClr val="tx2"/>
              </a:buClr>
              <a:defRPr/>
            </a:pPr>
            <a:r>
              <a:rPr lang="bg-BG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        12-те училищни ръководства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4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Цел на проекта</a:t>
            </a:r>
            <a:endParaRPr lang="bg-BG" altLang="bg-BG" sz="24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111619" name="Picture 2" descr="https://assets.oxu.az/uploads/W1siZiIsIjIwMTYvMTEvMTQvMTcvMjcvMDMvMzcwL2RpYWJlZC5qcGciXSxbInAiLCJlbmNvZGUiLCJqcGciLCItcXVhbGl0eSA4MCJdLFsicCIsInRodW1iIiwiNjIweDQ2NVx1MDAzZSJdXQ?sha=82b381fde6ef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0625"/>
            <a:ext cx="6769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1"/>
          <p:cNvSpPr>
            <a:spLocks noChangeArrowheads="1"/>
          </p:cNvSpPr>
          <p:nvPr/>
        </p:nvSpPr>
        <p:spPr bwMode="auto">
          <a:xfrm>
            <a:off x="793750" y="5051425"/>
            <a:ext cx="7445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altLang="bg-BG" b="1">
                <a:solidFill>
                  <a:schemeClr val="tx2"/>
                </a:solidFill>
                <a:latin typeface="Arial Narrow" panose="020B0606020202030204" pitchFamily="34" charset="0"/>
              </a:rPr>
              <a:t>O</a:t>
            </a:r>
            <a:r>
              <a:rPr lang="bg-BG" altLang="bg-BG" b="1">
                <a:solidFill>
                  <a:schemeClr val="tx2"/>
                </a:solidFill>
                <a:latin typeface="Arial Narrow" panose="020B0606020202030204" pitchFamily="34" charset="0"/>
              </a:rPr>
              <a:t>бхват </a:t>
            </a: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–        Район Триадица СО - </a:t>
            </a:r>
            <a:r>
              <a:rPr lang="bg-BG" altLang="bg-BG" b="1">
                <a:solidFill>
                  <a:schemeClr val="tx2"/>
                </a:solidFill>
                <a:latin typeface="Arial Narrow" panose="020B0606020202030204" pitchFamily="34" charset="0"/>
              </a:rPr>
              <a:t>12 училища, 10 324 ученици</a:t>
            </a: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;</a:t>
            </a:r>
            <a:endParaRPr lang="en-US" altLang="bg-BG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bg-BG" altLang="bg-BG" b="1">
                <a:solidFill>
                  <a:schemeClr val="tx2"/>
                </a:solidFill>
                <a:latin typeface="Arial Narrow" panose="020B0606020202030204" pitchFamily="34" charset="0"/>
              </a:rPr>
              <a:t>Статистика</a:t>
            </a: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 – база данни за Клиника по ендокринология и диабет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bg-BG" altLang="bg-BG" b="1">
                <a:solidFill>
                  <a:schemeClr val="tx2"/>
                </a:solidFill>
                <a:latin typeface="Arial Narrow" panose="020B0606020202030204" pitchFamily="34" charset="0"/>
              </a:rPr>
              <a:t>Превенция</a:t>
            </a:r>
            <a:r>
              <a:rPr lang="bg-BG" altLang="bg-BG">
                <a:solidFill>
                  <a:schemeClr val="tx2"/>
                </a:solidFill>
                <a:latin typeface="Arial Narrow" panose="020B0606020202030204" pitchFamily="34" charset="0"/>
              </a:rPr>
              <a:t> – дългосрочно  повтаряеми  периодични изследвания.</a:t>
            </a:r>
            <a:endParaRPr lang="bg-BG" altLang="bg-BG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изследване</a:t>
            </a:r>
            <a:endParaRPr lang="en-GB" sz="26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1130300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Доброволно и безплатно;</a:t>
            </a:r>
            <a:endParaRPr lang="en-US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На място в училище;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Декларация за съгласие;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Ръст, тегло, талия, кръвна захар;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bg-BG" b="1" dirty="0">
                <a:solidFill>
                  <a:schemeClr val="tx2"/>
                </a:solidFill>
                <a:latin typeface="Arial Narrow" panose="020B0606020202030204" pitchFamily="34" charset="0"/>
              </a:rPr>
              <a:t>Моментални резултати;</a:t>
            </a:r>
            <a:endParaRPr lang="bg-BG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buClr>
                <a:schemeClr val="tx2"/>
              </a:buClr>
              <a:defRPr/>
            </a:pPr>
            <a:endParaRPr lang="bg-BG" dirty="0"/>
          </a:p>
        </p:txBody>
      </p:sp>
      <p:pic>
        <p:nvPicPr>
          <p:cNvPr id="11264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1563"/>
            <a:ext cx="42814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30" y="1161671"/>
            <a:ext cx="3265600" cy="4715601"/>
          </a:xfrm>
          <a:prstGeom prst="rect">
            <a:avLst/>
          </a:prstGeom>
          <a:effectLst>
            <a:outerShdw blurRad="50800" dist="139700" dir="9780000" sx="102000" sy="102000" algn="tl" rotWithShape="0">
              <a:prstClr val="black">
                <a:alpha val="15000"/>
              </a:prstClr>
            </a:outerShdw>
          </a:effectLst>
          <a:scene3d>
            <a:camera prst="perspective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cxnSp>
        <p:nvCxnSpPr>
          <p:cNvPr id="19" name="Elbow Connector 18"/>
          <p:cNvCxnSpPr/>
          <p:nvPr/>
        </p:nvCxnSpPr>
        <p:spPr>
          <a:xfrm>
            <a:off x="3276600" y="1916113"/>
            <a:ext cx="2087563" cy="50482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H="1">
            <a:off x="2851150" y="2665413"/>
            <a:ext cx="1095375" cy="60642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813050" y="2420938"/>
            <a:ext cx="28892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Нашият опит</a:t>
            </a:r>
            <a:endParaRPr lang="bg-BG" altLang="bg-BG" sz="26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1136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70313"/>
            <a:ext cx="280828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358900"/>
            <a:ext cx="27844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58900"/>
            <a:ext cx="27828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749675"/>
            <a:ext cx="27908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62375"/>
            <a:ext cx="28035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366838"/>
            <a:ext cx="27733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Благодаря за вниманието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defRPr/>
            </a:pPr>
            <a:r>
              <a:rPr lang="bg-BG" sz="3600" b="1" dirty="0" smtClean="0"/>
              <a:t>Календар на президента</a:t>
            </a:r>
            <a:endParaRPr lang="en-US" sz="22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7639050" cy="1409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defRPr/>
            </a:pPr>
            <a:r>
              <a:rPr lang="bg-BG" sz="4500" b="1" dirty="0"/>
              <a:t>Планиране на ротарианската </a:t>
            </a:r>
            <a:r>
              <a:rPr lang="bg-BG" sz="4500" b="1" dirty="0" smtClean="0"/>
              <a:t>година, Ресурси, Цели, Действия </a:t>
            </a:r>
            <a:r>
              <a:rPr lang="bg-BG" sz="4500" b="1" dirty="0"/>
              <a:t>в My Rotary и в РК </a:t>
            </a:r>
            <a:r>
              <a:rPr lang="bg-BG" sz="4500" b="1" dirty="0" smtClean="0"/>
              <a:t>Централ,</a:t>
            </a:r>
            <a:endParaRPr lang="bg-BG" sz="2000" b="1" dirty="0" smtClean="0"/>
          </a:p>
          <a:p>
            <a:pPr eaLnBrk="1" hangingPunct="1">
              <a:defRPr/>
            </a:pPr>
            <a:endParaRPr lang="bg-BG" alt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bg-BG" altLang="en-US" sz="4200" b="1" dirty="0" smtClean="0">
                <a:latin typeface="Georgia" pitchFamily="18" charset="0"/>
                <a:cs typeface="Times New Roman" pitchFamily="18" charset="0"/>
              </a:rPr>
              <a:t>Пламен Цветков, </a:t>
            </a:r>
            <a:r>
              <a:rPr lang="bg-BG" altLang="en-US" sz="4200" b="1" dirty="0">
                <a:latin typeface="Georgia" pitchFamily="18" charset="0"/>
                <a:cs typeface="Times New Roman" pitchFamily="18" charset="0"/>
              </a:rPr>
              <a:t>РК Русе </a:t>
            </a:r>
            <a:r>
              <a:rPr lang="bg-BG" altLang="en-US" sz="4200" b="1" dirty="0" smtClean="0">
                <a:latin typeface="Georgia" pitchFamily="18" charset="0"/>
                <a:cs typeface="Times New Roman" pitchFamily="18" charset="0"/>
              </a:rPr>
              <a:t>Дунав </a:t>
            </a:r>
          </a:p>
          <a:p>
            <a:pPr eaLnBrk="1" hangingPunct="1">
              <a:defRPr/>
            </a:pPr>
            <a:r>
              <a:rPr lang="bg-BG" altLang="en-US" sz="3800" b="1" dirty="0" smtClean="0">
                <a:latin typeface="Georgia" pitchFamily="18" charset="0"/>
                <a:cs typeface="Times New Roman" pitchFamily="18" charset="0"/>
              </a:rPr>
              <a:t>Организационен секретар на Д2482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ПЛАНИРАНЕ</a:t>
            </a:r>
            <a:r>
              <a:rPr lang="bg-BG" altLang="bg-BG" b="1" smtClean="0">
                <a:latin typeface="Arial Narrow" panose="020B0606020202030204" pitchFamily="34" charset="0"/>
              </a:rPr>
              <a:t> НА РОТАРИАНСКАТА ГОДИНА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0836" name="TextBox 13"/>
          <p:cNvSpPr txBox="1">
            <a:spLocks noChangeArrowheads="1"/>
          </p:cNvSpPr>
          <p:nvPr/>
        </p:nvSpPr>
        <p:spPr bwMode="auto">
          <a:xfrm>
            <a:off x="539552" y="1171575"/>
            <a:ext cx="7408863" cy="49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Отговорности на Елект Президента</a:t>
            </a:r>
            <a:r>
              <a:rPr lang="bg-BG" altLang="bg-BG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/>
            <a:endParaRPr lang="bg-BG" altLang="bg-BG" sz="1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Изготвяне </a:t>
            </a:r>
            <a:r>
              <a:rPr lang="bg-BG" altLang="bg-BG" b="1" dirty="0">
                <a:solidFill>
                  <a:srgbClr val="002060"/>
                </a:solidFill>
                <a:latin typeface="Georgia" panose="02040502050405020303" pitchFamily="18" charset="0"/>
              </a:rPr>
              <a:t>и оценяване на С</a:t>
            </a: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тратегическия </a:t>
            </a:r>
            <a:r>
              <a:rPr lang="bg-BG" altLang="bg-BG" b="1" dirty="0">
                <a:solidFill>
                  <a:srgbClr val="002060"/>
                </a:solidFill>
                <a:latin typeface="Georgia" panose="02040502050405020303" pitchFamily="18" charset="0"/>
              </a:rPr>
              <a:t>план на клуба</a:t>
            </a: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;</a:t>
            </a:r>
          </a:p>
          <a:p>
            <a:pPr marL="1085850" lvl="1" indent="-3429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Съответства </a:t>
            </a:r>
            <a:r>
              <a:rPr lang="bg-BG" altLang="bg-BG" b="1" dirty="0">
                <a:solidFill>
                  <a:srgbClr val="002060"/>
                </a:solidFill>
                <a:latin typeface="Georgia" pitchFamily="18" charset="0"/>
              </a:rPr>
              <a:t>ли на </a:t>
            </a:r>
            <a:r>
              <a:rPr lang="bg-BG" altLang="bg-BG" b="1" dirty="0" smtClean="0">
                <a:solidFill>
                  <a:srgbClr val="002060"/>
                </a:solidFill>
                <a:latin typeface="Georgia" pitchFamily="18" charset="0"/>
              </a:rPr>
              <a:t>Стратегическия </a:t>
            </a:r>
            <a:r>
              <a:rPr lang="bg-BG" altLang="bg-BG" b="1" dirty="0">
                <a:solidFill>
                  <a:srgbClr val="002060"/>
                </a:solidFill>
                <a:latin typeface="Georgia" pitchFamily="18" charset="0"/>
              </a:rPr>
              <a:t>план на </a:t>
            </a:r>
            <a:r>
              <a:rPr lang="bg-BG" altLang="bg-BG" b="1" dirty="0" smtClean="0">
                <a:solidFill>
                  <a:srgbClr val="002060"/>
                </a:solidFill>
                <a:latin typeface="Georgia" pitchFamily="18" charset="0"/>
              </a:rPr>
              <a:t>РИ и на Дистрикт 2482; </a:t>
            </a:r>
          </a:p>
          <a:p>
            <a:pPr marL="1085850" lvl="1" indent="-3429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bg-BG" altLang="bg-BG" b="1" dirty="0" smtClean="0">
                <a:solidFill>
                  <a:srgbClr val="002060"/>
                </a:solidFill>
                <a:latin typeface="Georgia" pitchFamily="18" charset="0"/>
              </a:rPr>
              <a:t>Подкрепен </a:t>
            </a:r>
            <a:r>
              <a:rPr lang="bg-BG" altLang="bg-BG" b="1" dirty="0">
                <a:solidFill>
                  <a:srgbClr val="002060"/>
                </a:solidFill>
                <a:latin typeface="Georgia" pitchFamily="18" charset="0"/>
              </a:rPr>
              <a:t>ли е от всички членове на клуба</a:t>
            </a:r>
            <a:r>
              <a:rPr lang="bg-BG" altLang="bg-BG" b="1" dirty="0" smtClean="0">
                <a:solidFill>
                  <a:srgbClr val="002060"/>
                </a:solidFill>
                <a:latin typeface="Georgia" pitchFamily="18" charset="0"/>
              </a:rPr>
              <a:t>; </a:t>
            </a:r>
          </a:p>
          <a:p>
            <a:pPr marL="342900" indent="-3429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bg-BG" altLang="bg-BG" b="1" dirty="0" smtClean="0">
                <a:solidFill>
                  <a:srgbClr val="002060"/>
                </a:solidFill>
                <a:latin typeface="Georgia" pitchFamily="18" charset="0"/>
              </a:rPr>
              <a:t>Установяване </a:t>
            </a:r>
            <a:r>
              <a:rPr lang="bg-BG" altLang="bg-BG" b="1" dirty="0">
                <a:solidFill>
                  <a:srgbClr val="002060"/>
                </a:solidFill>
                <a:latin typeface="Georgia" panose="02040502050405020303" pitchFamily="18" charset="0"/>
              </a:rPr>
              <a:t>на годишни цели в Ротари клуб Централ;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Създаване </a:t>
            </a:r>
            <a:r>
              <a:rPr lang="bg-BG" altLang="bg-BG" b="1" dirty="0">
                <a:solidFill>
                  <a:srgbClr val="002060"/>
                </a:solidFill>
                <a:latin typeface="Georgia" panose="02040502050405020303" pitchFamily="18" charset="0"/>
              </a:rPr>
              <a:t>на план за действие по всяка цел;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Участие </a:t>
            </a:r>
            <a:r>
              <a:rPr lang="bg-BG" altLang="bg-BG" b="1" dirty="0">
                <a:solidFill>
                  <a:srgbClr val="002060"/>
                </a:solidFill>
                <a:latin typeface="Georgia" panose="02040502050405020303" pitchFamily="18" charset="0"/>
              </a:rPr>
              <a:t>в </a:t>
            </a:r>
            <a:r>
              <a:rPr lang="bg-BG" altLang="bg-BG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обучения</a:t>
            </a:r>
            <a:endParaRPr lang="en-US" altLang="bg-BG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bg-BG" sz="13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b="1" dirty="0">
                <a:solidFill>
                  <a:prstClr val="white"/>
                </a:solidFill>
                <a:latin typeface="Arial Narrow" panose="020B0606020202030204" pitchFamily="34" charset="0"/>
              </a:rPr>
              <a:t>ПЛАНИРАНЕ НА РОТАРИАНСКАТА ГОДИНА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20"/>
          </a:xfrm>
        </p:spPr>
        <p:txBody>
          <a:bodyPr/>
          <a:lstStyle/>
          <a:p>
            <a:pPr lvl="0" algn="ctr">
              <a:buNone/>
            </a:pPr>
            <a:r>
              <a:rPr lang="bg-BG" altLang="bg-BG" sz="1800" b="1" dirty="0">
                <a:solidFill>
                  <a:srgbClr val="C00000"/>
                </a:solidFill>
                <a:latin typeface="Georgia" panose="02040502050405020303" pitchFamily="18" charset="0"/>
              </a:rPr>
              <a:t>ОПРЕДЕЛЯНЕ НА ГОДИШНИТЕ </a:t>
            </a:r>
            <a:r>
              <a:rPr lang="bg-BG" altLang="bg-BG" sz="1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ЦЕЛИ</a:t>
            </a:r>
          </a:p>
          <a:p>
            <a:pPr lvl="0" algn="ctr">
              <a:buNone/>
            </a:pPr>
            <a:endParaRPr lang="bg-BG" altLang="bg-BG" sz="11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Направете </a:t>
            </a:r>
            <a:r>
              <a:rPr lang="en-US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SWOT </a:t>
            </a: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анализ на вашия клуб;</a:t>
            </a:r>
          </a:p>
          <a:p>
            <a:pPr lvl="0">
              <a:lnSpc>
                <a:spcPct val="150000"/>
              </a:lnSpc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Използвате стратегическите цели на вашия клуб;</a:t>
            </a:r>
          </a:p>
          <a:p>
            <a:pPr lvl="0">
              <a:lnSpc>
                <a:spcPct val="150000"/>
              </a:lnSpc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Разгледайте тенденции в клуба и настоящите практики;</a:t>
            </a:r>
          </a:p>
          <a:p>
            <a:pPr lvl="0">
              <a:lnSpc>
                <a:spcPct val="150000"/>
              </a:lnSpc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Анкетирайте членовете, за да разберете какво им харесва в клуба и какво биха искали да променят;</a:t>
            </a:r>
          </a:p>
          <a:p>
            <a:pPr lvl="0">
              <a:lnSpc>
                <a:spcPct val="150000"/>
              </a:lnSpc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Поставете цели, които са: </a:t>
            </a:r>
          </a:p>
          <a:p>
            <a:pPr lvl="0">
              <a:buNone/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			 √ Специфични</a:t>
            </a:r>
            <a:endParaRPr lang="en-US" altLang="bg-BG" sz="1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>
              <a:buNone/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			 √ Измерими</a:t>
            </a:r>
            <a:endParaRPr lang="en-US" altLang="bg-BG" sz="1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>
              <a:buNone/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			 √ Постижими</a:t>
            </a:r>
            <a:endParaRPr lang="en-US" altLang="bg-BG" sz="1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>
              <a:buNone/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			 √ Реалистични</a:t>
            </a:r>
            <a:endParaRPr lang="en-US" altLang="bg-BG" sz="1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>
              <a:buNone/>
            </a:pP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			 √ Конкретизирани във времето</a:t>
            </a:r>
            <a:endParaRPr lang="en-US" altLang="bg-BG" sz="1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66593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b="1" dirty="0">
                <a:solidFill>
                  <a:prstClr val="white"/>
                </a:solidFill>
                <a:latin typeface="Arial Narrow" panose="020B0606020202030204" pitchFamily="34" charset="0"/>
              </a:rPr>
              <a:t>ПЛАНИРАНЕ НА РОТАРИАНСКАТА ГОДИНА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4096"/>
          </a:xfrm>
        </p:spPr>
        <p:txBody>
          <a:bodyPr/>
          <a:lstStyle/>
          <a:p>
            <a:pPr lvl="0" algn="ctr">
              <a:buNone/>
            </a:pPr>
            <a:r>
              <a:rPr lang="bg-BG" altLang="bg-BG" sz="1600" b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ПРИМЕРИ</a:t>
            </a:r>
          </a:p>
          <a:p>
            <a:pPr marL="0" lvl="0" indent="0">
              <a:buNone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„Увеличаване на членството с </a:t>
            </a:r>
            <a:r>
              <a:rPr lang="bg-BG" altLang="bg-BG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</a:t>
            </a: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ротарианци до края на годината“ </a:t>
            </a:r>
            <a:r>
              <a:rPr lang="bg-BG" altLang="bg-BG" sz="4400" b="1" dirty="0" smtClean="0">
                <a:solidFill>
                  <a:srgbClr val="00B050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</a:t>
            </a:r>
            <a:endParaRPr lang="bg-BG" altLang="bg-BG" sz="4400" b="1" dirty="0" smtClean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0" lvl="0" indent="0">
              <a:buNone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„Добавяне на нови членове“  </a:t>
            </a:r>
            <a:r>
              <a:rPr lang="bg-BG" altLang="bg-BG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</a:t>
            </a:r>
            <a:r>
              <a:rPr lang="bg-BG" altLang="bg-BG" sz="4400" b="1" dirty="0" smtClean="0">
                <a:solidFill>
                  <a:srgbClr val="C00000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</a:t>
            </a:r>
          </a:p>
          <a:p>
            <a:pPr marL="0" lvl="0" indent="0">
              <a:buNone/>
            </a:pPr>
            <a:endParaRPr lang="bg-BG" altLang="bg-BG" sz="4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lvl="0" indent="0">
              <a:buNone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</a:t>
            </a:r>
            <a:r>
              <a:rPr lang="bg-BG" altLang="bg-BG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Вноска във ФР от </a:t>
            </a:r>
            <a:r>
              <a:rPr lang="bg-BG" altLang="bg-BG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1000 $</a:t>
            </a:r>
            <a:r>
              <a:rPr lang="bg-BG" altLang="bg-BG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 за Годишния фонд през тази ротарианска година“</a:t>
            </a:r>
            <a:r>
              <a:rPr lang="bg-BG" altLang="bg-BG" sz="4400" b="1" dirty="0" smtClean="0">
                <a:solidFill>
                  <a:srgbClr val="00B050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</a:t>
            </a:r>
            <a:endParaRPr lang="bg-BG" altLang="bg-BG" sz="4400" b="1" dirty="0" smtClean="0">
              <a:solidFill>
                <a:srgbClr val="002060"/>
              </a:solidFill>
              <a:latin typeface="Georgia" panose="02040502050405020303" pitchFamily="18" charset="0"/>
              <a:sym typeface="Wingdings" panose="05000000000000000000" pitchFamily="2" charset="2"/>
            </a:endParaRPr>
          </a:p>
          <a:p>
            <a:pPr marL="0" lvl="0" indent="0">
              <a:buNone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 </a:t>
            </a:r>
            <a:r>
              <a:rPr lang="bg-BG" altLang="bg-BG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Вноски във ФР за Полио плюс“</a:t>
            </a:r>
            <a:r>
              <a:rPr lang="bg-BG" altLang="bg-BG" sz="4400" b="1" dirty="0">
                <a:solidFill>
                  <a:srgbClr val="C00000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</a:t>
            </a:r>
            <a:endParaRPr lang="en-US" altLang="bg-BG" sz="4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/>
            <a:endParaRPr lang="bg-BG" altLang="bg-BG" sz="1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40618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РЕСУРСИ В ПОМОЩ НА КЛУБНИЯ ПРЕЗИДЕНТ</a:t>
            </a: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bg-BG" altLang="bg-BG" sz="2400" b="1" smtClean="0">
                <a:solidFill>
                  <a:srgbClr val="C00000"/>
                </a:solidFill>
                <a:latin typeface="Georgia" panose="02040502050405020303" pitchFamily="18" charset="0"/>
              </a:rPr>
              <a:t>НАЙ-ВАЖНИТЕ РЕСУРСИ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Rotary.org – уеб страница на Ротари;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Rotary-bulgaria.org – уеб страница на Дистрикт 2482;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Rotary Club Central – Ротари Клуб Централ;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Manual  of  Procedure – Процедурен наръчник;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Наръчник на клубния Президент 2019-2022 г.;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И ВАШЕТО ОГРОМНО ЖЕЛАНИЕ ЗА РАБОТА !!!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</a:t>
            </a:r>
            <a:r>
              <a:rPr lang="en-US" altLang="bg-BG" b="1" dirty="0" smtClean="0">
                <a:latin typeface="Arial Narrow" panose="020B0606020202030204" pitchFamily="34" charset="0"/>
              </a:rPr>
              <a:t>Rotary-Bulgaria </a:t>
            </a:r>
            <a:r>
              <a:rPr lang="bg-BG" altLang="bg-BG" b="1" dirty="0" smtClean="0">
                <a:latin typeface="Arial Narrow" panose="020B0606020202030204" pitchFamily="34" charset="0"/>
              </a:rPr>
              <a:t>и </a:t>
            </a:r>
            <a:r>
              <a:rPr lang="bg-BG" altLang="bg-BG" b="1" dirty="0">
                <a:latin typeface="Arial Narrow" panose="020B0606020202030204" pitchFamily="34" charset="0"/>
              </a:rPr>
              <a:t>РК 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40082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bg-BG" altLang="bg-BG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КАЛЕНДАР НА ПРЕЗИДЕНТА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ПРОДЪЛЖИТЕЛНОСТ: 42 МЕСЕЦА</a:t>
            </a:r>
            <a:endParaRPr lang="en-US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US" altLang="bg-BG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</a:t>
            </a:r>
            <a:r>
              <a:rPr lang="bg-BG" altLang="bg-BG" sz="1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КАТО ПРЕЗИДЕНТ НОМИНИ</a:t>
            </a:r>
            <a:endParaRPr lang="en-US" altLang="bg-BG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  ЯНУАРИ-ЮНИ 2019 г. : ПОДГОТВЕТЕ СЕ ЗА ВАШИЯ ПОСТ</a:t>
            </a:r>
          </a:p>
          <a:p>
            <a:pPr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След избирането ви за Президент Номини започнете активно Вашата подготовка за служба</a:t>
            </a:r>
          </a:p>
          <a:p>
            <a:pPr>
              <a:spcBef>
                <a:spcPct val="0"/>
              </a:spcBef>
              <a:defRPr/>
            </a:pP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Изучете предварително вашите и на всички клубни офицери задължения и ангажименти</a:t>
            </a:r>
          </a:p>
          <a:p>
            <a:pPr>
              <a:spcBef>
                <a:spcPct val="0"/>
              </a:spcBef>
              <a:defRPr/>
            </a:pP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Създайте си профил в My Rotary и  на Rotary- </a:t>
            </a:r>
            <a:r>
              <a:rPr lang="en-US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Bulgaria, </a:t>
            </a: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ако вече нямате такъв</a:t>
            </a:r>
          </a:p>
          <a:p>
            <a:pPr>
              <a:spcBef>
                <a:spcPct val="0"/>
              </a:spcBef>
              <a:defRPr/>
            </a:pP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Запознайте се със Стандартната конституция и Правилника на Ротари клуба</a:t>
            </a: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bg-BG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Срещнете се с Елект Президента, за да: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	- Обсъдите клубните цели</a:t>
            </a:r>
            <a:r>
              <a:rPr lang="en-US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	- Планирате клубните дейности</a:t>
            </a:r>
            <a:r>
              <a:rPr lang="en-US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;</a:t>
            </a:r>
          </a:p>
          <a:p>
            <a:pPr>
              <a:spcBef>
                <a:spcPct val="0"/>
              </a:spcBef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>
                <a:latin typeface="Arial Narrow" panose="020B0606020202030204" pitchFamily="34" charset="0"/>
              </a:rPr>
              <a:t> </a:t>
            </a:r>
            <a:r>
              <a:rPr lang="bg-BG" altLang="bg-BG" b="1" dirty="0" smtClean="0">
                <a:latin typeface="Arial Narrow" panose="020B0606020202030204" pitchFamily="34" charset="0"/>
              </a:rPr>
              <a:t>и РК </a:t>
            </a:r>
            <a:r>
              <a:rPr lang="bg-BG" altLang="bg-BG" b="1" dirty="0">
                <a:latin typeface="Arial Narrow" panose="020B0606020202030204" pitchFamily="34" charset="0"/>
              </a:rPr>
              <a:t>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bg-BG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КАТО ПРЕЗИДЕНТ  ЕЛЕКТ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2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ЮЛИ – ДЕКЕМВРИ </a:t>
            </a:r>
            <a:r>
              <a:rPr lang="bg-BG" altLang="bg-BG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2019 г.</a:t>
            </a:r>
          </a:p>
          <a:p>
            <a:pPr>
              <a:buFont typeface="Arial" panose="020B0604020202020204" pitchFamily="34" charset="0"/>
              <a:buNone/>
            </a:pPr>
            <a:endParaRPr lang="en-US" altLang="bg-BG" sz="16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18772"/>
              </p:ext>
            </p:extLst>
          </p:nvPr>
        </p:nvGraphicFramePr>
        <p:xfrm>
          <a:off x="611560" y="2564903"/>
          <a:ext cx="7776864" cy="3600401"/>
        </p:xfrm>
        <a:graphic>
          <a:graphicData uri="http://schemas.openxmlformats.org/drawingml/2006/table">
            <a:tbl>
              <a:tblPr firstRow="1" bandRow="1"/>
              <a:tblGrid>
                <a:gridCol w="5395020"/>
                <a:gridCol w="2381844"/>
              </a:tblGrid>
              <a:tr h="545116">
                <a:tc>
                  <a:txBody>
                    <a:bodyPr/>
                    <a:lstStyle/>
                    <a:p>
                      <a:pPr algn="l" rtl="0" fontAlgn="ctr"/>
                      <a:r>
                        <a:rPr lang="bg-BG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Ставате Елект Президент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bg-BG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</a:rPr>
                        <a:t>01 юли 2019 г.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8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Служите като директор в борда на вашия клуб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bg-BG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ПОСТОЯННО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7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Консултирате се с клубния Президент за настоящото състояние на клуба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bg-BG" sz="1400" b="1" i="0" u="none" strike="noStrike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ПОСТОЯННО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Участие в Предварителен ПЕТС заедно с бъдещи лидери на клуба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bg-BG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ОКТОМВРИ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3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Участие в Семинара по Членство, Публичен имидж и Фондация Ротари  заедно с  Председателя на комисията по Членство, Публичен имидж и Фондация Ротари 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</a:rPr>
                        <a:t>29.11-01.12 2019 г.    гр. Правец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 smtClean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 smtClean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 smtClean="0">
                <a:latin typeface="Arial Narrow" panose="020B0606020202030204" pitchFamily="34" charset="0"/>
              </a:rPr>
              <a:t> и РК Централ</a:t>
            </a: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3124" name="Content Placeholder 2"/>
          <p:cNvSpPr>
            <a:spLocks noGrp="1"/>
          </p:cNvSpPr>
          <p:nvPr>
            <p:ph idx="1"/>
          </p:nvPr>
        </p:nvSpPr>
        <p:spPr bwMode="auto">
          <a:xfrm>
            <a:off x="357188" y="1484784"/>
            <a:ext cx="6357937" cy="3725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8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ЯНУАРИ-ЮНИ – </a:t>
            </a:r>
            <a:r>
              <a:rPr lang="bg-BG" altLang="bg-BG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2020 г.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2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338156"/>
              </p:ext>
            </p:extLst>
          </p:nvPr>
        </p:nvGraphicFramePr>
        <p:xfrm>
          <a:off x="381000" y="1990725"/>
          <a:ext cx="8286750" cy="3719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1974532"/>
              </a:tblGrid>
              <a:tr h="5791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Обявете вашия Секретар/Изпълнителен Секретар, Касиер в  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4572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ФЕВРУАРИ</a:t>
                      </a:r>
                    </a:p>
                    <a:p>
                      <a:pPr marL="342900" indent="-342900" defTabSz="457200" eaLnBrk="0" hangingPunct="0"/>
                      <a:endParaRPr lang="bg-BG" sz="1400" b="1" dirty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Назначавате Председатели на комисии и ги</a:t>
                      </a:r>
                      <a:r>
                        <a:rPr lang="bg-BG" sz="1400" b="1" baseline="0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обявявате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ФЕВРУАРИ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Уверете се, че вашият Секретар и Касиер имат активен профил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none" dirty="0" smtClean="0">
                          <a:solidFill>
                            <a:schemeClr val="tx2"/>
                          </a:solidFill>
                          <a:latin typeface="Georgia" pitchFamily="18" charset="0"/>
                        </a:rPr>
                        <a:t>и 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Rotary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- Bulgaria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ФЕВРУАРИ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3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Уверете се, че всички офицери на клуба са докладвани в          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ФЕВРУАРИ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ПЕТС заедно със Елект Секретаря и Председателя на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K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омисията за фондация Ротари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27 – 29 </a:t>
                      </a:r>
                      <a:r>
                        <a:rPr lang="bg-BG" sz="1400" b="1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МАРТ</a:t>
                      </a:r>
                    </a:p>
                    <a:p>
                      <a:endParaRPr lang="en-US" sz="1400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Дистриктната асамблея за дистрикта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29</a:t>
                      </a:r>
                      <a:r>
                        <a:rPr lang="bg-BG" sz="1400" b="1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 МАРТ</a:t>
                      </a:r>
                    </a:p>
                    <a:p>
                      <a:endParaRPr lang="en-US" sz="1400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>
                <a:latin typeface="Arial Narrow" panose="020B0606020202030204" pitchFamily="34" charset="0"/>
              </a:rPr>
              <a:t> и РК 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5172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123951"/>
            <a:ext cx="6286500" cy="3608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ЯНУАРИ-ЮНИ –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2020 г.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605847"/>
              </p:ext>
            </p:extLst>
          </p:nvPr>
        </p:nvGraphicFramePr>
        <p:xfrm>
          <a:off x="471051" y="1700808"/>
          <a:ext cx="8381409" cy="44510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2069191"/>
              </a:tblGrid>
              <a:tr h="4286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Годишната Дистриктна Конференция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defTabSz="457200" eaLnBrk="0" hangingPunct="0"/>
                      <a:r>
                        <a:rPr lang="bg-BG" sz="1600" b="1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15 -17 </a:t>
                      </a:r>
                      <a:r>
                        <a:rPr lang="bg-BG" sz="1400" b="1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МАЙ</a:t>
                      </a:r>
                      <a:r>
                        <a:rPr lang="bg-BG" sz="1400" b="1" baseline="0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</a:t>
                      </a:r>
                      <a:r>
                        <a:rPr lang="bg-BG" sz="1600" b="1" baseline="0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2019 г.</a:t>
                      </a:r>
                      <a:r>
                        <a:rPr lang="bg-BG" sz="1400" b="1" baseline="0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</a:t>
                      </a:r>
                      <a:r>
                        <a:rPr lang="bg-BG" sz="1600" b="1" baseline="0" dirty="0" smtClean="0">
                          <a:solidFill>
                            <a:srgbClr val="0070C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В. Търново</a:t>
                      </a:r>
                      <a:endParaRPr lang="bg-BG" sz="1600" b="1" dirty="0">
                        <a:solidFill>
                          <a:srgbClr val="0070C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Приемане на отчет по бюджета от Президента и гласуване на бюджет на клуба за Вашата ротарианска година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15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Определяте ясно целите на клуба за Вашата ротарианска година.  Приемате ги с решение на клуба на клубна асамблея  и ги обявете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РК Централ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Актуализирате данните за членство в клуба заедно с Президента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– </a:t>
                      </a: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30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събирането на членски внос за I полугодие на Вашата ротарианска година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30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церемонията по предаване на огърлицата на Дистриктно ниво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ЮНИ, ЮЛИ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Клубна асамблея заедно с Президента по предаване на огърлицата. Встъпвате официално в длъжност като Клубен Президент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ЮНИ, ЮЛИ</a:t>
                      </a:r>
                    </a:p>
                    <a:p>
                      <a:r>
                        <a:rPr lang="bg-BG" sz="20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itchFamily="18" charset="0"/>
                        </a:rPr>
                        <a:t>01.07.2020</a:t>
                      </a:r>
                      <a:endParaRPr lang="en-US" sz="2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24" marB="4572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>
                <a:latin typeface="Arial Narrow" panose="020B0606020202030204" pitchFamily="34" charset="0"/>
              </a:rPr>
              <a:t> и РК 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5172" name="Content Placeholder 2"/>
          <p:cNvSpPr>
            <a:spLocks noGrp="1"/>
          </p:cNvSpPr>
          <p:nvPr>
            <p:ph idx="1"/>
          </p:nvPr>
        </p:nvSpPr>
        <p:spPr bwMode="auto">
          <a:xfrm>
            <a:off x="471051" y="806016"/>
            <a:ext cx="6286500" cy="3608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ЮЛИ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2020 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ЮНИ 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–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2021 г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442867"/>
              </p:ext>
            </p:extLst>
          </p:nvPr>
        </p:nvGraphicFramePr>
        <p:xfrm>
          <a:off x="471051" y="1700808"/>
          <a:ext cx="8381409" cy="4300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2069191"/>
              </a:tblGrid>
              <a:tr h="4286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Ръководите клуба и работата на борда на клуба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ПОСТОЯННО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Планирате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и ръководите клубните срещи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НА </a:t>
                      </a: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1,2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СЕДМИЦИ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Изпълнявате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инструкциите на Дистриктните офицери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ПОСТОЯННО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Осъществяване и постоянно оценяване на целите на клуба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РК Централ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ПОСТОЯННО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Следите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за плащането на членския внос за I полугодие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СЛЕД</a:t>
                      </a: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15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ЮЛИ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Клубна асамблея по посрещане на Дистрикт Гуверньора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ПО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ГРАФИК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семинара за фондация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Ротари, Членство и Публичен имидж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заедно със  Секретаря,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Председателите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на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съответните комисии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НОЕМВРИ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8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>
                <a:latin typeface="Arial Narrow" panose="020B0606020202030204" pitchFamily="34" charset="0"/>
              </a:rPr>
              <a:t> и РК 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5172" name="Content Placeholder 2"/>
          <p:cNvSpPr>
            <a:spLocks noGrp="1"/>
          </p:cNvSpPr>
          <p:nvPr>
            <p:ph idx="1"/>
          </p:nvPr>
        </p:nvSpPr>
        <p:spPr bwMode="auto">
          <a:xfrm>
            <a:off x="471051" y="806016"/>
            <a:ext cx="6286500" cy="3608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ЮЛИ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2020 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ЮНИ 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–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2021 г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63459"/>
              </p:ext>
            </p:extLst>
          </p:nvPr>
        </p:nvGraphicFramePr>
        <p:xfrm>
          <a:off x="471051" y="1700808"/>
          <a:ext cx="8381409" cy="45193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2069191"/>
              </a:tblGrid>
              <a:tr h="4286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клубна асамблея по избор на Президент Номини и Борд за следващата ротарианска година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15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ДЕКЕМВРИ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Актуализирате данните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за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членство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на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клуба 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u="sng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ДЕКЕМВРИ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събирането на членски внос за II полугодие на Вашата ротарианска година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30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ДЕКЕМВРИ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Следите за плащането на членския внос за I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I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 полугодие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СЛЕД </a:t>
                      </a: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15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ЯНУАРИ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клубна асамблея по прием на нови членове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ПОСТОЯННО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Актуализирате състава на клуба след прием на нов или напуснал член на клуба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ДО </a:t>
                      </a: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30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ДНИ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Обявявате Елект Президента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15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ЯНУАРИ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>
                <a:latin typeface="Arial Narrow" panose="020B0606020202030204" pitchFamily="34" charset="0"/>
              </a:rPr>
              <a:t> и РК 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5172" name="Content Placeholder 2"/>
          <p:cNvSpPr>
            <a:spLocks noGrp="1"/>
          </p:cNvSpPr>
          <p:nvPr>
            <p:ph idx="1"/>
          </p:nvPr>
        </p:nvSpPr>
        <p:spPr bwMode="auto">
          <a:xfrm>
            <a:off x="471051" y="806016"/>
            <a:ext cx="6286500" cy="3608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ЮЛИ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2020 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ЮНИ 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–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2021 г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8915"/>
              </p:ext>
            </p:extLst>
          </p:nvPr>
        </p:nvGraphicFramePr>
        <p:xfrm>
          <a:off x="471051" y="1700808"/>
          <a:ext cx="8381409" cy="4300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2069191"/>
              </a:tblGrid>
              <a:tr h="4286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Отпразнувате рожденния ден на Ротари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23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ФЕВРУАРИ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Годишната Дистриктна Конференция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МАЙ, ЮНИ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Изготвяте годишния отчет за клуба.Приемане на вашия отчет по бюджета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Актуализиране данните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за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членство в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клуба заедно </a:t>
                      </a: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с Елект Президента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 </a:t>
                      </a:r>
                      <a:r>
                        <a:rPr lang="bg-BG" sz="14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и</a:t>
                      </a:r>
                      <a:r>
                        <a:rPr lang="bg-BG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400" b="1" u="sng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</a:t>
                      </a:r>
                      <a:r>
                        <a:rPr lang="en-US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otary-Bulgaria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Отчитане напредъка на всички цели задължително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РК Централ</a:t>
                      </a:r>
                      <a:endParaRPr lang="en-US" sz="1400" dirty="0"/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Участие в церемонията по предаване на огърлицата на Дистрикно ниво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ЮНИ, ЮЛИ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Клубна асамблея заедно с Елект Президента по предаване на огърлицата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ЮНИ, ЮЛИ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0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179512" y="457200"/>
            <a:ext cx="89644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Arial Narrow" panose="020B0606020202030204" pitchFamily="34" charset="0"/>
              </a:rPr>
              <a:t>ЗАДЪЛЖИТЕЛНИ ДЕЙСТВИЯ В My Rotary</a:t>
            </a:r>
            <a:r>
              <a:rPr lang="en-US" altLang="bg-BG" b="1" dirty="0">
                <a:latin typeface="Arial Narrow" panose="020B0606020202030204" pitchFamily="34" charset="0"/>
              </a:rPr>
              <a:t>, Rotary-Bulgaria</a:t>
            </a:r>
            <a:r>
              <a:rPr lang="bg-BG" altLang="bg-BG" b="1" dirty="0">
                <a:latin typeface="Arial Narrow" panose="020B0606020202030204" pitchFamily="34" charset="0"/>
              </a:rPr>
              <a:t> и РК Централ</a:t>
            </a:r>
            <a:endParaRPr lang="bg-BG" altLang="bg-BG" b="1" dirty="0" smtClean="0">
              <a:latin typeface="Arial Narrow" panose="020B0606020202030204" pitchFamily="34" charset="0"/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5172" name="Content Placeholder 2"/>
          <p:cNvSpPr>
            <a:spLocks noGrp="1"/>
          </p:cNvSpPr>
          <p:nvPr>
            <p:ph idx="1"/>
          </p:nvPr>
        </p:nvSpPr>
        <p:spPr bwMode="auto">
          <a:xfrm>
            <a:off x="471050" y="806016"/>
            <a:ext cx="8565445" cy="2334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endParaRPr lang="bg-BG" altLang="bg-BG" sz="1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endParaRPr lang="bg-BG" altLang="bg-BG" sz="1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r>
              <a:rPr lang="bg-BG" altLang="bg-BG" sz="1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КАТО </a:t>
            </a:r>
            <a:r>
              <a:rPr lang="bg-BG" altLang="bg-BG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ПАСТ ПРЕЗИДЕНТ </a:t>
            </a:r>
          </a:p>
          <a:p>
            <a:pPr>
              <a:buNone/>
              <a:defRPr/>
            </a:pPr>
            <a:r>
              <a:rPr lang="bg-BG" altLang="bg-BG" sz="1400" b="1" dirty="0">
                <a:solidFill>
                  <a:srgbClr val="C00000"/>
                </a:solidFill>
                <a:latin typeface="Georgia" panose="02040502050405020303" pitchFamily="18" charset="0"/>
              </a:rPr>
              <a:t>      ЕДНА РОТАРИАНСКА ГОДИНА</a:t>
            </a:r>
            <a:endParaRPr lang="en-US" altLang="bg-BG" sz="14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defRPr/>
            </a:pPr>
            <a:endParaRPr lang="en-US" altLang="bg-BG" sz="1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r>
              <a:rPr lang="bg-BG" altLang="bg-BG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      След </a:t>
            </a:r>
            <a:r>
              <a:rPr lang="bg-BG" altLang="bg-BG" sz="1800" b="1" dirty="0">
                <a:solidFill>
                  <a:srgbClr val="C00000"/>
                </a:solidFill>
                <a:latin typeface="Georgia" panose="02040502050405020303" pitchFamily="18" charset="0"/>
              </a:rPr>
              <a:t>01</a:t>
            </a:r>
            <a:r>
              <a:rPr lang="bg-BG" altLang="bg-BG" sz="1400" b="1" dirty="0">
                <a:solidFill>
                  <a:srgbClr val="C00000"/>
                </a:solidFill>
                <a:latin typeface="Georgia" panose="02040502050405020303" pitchFamily="18" charset="0"/>
              </a:rPr>
              <a:t> Юли </a:t>
            </a:r>
            <a:r>
              <a:rPr lang="bg-BG" altLang="bg-BG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2021</a:t>
            </a: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bg-BG" altLang="bg-BG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участвате </a:t>
            </a:r>
            <a:r>
              <a:rPr lang="bg-BG" altLang="bg-BG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като Паст Президент в работата на борда на клуба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 descr="календа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501008"/>
            <a:ext cx="3757610" cy="250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78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4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bg-BG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Клубни документи и архиви. </a:t>
            </a:r>
            <a:br>
              <a:rPr lang="bg-BG" altLang="bg-BG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bg-BG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 и Бланки на клуба</a:t>
            </a:r>
            <a:endParaRPr lang="en-US" altLang="bg-BG" sz="3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Клубни документи</a:t>
            </a: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71563"/>
            <a:ext cx="4043363" cy="542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Конституция на вашия клуб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Правилник на вашия клуб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Кандидатурата на вашия клуб за членство в Ротари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Списък на членовете учредители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Актуален списък на членовете на клуба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Ротарианска клетва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Документация за евентуални промени в името или мястото на срещи на клуба</a:t>
            </a:r>
          </a:p>
          <a:p>
            <a:pPr>
              <a:spcBef>
                <a:spcPct val="0"/>
              </a:spcBef>
            </a:pPr>
            <a:endParaRPr lang="bg-BG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3926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9269" name="Content Placeholder 2"/>
          <p:cNvSpPr txBox="1">
            <a:spLocks/>
          </p:cNvSpPr>
          <p:nvPr/>
        </p:nvSpPr>
        <p:spPr bwMode="auto">
          <a:xfrm>
            <a:off x="4714875" y="1143000"/>
            <a:ext cx="41862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6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6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6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Класификационен обзор на клуба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5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Протоколи от срещи на клуба, борда и комисиите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Списък за задължителен абонамент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Списък на членовете на клуба за Дистриктния Ротари указател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Финансови документи – фактури, банкови извлечения и др.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Медийни публикации, свързани с клуба и неговите проекти и дейности</a:t>
            </a:r>
          </a:p>
        </p:txBody>
      </p:sp>
      <p:sp>
        <p:nvSpPr>
          <p:cNvPr id="139270" name="TextBox 5"/>
          <p:cNvSpPr txBox="1">
            <a:spLocks noChangeArrowheads="1"/>
          </p:cNvSpPr>
          <p:nvPr/>
        </p:nvSpPr>
        <p:spPr bwMode="auto">
          <a:xfrm>
            <a:off x="3429000" y="1285875"/>
            <a:ext cx="202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>
                <a:solidFill>
                  <a:srgbClr val="002060"/>
                </a:solidFill>
                <a:latin typeface="Georgia" panose="02040502050405020303" pitchFamily="18" charset="0"/>
              </a:rPr>
              <a:t>РОТАРИ КЛУБ</a:t>
            </a:r>
            <a:endParaRPr lang="en-US" alt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АРХИВ НА КЛУБА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4010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</a:t>
            </a: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Кандидатурата на вашия клуб за членство в Ротари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Списък на членовете учредители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Чартърен лист на клуба в РИ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Сертификати от обучителни семинари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Екземпляри от Формата въпросник за посещението на Дистрикт Гуверньорите и съответните документи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Тестове за квалифициране на клуба за участие в проекти от ФР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Клубен меморандум за разбирателство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Документи по проекти финансирани от ФР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Протоколите от сбирките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Протоколите от заседанията на борда</a:t>
            </a:r>
          </a:p>
        </p:txBody>
      </p:sp>
      <p:sp>
        <p:nvSpPr>
          <p:cNvPr id="14131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1317" name="Picture 6" descr="архив на клуба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429125"/>
            <a:ext cx="271462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АРХИВ НА КЛУБА</a:t>
            </a:r>
          </a:p>
        </p:txBody>
      </p:sp>
      <p:sp>
        <p:nvSpPr>
          <p:cNvPr id="14336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4010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Протоколите от заседанията на комисиите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Финансовите отчети на клуба;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Предложенията за нови членове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Подписани ротариански клетвени листи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Списъците с бордовете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Списъци с комисиите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Годишните отчети на Президента, Секретаря, Касиера и други;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Присъствените форми – книга и електронен формат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Снимки, брошури, видео материали, знамена, флагчета и други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Други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3364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3365" name="Picture 4" descr="архив на клуб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43000"/>
            <a:ext cx="27860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АРХИВ НА СДРУЖЕНИЕТО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38290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Съдебно решение за регистрацията на  клуба и актуализации</a:t>
            </a: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Устав на клуба и актуализациите</a:t>
            </a: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Актуален списък на членовете на сдружението/клуба</a:t>
            </a: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Декларация за съгласие за присъединяване на Сдружение РК към  Сдружение Д2482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5412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5413" name="Picture 5" descr="клубни докумени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25"/>
            <a:ext cx="406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ЛОГО И БЛАНКИ НА КЛУБА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7972425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	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		</a:t>
            </a:r>
            <a:r>
              <a:rPr lang="bg-BG" altLang="bg-BG" sz="2000" b="1" smtClean="0">
                <a:solidFill>
                  <a:srgbClr val="002060"/>
                </a:solidFill>
                <a:latin typeface="Georgia" panose="02040502050405020303" pitchFamily="18" charset="0"/>
              </a:rPr>
              <a:t>ЛОГО</a:t>
            </a: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Какво е КОРПОРАТИВНА ИДЕНТИЧНОСТ?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Това е „лицето“ на дадена организация с нейните запазени марки, както и на посланията, които тя излъчва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Идентичността определя начините, по които организацията се стреми да идентифицира или позиционира себе си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Лого - Синоним на марка или запазена марка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   Графичен символ или графичен символ интегриран с текст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  Логото и графичните елементи са съобразени с набор от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  правила, като: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√  Цветова палитра;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 √ Шрифтове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 √ Размер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 √ Изглед на страница и т.н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746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ЛОГО И БЛАНКИ НА КЛУБА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4186238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		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ОСНОВНО ЛОГО НА РОТАРИ</a:t>
            </a: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Знаците на Ротари са интелектуална собственост на РИ</a:t>
            </a:r>
          </a:p>
          <a:p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Бордът на РИ притежава, защитава и надзирава употребата на Ротарианските знаци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950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9509" name="Picture 4" descr="D:\RABOTNA 1\Rotary\SEKRETARY\ЛОГО\PNG+for+Word+documents,+presentations,+and+web+use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43063"/>
            <a:ext cx="35718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Проектите на Ротари:</a:t>
            </a:r>
            <a:b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финансиране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8142288" cy="950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Мирослав Генов, Виолина Костова, Недялка Росенова</a:t>
            </a:r>
          </a:p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РК В. Търново       РК София-сити       РК Смолян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БЛАНКИ НА КЛУБА</a:t>
            </a:r>
          </a:p>
        </p:txBody>
      </p:sp>
      <p:sp>
        <p:nvSpPr>
          <p:cNvPr id="151555" name="Content Placeholder 2"/>
          <p:cNvSpPr>
            <a:spLocks noGrp="1"/>
          </p:cNvSpPr>
          <p:nvPr>
            <p:ph idx="1"/>
          </p:nvPr>
        </p:nvSpPr>
        <p:spPr bwMode="auto">
          <a:xfrm>
            <a:off x="214313" y="1071563"/>
            <a:ext cx="85725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БЛАНКИ ЗА ПИСМА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155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1557" name="Picture 9" descr="D:\RABOTNA 1\Rotary\SEKRETARY\ЛОГО\blue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208213"/>
            <a:ext cx="629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11" descr="D:\RABOTNA 1\Rotary\SEKRETARY\ЛОГО\blue-01--l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208338"/>
            <a:ext cx="629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12" descr="D:\RABOTNA 1\Rotary\SEKRETARY\ЛОГО\blue-02-midd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08463"/>
            <a:ext cx="629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RABOTNA 1\Rotary\SEKRETARY\ЛОГО\T1920EN_Lockup_PMS-C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1143000"/>
            <a:ext cx="2605087" cy="93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57813" y="2214563"/>
            <a:ext cx="3143250" cy="2428875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1813" y="2071688"/>
            <a:ext cx="3071812" cy="2000250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360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БЛАНКИ НА КЛУБА</a:t>
            </a:r>
          </a:p>
        </p:txBody>
      </p:sp>
      <p:sp>
        <p:nvSpPr>
          <p:cNvPr id="153605" name="Content Placeholder 2"/>
          <p:cNvSpPr>
            <a:spLocks noGrp="1"/>
          </p:cNvSpPr>
          <p:nvPr>
            <p:ph idx="1"/>
          </p:nvPr>
        </p:nvSpPr>
        <p:spPr bwMode="auto">
          <a:xfrm>
            <a:off x="357188" y="1071563"/>
            <a:ext cx="4500562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     Членска карта: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Брошури и флаери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Флагчета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Визитки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Клубен бюлетин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Други	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360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36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bg-BG"/>
          </a:p>
        </p:txBody>
      </p:sp>
      <p:graphicFrame>
        <p:nvGraphicFramePr>
          <p:cNvPr id="153608" name="Object 1"/>
          <p:cNvGraphicFramePr>
            <a:graphicFrameLocks noChangeAspect="1"/>
          </p:cNvGraphicFramePr>
          <p:nvPr/>
        </p:nvGraphicFramePr>
        <p:xfrm>
          <a:off x="5572125" y="2381250"/>
          <a:ext cx="2719388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5" name="Acrobat Document" r:id="rId4" imgW="5108400" imgH="3936960" progId="AcroExch.Document.DC">
                  <p:embed/>
                </p:oleObj>
              </mc:Choice>
              <mc:Fallback>
                <p:oleObj name="Acrobat Document" r:id="rId4" imgW="5108400" imgH="3936960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381250"/>
                        <a:ext cx="2719388" cy="210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bg-BG"/>
          </a:p>
        </p:txBody>
      </p:sp>
      <p:graphicFrame>
        <p:nvGraphicFramePr>
          <p:cNvPr id="153610" name="Object 3"/>
          <p:cNvGraphicFramePr>
            <a:graphicFrameLocks noChangeAspect="1"/>
          </p:cNvGraphicFramePr>
          <p:nvPr/>
        </p:nvGraphicFramePr>
        <p:xfrm>
          <a:off x="714375" y="2286000"/>
          <a:ext cx="274637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6" name="Acrobat Document" r:id="rId6" imgW="1625400" imgH="926280" progId="AcroExch.Document.DC">
                  <p:embed/>
                </p:oleObj>
              </mc:Choice>
              <mc:Fallback>
                <p:oleObj name="Acrobat Document" r:id="rId6" imgW="1625400" imgH="926280" progId="AcroExch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286000"/>
                        <a:ext cx="274637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1" name="Content Placeholder 2"/>
          <p:cNvSpPr txBox="1">
            <a:spLocks/>
          </p:cNvSpPr>
          <p:nvPr/>
        </p:nvSpPr>
        <p:spPr bwMode="auto">
          <a:xfrm>
            <a:off x="4500563" y="1143000"/>
            <a:ext cx="32861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				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bg-BG" altLang="bg-BG" sz="16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</a:t>
            </a:r>
            <a:endParaRPr lang="en-US" altLang="bg-BG" sz="16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153612" name="Content Placeholder 2"/>
          <p:cNvSpPr txBox="1">
            <a:spLocks/>
          </p:cNvSpPr>
          <p:nvPr/>
        </p:nvSpPr>
        <p:spPr bwMode="auto">
          <a:xfrm>
            <a:off x="5500688" y="1530350"/>
            <a:ext cx="32146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	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Сертификат за нов член:	</a:t>
            </a:r>
            <a:endParaRPr lang="en-US" altLang="bg-BG" sz="16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br>
              <a:rPr lang="bg-BG" altLang="en-US" sz="4000" b="1" smtClean="0">
                <a:latin typeface="Arial Narrow" panose="020B0606020202030204" pitchFamily="34" charset="0"/>
              </a:rPr>
            </a:br>
            <a:r>
              <a:rPr lang="bg-BG" altLang="en-US" sz="4000" b="1" smtClean="0">
                <a:latin typeface="Arial Narrow" panose="020B0606020202030204" pitchFamily="34" charset="0"/>
              </a:rPr>
              <a:t>УСПЕШНА РОТАРИАНСКА ГОДИНА!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Ротари, това сме ние – членовете на нашия клуб и на клубовете по света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6400800" cy="9509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defRPr/>
            </a:pPr>
            <a:r>
              <a:rPr lang="bg-BG" altLang="en-US" sz="2000" b="1" smtClean="0">
                <a:latin typeface="Georgia" pitchFamily="18" charset="0"/>
                <a:cs typeface="Times New Roman" pitchFamily="18" charset="0"/>
              </a:rPr>
              <a:t>ПДГ Нина Митева</a:t>
            </a:r>
          </a:p>
          <a:p>
            <a:pPr eaLnBrk="1" hangingPunct="1">
              <a:defRPr/>
            </a:pPr>
            <a:r>
              <a:rPr lang="bg-BG" altLang="en-US" sz="2000" b="1" smtClean="0">
                <a:latin typeface="Georgia" pitchFamily="18" charset="0"/>
                <a:cs typeface="Times New Roman" pitchFamily="18" charset="0"/>
              </a:rPr>
              <a:t>ПДГ Веселин Димитров</a:t>
            </a:r>
          </a:p>
          <a:p>
            <a:pPr eaLnBrk="1" hangingPunct="1">
              <a:defRPr/>
            </a:pPr>
            <a:r>
              <a:rPr lang="bg-BG" altLang="en-US" sz="2000" b="1" smtClean="0">
                <a:latin typeface="Georgia" pitchFamily="18" charset="0"/>
                <a:cs typeface="Times New Roman" pitchFamily="18" charset="0"/>
              </a:rPr>
              <a:t>ДГН Борислав Къдреков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За какво ще говорим днес?</a:t>
            </a:r>
          </a:p>
        </p:txBody>
      </p:sp>
      <p:sp>
        <p:nvSpPr>
          <p:cNvPr id="161795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684213" y="1700213"/>
            <a:ext cx="8002587" cy="404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Ротари – организация на своите членове и за своите членове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Ротари в България</a:t>
            </a: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Изграждането на нашата организация. Инерция, еволюция, тенденции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Числа и данни – като симптом за процеси и проблеми за решаване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Данни от изследване на РИ</a:t>
            </a: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Кое и защо привлича потенциалните членове, кое ангажира и задържа членовете, защо напускат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Възможности и решения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Новият стратегически план: </a:t>
            </a: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Ротари в променения свят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 Въздействие, обхват, ангажиране и адаптиране.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Промяна, иновативност и гъвкавост</a:t>
            </a:r>
            <a:r>
              <a:rPr lang="en-US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endParaRPr lang="bg-BG" altLang="bg-BG" sz="1600" b="1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Какво означава това за членството? </a:t>
            </a: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Какво означава това за клуба</a:t>
            </a: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Подкрепа от дистриктния екип: ресурси и действия</a:t>
            </a:r>
          </a:p>
          <a:p>
            <a:endParaRPr lang="bg-BG" altLang="bg-BG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 - организация на своите членове и за своите членове</a:t>
            </a:r>
          </a:p>
        </p:txBody>
      </p:sp>
      <p:sp>
        <p:nvSpPr>
          <p:cNvPr id="55299" name="Content Placeholder 2"/>
          <p:cNvSpPr>
            <a:spLocks noGrp="1" noChangeArrowheads="1"/>
          </p:cNvSpPr>
          <p:nvPr>
            <p:ph idx="1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Каква организация е Ротари?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-     Благотворителна? Хуманитарна? Членска организация?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Да се върнем към корените си: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-      Свързаност, общуване, приятелство, професионално израстване;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Общност на активни, почтени, способни и талантливи хора;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Готовност и нагласа за решаване на нужди на общността;</a:t>
            </a:r>
          </a:p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Какво се случва с Ротари в променения, дигитален свят?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В свят, в който хората все по-малко се обвързват дългосрочно с работа или с партньорства, доминиран от генерации, които ценят промяната, експеримента, различния опит – </a:t>
            </a:r>
            <a:r>
              <a:rPr lang="bg-BG" sz="1400" b="1" dirty="0">
                <a:solidFill>
                  <a:schemeClr val="tx2"/>
                </a:solidFill>
              </a:rPr>
              <a:t>Ротари предлага различни формати на клубове, различни възможности за членство;</a:t>
            </a:r>
            <a:endParaRPr lang="en-US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В свят онлайн и на свързано съществуване, в който хората може да стават все по-самотни – </a:t>
            </a:r>
            <a:r>
              <a:rPr lang="bg-BG" sz="1400" b="1" dirty="0">
                <a:solidFill>
                  <a:schemeClr val="tx2"/>
                </a:solidFill>
              </a:rPr>
              <a:t>Ротари остава възможност за жива човешка връзка, приятелска среда, смислени и значими действия в полза на един по-добър свят;</a:t>
            </a:r>
            <a:endParaRPr lang="en-US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Членството в Ротари предоставя палитра от възможности </a:t>
            </a:r>
            <a:r>
              <a:rPr lang="bg-BG" sz="1400" dirty="0">
                <a:solidFill>
                  <a:schemeClr val="tx2"/>
                </a:solidFill>
              </a:rPr>
              <a:t>- създаване на контакти, взаимопомощ, служба на общността, самоусъвършенстване на личността; място за общуване.</a:t>
            </a:r>
          </a:p>
          <a:p>
            <a:pPr>
              <a:buFontTx/>
              <a:buChar char="-"/>
              <a:defRPr/>
            </a:pPr>
            <a:endParaRPr lang="bg-BG" altLang="bg-BG" sz="18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1341438"/>
            <a:ext cx="2000250" cy="150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 - организация на своите членове и за своите членове</a:t>
            </a:r>
            <a:endParaRPr lang="bg-BG" altLang="bg-BG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400" b="1" dirty="0">
                <a:solidFill>
                  <a:schemeClr val="tx2"/>
                </a:solidFill>
              </a:rPr>
              <a:t>Ротари се променя. Неизменни остават ценностите, които ни свързват.</a:t>
            </a: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Приятели</a:t>
            </a:r>
            <a:r>
              <a:rPr lang="bg-BG" sz="1400" dirty="0">
                <a:solidFill>
                  <a:schemeClr val="tx2"/>
                </a:solidFill>
              </a:rPr>
              <a:t> ли сме?</a:t>
            </a: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Служим</a:t>
            </a:r>
            <a:r>
              <a:rPr lang="bg-BG" sz="1400" dirty="0">
                <a:solidFill>
                  <a:schemeClr val="tx2"/>
                </a:solidFill>
              </a:rPr>
              <a:t> ли на общността си?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Приобщаваме ли </a:t>
            </a:r>
            <a:r>
              <a:rPr lang="bg-BG" sz="1400" b="1" dirty="0">
                <a:solidFill>
                  <a:schemeClr val="tx2"/>
                </a:solidFill>
              </a:rPr>
              <a:t>лидери</a:t>
            </a:r>
            <a:r>
              <a:rPr lang="bg-BG" sz="1400" dirty="0">
                <a:solidFill>
                  <a:schemeClr val="tx2"/>
                </a:solidFill>
              </a:rPr>
              <a:t>? Изграждаме ли лидери?</a:t>
            </a: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Почтеност</a:t>
            </a:r>
            <a:r>
              <a:rPr lang="bg-BG" sz="1400" dirty="0">
                <a:solidFill>
                  <a:schemeClr val="tx2"/>
                </a:solidFill>
              </a:rPr>
              <a:t> ли е ключовата дума във всичките ни действия и отношения?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Нашият клуб отразява ли цялото </a:t>
            </a:r>
            <a:r>
              <a:rPr lang="bg-BG" sz="1400" b="1" dirty="0">
                <a:solidFill>
                  <a:schemeClr val="tx2"/>
                </a:solidFill>
              </a:rPr>
              <a:t>многообразие</a:t>
            </a:r>
            <a:r>
              <a:rPr lang="bg-BG" sz="1400" dirty="0">
                <a:solidFill>
                  <a:schemeClr val="tx2"/>
                </a:solidFill>
              </a:rPr>
              <a:t> на нашата общност?</a:t>
            </a:r>
          </a:p>
        </p:txBody>
      </p:sp>
      <p:pic>
        <p:nvPicPr>
          <p:cNvPr id="1648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76313"/>
            <a:ext cx="48577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в България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Колко дълга е историята ни?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Какво се случи за тези години? Инерция, еволюция, тенденции: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28 години от възстановяването, 13 години самостоятелен дистрикт;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Движение от елитарност и съществуване в полусянка към хора на действието, партньорства и работа с общността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Грешки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Постижения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6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dirty="0">
                <a:solidFill>
                  <a:schemeClr val="tx2"/>
                </a:solidFill>
              </a:rPr>
              <a:t>- </a:t>
            </a:r>
          </a:p>
          <a:p>
            <a:pPr>
              <a:defRPr/>
            </a:pPr>
            <a:endParaRPr lang="bg-BG" sz="1600" dirty="0"/>
          </a:p>
        </p:txBody>
      </p:sp>
      <p:pic>
        <p:nvPicPr>
          <p:cNvPr id="16589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6688"/>
            <a:ext cx="7604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2751" r="11150" b="24800"/>
          <a:stretch>
            <a:fillRect/>
          </a:stretch>
        </p:blipFill>
        <p:spPr bwMode="auto">
          <a:xfrm>
            <a:off x="2649538" y="3429000"/>
            <a:ext cx="10001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3987800"/>
            <a:ext cx="10985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981450"/>
            <a:ext cx="10239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4445" r="1830"/>
          <a:stretch>
            <a:fillRect/>
          </a:stretch>
        </p:blipFill>
        <p:spPr bwMode="auto">
          <a:xfrm>
            <a:off x="3794125" y="4630738"/>
            <a:ext cx="1258888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7" name="Picture 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14445" r="30298" b="43263"/>
          <a:stretch>
            <a:fillRect/>
          </a:stretch>
        </p:blipFill>
        <p:spPr bwMode="auto">
          <a:xfrm>
            <a:off x="2762250" y="4830763"/>
            <a:ext cx="11699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6175" y="2789238"/>
            <a:ext cx="960438" cy="95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2438" y="3962400"/>
            <a:ext cx="1171575" cy="118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900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814763"/>
            <a:ext cx="9286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1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794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2" name="Picture 4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r="1831" b="22340"/>
          <a:stretch>
            <a:fillRect/>
          </a:stretch>
        </p:blipFill>
        <p:spPr bwMode="auto">
          <a:xfrm>
            <a:off x="5035550" y="5143500"/>
            <a:ext cx="10223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3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7775"/>
            <a:ext cx="8223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875" y="3365500"/>
            <a:ext cx="1208088" cy="121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905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4751388"/>
            <a:ext cx="10541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в България</a:t>
            </a:r>
            <a:endParaRPr lang="bg-BG" altLang="bg-BG" smtClean="0">
              <a:latin typeface="Arial Narrow" panose="020B0606020202030204" pitchFamily="34" charset="0"/>
            </a:endParaRPr>
          </a:p>
        </p:txBody>
      </p:sp>
      <p:sp>
        <p:nvSpPr>
          <p:cNvPr id="167939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381000" y="1219200"/>
            <a:ext cx="8305800" cy="501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Числа и тенденции</a:t>
            </a: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Клубове: </a:t>
            </a: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89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Брой членове:</a:t>
            </a:r>
            <a:r>
              <a:rPr lang="en-US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US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1969, </a:t>
            </a: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  </a:t>
            </a:r>
            <a:r>
              <a:rPr lang="en-US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21%</a:t>
            </a: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79</a:t>
            </a: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                           ---------------------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РИ: 1 212 303                23%              77%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   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Последните пет години: устойчив тренд на броя на ротарианците в дистрикта.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6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60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679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44675"/>
            <a:ext cx="5556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409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585" y="3434316"/>
            <a:ext cx="4741255" cy="2701762"/>
          </a:xfrm>
          <a:prstGeom prst="rect">
            <a:avLst/>
          </a:prstGeom>
          <a:ln>
            <a:gradFill>
              <a:gsLst>
                <a:gs pos="0">
                  <a:schemeClr val="tx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МИСИЯ И ВИЗИЯ, КОИТО СВЪРЗВАТ МИЛИОНИ</a:t>
            </a:r>
            <a:r>
              <a:rPr lang="en-US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 </a:t>
            </a:r>
            <a:r>
              <a:rPr lang="bg-BG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ПО СВЕТА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en-US" sz="2200" smtClean="0">
                <a:solidFill>
                  <a:srgbClr val="002060"/>
                </a:solidFill>
                <a:latin typeface="Georgia" panose="02040502050405020303" pitchFamily="18" charset="0"/>
              </a:rPr>
              <a:t>Заедно ние виждаме свят, в който хората се обединяват и предприемат действия за създаване на трайна промяна - по целия свят, в нашите общности и в нас самите!</a:t>
            </a:r>
            <a:endParaRPr lang="bg-BG" altLang="en-US" sz="220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758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444750"/>
            <a:ext cx="72072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Какво стои зад числата?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Стоим около числото 2 000 като брой на ротарианците в България.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accent5"/>
                </a:solidFill>
              </a:rPr>
              <a:t>Но:</a:t>
            </a:r>
            <a:r>
              <a:rPr lang="bg-BG" sz="1400" dirty="0">
                <a:solidFill>
                  <a:schemeClr val="tx2"/>
                </a:solidFill>
              </a:rPr>
              <a:t> това е факт с нови 5 клуба, един закрит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15 </a:t>
            </a:r>
            <a:r>
              <a:rPr lang="bg-BG" sz="1400" dirty="0">
                <a:solidFill>
                  <a:schemeClr val="tx2"/>
                </a:solidFill>
              </a:rPr>
              <a:t>клуба са намалили броя на членовете си значително, някои до </a:t>
            </a:r>
            <a:r>
              <a:rPr lang="bg-BG" sz="1400">
                <a:solidFill>
                  <a:schemeClr val="tx2"/>
                </a:solidFill>
              </a:rPr>
              <a:t>два пъти.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43 клуба под 20 човека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Капсулиране:   17 клуба не са приели нов член за последните три години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400" dirty="0">
                <a:solidFill>
                  <a:schemeClr val="accent5"/>
                </a:solidFill>
              </a:rPr>
              <a:t>Още: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Клубни президенти напускат клубовете си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За част от клубовете избора на президент е предизвикателство;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Клубна конституция и правилник от далече минали времена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„Смесване на жанровете“ с привнесени практики от други организации;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Състав на клуба, който не отговаря на общността и на времето, дискриминиране на важни сегменти – жените, младите хора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bg-BG" sz="16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Остаряват ли клубовете? 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Рутината, капсулирането, моделът на лидерство, начинът на съществуване може да ги направи непривлекателни за нови хора и да накара активни членове да напускат.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accent5"/>
                </a:solidFill>
              </a:rPr>
              <a:t>Резонен въпрос: Какво получавам срещу времето и парите, които ми струва членството?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Какво ни казва проучването на Ротари Интернешънъл?</a:t>
            </a:r>
          </a:p>
        </p:txBody>
      </p:sp>
      <p:sp>
        <p:nvSpPr>
          <p:cNvPr id="172035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219200"/>
            <a:ext cx="8229600" cy="501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</p:txBody>
      </p:sp>
      <p:pic>
        <p:nvPicPr>
          <p:cNvPr id="172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57200"/>
            <a:ext cx="8964612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1800" b="1" smtClean="0">
                <a:latin typeface="Arial Narrow" panose="020B0606020202030204" pitchFamily="34" charset="0"/>
              </a:rPr>
              <a:t>Кои са потенциалните ни членове? Къде да ги намерим и как да ги привлечем?</a:t>
            </a:r>
          </a:p>
        </p:txBody>
      </p:sp>
      <p:sp>
        <p:nvSpPr>
          <p:cNvPr id="63491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219200"/>
            <a:ext cx="8229600" cy="2354263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Кои са потенциалните ни членове? </a:t>
            </a:r>
          </a:p>
          <a:p>
            <a:pPr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Активни хора, които споделят нашите ценности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; свободни, широко скроени, богати личности ( не става дума за банкови сметки и други активи); реализирани, финансово независими; готови да отделят време и средства. Още?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Нужни на клуба,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за да добавят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многообразие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, което отразява многообразието на общността; Нужни на клуба, за да добавят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 енергия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и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експертиза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в управление на проекти, връзки с общността и публичен имидж, възможност за контакти с ротарианската общност по света.</a:t>
            </a:r>
          </a:p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457200" y="3573463"/>
            <a:ext cx="8229600" cy="2592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Къде да ги открием?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Ротарактори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Алумни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Млади професионалисти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  <a:r>
              <a:rPr lang="en-GB" altLang="bg-BG" sz="14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https://www.rotary.org/en/engaging-younger-professionals-toolkit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- изключително интересен анализ за нагласите на поколенията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Лидери в общността, доказани експерти, хора със собствен бизнес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във всяка една възраст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„Новите млади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“ – хората в житейския интервал 50 -60 години, готови да споделят опит и с желание да работят за другите;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Как да задържим и ангажираме приятелите от клуба?</a:t>
            </a:r>
          </a:p>
        </p:txBody>
      </p:sp>
      <p:sp>
        <p:nvSpPr>
          <p:cNvPr id="64515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68313" y="1196975"/>
            <a:ext cx="8280400" cy="244792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Култура на автентично ротарианство – приятелство и служба,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-    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Включване на семействата, интересен живот и общи забавления; Оптимизирани разходи, ценене на времето!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Ротари дни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теми свързани със здраве, предприемачество, развитие на общността;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Събития за общността 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- месецът на Фондация Ротари през октомври, годишнината от създаване на ООН и приносът на Ротари за това през ноември;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Национални инициативи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– РК Харманли и призива за залесяване през пролетта на 2020 година;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Участие в дистриктни събития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познания, приятелство, професионални контакти;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6" name="Content Placeholder 2"/>
          <p:cNvSpPr txBox="1">
            <a:spLocks noChangeArrowheads="1"/>
          </p:cNvSpPr>
          <p:nvPr/>
        </p:nvSpPr>
        <p:spPr bwMode="auto">
          <a:xfrm>
            <a:off x="468313" y="3644900"/>
            <a:ext cx="8280400" cy="2592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Да знаем кои сме, къде сме и къде искаме да бъдем: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Преглед на клубна конституция и правилник  - актуални ли са? 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Знаят ли ротарианците каква законодателна инициатива има клуба в рамките на дистрикта и Ротари Интернешънъл?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Оценка на състоянието на клуба – анкети, обратна връзка, клубен профилактичен преглед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en-GB" altLang="bg-BG" sz="14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https://www.rotary-bulgaria.org/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комитети/58-година-27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GB" altLang="bg-BG" sz="1400" dirty="0">
                <a:latin typeface="Georgia" panose="02040502050405020303" pitchFamily="18" charset="0"/>
                <a:hlinkClick r:id="rId4" action="ppaction://hlinkfile"/>
              </a:rPr>
              <a:t>CurrentMembersExecSummary_EN.pdf</a:t>
            </a:r>
            <a:r>
              <a:rPr lang="bg-BG" altLang="bg-BG" sz="1400" dirty="0">
                <a:latin typeface="Georgia" panose="02040502050405020303" pitchFamily="18" charset="0"/>
              </a:rPr>
              <a:t> ,    </a:t>
            </a:r>
            <a:r>
              <a:rPr lang="en-GB" altLang="bg-BG" sz="1400" dirty="0">
                <a:latin typeface="Georgia" panose="02040502050405020303" pitchFamily="18" charset="0"/>
                <a:hlinkClick r:id="rId5" action="ppaction://hlinkfile"/>
              </a:rPr>
              <a:t>Prospective_Members_Exec_Sum_FINAL_EN.pdf</a:t>
            </a:r>
            <a:endParaRPr lang="bg-BG" altLang="bg-BG" sz="1400" dirty="0"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 АДГ Калоян Ганев</a:t>
            </a:r>
            <a:r>
              <a:rPr lang="en-US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Компас за 2017-18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Планиране – стратегически план на клуба, не на мисленето с рамка една година: предстоящ </a:t>
            </a:r>
            <a:r>
              <a:rPr lang="en-US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workshop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/ работилница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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по време на събитието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3 в 1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– 30. ноември, РИУ Правец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Новият стратегически план </a:t>
            </a:r>
          </a:p>
        </p:txBody>
      </p:sp>
      <p:pic>
        <p:nvPicPr>
          <p:cNvPr id="178179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434262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Промяна, иновативност и гъвкавост</a:t>
            </a:r>
          </a:p>
        </p:txBody>
      </p:sp>
      <p:sp>
        <p:nvSpPr>
          <p:cNvPr id="66563" name="Content Placeholder 2"/>
          <p:cNvSpPr>
            <a:spLocks noGrp="1" noChangeArrowheads="1"/>
          </p:cNvSpPr>
          <p:nvPr>
            <p:ph idx="1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Знаете ли какво е това?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Работи ли?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Искате ли да го ползвате?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Колко от хората около вас ще искат да го ползват?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80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41613"/>
            <a:ext cx="46307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Промяна, иновативност и гъвкавост</a:t>
            </a:r>
            <a:endParaRPr lang="bg-BG" altLang="bg-BG" smtClean="0">
              <a:latin typeface="Arial Narrow" panose="020B0606020202030204" pitchFamily="34" charset="0"/>
            </a:endParaRPr>
          </a:p>
        </p:txBody>
      </p:sp>
      <p:sp>
        <p:nvSpPr>
          <p:cNvPr id="67587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268413"/>
            <a:ext cx="8229600" cy="223202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800" b="1" dirty="0">
                <a:solidFill>
                  <a:schemeClr val="tx2"/>
                </a:solidFill>
                <a:latin typeface="Georgia" panose="02040502050405020303" pitchFamily="18" charset="0"/>
              </a:rPr>
              <a:t>Възможности за клубовете: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Гъвкавост по отношение на срещите – график и формат, начин на провеждане, начин на гласуване и вземане на решения; </a:t>
            </a:r>
            <a:r>
              <a:rPr lang="en-US" sz="1400" dirty="0">
                <a:hlinkClick r:id="rId3"/>
              </a:rPr>
              <a:t>Practicing Flexibility and Innovation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Облекчени изисквания за присъствие на клубните срещи;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Възможност ротаракторите да са членове на клуба и да остават членове ва Ротаракт;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Различни възможности за членство – семейно, корпоративно, асоциирано </a:t>
            </a:r>
            <a:r>
              <a:rPr lang="en-US" sz="1400" dirty="0">
                <a:hlinkClick r:id="rId4"/>
              </a:rPr>
              <a:t>Membership types FAQ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Различни формати на Ротари клубове: </a:t>
            </a:r>
            <a:r>
              <a:rPr lang="en-US" sz="1400" dirty="0">
                <a:hlinkClick r:id="rId5"/>
              </a:rPr>
              <a:t>Rotary club models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defRPr/>
            </a:pP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457200" y="3500438"/>
            <a:ext cx="8229600" cy="23764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>
                <a:solidFill>
                  <a:schemeClr val="tx2"/>
                </a:solidFill>
              </a:rPr>
              <a:t>Същественото и важното е</a:t>
            </a:r>
            <a:r>
              <a:rPr lang="bg-BG" sz="1600">
                <a:solidFill>
                  <a:schemeClr val="tx2"/>
                </a:solidFill>
              </a:rPr>
              <a:t>: </a:t>
            </a:r>
            <a:r>
              <a:rPr lang="bg-BG" sz="1600" b="1">
                <a:solidFill>
                  <a:schemeClr val="tx2"/>
                </a:solidFill>
              </a:rPr>
              <a:t>Какво правим и постигаме заедно?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400">
                <a:solidFill>
                  <a:schemeClr val="tx2"/>
                </a:solidFill>
              </a:rPr>
              <a:t>Време е броенето на посетени клубни срещи да се замести с измерване на прогреса в достигане на поставени клубни цели.</a:t>
            </a:r>
          </a:p>
          <a:p>
            <a:pPr>
              <a:buFontTx/>
              <a:buChar char="-"/>
              <a:defRPr/>
            </a:pPr>
            <a:r>
              <a:rPr lang="bg-BG" sz="1400">
                <a:solidFill>
                  <a:schemeClr val="tx2"/>
                </a:solidFill>
              </a:rPr>
              <a:t>Как  работим, за да подобрим състоянието на своята общност? </a:t>
            </a:r>
          </a:p>
          <a:p>
            <a:pPr>
              <a:buFontTx/>
              <a:buChar char="-"/>
              <a:defRPr/>
            </a:pPr>
            <a:r>
              <a:rPr lang="bg-BG" sz="1400">
                <a:solidFill>
                  <a:schemeClr val="tx2"/>
                </a:solidFill>
              </a:rPr>
              <a:t>Как да израснем като клуб от лидери и хора на действието в приятелска и мотивираща среда?</a:t>
            </a:r>
          </a:p>
          <a:p>
            <a:pPr>
              <a:buFontTx/>
              <a:buChar char="-"/>
              <a:defRPr/>
            </a:pPr>
            <a:r>
              <a:rPr lang="bg-BG" sz="1400">
                <a:solidFill>
                  <a:schemeClr val="tx2"/>
                </a:solidFill>
              </a:rPr>
              <a:t>Как гарантираме политика на многообразие, равенство и включване?</a:t>
            </a:r>
            <a:endParaRPr lang="bg-BG" altLang="bg-BG" sz="140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Подкрепа от дистриктния екип: ресурси и действия</a:t>
            </a:r>
          </a:p>
        </p:txBody>
      </p:sp>
      <p:sp>
        <p:nvSpPr>
          <p:cNvPr id="68611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628775"/>
            <a:ext cx="8229600" cy="4116388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Преводи на материали – на сайта, раздел Комитет по членството;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Анкети, проучвания и анализи по важни за клубовете теми;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Материали в помощ на работата на клубната комисия по членството с потенциалните и новите членове;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Рубрика в дистриктния бюлетин и публикации в списанието;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Подготвени презентации по теми, свързани с членството за ползване в клубни срещи и асамблеи;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Полезни, интересни и увлекателни дистриктни събития;</a:t>
            </a:r>
            <a:endParaRPr lang="en-US" altLang="bg-BG" sz="16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Организация на зонални срещи, участие в клубни асамблеи;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Обновен състав на комитета – приятели от всички поколения и на всички етапи от членството си, професионалисти</a:t>
            </a:r>
            <a:r>
              <a:rPr lang="en-US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– психолози и други дисциплини в сферата </a:t>
            </a:r>
            <a:r>
              <a:rPr lang="en-US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HR</a:t>
            </a: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800" b="1" dirty="0">
                <a:solidFill>
                  <a:schemeClr val="tx2"/>
                </a:solidFill>
                <a:latin typeface="Georgia" panose="02040502050405020303" pitchFamily="18" charset="0"/>
              </a:rPr>
              <a:t>                Очакваме вашите въпроси и предложения!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3"/>
          <p:cNvSpPr>
            <a:spLocks noGrp="1"/>
          </p:cNvSpPr>
          <p:nvPr>
            <p:ph type="ctrTitle"/>
          </p:nvPr>
        </p:nvSpPr>
        <p:spPr bwMode="auto">
          <a:xfrm>
            <a:off x="152400" y="2667000"/>
            <a:ext cx="8839200" cy="162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  <p:pic>
        <p:nvPicPr>
          <p:cNvPr id="186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6863"/>
            <a:ext cx="24765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ФОНДАЦИЯ РОТАРИ – СТРУКТУРА И ФИНАНСИРАНЕ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073775" y="3551238"/>
            <a:ext cx="29733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b="1" dirty="0">
                <a:solidFill>
                  <a:srgbClr val="D61A69"/>
                </a:solidFill>
                <a:latin typeface="Georgia" charset="0"/>
              </a:rPr>
              <a:t>Попечителски</a:t>
            </a:r>
            <a:r>
              <a:rPr lang="bg-BG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 Фонд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 (Endowment Fund)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За да обезпечим бъдещето на Ротари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92450" y="3536950"/>
            <a:ext cx="28654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b="1" dirty="0">
                <a:solidFill>
                  <a:srgbClr val="D61A69"/>
                </a:solidFill>
                <a:latin typeface="Georgia" charset="0"/>
              </a:rPr>
              <a:t>Годишен</a:t>
            </a:r>
            <a:r>
              <a:rPr lang="bg-BG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 фонд</a:t>
            </a:r>
            <a:endParaRPr lang="en-US" altLang="en-US" sz="2000" b="1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(Annual Fund)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Основен източник на подкрепа днес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6688" y="3559175"/>
            <a:ext cx="28082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Фонд </a:t>
            </a:r>
            <a:r>
              <a:rPr lang="bg-BG" sz="2000" b="1" dirty="0">
                <a:solidFill>
                  <a:srgbClr val="D61A69"/>
                </a:solidFill>
                <a:latin typeface="Georgia" charset="0"/>
                <a:ea typeface="ヒラギノ角ゴ Pro W3" charset="-128"/>
                <a:cs typeface="Arial" pitchFamily="34" charset="0"/>
              </a:rPr>
              <a:t>Полио</a:t>
            </a: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Плюс</a:t>
            </a:r>
            <a:b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</a:b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(</a:t>
            </a:r>
            <a:r>
              <a:rPr lang="en-US" sz="2000" b="1" kern="0" dirty="0" err="1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PolioPlus</a:t>
            </a:r>
            <a:r>
              <a:rPr lang="en-US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</a:t>
            </a:r>
            <a:r>
              <a:rPr lang="en-US" sz="2000" b="1" kern="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F</a:t>
            </a:r>
            <a:r>
              <a:rPr lang="en-US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und</a:t>
            </a: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)</a:t>
            </a:r>
            <a:endParaRPr lang="en-US" sz="2000" b="1" kern="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2000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Изличаване на полиомиелита в света</a:t>
            </a:r>
            <a:endParaRPr lang="en-US" sz="2000" kern="0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3016250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1371600"/>
            <a:ext cx="2809875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371600"/>
            <a:ext cx="3021013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eft Brace 10"/>
          <p:cNvSpPr>
            <a:spLocks/>
          </p:cNvSpPr>
          <p:nvPr/>
        </p:nvSpPr>
        <p:spPr bwMode="auto">
          <a:xfrm rot="16200000">
            <a:off x="4222750" y="3863975"/>
            <a:ext cx="685800" cy="2514600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bg-BG"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190875" y="5507038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61A69"/>
                </a:solidFill>
                <a:latin typeface="Georgia" charset="0"/>
                <a:ea typeface="ヒラギノ角ゴ Pro W3" charset="-128"/>
                <a:cs typeface="Arial" pitchFamily="34" charset="0"/>
              </a:rPr>
              <a:t>SHARE</a:t>
            </a:r>
            <a:r>
              <a:rPr lang="en-US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</a:t>
            </a:r>
            <a:r>
              <a:rPr lang="bg-BG" sz="2000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Система</a:t>
            </a:r>
            <a:endParaRPr lang="en-US" sz="2000" kern="0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5967413" y="5094288"/>
            <a:ext cx="1800225" cy="60166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6686550" y="5121275"/>
            <a:ext cx="2362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dirty="0">
                <a:solidFill>
                  <a:srgbClr val="D61A69"/>
                </a:solidFill>
                <a:latin typeface="Georgia" charset="0"/>
              </a:rPr>
              <a:t>с</a:t>
            </a:r>
            <a:r>
              <a:rPr lang="bg-BG" altLang="en-US" sz="2000" dirty="0" smtClean="0">
                <a:solidFill>
                  <a:srgbClr val="D61A69"/>
                </a:solidFill>
                <a:latin typeface="Georgia" charset="0"/>
              </a:rPr>
              <a:t>амо печалбата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НОВИТЕ ПОКОЛЕНИЯ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467" name="Rectangle 3"/>
          <p:cNvSpPr txBox="1">
            <a:spLocks noChangeArrowheads="1"/>
          </p:cNvSpPr>
          <p:nvPr/>
        </p:nvSpPr>
        <p:spPr bwMode="auto">
          <a:xfrm>
            <a:off x="685800" y="4764088"/>
            <a:ext cx="73421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en-US" sz="1600" b="1">
                <a:solidFill>
                  <a:schemeClr val="tx2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Бояна Банкова,  РК София Триадица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en-US" sz="1600" b="1">
                <a:solidFill>
                  <a:schemeClr val="tx2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Таня Златанова, ПП, РК Варна Галатея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en-US" sz="1600" b="1">
                <a:solidFill>
                  <a:schemeClr val="tx2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Христо Трънчев, ПП, РК Сливен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Кои са те?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230313"/>
            <a:ext cx="284321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88913" y="1292225"/>
            <a:ext cx="4572001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                МЛАДИТЕ ЛИДЕРИ,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          които носят иновативни решения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            за предизвикателствата в света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859088"/>
            <a:ext cx="2533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38625" y="25479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НАШЕТО БЪДЕЩЕ,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което учим да предприема действия, да изгражда международно разбирателство и приятелства по целия свят</a:t>
            </a:r>
          </a:p>
        </p:txBody>
      </p:sp>
      <p:pic>
        <p:nvPicPr>
          <p:cNvPr id="18" name="Picture 1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088" y="4040188"/>
            <a:ext cx="2320925" cy="10128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91038"/>
            <a:ext cx="13081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87450" y="47974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>
                <a:solidFill>
                  <a:srgbClr val="002060"/>
                </a:solidFill>
              </a:rPr>
              <a:t>Развиват лидерски умения.</a:t>
            </a:r>
          </a:p>
          <a:p>
            <a:r>
              <a:rPr lang="ru-RU" altLang="en-US">
                <a:solidFill>
                  <a:srgbClr val="002060"/>
                </a:solidFill>
              </a:rPr>
              <a:t>Споделят Ротари.</a:t>
            </a:r>
          </a:p>
          <a:p>
            <a:r>
              <a:rPr lang="ru-RU" altLang="en-US">
                <a:solidFill>
                  <a:srgbClr val="002060"/>
                </a:solidFill>
              </a:rPr>
              <a:t>Възпитават хора на действието.</a:t>
            </a:r>
          </a:p>
          <a:p>
            <a:endParaRPr lang="ru-RU" alt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Какво ги обединява?</a:t>
            </a:r>
          </a:p>
        </p:txBody>
      </p:sp>
      <p:sp>
        <p:nvSpPr>
          <p:cNvPr id="10" name="Content Placeholder 6"/>
          <p:cNvSpPr>
            <a:spLocks noGrp="1" noChangeArrowheads="1"/>
          </p:cNvSpPr>
          <p:nvPr>
            <p:ph idx="1"/>
          </p:nvPr>
        </p:nvSpPr>
        <p:spPr bwMode="auto">
          <a:xfrm>
            <a:off x="179388" y="1325563"/>
            <a:ext cx="3675062" cy="59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bg-BG" alt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ПРИЯТЕЛСТВО</a:t>
            </a:r>
            <a:endParaRPr lang="en-US" altLang="en-US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6"/>
          <p:cNvSpPr txBox="1">
            <a:spLocks noChangeArrowheads="1"/>
          </p:cNvSpPr>
          <p:nvPr/>
        </p:nvSpPr>
        <p:spPr bwMode="auto">
          <a:xfrm>
            <a:off x="5292725" y="1314450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 dirty="0">
                <a:solidFill>
                  <a:schemeClr val="tx2"/>
                </a:solidFill>
                <a:ea typeface="MS PGothic" panose="020B0600070205080204" pitchFamily="34" charset="-128"/>
              </a:rPr>
              <a:t>ДЕЙСТВИЕ</a:t>
            </a:r>
            <a:endParaRPr lang="en-US" altLang="en-US" b="1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2" name="Content Placeholder 6"/>
          <p:cNvSpPr txBox="1">
            <a:spLocks noChangeArrowheads="1"/>
          </p:cNvSpPr>
          <p:nvPr/>
        </p:nvSpPr>
        <p:spPr bwMode="auto">
          <a:xfrm>
            <a:off x="6659563" y="2168525"/>
            <a:ext cx="3673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ЗАБАВЛЕНИЕ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3" name="Content Placeholder 6"/>
          <p:cNvSpPr txBox="1">
            <a:spLocks noChangeArrowheads="1"/>
          </p:cNvSpPr>
          <p:nvPr/>
        </p:nvSpPr>
        <p:spPr bwMode="auto">
          <a:xfrm>
            <a:off x="400050" y="2374900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 dirty="0">
                <a:solidFill>
                  <a:schemeClr val="tx2"/>
                </a:solidFill>
                <a:ea typeface="MS PGothic" panose="020B0600070205080204" pitchFamily="34" charset="-128"/>
              </a:rPr>
              <a:t>ОТГОВОРНОСТ</a:t>
            </a:r>
            <a:endParaRPr lang="en-US" altLang="en-US" b="1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4" name="Content Placeholder 6"/>
          <p:cNvSpPr txBox="1">
            <a:spLocks noChangeArrowheads="1"/>
          </p:cNvSpPr>
          <p:nvPr/>
        </p:nvSpPr>
        <p:spPr bwMode="auto">
          <a:xfrm>
            <a:off x="3492500" y="2916238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 dirty="0">
                <a:solidFill>
                  <a:schemeClr val="tx2"/>
                </a:solidFill>
                <a:ea typeface="MS PGothic" panose="020B0600070205080204" pitchFamily="34" charset="-128"/>
              </a:rPr>
              <a:t>ОТДАДЕНОСТ</a:t>
            </a:r>
            <a:endParaRPr lang="en-US" altLang="en-US" b="1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5" name="Content Placeholder 6"/>
          <p:cNvSpPr txBox="1">
            <a:spLocks noChangeArrowheads="1"/>
          </p:cNvSpPr>
          <p:nvPr/>
        </p:nvSpPr>
        <p:spPr bwMode="auto">
          <a:xfrm>
            <a:off x="1258888" y="3225800"/>
            <a:ext cx="3673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 dirty="0">
                <a:solidFill>
                  <a:schemeClr val="tx2"/>
                </a:solidFill>
                <a:ea typeface="MS PGothic" panose="020B0600070205080204" pitchFamily="34" charset="-128"/>
              </a:rPr>
              <a:t>УЧЕНЕ</a:t>
            </a:r>
            <a:endParaRPr lang="en-US" altLang="en-US" b="1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6" name="Content Placeholder 6"/>
          <p:cNvSpPr txBox="1">
            <a:spLocks noChangeArrowheads="1"/>
          </p:cNvSpPr>
          <p:nvPr/>
        </p:nvSpPr>
        <p:spPr bwMode="auto">
          <a:xfrm>
            <a:off x="3095625" y="1998663"/>
            <a:ext cx="424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ПРИНАДЛЕЖНОСТ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7" name="Content Placeholder 6"/>
          <p:cNvSpPr txBox="1">
            <a:spLocks noChangeArrowheads="1"/>
          </p:cNvSpPr>
          <p:nvPr/>
        </p:nvSpPr>
        <p:spPr bwMode="auto">
          <a:xfrm>
            <a:off x="6440488" y="3182938"/>
            <a:ext cx="36718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 dirty="0">
                <a:solidFill>
                  <a:schemeClr val="tx2"/>
                </a:solidFill>
                <a:ea typeface="MS PGothic" panose="020B0600070205080204" pitchFamily="34" charset="-128"/>
              </a:rPr>
              <a:t>ЛЮБОПИТСТВО	</a:t>
            </a:r>
            <a:endParaRPr lang="en-US" altLang="en-US" b="1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pic>
        <p:nvPicPr>
          <p:cNvPr id="2" name="Rotary Connects the World Боя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3651488"/>
            <a:ext cx="4176464" cy="2349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Стратегическият план и Новите поколения 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Увеличаване на нашето въздействие;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Разширяване на нашия обхват;</a:t>
            </a:r>
          </a:p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Повишаване на ангажираността;</a:t>
            </a:r>
          </a:p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Способността ни да се адаптираме;</a:t>
            </a:r>
          </a:p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endParaRPr lang="bg-BG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170" b="1524"/>
          <a:stretch>
            <a:fillRect/>
          </a:stretch>
        </p:blipFill>
        <p:spPr bwMode="auto">
          <a:xfrm>
            <a:off x="6300788" y="1978025"/>
            <a:ext cx="741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0" b="51524"/>
          <a:stretch>
            <a:fillRect/>
          </a:stretch>
        </p:blipFill>
        <p:spPr bwMode="auto">
          <a:xfrm>
            <a:off x="7464425" y="2800350"/>
            <a:ext cx="7397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6" r="33086" b="51524"/>
          <a:stretch>
            <a:fillRect/>
          </a:stretch>
        </p:blipFill>
        <p:spPr bwMode="auto">
          <a:xfrm>
            <a:off x="7464425" y="1978025"/>
            <a:ext cx="739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3" r="2527" b="51524"/>
          <a:stretch>
            <a:fillRect/>
          </a:stretch>
        </p:blipFill>
        <p:spPr bwMode="auto">
          <a:xfrm>
            <a:off x="6300788" y="2800350"/>
            <a:ext cx="7413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7" t="50000" r="32162" b="1524"/>
          <a:stretch>
            <a:fillRect/>
          </a:stretch>
        </p:blipFill>
        <p:spPr bwMode="auto">
          <a:xfrm>
            <a:off x="7526338" y="3581400"/>
            <a:ext cx="7413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0" t="50000" r="2209" b="1524"/>
          <a:stretch>
            <a:fillRect/>
          </a:stretch>
        </p:blipFill>
        <p:spPr bwMode="auto">
          <a:xfrm>
            <a:off x="6300788" y="3581400"/>
            <a:ext cx="741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5681" r="-2"/>
          <a:stretch>
            <a:fillRect/>
          </a:stretch>
        </p:blipFill>
        <p:spPr bwMode="auto">
          <a:xfrm>
            <a:off x="5354638" y="4114800"/>
            <a:ext cx="32956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Какво е важно да направим още днес?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 bwMode="auto">
          <a:xfrm>
            <a:off x="539750" y="16287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bg-BG" sz="2000" smtClean="0">
                <a:solidFill>
                  <a:srgbClr val="002060"/>
                </a:solidFill>
                <a:latin typeface="Georgia" panose="02040502050405020303" pitchFamily="18" charset="0"/>
              </a:rPr>
              <a:t>Да се запознаем с програмите, които вече съществуват в нашия клуб! </a:t>
            </a: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2000" smtClean="0">
                <a:solidFill>
                  <a:srgbClr val="002060"/>
                </a:solidFill>
                <a:latin typeface="Georgia" panose="02040502050405020303" pitchFamily="18" charset="0"/>
              </a:rPr>
              <a:t>Да определим възможността за осъществяване на поне една от програмите за нови поколения от нашия клуб!</a:t>
            </a: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2000" smtClean="0">
                <a:solidFill>
                  <a:srgbClr val="002060"/>
                </a:solidFill>
                <a:latin typeface="Georgia" panose="02040502050405020303" pitchFamily="18" charset="0"/>
              </a:rPr>
              <a:t>Да задаваме въпроси и да търсим подкрепа от Комитета в служба на новите поколения!</a:t>
            </a: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Новите поколения…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 bwMode="auto">
          <a:xfrm>
            <a:off x="441325" y="1433513"/>
            <a:ext cx="8305800" cy="84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bg-BG" sz="2000" b="1" i="1" smtClean="0">
                <a:solidFill>
                  <a:srgbClr val="002060"/>
                </a:solidFill>
                <a:latin typeface="Georgia" panose="02040502050405020303" pitchFamily="18" charset="0"/>
              </a:rPr>
              <a:t>Дали Ротари има предвид само младежите до 30 годишна възраст?</a:t>
            </a:r>
            <a:endParaRPr lang="bg-BG" altLang="bg-BG" sz="2000" b="1" i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61950" y="2222500"/>
            <a:ext cx="8305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bg-BG" sz="20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Или в Новите поколения сме всички ние, които правим възможното да съхраним ценностите и да ги адаптираме към динамиката на днешния ден?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bg-BG" altLang="bg-BG" sz="20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79613" y="3429000"/>
            <a:ext cx="8305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bg-BG" sz="20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Ще очакваме вашия отговор чрез действия!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149725"/>
            <a:ext cx="79740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КАК ПОДКРЕПЯМЕ НАШАТА ФОНДАЦИЯ</a:t>
            </a:r>
            <a:endParaRPr lang="en-GB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9750" y="1557338"/>
            <a:ext cx="4414838" cy="3630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Чрез дарения, които правим по банка или през сайта на 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РИ: 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  <a:hlinkClick r:id="rId2"/>
              </a:rPr>
              <a:t>www.rotary.org/give</a:t>
            </a: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</a:t>
            </a:r>
            <a:endParaRPr lang="bg-BG" sz="2600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Чрез доброволческата ни дейност</a:t>
            </a:r>
          </a:p>
          <a:p>
            <a:pPr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Чрез спонсориране на глобален грант</a:t>
            </a:r>
            <a:endParaRPr lang="bg-BG" sz="26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706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895475"/>
            <a:ext cx="28416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8"/>
          <p:cNvSpPr txBox="1">
            <a:spLocks noChangeArrowheads="1"/>
          </p:cNvSpPr>
          <p:nvPr/>
        </p:nvSpPr>
        <p:spPr bwMode="auto">
          <a:xfrm>
            <a:off x="539750" y="5445125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bg-BG" altLang="bg-BG" sz="2400" b="1">
                <a:solidFill>
                  <a:srgbClr val="D61A69"/>
                </a:solidFill>
                <a:latin typeface="Georgia" panose="02040502050405020303" pitchFamily="18" charset="0"/>
                <a:ea typeface="ヒラギノ角ゴ Pro W3"/>
                <a:cs typeface="ヒラギノ角ゴ Pro W3"/>
              </a:rPr>
              <a:t>Защо е важно да подкрепяме Фондация Ротари?</a:t>
            </a:r>
            <a:endParaRPr lang="en-US" altLang="bg-BG" sz="2400" b="1">
              <a:solidFill>
                <a:srgbClr val="D61A69"/>
              </a:solidFill>
              <a:latin typeface="Georgia" panose="02040502050405020303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DTeamPresentationsSlive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DTeamPresentationsSliven</Template>
  <TotalTime>1211</TotalTime>
  <Words>4984</Words>
  <Application>Microsoft Office PowerPoint</Application>
  <PresentationFormat>On-screen Show (4:3)</PresentationFormat>
  <Paragraphs>910</Paragraphs>
  <Slides>88</Slides>
  <Notes>67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6" baseType="lpstr">
      <vt:lpstr>MS PGothic</vt:lpstr>
      <vt:lpstr>MS PGothic</vt:lpstr>
      <vt:lpstr>Arial</vt:lpstr>
      <vt:lpstr>Arial Narrow</vt:lpstr>
      <vt:lpstr>Calibri</vt:lpstr>
      <vt:lpstr>Calibri Light</vt:lpstr>
      <vt:lpstr>Georgia</vt:lpstr>
      <vt:lpstr>GeosansLight</vt:lpstr>
      <vt:lpstr>Segoe UI</vt:lpstr>
      <vt:lpstr>Times New Roman</vt:lpstr>
      <vt:lpstr>Wingdings</vt:lpstr>
      <vt:lpstr>ヒラギノ角ゴ Pro W3</vt:lpstr>
      <vt:lpstr>Template DTeamPresentationsSliven</vt:lpstr>
      <vt:lpstr>1_Custom Design</vt:lpstr>
      <vt:lpstr>Custom Design</vt:lpstr>
      <vt:lpstr>2_Custom Design</vt:lpstr>
      <vt:lpstr>3_Custom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Проектите на Ротари: организация и финансиране</vt:lpstr>
      <vt:lpstr>МИСИЯ И ВИЗИЯ, КОИТО СВЪРЗВАТ МИЛИОНИ ПО СВЕТА</vt:lpstr>
      <vt:lpstr>ФОНДАЦИЯ РОТАРИ – СТРУКТУРА И ФИНАНСИРАНЕ</vt:lpstr>
      <vt:lpstr>КАК ПОДКРЕПЯМЕ НАШАТА ФОНДАЦИЯ</vt:lpstr>
      <vt:lpstr>ПРОЕКТИ – ЧЛЕНСТВО – ПУБЛИЧЕН ИМИДЖ</vt:lpstr>
      <vt:lpstr>ПРОЕКТИ – ЧЛЕНСТВО – ПУБЛИЧЕН ИМИДЖ</vt:lpstr>
      <vt:lpstr>ПРОЕКТИ – ЧЛЕНСТВО – ПУБЛИЧЕН ИМИДЖ</vt:lpstr>
      <vt:lpstr>ПРОЕКТИ                 нов стратегически план</vt:lpstr>
      <vt:lpstr>глобални и дистриктни грантове</vt:lpstr>
      <vt:lpstr>ЗАЩО ДОБРИТЕ НАМЕРЕНИЯ НЕ СА ДОСТАТЪЧНИ?</vt:lpstr>
      <vt:lpstr>ПРОЕКТИ                 нов стратегически план</vt:lpstr>
      <vt:lpstr>РЕСУРСИ</vt:lpstr>
      <vt:lpstr>Дистриктни грантове: 2019-20</vt:lpstr>
      <vt:lpstr>PowerPoint Presentation</vt:lpstr>
      <vt:lpstr>PowerPoint Presentation</vt:lpstr>
      <vt:lpstr>За позитивен публичен имидж на Ротари</vt:lpstr>
      <vt:lpstr>PowerPoint Presentation</vt:lpstr>
      <vt:lpstr>Стратегията е концепция за успех</vt:lpstr>
      <vt:lpstr>Клубна комисия</vt:lpstr>
      <vt:lpstr>Официална среща с ДГ</vt:lpstr>
      <vt:lpstr>Медии</vt:lpstr>
      <vt:lpstr>Поведение пред медиите</vt:lpstr>
      <vt:lpstr>Публикации</vt:lpstr>
      <vt:lpstr>Кризи</vt:lpstr>
      <vt:lpstr>На добър час!</vt:lpstr>
      <vt:lpstr>PowerPoint Presentation</vt:lpstr>
      <vt:lpstr>Превенци ята на нездравословен живот и диабет в училище</vt:lpstr>
      <vt:lpstr>Проблематика</vt:lpstr>
      <vt:lpstr>нашите  Партньори</vt:lpstr>
      <vt:lpstr>Цел на проекта</vt:lpstr>
      <vt:lpstr>изследване</vt:lpstr>
      <vt:lpstr>Нашият опит</vt:lpstr>
      <vt:lpstr>Благодаря за вниманието</vt:lpstr>
      <vt:lpstr>PowerPoint Presentation</vt:lpstr>
      <vt:lpstr>Календар на президента</vt:lpstr>
      <vt:lpstr>ПЛАНИРАНЕ НА РОТАРИАНСКАТА ГОДИНА</vt:lpstr>
      <vt:lpstr>ПЛАНИРАНЕ НА РОТАРИАНСКАТА ГОДИНА</vt:lpstr>
      <vt:lpstr>ПЛАНИРАНЕ НА РОТАРИАНСКАТА ГОДИНА</vt:lpstr>
      <vt:lpstr>РЕСУРСИ В ПОМОЩ НА КЛУБНИЯ ПРЕЗИДЕНТ</vt:lpstr>
      <vt:lpstr>ЗАДЪЛЖИТЕЛНИ ДЕЙСТВИЯ В My Rotary, Rotary-Bulgaria и РК Централ</vt:lpstr>
      <vt:lpstr>ЗАДЪЛЖИТЕЛНИ ДЕЙСТВИЯ В My Rotary, Rotary-Bulgaria и РК Централ</vt:lpstr>
      <vt:lpstr>ЗАДЪЛЖИТЕЛНИ ДЕЙСТВИЯ В My Rotary, Rotary-Bulgaria и РК Централ</vt:lpstr>
      <vt:lpstr>ЗАДЪЛЖИТЕЛНИ ДЕЙСТВИЯ В My Rotary, Rotary-Bulgaria и РК Централ</vt:lpstr>
      <vt:lpstr>ЗАДЪЛЖИТЕЛНИ ДЕЙСТВИЯ В My Rotary, Rotary-Bulgaria и РК Централ</vt:lpstr>
      <vt:lpstr>ЗАДЪЛЖИТЕЛНИ ДЕЙСТВИЯ В My Rotary, Rotary-Bulgaria и РК Централ</vt:lpstr>
      <vt:lpstr>ЗАДЪЛЖИТЕЛНИ ДЕЙСТВИЯ В My Rotary, Rotary-Bulgaria и РК Централ</vt:lpstr>
      <vt:lpstr>ЗАДЪЛЖИТЕЛНИ ДЕЙСТВИЯ В My Rotary, Rotary-Bulgaria и РК Централ</vt:lpstr>
      <vt:lpstr>Клубни документи и архиви.  Лого и Бланки на клуба</vt:lpstr>
      <vt:lpstr>Клубни документи</vt:lpstr>
      <vt:lpstr>АРХИВ НА КЛУБА</vt:lpstr>
      <vt:lpstr>АРХИВ НА КЛУБА</vt:lpstr>
      <vt:lpstr>АРХИВ НА СДРУЖЕНИЕТО</vt:lpstr>
      <vt:lpstr>ЛОГО И БЛАНКИ НА КЛУБА</vt:lpstr>
      <vt:lpstr>ЛОГО И БЛАНКИ НА КЛУБА</vt:lpstr>
      <vt:lpstr>БЛАНКИ НА КЛУБА</vt:lpstr>
      <vt:lpstr>БЛАНКИ НА КЛУБА</vt:lpstr>
      <vt:lpstr>На добър час! УСПЕШНА РОТАРИАНСКА ГОДИНА!</vt:lpstr>
      <vt:lpstr>PowerPoint Presentation</vt:lpstr>
      <vt:lpstr>Ротари, това сме ние – членовете на нашия клуб и на клубовете по света</vt:lpstr>
      <vt:lpstr>За какво ще говорим днес?</vt:lpstr>
      <vt:lpstr>Ротари  - организация на своите членове и за своите членове</vt:lpstr>
      <vt:lpstr>Ротари  - организация на своите членове и за своите членове</vt:lpstr>
      <vt:lpstr>Ротари в България</vt:lpstr>
      <vt:lpstr>Ротари в България</vt:lpstr>
      <vt:lpstr>Какво стои зад числата?</vt:lpstr>
      <vt:lpstr>Какво ни казва проучването на Ротари Интернешънъл?</vt:lpstr>
      <vt:lpstr>Кои са потенциалните ни членове? Къде да ги намерим и как да ги привлечем?</vt:lpstr>
      <vt:lpstr>Как да задържим и ангажираме приятелите от клуба?</vt:lpstr>
      <vt:lpstr>Новият стратегически план </vt:lpstr>
      <vt:lpstr>Промяна, иновативност и гъвкавост</vt:lpstr>
      <vt:lpstr>Промяна, иновативност и гъвкавост</vt:lpstr>
      <vt:lpstr>Подкрепа от дистриктния екип: ресурси и действия</vt:lpstr>
      <vt:lpstr>На добър час!</vt:lpstr>
      <vt:lpstr>PowerPoint Presentation</vt:lpstr>
      <vt:lpstr>НОВИТЕ ПОКОЛЕНИЯ</vt:lpstr>
      <vt:lpstr>Кои са те?</vt:lpstr>
      <vt:lpstr>Какво ги обединява?</vt:lpstr>
      <vt:lpstr>Стратегическият план и Новите поколения </vt:lpstr>
      <vt:lpstr>Какво е важно да направим още днес?</vt:lpstr>
      <vt:lpstr>Новите поколения…</vt:lpstr>
      <vt:lpstr>На добър час!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Предстоящи събития в Д2482</dc:title>
  <dc:creator>XXX</dc:creator>
  <cp:lastModifiedBy>User</cp:lastModifiedBy>
  <cp:revision>154</cp:revision>
  <cp:lastPrinted>2018-02-13T16:30:21Z</cp:lastPrinted>
  <dcterms:created xsi:type="dcterms:W3CDTF">2018-02-05T13:47:10Z</dcterms:created>
  <dcterms:modified xsi:type="dcterms:W3CDTF">2019-10-05T03:20:42Z</dcterms:modified>
</cp:coreProperties>
</file>