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487" r:id="rId2"/>
    <p:sldMasterId id="2147483668" r:id="rId3"/>
    <p:sldMasterId id="2147483684" r:id="rId4"/>
    <p:sldMasterId id="2147483691" r:id="rId5"/>
  </p:sldMasterIdLst>
  <p:notesMasterIdLst>
    <p:notesMasterId r:id="rId93"/>
  </p:notesMasterIdLst>
  <p:handoutMasterIdLst>
    <p:handoutMasterId r:id="rId94"/>
  </p:handoutMasterIdLst>
  <p:sldIdLst>
    <p:sldId id="354" r:id="rId6"/>
    <p:sldId id="540" r:id="rId7"/>
    <p:sldId id="538" r:id="rId8"/>
    <p:sldId id="537" r:id="rId9"/>
    <p:sldId id="438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63" r:id="rId25"/>
    <p:sldId id="454" r:id="rId26"/>
    <p:sldId id="49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4" r:id="rId36"/>
    <p:sldId id="465" r:id="rId37"/>
    <p:sldId id="474" r:id="rId38"/>
    <p:sldId id="466" r:id="rId39"/>
    <p:sldId id="467" r:id="rId40"/>
    <p:sldId id="468" r:id="rId41"/>
    <p:sldId id="469" r:id="rId42"/>
    <p:sldId id="470" r:id="rId43"/>
    <p:sldId id="471" r:id="rId44"/>
    <p:sldId id="472" r:id="rId45"/>
    <p:sldId id="475" r:id="rId46"/>
    <p:sldId id="514" r:id="rId47"/>
    <p:sldId id="495" r:id="rId48"/>
    <p:sldId id="496" r:id="rId49"/>
    <p:sldId id="497" r:id="rId50"/>
    <p:sldId id="498" r:id="rId51"/>
    <p:sldId id="503" r:id="rId52"/>
    <p:sldId id="504" r:id="rId53"/>
    <p:sldId id="505" r:id="rId54"/>
    <p:sldId id="507" r:id="rId55"/>
    <p:sldId id="508" r:id="rId56"/>
    <p:sldId id="515" r:id="rId57"/>
    <p:sldId id="516" r:id="rId58"/>
    <p:sldId id="520" r:id="rId59"/>
    <p:sldId id="521" r:id="rId60"/>
    <p:sldId id="522" r:id="rId61"/>
    <p:sldId id="523" r:id="rId62"/>
    <p:sldId id="524" r:id="rId63"/>
    <p:sldId id="527" r:id="rId64"/>
    <p:sldId id="528" r:id="rId65"/>
    <p:sldId id="513" r:id="rId66"/>
    <p:sldId id="476" r:id="rId67"/>
    <p:sldId id="477" r:id="rId68"/>
    <p:sldId id="478" r:id="rId69"/>
    <p:sldId id="479" r:id="rId70"/>
    <p:sldId id="480" r:id="rId71"/>
    <p:sldId id="481" r:id="rId72"/>
    <p:sldId id="482" r:id="rId73"/>
    <p:sldId id="483" r:id="rId74"/>
    <p:sldId id="484" r:id="rId75"/>
    <p:sldId id="485" r:id="rId76"/>
    <p:sldId id="486" r:id="rId77"/>
    <p:sldId id="487" r:id="rId78"/>
    <p:sldId id="488" r:id="rId79"/>
    <p:sldId id="489" r:id="rId80"/>
    <p:sldId id="490" r:id="rId81"/>
    <p:sldId id="491" r:id="rId82"/>
    <p:sldId id="492" r:id="rId83"/>
    <p:sldId id="529" r:id="rId84"/>
    <p:sldId id="531" r:id="rId85"/>
    <p:sldId id="532" r:id="rId86"/>
    <p:sldId id="533" r:id="rId87"/>
    <p:sldId id="534" r:id="rId88"/>
    <p:sldId id="535" r:id="rId89"/>
    <p:sldId id="536" r:id="rId90"/>
    <p:sldId id="539" r:id="rId91"/>
    <p:sldId id="493" r:id="rId92"/>
  </p:sldIdLst>
  <p:sldSz cx="9144000" cy="6858000" type="screen4x3"/>
  <p:notesSz cx="6797675" cy="9874250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3712" autoAdjust="0"/>
  </p:normalViewPr>
  <p:slideViewPr>
    <p:cSldViewPr>
      <p:cViewPr varScale="1">
        <p:scale>
          <a:sx n="109" d="100"/>
          <a:sy n="109" d="100"/>
        </p:scale>
        <p:origin x="18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8362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94B2E45-F07F-4906-AAA5-6E9B3556BE24}" type="datetimeFigureOut">
              <a:rPr lang="en-US"/>
              <a:pPr>
                <a:defRPr/>
              </a:pPr>
              <a:t>10/3/2019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509133-7905-4815-BFFF-FFC4095ADB53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53254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171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noProof="0"/>
              <a:t>Click to edit Master text styles</a:t>
            </a:r>
          </a:p>
          <a:p>
            <a:pPr lvl="1"/>
            <a:r>
              <a:rPr lang="bg-BG" noProof="0"/>
              <a:t>Second level</a:t>
            </a:r>
          </a:p>
          <a:p>
            <a:pPr lvl="2"/>
            <a:r>
              <a:rPr lang="bg-BG" noProof="0"/>
              <a:t>Third level</a:t>
            </a:r>
          </a:p>
          <a:p>
            <a:pPr lvl="3"/>
            <a:r>
              <a:rPr lang="bg-BG" noProof="0"/>
              <a:t>Fourth level</a:t>
            </a:r>
          </a:p>
          <a:p>
            <a:pPr lvl="4"/>
            <a:r>
              <a:rPr lang="bg-BG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17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37A82F-96A3-47D6-BF91-82485151E54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41896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521C5A1D-D46A-4DEF-9CF6-42F9B4690BB1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1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74439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19F8F556-FDED-4942-BDD6-9CE52629DEB7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22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769277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07418A-FAA2-46DE-84AA-9861E3E8956C}" type="slidenum">
              <a:rPr lang="bg-BG" altLang="bg-BG" smtClean="0"/>
              <a:pPr/>
              <a:t>23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393748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05CF80-C841-4FF6-ADB8-7167C7067C29}" type="slidenum">
              <a:rPr lang="bg-BG" altLang="bg-BG" smtClean="0"/>
              <a:pPr/>
              <a:t>24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524620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D752D5-6158-4EFF-8D9B-6EC5D2A3F8B1}" type="slidenum">
              <a:rPr lang="bg-BG" altLang="bg-BG" smtClean="0"/>
              <a:pPr/>
              <a:t>25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626938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A10BA1-8F44-48CB-84F8-7EDAAD250580}" type="slidenum">
              <a:rPr lang="bg-BG" altLang="bg-BG" smtClean="0"/>
              <a:pPr/>
              <a:t>26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319411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DAD293-7BD3-461F-9BFF-B523567C732E}" type="slidenum">
              <a:rPr lang="bg-BG" altLang="bg-BG" smtClean="0"/>
              <a:pPr/>
              <a:t>27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756816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75893CD-7C1A-48E8-833C-45D86578F0F1}" type="slidenum">
              <a:rPr lang="bg-BG" altLang="bg-BG" smtClean="0"/>
              <a:pPr/>
              <a:t>28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812116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CEC328-4608-4A21-8071-350542E26261}" type="slidenum">
              <a:rPr lang="bg-BG" altLang="bg-BG" smtClean="0"/>
              <a:pPr/>
              <a:t>29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526894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B72126DC-92FA-41F5-B8F4-D8FBCC29F571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31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45467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0AB913-BA78-45BD-9003-CED9DC2F644D}" type="slidenum">
              <a:rPr lang="en-US" altLang="en-US" smtClean="0">
                <a:ea typeface="MS PGothic" panose="020B0600070205080204" pitchFamily="34" charset="-128"/>
                <a:cs typeface="ヒラギノ角ゴ Pro W3"/>
              </a:rPr>
              <a:pPr/>
              <a:t>32</a:t>
            </a:fld>
            <a:endParaRPr lang="en-US" altLang="en-US" smtClean="0">
              <a:ea typeface="MS PGothic" panose="020B0600070205080204" pitchFamily="34" charset="-128"/>
              <a:cs typeface="ヒラギノ角ゴ Pro W3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2235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CE1E03CC-D0F8-4500-ABD5-7EC8A1D8F788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3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58498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117C19-6BC1-4753-A898-90FADE54BD87}" type="slidenum">
              <a:rPr lang="bg-BG" altLang="bg-BG" smtClean="0"/>
              <a:pPr/>
              <a:t>33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567560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Кратка теоретична постановка.</a:t>
            </a:r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CA55A4-E190-4E39-B2AE-D2B7E44DEEEA}" type="slidenum">
              <a:rPr lang="en-US" altLang="en-US" smtClean="0">
                <a:solidFill>
                  <a:srgbClr val="000000"/>
                </a:solidFill>
                <a:ea typeface="MS PGothic" panose="020B0600070205080204" pitchFamily="34" charset="-128"/>
                <a:cs typeface="ヒラギノ角ゴ Pro W3"/>
              </a:rPr>
              <a:pPr/>
              <a:t>34</a:t>
            </a:fld>
            <a:endParaRPr lang="en-US" altLang="en-US" smtClean="0">
              <a:solidFill>
                <a:srgbClr val="000000"/>
              </a:solidFill>
              <a:ea typeface="MS PGothic" panose="020B0600070205080204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803782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Тук можете да видите и наши партньори неротарианци.</a:t>
            </a:r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1A1034-1AB6-4ED1-B7FB-53840446CEDF}" type="slidenum">
              <a:rPr lang="en-US" altLang="en-US" smtClean="0">
                <a:ea typeface="MS PGothic" panose="020B0600070205080204" pitchFamily="34" charset="-128"/>
                <a:cs typeface="ヒラギノ角ゴ Pro W3"/>
              </a:rPr>
              <a:pPr/>
              <a:t>35</a:t>
            </a:fld>
            <a:endParaRPr lang="en-US" altLang="en-US" smtClean="0">
              <a:ea typeface="MS PGothic" panose="020B0600070205080204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29577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9ADBA0-250E-4B67-88FF-5DB56C785310}" type="slidenum">
              <a:rPr lang="en-US" altLang="en-US" smtClean="0">
                <a:ea typeface="MS PGothic" panose="020B0600070205080204" pitchFamily="34" charset="-128"/>
                <a:cs typeface="ヒラギノ角ゴ Pro W3"/>
              </a:rPr>
              <a:pPr/>
              <a:t>36</a:t>
            </a:fld>
            <a:endParaRPr lang="en-US" altLang="en-US" smtClean="0">
              <a:ea typeface="MS PGothic" panose="020B0600070205080204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41444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D943A7-A323-4345-9A83-5F36A1BD5B8F}" type="slidenum">
              <a:rPr lang="en-US" altLang="en-US" smtClean="0">
                <a:ea typeface="MS PGothic" panose="020B0600070205080204" pitchFamily="34" charset="-128"/>
                <a:cs typeface="ヒラギノ角ゴ Pro W3"/>
              </a:rPr>
              <a:pPr/>
              <a:t>37</a:t>
            </a:fld>
            <a:endParaRPr lang="en-US" altLang="en-US" smtClean="0">
              <a:ea typeface="MS PGothic" panose="020B0600070205080204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79591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 smtClean="0">
                <a:latin typeface="Arial" panose="020B0604020202020204" pitchFamily="34" charset="0"/>
                <a:ea typeface="ヒラギノ角ゴ Pro W3"/>
                <a:cs typeface="ヒラギノ角ゴ Pro W3"/>
              </a:rPr>
              <a:t>Частичен успех или каква я мислехме, каква стана…</a:t>
            </a:r>
          </a:p>
          <a:p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14A209-4F5E-4D66-8A11-DD7FB2851C0D}" type="slidenum">
              <a:rPr lang="en-US" altLang="en-US" smtClean="0">
                <a:ea typeface="MS PGothic" panose="020B0600070205080204" pitchFamily="34" charset="-128"/>
                <a:cs typeface="ヒラギノ角ゴ Pro W3"/>
              </a:rPr>
              <a:pPr/>
              <a:t>38</a:t>
            </a:fld>
            <a:endParaRPr lang="en-US" altLang="en-US" smtClean="0">
              <a:ea typeface="MS PGothic" panose="020B0600070205080204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3903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6F23D7-E573-4CF5-9158-984CA7609ED3}" type="slidenum">
              <a:rPr lang="en-US" altLang="en-US" smtClean="0">
                <a:ea typeface="MS PGothic" panose="020B0600070205080204" pitchFamily="34" charset="-128"/>
                <a:cs typeface="ヒラギノ角ゴ Pro W3"/>
              </a:rPr>
              <a:pPr/>
              <a:t>39</a:t>
            </a:fld>
            <a:endParaRPr lang="en-US" altLang="en-US" smtClean="0">
              <a:ea typeface="MS PGothic" panose="020B0600070205080204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643333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bg-BG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2288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67702C-299E-49EA-BB37-EE8295FA4C94}" type="slidenum">
              <a:rPr lang="en-US" altLang="bg-BG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pPr/>
              <a:t>40</a:t>
            </a:fld>
            <a:endParaRPr lang="en-US" altLang="bg-BG" smtClean="0">
              <a:solidFill>
                <a:srgbClr val="000000"/>
              </a:solidFill>
              <a:latin typeface="Calibri" panose="020F050202020403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25289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7F9C3276-AB66-4403-8CFC-CD055B6529A4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42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81646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7521086E-41C4-4545-BF04-ABA3975907C0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43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0009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C489FAAF-135A-4804-BAE1-686B70358A2B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4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261017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ABA02F-0F4E-46DE-97A4-6B8FBC80CD3E}" type="slidenum">
              <a:rPr lang="bg-BG" altLang="bg-BG" smtClean="0"/>
              <a:pPr/>
              <a:t>44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545658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ED6E79-4214-4E74-9974-FF31258C532B}" type="slidenum">
              <a:rPr lang="bg-BG" altLang="bg-BG" smtClean="0"/>
              <a:pPr/>
              <a:t>45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149963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B90C3E-0858-4044-90FA-3682231CAB04}" type="slidenum">
              <a:rPr lang="bg-BG" altLang="bg-BG" smtClean="0"/>
              <a:pPr/>
              <a:t>46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538798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F5E244-C406-409D-810A-870E82BDF984}" type="slidenum">
              <a:rPr lang="bg-BG" altLang="bg-BG" smtClean="0"/>
              <a:pPr/>
              <a:t>47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1498727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363E1B3-171B-43FC-85C2-859884B1694B}" type="slidenum">
              <a:rPr lang="bg-BG" altLang="bg-BG" smtClean="0"/>
              <a:pPr/>
              <a:t>48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628023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01996E-83D2-40A1-9D19-A474C67A8DB6}" type="slidenum">
              <a:rPr lang="bg-BG" altLang="bg-BG" smtClean="0"/>
              <a:pPr/>
              <a:t>49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5560965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4F6B52-2E06-40C9-8BC0-C70E44D77CF3}" type="slidenum">
              <a:rPr lang="bg-BG" altLang="bg-BG" smtClean="0"/>
              <a:pPr/>
              <a:t>50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678631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9F9E46-E04F-4B4F-9274-B5CCAD9D1691}" type="slidenum">
              <a:rPr lang="bg-BG" altLang="bg-BG" smtClean="0"/>
              <a:pPr/>
              <a:t>51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759309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FFE93F28-D22C-456B-832C-9FC872750869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52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726290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7CC8A0-FAC7-43DE-8B43-CB91FB0D101F}" type="slidenum">
              <a:rPr lang="bg-BG" altLang="bg-BG" smtClean="0"/>
              <a:pPr/>
              <a:t>53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81170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AED8BB66-8E06-4417-A3F6-B8FECFBE5E47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5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8499956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7C99D1-8008-4AD6-AA06-8A14349A62B2}" type="slidenum">
              <a:rPr lang="bg-BG" altLang="bg-BG" smtClean="0"/>
              <a:pPr/>
              <a:t>54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2814625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4AA78D-58E6-45BB-B58A-14F9EC7F5CBD}" type="slidenum">
              <a:rPr lang="bg-BG" altLang="bg-BG" smtClean="0"/>
              <a:pPr/>
              <a:t>55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6098494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989CD0-5575-449D-9609-AE1EDEA9E56B}" type="slidenum">
              <a:rPr lang="bg-BG" altLang="bg-BG" smtClean="0"/>
              <a:pPr/>
              <a:t>56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716314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5E1F946-2AD4-4315-BC54-CA40C1B181E7}" type="slidenum">
              <a:rPr lang="bg-BG" altLang="bg-BG" smtClean="0"/>
              <a:pPr/>
              <a:t>57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7824649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4DFCAD-243D-4FF8-A501-4D6D9AAC08C6}" type="slidenum">
              <a:rPr lang="bg-BG" altLang="bg-BG" smtClean="0"/>
              <a:pPr/>
              <a:t>58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96743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D978DA-95DD-48A1-A88C-8A9C84440661}" type="slidenum">
              <a:rPr lang="bg-BG" altLang="bg-BG" smtClean="0"/>
              <a:pPr/>
              <a:t>59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1651161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D21C054-B9FF-4230-8621-6BD892213537}" type="slidenum">
              <a:rPr lang="bg-BG" altLang="bg-BG" smtClean="0"/>
              <a:pPr/>
              <a:t>60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3884719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F04C49-8BB5-4F03-AE84-0F9B60F7D4A7}" type="slidenum">
              <a:rPr lang="bg-BG" altLang="bg-BG" smtClean="0"/>
              <a:pPr/>
              <a:t>61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0426736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84151073-79F0-4C3F-925B-A240124E4C80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62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009085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C478B970-E3A0-457C-84E3-C40801C45A59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63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222441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A1AFB2A9-BD5D-4B9E-B22E-46F582372A6A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6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7262684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Марк Малони: Да увеличаваме нашата служба, да расте въздействието от нашите проекти, но най-важното е да расте нашето членство, да израстваме като организация, за да постигаме повече.</a:t>
            </a:r>
            <a:endParaRPr lang="en-US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Членска организация е понятие от социологията. За Ротари това означава да постави своите членове, тяхната изява като активни хора и професионалисти, техните нужди от общуване и свързване, тяхното развитие като лидери и професионалисти в основата на всичко, което прави. Само тогава клубовете и РИ като цяло могат да са ефективни в своята служба, да расте въздействието на проектите ни, да имаме положителен публичен имидж.</a:t>
            </a:r>
          </a:p>
        </p:txBody>
      </p:sp>
      <p:sp>
        <p:nvSpPr>
          <p:cNvPr id="17203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3B632D-3D72-4B9B-A947-3951EB206164}" type="slidenum">
              <a:rPr lang="bg-BG" altLang="bg-BG" smtClean="0"/>
              <a:pPr/>
              <a:t>65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6995621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Въпреки седемте години след 1933, ние реално сме млада организация. 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От 13 години ние сме самостоятелен дистрикт, което отвори много възможности за изграждане на лидери, за мащабни проекти и партньорства. За да стигнем до там, рязко и бързо изградихме нови клубове и ефектът от това разрастване на членството не е само положителен. Той е част от обяснението за последвалия спад, за промяната в облика на някои клубове. Въпреки това, ако гледаме съотношението население/брой ротарианци и го сравним с останалите страни от зоната, в която сме, ние стоим твърде добре. Имаме да работим за жизнени и действени клубове, за задържане и ангажиране на нашите приятели.</a:t>
            </a:r>
          </a:p>
          <a:p>
            <a:r>
              <a:rPr lang="bg-BG" altLang="bg-B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Изминахме пътя от убеждение за елитарност и съществуване в полусянка към слогана </a:t>
            </a:r>
            <a:r>
              <a:rPr lang="bg-BG" altLang="bg-BG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Ротари - хората на действието</a:t>
            </a:r>
            <a:r>
              <a:rPr lang="bg-BG" altLang="bg-B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към търсене на партньорства и работа с общността, към действия за познаване на Ротари от обществото и за нашия положителен публичен имидж.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Развихме успешно и добре нашите младежки програми Ротаракт и Интеракт. Грешка е, че във време, когато Ротари е отворена за жени и търси тяхното включване, е създадена паралелна организация,</a:t>
            </a:r>
            <a:r>
              <a:rPr lang="en-US" altLang="bg-BG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при това клубовете й на някои места са чартирани от Ротари клубовете?! Имаме да работим още за многообразието в нашите клубове, за привличането на младите професионалисти, на повече жени, на активни хора от всички възрасти.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Нашите клубове и дистрикта осъществяват стойностни и значими проекти на ниво общност и проекти с национален мащаб. С финансиране от Фондация Ротари само в последните пет години са  осъществени проекти на стойност близо 900 000 долара.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Това е само един опит за маркиране на изминалия период, може да се говори още много, но е достатъчно да се отворят дори само двата издадени алманаха, за да се види колко пъстра, многообразна и активна е работата на нашите клубове</a:t>
            </a:r>
          </a:p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10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5BC2C1-FA56-4166-A5F8-752CE3F096E9}" type="slidenum">
              <a:rPr lang="bg-BG" altLang="bg-BG" smtClean="0"/>
              <a:pPr/>
              <a:t>67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4306035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Нека гледаме на числата като симптоми на проблеми, като база за анализ и фокусиране на действия.</a:t>
            </a:r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73CEA8-43CB-40D9-8C7F-00BA1CEFDF3A}" type="slidenum">
              <a:rPr lang="bg-BG" altLang="bg-BG" smtClean="0"/>
              <a:pPr/>
              <a:t>68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3294814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Намаляването на членовете, стагнацията в членството не е проблем. Това е симптом. Затова, преди да се втурнем да търсим начини да увеличим членовете на клуба, трябва честно да се запитаме: „ Добре, какво всъщност се случва? Защо? Какво привлича хората в Ротари, защо остават в клуба и кога и защо го напускат? Една посока за анализ и действия ни дават данните от глобалното проучване, осъществено от Ротари Интернешънъл.</a:t>
            </a:r>
          </a:p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0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CCBEE4-0DFA-49EF-9EBD-221DD5B97191}" type="slidenum">
              <a:rPr lang="bg-BG" altLang="bg-BG" smtClean="0"/>
              <a:pPr/>
              <a:t>69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019020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Линкове към пълния текст на проучванията за нагласите на потенциалните и настоящите членове има в един от следващите слайдове.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Изводите и предложенията за действие се отнасят в пълна мяра и за нашите клубове. Какво още можем да добавим?</a:t>
            </a:r>
          </a:p>
        </p:txBody>
      </p:sp>
      <p:sp>
        <p:nvSpPr>
          <p:cNvPr id="18125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3D4DBC-F15D-4FAD-A887-F8AB497130D0}" type="slidenum">
              <a:rPr lang="bg-BG" altLang="bg-BG" smtClean="0"/>
              <a:pPr/>
              <a:t>70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8853565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bg-BG" dirty="0"/>
              <a:t>- Не е добра практика да  търсим новите членове след приятелите и бизнес партньорите на членовете на клуба! Необходима е ясна стратегия, базирана на познаване на общността и нейните лидери, на гарантиране на многообразие. </a:t>
            </a:r>
          </a:p>
          <a:p>
            <a:pPr marL="171450" indent="-171450">
              <a:buFontTx/>
              <a:buChar char="-"/>
              <a:defRPr/>
            </a:pPr>
            <a:r>
              <a:rPr lang="bg-BG" dirty="0"/>
              <a:t>Отворете срещите си за гости, организирайте дискусии и събития по теми, които са интересни и важни за общността. Това е възможност клуба да представи работата си и едновременно както да привлече ценни хора, така и да допринесе за положителния си публичен имидж.  </a:t>
            </a:r>
          </a:p>
          <a:p>
            <a:pPr marL="171450" indent="-171450">
              <a:buFontTx/>
              <a:buChar char="-"/>
              <a:defRPr/>
            </a:pPr>
            <a:r>
              <a:rPr lang="bg-BG" dirty="0"/>
              <a:t>Създаването на сателитен клуб е възможност за растеж, когато имате пред вид определен сегмент от общността със специфични характеристики –професия, възраст, местоживеене. Например група от млади професионалисти може да се чувства по-добре в среда, в която има по-голяма гъвкавост за място и време на срещите, респективно по-малки разходи за членство, докато основния клуб може да остава верен на традиционния модел. Или сателитен клуб в по-малко населено място на общината, с общи събития и периодични общи срещи.</a:t>
            </a:r>
          </a:p>
          <a:p>
            <a:pPr>
              <a:defRPr/>
            </a:pPr>
            <a:r>
              <a:rPr lang="bg-BG" dirty="0"/>
              <a:t>- Подгответе материали – дипляни, презентации, отговори на често задавани въпроси, които да ви помогнат най-добре да представите клуба си и възможностите, които предоставя членството в Ротари.</a:t>
            </a:r>
          </a:p>
        </p:txBody>
      </p:sp>
      <p:sp>
        <p:nvSpPr>
          <p:cNvPr id="18330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7AA4EA-8990-493C-94CC-6D6B55AC7EB7}" type="slidenum">
              <a:rPr lang="bg-BG" altLang="bg-BG" smtClean="0"/>
              <a:pPr/>
              <a:t>71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42559363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bg-BG" dirty="0">
                <a:solidFill>
                  <a:schemeClr val="accent5"/>
                </a:solidFill>
              </a:rPr>
              <a:t>Какво получавам срещу времето и парите, които ми струва членството? Ще ми помогне ли или ще ми попречи в отношенията ми с моето семейство и в професионалното ми развитие? Обогатява ли ме членството ми с идеи, приятелства, израствам ли като личност? Това са резонни въпроси за всеки от нас във всеки един етап от членството му в клуба. </a:t>
            </a:r>
          </a:p>
          <a:p>
            <a:pPr>
              <a:defRPr/>
            </a:pPr>
            <a:r>
              <a:rPr lang="bg-BG" altLang="bg-B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Когато искаме да привлечем членове и когато работим, за да ги ангажираме и задържим, трябва да си дадем сметка за това, че живеем в забързан свят, в който в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ремето и разходите се ценят еднакво, че има много алтернативи за членство в различни организации, че новите поколения са с друг начин на живот и специфична култура, че  дигиталният свят е факт без алтернатива. </a:t>
            </a:r>
          </a:p>
          <a:p>
            <a:pPr>
              <a:defRPr/>
            </a:pPr>
            <a:endParaRPr lang="bg-BG" altLang="bg-B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Познаването на Ротари с правилата и реда на организацията, с възможностите, които ни дава е един от важните ключове към устойчиво и растящо членство. Когато сред нас има хора, които не са наясно къде точно членуват, има риск за бъдещето на целия клуб. </a:t>
            </a:r>
            <a:endParaRPr lang="bg-BG" dirty="0"/>
          </a:p>
        </p:txBody>
      </p:sp>
      <p:sp>
        <p:nvSpPr>
          <p:cNvPr id="1853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D70181-23A3-4CE0-857B-AF16240634D7}" type="slidenum">
              <a:rPr lang="bg-BG" altLang="bg-BG" smtClean="0"/>
              <a:pPr/>
              <a:t>72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025106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Ново измерение на лидерството и службата, нова визия която събира хората, увеличава въздействието ни и създава трайна положителна промяна в нашите общности и по света. Ключовете думи са въздействие, обхват, ангажираност, адаптиране  и всяка от тях е свързана с членството. 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Всяка от целите е постижима при жизнени клубове, които ангажират почтени, талантливи и активни личности, в среда която ни дава възможност да изразим по най-добър начин себе си, да общуваме с приятели и да израстваме като хора и професионалисти.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Да сме оптимисти за един по-добър свят и за бъдещето на Ротари, означава да имаме действена нагласа, да сме готови да се променяме.</a:t>
            </a:r>
          </a:p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39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12164-9CDE-4D76-B992-E1634A3E0BE0}" type="slidenum">
              <a:rPr lang="bg-BG" altLang="bg-BG" smtClean="0"/>
              <a:pPr/>
              <a:t>73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1615911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Преди всичко, идеята за иновативност в Ротари трябва да се превърне в начин на мислене. В основата му е развитие на култура на позитивна промяна, адаптиране към нуждите на нашите членове, към новите реалности и предизвикателства. </a:t>
            </a:r>
          </a:p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В България има хиляди неправителствени организации със смислени каузи и те са представени във всяка от нашите общности – физически ли през интернет платформа. Много от тях не изискват постоянно членство и участието в техните каузи не е свързано с разходи. Ние сме в конкуренция с тях за едни и същи хора, като част от конкуренцията сме си я създали сами.</a:t>
            </a:r>
          </a:p>
        </p:txBody>
      </p:sp>
      <p:sp>
        <p:nvSpPr>
          <p:cNvPr id="18944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395F17-D64E-4026-B758-9814A727E5BE}" type="slidenum">
              <a:rPr lang="bg-BG" altLang="bg-BG" smtClean="0"/>
              <a:pPr/>
              <a:t>74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4260641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Решението за гъвкавост по отношение на срещите – график и формат, начин на провеждане – на живо и/или онлайн, начин на гласуване и вземане на решения, трябва да бъде отразено в клубната конституция и правилник. </a:t>
            </a:r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49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09BAF8-49CD-43F1-8F03-BBF4C62C8B5E}" type="slidenum">
              <a:rPr lang="bg-BG" altLang="bg-BG" smtClean="0"/>
              <a:pPr/>
              <a:t>75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812783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62C08B-3E9B-43FE-8AAC-8910E6BFBC63}" type="slidenum">
              <a:rPr lang="bg-BG" altLang="bg-BG" smtClean="0"/>
              <a:pPr/>
              <a:t>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5684975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54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979BC2-4B15-4173-8071-02922237E942}" type="slidenum">
              <a:rPr lang="bg-BG" altLang="bg-BG" smtClean="0"/>
              <a:pPr/>
              <a:t>76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5243660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 smtClean="0">
                <a:latin typeface="Arial" panose="020B0604020202020204" pitchFamily="34" charset="0"/>
                <a:cs typeface="Arial" panose="020B0604020202020204" pitchFamily="34" charset="0"/>
              </a:rPr>
              <a:t>И се приближаваме към паузата за кафе!</a:t>
            </a:r>
          </a:p>
        </p:txBody>
      </p:sp>
      <p:sp>
        <p:nvSpPr>
          <p:cNvPr id="19558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49A6BC-C254-4ED2-BD9E-564A6EB6C253}" type="slidenum">
              <a:rPr lang="bg-BG" altLang="bg-BG" smtClean="0"/>
              <a:pPr/>
              <a:t>77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6757770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D1DE6F77-55D5-4199-9E2B-AB5412BD3E55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78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43941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621B2D2D-5D91-47C0-9CF7-17F85AAB820E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79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662213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Дългосрочните програми на Ротари:</a:t>
            </a:r>
          </a:p>
          <a:p>
            <a:pPr marL="171450" indent="-171450">
              <a:buFontTx/>
              <a:buChar char="-"/>
              <a:defRPr/>
            </a:pPr>
            <a:r>
              <a:rPr lang="bg-BG" altLang="bg-BG" dirty="0" err="1">
                <a:latin typeface="Arial" panose="020B0604020202020204" pitchFamily="34" charset="0"/>
                <a:cs typeface="Arial" panose="020B0604020202020204" pitchFamily="34" charset="0"/>
              </a:rPr>
              <a:t>Ротаракт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– младежи между 18-30 години</a:t>
            </a:r>
          </a:p>
          <a:p>
            <a:pPr marL="171450" indent="-171450">
              <a:buFontTx/>
              <a:buChar char="-"/>
              <a:defRPr/>
            </a:pPr>
            <a:r>
              <a:rPr lang="bg-BG" altLang="bg-BG" dirty="0" err="1">
                <a:latin typeface="Arial" panose="020B0604020202020204" pitchFamily="34" charset="0"/>
                <a:cs typeface="Arial" panose="020B0604020202020204" pitchFamily="34" charset="0"/>
              </a:rPr>
              <a:t>Интеракт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– младежи между 12-18 години</a:t>
            </a:r>
          </a:p>
          <a:p>
            <a:pPr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Краткосрочните програми на Ротари за младежи до 30 години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bg-BG" dirty="0">
                <a:latin typeface="Arial" panose="020B0604020202020204" pitchFamily="34" charset="0"/>
                <a:cs typeface="Arial" panose="020B0604020202020204" pitchFamily="34" charset="0"/>
              </a:rPr>
              <a:t>RYLA </a:t>
            </a:r>
          </a:p>
          <a:p>
            <a:pPr marL="171450" indent="-171450">
              <a:buFontTx/>
              <a:buChar char="-"/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Младежки обмен</a:t>
            </a:r>
          </a:p>
          <a:p>
            <a:pPr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defRPr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defRPr/>
            </a:pPr>
            <a:endParaRPr lang="bg-BG" alt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bg-BG" alt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83C0B3-F64A-4E25-A9AB-37F912D34EC2}" type="slidenum">
              <a:rPr lang="bg-BG" altLang="bg-BG" smtClean="0"/>
              <a:pPr/>
              <a:t>80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4964913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Какво ги обединява: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Изброяване с всеки клик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Пуска се клипчето: И ако трябва да отговорим само с една дума на този въпрос, коя би била тя? Разбира се – Ротари!</a:t>
            </a: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38C74F-79BB-493B-8719-6FAA7EA8C1B9}" type="slidenum">
              <a:rPr lang="bg-BG" altLang="bg-BG" smtClean="0"/>
              <a:pPr/>
              <a:t>81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9366711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Вече знаем кои са те – Новите поколения, как дефинираме тяхната същност. Многократно чухме Стратегически план./“закачката“ се случва на база внимателно следене на предходните презентации/ Могат ли програмите в служба на новите поколения да добавят устойчивост, креативност и нови възможности в нашите ротари клубове?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В основата на увеличаването на нашето въздействие са взаимоотношенията, които ротари създава. Когато те са насочени и към новите поколения ние инвестираме и във възможността да разширим нашия обхват, да направим клубната палитра по-цветна и да споделим гледната точка за действие на различни по възраст и професионална зрялост хора. 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Да бъдем ангажирани да дадем пример „Как хората на действието се обединяват за един по-добър свят?“, със сигурност ще ни провокира да надградим собствените си способности.</a:t>
            </a:r>
          </a:p>
          <a:p>
            <a:r>
              <a:rPr lang="bg-BG" altLang="en-US" smtClean="0">
                <a:latin typeface="Arial" panose="020B0604020202020204" pitchFamily="34" charset="0"/>
                <a:cs typeface="Arial" panose="020B0604020202020204" pitchFamily="34" charset="0"/>
              </a:rPr>
              <a:t>А те – новите поколения, със сигурност ще ни предоставят креативни възможности, иновативни идеи и заедно ще създадем един нов път на лидерството чрез действие.</a:t>
            </a:r>
          </a:p>
          <a:p>
            <a:endParaRPr lang="bg-BG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99B4C7-431C-4F31-9E82-3616BF89999E}" type="slidenum">
              <a:rPr lang="bg-BG" altLang="bg-BG" smtClean="0"/>
              <a:pPr/>
              <a:t>82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1521701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bg-BG" altLang="bg-BG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Да се запознаем с програмите, който вече съществуват в нашия клуб!  - и  установим дали нашата дефиниция за тях и действията, които предприемаме или не са близки до установените такива.</a:t>
            </a:r>
          </a:p>
          <a:p>
            <a:pPr marL="171450" indent="-171450">
              <a:buFontTx/>
              <a:buChar char="•"/>
            </a:pPr>
            <a:r>
              <a:rPr lang="bg-BG" altLang="bg-BG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Да определим възможността за осъществяване на поне една от програмите за нови поколения от нашия клуб! – срочността на програмите позволява всеки клуб да се възползва от поне една от тях.</a:t>
            </a:r>
          </a:p>
          <a:p>
            <a:pPr marL="171450" indent="-171450">
              <a:buFontTx/>
              <a:buChar char="•"/>
            </a:pPr>
            <a:r>
              <a:rPr lang="bg-BG" altLang="bg-BG" smtClean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Да задаваме въпроси и да търсим подкрепа от Комитета в служба на новите поколения! – Когато получим приятелска гледна точна на база на опита, целта изглежда по-лесно достижима, а удовлетвореността от съвместните действия…това е Ротари.</a:t>
            </a: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E45AC7-F03D-4D67-B915-8F9203FB8057}" type="slidenum">
              <a:rPr lang="bg-BG" altLang="bg-BG" smtClean="0"/>
              <a:pPr/>
              <a:t>83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17351978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61E723-76ED-46F3-891E-0AA8CA05E382}" type="slidenum">
              <a:rPr lang="bg-BG" altLang="bg-BG" smtClean="0"/>
              <a:pPr/>
              <a:t>84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40697011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4C0FC279-01B4-4742-85CA-8021A6646FC0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86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82424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9756E2-3E1A-48AF-B1EF-DE8443039710}" type="slidenum">
              <a:rPr lang="bg-BG" altLang="bg-BG" smtClean="0"/>
              <a:pPr/>
              <a:t>14</a:t>
            </a:fld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7976208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03264749-9F35-449E-A49B-CA05758DFC77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87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03768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7CF0FF7E-7DC6-43DC-8061-D2B09CD0E8ED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20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328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fld id="{9DDAB159-A5A3-423C-BDD5-DE4C9E63E507}" type="slidenum">
              <a:rPr lang="en-US" altLang="en-US" smtClean="0">
                <a:ea typeface="ヒラギノ角ゴ Pro W3"/>
                <a:cs typeface="ヒラギノ角ゴ Pro W3"/>
              </a:rPr>
              <a:pPr eaLnBrk="0" hangingPunct="0"/>
              <a:t>21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1122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06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0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4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F3B606B-E210-4284-9E27-A5B1C2FB390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987054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416FF87-9778-4242-949F-59AE181BDA6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2940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78AA92E-164A-4149-B41E-FFECD1C2EDE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464661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B4DD59F-C5EE-47F3-A24C-0AE738064737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474467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E8BBCE0-88BF-47B9-A292-8BAB1A66718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831652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EBD019E-2F7C-4EEB-A6CB-D9A9D552CD5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408720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9C6CFC1-D93B-4A3E-82D3-CB17373E068E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64879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3C58130-A60A-420C-BB32-7213EBEBAA5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26243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432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A9B2289-24BD-4F46-A76A-84EC9548F59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771562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0A7FB7B-6307-4441-932A-8520C6387226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5633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D0BA291-C884-4152-95C3-9DD079D2A08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793889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1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96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37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47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24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37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5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90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2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208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75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48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025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292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181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847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784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2595563" y="549275"/>
            <a:ext cx="2860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lang="bg-BG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-2020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Марк Малоуни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Митко Минев</a:t>
            </a: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ДГЕ: Илиян Николов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9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0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773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18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03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25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73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175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23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667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10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95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8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/>
            </a:extLst>
          </p:cNvPr>
          <p:cNvGrpSpPr/>
          <p:nvPr userDrawn="1"/>
        </p:nvGrpSpPr>
        <p:grpSpPr>
          <a:xfrm>
            <a:off x="246128" y="6237312"/>
            <a:ext cx="32943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b="1" dirty="0">
                <a:latin typeface="GeosansLight" panose="02000603020000020003"/>
              </a:endParaRPr>
            </a:p>
          </p:txBody>
        </p:sp>
        <p:sp>
          <p:nvSpPr>
            <p:cNvPr id="6" name="Rectangle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>
            <a:fillRect/>
          </a:stretch>
        </p:blipFill>
        <p:spPr bwMode="auto">
          <a:xfrm>
            <a:off x="8321675" y="5773738"/>
            <a:ext cx="822325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228600"/>
            <a:ext cx="122078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/>
            </a:extLst>
          </p:cNvPr>
          <p:cNvSpPr/>
          <p:nvPr userDrawn="1"/>
        </p:nvSpPr>
        <p:spPr>
          <a:xfrm>
            <a:off x="7891463" y="95250"/>
            <a:ext cx="1195387" cy="71913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21772"/>
            <a:ext cx="7348373" cy="73866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845046"/>
            <a:ext cx="7348373" cy="4154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46063" y="6237288"/>
            <a:ext cx="330200" cy="3905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2F3A46"/>
                </a:solidFill>
              </a:defRPr>
            </a:lvl1pPr>
          </a:lstStyle>
          <a:p>
            <a:pPr>
              <a:defRPr/>
            </a:pPr>
            <a:fld id="{52658E95-847A-4121-8BA6-2F39FEA2D85C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467654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858000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3168650" y="2520950"/>
            <a:ext cx="197643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976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3168650" y="795338"/>
            <a:ext cx="197643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609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 userDrawn="1"/>
        </p:nvGrpSpPr>
        <p:grpSpPr bwMode="auto">
          <a:xfrm>
            <a:off x="381000" y="2867025"/>
            <a:ext cx="2606675" cy="777875"/>
            <a:chOff x="381000" y="2867472"/>
            <a:chExt cx="2606824" cy="777552"/>
          </a:xfrm>
        </p:grpSpPr>
        <p:pic>
          <p:nvPicPr>
            <p:cNvPr id="3" name="Picture 4" descr="D:\rotary\0000 Vesko\grafics\T1819EN_Lockup_PMS-C-TRANSPERENT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1000" y="2867472"/>
              <a:ext cx="1699456" cy="777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" t="9052" r="13147" b="20926"/>
            <a:stretch>
              <a:fillRect/>
            </a:stretch>
          </p:blipFill>
          <p:spPr bwMode="auto">
            <a:xfrm>
              <a:off x="2168722" y="2911079"/>
              <a:ext cx="819102" cy="733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7428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rotary\0000 Vesko\grafics\T1819EN_Lockup_PMS-C-TRANSPE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143500" y="2687638"/>
            <a:ext cx="169862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6931025" y="2730500"/>
            <a:ext cx="8191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941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3748088" y="2735263"/>
            <a:ext cx="1976437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70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651625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6838950" y="4298950"/>
            <a:ext cx="13335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chemeClr val="bg1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chemeClr val="bg1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chemeClr val="bg1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chemeClr val="bg1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1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321949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1164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3" y="409575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20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595563" y="549275"/>
            <a:ext cx="2860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lang="bg-BG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-2020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Марк Малоуни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Митко Минев</a:t>
            </a: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ДГЕ: Илиян Николов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8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74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671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3844925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45024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7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87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2595563" y="549275"/>
            <a:ext cx="2860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lang="bg-BG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-2020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Марк Малоуни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Митко Минев</a:t>
            </a:r>
          </a:p>
          <a:p>
            <a:pPr eaLnBrk="1" hangingPunct="1">
              <a:defRPr/>
            </a:pPr>
            <a:r>
              <a:rPr lang="ru-RU" altLang="en-US" sz="1400" dirty="0" smtClean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ДГЕ: Илиян Николов</a:t>
            </a:r>
            <a:endParaRPr lang="ru-RU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400" dirty="0">
                <a:solidFill>
                  <a:schemeClr val="tx1">
                    <a:lumMod val="50000"/>
                  </a:schemeClr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400" dirty="0">
              <a:solidFill>
                <a:schemeClr val="tx1">
                  <a:lumMod val="50000"/>
                </a:schemeClr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sp>
        <p:nvSpPr>
          <p:cNvPr id="6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3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44" r:id="rId8"/>
    <p:sldLayoutId id="2147485845" r:id="rId9"/>
    <p:sldLayoutId id="2147485846" r:id="rId10"/>
    <p:sldLayoutId id="2147485836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  <a:endParaRPr lang="bg-BG" altLang="bg-BG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  <a:endParaRPr lang="bg-BG" altLang="bg-BG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7" r:id="rId1"/>
    <p:sldLayoutId id="2147485848" r:id="rId2"/>
    <p:sldLayoutId id="2147485849" r:id="rId3"/>
    <p:sldLayoutId id="2147485850" r:id="rId4"/>
    <p:sldLayoutId id="2147485851" r:id="rId5"/>
    <p:sldLayoutId id="2147485852" r:id="rId6"/>
    <p:sldLayoutId id="2147485853" r:id="rId7"/>
    <p:sldLayoutId id="2147485854" r:id="rId8"/>
    <p:sldLayoutId id="2147485855" r:id="rId9"/>
    <p:sldLayoutId id="2147485856" r:id="rId10"/>
    <p:sldLayoutId id="214748585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37" r:id="rId10"/>
    <p:sldLayoutId id="2147485867" r:id="rId11"/>
    <p:sldLayoutId id="2147485838" r:id="rId12"/>
    <p:sldLayoutId id="2147485868" r:id="rId13"/>
    <p:sldLayoutId id="2147485869" r:id="rId14"/>
    <p:sldLayoutId id="2147485870" r:id="rId15"/>
    <p:sldLayoutId id="2147485871" r:id="rId16"/>
    <p:sldLayoutId id="2147485872" r:id="rId17"/>
    <p:sldLayoutId id="2147485839" r:id="rId1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3" r:id="rId1"/>
    <p:sldLayoutId id="2147485874" r:id="rId2"/>
    <p:sldLayoutId id="2147485875" r:id="rId3"/>
    <p:sldLayoutId id="2147485876" r:id="rId4"/>
    <p:sldLayoutId id="2147485877" r:id="rId5"/>
    <p:sldLayoutId id="2147485878" r:id="rId6"/>
    <p:sldLayoutId id="2147485879" r:id="rId7"/>
    <p:sldLayoutId id="2147485840" r:id="rId8"/>
    <p:sldLayoutId id="2147485841" r:id="rId9"/>
    <p:sldLayoutId id="2147485880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 userDrawn="1"/>
        </p:nvSpPr>
        <p:spPr>
          <a:xfrm>
            <a:off x="4787900" y="6248400"/>
            <a:ext cx="3744913" cy="46196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ПРЕДВАРИТЕЛЕН 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1" charset="0"/>
              </a:rPr>
              <a:t>ТРЕНИРОВЪЧЕН СЕМИНАР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 </a:t>
            </a:r>
          </a:p>
          <a:p>
            <a:pPr algn="r" eaLnBrk="1" hangingPunct="1">
              <a:defRPr/>
            </a:pPr>
            <a:r>
              <a:rPr lang="bg-BG" sz="1200" b="1" dirty="0" smtClean="0">
                <a:solidFill>
                  <a:srgbClr val="002060"/>
                </a:solidFill>
                <a:latin typeface="Calibri" pitchFamily="1" charset="0"/>
              </a:rPr>
              <a:t>Варна, София, Ямбол, септември-октомври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1" charset="0"/>
              </a:rPr>
              <a:t>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1" r:id="rId1"/>
    <p:sldLayoutId id="2147485882" r:id="rId2"/>
    <p:sldLayoutId id="2147485883" r:id="rId3"/>
    <p:sldLayoutId id="2147485884" r:id="rId4"/>
    <p:sldLayoutId id="2147485885" r:id="rId5"/>
    <p:sldLayoutId id="2147485886" r:id="rId6"/>
    <p:sldLayoutId id="2147485842" r:id="rId7"/>
    <p:sldLayoutId id="2147485887" r:id="rId8"/>
    <p:sldLayoutId id="2147485888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hyperlink" Target="http://www.rotarydistrict2482.org/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rotary.org/" TargetMode="Externa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7.emf"/><Relationship Id="rId4" Type="http://schemas.openxmlformats.org/officeDocument/2006/relationships/oleObject" Target="../embeddings/oleObject1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ary.org/en/engaging-younger-professionals-toolkit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ary-bulgaria.org/&#1082;&#1086;&#1084;&#1080;&#1090;&#1077;&#1090;&#1080;/58-&#1075;&#1086;&#1076;&#1080;&#1085;&#1072;-27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Relationship Id="rId5" Type="http://schemas.openxmlformats.org/officeDocument/2006/relationships/hyperlink" Target="Prospective_Members_Exec_Sum_FINAL_EN.pdf" TargetMode="External"/><Relationship Id="rId4" Type="http://schemas.openxmlformats.org/officeDocument/2006/relationships/hyperlink" Target="CurrentMembersExecSummary_EN.pdf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my.rotary.org/en/learn?deep-link=https%3A//learn.rotary.org/members%3Fr%3Dsite/sso%26sso_type%3Dsaml%26id_course%3D60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my.rotary.org/en/document/club-types" TargetMode="External"/><Relationship Id="rId4" Type="http://schemas.openxmlformats.org/officeDocument/2006/relationships/hyperlink" Target="https://my.rotary.org/en/club-flexibility-faq#membership_types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ASgClsAyUPM" TargetMode="External"/><Relationship Id="rId4" Type="http://schemas.openxmlformats.org/officeDocument/2006/relationships/image" Target="../media/image9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rotary.org/give" TargetMode="Externa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ПРОЕКТИ – ЧЛЕНСТВО – ПУБЛИЧЕН ИМИДЖ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1633538" y="1366838"/>
            <a:ext cx="7100887" cy="4646612"/>
            <a:chOff x="1633637" y="1366838"/>
            <a:chExt cx="7100788" cy="4646612"/>
          </a:xfrm>
        </p:grpSpPr>
        <p:pic>
          <p:nvPicPr>
            <p:cNvPr id="70661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593850"/>
              <a:ext cx="3159125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724456" y="1366838"/>
              <a:ext cx="2439954" cy="554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bg-BG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ЧЛЕНСТВО</a:t>
              </a:r>
              <a:endPara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0663" name="TextBox 5"/>
            <p:cNvSpPr txBox="1">
              <a:spLocks noChangeArrowheads="1"/>
            </p:cNvSpPr>
            <p:nvPr/>
          </p:nvSpPr>
          <p:spPr bwMode="auto">
            <a:xfrm>
              <a:off x="6096000" y="3200400"/>
              <a:ext cx="263842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bg-BG" altLang="en-US" sz="3000" b="1">
                  <a:solidFill>
                    <a:srgbClr val="00B050"/>
                  </a:solidFill>
                </a:rPr>
                <a:t>ЛИДЕРСТВО</a:t>
              </a:r>
              <a:endParaRPr lang="en-US" altLang="en-US" sz="3000" b="1">
                <a:solidFill>
                  <a:srgbClr val="00B050"/>
                </a:solidFill>
              </a:endParaRPr>
            </a:p>
          </p:txBody>
        </p:sp>
        <p:sp>
          <p:nvSpPr>
            <p:cNvPr id="70664" name="TextBox 6"/>
            <p:cNvSpPr txBox="1">
              <a:spLocks noChangeArrowheads="1"/>
            </p:cNvSpPr>
            <p:nvPr/>
          </p:nvSpPr>
          <p:spPr bwMode="auto">
            <a:xfrm>
              <a:off x="1633637" y="4114800"/>
              <a:ext cx="187156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bg-BG" altLang="en-US" sz="3000" b="1">
                  <a:solidFill>
                    <a:srgbClr val="FFC000"/>
                  </a:solidFill>
                </a:rPr>
                <a:t>ИМИДЖ</a:t>
              </a:r>
              <a:endParaRPr lang="en-US" altLang="en-US" sz="3000" b="1">
                <a:solidFill>
                  <a:srgbClr val="FFC000"/>
                </a:solidFill>
              </a:endParaRP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55675" y="1976438"/>
            <a:ext cx="2092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bg-BG" altLang="en-US" sz="3000" b="1" dirty="0">
                <a:solidFill>
                  <a:srgbClr val="C10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</a:t>
            </a:r>
            <a:endParaRPr lang="en-US" altLang="en-US" sz="3000" b="1" dirty="0">
              <a:solidFill>
                <a:srgbClr val="C1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ПРОЕКТИ – </a:t>
            </a:r>
            <a:r>
              <a:rPr lang="bg-BG" sz="2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ЧЛЕНСТВО</a:t>
            </a:r>
            <a:r>
              <a:rPr lang="bg-BG" sz="2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Segoe UI" panose="020B0502040204020203" pitchFamily="34" charset="0"/>
              </a:rPr>
              <a:t> </a:t>
            </a: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– ПУБЛИЧЕН ИМИДЖ</a:t>
            </a:r>
            <a:endParaRPr lang="en-GB" sz="2200" dirty="0"/>
          </a:p>
        </p:txBody>
      </p:sp>
      <p:pic>
        <p:nvPicPr>
          <p:cNvPr id="716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484313"/>
            <a:ext cx="5033962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9750" y="1341438"/>
            <a:ext cx="3168650" cy="4554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сплотяване на клуба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повишаване на мотивацията;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активно включване;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задържане на </a:t>
            </a: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членовете</a:t>
            </a: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</a:t>
            </a: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ривличане на </a:t>
            </a: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нови членове.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ПРОЕКТИ – ЧЛЕНСТВО</a:t>
            </a:r>
            <a:r>
              <a:rPr lang="bg-BG" sz="2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Segoe UI" panose="020B0502040204020203" pitchFamily="34" charset="0"/>
              </a:rPr>
              <a:t> </a:t>
            </a: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– </a:t>
            </a:r>
            <a:r>
              <a:rPr lang="bg-BG" sz="22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ПУБЛИЧЕН ИМИДЖ</a:t>
            </a:r>
            <a:endParaRPr lang="en-GB" sz="22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14338" y="1341438"/>
            <a:ext cx="3294062" cy="4400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популяризирате дейността на </a:t>
            </a: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клуба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;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положителен имидж на клуба и Ротари;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повишена разпознаваемост;</a:t>
            </a:r>
            <a:endParaRPr lang="bg-BG" sz="260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предпочитан партньор.</a:t>
            </a:r>
          </a:p>
        </p:txBody>
      </p:sp>
      <p:pic>
        <p:nvPicPr>
          <p:cNvPr id="72708" name="Picture 5" descr="C:\Users\cally\Desktop\ROTARY-READY\4.DG\DG Execution\2018-19\DG1803_Rousse-Dunav\Visual\Press Bulgaria R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4" b="39824"/>
          <a:stretch>
            <a:fillRect/>
          </a:stretch>
        </p:blipFill>
        <p:spPr bwMode="auto">
          <a:xfrm>
            <a:off x="3563938" y="1484313"/>
            <a:ext cx="54229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 descr="C:\Users\cally\Desktop\ROTARY-READY\Pre-PETs 2019\HELP\pic\1567435525354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13544"/>
          <a:stretch>
            <a:fillRect/>
          </a:stretch>
        </p:blipFill>
        <p:spPr bwMode="auto">
          <a:xfrm>
            <a:off x="4932363" y="3471863"/>
            <a:ext cx="354012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2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ПРОЕКТИ</a:t>
            </a:r>
            <a:r>
              <a:rPr lang="bg-BG" sz="26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                 </a:t>
            </a:r>
            <a:r>
              <a:rPr lang="bg-BG" sz="22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нов стратегически план</a:t>
            </a:r>
            <a:endParaRPr lang="en-GB" sz="2200" dirty="0"/>
          </a:p>
        </p:txBody>
      </p:sp>
      <p:grpSp>
        <p:nvGrpSpPr>
          <p:cNvPr id="73731" name="Group 13"/>
          <p:cNvGrpSpPr>
            <a:grpSpLocks/>
          </p:cNvGrpSpPr>
          <p:nvPr/>
        </p:nvGrpSpPr>
        <p:grpSpPr bwMode="auto">
          <a:xfrm>
            <a:off x="90488" y="1125538"/>
            <a:ext cx="9018587" cy="5111750"/>
            <a:chOff x="-7244" y="1505230"/>
            <a:chExt cx="9144000" cy="5184000"/>
          </a:xfrm>
        </p:grpSpPr>
        <p:sp>
          <p:nvSpPr>
            <p:cNvPr id="5" name="Rectangle 4"/>
            <p:cNvSpPr/>
            <p:nvPr/>
          </p:nvSpPr>
          <p:spPr>
            <a:xfrm>
              <a:off x="-7244" y="1505230"/>
              <a:ext cx="4572805" cy="2592000"/>
            </a:xfrm>
            <a:prstGeom prst="rect">
              <a:avLst/>
            </a:prstGeom>
            <a:solidFill>
              <a:srgbClr val="0C9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565561" y="1505230"/>
              <a:ext cx="4571195" cy="2592000"/>
            </a:xfrm>
            <a:prstGeom prst="rect">
              <a:avLst/>
            </a:prstGeom>
            <a:solidFill>
              <a:srgbClr val="C015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3" y="4097230"/>
              <a:ext cx="4571195" cy="2592000"/>
            </a:xfrm>
            <a:prstGeom prst="rect">
              <a:avLst/>
            </a:prstGeom>
            <a:solidFill>
              <a:srgbClr val="F8A81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65561" y="4097230"/>
              <a:ext cx="4571195" cy="2592000"/>
            </a:xfrm>
            <a:prstGeom prst="rect">
              <a:avLst/>
            </a:prstGeom>
            <a:solidFill>
              <a:srgbClr val="153C7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3738" name="Content Placeholder 2"/>
            <p:cNvSpPr txBox="1">
              <a:spLocks/>
            </p:cNvSpPr>
            <p:nvPr/>
          </p:nvSpPr>
          <p:spPr bwMode="auto">
            <a:xfrm>
              <a:off x="457651" y="2331771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УВЕЛИЧАВАНЕ НА НАШЕТО ВЪЗДЕЙСТВИЕ</a:t>
              </a:r>
            </a:p>
          </p:txBody>
        </p:sp>
        <p:sp>
          <p:nvSpPr>
            <p:cNvPr id="73739" name="Content Placeholder 2"/>
            <p:cNvSpPr txBox="1">
              <a:spLocks/>
            </p:cNvSpPr>
            <p:nvPr/>
          </p:nvSpPr>
          <p:spPr bwMode="auto">
            <a:xfrm>
              <a:off x="5221324" y="2331771"/>
              <a:ext cx="3456384" cy="87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РАЗШИРЯВАНЕ НА ОБХВАТА НИ</a:t>
              </a:r>
            </a:p>
          </p:txBody>
        </p:sp>
        <p:sp>
          <p:nvSpPr>
            <p:cNvPr id="73740" name="Content Placeholder 2"/>
            <p:cNvSpPr txBox="1">
              <a:spLocks/>
            </p:cNvSpPr>
            <p:nvPr/>
          </p:nvSpPr>
          <p:spPr bwMode="auto">
            <a:xfrm>
              <a:off x="550564" y="4923771"/>
              <a:ext cx="3456384" cy="87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АНГАЖИРАНОСТ НА УЧАСТНИЦИТЕ</a:t>
              </a:r>
            </a:p>
          </p:txBody>
        </p:sp>
        <p:sp>
          <p:nvSpPr>
            <p:cNvPr id="73741" name="Content Placeholder 2"/>
            <p:cNvSpPr txBox="1">
              <a:spLocks/>
            </p:cNvSpPr>
            <p:nvPr/>
          </p:nvSpPr>
          <p:spPr bwMode="auto">
            <a:xfrm>
              <a:off x="5245230" y="4763891"/>
              <a:ext cx="3456384" cy="1258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УВЕЛИЧАВАНЕ НА СПОСОБНОСТТА НИ ЗА АДАПТИРАНЕ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1673225" y="549275"/>
            <a:ext cx="377825" cy="3587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ight Arrow 15"/>
          <p:cNvSpPr/>
          <p:nvPr/>
        </p:nvSpPr>
        <p:spPr>
          <a:xfrm flipH="1" flipV="1">
            <a:off x="2178050" y="544513"/>
            <a:ext cx="377825" cy="3587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200" b="1" cap="all" dirty="0"/>
              <a:t>глобални и дистриктни грантове</a:t>
            </a:r>
            <a:endParaRPr lang="en-GB" altLang="en-US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pic>
        <p:nvPicPr>
          <p:cNvPr id="7475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10847" r="16557" b="5647"/>
          <a:stretch>
            <a:fillRect/>
          </a:stretch>
        </p:blipFill>
        <p:spPr bwMode="auto">
          <a:xfrm>
            <a:off x="971550" y="1484313"/>
            <a:ext cx="66960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en-US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ЗАЩО ДОБРИТЕ НАМЕРЕНИЯ НЕ СА ДОСТАТЪЧНИ?</a:t>
            </a:r>
            <a:endParaRPr lang="en-GB" altLang="en-US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pic>
        <p:nvPicPr>
          <p:cNvPr id="768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5538"/>
            <a:ext cx="54102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038600" y="3097213"/>
            <a:ext cx="4648200" cy="3098800"/>
            <a:chOff x="4038600" y="3098006"/>
            <a:chExt cx="4648200" cy="3098800"/>
          </a:xfrm>
        </p:grpSpPr>
        <p:pic>
          <p:nvPicPr>
            <p:cNvPr id="7680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098006"/>
              <a:ext cx="4648200" cy="309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ontent Placeholder 1"/>
            <p:cNvSpPr txBox="1">
              <a:spLocks/>
            </p:cNvSpPr>
            <p:nvPr/>
          </p:nvSpPr>
          <p:spPr bwMode="auto">
            <a:xfrm>
              <a:off x="4908550" y="3180556"/>
              <a:ext cx="2520950" cy="504825"/>
            </a:xfrm>
            <a:prstGeom prst="rect">
              <a:avLst/>
            </a:prstGeom>
            <a:solidFill>
              <a:srgbClr val="002060"/>
            </a:solidFill>
          </p:spPr>
          <p:txBody>
            <a:bodyPr/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0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6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2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8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 kern="1200">
                  <a:solidFill>
                    <a:srgbClr val="58585A"/>
                  </a:solidFill>
                  <a:latin typeface="Georgia"/>
                  <a:ea typeface="MS PGothic" pitchFamily="34" charset="-128"/>
                  <a:cs typeface="Georgi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itchFamily="34" charset="0"/>
                <a:buNone/>
                <a:defRPr/>
              </a:pPr>
              <a:r>
                <a:rPr lang="bg-BG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ОБЩНОСТ</a:t>
              </a:r>
              <a:endPara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48113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8413"/>
            <a:ext cx="407828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ПРОЕКТИ</a:t>
            </a:r>
            <a:r>
              <a:rPr lang="bg-BG" sz="26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                 </a:t>
            </a: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нов стратегически план</a:t>
            </a:r>
            <a:endParaRPr lang="en-GB" altLang="en-US" sz="2200" dirty="0" smtClean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850" y="1268413"/>
            <a:ext cx="4248150" cy="2408237"/>
          </a:xfrm>
          <a:prstGeom prst="rect">
            <a:avLst/>
          </a:prstGeom>
          <a:solidFill>
            <a:srgbClr val="0C9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7828" name="Content Placeholder 2"/>
          <p:cNvSpPr txBox="1">
            <a:spLocks/>
          </p:cNvSpPr>
          <p:nvPr/>
        </p:nvSpPr>
        <p:spPr bwMode="auto">
          <a:xfrm>
            <a:off x="755650" y="2133600"/>
            <a:ext cx="34559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УВЕЛИЧАВАНЕ НА НАШЕТО ВЪЗДЕЙСТВИЕ</a:t>
            </a:r>
          </a:p>
        </p:txBody>
      </p:sp>
      <p:sp>
        <p:nvSpPr>
          <p:cNvPr id="77829" name="Content Placeholder 2"/>
          <p:cNvSpPr txBox="1">
            <a:spLocks/>
          </p:cNvSpPr>
          <p:nvPr/>
        </p:nvSpPr>
        <p:spPr bwMode="auto">
          <a:xfrm>
            <a:off x="4721225" y="1412875"/>
            <a:ext cx="4252913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tx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1. Да подобрим комуникацията си с нашите общности, за да познаваме нуждите и проблемите, решаването на които да е цел на нашите проекти.</a:t>
            </a:r>
          </a:p>
          <a:p>
            <a:pPr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tx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2. Да повишим способността си в клубовете да реализираме значими проекти.</a:t>
            </a:r>
          </a:p>
        </p:txBody>
      </p:sp>
      <p:sp>
        <p:nvSpPr>
          <p:cNvPr id="77830" name="Content Placeholder 2"/>
          <p:cNvSpPr txBox="1">
            <a:spLocks/>
          </p:cNvSpPr>
          <p:nvPr/>
        </p:nvSpPr>
        <p:spPr bwMode="auto">
          <a:xfrm>
            <a:off x="550863" y="4924425"/>
            <a:ext cx="345598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АНГАЖИРАНОСТ НА УЧАСТНИЦИТЕ</a:t>
            </a:r>
          </a:p>
        </p:txBody>
      </p:sp>
      <p:grpSp>
        <p:nvGrpSpPr>
          <p:cNvPr id="77831" name="Group 13"/>
          <p:cNvGrpSpPr>
            <a:grpSpLocks/>
          </p:cNvGrpSpPr>
          <p:nvPr/>
        </p:nvGrpSpPr>
        <p:grpSpPr bwMode="auto">
          <a:xfrm>
            <a:off x="323850" y="3716338"/>
            <a:ext cx="4248150" cy="2409825"/>
            <a:chOff x="4564756" y="1505230"/>
            <a:chExt cx="4572000" cy="2592000"/>
          </a:xfrm>
        </p:grpSpPr>
        <p:sp>
          <p:nvSpPr>
            <p:cNvPr id="15" name="Rectangle 14"/>
            <p:cNvSpPr/>
            <p:nvPr/>
          </p:nvSpPr>
          <p:spPr>
            <a:xfrm>
              <a:off x="4564756" y="1505230"/>
              <a:ext cx="4572000" cy="2592000"/>
            </a:xfrm>
            <a:prstGeom prst="rect">
              <a:avLst/>
            </a:prstGeom>
            <a:solidFill>
              <a:srgbClr val="C015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7836" name="Content Placeholder 2"/>
            <p:cNvSpPr txBox="1">
              <a:spLocks/>
            </p:cNvSpPr>
            <p:nvPr/>
          </p:nvSpPr>
          <p:spPr bwMode="auto">
            <a:xfrm>
              <a:off x="5221324" y="2331771"/>
              <a:ext cx="3456384" cy="87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bg-BG" altLang="bg-BG" sz="2400">
                  <a:solidFill>
                    <a:schemeClr val="bg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РАЗШИРЯВАНЕ НА ОБХВАТА НИ</a:t>
              </a:r>
            </a:p>
          </p:txBody>
        </p:sp>
      </p:grpSp>
      <p:sp>
        <p:nvSpPr>
          <p:cNvPr id="77832" name="Content Placeholder 2"/>
          <p:cNvSpPr txBox="1">
            <a:spLocks/>
          </p:cNvSpPr>
          <p:nvPr/>
        </p:nvSpPr>
        <p:spPr bwMode="auto">
          <a:xfrm>
            <a:off x="4702175" y="4300538"/>
            <a:ext cx="425291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bg-BG" sz="2400">
                <a:solidFill>
                  <a:schemeClr val="tx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3. Да надградим уменията и опита на клубно ниво за по-добра комуникация с общността и лидерите на влияние в нея.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1673225" y="549275"/>
            <a:ext cx="377825" cy="3587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ight Arrow 18"/>
          <p:cNvSpPr/>
          <p:nvPr/>
        </p:nvSpPr>
        <p:spPr>
          <a:xfrm flipH="1" flipV="1">
            <a:off x="2178050" y="544513"/>
            <a:ext cx="377825" cy="35877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en-US" sz="22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РЕСУРСИ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78851" name="Group 2"/>
          <p:cNvGrpSpPr>
            <a:grpSpLocks/>
          </p:cNvGrpSpPr>
          <p:nvPr/>
        </p:nvGrpSpPr>
        <p:grpSpPr bwMode="auto">
          <a:xfrm>
            <a:off x="360363" y="3284538"/>
            <a:ext cx="2030412" cy="2879725"/>
            <a:chOff x="360000" y="1440000"/>
            <a:chExt cx="2031567" cy="2880000"/>
          </a:xfrm>
        </p:grpSpPr>
        <p:pic>
          <p:nvPicPr>
            <p:cNvPr id="78862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1440000"/>
              <a:ext cx="2031567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60000" y="1440000"/>
              <a:ext cx="2031567" cy="2880000"/>
            </a:xfrm>
            <a:prstGeom prst="rect">
              <a:avLst/>
            </a:prstGeom>
            <a:noFill/>
            <a:ln w="19050">
              <a:solidFill>
                <a:srgbClr val="1647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8852" name="Group 5"/>
          <p:cNvGrpSpPr>
            <a:grpSpLocks/>
          </p:cNvGrpSpPr>
          <p:nvPr/>
        </p:nvGrpSpPr>
        <p:grpSpPr bwMode="auto">
          <a:xfrm>
            <a:off x="2592388" y="3284538"/>
            <a:ext cx="1962150" cy="2879725"/>
            <a:chOff x="2592000" y="1440000"/>
            <a:chExt cx="1962880" cy="2880000"/>
          </a:xfrm>
        </p:grpSpPr>
        <p:pic>
          <p:nvPicPr>
            <p:cNvPr id="7886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000" y="1440000"/>
              <a:ext cx="1962880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592000" y="1440000"/>
              <a:ext cx="1961291" cy="2880000"/>
            </a:xfrm>
            <a:prstGeom prst="rect">
              <a:avLst/>
            </a:prstGeom>
            <a:noFill/>
            <a:ln w="19050">
              <a:solidFill>
                <a:srgbClr val="1647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8853" name="Group 8"/>
          <p:cNvGrpSpPr>
            <a:grpSpLocks/>
          </p:cNvGrpSpPr>
          <p:nvPr/>
        </p:nvGrpSpPr>
        <p:grpSpPr bwMode="auto">
          <a:xfrm>
            <a:off x="4824413" y="3284538"/>
            <a:ext cx="1971675" cy="2879725"/>
            <a:chOff x="4824000" y="1440000"/>
            <a:chExt cx="1972800" cy="2880000"/>
          </a:xfrm>
        </p:grpSpPr>
        <p:pic>
          <p:nvPicPr>
            <p:cNvPr id="78858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301" y="1440000"/>
              <a:ext cx="1972096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824000" y="1440000"/>
              <a:ext cx="1972800" cy="2880000"/>
            </a:xfrm>
            <a:prstGeom prst="rect">
              <a:avLst/>
            </a:prstGeom>
            <a:noFill/>
            <a:ln w="19050">
              <a:solidFill>
                <a:srgbClr val="1647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8854" name="Group 11"/>
          <p:cNvGrpSpPr>
            <a:grpSpLocks/>
          </p:cNvGrpSpPr>
          <p:nvPr/>
        </p:nvGrpSpPr>
        <p:grpSpPr bwMode="auto">
          <a:xfrm>
            <a:off x="6948488" y="3284538"/>
            <a:ext cx="1951037" cy="2879725"/>
            <a:chOff x="6948000" y="1440000"/>
            <a:chExt cx="1952281" cy="2880000"/>
          </a:xfrm>
        </p:grpSpPr>
        <p:pic>
          <p:nvPicPr>
            <p:cNvPr id="78856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440000"/>
              <a:ext cx="1952017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948000" y="1440000"/>
              <a:ext cx="1950693" cy="2880000"/>
            </a:xfrm>
            <a:prstGeom prst="rect">
              <a:avLst/>
            </a:prstGeom>
            <a:noFill/>
            <a:ln w="19050">
              <a:solidFill>
                <a:srgbClr val="1647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5" name="Content Placeholder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81000" y="1125538"/>
            <a:ext cx="8367713" cy="2170112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0000"/>
                </a:solidFill>
                <a:latin typeface="+mn-lt"/>
                <a:hlinkClick r:id="rId6"/>
              </a:rPr>
              <a:t>www.rotary.org</a:t>
            </a:r>
            <a:endParaRPr lang="en-US" b="1" dirty="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0000"/>
                </a:solidFill>
                <a:latin typeface="+mn-lt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Learning Reference; Foundation Rotary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0000"/>
                </a:solidFill>
                <a:latin typeface="+mn-lt"/>
                <a:hlinkClick r:id="rId7"/>
              </a:rPr>
              <a:t>www.rotarydistrict2482.org</a:t>
            </a:r>
            <a:endParaRPr lang="en-US" b="1" dirty="0" smtClean="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bg-BG" b="1" dirty="0" smtClean="0">
                <a:solidFill>
                  <a:srgbClr val="000000"/>
                </a:solidFill>
                <a:latin typeface="+mn-lt"/>
              </a:rPr>
              <a:t>	</a:t>
            </a:r>
            <a:r>
              <a:rPr lang="bg-BG" dirty="0" smtClean="0">
                <a:solidFill>
                  <a:srgbClr val="000000"/>
                </a:solidFill>
                <a:latin typeface="+mn-lt"/>
              </a:rPr>
              <a:t>Комитети/Комитет за Фондация Ротари</a:t>
            </a:r>
            <a:endParaRPr lang="ru-RU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altLang="en-US" sz="26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Дистриктни грантове: </a:t>
            </a:r>
            <a:r>
              <a:rPr lang="bg-BG" altLang="en-US" sz="2600" b="1" cap="all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2019-20</a:t>
            </a:r>
            <a:endParaRPr lang="en-GB" sz="26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79875" name="Content Placeholder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bg-BG" altLang="en-US" sz="2400" smtClean="0">
                <a:solidFill>
                  <a:srgbClr val="002060"/>
                </a:solidFill>
                <a:latin typeface="Georgia" panose="02040502050405020303" pitchFamily="18" charset="0"/>
              </a:rPr>
              <a:t>Наличен ресурс за 2019-20:</a:t>
            </a:r>
            <a:endParaRPr lang="en-US" altLang="en-US" sz="240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79876" name="Content Placeholder 1"/>
          <p:cNvSpPr txBox="1">
            <a:spLocks/>
          </p:cNvSpPr>
          <p:nvPr/>
        </p:nvSpPr>
        <p:spPr bwMode="auto">
          <a:xfrm>
            <a:off x="828675" y="2016125"/>
            <a:ext cx="3167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en-US" sz="30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32 900 долара</a:t>
            </a:r>
            <a:endParaRPr lang="en-US" altLang="en-US" sz="30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79877" name="Content Placeholder 1"/>
          <p:cNvSpPr txBox="1">
            <a:spLocks/>
          </p:cNvSpPr>
          <p:nvPr/>
        </p:nvSpPr>
        <p:spPr bwMode="auto">
          <a:xfrm>
            <a:off x="503238" y="2987675"/>
            <a:ext cx="572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bg-BG" altLang="en-US" sz="2400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Краен срок за подаване на проекти:</a:t>
            </a:r>
            <a:endParaRPr lang="en-US" altLang="en-US" sz="24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79878" name="Content Placeholder 1"/>
          <p:cNvSpPr txBox="1">
            <a:spLocks/>
          </p:cNvSpPr>
          <p:nvPr/>
        </p:nvSpPr>
        <p:spPr bwMode="auto">
          <a:xfrm>
            <a:off x="863600" y="3527425"/>
            <a:ext cx="421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31</a:t>
            </a:r>
            <a:r>
              <a:rPr lang="bg-BG" altLang="en-US" sz="30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. октомври 2019</a:t>
            </a:r>
            <a:endParaRPr lang="en-US" altLang="en-US" sz="30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79879" name="Content Placeholder 1"/>
          <p:cNvSpPr txBox="1">
            <a:spLocks/>
          </p:cNvSpPr>
          <p:nvPr/>
        </p:nvSpPr>
        <p:spPr bwMode="auto">
          <a:xfrm>
            <a:off x="468313" y="4371975"/>
            <a:ext cx="554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bg-BG" altLang="en-US" sz="2400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Класиране и печеливши:</a:t>
            </a:r>
            <a:endParaRPr lang="en-US" altLang="en-US" sz="24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79880" name="Content Placeholder 1"/>
          <p:cNvSpPr txBox="1">
            <a:spLocks/>
          </p:cNvSpPr>
          <p:nvPr/>
        </p:nvSpPr>
        <p:spPr bwMode="auto">
          <a:xfrm>
            <a:off x="827088" y="4911725"/>
            <a:ext cx="763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bg-BG" altLang="en-US" sz="30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30. ноември 2019, Правец</a:t>
            </a:r>
            <a:endParaRPr lang="en-US" altLang="en-US" sz="30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26" name="Content Placeholder 1"/>
          <p:cNvSpPr txBox="1">
            <a:spLocks/>
          </p:cNvSpPr>
          <p:nvPr/>
        </p:nvSpPr>
        <p:spPr bwMode="auto">
          <a:xfrm>
            <a:off x="4500563" y="2022475"/>
            <a:ext cx="3167062" cy="461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bg-BG" altLang="en-US" b="1" dirty="0" smtClean="0">
                <a:solidFill>
                  <a:schemeClr val="accent5"/>
                </a:solidFill>
                <a:latin typeface="Georgia" pitchFamily="18" charset="0"/>
              </a:rPr>
              <a:t>11-12 проекта</a:t>
            </a:r>
            <a:endParaRPr lang="en-US" altLang="en-US" b="1" dirty="0" smtClean="0">
              <a:solidFill>
                <a:schemeClr val="accent5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00113" y="1196975"/>
            <a:ext cx="7632700" cy="200025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Подкрепете </a:t>
            </a:r>
            <a:r>
              <a:rPr lang="bg-BG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ФондацияТА с </a:t>
            </a: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лично дарение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ＭＳ Ｐゴシック" charset="0"/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Мотивирайте останалите членове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ＭＳ Ｐゴシック" charset="0"/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Кандидатствайте </a:t>
            </a:r>
            <a:r>
              <a:rPr lang="bg-BG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за Ротари </a:t>
            </a:r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rPr>
              <a:t>грант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mn BG et R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6" y="-53144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позитивен публичен имидж на Ротари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611688"/>
            <a:ext cx="6991350" cy="12652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defRPr/>
            </a:pPr>
            <a:r>
              <a:rPr lang="ru-RU" altLang="en-US" sz="2400" b="1" dirty="0">
                <a:latin typeface="Georgia" pitchFamily="18" charset="0"/>
                <a:cs typeface="Times New Roman" pitchFamily="18" charset="0"/>
              </a:rPr>
              <a:t>Стратегията е концепция за </a:t>
            </a:r>
            <a:r>
              <a:rPr lang="ru-RU" altLang="en-US" sz="2400" b="1" dirty="0" smtClean="0">
                <a:latin typeface="Georgia" pitchFamily="18" charset="0"/>
                <a:cs typeface="Times New Roman" pitchFamily="18" charset="0"/>
              </a:rPr>
              <a:t>успех</a:t>
            </a:r>
          </a:p>
          <a:p>
            <a:pPr eaLnBrk="1" hangingPunct="1">
              <a:defRPr/>
            </a:pPr>
            <a:r>
              <a:rPr lang="ru-RU" altLang="en-US" sz="1700" dirty="0">
                <a:latin typeface="Georgia" pitchFamily="18" charset="0"/>
                <a:cs typeface="Times New Roman" pitchFamily="18" charset="0"/>
              </a:rPr>
              <a:t>Кирил Андреев, РК Велико Търново</a:t>
            </a:r>
          </a:p>
          <a:p>
            <a:pPr eaLnBrk="1" hangingPunct="1">
              <a:defRPr/>
            </a:pPr>
            <a:r>
              <a:rPr lang="ru-RU" altLang="en-US" sz="1700" dirty="0">
                <a:latin typeface="Georgia" pitchFamily="18" charset="0"/>
                <a:cs typeface="Times New Roman" pitchFamily="18" charset="0"/>
              </a:rPr>
              <a:t>Красимир Веселинов, РК София Балкан</a:t>
            </a:r>
          </a:p>
          <a:p>
            <a:pPr eaLnBrk="1" hangingPunct="1">
              <a:defRPr/>
            </a:pPr>
            <a:r>
              <a:rPr lang="ru-RU" altLang="en-US" sz="1700" dirty="0">
                <a:latin typeface="Georgia" pitchFamily="18" charset="0"/>
                <a:cs typeface="Times New Roman" pitchFamily="18" charset="0"/>
              </a:rPr>
              <a:t>Стоянка Георгиева, РК Бургас</a:t>
            </a:r>
            <a:endParaRPr lang="bg-BG" altLang="en-US" sz="1700" dirty="0" smtClean="0"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_BqD81xsIdXM_360p кир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620688"/>
            <a:ext cx="6913263" cy="5193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bg-BG" sz="2800" b="1" smtClean="0">
                <a:latin typeface="Arial Narrow" panose="020B0606020202030204" pitchFamily="34" charset="0"/>
              </a:rPr>
              <a:t>Стратегията е концепция за успех</a:t>
            </a:r>
            <a:endParaRPr lang="bg-BG" altLang="bg-BG" sz="2800" b="1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Разпознаваемост </a:t>
            </a:r>
            <a:r>
              <a:rPr lang="bg-BG" sz="2400" b="1" i="1" dirty="0"/>
              <a:t>на марката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b="1" i="1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i="1" dirty="0" smtClean="0"/>
              <a:t>Позитивният </a:t>
            </a:r>
            <a:r>
              <a:rPr lang="ru-RU" sz="1800" b="1" i="1" dirty="0"/>
              <a:t>публичен имидж </a:t>
            </a:r>
            <a:r>
              <a:rPr lang="ru-RU" sz="1800" b="1" i="1" dirty="0" smtClean="0"/>
              <a:t>увеличава нашия шанс да:</a:t>
            </a: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привлечем</a:t>
            </a:r>
            <a:r>
              <a:rPr lang="ru-RU" sz="1800" dirty="0" smtClean="0">
                <a:solidFill>
                  <a:srgbClr val="FFC00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и </a:t>
            </a:r>
            <a:r>
              <a:rPr lang="ru-RU" sz="1800" b="1" dirty="0" smtClean="0">
                <a:solidFill>
                  <a:srgbClr val="FFC000"/>
                </a:solidFill>
              </a:rPr>
              <a:t>задържим</a:t>
            </a:r>
            <a:r>
              <a:rPr lang="ru-RU" sz="1800" dirty="0" smtClean="0">
                <a:solidFill>
                  <a:srgbClr val="FFC00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на членове в клубовете</a:t>
            </a: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се увеличи </a:t>
            </a:r>
            <a:r>
              <a:rPr lang="ru-RU" sz="1800" b="1" dirty="0" smtClean="0">
                <a:solidFill>
                  <a:srgbClr val="FFC000"/>
                </a:solidFill>
              </a:rPr>
              <a:t>подкрепата </a:t>
            </a:r>
            <a:r>
              <a:rPr lang="ru-RU" sz="1800" b="1" dirty="0">
                <a:solidFill>
                  <a:srgbClr val="FFC000"/>
                </a:solidFill>
              </a:rPr>
              <a:t>за Фондация Ротари </a:t>
            </a: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се включат </a:t>
            </a:r>
            <a:r>
              <a:rPr lang="ru-RU" sz="1800" b="1" dirty="0">
                <a:solidFill>
                  <a:srgbClr val="FFC000"/>
                </a:solidFill>
              </a:rPr>
              <a:t>доброволци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и </a:t>
            </a:r>
            <a:r>
              <a:rPr lang="ru-RU" sz="1800" b="1" dirty="0">
                <a:solidFill>
                  <a:srgbClr val="FFC000"/>
                </a:solidFill>
              </a:rPr>
              <a:t>партньори</a:t>
            </a:r>
            <a:r>
              <a:rPr lang="ru-RU" sz="1800" dirty="0">
                <a:solidFill>
                  <a:srgbClr val="002060"/>
                </a:solidFill>
              </a:rPr>
              <a:t> в дейността на Ротари</a:t>
            </a: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п</a:t>
            </a:r>
            <a:r>
              <a:rPr lang="ru-RU" sz="1800" dirty="0" smtClean="0">
                <a:solidFill>
                  <a:srgbClr val="002060"/>
                </a:solidFill>
              </a:rPr>
              <a:t>равим все по-стойностни и значими проекти.</a:t>
            </a:r>
          </a:p>
          <a:p>
            <a:pPr>
              <a:defRPr/>
            </a:pPr>
            <a:endParaRPr lang="bg-BG" sz="14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80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610393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Клубна комисия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Работете в екип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i="1" dirty="0" smtClean="0"/>
              <a:t>Позитивният </a:t>
            </a:r>
            <a:r>
              <a:rPr lang="ru-RU" sz="1800" b="1" i="1" dirty="0"/>
              <a:t>публичен имидж </a:t>
            </a:r>
            <a:endParaRPr lang="en-US" sz="1800" b="1" i="1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i="1" dirty="0" smtClean="0"/>
              <a:t>се изгражда.</a:t>
            </a:r>
            <a:endParaRPr lang="ru-RU" sz="2800" b="1" i="1" dirty="0"/>
          </a:p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Назначете </a:t>
            </a:r>
            <a:r>
              <a:rPr lang="ru-RU" sz="1800" b="1" dirty="0" smtClean="0">
                <a:solidFill>
                  <a:srgbClr val="FFC000"/>
                </a:solidFill>
              </a:rPr>
              <a:t>клубна комисия.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Съставете </a:t>
            </a:r>
            <a:r>
              <a:rPr lang="ru-RU" sz="1800" b="1" dirty="0">
                <a:solidFill>
                  <a:srgbClr val="FFC000"/>
                </a:solidFill>
              </a:rPr>
              <a:t>план за </a:t>
            </a:r>
            <a:r>
              <a:rPr lang="ru-RU" sz="1800" b="1" dirty="0" smtClean="0">
                <a:solidFill>
                  <a:srgbClr val="FFC000"/>
                </a:solidFill>
              </a:rPr>
              <a:t>действие.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О</a:t>
            </a:r>
            <a:r>
              <a:rPr lang="ru-RU" sz="1800" dirty="0" smtClean="0">
                <a:solidFill>
                  <a:srgbClr val="002060"/>
                </a:solidFill>
              </a:rPr>
              <a:t>пределете </a:t>
            </a:r>
            <a:r>
              <a:rPr lang="ru-RU" sz="1800" b="1" dirty="0" smtClean="0">
                <a:solidFill>
                  <a:srgbClr val="FFC000"/>
                </a:solidFill>
              </a:rPr>
              <a:t>бюджет.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Дистриктът </a:t>
            </a:r>
            <a:r>
              <a:rPr lang="ru-RU" sz="1400" b="1" dirty="0">
                <a:solidFill>
                  <a:srgbClr val="002060"/>
                </a:solidFill>
              </a:rPr>
              <a:t>ще ви подкрепи със </a:t>
            </a:r>
            <a:r>
              <a:rPr lang="ru-RU" sz="1400" b="1" dirty="0" smtClean="0">
                <a:solidFill>
                  <a:srgbClr val="002060"/>
                </a:solidFill>
              </a:rPr>
              <a:t>сигурност	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в кампания в социалните мрежи,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ако </a:t>
            </a:r>
            <a:r>
              <a:rPr lang="ru-RU" sz="1400" b="1" dirty="0">
                <a:solidFill>
                  <a:srgbClr val="002060"/>
                </a:solidFill>
              </a:rPr>
              <a:t>планирате събитие </a:t>
            </a:r>
            <a:r>
              <a:rPr lang="ru-RU" sz="1400" b="1" dirty="0" smtClean="0">
                <a:solidFill>
                  <a:srgbClr val="002060"/>
                </a:solidFill>
              </a:rPr>
              <a:t>за:</a:t>
            </a:r>
            <a:endParaRPr lang="ru-RU" sz="14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Октомври </a:t>
            </a:r>
            <a:r>
              <a:rPr lang="ru-RU" sz="1400" dirty="0">
                <a:solidFill>
                  <a:srgbClr val="002060"/>
                </a:solidFill>
              </a:rPr>
              <a:t>– Денят на Полио</a:t>
            </a: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Февруари </a:t>
            </a:r>
            <a:r>
              <a:rPr lang="ru-RU" sz="1400" dirty="0">
                <a:solidFill>
                  <a:srgbClr val="002060"/>
                </a:solidFill>
              </a:rPr>
              <a:t>– годишнина на нашата организация</a:t>
            </a: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01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60800"/>
            <a:ext cx="35766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3576637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Официална среща с ДГ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Планирайте я внимателно.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i="1" dirty="0" smtClean="0"/>
              <a:t>Официален домакин за Зоната е </a:t>
            </a:r>
            <a:r>
              <a:rPr lang="ru-RU" sz="1600" b="1" i="1" dirty="0" smtClean="0">
                <a:solidFill>
                  <a:srgbClr val="FFC000"/>
                </a:solidFill>
              </a:rPr>
              <a:t>АДГ</a:t>
            </a:r>
            <a:r>
              <a:rPr lang="ru-RU" sz="1800" b="1" i="1" dirty="0" smtClean="0"/>
              <a:t>.</a:t>
            </a:r>
            <a:endParaRPr lang="ru-RU" sz="2800" b="1" i="1" dirty="0"/>
          </a:p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Съгласувайте.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Организирайте срещи.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Поканете медии и партньори.</a:t>
            </a: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Изпратете прессъобщение.</a:t>
            </a: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i="1" dirty="0" smtClean="0"/>
              <a:t>Възможност без </a:t>
            </a:r>
            <a:r>
              <a:rPr lang="ru-RU" sz="1400" b="1" i="1" dirty="0"/>
              <a:t>много усилия да попаднете </a:t>
            </a:r>
            <a:r>
              <a:rPr lang="ru-RU" sz="1400" b="1" i="1" dirty="0" smtClean="0"/>
              <a:t>във </a:t>
            </a:r>
            <a:r>
              <a:rPr lang="ru-RU" sz="1400" b="1" i="1" dirty="0"/>
              <a:t>всички медии край вас и още по-важно: </a:t>
            </a:r>
            <a:r>
              <a:rPr lang="ru-RU" sz="1400" b="1" i="1" dirty="0" smtClean="0"/>
              <a:t>на </a:t>
            </a:r>
            <a:r>
              <a:rPr lang="ru-RU" sz="1400" b="1" i="1" dirty="0"/>
              <a:t>сайта на Общината и/или Областна управа</a:t>
            </a:r>
            <a:r>
              <a:rPr lang="ru-RU" sz="1800" b="1" i="1" dirty="0"/>
              <a:t>.</a:t>
            </a: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Медии</a:t>
            </a:r>
            <a:endParaRPr lang="bg-BG" altLang="bg-BG" sz="2200" b="1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Връзки с медиите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b="1" i="1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i="1" dirty="0"/>
              <a:t>Определете какви </a:t>
            </a:r>
            <a:r>
              <a:rPr lang="ru-RU" sz="1800" b="1" i="1" dirty="0" smtClean="0"/>
              <a:t>и кои медии </a:t>
            </a:r>
            <a:r>
              <a:rPr lang="ru-RU" sz="1800" b="1" i="1" dirty="0"/>
              <a:t>и журналисти са ви </a:t>
            </a:r>
            <a:r>
              <a:rPr lang="ru-RU" sz="1800" b="1" i="1" dirty="0" smtClean="0"/>
              <a:t>нужни. </a:t>
            </a:r>
            <a:br>
              <a:rPr lang="ru-RU" sz="1800" b="1" i="1" dirty="0" smtClean="0"/>
            </a:br>
            <a:r>
              <a:rPr lang="ru-RU" sz="1800" i="1" dirty="0" smtClean="0"/>
              <a:t>Вие искате от тях бизнес услуга.</a:t>
            </a:r>
            <a:endParaRPr lang="ru-RU" sz="2800" i="1" dirty="0"/>
          </a:p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Търсете медии с </a:t>
            </a:r>
            <a:r>
              <a:rPr lang="ru-RU" sz="1800" b="1" dirty="0" smtClean="0">
                <a:solidFill>
                  <a:srgbClr val="FFC000"/>
                </a:solidFill>
              </a:rPr>
              <a:t>уеб вариант.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Печатни.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Радио и телевизия.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Блогове и влогове </a:t>
            </a:r>
            <a:r>
              <a:rPr lang="ru-RU" sz="1800" dirty="0">
                <a:solidFill>
                  <a:srgbClr val="002060"/>
                </a:solidFill>
              </a:rPr>
              <a:t>на ваша територия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pPr>
              <a:defRPr/>
            </a:pPr>
            <a:r>
              <a:rPr lang="ru-RU" sz="1800" b="1" dirty="0">
                <a:solidFill>
                  <a:srgbClr val="FFC000"/>
                </a:solidFill>
              </a:rPr>
              <a:t>Социалните мрежи </a:t>
            </a:r>
            <a:r>
              <a:rPr lang="ru-RU" sz="1800" dirty="0" smtClean="0">
                <a:solidFill>
                  <a:srgbClr val="002060"/>
                </a:solidFill>
              </a:rPr>
              <a:t>не са медии, </a:t>
            </a:r>
            <a:r>
              <a:rPr lang="ru-RU" sz="1800" b="1" dirty="0" smtClean="0">
                <a:solidFill>
                  <a:srgbClr val="FF0000"/>
                </a:solidFill>
              </a:rPr>
              <a:t>но</a:t>
            </a:r>
            <a:r>
              <a:rPr lang="ru-RU" sz="1800" dirty="0" smtClean="0">
                <a:solidFill>
                  <a:srgbClr val="002060"/>
                </a:solidFill>
              </a:rPr>
              <a:t>!</a:t>
            </a:r>
          </a:p>
          <a:p>
            <a:pPr>
              <a:defRPr/>
            </a:pPr>
            <a:endParaRPr lang="bg-BG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800" i="1" dirty="0"/>
              <a:t>Годишно </a:t>
            </a:r>
            <a:r>
              <a:rPr lang="bg-BG" sz="1800" i="1" dirty="0" smtClean="0"/>
              <a:t>се появяват около </a:t>
            </a:r>
            <a:r>
              <a:rPr lang="bg-BG" sz="1800" i="1" dirty="0"/>
              <a:t>3000 </a:t>
            </a:r>
            <a:r>
              <a:rPr lang="bg-BG" sz="1800" i="1" dirty="0" smtClean="0"/>
              <a:t>публикации за </a:t>
            </a:r>
            <a:r>
              <a:rPr lang="bg-BG" sz="1800" i="1" dirty="0"/>
              <a:t>дейността </a:t>
            </a:r>
            <a:r>
              <a:rPr lang="bg-BG" sz="1800" i="1" dirty="0" smtClean="0"/>
              <a:t>ни</a:t>
            </a:r>
            <a:r>
              <a:rPr lang="ru-RU" sz="1800" i="1" dirty="0"/>
              <a:t> </a:t>
            </a:r>
            <a:r>
              <a:rPr lang="ru-RU" sz="1800" i="1" dirty="0" smtClean="0"/>
              <a:t>-</a:t>
            </a:r>
            <a:r>
              <a:rPr lang="ru-RU" sz="1800" i="1" dirty="0"/>
              <a:t> </a:t>
            </a:r>
            <a:r>
              <a:rPr lang="ru-RU" sz="1800" i="1" dirty="0" smtClean="0"/>
              <a:t>за Ротари, Ротаракт, Интеракт.</a:t>
            </a:r>
            <a:endParaRPr lang="ru-RU" sz="1800" i="1" dirty="0"/>
          </a:p>
        </p:txBody>
      </p:sp>
      <p:sp>
        <p:nvSpPr>
          <p:cNvPr id="94212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Поведение пред медиите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800" b="1" i="1" dirty="0" smtClean="0"/>
              <a:t>Подгответе няколко отговора на въпроса: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800" b="1" i="1" dirty="0" smtClean="0">
                <a:solidFill>
                  <a:srgbClr val="FF0000"/>
                </a:solidFill>
              </a:rPr>
              <a:t>КАКВО Е РОТАРИ?</a:t>
            </a:r>
            <a:endParaRPr lang="en-US" sz="1800" b="1" i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определете </a:t>
            </a:r>
            <a:r>
              <a:rPr lang="ru-RU" sz="1800" b="1" dirty="0" smtClean="0">
                <a:solidFill>
                  <a:srgbClr val="FFC000"/>
                </a:solidFill>
              </a:rPr>
              <a:t>своята зона на комфорт,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преценете</a:t>
            </a:r>
            <a:r>
              <a:rPr lang="ru-RU" sz="1800" b="1" dirty="0" smtClean="0">
                <a:solidFill>
                  <a:srgbClr val="FFC000"/>
                </a:solidFill>
              </a:rPr>
              <a:t> аудиторията,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п</a:t>
            </a:r>
            <a:r>
              <a:rPr lang="ru-RU" sz="1800" dirty="0" smtClean="0">
                <a:solidFill>
                  <a:srgbClr val="002060"/>
                </a:solidFill>
              </a:rPr>
              <a:t>окажете </a:t>
            </a:r>
            <a:r>
              <a:rPr lang="ru-RU" sz="1800" b="1" dirty="0" smtClean="0">
                <a:solidFill>
                  <a:srgbClr val="FFC000"/>
                </a:solidFill>
              </a:rPr>
              <a:t> приятелите от клуба,</a:t>
            </a: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г</a:t>
            </a:r>
            <a:r>
              <a:rPr lang="ru-RU" sz="1800" dirty="0" smtClean="0">
                <a:solidFill>
                  <a:srgbClr val="002060"/>
                </a:solidFill>
              </a:rPr>
              <a:t>оворете за своите </a:t>
            </a:r>
            <a:r>
              <a:rPr lang="ru-RU" sz="1800" b="1" dirty="0" smtClean="0">
                <a:solidFill>
                  <a:srgbClr val="FFC000"/>
                </a:solidFill>
              </a:rPr>
              <a:t> партньори,</a:t>
            </a:r>
            <a:endParaRPr lang="ru-RU" sz="1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радио и телевизия  </a:t>
            </a:r>
            <a:r>
              <a:rPr lang="ru-RU" sz="1800" dirty="0">
                <a:solidFill>
                  <a:srgbClr val="002060"/>
                </a:solidFill>
              </a:rPr>
              <a:t>- </a:t>
            </a:r>
            <a:r>
              <a:rPr lang="ru-RU" sz="1800" dirty="0" smtClean="0">
                <a:solidFill>
                  <a:srgbClr val="002060"/>
                </a:solidFill>
              </a:rPr>
              <a:t>избягвайте разяснителни кампании,</a:t>
            </a:r>
            <a:endParaRPr lang="ru-RU" sz="1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дрескод</a:t>
            </a:r>
            <a:r>
              <a:rPr lang="ru-RU" sz="1800" b="1" dirty="0" smtClean="0">
                <a:solidFill>
                  <a:srgbClr val="FFC000"/>
                </a:solidFill>
              </a:rPr>
              <a:t> и ротариански символи,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FFC000"/>
                </a:solidFill>
              </a:rPr>
              <a:t>винаги със значка</a:t>
            </a:r>
            <a:r>
              <a:rPr lang="en-US" sz="1800" b="1" dirty="0" smtClean="0">
                <a:solidFill>
                  <a:srgbClr val="FFC000"/>
                </a:solidFill>
              </a:rPr>
              <a:t>.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dirty="0" smtClean="0">
              <a:solidFill>
                <a:srgbClr val="002060"/>
              </a:solidFill>
            </a:endParaRPr>
          </a:p>
        </p:txBody>
      </p:sp>
      <p:sp>
        <p:nvSpPr>
          <p:cNvPr id="96260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Публикации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>
                <a:solidFill>
                  <a:srgbClr val="FFC000"/>
                </a:solidFill>
              </a:rPr>
              <a:t>Информацията</a:t>
            </a:r>
            <a:r>
              <a:rPr lang="bg-BG" sz="2400" b="1" i="1" dirty="0" smtClean="0"/>
              <a:t> трябва да се </a:t>
            </a:r>
            <a:r>
              <a:rPr lang="bg-BG" sz="2400" b="1" i="1" dirty="0" smtClean="0">
                <a:solidFill>
                  <a:srgbClr val="FFC000"/>
                </a:solidFill>
              </a:rPr>
              <a:t>управлява</a:t>
            </a:r>
            <a:r>
              <a:rPr lang="bg-BG" sz="2400" b="1" i="1" dirty="0" smtClean="0"/>
              <a:t>.</a:t>
            </a:r>
            <a:r>
              <a:rPr lang="bg-BG" sz="2400" dirty="0"/>
              <a:t> </a:t>
            </a: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000" b="1" u="sng" dirty="0" smtClean="0">
                <a:solidFill>
                  <a:srgbClr val="FFC000"/>
                </a:solidFill>
              </a:rPr>
              <a:t>Публикува се</a:t>
            </a:r>
            <a:r>
              <a:rPr lang="ru-RU" sz="2000" b="1" dirty="0" smtClean="0">
                <a:solidFill>
                  <a:srgbClr val="002060"/>
                </a:solidFill>
              </a:rPr>
              <a:t> в сайтове:</a:t>
            </a:r>
          </a:p>
          <a:p>
            <a:pPr>
              <a:defRPr/>
            </a:pPr>
            <a:r>
              <a:rPr lang="bg-BG" sz="1600" dirty="0">
                <a:solidFill>
                  <a:srgbClr val="002060"/>
                </a:solidFill>
              </a:rPr>
              <a:t>с</a:t>
            </a:r>
            <a:r>
              <a:rPr lang="ru-RU" sz="1600" dirty="0" smtClean="0">
                <a:solidFill>
                  <a:srgbClr val="002060"/>
                </a:solidFill>
              </a:rPr>
              <a:t>айт </a:t>
            </a:r>
            <a:r>
              <a:rPr lang="ru-RU" sz="1600" dirty="0">
                <a:solidFill>
                  <a:srgbClr val="002060"/>
                </a:solidFill>
              </a:rPr>
              <a:t>на клуба, </a:t>
            </a:r>
            <a:endParaRPr lang="en-US" sz="1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сайт </a:t>
            </a:r>
            <a:r>
              <a:rPr lang="ru-RU" sz="1600" dirty="0">
                <a:solidFill>
                  <a:srgbClr val="002060"/>
                </a:solidFill>
              </a:rPr>
              <a:t>на дистрикта,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сайт </a:t>
            </a:r>
            <a:r>
              <a:rPr lang="ru-RU" sz="1600" dirty="0">
                <a:solidFill>
                  <a:srgbClr val="002060"/>
                </a:solidFill>
              </a:rPr>
              <a:t>на Списанието,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сайт </a:t>
            </a:r>
            <a:r>
              <a:rPr lang="ru-RU" sz="1600" dirty="0">
                <a:solidFill>
                  <a:srgbClr val="002060"/>
                </a:solidFill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</a:rPr>
              <a:t>РИ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в</a:t>
            </a:r>
            <a:r>
              <a:rPr lang="ru-RU" sz="1600" dirty="0" smtClean="0">
                <a:solidFill>
                  <a:srgbClr val="002060"/>
                </a:solidFill>
              </a:rPr>
              <a:t> блог или влог, който управлявате.</a:t>
            </a:r>
            <a:endParaRPr lang="bg-BG" sz="12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000" b="1" u="sng" dirty="0" smtClean="0">
                <a:solidFill>
                  <a:srgbClr val="FFC000"/>
                </a:solidFill>
              </a:rPr>
              <a:t>Споделя </a:t>
            </a:r>
            <a:r>
              <a:rPr lang="ru-RU" sz="2000" b="1" u="sng" dirty="0">
                <a:solidFill>
                  <a:srgbClr val="FFC000"/>
                </a:solidFill>
              </a:rPr>
              <a:t>се </a:t>
            </a:r>
            <a:r>
              <a:rPr lang="ru-RU" sz="2000" b="1" dirty="0">
                <a:solidFill>
                  <a:srgbClr val="002060"/>
                </a:solidFill>
              </a:rPr>
              <a:t>в социални мрежи </a:t>
            </a:r>
            <a:r>
              <a:rPr lang="ru-RU" sz="1600" b="1" dirty="0" smtClean="0">
                <a:solidFill>
                  <a:srgbClr val="002060"/>
                </a:solidFill>
              </a:rPr>
              <a:t>(</a:t>
            </a:r>
            <a:r>
              <a:rPr lang="ru-RU" sz="1600" b="1" dirty="0" smtClean="0">
                <a:solidFill>
                  <a:srgbClr val="FF0000"/>
                </a:solidFill>
              </a:rPr>
              <a:t>освен, ако!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Публикува се на сайта на дистрикта. </a:t>
            </a:r>
            <a:endParaRPr lang="ru-RU" sz="16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Споделя се с </a:t>
            </a:r>
            <a:r>
              <a:rPr lang="ru-RU" sz="1600" dirty="0">
                <a:solidFill>
                  <a:srgbClr val="002060"/>
                </a:solidFill>
              </a:rPr>
              <a:t>няколко завладяващи думи в социалните мрежи.</a:t>
            </a:r>
          </a:p>
          <a:p>
            <a:pPr>
              <a:defRPr/>
            </a:pPr>
            <a:r>
              <a:rPr lang="ru-RU" sz="1600" i="1" dirty="0" smtClean="0">
                <a:solidFill>
                  <a:srgbClr val="002060"/>
                </a:solidFill>
              </a:rPr>
              <a:t>Споделя се в </a:t>
            </a:r>
            <a:r>
              <a:rPr lang="ru-RU" sz="1600" i="1" dirty="0">
                <a:solidFill>
                  <a:srgbClr val="002060"/>
                </a:solidFill>
              </a:rPr>
              <a:t>Профилите, страниците и групите на </a:t>
            </a:r>
            <a:r>
              <a:rPr lang="ru-RU" sz="1600" i="1" dirty="0" smtClean="0">
                <a:solidFill>
                  <a:srgbClr val="002060"/>
                </a:solidFill>
              </a:rPr>
              <a:t>дистрикта.</a:t>
            </a:r>
            <a:endParaRPr lang="ru-RU" sz="1600" i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Автоматично се включва в </a:t>
            </a:r>
            <a:r>
              <a:rPr lang="ru-RU" sz="1600" dirty="0">
                <a:solidFill>
                  <a:srgbClr val="002060"/>
                </a:solidFill>
              </a:rPr>
              <a:t>информационния </a:t>
            </a:r>
            <a:r>
              <a:rPr lang="ru-RU" sz="1600" dirty="0" smtClean="0">
                <a:solidFill>
                  <a:srgbClr val="002060"/>
                </a:solidFill>
              </a:rPr>
              <a:t>бюлетин на Дистрикта.</a:t>
            </a:r>
            <a:endParaRPr lang="bg-BG" sz="1600" dirty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Кризи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2400" b="1" i="1" dirty="0" smtClean="0"/>
              <a:t>Криза е всяко възникнало събитие, за което не сме подготвени</a:t>
            </a:r>
            <a:r>
              <a:rPr lang="bg-BG" sz="240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</a:rPr>
              <a:t>Разпишете процедура за реакция! Част от вашия план.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i="1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u="sng" dirty="0" smtClean="0">
                <a:solidFill>
                  <a:srgbClr val="002060"/>
                </a:solidFill>
              </a:rPr>
              <a:t>При настъпване на ситуация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Свържете се с АДГ, ДГ, Комитет по Публичен имидж.</a:t>
            </a: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Предайте </a:t>
            </a:r>
            <a:r>
              <a:rPr lang="ru-RU" sz="1600" b="1" i="1" dirty="0" smtClean="0">
                <a:solidFill>
                  <a:srgbClr val="002060"/>
                </a:solidFill>
              </a:rPr>
              <a:t>кратко и точно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i="1" u="sng" dirty="0" smtClean="0">
                <a:solidFill>
                  <a:srgbClr val="002060"/>
                </a:solidFill>
              </a:rPr>
              <a:t>без украса и паника</a:t>
            </a:r>
            <a:r>
              <a:rPr lang="ru-RU" sz="1600" dirty="0" smtClean="0">
                <a:solidFill>
                  <a:srgbClr val="002060"/>
                </a:solidFill>
              </a:rPr>
              <a:t> информацията.</a:t>
            </a: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Как да реагираме? Кога да реагираме.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600" dirty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bg-BG" sz="1400" dirty="0">
              <a:solidFill>
                <a:srgbClr val="002060"/>
              </a:solidFill>
            </a:endParaRPr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25463"/>
            <a:ext cx="7416800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На добър час!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-76200" y="3632200"/>
            <a:ext cx="8991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0" tIns="0" bIns="91440" anchor="b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bg-BG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ПУБЛИЧЕН ИМИДЖ</a:t>
            </a: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3594100"/>
            <a:ext cx="9296400" cy="787400"/>
          </a:xfrm>
        </p:spPr>
        <p:txBody>
          <a:bodyPr/>
          <a:lstStyle/>
          <a:p>
            <a:pPr>
              <a:defRPr/>
            </a:pPr>
            <a:r>
              <a:rPr lang="bg-BG" sz="3600" b="1" dirty="0" smtClean="0">
                <a:latin typeface="Times New Roman" pitchFamily="18" charset="0"/>
                <a:cs typeface="Times New Roman" pitchFamily="18" charset="0"/>
              </a:rPr>
              <a:t>Публичен имидж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6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0375" y="4581525"/>
            <a:ext cx="6991350" cy="1265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24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Постижения и предизвикателства</a:t>
            </a:r>
          </a:p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Десислава Тончева</a:t>
            </a:r>
          </a:p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РК Варна Галатея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400" b="1" smtClean="0">
                <a:latin typeface="Arial Narrow" panose="020B0606020202030204" pitchFamily="34" charset="0"/>
              </a:rPr>
              <a:t>Публичен имидж: постижения и предизвикателства</a:t>
            </a: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752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7416800" cy="471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КАК СЕ ГРАДИ УСПЕШЕН ПУБЛИЧЕН ИМИДЖ</a:t>
            </a:r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 bwMode="auto">
          <a:xfrm>
            <a:off x="395288" y="2420938"/>
            <a:ext cx="82296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bg-BG" altLang="bg-BG" sz="2800" smtClean="0">
                <a:solidFill>
                  <a:srgbClr val="005D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всяка организация и личност най-важното, когато иска да спечели доверието на аудиторията, е да извършва </a:t>
            </a:r>
            <a:r>
              <a:rPr lang="bg-BG" altLang="bg-BG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обществено полезна дейност </a:t>
            </a:r>
            <a:r>
              <a:rPr lang="bg-BG" altLang="bg-BG" sz="2800" smtClean="0">
                <a:solidFill>
                  <a:srgbClr val="005D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да е полезна на обществото с активностите, които са свързани със социална отговорност. 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bg-BG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КАК ГО ПРАВИМ НИЕ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11619" name="Picture 2" descr="A group of people standing in front of a crowd posing for the camera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14400"/>
            <a:ext cx="203358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 descr="A group of people standing on a sidewalk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08050"/>
            <a:ext cx="18669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6" descr="A group of people posing for the camera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4292600"/>
            <a:ext cx="57626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8" descr="A group of people standing in front of a building&#10;&#10;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914400"/>
            <a:ext cx="17589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bg-BG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КАКВО ПРАВИМ НИЕ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 bwMode="auto">
          <a:xfrm>
            <a:off x="3810000" y="1989138"/>
            <a:ext cx="4948238" cy="38877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bg-BG" alt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Обединяваме лидери за обмен на идеи и предприемане на действия за подобряване на общността</a:t>
            </a:r>
            <a:endParaRPr lang="bg-BG" alt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bg-BG" altLang="en-US" sz="1800" dirty="0" smtClean="0">
                <a:solidFill>
                  <a:srgbClr val="005DAA"/>
                </a:solidFill>
                <a:latin typeface="Times New Roman" pitchFamily="18" charset="0"/>
                <a:cs typeface="Times New Roman" pitchFamily="18" charset="0"/>
              </a:rPr>
              <a:t>Планираме и използваме </a:t>
            </a:r>
            <a:r>
              <a:rPr lang="bg-BG" altLang="en-US" sz="1800" b="1" dirty="0" smtClean="0">
                <a:solidFill>
                  <a:srgbClr val="005DAA"/>
                </a:solidFill>
                <a:latin typeface="Times New Roman" pitchFamily="18" charset="0"/>
                <a:cs typeface="Times New Roman" pitchFamily="18" charset="0"/>
              </a:rPr>
              <a:t>комуникационни стратегии</a:t>
            </a:r>
            <a:r>
              <a:rPr lang="bg-BG" altLang="en-US" sz="1800" dirty="0" smtClean="0">
                <a:solidFill>
                  <a:srgbClr val="005DAA"/>
                </a:solidFill>
                <a:latin typeface="Times New Roman" pitchFamily="18" charset="0"/>
                <a:cs typeface="Times New Roman" pitchFamily="18" charset="0"/>
              </a:rPr>
              <a:t> за постигане на обществен имидж.</a:t>
            </a:r>
            <a:endParaRPr lang="en-US" altLang="en-US" sz="1800" dirty="0" smtClean="0">
              <a:solidFill>
                <a:srgbClr val="005DAA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bg-BG" altLang="en-US" sz="1800" b="1" dirty="0" smtClean="0">
                <a:solidFill>
                  <a:srgbClr val="005DAA"/>
                </a:solidFill>
                <a:latin typeface="Times New Roman" pitchFamily="18" charset="0"/>
                <a:cs typeface="Times New Roman" pitchFamily="18" charset="0"/>
              </a:rPr>
              <a:t>Обединяваме усилията </a:t>
            </a:r>
            <a:r>
              <a:rPr lang="bg-BG" altLang="en-US" sz="1800" dirty="0" smtClean="0">
                <a:solidFill>
                  <a:srgbClr val="005DAA"/>
                </a:solidFill>
                <a:latin typeface="Times New Roman" pitchFamily="18" charset="0"/>
                <a:cs typeface="Times New Roman" pitchFamily="18" charset="0"/>
              </a:rPr>
              <a:t>си с другите варненски клубове в реализирането на съвместни проекти.</a:t>
            </a:r>
            <a:endParaRPr lang="en-US" altLang="en-US" sz="1800" dirty="0" smtClean="0">
              <a:solidFill>
                <a:srgbClr val="005DAA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bg-BG" altLang="en-US" sz="1800" dirty="0" smtClean="0">
                <a:solidFill>
                  <a:srgbClr val="005DAA"/>
                </a:solidFill>
                <a:latin typeface="Times New Roman" pitchFamily="18" charset="0"/>
                <a:cs typeface="Times New Roman" pitchFamily="18" charset="0"/>
              </a:rPr>
              <a:t>Търсим начини за </a:t>
            </a:r>
            <a:r>
              <a:rPr lang="bg-BG" altLang="en-US" sz="1800" b="1" dirty="0" smtClean="0">
                <a:solidFill>
                  <a:srgbClr val="005DAA"/>
                </a:solidFill>
                <a:latin typeface="Times New Roman" pitchFamily="18" charset="0"/>
                <a:cs typeface="Times New Roman" pitchFamily="18" charset="0"/>
              </a:rPr>
              <a:t>ефективни вътрешни и външни комуникации</a:t>
            </a:r>
            <a:r>
              <a:rPr lang="bg-BG" altLang="en-US" sz="1800" dirty="0" smtClean="0">
                <a:solidFill>
                  <a:srgbClr val="005DA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3668" name="Picture 8" descr="Резултат с изображение за 3 step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12308"/>
          <a:stretch>
            <a:fillRect/>
          </a:stretch>
        </p:blipFill>
        <p:spPr bwMode="auto">
          <a:xfrm>
            <a:off x="-396875" y="1557338"/>
            <a:ext cx="4343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bg-BG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КАКВО ПРАВИМ НИЕ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r>
              <a:rPr lang="bg-BG" sz="2400" b="1" dirty="0">
                <a:solidFill>
                  <a:schemeClr val="accent1"/>
                </a:solidFill>
                <a:latin typeface="+mn-lt"/>
                <a:ea typeface="+mn-ea"/>
              </a:rPr>
              <a:t>Двата ни водещи проекта:</a:t>
            </a:r>
            <a:endParaRPr lang="en-US" sz="2400" b="1" u="sng" dirty="0">
              <a:solidFill>
                <a:schemeClr val="accent1"/>
              </a:solidFill>
              <a:latin typeface="+mn-lt"/>
              <a:ea typeface="+mn-ea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2000" dirty="0">
                <a:solidFill>
                  <a:srgbClr val="005DAA"/>
                </a:solidFill>
                <a:latin typeface="+mn-lt"/>
                <a:ea typeface="+mn-ea"/>
              </a:rPr>
              <a:t>Историята, която варненските улици разказват</a:t>
            </a:r>
          </a:p>
        </p:txBody>
      </p:sp>
      <p:pic>
        <p:nvPicPr>
          <p:cNvPr id="1157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24309" r="8301" b="30447"/>
          <a:stretch>
            <a:fillRect/>
          </a:stretch>
        </p:blipFill>
        <p:spPr bwMode="auto">
          <a:xfrm>
            <a:off x="6516688" y="1125538"/>
            <a:ext cx="180181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638300" y="4610100"/>
            <a:ext cx="7112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9725" indent="-225425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125000"/>
              <a:buFont typeface="Wingdings" panose="05000000000000000000" pitchFamily="2" charset="2"/>
              <a:buChar char="§"/>
            </a:pPr>
            <a:r>
              <a:rPr lang="bg-BG" altLang="bg-BG" sz="2000">
                <a:solidFill>
                  <a:srgbClr val="005DAA"/>
                </a:solidFill>
                <a:latin typeface="Calibri" panose="020F0502020204030204" pitchFamily="34" charset="0"/>
              </a:rPr>
              <a:t>Инсталиране на системи за филтриране на водата в училищата във Варна и в Провадия –  партньорство с РК Варна, РК Евксиноград, РК Провадия (Проект, реализиран и от други РК)</a:t>
            </a:r>
            <a:endParaRPr lang="en-US" altLang="bg-BG" sz="2000">
              <a:solidFill>
                <a:srgbClr val="005DAA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bg-BG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5718" name="Picture 3" descr="A screenshot of a social media post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28098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5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205038"/>
            <a:ext cx="28098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8" descr="A screenshot of a social media post&#10;&#10;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205038"/>
            <a:ext cx="28098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bg-BG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КАКВО ПРАВИМ НИЕ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17763" name="Picture 2" descr="Снимка на Rotary Club Varna Galatea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219200"/>
            <a:ext cx="80454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bg-BG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ПРЕДИЗВИКАТЕЛСТВАТА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2771" name="Content Placeholder 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1989138"/>
            <a:ext cx="4114800" cy="34337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bg-BG" sz="2400" b="1" dirty="0" smtClean="0">
                <a:solidFill>
                  <a:srgbClr val="005DAA"/>
                </a:solidFill>
                <a:latin typeface="+mn-lt"/>
                <a:ea typeface="+mn-ea"/>
              </a:rPr>
              <a:t>Времето</a:t>
            </a:r>
            <a:r>
              <a:rPr lang="en-US" altLang="bg-BG" sz="2400" dirty="0" smtClean="0">
                <a:solidFill>
                  <a:srgbClr val="005DAA"/>
                </a:solidFill>
                <a:latin typeface="+mn-lt"/>
                <a:ea typeface="+mn-ea"/>
              </a:rPr>
              <a:t>.</a:t>
            </a:r>
            <a:endParaRPr lang="bg-BG" altLang="bg-BG" sz="2400" dirty="0">
              <a:solidFill>
                <a:srgbClr val="005DAA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bg-BG" altLang="bg-BG" sz="2400" b="1" dirty="0">
                <a:solidFill>
                  <a:srgbClr val="005DAA"/>
                </a:solidFill>
                <a:latin typeface="+mn-lt"/>
                <a:ea typeface="+mn-ea"/>
              </a:rPr>
              <a:t>Медийната среда</a:t>
            </a:r>
            <a:r>
              <a:rPr lang="bg-BG" altLang="bg-BG" sz="2400" dirty="0">
                <a:solidFill>
                  <a:srgbClr val="005DAA"/>
                </a:solidFill>
                <a:latin typeface="+mn-lt"/>
                <a:ea typeface="+mn-ea"/>
              </a:rPr>
              <a:t> </a:t>
            </a:r>
            <a:r>
              <a:rPr lang="bg-BG" altLang="bg-BG" sz="2400" dirty="0" smtClean="0">
                <a:solidFill>
                  <a:srgbClr val="005DAA"/>
                </a:solidFill>
                <a:latin typeface="+mn-lt"/>
                <a:ea typeface="+mn-ea"/>
              </a:rPr>
              <a:t>– трудно се </a:t>
            </a:r>
            <a:r>
              <a:rPr lang="bg-BG" altLang="bg-BG" sz="2400" dirty="0">
                <a:solidFill>
                  <a:srgbClr val="005DAA"/>
                </a:solidFill>
                <a:latin typeface="+mn-lt"/>
                <a:ea typeface="+mn-ea"/>
              </a:rPr>
              <a:t>продават добри </a:t>
            </a:r>
            <a:r>
              <a:rPr lang="bg-BG" altLang="bg-BG" sz="2400" dirty="0" smtClean="0">
                <a:solidFill>
                  <a:srgbClr val="005DAA"/>
                </a:solidFill>
                <a:latin typeface="+mn-lt"/>
                <a:ea typeface="+mn-ea"/>
              </a:rPr>
              <a:t>новини.</a:t>
            </a:r>
            <a:endParaRPr lang="bg-BG" altLang="bg-BG" sz="2400" dirty="0">
              <a:solidFill>
                <a:srgbClr val="005DAA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bg-BG" altLang="bg-BG" sz="2400" b="1" dirty="0">
                <a:solidFill>
                  <a:srgbClr val="005DAA"/>
                </a:solidFill>
                <a:latin typeface="+mn-lt"/>
                <a:ea typeface="+mn-ea"/>
              </a:rPr>
              <a:t>Погрешни</a:t>
            </a:r>
            <a:r>
              <a:rPr lang="bg-BG" altLang="bg-BG" sz="2400" dirty="0">
                <a:solidFill>
                  <a:srgbClr val="005DAA"/>
                </a:solidFill>
                <a:latin typeface="+mn-lt"/>
                <a:ea typeface="+mn-ea"/>
              </a:rPr>
              <a:t> обществени възприятия и </a:t>
            </a:r>
            <a:r>
              <a:rPr lang="bg-BG" altLang="bg-BG" sz="2400" dirty="0" smtClean="0">
                <a:solidFill>
                  <a:srgbClr val="005DAA"/>
                </a:solidFill>
                <a:latin typeface="+mn-lt"/>
                <a:ea typeface="+mn-ea"/>
              </a:rPr>
              <a:t>нагласи.</a:t>
            </a:r>
            <a:endParaRPr lang="bg-BG" altLang="bg-BG" sz="2400" dirty="0">
              <a:solidFill>
                <a:srgbClr val="005DAA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bg-BG" altLang="bg-BG" sz="2400" dirty="0">
                <a:solidFill>
                  <a:srgbClr val="005DAA"/>
                </a:solidFill>
                <a:latin typeface="+mn-lt"/>
                <a:ea typeface="+mn-ea"/>
              </a:rPr>
              <a:t>Дистриктни </a:t>
            </a:r>
            <a:r>
              <a:rPr lang="bg-BG" altLang="bg-BG" sz="2400" dirty="0" smtClean="0">
                <a:solidFill>
                  <a:srgbClr val="005DAA"/>
                </a:solidFill>
                <a:latin typeface="+mn-lt"/>
                <a:ea typeface="+mn-ea"/>
              </a:rPr>
              <a:t>комуникации.</a:t>
            </a:r>
            <a:endParaRPr lang="bg-BG" altLang="bg-BG" sz="2400" dirty="0">
              <a:solidFill>
                <a:srgbClr val="005DAA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bg-BG" altLang="bg-BG" sz="2400" dirty="0">
                <a:solidFill>
                  <a:srgbClr val="005DAA"/>
                </a:solidFill>
                <a:latin typeface="+mn-lt"/>
                <a:ea typeface="+mn-ea"/>
              </a:rPr>
              <a:t>Общностни комуникации и </a:t>
            </a:r>
            <a:r>
              <a:rPr lang="bg-BG" altLang="bg-BG" sz="2400" dirty="0" smtClean="0">
                <a:solidFill>
                  <a:srgbClr val="005DAA"/>
                </a:solidFill>
                <a:latin typeface="+mn-lt"/>
                <a:ea typeface="+mn-ea"/>
              </a:rPr>
              <a:t>мотивация …</a:t>
            </a:r>
            <a:endParaRPr lang="bg-BG" altLang="bg-BG" sz="2000" dirty="0">
              <a:solidFill>
                <a:srgbClr val="005DAA"/>
              </a:solidFill>
              <a:latin typeface="+mn-lt"/>
              <a:ea typeface="+mn-ea"/>
            </a:endParaRPr>
          </a:p>
        </p:txBody>
      </p:sp>
      <p:pic>
        <p:nvPicPr>
          <p:cNvPr id="119812" name="Picture 4" descr="Резултат с изображение за COMMUNICATIONS PROBLEM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498600"/>
            <a:ext cx="47625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37288"/>
            <a:ext cx="3302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4645AE-5204-45C8-8DE9-4302031FA837}" type="slidenum">
              <a:rPr lang="en-US" altLang="bg-BG" sz="1000">
                <a:solidFill>
                  <a:srgbClr val="2F3A4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eaLnBrk="1" hangingPunct="1"/>
              <a:t>40</a:t>
            </a:fld>
            <a:endParaRPr lang="en-US" altLang="bg-BG" sz="1000">
              <a:solidFill>
                <a:srgbClr val="2F3A46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/>
            </a:extLst>
          </p:cNvPr>
          <p:cNvSpPr/>
          <p:nvPr/>
        </p:nvSpPr>
        <p:spPr>
          <a:xfrm>
            <a:off x="3159125" y="2349500"/>
            <a:ext cx="4005263" cy="2084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7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cap="all" dirty="0">
                <a:solidFill>
                  <a:srgbClr val="2C3E50"/>
                </a:solidFill>
                <a:latin typeface="Calibri"/>
              </a:rPr>
              <a:t>Paul Harris</a:t>
            </a:r>
          </a:p>
          <a:p>
            <a:pPr algn="ctr" defTabSz="6857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cap="all" dirty="0">
              <a:solidFill>
                <a:srgbClr val="2C3E50"/>
              </a:solidFill>
              <a:latin typeface="Calibri"/>
            </a:endParaRPr>
          </a:p>
          <a:p>
            <a:pPr algn="ctr" defTabSz="6857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cap="all" dirty="0">
                <a:solidFill>
                  <a:srgbClr val="2C3E50"/>
                </a:solidFill>
                <a:latin typeface="Calibri"/>
              </a:rPr>
              <a:t>In the promotion of understanding, it is important to reach large numbers non-Rotarians as well as Rotarians and you cannot reach large numbers privately.</a:t>
            </a:r>
          </a:p>
        </p:txBody>
      </p:sp>
      <p:sp>
        <p:nvSpPr>
          <p:cNvPr id="15" name="Freeform 306">
            <a:extLst>
              <a:ext uri="{FF2B5EF4-FFF2-40B4-BE49-F238E27FC236}"/>
            </a:extLst>
          </p:cNvPr>
          <p:cNvSpPr>
            <a:spLocks noEditPoints="1"/>
          </p:cNvSpPr>
          <p:nvPr/>
        </p:nvSpPr>
        <p:spPr bwMode="auto">
          <a:xfrm>
            <a:off x="2443163" y="1366838"/>
            <a:ext cx="5481637" cy="4006850"/>
          </a:xfrm>
          <a:custGeom>
            <a:avLst/>
            <a:gdLst>
              <a:gd name="T0" fmla="*/ 1661 w 3310"/>
              <a:gd name="T1" fmla="*/ 1914 h 1946"/>
              <a:gd name="T2" fmla="*/ 1693 w 3310"/>
              <a:gd name="T3" fmla="*/ 1757 h 1946"/>
              <a:gd name="T4" fmla="*/ 3153 w 3310"/>
              <a:gd name="T5" fmla="*/ 1039 h 1946"/>
              <a:gd name="T6" fmla="*/ 3287 w 3310"/>
              <a:gd name="T7" fmla="*/ 933 h 1946"/>
              <a:gd name="T8" fmla="*/ 7 w 3310"/>
              <a:gd name="T9" fmla="*/ 976 h 1946"/>
              <a:gd name="T10" fmla="*/ 240 w 3310"/>
              <a:gd name="T11" fmla="*/ 963 h 1946"/>
              <a:gd name="T12" fmla="*/ 418 w 3310"/>
              <a:gd name="T13" fmla="*/ 301 h 1946"/>
              <a:gd name="T14" fmla="*/ 308 w 3310"/>
              <a:gd name="T15" fmla="*/ 413 h 1946"/>
              <a:gd name="T16" fmla="*/ 349 w 3310"/>
              <a:gd name="T17" fmla="*/ 815 h 1946"/>
              <a:gd name="T18" fmla="*/ 344 w 3310"/>
              <a:gd name="T19" fmla="*/ 1125 h 1946"/>
              <a:gd name="T20" fmla="*/ 316 w 3310"/>
              <a:gd name="T21" fmla="*/ 1504 h 1946"/>
              <a:gd name="T22" fmla="*/ 583 w 3310"/>
              <a:gd name="T23" fmla="*/ 1634 h 1946"/>
              <a:gd name="T24" fmla="*/ 1086 w 3310"/>
              <a:gd name="T25" fmla="*/ 1627 h 1946"/>
              <a:gd name="T26" fmla="*/ 1548 w 3310"/>
              <a:gd name="T27" fmla="*/ 1616 h 1946"/>
              <a:gd name="T28" fmla="*/ 1737 w 3310"/>
              <a:gd name="T29" fmla="*/ 1632 h 1946"/>
              <a:gd name="T30" fmla="*/ 2161 w 3310"/>
              <a:gd name="T31" fmla="*/ 1700 h 1946"/>
              <a:gd name="T32" fmla="*/ 2363 w 3310"/>
              <a:gd name="T33" fmla="*/ 1604 h 1946"/>
              <a:gd name="T34" fmla="*/ 2398 w 3310"/>
              <a:gd name="T35" fmla="*/ 1610 h 1946"/>
              <a:gd name="T36" fmla="*/ 2186 w 3310"/>
              <a:gd name="T37" fmla="*/ 1691 h 1946"/>
              <a:gd name="T38" fmla="*/ 1841 w 3310"/>
              <a:gd name="T39" fmla="*/ 1636 h 1946"/>
              <a:gd name="T40" fmla="*/ 1751 w 3310"/>
              <a:gd name="T41" fmla="*/ 1881 h 1946"/>
              <a:gd name="T42" fmla="*/ 1597 w 3310"/>
              <a:gd name="T43" fmla="*/ 1931 h 1946"/>
              <a:gd name="T44" fmla="*/ 1585 w 3310"/>
              <a:gd name="T45" fmla="*/ 1668 h 1946"/>
              <a:gd name="T46" fmla="*/ 1324 w 3310"/>
              <a:gd name="T47" fmla="*/ 1681 h 1946"/>
              <a:gd name="T48" fmla="*/ 847 w 3310"/>
              <a:gd name="T49" fmla="*/ 1639 h 1946"/>
              <a:gd name="T50" fmla="*/ 334 w 3310"/>
              <a:gd name="T51" fmla="*/ 1632 h 1946"/>
              <a:gd name="T52" fmla="*/ 299 w 3310"/>
              <a:gd name="T53" fmla="*/ 1212 h 1946"/>
              <a:gd name="T54" fmla="*/ 128 w 3310"/>
              <a:gd name="T55" fmla="*/ 1080 h 1946"/>
              <a:gd name="T56" fmla="*/ 0 w 3310"/>
              <a:gd name="T57" fmla="*/ 996 h 1946"/>
              <a:gd name="T58" fmla="*/ 106 w 3310"/>
              <a:gd name="T59" fmla="*/ 877 h 1946"/>
              <a:gd name="T60" fmla="*/ 300 w 3310"/>
              <a:gd name="T61" fmla="*/ 733 h 1946"/>
              <a:gd name="T62" fmla="*/ 319 w 3310"/>
              <a:gd name="T63" fmla="*/ 358 h 1946"/>
              <a:gd name="T64" fmla="*/ 420 w 3310"/>
              <a:gd name="T65" fmla="*/ 295 h 1946"/>
              <a:gd name="T66" fmla="*/ 1588 w 3310"/>
              <a:gd name="T67" fmla="*/ 118 h 1946"/>
              <a:gd name="T68" fmla="*/ 1697 w 3310"/>
              <a:gd name="T69" fmla="*/ 41 h 1946"/>
              <a:gd name="T70" fmla="*/ 1735 w 3310"/>
              <a:gd name="T71" fmla="*/ 176 h 1946"/>
              <a:gd name="T72" fmla="*/ 1940 w 3310"/>
              <a:gd name="T73" fmla="*/ 283 h 1946"/>
              <a:gd name="T74" fmla="*/ 2435 w 3310"/>
              <a:gd name="T75" fmla="*/ 311 h 1946"/>
              <a:gd name="T76" fmla="*/ 2948 w 3310"/>
              <a:gd name="T77" fmla="*/ 294 h 1946"/>
              <a:gd name="T78" fmla="*/ 3024 w 3310"/>
              <a:gd name="T79" fmla="*/ 678 h 1946"/>
              <a:gd name="T80" fmla="*/ 3036 w 3310"/>
              <a:gd name="T81" fmla="*/ 938 h 1946"/>
              <a:gd name="T82" fmla="*/ 3292 w 3310"/>
              <a:gd name="T83" fmla="*/ 905 h 1946"/>
              <a:gd name="T84" fmla="*/ 3292 w 3310"/>
              <a:gd name="T85" fmla="*/ 1033 h 1946"/>
              <a:gd name="T86" fmla="*/ 3011 w 3310"/>
              <a:gd name="T87" fmla="*/ 1102 h 1946"/>
              <a:gd name="T88" fmla="*/ 3019 w 3310"/>
              <a:gd name="T89" fmla="*/ 1541 h 1946"/>
              <a:gd name="T90" fmla="*/ 2902 w 3310"/>
              <a:gd name="T91" fmla="*/ 1647 h 1946"/>
              <a:gd name="T92" fmla="*/ 2913 w 3310"/>
              <a:gd name="T93" fmla="*/ 1635 h 1946"/>
              <a:gd name="T94" fmla="*/ 3014 w 3310"/>
              <a:gd name="T95" fmla="*/ 1434 h 1946"/>
              <a:gd name="T96" fmla="*/ 2982 w 3310"/>
              <a:gd name="T97" fmla="*/ 1024 h 1946"/>
              <a:gd name="T98" fmla="*/ 2966 w 3310"/>
              <a:gd name="T99" fmla="*/ 758 h 1946"/>
              <a:gd name="T100" fmla="*/ 2974 w 3310"/>
              <a:gd name="T101" fmla="*/ 395 h 1946"/>
              <a:gd name="T102" fmla="*/ 2618 w 3310"/>
              <a:gd name="T103" fmla="*/ 328 h 1946"/>
              <a:gd name="T104" fmla="*/ 2169 w 3310"/>
              <a:gd name="T105" fmla="*/ 279 h 1946"/>
              <a:gd name="T106" fmla="*/ 1728 w 3310"/>
              <a:gd name="T107" fmla="*/ 319 h 1946"/>
              <a:gd name="T108" fmla="*/ 1476 w 3310"/>
              <a:gd name="T109" fmla="*/ 330 h 1946"/>
              <a:gd name="T110" fmla="*/ 1123 w 3310"/>
              <a:gd name="T111" fmla="*/ 271 h 1946"/>
              <a:gd name="T112" fmla="*/ 912 w 3310"/>
              <a:gd name="T113" fmla="*/ 342 h 1946"/>
              <a:gd name="T114" fmla="*/ 970 w 3310"/>
              <a:gd name="T115" fmla="*/ 332 h 1946"/>
              <a:gd name="T116" fmla="*/ 1148 w 3310"/>
              <a:gd name="T117" fmla="*/ 230 h 1946"/>
              <a:gd name="T118" fmla="*/ 1565 w 3310"/>
              <a:gd name="T119" fmla="*/ 294 h 1946"/>
              <a:gd name="T120" fmla="*/ 1604 w 3310"/>
              <a:gd name="T121" fmla="*/ 11 h 1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10" h="1946">
                <a:moveTo>
                  <a:pt x="1651" y="1710"/>
                </a:moveTo>
                <a:lnTo>
                  <a:pt x="1631" y="1732"/>
                </a:lnTo>
                <a:lnTo>
                  <a:pt x="1614" y="1755"/>
                </a:lnTo>
                <a:lnTo>
                  <a:pt x="1599" y="1782"/>
                </a:lnTo>
                <a:lnTo>
                  <a:pt x="1591" y="1804"/>
                </a:lnTo>
                <a:lnTo>
                  <a:pt x="1586" y="1828"/>
                </a:lnTo>
                <a:lnTo>
                  <a:pt x="1585" y="1851"/>
                </a:lnTo>
                <a:lnTo>
                  <a:pt x="1588" y="1873"/>
                </a:lnTo>
                <a:lnTo>
                  <a:pt x="1593" y="1886"/>
                </a:lnTo>
                <a:lnTo>
                  <a:pt x="1602" y="1897"/>
                </a:lnTo>
                <a:lnTo>
                  <a:pt x="1613" y="1906"/>
                </a:lnTo>
                <a:lnTo>
                  <a:pt x="1631" y="1913"/>
                </a:lnTo>
                <a:lnTo>
                  <a:pt x="1651" y="1915"/>
                </a:lnTo>
                <a:lnTo>
                  <a:pt x="1654" y="1915"/>
                </a:lnTo>
                <a:lnTo>
                  <a:pt x="1661" y="1914"/>
                </a:lnTo>
                <a:lnTo>
                  <a:pt x="1667" y="1914"/>
                </a:lnTo>
                <a:lnTo>
                  <a:pt x="1672" y="1913"/>
                </a:lnTo>
                <a:lnTo>
                  <a:pt x="1678" y="1913"/>
                </a:lnTo>
                <a:lnTo>
                  <a:pt x="1683" y="1911"/>
                </a:lnTo>
                <a:lnTo>
                  <a:pt x="1688" y="1909"/>
                </a:lnTo>
                <a:lnTo>
                  <a:pt x="1693" y="1907"/>
                </a:lnTo>
                <a:lnTo>
                  <a:pt x="1697" y="1904"/>
                </a:lnTo>
                <a:lnTo>
                  <a:pt x="1707" y="1896"/>
                </a:lnTo>
                <a:lnTo>
                  <a:pt x="1716" y="1885"/>
                </a:lnTo>
                <a:lnTo>
                  <a:pt x="1720" y="1873"/>
                </a:lnTo>
                <a:lnTo>
                  <a:pt x="1724" y="1851"/>
                </a:lnTo>
                <a:lnTo>
                  <a:pt x="1722" y="1828"/>
                </a:lnTo>
                <a:lnTo>
                  <a:pt x="1717" y="1805"/>
                </a:lnTo>
                <a:lnTo>
                  <a:pt x="1707" y="1783"/>
                </a:lnTo>
                <a:lnTo>
                  <a:pt x="1693" y="1757"/>
                </a:lnTo>
                <a:lnTo>
                  <a:pt x="1673" y="1732"/>
                </a:lnTo>
                <a:lnTo>
                  <a:pt x="1651" y="1710"/>
                </a:lnTo>
                <a:close/>
                <a:moveTo>
                  <a:pt x="3222" y="905"/>
                </a:moveTo>
                <a:lnTo>
                  <a:pt x="3206" y="906"/>
                </a:lnTo>
                <a:lnTo>
                  <a:pt x="3189" y="909"/>
                </a:lnTo>
                <a:lnTo>
                  <a:pt x="3155" y="921"/>
                </a:lnTo>
                <a:lnTo>
                  <a:pt x="3121" y="939"/>
                </a:lnTo>
                <a:lnTo>
                  <a:pt x="3095" y="959"/>
                </a:lnTo>
                <a:lnTo>
                  <a:pt x="3070" y="983"/>
                </a:lnTo>
                <a:lnTo>
                  <a:pt x="3070" y="984"/>
                </a:lnTo>
                <a:lnTo>
                  <a:pt x="3075" y="989"/>
                </a:lnTo>
                <a:lnTo>
                  <a:pt x="3081" y="994"/>
                </a:lnTo>
                <a:lnTo>
                  <a:pt x="3103" y="1012"/>
                </a:lnTo>
                <a:lnTo>
                  <a:pt x="3126" y="1026"/>
                </a:lnTo>
                <a:lnTo>
                  <a:pt x="3153" y="1039"/>
                </a:lnTo>
                <a:lnTo>
                  <a:pt x="3179" y="1047"/>
                </a:lnTo>
                <a:lnTo>
                  <a:pt x="3215" y="1052"/>
                </a:lnTo>
                <a:lnTo>
                  <a:pt x="3235" y="1050"/>
                </a:lnTo>
                <a:lnTo>
                  <a:pt x="3253" y="1045"/>
                </a:lnTo>
                <a:lnTo>
                  <a:pt x="3269" y="1037"/>
                </a:lnTo>
                <a:lnTo>
                  <a:pt x="3284" y="1025"/>
                </a:lnTo>
                <a:lnTo>
                  <a:pt x="3295" y="1009"/>
                </a:lnTo>
                <a:lnTo>
                  <a:pt x="3301" y="993"/>
                </a:lnTo>
                <a:lnTo>
                  <a:pt x="3304" y="973"/>
                </a:lnTo>
                <a:lnTo>
                  <a:pt x="3304" y="972"/>
                </a:lnTo>
                <a:lnTo>
                  <a:pt x="3303" y="971"/>
                </a:lnTo>
                <a:lnTo>
                  <a:pt x="3302" y="966"/>
                </a:lnTo>
                <a:lnTo>
                  <a:pt x="3301" y="961"/>
                </a:lnTo>
                <a:lnTo>
                  <a:pt x="3296" y="948"/>
                </a:lnTo>
                <a:lnTo>
                  <a:pt x="3287" y="933"/>
                </a:lnTo>
                <a:lnTo>
                  <a:pt x="3278" y="923"/>
                </a:lnTo>
                <a:lnTo>
                  <a:pt x="3264" y="915"/>
                </a:lnTo>
                <a:lnTo>
                  <a:pt x="3249" y="909"/>
                </a:lnTo>
                <a:lnTo>
                  <a:pt x="3236" y="906"/>
                </a:lnTo>
                <a:lnTo>
                  <a:pt x="3222" y="905"/>
                </a:lnTo>
                <a:close/>
                <a:moveTo>
                  <a:pt x="95" y="894"/>
                </a:moveTo>
                <a:lnTo>
                  <a:pt x="75" y="897"/>
                </a:lnTo>
                <a:lnTo>
                  <a:pt x="57" y="902"/>
                </a:lnTo>
                <a:lnTo>
                  <a:pt x="41" y="909"/>
                </a:lnTo>
                <a:lnTo>
                  <a:pt x="26" y="921"/>
                </a:lnTo>
                <a:lnTo>
                  <a:pt x="15" y="937"/>
                </a:lnTo>
                <a:lnTo>
                  <a:pt x="9" y="954"/>
                </a:lnTo>
                <a:lnTo>
                  <a:pt x="6" y="973"/>
                </a:lnTo>
                <a:lnTo>
                  <a:pt x="6" y="974"/>
                </a:lnTo>
                <a:lnTo>
                  <a:pt x="7" y="976"/>
                </a:lnTo>
                <a:lnTo>
                  <a:pt x="8" y="979"/>
                </a:lnTo>
                <a:lnTo>
                  <a:pt x="9" y="985"/>
                </a:lnTo>
                <a:lnTo>
                  <a:pt x="14" y="997"/>
                </a:lnTo>
                <a:lnTo>
                  <a:pt x="23" y="1013"/>
                </a:lnTo>
                <a:lnTo>
                  <a:pt x="32" y="1023"/>
                </a:lnTo>
                <a:lnTo>
                  <a:pt x="46" y="1031"/>
                </a:lnTo>
                <a:lnTo>
                  <a:pt x="61" y="1037"/>
                </a:lnTo>
                <a:lnTo>
                  <a:pt x="74" y="1040"/>
                </a:lnTo>
                <a:lnTo>
                  <a:pt x="88" y="1041"/>
                </a:lnTo>
                <a:lnTo>
                  <a:pt x="104" y="1040"/>
                </a:lnTo>
                <a:lnTo>
                  <a:pt x="121" y="1037"/>
                </a:lnTo>
                <a:lnTo>
                  <a:pt x="155" y="1025"/>
                </a:lnTo>
                <a:lnTo>
                  <a:pt x="189" y="1007"/>
                </a:lnTo>
                <a:lnTo>
                  <a:pt x="215" y="988"/>
                </a:lnTo>
                <a:lnTo>
                  <a:pt x="240" y="963"/>
                </a:lnTo>
                <a:lnTo>
                  <a:pt x="240" y="962"/>
                </a:lnTo>
                <a:lnTo>
                  <a:pt x="235" y="957"/>
                </a:lnTo>
                <a:lnTo>
                  <a:pt x="229" y="952"/>
                </a:lnTo>
                <a:lnTo>
                  <a:pt x="207" y="934"/>
                </a:lnTo>
                <a:lnTo>
                  <a:pt x="184" y="920"/>
                </a:lnTo>
                <a:lnTo>
                  <a:pt x="157" y="908"/>
                </a:lnTo>
                <a:lnTo>
                  <a:pt x="131" y="899"/>
                </a:lnTo>
                <a:lnTo>
                  <a:pt x="95" y="894"/>
                </a:lnTo>
                <a:close/>
                <a:moveTo>
                  <a:pt x="420" y="295"/>
                </a:moveTo>
                <a:lnTo>
                  <a:pt x="422" y="295"/>
                </a:lnTo>
                <a:lnTo>
                  <a:pt x="423" y="296"/>
                </a:lnTo>
                <a:lnTo>
                  <a:pt x="423" y="299"/>
                </a:lnTo>
                <a:lnTo>
                  <a:pt x="422" y="300"/>
                </a:lnTo>
                <a:lnTo>
                  <a:pt x="420" y="300"/>
                </a:lnTo>
                <a:lnTo>
                  <a:pt x="418" y="301"/>
                </a:lnTo>
                <a:lnTo>
                  <a:pt x="414" y="302"/>
                </a:lnTo>
                <a:lnTo>
                  <a:pt x="410" y="305"/>
                </a:lnTo>
                <a:lnTo>
                  <a:pt x="403" y="307"/>
                </a:lnTo>
                <a:lnTo>
                  <a:pt x="396" y="311"/>
                </a:lnTo>
                <a:lnTo>
                  <a:pt x="389" y="316"/>
                </a:lnTo>
                <a:lnTo>
                  <a:pt x="379" y="321"/>
                </a:lnTo>
                <a:lnTo>
                  <a:pt x="367" y="330"/>
                </a:lnTo>
                <a:lnTo>
                  <a:pt x="354" y="341"/>
                </a:lnTo>
                <a:lnTo>
                  <a:pt x="340" y="355"/>
                </a:lnTo>
                <a:lnTo>
                  <a:pt x="331" y="367"/>
                </a:lnTo>
                <a:lnTo>
                  <a:pt x="322" y="381"/>
                </a:lnTo>
                <a:lnTo>
                  <a:pt x="315" y="396"/>
                </a:lnTo>
                <a:lnTo>
                  <a:pt x="313" y="401"/>
                </a:lnTo>
                <a:lnTo>
                  <a:pt x="311" y="404"/>
                </a:lnTo>
                <a:lnTo>
                  <a:pt x="308" y="413"/>
                </a:lnTo>
                <a:lnTo>
                  <a:pt x="302" y="437"/>
                </a:lnTo>
                <a:lnTo>
                  <a:pt x="297" y="464"/>
                </a:lnTo>
                <a:lnTo>
                  <a:pt x="296" y="492"/>
                </a:lnTo>
                <a:lnTo>
                  <a:pt x="296" y="512"/>
                </a:lnTo>
                <a:lnTo>
                  <a:pt x="297" y="535"/>
                </a:lnTo>
                <a:lnTo>
                  <a:pt x="300" y="557"/>
                </a:lnTo>
                <a:lnTo>
                  <a:pt x="304" y="580"/>
                </a:lnTo>
                <a:lnTo>
                  <a:pt x="314" y="627"/>
                </a:lnTo>
                <a:lnTo>
                  <a:pt x="327" y="675"/>
                </a:lnTo>
                <a:lnTo>
                  <a:pt x="333" y="699"/>
                </a:lnTo>
                <a:lnTo>
                  <a:pt x="337" y="712"/>
                </a:lnTo>
                <a:lnTo>
                  <a:pt x="339" y="726"/>
                </a:lnTo>
                <a:lnTo>
                  <a:pt x="344" y="752"/>
                </a:lnTo>
                <a:lnTo>
                  <a:pt x="348" y="779"/>
                </a:lnTo>
                <a:lnTo>
                  <a:pt x="349" y="815"/>
                </a:lnTo>
                <a:lnTo>
                  <a:pt x="345" y="852"/>
                </a:lnTo>
                <a:lnTo>
                  <a:pt x="339" y="888"/>
                </a:lnTo>
                <a:lnTo>
                  <a:pt x="328" y="922"/>
                </a:lnTo>
                <a:lnTo>
                  <a:pt x="314" y="955"/>
                </a:lnTo>
                <a:lnTo>
                  <a:pt x="296" y="984"/>
                </a:lnTo>
                <a:lnTo>
                  <a:pt x="310" y="1008"/>
                </a:lnTo>
                <a:lnTo>
                  <a:pt x="322" y="1033"/>
                </a:lnTo>
                <a:lnTo>
                  <a:pt x="328" y="1048"/>
                </a:lnTo>
                <a:lnTo>
                  <a:pt x="333" y="1063"/>
                </a:lnTo>
                <a:lnTo>
                  <a:pt x="337" y="1079"/>
                </a:lnTo>
                <a:lnTo>
                  <a:pt x="339" y="1086"/>
                </a:lnTo>
                <a:lnTo>
                  <a:pt x="340" y="1094"/>
                </a:lnTo>
                <a:lnTo>
                  <a:pt x="342" y="1102"/>
                </a:lnTo>
                <a:lnTo>
                  <a:pt x="343" y="1109"/>
                </a:lnTo>
                <a:lnTo>
                  <a:pt x="344" y="1125"/>
                </a:lnTo>
                <a:lnTo>
                  <a:pt x="346" y="1156"/>
                </a:lnTo>
                <a:lnTo>
                  <a:pt x="345" y="1172"/>
                </a:lnTo>
                <a:lnTo>
                  <a:pt x="345" y="1188"/>
                </a:lnTo>
                <a:lnTo>
                  <a:pt x="340" y="1219"/>
                </a:lnTo>
                <a:lnTo>
                  <a:pt x="338" y="1235"/>
                </a:lnTo>
                <a:lnTo>
                  <a:pt x="336" y="1250"/>
                </a:lnTo>
                <a:lnTo>
                  <a:pt x="332" y="1265"/>
                </a:lnTo>
                <a:lnTo>
                  <a:pt x="328" y="1280"/>
                </a:lnTo>
                <a:lnTo>
                  <a:pt x="321" y="1308"/>
                </a:lnTo>
                <a:lnTo>
                  <a:pt x="316" y="1337"/>
                </a:lnTo>
                <a:lnTo>
                  <a:pt x="310" y="1375"/>
                </a:lnTo>
                <a:lnTo>
                  <a:pt x="308" y="1412"/>
                </a:lnTo>
                <a:lnTo>
                  <a:pt x="308" y="1450"/>
                </a:lnTo>
                <a:lnTo>
                  <a:pt x="310" y="1478"/>
                </a:lnTo>
                <a:lnTo>
                  <a:pt x="316" y="1504"/>
                </a:lnTo>
                <a:lnTo>
                  <a:pt x="323" y="1530"/>
                </a:lnTo>
                <a:lnTo>
                  <a:pt x="336" y="1553"/>
                </a:lnTo>
                <a:lnTo>
                  <a:pt x="350" y="1572"/>
                </a:lnTo>
                <a:lnTo>
                  <a:pt x="368" y="1590"/>
                </a:lnTo>
                <a:lnTo>
                  <a:pt x="389" y="1605"/>
                </a:lnTo>
                <a:lnTo>
                  <a:pt x="413" y="1616"/>
                </a:lnTo>
                <a:lnTo>
                  <a:pt x="419" y="1618"/>
                </a:lnTo>
                <a:lnTo>
                  <a:pt x="425" y="1621"/>
                </a:lnTo>
                <a:lnTo>
                  <a:pt x="431" y="1623"/>
                </a:lnTo>
                <a:lnTo>
                  <a:pt x="437" y="1624"/>
                </a:lnTo>
                <a:lnTo>
                  <a:pt x="464" y="1630"/>
                </a:lnTo>
                <a:lnTo>
                  <a:pt x="492" y="1634"/>
                </a:lnTo>
                <a:lnTo>
                  <a:pt x="520" y="1636"/>
                </a:lnTo>
                <a:lnTo>
                  <a:pt x="532" y="1636"/>
                </a:lnTo>
                <a:lnTo>
                  <a:pt x="583" y="1634"/>
                </a:lnTo>
                <a:lnTo>
                  <a:pt x="634" y="1628"/>
                </a:lnTo>
                <a:lnTo>
                  <a:pt x="691" y="1618"/>
                </a:lnTo>
                <a:lnTo>
                  <a:pt x="720" y="1612"/>
                </a:lnTo>
                <a:lnTo>
                  <a:pt x="749" y="1605"/>
                </a:lnTo>
                <a:lnTo>
                  <a:pt x="762" y="1603"/>
                </a:lnTo>
                <a:lnTo>
                  <a:pt x="778" y="1599"/>
                </a:lnTo>
                <a:lnTo>
                  <a:pt x="809" y="1592"/>
                </a:lnTo>
                <a:lnTo>
                  <a:pt x="839" y="1587"/>
                </a:lnTo>
                <a:lnTo>
                  <a:pt x="870" y="1583"/>
                </a:lnTo>
                <a:lnTo>
                  <a:pt x="912" y="1582"/>
                </a:lnTo>
                <a:lnTo>
                  <a:pt x="954" y="1583"/>
                </a:lnTo>
                <a:lnTo>
                  <a:pt x="996" y="1590"/>
                </a:lnTo>
                <a:lnTo>
                  <a:pt x="1028" y="1600"/>
                </a:lnTo>
                <a:lnTo>
                  <a:pt x="1058" y="1612"/>
                </a:lnTo>
                <a:lnTo>
                  <a:pt x="1086" y="1627"/>
                </a:lnTo>
                <a:lnTo>
                  <a:pt x="1113" y="1645"/>
                </a:lnTo>
                <a:lnTo>
                  <a:pt x="1141" y="1667"/>
                </a:lnTo>
                <a:lnTo>
                  <a:pt x="1165" y="1691"/>
                </a:lnTo>
                <a:lnTo>
                  <a:pt x="1188" y="1717"/>
                </a:lnTo>
                <a:lnTo>
                  <a:pt x="1222" y="1692"/>
                </a:lnTo>
                <a:lnTo>
                  <a:pt x="1258" y="1669"/>
                </a:lnTo>
                <a:lnTo>
                  <a:pt x="1307" y="1644"/>
                </a:lnTo>
                <a:lnTo>
                  <a:pt x="1358" y="1624"/>
                </a:lnTo>
                <a:lnTo>
                  <a:pt x="1393" y="1615"/>
                </a:lnTo>
                <a:lnTo>
                  <a:pt x="1429" y="1609"/>
                </a:lnTo>
                <a:lnTo>
                  <a:pt x="1466" y="1606"/>
                </a:lnTo>
                <a:lnTo>
                  <a:pt x="1480" y="1606"/>
                </a:lnTo>
                <a:lnTo>
                  <a:pt x="1494" y="1607"/>
                </a:lnTo>
                <a:lnTo>
                  <a:pt x="1522" y="1610"/>
                </a:lnTo>
                <a:lnTo>
                  <a:pt x="1548" y="1616"/>
                </a:lnTo>
                <a:lnTo>
                  <a:pt x="1576" y="1624"/>
                </a:lnTo>
                <a:lnTo>
                  <a:pt x="1582" y="1627"/>
                </a:lnTo>
                <a:lnTo>
                  <a:pt x="1588" y="1629"/>
                </a:lnTo>
                <a:lnTo>
                  <a:pt x="1594" y="1632"/>
                </a:lnTo>
                <a:lnTo>
                  <a:pt x="1598" y="1633"/>
                </a:lnTo>
                <a:lnTo>
                  <a:pt x="1599" y="1634"/>
                </a:lnTo>
                <a:lnTo>
                  <a:pt x="1600" y="1634"/>
                </a:lnTo>
                <a:lnTo>
                  <a:pt x="1600" y="1634"/>
                </a:lnTo>
                <a:lnTo>
                  <a:pt x="1602" y="1635"/>
                </a:lnTo>
                <a:lnTo>
                  <a:pt x="1626" y="1647"/>
                </a:lnTo>
                <a:lnTo>
                  <a:pt x="1660" y="1670"/>
                </a:lnTo>
                <a:lnTo>
                  <a:pt x="1688" y="1653"/>
                </a:lnTo>
                <a:lnTo>
                  <a:pt x="1700" y="1646"/>
                </a:lnTo>
                <a:lnTo>
                  <a:pt x="1711" y="1641"/>
                </a:lnTo>
                <a:lnTo>
                  <a:pt x="1737" y="1632"/>
                </a:lnTo>
                <a:lnTo>
                  <a:pt x="1769" y="1622"/>
                </a:lnTo>
                <a:lnTo>
                  <a:pt x="1802" y="1617"/>
                </a:lnTo>
                <a:lnTo>
                  <a:pt x="1834" y="1616"/>
                </a:lnTo>
                <a:lnTo>
                  <a:pt x="1844" y="1616"/>
                </a:lnTo>
                <a:lnTo>
                  <a:pt x="1879" y="1618"/>
                </a:lnTo>
                <a:lnTo>
                  <a:pt x="1915" y="1626"/>
                </a:lnTo>
                <a:lnTo>
                  <a:pt x="1948" y="1635"/>
                </a:lnTo>
                <a:lnTo>
                  <a:pt x="1998" y="1655"/>
                </a:lnTo>
                <a:lnTo>
                  <a:pt x="2045" y="1680"/>
                </a:lnTo>
                <a:lnTo>
                  <a:pt x="2086" y="1708"/>
                </a:lnTo>
                <a:lnTo>
                  <a:pt x="2126" y="1738"/>
                </a:lnTo>
                <a:lnTo>
                  <a:pt x="2136" y="1725"/>
                </a:lnTo>
                <a:lnTo>
                  <a:pt x="2144" y="1717"/>
                </a:lnTo>
                <a:lnTo>
                  <a:pt x="2152" y="1708"/>
                </a:lnTo>
                <a:lnTo>
                  <a:pt x="2161" y="1700"/>
                </a:lnTo>
                <a:lnTo>
                  <a:pt x="2169" y="1691"/>
                </a:lnTo>
                <a:lnTo>
                  <a:pt x="2178" y="1683"/>
                </a:lnTo>
                <a:lnTo>
                  <a:pt x="2187" y="1675"/>
                </a:lnTo>
                <a:lnTo>
                  <a:pt x="2197" y="1667"/>
                </a:lnTo>
                <a:lnTo>
                  <a:pt x="2207" y="1660"/>
                </a:lnTo>
                <a:lnTo>
                  <a:pt x="2216" y="1653"/>
                </a:lnTo>
                <a:lnTo>
                  <a:pt x="2226" y="1646"/>
                </a:lnTo>
                <a:lnTo>
                  <a:pt x="2247" y="1635"/>
                </a:lnTo>
                <a:lnTo>
                  <a:pt x="2258" y="1629"/>
                </a:lnTo>
                <a:lnTo>
                  <a:pt x="2270" y="1626"/>
                </a:lnTo>
                <a:lnTo>
                  <a:pt x="2281" y="1621"/>
                </a:lnTo>
                <a:lnTo>
                  <a:pt x="2292" y="1617"/>
                </a:lnTo>
                <a:lnTo>
                  <a:pt x="2315" y="1611"/>
                </a:lnTo>
                <a:lnTo>
                  <a:pt x="2339" y="1606"/>
                </a:lnTo>
                <a:lnTo>
                  <a:pt x="2363" y="1604"/>
                </a:lnTo>
                <a:lnTo>
                  <a:pt x="2386" y="1604"/>
                </a:lnTo>
                <a:lnTo>
                  <a:pt x="2396" y="1604"/>
                </a:lnTo>
                <a:lnTo>
                  <a:pt x="2398" y="1604"/>
                </a:lnTo>
                <a:lnTo>
                  <a:pt x="2411" y="1604"/>
                </a:lnTo>
                <a:lnTo>
                  <a:pt x="2435" y="1606"/>
                </a:lnTo>
                <a:lnTo>
                  <a:pt x="2458" y="1609"/>
                </a:lnTo>
                <a:lnTo>
                  <a:pt x="2460" y="1610"/>
                </a:lnTo>
                <a:lnTo>
                  <a:pt x="2460" y="1611"/>
                </a:lnTo>
                <a:lnTo>
                  <a:pt x="2459" y="1613"/>
                </a:lnTo>
                <a:lnTo>
                  <a:pt x="2458" y="1613"/>
                </a:lnTo>
                <a:lnTo>
                  <a:pt x="2458" y="1613"/>
                </a:lnTo>
                <a:lnTo>
                  <a:pt x="2434" y="1612"/>
                </a:lnTo>
                <a:lnTo>
                  <a:pt x="2411" y="1611"/>
                </a:lnTo>
                <a:lnTo>
                  <a:pt x="2398" y="1610"/>
                </a:lnTo>
                <a:lnTo>
                  <a:pt x="2398" y="1610"/>
                </a:lnTo>
                <a:lnTo>
                  <a:pt x="2386" y="1610"/>
                </a:lnTo>
                <a:lnTo>
                  <a:pt x="2363" y="1612"/>
                </a:lnTo>
                <a:lnTo>
                  <a:pt x="2340" y="1615"/>
                </a:lnTo>
                <a:lnTo>
                  <a:pt x="2317" y="1619"/>
                </a:lnTo>
                <a:lnTo>
                  <a:pt x="2295" y="1626"/>
                </a:lnTo>
                <a:lnTo>
                  <a:pt x="2283" y="1629"/>
                </a:lnTo>
                <a:lnTo>
                  <a:pt x="2273" y="1634"/>
                </a:lnTo>
                <a:lnTo>
                  <a:pt x="2263" y="1639"/>
                </a:lnTo>
                <a:lnTo>
                  <a:pt x="2252" y="1644"/>
                </a:lnTo>
                <a:lnTo>
                  <a:pt x="2232" y="1656"/>
                </a:lnTo>
                <a:lnTo>
                  <a:pt x="2223" y="1662"/>
                </a:lnTo>
                <a:lnTo>
                  <a:pt x="2213" y="1669"/>
                </a:lnTo>
                <a:lnTo>
                  <a:pt x="2203" y="1676"/>
                </a:lnTo>
                <a:lnTo>
                  <a:pt x="2195" y="1684"/>
                </a:lnTo>
                <a:lnTo>
                  <a:pt x="2186" y="1691"/>
                </a:lnTo>
                <a:lnTo>
                  <a:pt x="2178" y="1700"/>
                </a:lnTo>
                <a:lnTo>
                  <a:pt x="2169" y="1708"/>
                </a:lnTo>
                <a:lnTo>
                  <a:pt x="2162" y="1717"/>
                </a:lnTo>
                <a:lnTo>
                  <a:pt x="2153" y="1725"/>
                </a:lnTo>
                <a:lnTo>
                  <a:pt x="2146" y="1733"/>
                </a:lnTo>
                <a:lnTo>
                  <a:pt x="2132" y="1752"/>
                </a:lnTo>
                <a:lnTo>
                  <a:pt x="2127" y="1758"/>
                </a:lnTo>
                <a:lnTo>
                  <a:pt x="2122" y="1753"/>
                </a:lnTo>
                <a:lnTo>
                  <a:pt x="2081" y="1721"/>
                </a:lnTo>
                <a:lnTo>
                  <a:pt x="2037" y="1693"/>
                </a:lnTo>
                <a:lnTo>
                  <a:pt x="1991" y="1670"/>
                </a:lnTo>
                <a:lnTo>
                  <a:pt x="1944" y="1652"/>
                </a:lnTo>
                <a:lnTo>
                  <a:pt x="1894" y="1640"/>
                </a:lnTo>
                <a:lnTo>
                  <a:pt x="1843" y="1636"/>
                </a:lnTo>
                <a:lnTo>
                  <a:pt x="1841" y="1636"/>
                </a:lnTo>
                <a:lnTo>
                  <a:pt x="1808" y="1638"/>
                </a:lnTo>
                <a:lnTo>
                  <a:pt x="1776" y="1644"/>
                </a:lnTo>
                <a:lnTo>
                  <a:pt x="1745" y="1652"/>
                </a:lnTo>
                <a:lnTo>
                  <a:pt x="1733" y="1657"/>
                </a:lnTo>
                <a:lnTo>
                  <a:pt x="1722" y="1662"/>
                </a:lnTo>
                <a:lnTo>
                  <a:pt x="1699" y="1674"/>
                </a:lnTo>
                <a:lnTo>
                  <a:pt x="1678" y="1687"/>
                </a:lnTo>
                <a:lnTo>
                  <a:pt x="1702" y="1712"/>
                </a:lnTo>
                <a:lnTo>
                  <a:pt x="1722" y="1738"/>
                </a:lnTo>
                <a:lnTo>
                  <a:pt x="1739" y="1769"/>
                </a:lnTo>
                <a:lnTo>
                  <a:pt x="1748" y="1795"/>
                </a:lnTo>
                <a:lnTo>
                  <a:pt x="1754" y="1823"/>
                </a:lnTo>
                <a:lnTo>
                  <a:pt x="1757" y="1843"/>
                </a:lnTo>
                <a:lnTo>
                  <a:pt x="1756" y="1862"/>
                </a:lnTo>
                <a:lnTo>
                  <a:pt x="1751" y="1881"/>
                </a:lnTo>
                <a:lnTo>
                  <a:pt x="1742" y="1901"/>
                </a:lnTo>
                <a:lnTo>
                  <a:pt x="1730" y="1918"/>
                </a:lnTo>
                <a:lnTo>
                  <a:pt x="1713" y="1931"/>
                </a:lnTo>
                <a:lnTo>
                  <a:pt x="1706" y="1935"/>
                </a:lnTo>
                <a:lnTo>
                  <a:pt x="1699" y="1938"/>
                </a:lnTo>
                <a:lnTo>
                  <a:pt x="1691" y="1941"/>
                </a:lnTo>
                <a:lnTo>
                  <a:pt x="1684" y="1942"/>
                </a:lnTo>
                <a:lnTo>
                  <a:pt x="1677" y="1944"/>
                </a:lnTo>
                <a:lnTo>
                  <a:pt x="1668" y="1944"/>
                </a:lnTo>
                <a:lnTo>
                  <a:pt x="1662" y="1946"/>
                </a:lnTo>
                <a:lnTo>
                  <a:pt x="1655" y="1946"/>
                </a:lnTo>
                <a:lnTo>
                  <a:pt x="1654" y="1946"/>
                </a:lnTo>
                <a:lnTo>
                  <a:pt x="1634" y="1944"/>
                </a:lnTo>
                <a:lnTo>
                  <a:pt x="1615" y="1940"/>
                </a:lnTo>
                <a:lnTo>
                  <a:pt x="1597" y="1931"/>
                </a:lnTo>
                <a:lnTo>
                  <a:pt x="1581" y="1917"/>
                </a:lnTo>
                <a:lnTo>
                  <a:pt x="1568" y="1901"/>
                </a:lnTo>
                <a:lnTo>
                  <a:pt x="1560" y="1881"/>
                </a:lnTo>
                <a:lnTo>
                  <a:pt x="1557" y="1862"/>
                </a:lnTo>
                <a:lnTo>
                  <a:pt x="1556" y="1843"/>
                </a:lnTo>
                <a:lnTo>
                  <a:pt x="1558" y="1823"/>
                </a:lnTo>
                <a:lnTo>
                  <a:pt x="1564" y="1795"/>
                </a:lnTo>
                <a:lnTo>
                  <a:pt x="1575" y="1770"/>
                </a:lnTo>
                <a:lnTo>
                  <a:pt x="1591" y="1742"/>
                </a:lnTo>
                <a:lnTo>
                  <a:pt x="1609" y="1718"/>
                </a:lnTo>
                <a:lnTo>
                  <a:pt x="1631" y="1695"/>
                </a:lnTo>
                <a:lnTo>
                  <a:pt x="1608" y="1679"/>
                </a:lnTo>
                <a:lnTo>
                  <a:pt x="1586" y="1668"/>
                </a:lnTo>
                <a:lnTo>
                  <a:pt x="1585" y="1668"/>
                </a:lnTo>
                <a:lnTo>
                  <a:pt x="1585" y="1668"/>
                </a:lnTo>
                <a:lnTo>
                  <a:pt x="1583" y="1668"/>
                </a:lnTo>
                <a:lnTo>
                  <a:pt x="1581" y="1667"/>
                </a:lnTo>
                <a:lnTo>
                  <a:pt x="1575" y="1664"/>
                </a:lnTo>
                <a:lnTo>
                  <a:pt x="1569" y="1662"/>
                </a:lnTo>
                <a:lnTo>
                  <a:pt x="1563" y="1660"/>
                </a:lnTo>
                <a:lnTo>
                  <a:pt x="1551" y="1656"/>
                </a:lnTo>
                <a:lnTo>
                  <a:pt x="1540" y="1652"/>
                </a:lnTo>
                <a:lnTo>
                  <a:pt x="1528" y="1650"/>
                </a:lnTo>
                <a:lnTo>
                  <a:pt x="1516" y="1649"/>
                </a:lnTo>
                <a:lnTo>
                  <a:pt x="1491" y="1646"/>
                </a:lnTo>
                <a:lnTo>
                  <a:pt x="1479" y="1645"/>
                </a:lnTo>
                <a:lnTo>
                  <a:pt x="1467" y="1645"/>
                </a:lnTo>
                <a:lnTo>
                  <a:pt x="1419" y="1651"/>
                </a:lnTo>
                <a:lnTo>
                  <a:pt x="1370" y="1663"/>
                </a:lnTo>
                <a:lnTo>
                  <a:pt x="1324" y="1681"/>
                </a:lnTo>
                <a:lnTo>
                  <a:pt x="1280" y="1706"/>
                </a:lnTo>
                <a:lnTo>
                  <a:pt x="1238" y="1733"/>
                </a:lnTo>
                <a:lnTo>
                  <a:pt x="1198" y="1765"/>
                </a:lnTo>
                <a:lnTo>
                  <a:pt x="1181" y="1780"/>
                </a:lnTo>
                <a:lnTo>
                  <a:pt x="1166" y="1761"/>
                </a:lnTo>
                <a:lnTo>
                  <a:pt x="1142" y="1732"/>
                </a:lnTo>
                <a:lnTo>
                  <a:pt x="1114" y="1706"/>
                </a:lnTo>
                <a:lnTo>
                  <a:pt x="1086" y="1683"/>
                </a:lnTo>
                <a:lnTo>
                  <a:pt x="1055" y="1663"/>
                </a:lnTo>
                <a:lnTo>
                  <a:pt x="1021" y="1649"/>
                </a:lnTo>
                <a:lnTo>
                  <a:pt x="987" y="1639"/>
                </a:lnTo>
                <a:lnTo>
                  <a:pt x="954" y="1634"/>
                </a:lnTo>
                <a:lnTo>
                  <a:pt x="921" y="1632"/>
                </a:lnTo>
                <a:lnTo>
                  <a:pt x="875" y="1635"/>
                </a:lnTo>
                <a:lnTo>
                  <a:pt x="847" y="1639"/>
                </a:lnTo>
                <a:lnTo>
                  <a:pt x="818" y="1644"/>
                </a:lnTo>
                <a:lnTo>
                  <a:pt x="790" y="1651"/>
                </a:lnTo>
                <a:lnTo>
                  <a:pt x="777" y="1653"/>
                </a:lnTo>
                <a:lnTo>
                  <a:pt x="762" y="1657"/>
                </a:lnTo>
                <a:lnTo>
                  <a:pt x="703" y="1672"/>
                </a:lnTo>
                <a:lnTo>
                  <a:pt x="642" y="1684"/>
                </a:lnTo>
                <a:lnTo>
                  <a:pt x="589" y="1690"/>
                </a:lnTo>
                <a:lnTo>
                  <a:pt x="534" y="1692"/>
                </a:lnTo>
                <a:lnTo>
                  <a:pt x="519" y="1692"/>
                </a:lnTo>
                <a:lnTo>
                  <a:pt x="486" y="1690"/>
                </a:lnTo>
                <a:lnTo>
                  <a:pt x="454" y="1685"/>
                </a:lnTo>
                <a:lnTo>
                  <a:pt x="423" y="1678"/>
                </a:lnTo>
                <a:lnTo>
                  <a:pt x="391" y="1667"/>
                </a:lnTo>
                <a:lnTo>
                  <a:pt x="361" y="1652"/>
                </a:lnTo>
                <a:lnTo>
                  <a:pt x="334" y="1632"/>
                </a:lnTo>
                <a:lnTo>
                  <a:pt x="309" y="1607"/>
                </a:lnTo>
                <a:lnTo>
                  <a:pt x="289" y="1579"/>
                </a:lnTo>
                <a:lnTo>
                  <a:pt x="275" y="1548"/>
                </a:lnTo>
                <a:lnTo>
                  <a:pt x="265" y="1516"/>
                </a:lnTo>
                <a:lnTo>
                  <a:pt x="260" y="1485"/>
                </a:lnTo>
                <a:lnTo>
                  <a:pt x="258" y="1452"/>
                </a:lnTo>
                <a:lnTo>
                  <a:pt x="258" y="1410"/>
                </a:lnTo>
                <a:lnTo>
                  <a:pt x="263" y="1368"/>
                </a:lnTo>
                <a:lnTo>
                  <a:pt x="270" y="1328"/>
                </a:lnTo>
                <a:lnTo>
                  <a:pt x="277" y="1298"/>
                </a:lnTo>
                <a:lnTo>
                  <a:pt x="286" y="1268"/>
                </a:lnTo>
                <a:lnTo>
                  <a:pt x="289" y="1254"/>
                </a:lnTo>
                <a:lnTo>
                  <a:pt x="293" y="1240"/>
                </a:lnTo>
                <a:lnTo>
                  <a:pt x="297" y="1225"/>
                </a:lnTo>
                <a:lnTo>
                  <a:pt x="299" y="1212"/>
                </a:lnTo>
                <a:lnTo>
                  <a:pt x="305" y="1174"/>
                </a:lnTo>
                <a:lnTo>
                  <a:pt x="306" y="1137"/>
                </a:lnTo>
                <a:lnTo>
                  <a:pt x="304" y="1100"/>
                </a:lnTo>
                <a:lnTo>
                  <a:pt x="303" y="1093"/>
                </a:lnTo>
                <a:lnTo>
                  <a:pt x="302" y="1086"/>
                </a:lnTo>
                <a:lnTo>
                  <a:pt x="298" y="1073"/>
                </a:lnTo>
                <a:lnTo>
                  <a:pt x="294" y="1059"/>
                </a:lnTo>
                <a:lnTo>
                  <a:pt x="291" y="1046"/>
                </a:lnTo>
                <a:lnTo>
                  <a:pt x="282" y="1026"/>
                </a:lnTo>
                <a:lnTo>
                  <a:pt x="274" y="1008"/>
                </a:lnTo>
                <a:lnTo>
                  <a:pt x="246" y="1034"/>
                </a:lnTo>
                <a:lnTo>
                  <a:pt x="215" y="1053"/>
                </a:lnTo>
                <a:lnTo>
                  <a:pt x="186" y="1066"/>
                </a:lnTo>
                <a:lnTo>
                  <a:pt x="157" y="1075"/>
                </a:lnTo>
                <a:lnTo>
                  <a:pt x="128" y="1080"/>
                </a:lnTo>
                <a:lnTo>
                  <a:pt x="114" y="1080"/>
                </a:lnTo>
                <a:lnTo>
                  <a:pt x="91" y="1079"/>
                </a:lnTo>
                <a:lnTo>
                  <a:pt x="69" y="1074"/>
                </a:lnTo>
                <a:lnTo>
                  <a:pt x="49" y="1066"/>
                </a:lnTo>
                <a:lnTo>
                  <a:pt x="44" y="1064"/>
                </a:lnTo>
                <a:lnTo>
                  <a:pt x="40" y="1060"/>
                </a:lnTo>
                <a:lnTo>
                  <a:pt x="35" y="1058"/>
                </a:lnTo>
                <a:lnTo>
                  <a:pt x="28" y="1052"/>
                </a:lnTo>
                <a:lnTo>
                  <a:pt x="23" y="1047"/>
                </a:lnTo>
                <a:lnTo>
                  <a:pt x="18" y="1041"/>
                </a:lnTo>
                <a:lnTo>
                  <a:pt x="13" y="1035"/>
                </a:lnTo>
                <a:lnTo>
                  <a:pt x="9" y="1029"/>
                </a:lnTo>
                <a:lnTo>
                  <a:pt x="7" y="1023"/>
                </a:lnTo>
                <a:lnTo>
                  <a:pt x="2" y="1008"/>
                </a:lnTo>
                <a:lnTo>
                  <a:pt x="0" y="996"/>
                </a:lnTo>
                <a:lnTo>
                  <a:pt x="0" y="986"/>
                </a:lnTo>
                <a:lnTo>
                  <a:pt x="0" y="980"/>
                </a:lnTo>
                <a:lnTo>
                  <a:pt x="1" y="977"/>
                </a:lnTo>
                <a:lnTo>
                  <a:pt x="1" y="974"/>
                </a:lnTo>
                <a:lnTo>
                  <a:pt x="1" y="973"/>
                </a:lnTo>
                <a:lnTo>
                  <a:pt x="1" y="973"/>
                </a:lnTo>
                <a:lnTo>
                  <a:pt x="1" y="973"/>
                </a:lnTo>
                <a:lnTo>
                  <a:pt x="2" y="952"/>
                </a:lnTo>
                <a:lnTo>
                  <a:pt x="7" y="932"/>
                </a:lnTo>
                <a:lnTo>
                  <a:pt x="18" y="914"/>
                </a:lnTo>
                <a:lnTo>
                  <a:pt x="34" y="899"/>
                </a:lnTo>
                <a:lnTo>
                  <a:pt x="52" y="888"/>
                </a:lnTo>
                <a:lnTo>
                  <a:pt x="71" y="882"/>
                </a:lnTo>
                <a:lnTo>
                  <a:pt x="89" y="879"/>
                </a:lnTo>
                <a:lnTo>
                  <a:pt x="106" y="877"/>
                </a:lnTo>
                <a:lnTo>
                  <a:pt x="134" y="880"/>
                </a:lnTo>
                <a:lnTo>
                  <a:pt x="165" y="887"/>
                </a:lnTo>
                <a:lnTo>
                  <a:pt x="195" y="898"/>
                </a:lnTo>
                <a:lnTo>
                  <a:pt x="222" y="914"/>
                </a:lnTo>
                <a:lnTo>
                  <a:pt x="247" y="932"/>
                </a:lnTo>
                <a:lnTo>
                  <a:pt x="253" y="937"/>
                </a:lnTo>
                <a:lnTo>
                  <a:pt x="257" y="940"/>
                </a:lnTo>
                <a:lnTo>
                  <a:pt x="276" y="909"/>
                </a:lnTo>
                <a:lnTo>
                  <a:pt x="291" y="875"/>
                </a:lnTo>
                <a:lnTo>
                  <a:pt x="299" y="845"/>
                </a:lnTo>
                <a:lnTo>
                  <a:pt x="303" y="813"/>
                </a:lnTo>
                <a:lnTo>
                  <a:pt x="304" y="781"/>
                </a:lnTo>
                <a:lnTo>
                  <a:pt x="303" y="757"/>
                </a:lnTo>
                <a:lnTo>
                  <a:pt x="302" y="745"/>
                </a:lnTo>
                <a:lnTo>
                  <a:pt x="300" y="733"/>
                </a:lnTo>
                <a:lnTo>
                  <a:pt x="298" y="721"/>
                </a:lnTo>
                <a:lnTo>
                  <a:pt x="296" y="709"/>
                </a:lnTo>
                <a:lnTo>
                  <a:pt x="291" y="684"/>
                </a:lnTo>
                <a:lnTo>
                  <a:pt x="280" y="635"/>
                </a:lnTo>
                <a:lnTo>
                  <a:pt x="272" y="585"/>
                </a:lnTo>
                <a:lnTo>
                  <a:pt x="269" y="537"/>
                </a:lnTo>
                <a:lnTo>
                  <a:pt x="270" y="489"/>
                </a:lnTo>
                <a:lnTo>
                  <a:pt x="274" y="460"/>
                </a:lnTo>
                <a:lnTo>
                  <a:pt x="281" y="432"/>
                </a:lnTo>
                <a:lnTo>
                  <a:pt x="289" y="406"/>
                </a:lnTo>
                <a:lnTo>
                  <a:pt x="294" y="397"/>
                </a:lnTo>
                <a:lnTo>
                  <a:pt x="296" y="392"/>
                </a:lnTo>
                <a:lnTo>
                  <a:pt x="298" y="389"/>
                </a:lnTo>
                <a:lnTo>
                  <a:pt x="308" y="372"/>
                </a:lnTo>
                <a:lnTo>
                  <a:pt x="319" y="358"/>
                </a:lnTo>
                <a:lnTo>
                  <a:pt x="331" y="345"/>
                </a:lnTo>
                <a:lnTo>
                  <a:pt x="342" y="335"/>
                </a:lnTo>
                <a:lnTo>
                  <a:pt x="354" y="326"/>
                </a:lnTo>
                <a:lnTo>
                  <a:pt x="365" y="318"/>
                </a:lnTo>
                <a:lnTo>
                  <a:pt x="376" y="312"/>
                </a:lnTo>
                <a:lnTo>
                  <a:pt x="385" y="307"/>
                </a:lnTo>
                <a:lnTo>
                  <a:pt x="394" y="304"/>
                </a:lnTo>
                <a:lnTo>
                  <a:pt x="399" y="302"/>
                </a:lnTo>
                <a:lnTo>
                  <a:pt x="403" y="300"/>
                </a:lnTo>
                <a:lnTo>
                  <a:pt x="408" y="299"/>
                </a:lnTo>
                <a:lnTo>
                  <a:pt x="413" y="298"/>
                </a:lnTo>
                <a:lnTo>
                  <a:pt x="417" y="296"/>
                </a:lnTo>
                <a:lnTo>
                  <a:pt x="419" y="295"/>
                </a:lnTo>
                <a:lnTo>
                  <a:pt x="419" y="295"/>
                </a:lnTo>
                <a:lnTo>
                  <a:pt x="420" y="295"/>
                </a:lnTo>
                <a:close/>
                <a:moveTo>
                  <a:pt x="1659" y="31"/>
                </a:moveTo>
                <a:lnTo>
                  <a:pt x="1655" y="31"/>
                </a:lnTo>
                <a:lnTo>
                  <a:pt x="1649" y="32"/>
                </a:lnTo>
                <a:lnTo>
                  <a:pt x="1643" y="32"/>
                </a:lnTo>
                <a:lnTo>
                  <a:pt x="1638" y="33"/>
                </a:lnTo>
                <a:lnTo>
                  <a:pt x="1632" y="33"/>
                </a:lnTo>
                <a:lnTo>
                  <a:pt x="1627" y="36"/>
                </a:lnTo>
                <a:lnTo>
                  <a:pt x="1622" y="37"/>
                </a:lnTo>
                <a:lnTo>
                  <a:pt x="1617" y="39"/>
                </a:lnTo>
                <a:lnTo>
                  <a:pt x="1613" y="42"/>
                </a:lnTo>
                <a:lnTo>
                  <a:pt x="1603" y="50"/>
                </a:lnTo>
                <a:lnTo>
                  <a:pt x="1594" y="61"/>
                </a:lnTo>
                <a:lnTo>
                  <a:pt x="1590" y="73"/>
                </a:lnTo>
                <a:lnTo>
                  <a:pt x="1586" y="95"/>
                </a:lnTo>
                <a:lnTo>
                  <a:pt x="1588" y="118"/>
                </a:lnTo>
                <a:lnTo>
                  <a:pt x="1593" y="141"/>
                </a:lnTo>
                <a:lnTo>
                  <a:pt x="1603" y="163"/>
                </a:lnTo>
                <a:lnTo>
                  <a:pt x="1617" y="190"/>
                </a:lnTo>
                <a:lnTo>
                  <a:pt x="1637" y="214"/>
                </a:lnTo>
                <a:lnTo>
                  <a:pt x="1659" y="236"/>
                </a:lnTo>
                <a:lnTo>
                  <a:pt x="1679" y="214"/>
                </a:lnTo>
                <a:lnTo>
                  <a:pt x="1696" y="191"/>
                </a:lnTo>
                <a:lnTo>
                  <a:pt x="1711" y="164"/>
                </a:lnTo>
                <a:lnTo>
                  <a:pt x="1719" y="142"/>
                </a:lnTo>
                <a:lnTo>
                  <a:pt x="1724" y="118"/>
                </a:lnTo>
                <a:lnTo>
                  <a:pt x="1725" y="95"/>
                </a:lnTo>
                <a:lnTo>
                  <a:pt x="1722" y="73"/>
                </a:lnTo>
                <a:lnTo>
                  <a:pt x="1717" y="60"/>
                </a:lnTo>
                <a:lnTo>
                  <a:pt x="1708" y="49"/>
                </a:lnTo>
                <a:lnTo>
                  <a:pt x="1697" y="41"/>
                </a:lnTo>
                <a:lnTo>
                  <a:pt x="1679" y="33"/>
                </a:lnTo>
                <a:lnTo>
                  <a:pt x="1659" y="31"/>
                </a:lnTo>
                <a:close/>
                <a:moveTo>
                  <a:pt x="1656" y="0"/>
                </a:moveTo>
                <a:lnTo>
                  <a:pt x="1656" y="0"/>
                </a:lnTo>
                <a:lnTo>
                  <a:pt x="1676" y="2"/>
                </a:lnTo>
                <a:lnTo>
                  <a:pt x="1695" y="7"/>
                </a:lnTo>
                <a:lnTo>
                  <a:pt x="1713" y="15"/>
                </a:lnTo>
                <a:lnTo>
                  <a:pt x="1729" y="28"/>
                </a:lnTo>
                <a:lnTo>
                  <a:pt x="1741" y="45"/>
                </a:lnTo>
                <a:lnTo>
                  <a:pt x="1750" y="65"/>
                </a:lnTo>
                <a:lnTo>
                  <a:pt x="1753" y="84"/>
                </a:lnTo>
                <a:lnTo>
                  <a:pt x="1754" y="104"/>
                </a:lnTo>
                <a:lnTo>
                  <a:pt x="1752" y="123"/>
                </a:lnTo>
                <a:lnTo>
                  <a:pt x="1746" y="150"/>
                </a:lnTo>
                <a:lnTo>
                  <a:pt x="1735" y="176"/>
                </a:lnTo>
                <a:lnTo>
                  <a:pt x="1719" y="204"/>
                </a:lnTo>
                <a:lnTo>
                  <a:pt x="1700" y="228"/>
                </a:lnTo>
                <a:lnTo>
                  <a:pt x="1679" y="252"/>
                </a:lnTo>
                <a:lnTo>
                  <a:pt x="1702" y="267"/>
                </a:lnTo>
                <a:lnTo>
                  <a:pt x="1724" y="278"/>
                </a:lnTo>
                <a:lnTo>
                  <a:pt x="1735" y="282"/>
                </a:lnTo>
                <a:lnTo>
                  <a:pt x="1741" y="285"/>
                </a:lnTo>
                <a:lnTo>
                  <a:pt x="1747" y="287"/>
                </a:lnTo>
                <a:lnTo>
                  <a:pt x="1770" y="294"/>
                </a:lnTo>
                <a:lnTo>
                  <a:pt x="1794" y="298"/>
                </a:lnTo>
                <a:lnTo>
                  <a:pt x="1819" y="300"/>
                </a:lnTo>
                <a:lnTo>
                  <a:pt x="1831" y="301"/>
                </a:lnTo>
                <a:lnTo>
                  <a:pt x="1843" y="301"/>
                </a:lnTo>
                <a:lnTo>
                  <a:pt x="1891" y="295"/>
                </a:lnTo>
                <a:lnTo>
                  <a:pt x="1940" y="283"/>
                </a:lnTo>
                <a:lnTo>
                  <a:pt x="1986" y="265"/>
                </a:lnTo>
                <a:lnTo>
                  <a:pt x="2030" y="241"/>
                </a:lnTo>
                <a:lnTo>
                  <a:pt x="2072" y="213"/>
                </a:lnTo>
                <a:lnTo>
                  <a:pt x="2112" y="181"/>
                </a:lnTo>
                <a:lnTo>
                  <a:pt x="2129" y="167"/>
                </a:lnTo>
                <a:lnTo>
                  <a:pt x="2144" y="185"/>
                </a:lnTo>
                <a:lnTo>
                  <a:pt x="2168" y="214"/>
                </a:lnTo>
                <a:lnTo>
                  <a:pt x="2195" y="241"/>
                </a:lnTo>
                <a:lnTo>
                  <a:pt x="2224" y="264"/>
                </a:lnTo>
                <a:lnTo>
                  <a:pt x="2255" y="283"/>
                </a:lnTo>
                <a:lnTo>
                  <a:pt x="2288" y="298"/>
                </a:lnTo>
                <a:lnTo>
                  <a:pt x="2323" y="307"/>
                </a:lnTo>
                <a:lnTo>
                  <a:pt x="2356" y="312"/>
                </a:lnTo>
                <a:lnTo>
                  <a:pt x="2389" y="315"/>
                </a:lnTo>
                <a:lnTo>
                  <a:pt x="2435" y="311"/>
                </a:lnTo>
                <a:lnTo>
                  <a:pt x="2463" y="307"/>
                </a:lnTo>
                <a:lnTo>
                  <a:pt x="2491" y="302"/>
                </a:lnTo>
                <a:lnTo>
                  <a:pt x="2520" y="295"/>
                </a:lnTo>
                <a:lnTo>
                  <a:pt x="2533" y="293"/>
                </a:lnTo>
                <a:lnTo>
                  <a:pt x="2548" y="289"/>
                </a:lnTo>
                <a:lnTo>
                  <a:pt x="2607" y="275"/>
                </a:lnTo>
                <a:lnTo>
                  <a:pt x="2668" y="264"/>
                </a:lnTo>
                <a:lnTo>
                  <a:pt x="2721" y="256"/>
                </a:lnTo>
                <a:lnTo>
                  <a:pt x="2774" y="254"/>
                </a:lnTo>
                <a:lnTo>
                  <a:pt x="2791" y="254"/>
                </a:lnTo>
                <a:lnTo>
                  <a:pt x="2823" y="256"/>
                </a:lnTo>
                <a:lnTo>
                  <a:pt x="2856" y="261"/>
                </a:lnTo>
                <a:lnTo>
                  <a:pt x="2887" y="269"/>
                </a:lnTo>
                <a:lnTo>
                  <a:pt x="2919" y="279"/>
                </a:lnTo>
                <a:lnTo>
                  <a:pt x="2948" y="294"/>
                </a:lnTo>
                <a:lnTo>
                  <a:pt x="2976" y="315"/>
                </a:lnTo>
                <a:lnTo>
                  <a:pt x="2989" y="327"/>
                </a:lnTo>
                <a:lnTo>
                  <a:pt x="3000" y="339"/>
                </a:lnTo>
                <a:lnTo>
                  <a:pt x="3011" y="352"/>
                </a:lnTo>
                <a:lnTo>
                  <a:pt x="3016" y="359"/>
                </a:lnTo>
                <a:lnTo>
                  <a:pt x="3021" y="367"/>
                </a:lnTo>
                <a:lnTo>
                  <a:pt x="3035" y="398"/>
                </a:lnTo>
                <a:lnTo>
                  <a:pt x="3044" y="430"/>
                </a:lnTo>
                <a:lnTo>
                  <a:pt x="3050" y="461"/>
                </a:lnTo>
                <a:lnTo>
                  <a:pt x="3052" y="494"/>
                </a:lnTo>
                <a:lnTo>
                  <a:pt x="3052" y="537"/>
                </a:lnTo>
                <a:lnTo>
                  <a:pt x="3047" y="578"/>
                </a:lnTo>
                <a:lnTo>
                  <a:pt x="3040" y="618"/>
                </a:lnTo>
                <a:lnTo>
                  <a:pt x="3033" y="648"/>
                </a:lnTo>
                <a:lnTo>
                  <a:pt x="3024" y="678"/>
                </a:lnTo>
                <a:lnTo>
                  <a:pt x="3021" y="692"/>
                </a:lnTo>
                <a:lnTo>
                  <a:pt x="3017" y="706"/>
                </a:lnTo>
                <a:lnTo>
                  <a:pt x="3013" y="721"/>
                </a:lnTo>
                <a:lnTo>
                  <a:pt x="3012" y="728"/>
                </a:lnTo>
                <a:lnTo>
                  <a:pt x="3011" y="734"/>
                </a:lnTo>
                <a:lnTo>
                  <a:pt x="3005" y="772"/>
                </a:lnTo>
                <a:lnTo>
                  <a:pt x="3004" y="809"/>
                </a:lnTo>
                <a:lnTo>
                  <a:pt x="3006" y="847"/>
                </a:lnTo>
                <a:lnTo>
                  <a:pt x="3007" y="853"/>
                </a:lnTo>
                <a:lnTo>
                  <a:pt x="3008" y="860"/>
                </a:lnTo>
                <a:lnTo>
                  <a:pt x="3012" y="874"/>
                </a:lnTo>
                <a:lnTo>
                  <a:pt x="3016" y="887"/>
                </a:lnTo>
                <a:lnTo>
                  <a:pt x="3019" y="900"/>
                </a:lnTo>
                <a:lnTo>
                  <a:pt x="3028" y="920"/>
                </a:lnTo>
                <a:lnTo>
                  <a:pt x="3036" y="938"/>
                </a:lnTo>
                <a:lnTo>
                  <a:pt x="3064" y="912"/>
                </a:lnTo>
                <a:lnTo>
                  <a:pt x="3095" y="893"/>
                </a:lnTo>
                <a:lnTo>
                  <a:pt x="3124" y="880"/>
                </a:lnTo>
                <a:lnTo>
                  <a:pt x="3153" y="871"/>
                </a:lnTo>
                <a:lnTo>
                  <a:pt x="3182" y="866"/>
                </a:lnTo>
                <a:lnTo>
                  <a:pt x="3196" y="866"/>
                </a:lnTo>
                <a:lnTo>
                  <a:pt x="3219" y="868"/>
                </a:lnTo>
                <a:lnTo>
                  <a:pt x="3241" y="872"/>
                </a:lnTo>
                <a:lnTo>
                  <a:pt x="3261" y="880"/>
                </a:lnTo>
                <a:lnTo>
                  <a:pt x="3266" y="882"/>
                </a:lnTo>
                <a:lnTo>
                  <a:pt x="3270" y="886"/>
                </a:lnTo>
                <a:lnTo>
                  <a:pt x="3275" y="888"/>
                </a:lnTo>
                <a:lnTo>
                  <a:pt x="3281" y="894"/>
                </a:lnTo>
                <a:lnTo>
                  <a:pt x="3287" y="899"/>
                </a:lnTo>
                <a:lnTo>
                  <a:pt x="3292" y="905"/>
                </a:lnTo>
                <a:lnTo>
                  <a:pt x="3297" y="911"/>
                </a:lnTo>
                <a:lnTo>
                  <a:pt x="3301" y="917"/>
                </a:lnTo>
                <a:lnTo>
                  <a:pt x="3303" y="923"/>
                </a:lnTo>
                <a:lnTo>
                  <a:pt x="3308" y="938"/>
                </a:lnTo>
                <a:lnTo>
                  <a:pt x="3310" y="950"/>
                </a:lnTo>
                <a:lnTo>
                  <a:pt x="3310" y="960"/>
                </a:lnTo>
                <a:lnTo>
                  <a:pt x="3310" y="966"/>
                </a:lnTo>
                <a:lnTo>
                  <a:pt x="3309" y="969"/>
                </a:lnTo>
                <a:lnTo>
                  <a:pt x="3309" y="972"/>
                </a:lnTo>
                <a:lnTo>
                  <a:pt x="3309" y="973"/>
                </a:lnTo>
                <a:lnTo>
                  <a:pt x="3309" y="973"/>
                </a:lnTo>
                <a:lnTo>
                  <a:pt x="3309" y="973"/>
                </a:lnTo>
                <a:lnTo>
                  <a:pt x="3308" y="994"/>
                </a:lnTo>
                <a:lnTo>
                  <a:pt x="3303" y="1014"/>
                </a:lnTo>
                <a:lnTo>
                  <a:pt x="3292" y="1033"/>
                </a:lnTo>
                <a:lnTo>
                  <a:pt x="3276" y="1047"/>
                </a:lnTo>
                <a:lnTo>
                  <a:pt x="3258" y="1058"/>
                </a:lnTo>
                <a:lnTo>
                  <a:pt x="3239" y="1064"/>
                </a:lnTo>
                <a:lnTo>
                  <a:pt x="3221" y="1068"/>
                </a:lnTo>
                <a:lnTo>
                  <a:pt x="3204" y="1069"/>
                </a:lnTo>
                <a:lnTo>
                  <a:pt x="3176" y="1066"/>
                </a:lnTo>
                <a:lnTo>
                  <a:pt x="3145" y="1059"/>
                </a:lnTo>
                <a:lnTo>
                  <a:pt x="3115" y="1048"/>
                </a:lnTo>
                <a:lnTo>
                  <a:pt x="3088" y="1033"/>
                </a:lnTo>
                <a:lnTo>
                  <a:pt x="3063" y="1014"/>
                </a:lnTo>
                <a:lnTo>
                  <a:pt x="3057" y="1009"/>
                </a:lnTo>
                <a:lnTo>
                  <a:pt x="3053" y="1006"/>
                </a:lnTo>
                <a:lnTo>
                  <a:pt x="3034" y="1037"/>
                </a:lnTo>
                <a:lnTo>
                  <a:pt x="3019" y="1071"/>
                </a:lnTo>
                <a:lnTo>
                  <a:pt x="3011" y="1102"/>
                </a:lnTo>
                <a:lnTo>
                  <a:pt x="3007" y="1133"/>
                </a:lnTo>
                <a:lnTo>
                  <a:pt x="3006" y="1165"/>
                </a:lnTo>
                <a:lnTo>
                  <a:pt x="3007" y="1189"/>
                </a:lnTo>
                <a:lnTo>
                  <a:pt x="3008" y="1201"/>
                </a:lnTo>
                <a:lnTo>
                  <a:pt x="3010" y="1213"/>
                </a:lnTo>
                <a:lnTo>
                  <a:pt x="3012" y="1225"/>
                </a:lnTo>
                <a:lnTo>
                  <a:pt x="3014" y="1237"/>
                </a:lnTo>
                <a:lnTo>
                  <a:pt x="3019" y="1262"/>
                </a:lnTo>
                <a:lnTo>
                  <a:pt x="3030" y="1311"/>
                </a:lnTo>
                <a:lnTo>
                  <a:pt x="3038" y="1361"/>
                </a:lnTo>
                <a:lnTo>
                  <a:pt x="3041" y="1410"/>
                </a:lnTo>
                <a:lnTo>
                  <a:pt x="3040" y="1457"/>
                </a:lnTo>
                <a:lnTo>
                  <a:pt x="3036" y="1486"/>
                </a:lnTo>
                <a:lnTo>
                  <a:pt x="3029" y="1514"/>
                </a:lnTo>
                <a:lnTo>
                  <a:pt x="3019" y="1541"/>
                </a:lnTo>
                <a:lnTo>
                  <a:pt x="3016" y="1549"/>
                </a:lnTo>
                <a:lnTo>
                  <a:pt x="3013" y="1554"/>
                </a:lnTo>
                <a:lnTo>
                  <a:pt x="3011" y="1558"/>
                </a:lnTo>
                <a:lnTo>
                  <a:pt x="3002" y="1575"/>
                </a:lnTo>
                <a:lnTo>
                  <a:pt x="2990" y="1588"/>
                </a:lnTo>
                <a:lnTo>
                  <a:pt x="2979" y="1601"/>
                </a:lnTo>
                <a:lnTo>
                  <a:pt x="2968" y="1611"/>
                </a:lnTo>
                <a:lnTo>
                  <a:pt x="2956" y="1621"/>
                </a:lnTo>
                <a:lnTo>
                  <a:pt x="2945" y="1628"/>
                </a:lnTo>
                <a:lnTo>
                  <a:pt x="2934" y="1634"/>
                </a:lnTo>
                <a:lnTo>
                  <a:pt x="2925" y="1638"/>
                </a:lnTo>
                <a:lnTo>
                  <a:pt x="2916" y="1643"/>
                </a:lnTo>
                <a:lnTo>
                  <a:pt x="2910" y="1644"/>
                </a:lnTo>
                <a:lnTo>
                  <a:pt x="2905" y="1646"/>
                </a:lnTo>
                <a:lnTo>
                  <a:pt x="2902" y="1647"/>
                </a:lnTo>
                <a:lnTo>
                  <a:pt x="2897" y="1649"/>
                </a:lnTo>
                <a:lnTo>
                  <a:pt x="2893" y="1650"/>
                </a:lnTo>
                <a:lnTo>
                  <a:pt x="2891" y="1651"/>
                </a:lnTo>
                <a:lnTo>
                  <a:pt x="2890" y="1651"/>
                </a:lnTo>
                <a:lnTo>
                  <a:pt x="2890" y="1651"/>
                </a:lnTo>
                <a:lnTo>
                  <a:pt x="2887" y="1651"/>
                </a:lnTo>
                <a:lnTo>
                  <a:pt x="2887" y="1650"/>
                </a:lnTo>
                <a:lnTo>
                  <a:pt x="2887" y="1647"/>
                </a:lnTo>
                <a:lnTo>
                  <a:pt x="2888" y="1646"/>
                </a:lnTo>
                <a:lnTo>
                  <a:pt x="2888" y="1646"/>
                </a:lnTo>
                <a:lnTo>
                  <a:pt x="2891" y="1645"/>
                </a:lnTo>
                <a:lnTo>
                  <a:pt x="2894" y="1644"/>
                </a:lnTo>
                <a:lnTo>
                  <a:pt x="2899" y="1641"/>
                </a:lnTo>
                <a:lnTo>
                  <a:pt x="2905" y="1639"/>
                </a:lnTo>
                <a:lnTo>
                  <a:pt x="2913" y="1635"/>
                </a:lnTo>
                <a:lnTo>
                  <a:pt x="2921" y="1630"/>
                </a:lnTo>
                <a:lnTo>
                  <a:pt x="2930" y="1626"/>
                </a:lnTo>
                <a:lnTo>
                  <a:pt x="2943" y="1616"/>
                </a:lnTo>
                <a:lnTo>
                  <a:pt x="2956" y="1605"/>
                </a:lnTo>
                <a:lnTo>
                  <a:pt x="2970" y="1592"/>
                </a:lnTo>
                <a:lnTo>
                  <a:pt x="2979" y="1579"/>
                </a:lnTo>
                <a:lnTo>
                  <a:pt x="2988" y="1566"/>
                </a:lnTo>
                <a:lnTo>
                  <a:pt x="2995" y="1550"/>
                </a:lnTo>
                <a:lnTo>
                  <a:pt x="2997" y="1547"/>
                </a:lnTo>
                <a:lnTo>
                  <a:pt x="2999" y="1542"/>
                </a:lnTo>
                <a:lnTo>
                  <a:pt x="3002" y="1533"/>
                </a:lnTo>
                <a:lnTo>
                  <a:pt x="3008" y="1509"/>
                </a:lnTo>
                <a:lnTo>
                  <a:pt x="3013" y="1482"/>
                </a:lnTo>
                <a:lnTo>
                  <a:pt x="3014" y="1456"/>
                </a:lnTo>
                <a:lnTo>
                  <a:pt x="3014" y="1434"/>
                </a:lnTo>
                <a:lnTo>
                  <a:pt x="3013" y="1411"/>
                </a:lnTo>
                <a:lnTo>
                  <a:pt x="3010" y="1389"/>
                </a:lnTo>
                <a:lnTo>
                  <a:pt x="3006" y="1366"/>
                </a:lnTo>
                <a:lnTo>
                  <a:pt x="2996" y="1319"/>
                </a:lnTo>
                <a:lnTo>
                  <a:pt x="2983" y="1271"/>
                </a:lnTo>
                <a:lnTo>
                  <a:pt x="2977" y="1247"/>
                </a:lnTo>
                <a:lnTo>
                  <a:pt x="2973" y="1235"/>
                </a:lnTo>
                <a:lnTo>
                  <a:pt x="2971" y="1220"/>
                </a:lnTo>
                <a:lnTo>
                  <a:pt x="2967" y="1207"/>
                </a:lnTo>
                <a:lnTo>
                  <a:pt x="2966" y="1194"/>
                </a:lnTo>
                <a:lnTo>
                  <a:pt x="2962" y="1167"/>
                </a:lnTo>
                <a:lnTo>
                  <a:pt x="2961" y="1131"/>
                </a:lnTo>
                <a:lnTo>
                  <a:pt x="2965" y="1094"/>
                </a:lnTo>
                <a:lnTo>
                  <a:pt x="2971" y="1058"/>
                </a:lnTo>
                <a:lnTo>
                  <a:pt x="2982" y="1024"/>
                </a:lnTo>
                <a:lnTo>
                  <a:pt x="2996" y="991"/>
                </a:lnTo>
                <a:lnTo>
                  <a:pt x="3014" y="962"/>
                </a:lnTo>
                <a:lnTo>
                  <a:pt x="3000" y="938"/>
                </a:lnTo>
                <a:lnTo>
                  <a:pt x="2988" y="914"/>
                </a:lnTo>
                <a:lnTo>
                  <a:pt x="2982" y="898"/>
                </a:lnTo>
                <a:lnTo>
                  <a:pt x="2977" y="883"/>
                </a:lnTo>
                <a:lnTo>
                  <a:pt x="2973" y="868"/>
                </a:lnTo>
                <a:lnTo>
                  <a:pt x="2971" y="860"/>
                </a:lnTo>
                <a:lnTo>
                  <a:pt x="2970" y="852"/>
                </a:lnTo>
                <a:lnTo>
                  <a:pt x="2968" y="845"/>
                </a:lnTo>
                <a:lnTo>
                  <a:pt x="2967" y="837"/>
                </a:lnTo>
                <a:lnTo>
                  <a:pt x="2966" y="822"/>
                </a:lnTo>
                <a:lnTo>
                  <a:pt x="2964" y="790"/>
                </a:lnTo>
                <a:lnTo>
                  <a:pt x="2965" y="774"/>
                </a:lnTo>
                <a:lnTo>
                  <a:pt x="2966" y="758"/>
                </a:lnTo>
                <a:lnTo>
                  <a:pt x="2970" y="727"/>
                </a:lnTo>
                <a:lnTo>
                  <a:pt x="2971" y="718"/>
                </a:lnTo>
                <a:lnTo>
                  <a:pt x="2972" y="711"/>
                </a:lnTo>
                <a:lnTo>
                  <a:pt x="2974" y="697"/>
                </a:lnTo>
                <a:lnTo>
                  <a:pt x="2978" y="682"/>
                </a:lnTo>
                <a:lnTo>
                  <a:pt x="2982" y="666"/>
                </a:lnTo>
                <a:lnTo>
                  <a:pt x="2989" y="638"/>
                </a:lnTo>
                <a:lnTo>
                  <a:pt x="2994" y="609"/>
                </a:lnTo>
                <a:lnTo>
                  <a:pt x="3000" y="572"/>
                </a:lnTo>
                <a:lnTo>
                  <a:pt x="3002" y="534"/>
                </a:lnTo>
                <a:lnTo>
                  <a:pt x="3002" y="496"/>
                </a:lnTo>
                <a:lnTo>
                  <a:pt x="3000" y="469"/>
                </a:lnTo>
                <a:lnTo>
                  <a:pt x="2994" y="442"/>
                </a:lnTo>
                <a:lnTo>
                  <a:pt x="2987" y="418"/>
                </a:lnTo>
                <a:lnTo>
                  <a:pt x="2974" y="395"/>
                </a:lnTo>
                <a:lnTo>
                  <a:pt x="2960" y="374"/>
                </a:lnTo>
                <a:lnTo>
                  <a:pt x="2942" y="356"/>
                </a:lnTo>
                <a:lnTo>
                  <a:pt x="2920" y="341"/>
                </a:lnTo>
                <a:lnTo>
                  <a:pt x="2897" y="330"/>
                </a:lnTo>
                <a:lnTo>
                  <a:pt x="2891" y="328"/>
                </a:lnTo>
                <a:lnTo>
                  <a:pt x="2885" y="326"/>
                </a:lnTo>
                <a:lnTo>
                  <a:pt x="2879" y="323"/>
                </a:lnTo>
                <a:lnTo>
                  <a:pt x="2871" y="322"/>
                </a:lnTo>
                <a:lnTo>
                  <a:pt x="2845" y="316"/>
                </a:lnTo>
                <a:lnTo>
                  <a:pt x="2818" y="312"/>
                </a:lnTo>
                <a:lnTo>
                  <a:pt x="2790" y="310"/>
                </a:lnTo>
                <a:lnTo>
                  <a:pt x="2777" y="310"/>
                </a:lnTo>
                <a:lnTo>
                  <a:pt x="2727" y="312"/>
                </a:lnTo>
                <a:lnTo>
                  <a:pt x="2676" y="318"/>
                </a:lnTo>
                <a:lnTo>
                  <a:pt x="2618" y="328"/>
                </a:lnTo>
                <a:lnTo>
                  <a:pt x="2590" y="334"/>
                </a:lnTo>
                <a:lnTo>
                  <a:pt x="2561" y="341"/>
                </a:lnTo>
                <a:lnTo>
                  <a:pt x="2532" y="347"/>
                </a:lnTo>
                <a:lnTo>
                  <a:pt x="2517" y="351"/>
                </a:lnTo>
                <a:lnTo>
                  <a:pt x="2501" y="355"/>
                </a:lnTo>
                <a:lnTo>
                  <a:pt x="2471" y="359"/>
                </a:lnTo>
                <a:lnTo>
                  <a:pt x="2440" y="363"/>
                </a:lnTo>
                <a:lnTo>
                  <a:pt x="2398" y="364"/>
                </a:lnTo>
                <a:lnTo>
                  <a:pt x="2356" y="363"/>
                </a:lnTo>
                <a:lnTo>
                  <a:pt x="2314" y="356"/>
                </a:lnTo>
                <a:lnTo>
                  <a:pt x="2282" y="346"/>
                </a:lnTo>
                <a:lnTo>
                  <a:pt x="2252" y="335"/>
                </a:lnTo>
                <a:lnTo>
                  <a:pt x="2223" y="319"/>
                </a:lnTo>
                <a:lnTo>
                  <a:pt x="2197" y="301"/>
                </a:lnTo>
                <a:lnTo>
                  <a:pt x="2169" y="279"/>
                </a:lnTo>
                <a:lnTo>
                  <a:pt x="2145" y="255"/>
                </a:lnTo>
                <a:lnTo>
                  <a:pt x="2122" y="230"/>
                </a:lnTo>
                <a:lnTo>
                  <a:pt x="2088" y="254"/>
                </a:lnTo>
                <a:lnTo>
                  <a:pt x="2052" y="277"/>
                </a:lnTo>
                <a:lnTo>
                  <a:pt x="2003" y="302"/>
                </a:lnTo>
                <a:lnTo>
                  <a:pt x="1952" y="322"/>
                </a:lnTo>
                <a:lnTo>
                  <a:pt x="1917" y="332"/>
                </a:lnTo>
                <a:lnTo>
                  <a:pt x="1881" y="338"/>
                </a:lnTo>
                <a:lnTo>
                  <a:pt x="1844" y="340"/>
                </a:lnTo>
                <a:lnTo>
                  <a:pt x="1830" y="340"/>
                </a:lnTo>
                <a:lnTo>
                  <a:pt x="1816" y="339"/>
                </a:lnTo>
                <a:lnTo>
                  <a:pt x="1788" y="336"/>
                </a:lnTo>
                <a:lnTo>
                  <a:pt x="1762" y="330"/>
                </a:lnTo>
                <a:lnTo>
                  <a:pt x="1734" y="322"/>
                </a:lnTo>
                <a:lnTo>
                  <a:pt x="1728" y="319"/>
                </a:lnTo>
                <a:lnTo>
                  <a:pt x="1722" y="317"/>
                </a:lnTo>
                <a:lnTo>
                  <a:pt x="1716" y="315"/>
                </a:lnTo>
                <a:lnTo>
                  <a:pt x="1712" y="313"/>
                </a:lnTo>
                <a:lnTo>
                  <a:pt x="1711" y="312"/>
                </a:lnTo>
                <a:lnTo>
                  <a:pt x="1711" y="312"/>
                </a:lnTo>
                <a:lnTo>
                  <a:pt x="1710" y="312"/>
                </a:lnTo>
                <a:lnTo>
                  <a:pt x="1708" y="311"/>
                </a:lnTo>
                <a:lnTo>
                  <a:pt x="1684" y="299"/>
                </a:lnTo>
                <a:lnTo>
                  <a:pt x="1650" y="276"/>
                </a:lnTo>
                <a:lnTo>
                  <a:pt x="1622" y="293"/>
                </a:lnTo>
                <a:lnTo>
                  <a:pt x="1598" y="305"/>
                </a:lnTo>
                <a:lnTo>
                  <a:pt x="1573" y="315"/>
                </a:lnTo>
                <a:lnTo>
                  <a:pt x="1541" y="324"/>
                </a:lnTo>
                <a:lnTo>
                  <a:pt x="1508" y="329"/>
                </a:lnTo>
                <a:lnTo>
                  <a:pt x="1476" y="330"/>
                </a:lnTo>
                <a:lnTo>
                  <a:pt x="1466" y="330"/>
                </a:lnTo>
                <a:lnTo>
                  <a:pt x="1431" y="328"/>
                </a:lnTo>
                <a:lnTo>
                  <a:pt x="1395" y="321"/>
                </a:lnTo>
                <a:lnTo>
                  <a:pt x="1362" y="311"/>
                </a:lnTo>
                <a:lnTo>
                  <a:pt x="1312" y="292"/>
                </a:lnTo>
                <a:lnTo>
                  <a:pt x="1265" y="266"/>
                </a:lnTo>
                <a:lnTo>
                  <a:pt x="1224" y="238"/>
                </a:lnTo>
                <a:lnTo>
                  <a:pt x="1184" y="208"/>
                </a:lnTo>
                <a:lnTo>
                  <a:pt x="1174" y="221"/>
                </a:lnTo>
                <a:lnTo>
                  <a:pt x="1166" y="230"/>
                </a:lnTo>
                <a:lnTo>
                  <a:pt x="1158" y="238"/>
                </a:lnTo>
                <a:lnTo>
                  <a:pt x="1149" y="247"/>
                </a:lnTo>
                <a:lnTo>
                  <a:pt x="1141" y="255"/>
                </a:lnTo>
                <a:lnTo>
                  <a:pt x="1132" y="264"/>
                </a:lnTo>
                <a:lnTo>
                  <a:pt x="1123" y="271"/>
                </a:lnTo>
                <a:lnTo>
                  <a:pt x="1113" y="279"/>
                </a:lnTo>
                <a:lnTo>
                  <a:pt x="1103" y="287"/>
                </a:lnTo>
                <a:lnTo>
                  <a:pt x="1094" y="293"/>
                </a:lnTo>
                <a:lnTo>
                  <a:pt x="1084" y="300"/>
                </a:lnTo>
                <a:lnTo>
                  <a:pt x="1063" y="311"/>
                </a:lnTo>
                <a:lnTo>
                  <a:pt x="1052" y="317"/>
                </a:lnTo>
                <a:lnTo>
                  <a:pt x="1040" y="321"/>
                </a:lnTo>
                <a:lnTo>
                  <a:pt x="1029" y="326"/>
                </a:lnTo>
                <a:lnTo>
                  <a:pt x="1018" y="329"/>
                </a:lnTo>
                <a:lnTo>
                  <a:pt x="995" y="335"/>
                </a:lnTo>
                <a:lnTo>
                  <a:pt x="971" y="340"/>
                </a:lnTo>
                <a:lnTo>
                  <a:pt x="947" y="342"/>
                </a:lnTo>
                <a:lnTo>
                  <a:pt x="924" y="342"/>
                </a:lnTo>
                <a:lnTo>
                  <a:pt x="914" y="342"/>
                </a:lnTo>
                <a:lnTo>
                  <a:pt x="912" y="342"/>
                </a:lnTo>
                <a:lnTo>
                  <a:pt x="899" y="342"/>
                </a:lnTo>
                <a:lnTo>
                  <a:pt x="875" y="340"/>
                </a:lnTo>
                <a:lnTo>
                  <a:pt x="852" y="338"/>
                </a:lnTo>
                <a:lnTo>
                  <a:pt x="850" y="336"/>
                </a:lnTo>
                <a:lnTo>
                  <a:pt x="850" y="334"/>
                </a:lnTo>
                <a:lnTo>
                  <a:pt x="851" y="333"/>
                </a:lnTo>
                <a:lnTo>
                  <a:pt x="852" y="333"/>
                </a:lnTo>
                <a:lnTo>
                  <a:pt x="852" y="333"/>
                </a:lnTo>
                <a:lnTo>
                  <a:pt x="876" y="334"/>
                </a:lnTo>
                <a:lnTo>
                  <a:pt x="899" y="335"/>
                </a:lnTo>
                <a:lnTo>
                  <a:pt x="912" y="336"/>
                </a:lnTo>
                <a:lnTo>
                  <a:pt x="912" y="336"/>
                </a:lnTo>
                <a:lnTo>
                  <a:pt x="924" y="336"/>
                </a:lnTo>
                <a:lnTo>
                  <a:pt x="947" y="334"/>
                </a:lnTo>
                <a:lnTo>
                  <a:pt x="970" y="332"/>
                </a:lnTo>
                <a:lnTo>
                  <a:pt x="993" y="327"/>
                </a:lnTo>
                <a:lnTo>
                  <a:pt x="1016" y="321"/>
                </a:lnTo>
                <a:lnTo>
                  <a:pt x="1027" y="317"/>
                </a:lnTo>
                <a:lnTo>
                  <a:pt x="1037" y="312"/>
                </a:lnTo>
                <a:lnTo>
                  <a:pt x="1047" y="307"/>
                </a:lnTo>
                <a:lnTo>
                  <a:pt x="1058" y="302"/>
                </a:lnTo>
                <a:lnTo>
                  <a:pt x="1078" y="290"/>
                </a:lnTo>
                <a:lnTo>
                  <a:pt x="1087" y="284"/>
                </a:lnTo>
                <a:lnTo>
                  <a:pt x="1097" y="277"/>
                </a:lnTo>
                <a:lnTo>
                  <a:pt x="1107" y="270"/>
                </a:lnTo>
                <a:lnTo>
                  <a:pt x="1115" y="262"/>
                </a:lnTo>
                <a:lnTo>
                  <a:pt x="1124" y="255"/>
                </a:lnTo>
                <a:lnTo>
                  <a:pt x="1132" y="247"/>
                </a:lnTo>
                <a:lnTo>
                  <a:pt x="1141" y="238"/>
                </a:lnTo>
                <a:lnTo>
                  <a:pt x="1148" y="230"/>
                </a:lnTo>
                <a:lnTo>
                  <a:pt x="1157" y="221"/>
                </a:lnTo>
                <a:lnTo>
                  <a:pt x="1164" y="213"/>
                </a:lnTo>
                <a:lnTo>
                  <a:pt x="1178" y="195"/>
                </a:lnTo>
                <a:lnTo>
                  <a:pt x="1183" y="188"/>
                </a:lnTo>
                <a:lnTo>
                  <a:pt x="1188" y="193"/>
                </a:lnTo>
                <a:lnTo>
                  <a:pt x="1229" y="224"/>
                </a:lnTo>
                <a:lnTo>
                  <a:pt x="1273" y="253"/>
                </a:lnTo>
                <a:lnTo>
                  <a:pt x="1319" y="276"/>
                </a:lnTo>
                <a:lnTo>
                  <a:pt x="1366" y="294"/>
                </a:lnTo>
                <a:lnTo>
                  <a:pt x="1416" y="306"/>
                </a:lnTo>
                <a:lnTo>
                  <a:pt x="1467" y="310"/>
                </a:lnTo>
                <a:lnTo>
                  <a:pt x="1469" y="310"/>
                </a:lnTo>
                <a:lnTo>
                  <a:pt x="1502" y="309"/>
                </a:lnTo>
                <a:lnTo>
                  <a:pt x="1534" y="302"/>
                </a:lnTo>
                <a:lnTo>
                  <a:pt x="1565" y="294"/>
                </a:lnTo>
                <a:lnTo>
                  <a:pt x="1588" y="284"/>
                </a:lnTo>
                <a:lnTo>
                  <a:pt x="1611" y="272"/>
                </a:lnTo>
                <a:lnTo>
                  <a:pt x="1631" y="259"/>
                </a:lnTo>
                <a:lnTo>
                  <a:pt x="1608" y="235"/>
                </a:lnTo>
                <a:lnTo>
                  <a:pt x="1588" y="208"/>
                </a:lnTo>
                <a:lnTo>
                  <a:pt x="1571" y="178"/>
                </a:lnTo>
                <a:lnTo>
                  <a:pt x="1562" y="151"/>
                </a:lnTo>
                <a:lnTo>
                  <a:pt x="1556" y="123"/>
                </a:lnTo>
                <a:lnTo>
                  <a:pt x="1553" y="104"/>
                </a:lnTo>
                <a:lnTo>
                  <a:pt x="1554" y="84"/>
                </a:lnTo>
                <a:lnTo>
                  <a:pt x="1559" y="65"/>
                </a:lnTo>
                <a:lnTo>
                  <a:pt x="1566" y="45"/>
                </a:lnTo>
                <a:lnTo>
                  <a:pt x="1580" y="28"/>
                </a:lnTo>
                <a:lnTo>
                  <a:pt x="1597" y="15"/>
                </a:lnTo>
                <a:lnTo>
                  <a:pt x="1604" y="11"/>
                </a:lnTo>
                <a:lnTo>
                  <a:pt x="1611" y="8"/>
                </a:lnTo>
                <a:lnTo>
                  <a:pt x="1619" y="5"/>
                </a:lnTo>
                <a:lnTo>
                  <a:pt x="1626" y="4"/>
                </a:lnTo>
                <a:lnTo>
                  <a:pt x="1631" y="3"/>
                </a:lnTo>
                <a:lnTo>
                  <a:pt x="1636" y="2"/>
                </a:lnTo>
                <a:lnTo>
                  <a:pt x="1642" y="2"/>
                </a:lnTo>
                <a:lnTo>
                  <a:pt x="1648" y="0"/>
                </a:lnTo>
                <a:lnTo>
                  <a:pt x="1654" y="0"/>
                </a:lnTo>
                <a:lnTo>
                  <a:pt x="165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lIns="68580" tIns="34290" rIns="68580" bIns="34290"/>
          <a:lstStyle/>
          <a:p>
            <a:pPr defTabSz="6857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95A5A6"/>
              </a:solidFill>
              <a:latin typeface="Calibri"/>
            </a:endParaRPr>
          </a:p>
        </p:txBody>
      </p:sp>
      <p:grpSp>
        <p:nvGrpSpPr>
          <p:cNvPr id="121861" name="Group 15"/>
          <p:cNvGrpSpPr>
            <a:grpSpLocks/>
          </p:cNvGrpSpPr>
          <p:nvPr/>
        </p:nvGrpSpPr>
        <p:grpSpPr bwMode="auto">
          <a:xfrm>
            <a:off x="2979738" y="1227138"/>
            <a:ext cx="814387" cy="895350"/>
            <a:chOff x="3081950" y="1814843"/>
            <a:chExt cx="1237994" cy="1018896"/>
          </a:xfrm>
        </p:grpSpPr>
        <p:sp>
          <p:nvSpPr>
            <p:cNvPr id="20" name="Freeform: Shape 1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081950" y="1814843"/>
              <a:ext cx="506781" cy="1018896"/>
            </a:xfrm>
            <a:custGeom>
              <a:avLst/>
              <a:gdLst/>
              <a:ahLst/>
              <a:cxnLst/>
              <a:rect l="l" t="t" r="r" b="b"/>
              <a:pathLst>
                <a:path w="505885" h="1018896">
                  <a:moveTo>
                    <a:pt x="448884" y="0"/>
                  </a:moveTo>
                  <a:lnTo>
                    <a:pt x="505885" y="74814"/>
                  </a:lnTo>
                  <a:cubicBezTo>
                    <a:pt x="388320" y="159129"/>
                    <a:pt x="301928" y="242849"/>
                    <a:pt x="246708" y="325976"/>
                  </a:cubicBezTo>
                  <a:cubicBezTo>
                    <a:pt x="191488" y="409102"/>
                    <a:pt x="163878" y="480948"/>
                    <a:pt x="163878" y="541511"/>
                  </a:cubicBezTo>
                  <a:cubicBezTo>
                    <a:pt x="163878" y="581887"/>
                    <a:pt x="178128" y="602075"/>
                    <a:pt x="206629" y="602075"/>
                  </a:cubicBezTo>
                  <a:lnTo>
                    <a:pt x="224442" y="600294"/>
                  </a:lnTo>
                  <a:cubicBezTo>
                    <a:pt x="252942" y="593169"/>
                    <a:pt x="276693" y="589606"/>
                    <a:pt x="295693" y="589606"/>
                  </a:cubicBezTo>
                  <a:cubicBezTo>
                    <a:pt x="347944" y="589606"/>
                    <a:pt x="392773" y="608904"/>
                    <a:pt x="430180" y="647498"/>
                  </a:cubicBezTo>
                  <a:cubicBezTo>
                    <a:pt x="467587" y="686092"/>
                    <a:pt x="486291" y="733890"/>
                    <a:pt x="486291" y="790892"/>
                  </a:cubicBezTo>
                  <a:cubicBezTo>
                    <a:pt x="486291" y="853830"/>
                    <a:pt x="466400" y="907566"/>
                    <a:pt x="426618" y="952098"/>
                  </a:cubicBezTo>
                  <a:cubicBezTo>
                    <a:pt x="386836" y="996630"/>
                    <a:pt x="340819" y="1018896"/>
                    <a:pt x="288568" y="1018896"/>
                  </a:cubicBezTo>
                  <a:cubicBezTo>
                    <a:pt x="212566" y="1018896"/>
                    <a:pt x="145471" y="986536"/>
                    <a:pt x="87283" y="921816"/>
                  </a:cubicBezTo>
                  <a:cubicBezTo>
                    <a:pt x="29094" y="857096"/>
                    <a:pt x="0" y="773079"/>
                    <a:pt x="0" y="669764"/>
                  </a:cubicBezTo>
                  <a:cubicBezTo>
                    <a:pt x="0" y="421571"/>
                    <a:pt x="149628" y="198317"/>
                    <a:pt x="44888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rgbClr val="95A5A6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813163" y="1814843"/>
              <a:ext cx="506781" cy="1018896"/>
            </a:xfrm>
            <a:custGeom>
              <a:avLst/>
              <a:gdLst/>
              <a:ahLst/>
              <a:cxnLst/>
              <a:rect l="l" t="t" r="r" b="b"/>
              <a:pathLst>
                <a:path w="505886" h="1018896">
                  <a:moveTo>
                    <a:pt x="447103" y="0"/>
                  </a:moveTo>
                  <a:lnTo>
                    <a:pt x="505886" y="75037"/>
                  </a:lnTo>
                  <a:cubicBezTo>
                    <a:pt x="388321" y="159592"/>
                    <a:pt x="301929" y="243559"/>
                    <a:pt x="246709" y="326936"/>
                  </a:cubicBezTo>
                  <a:cubicBezTo>
                    <a:pt x="191489" y="410313"/>
                    <a:pt x="163879" y="482376"/>
                    <a:pt x="163879" y="543126"/>
                  </a:cubicBezTo>
                  <a:cubicBezTo>
                    <a:pt x="163879" y="583613"/>
                    <a:pt x="177535" y="603856"/>
                    <a:pt x="204848" y="603856"/>
                  </a:cubicBezTo>
                  <a:lnTo>
                    <a:pt x="222661" y="602075"/>
                  </a:lnTo>
                  <a:cubicBezTo>
                    <a:pt x="252349" y="594950"/>
                    <a:pt x="276100" y="591387"/>
                    <a:pt x="293913" y="591387"/>
                  </a:cubicBezTo>
                  <a:cubicBezTo>
                    <a:pt x="347351" y="591387"/>
                    <a:pt x="392774" y="610610"/>
                    <a:pt x="430181" y="649057"/>
                  </a:cubicBezTo>
                  <a:cubicBezTo>
                    <a:pt x="467588" y="687503"/>
                    <a:pt x="486292" y="735106"/>
                    <a:pt x="486292" y="791866"/>
                  </a:cubicBezTo>
                  <a:cubicBezTo>
                    <a:pt x="486292" y="854526"/>
                    <a:pt x="466104" y="908030"/>
                    <a:pt x="425728" y="952376"/>
                  </a:cubicBezTo>
                  <a:cubicBezTo>
                    <a:pt x="385352" y="996723"/>
                    <a:pt x="339633" y="1018896"/>
                    <a:pt x="288569" y="1018896"/>
                  </a:cubicBezTo>
                  <a:cubicBezTo>
                    <a:pt x="211380" y="1018896"/>
                    <a:pt x="143988" y="986536"/>
                    <a:pt x="86393" y="921816"/>
                  </a:cubicBezTo>
                  <a:cubicBezTo>
                    <a:pt x="28798" y="857096"/>
                    <a:pt x="0" y="773079"/>
                    <a:pt x="0" y="669764"/>
                  </a:cubicBezTo>
                  <a:cubicBezTo>
                    <a:pt x="0" y="421571"/>
                    <a:pt x="149035" y="198317"/>
                    <a:pt x="44710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rgbClr val="95A5A6"/>
                </a:solidFill>
              </a:endParaRPr>
            </a:p>
          </p:txBody>
        </p:sp>
      </p:grpSp>
      <p:grpSp>
        <p:nvGrpSpPr>
          <p:cNvPr id="121862" name="Group 21"/>
          <p:cNvGrpSpPr>
            <a:grpSpLocks/>
          </p:cNvGrpSpPr>
          <p:nvPr/>
        </p:nvGrpSpPr>
        <p:grpSpPr bwMode="auto">
          <a:xfrm rot="10800000">
            <a:off x="6657975" y="4749800"/>
            <a:ext cx="814388" cy="895350"/>
            <a:chOff x="3081950" y="1814843"/>
            <a:chExt cx="1237994" cy="1018896"/>
          </a:xfrm>
        </p:grpSpPr>
        <p:sp>
          <p:nvSpPr>
            <p:cNvPr id="23" name="Freeform: Shape 2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062644" y="1814843"/>
              <a:ext cx="506781" cy="1018896"/>
            </a:xfrm>
            <a:custGeom>
              <a:avLst/>
              <a:gdLst/>
              <a:ahLst/>
              <a:cxnLst/>
              <a:rect l="l" t="t" r="r" b="b"/>
              <a:pathLst>
                <a:path w="505885" h="1018896">
                  <a:moveTo>
                    <a:pt x="448884" y="0"/>
                  </a:moveTo>
                  <a:lnTo>
                    <a:pt x="505885" y="74814"/>
                  </a:lnTo>
                  <a:cubicBezTo>
                    <a:pt x="388320" y="159129"/>
                    <a:pt x="301928" y="242849"/>
                    <a:pt x="246708" y="325976"/>
                  </a:cubicBezTo>
                  <a:cubicBezTo>
                    <a:pt x="191488" y="409102"/>
                    <a:pt x="163878" y="480948"/>
                    <a:pt x="163878" y="541511"/>
                  </a:cubicBezTo>
                  <a:cubicBezTo>
                    <a:pt x="163878" y="581887"/>
                    <a:pt x="178128" y="602075"/>
                    <a:pt x="206629" y="602075"/>
                  </a:cubicBezTo>
                  <a:lnTo>
                    <a:pt x="224442" y="600294"/>
                  </a:lnTo>
                  <a:cubicBezTo>
                    <a:pt x="252942" y="593169"/>
                    <a:pt x="276693" y="589606"/>
                    <a:pt x="295693" y="589606"/>
                  </a:cubicBezTo>
                  <a:cubicBezTo>
                    <a:pt x="347944" y="589606"/>
                    <a:pt x="392773" y="608904"/>
                    <a:pt x="430180" y="647498"/>
                  </a:cubicBezTo>
                  <a:cubicBezTo>
                    <a:pt x="467587" y="686092"/>
                    <a:pt x="486291" y="733890"/>
                    <a:pt x="486291" y="790892"/>
                  </a:cubicBezTo>
                  <a:cubicBezTo>
                    <a:pt x="486291" y="853830"/>
                    <a:pt x="466400" y="907566"/>
                    <a:pt x="426618" y="952098"/>
                  </a:cubicBezTo>
                  <a:cubicBezTo>
                    <a:pt x="386836" y="996630"/>
                    <a:pt x="340819" y="1018896"/>
                    <a:pt x="288568" y="1018896"/>
                  </a:cubicBezTo>
                  <a:cubicBezTo>
                    <a:pt x="212566" y="1018896"/>
                    <a:pt x="145471" y="986536"/>
                    <a:pt x="87283" y="921816"/>
                  </a:cubicBezTo>
                  <a:cubicBezTo>
                    <a:pt x="29094" y="857096"/>
                    <a:pt x="0" y="773079"/>
                    <a:pt x="0" y="669764"/>
                  </a:cubicBezTo>
                  <a:cubicBezTo>
                    <a:pt x="0" y="421571"/>
                    <a:pt x="149628" y="198317"/>
                    <a:pt x="44888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rgbClr val="95A5A6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796270" y="1814843"/>
              <a:ext cx="506781" cy="1018896"/>
            </a:xfrm>
            <a:custGeom>
              <a:avLst/>
              <a:gdLst/>
              <a:ahLst/>
              <a:cxnLst/>
              <a:rect l="l" t="t" r="r" b="b"/>
              <a:pathLst>
                <a:path w="505886" h="1018896">
                  <a:moveTo>
                    <a:pt x="447103" y="0"/>
                  </a:moveTo>
                  <a:lnTo>
                    <a:pt x="505886" y="75037"/>
                  </a:lnTo>
                  <a:cubicBezTo>
                    <a:pt x="388321" y="159592"/>
                    <a:pt x="301929" y="243559"/>
                    <a:pt x="246709" y="326936"/>
                  </a:cubicBezTo>
                  <a:cubicBezTo>
                    <a:pt x="191489" y="410313"/>
                    <a:pt x="163879" y="482376"/>
                    <a:pt x="163879" y="543126"/>
                  </a:cubicBezTo>
                  <a:cubicBezTo>
                    <a:pt x="163879" y="583613"/>
                    <a:pt x="177535" y="603856"/>
                    <a:pt x="204848" y="603856"/>
                  </a:cubicBezTo>
                  <a:lnTo>
                    <a:pt x="222661" y="602075"/>
                  </a:lnTo>
                  <a:cubicBezTo>
                    <a:pt x="252349" y="594950"/>
                    <a:pt x="276100" y="591387"/>
                    <a:pt x="293913" y="591387"/>
                  </a:cubicBezTo>
                  <a:cubicBezTo>
                    <a:pt x="347351" y="591387"/>
                    <a:pt x="392774" y="610610"/>
                    <a:pt x="430181" y="649057"/>
                  </a:cubicBezTo>
                  <a:cubicBezTo>
                    <a:pt x="467588" y="687503"/>
                    <a:pt x="486292" y="735106"/>
                    <a:pt x="486292" y="791866"/>
                  </a:cubicBezTo>
                  <a:cubicBezTo>
                    <a:pt x="486292" y="854526"/>
                    <a:pt x="466104" y="908030"/>
                    <a:pt x="425728" y="952376"/>
                  </a:cubicBezTo>
                  <a:cubicBezTo>
                    <a:pt x="385352" y="996723"/>
                    <a:pt x="339633" y="1018896"/>
                    <a:pt x="288569" y="1018896"/>
                  </a:cubicBezTo>
                  <a:cubicBezTo>
                    <a:pt x="211380" y="1018896"/>
                    <a:pt x="143988" y="986536"/>
                    <a:pt x="86393" y="921816"/>
                  </a:cubicBezTo>
                  <a:cubicBezTo>
                    <a:pt x="28798" y="857096"/>
                    <a:pt x="0" y="773079"/>
                    <a:pt x="0" y="669764"/>
                  </a:cubicBezTo>
                  <a:cubicBezTo>
                    <a:pt x="0" y="421571"/>
                    <a:pt x="149035" y="198317"/>
                    <a:pt x="44710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rgbClr val="95A5A6"/>
                </a:solidFill>
              </a:endParaRPr>
            </a:p>
          </p:txBody>
        </p:sp>
      </p:grpSp>
      <p:pic>
        <p:nvPicPr>
          <p:cNvPr id="47106" name="Picture 2" descr="Резултат с изображение за paul harris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6" y="1206501"/>
            <a:ext cx="1714500" cy="2582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186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045200"/>
            <a:ext cx="162877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Благодаря за вниманието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>
              <a:defRPr/>
            </a:pPr>
            <a:r>
              <a:rPr lang="bg-BG" sz="3600" b="1" dirty="0" smtClean="0"/>
              <a:t>Календар на президента</a:t>
            </a:r>
            <a:endParaRPr lang="en-US" sz="22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611688"/>
            <a:ext cx="7639050" cy="1409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eaLnBrk="1" hangingPunct="1">
              <a:defRPr/>
            </a:pPr>
            <a:r>
              <a:rPr lang="bg-BG" sz="4500" b="1" dirty="0"/>
              <a:t>Планиране на ротарианската </a:t>
            </a:r>
            <a:r>
              <a:rPr lang="bg-BG" sz="4500" b="1" dirty="0" smtClean="0"/>
              <a:t>година. Ресурси. Цели. </a:t>
            </a:r>
            <a:r>
              <a:rPr lang="bg-BG" sz="4500" b="1" dirty="0"/>
              <a:t>Задължителни действия в My Rotary и в РК </a:t>
            </a:r>
            <a:r>
              <a:rPr lang="bg-BG" sz="4500" b="1" dirty="0" smtClean="0"/>
              <a:t>Централ.</a:t>
            </a:r>
            <a:endParaRPr lang="bg-BG" sz="2000" b="1" dirty="0" smtClean="0"/>
          </a:p>
          <a:p>
            <a:pPr eaLnBrk="1" hangingPunct="1">
              <a:defRPr/>
            </a:pPr>
            <a:endParaRPr lang="bg-BG" alt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bg-BG" altLang="en-US" sz="4200" b="1" dirty="0" smtClean="0">
                <a:latin typeface="Georgia" pitchFamily="18" charset="0"/>
                <a:cs typeface="Times New Roman" pitchFamily="18" charset="0"/>
              </a:rPr>
              <a:t>Пламен Цветков, </a:t>
            </a:r>
            <a:r>
              <a:rPr lang="bg-BG" altLang="en-US" sz="4200" b="1" dirty="0">
                <a:latin typeface="Georgia" pitchFamily="18" charset="0"/>
                <a:cs typeface="Times New Roman" pitchFamily="18" charset="0"/>
              </a:rPr>
              <a:t>РК Русе </a:t>
            </a:r>
            <a:r>
              <a:rPr lang="bg-BG" altLang="en-US" sz="4200" b="1" dirty="0" smtClean="0">
                <a:latin typeface="Georgia" pitchFamily="18" charset="0"/>
                <a:cs typeface="Times New Roman" pitchFamily="18" charset="0"/>
              </a:rPr>
              <a:t>Дунав </a:t>
            </a:r>
          </a:p>
          <a:p>
            <a:pPr eaLnBrk="1" hangingPunct="1">
              <a:defRPr/>
            </a:pPr>
            <a:r>
              <a:rPr lang="bg-BG" altLang="en-US" sz="3800" b="1" dirty="0" smtClean="0">
                <a:latin typeface="Georgia" pitchFamily="18" charset="0"/>
                <a:cs typeface="Times New Roman" pitchFamily="18" charset="0"/>
              </a:rPr>
              <a:t>Организационен секретар на Д2482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400" b="1" smtClean="0">
                <a:latin typeface="Arial Narrow" panose="020B0606020202030204" pitchFamily="34" charset="0"/>
              </a:rPr>
              <a:t>ПЛАНИРАНЕ</a:t>
            </a:r>
            <a:r>
              <a:rPr lang="bg-BG" altLang="bg-BG" b="1" smtClean="0">
                <a:latin typeface="Arial Narrow" panose="020B0606020202030204" pitchFamily="34" charset="0"/>
              </a:rPr>
              <a:t> НА РОТАРИАНСКАТА ГОДИНА</a:t>
            </a: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9028" name="TextBox 13"/>
          <p:cNvSpPr txBox="1">
            <a:spLocks noChangeArrowheads="1"/>
          </p:cNvSpPr>
          <p:nvPr/>
        </p:nvSpPr>
        <p:spPr bwMode="auto">
          <a:xfrm>
            <a:off x="692150" y="1628775"/>
            <a:ext cx="740886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2800" b="1">
                <a:solidFill>
                  <a:srgbClr val="002060"/>
                </a:solidFill>
                <a:latin typeface="Georgia" panose="02040502050405020303" pitchFamily="18" charset="0"/>
              </a:rPr>
              <a:t>Отговорности на Елект Президента:</a:t>
            </a:r>
          </a:p>
          <a:p>
            <a:pPr eaLnBrk="1" hangingPunct="1"/>
            <a:endParaRPr lang="bg-BG" altLang="bg-BG" sz="1600" b="1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bg-BG" altLang="bg-BG" b="1">
                <a:solidFill>
                  <a:srgbClr val="002060"/>
                </a:solidFill>
                <a:latin typeface="Georgia" panose="02040502050405020303" pitchFamily="18" charset="0"/>
              </a:rPr>
              <a:t>√ </a:t>
            </a:r>
            <a:r>
              <a:rPr lang="bg-BG" altLang="bg-BG" sz="2000" b="1">
                <a:solidFill>
                  <a:srgbClr val="002060"/>
                </a:solidFill>
                <a:latin typeface="Georgia" panose="02040502050405020303" pitchFamily="18" charset="0"/>
              </a:rPr>
              <a:t>Изготвяне и оценяване на стратегическия план на клуба;</a:t>
            </a:r>
          </a:p>
          <a:p>
            <a:pPr eaLnBrk="1" hangingPunct="1"/>
            <a:endParaRPr lang="en-US" altLang="bg-BG" sz="2000" b="1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bg-BG" altLang="bg-BG" sz="2000" b="1">
                <a:solidFill>
                  <a:srgbClr val="002060"/>
                </a:solidFill>
                <a:latin typeface="Georgia" panose="02040502050405020303" pitchFamily="18" charset="0"/>
              </a:rPr>
              <a:t>√ Установяване на годишни цели в Ротари клуб Централ;</a:t>
            </a:r>
          </a:p>
          <a:p>
            <a:pPr eaLnBrk="1" hangingPunct="1"/>
            <a:endParaRPr lang="en-US" altLang="bg-BG" sz="2000" b="1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bg-BG" altLang="bg-BG" sz="2000" b="1">
                <a:solidFill>
                  <a:srgbClr val="002060"/>
                </a:solidFill>
                <a:latin typeface="Georgia" panose="02040502050405020303" pitchFamily="18" charset="0"/>
              </a:rPr>
              <a:t>√ Създаване на план за действие по всяка цел;</a:t>
            </a:r>
          </a:p>
          <a:p>
            <a:pPr eaLnBrk="1" hangingPunct="1"/>
            <a:endParaRPr lang="en-US" altLang="bg-BG" sz="2000" b="1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bg-BG" altLang="bg-BG" sz="2000" b="1">
                <a:solidFill>
                  <a:srgbClr val="002060"/>
                </a:solidFill>
                <a:latin typeface="Georgia" panose="02040502050405020303" pitchFamily="18" charset="0"/>
              </a:rPr>
              <a:t>√ Участие в обучение за доразвиване на целите.</a:t>
            </a:r>
            <a:endParaRPr lang="en-US" altLang="bg-BG" sz="2000" b="1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eaLnBrk="1" hangingPunct="1"/>
            <a:endParaRPr lang="en-US" altLang="bg-BG" sz="130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400" b="1" smtClean="0">
                <a:latin typeface="Arial Narrow" panose="020B0606020202030204" pitchFamily="34" charset="0"/>
              </a:rPr>
              <a:t>ПЛАНИРАНЕ</a:t>
            </a:r>
            <a:r>
              <a:rPr lang="bg-BG" altLang="bg-BG" b="1" smtClean="0">
                <a:latin typeface="Arial Narrow" panose="020B0606020202030204" pitchFamily="34" charset="0"/>
              </a:rPr>
              <a:t> НА РОТАРИАНСКАТА ГОДИНА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472488" cy="5184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bg-BG" altLang="bg-BG" sz="2800" b="1" dirty="0" smtClean="0">
                <a:solidFill>
                  <a:srgbClr val="C00000"/>
                </a:solidFill>
                <a:latin typeface="Georgia" pitchFamily="18" charset="0"/>
              </a:rPr>
              <a:t>СТРАТЕГИЧЕСКИ ПЛАН НА КЛУБА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bg-BG" altLang="bg-BG" sz="1400" b="1" dirty="0" smtClean="0">
                <a:solidFill>
                  <a:srgbClr val="002060"/>
                </a:solidFill>
                <a:latin typeface="Georgia" pitchFamily="18" charset="0"/>
              </a:rPr>
              <a:t>Като Елект Президент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bg-BG" altLang="bg-BG" sz="2400" b="1" dirty="0" smtClean="0">
                <a:solidFill>
                  <a:srgbClr val="002060"/>
                </a:solidFill>
                <a:latin typeface="Georgia" pitchFamily="18" charset="0"/>
              </a:rPr>
              <a:t>Запознаване и проверка 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itchFamily="18" charset="0"/>
              </a:rPr>
              <a:t>			 √ Съответства ли на стратегическия план на Ротари;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itchFamily="18" charset="0"/>
              </a:rPr>
              <a:t>			 √ Дългосрочен документ;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itchFamily="18" charset="0"/>
              </a:rPr>
              <a:t>			 √ Подкрепен ли е от всички членове на клуба;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bg-BG" altLang="bg-BG" sz="1600" b="1" dirty="0" smtClean="0">
                <a:solidFill>
                  <a:srgbClr val="002060"/>
                </a:solidFill>
                <a:latin typeface="Georgia" pitchFamily="18" charset="0"/>
              </a:rPr>
              <a:t>			 √ Ръководството за стратегическо планиране.</a:t>
            </a:r>
          </a:p>
          <a:p>
            <a:pPr>
              <a:defRPr/>
            </a:pPr>
            <a:endParaRPr lang="bg-BG" altLang="bg-BG" sz="1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400" b="1" smtClean="0">
                <a:latin typeface="Arial Narrow" panose="020B0606020202030204" pitchFamily="34" charset="0"/>
              </a:rPr>
              <a:t>ПЛАНИРАНЕ</a:t>
            </a:r>
            <a:r>
              <a:rPr lang="bg-BG" altLang="bg-BG" b="1" smtClean="0">
                <a:latin typeface="Arial Narrow" panose="020B0606020202030204" pitchFamily="34" charset="0"/>
              </a:rPr>
              <a:t> НА РОТАРИАНСКАТА ГОДИНА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229600" cy="5184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bg-BG" altLang="bg-BG" sz="2400" b="1" dirty="0" smtClean="0">
                <a:solidFill>
                  <a:srgbClr val="C00000"/>
                </a:solidFill>
                <a:latin typeface="Georgia" pitchFamily="18" charset="0"/>
              </a:rPr>
              <a:t>ОПРЕДЕЛЯНЕ НА ГОДИШНИТЕ ЦЕЛИ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bg-BG" altLang="bg-BG" sz="2400" b="1" dirty="0" smtClean="0">
                <a:solidFill>
                  <a:srgbClr val="002060"/>
                </a:solidFill>
                <a:latin typeface="Georgia" pitchFamily="18" charset="0"/>
              </a:rPr>
              <a:t>Поставете цели, които са: </a:t>
            </a:r>
            <a:endParaRPr lang="en-US" altLang="bg-BG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bg-BG" altLang="bg-BG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bg-BG" altLang="bg-BG" sz="1800" b="1" dirty="0" smtClean="0">
                <a:solidFill>
                  <a:srgbClr val="002060"/>
                </a:solidFill>
                <a:latin typeface="Georgia" pitchFamily="18" charset="0"/>
              </a:rPr>
              <a:t>			</a:t>
            </a:r>
            <a:r>
              <a:rPr lang="bg-BG" altLang="bg-BG" sz="2000" b="1" dirty="0" smtClean="0">
                <a:solidFill>
                  <a:srgbClr val="002060"/>
                </a:solidFill>
                <a:latin typeface="Georgia" pitchFamily="18" charset="0"/>
              </a:rPr>
              <a:t> √ Специфични</a:t>
            </a:r>
            <a:endParaRPr lang="en-US" altLang="bg-BG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bg-BG" altLang="bg-BG" sz="2000" b="1" dirty="0" smtClean="0">
                <a:solidFill>
                  <a:srgbClr val="002060"/>
                </a:solidFill>
                <a:latin typeface="Georgia" pitchFamily="18" charset="0"/>
              </a:rPr>
              <a:t>			 √ Измерими</a:t>
            </a:r>
            <a:endParaRPr lang="en-US" altLang="bg-BG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bg-BG" altLang="bg-BG" sz="2000" b="1" dirty="0" smtClean="0">
                <a:solidFill>
                  <a:srgbClr val="002060"/>
                </a:solidFill>
                <a:latin typeface="Georgia" pitchFamily="18" charset="0"/>
              </a:rPr>
              <a:t>			 √ Постижими</a:t>
            </a:r>
            <a:endParaRPr lang="en-US" altLang="bg-BG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bg-BG" altLang="bg-BG" sz="2000" b="1" dirty="0" smtClean="0">
                <a:solidFill>
                  <a:srgbClr val="002060"/>
                </a:solidFill>
                <a:latin typeface="Georgia" pitchFamily="18" charset="0"/>
              </a:rPr>
              <a:t>			 √ Реалистични</a:t>
            </a:r>
            <a:endParaRPr lang="en-US" altLang="bg-BG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bg-BG" altLang="bg-BG" sz="2000" b="1" dirty="0" smtClean="0">
                <a:solidFill>
                  <a:srgbClr val="002060"/>
                </a:solidFill>
                <a:latin typeface="Georgia" pitchFamily="18" charset="0"/>
              </a:rPr>
              <a:t>			 √ Конкретизирани във времето.</a:t>
            </a:r>
            <a:endParaRPr lang="en-US" altLang="bg-BG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33124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400" b="1" smtClean="0">
                <a:latin typeface="Arial Narrow" panose="020B0606020202030204" pitchFamily="34" charset="0"/>
              </a:rPr>
              <a:t>РЕСУРСИ В ПОМОЩ НА КЛУБНИЯ ПРЕЗИДЕНТ</a:t>
            </a:r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22960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bg-BG" altLang="bg-BG" sz="2400" b="1" smtClean="0">
                <a:solidFill>
                  <a:srgbClr val="C00000"/>
                </a:solidFill>
                <a:latin typeface="Georgia" panose="02040502050405020303" pitchFamily="18" charset="0"/>
              </a:rPr>
              <a:t>НАЙ-ВАЖНИТЕ РЕСУРСИ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en-US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Rotary.org – уеб страница на Ротари;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Rotary-bulgaria.org – уеб страница на Дистрикт 2482;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Rotary Club Central – Ротари Клуб Централ;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Manual  of  Procedure – Процедурен наръчник;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Наръчник на клубния Президент 2019-2022 г.;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800" b="1" smtClean="0">
                <a:solidFill>
                  <a:srgbClr val="002060"/>
                </a:solidFill>
                <a:latin typeface="Georgia" panose="02040502050405020303" pitchFamily="18" charset="0"/>
              </a:rPr>
              <a:t>И ВАШЕТО ОГРОМНО ЖЕЛАНИЕ ЗА РАБОТА !!!</a:t>
            </a:r>
            <a:endParaRPr lang="en-US" altLang="bg-BG" sz="18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35172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ЗАДЪЛЖИТЕЛНИ ДЕЙСТВИЯ В My Rotary И В РК Централ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229600" cy="5184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bg-BG" altLang="bg-BG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КАЛЕНДАР НА ПРЕЗИДЕНТА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ПРОДЪЛЖИТЕЛНОСТ: 42 МЕСЕЦА</a:t>
            </a:r>
            <a:endParaRPr lang="en-US" altLang="bg-BG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en-US" altLang="bg-BG" sz="1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</a:t>
            </a:r>
            <a:r>
              <a:rPr lang="bg-BG" altLang="bg-BG" sz="1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КАТО ПРЕЗИДЕНТ НОМИНИ</a:t>
            </a:r>
            <a:endParaRPr lang="en-US" altLang="bg-BG" sz="1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bg-BG" altLang="bg-BG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      ЯНУАРИ-ЮНИ: ПОДГОТВЕТЕ СЕ ЗА ВАШИЯ ПОСТ</a:t>
            </a:r>
          </a:p>
          <a:p>
            <a:pPr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След избирането ви за Президент Номини започнете активно Вашата подготовка за служба</a:t>
            </a:r>
          </a:p>
          <a:p>
            <a:pPr>
              <a:spcBef>
                <a:spcPct val="0"/>
              </a:spcBef>
              <a:defRPr/>
            </a:pP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Изучете предварително вашите и на всички клубни офицери задължения и ангажименти</a:t>
            </a:r>
          </a:p>
          <a:p>
            <a:pPr>
              <a:spcBef>
                <a:spcPct val="0"/>
              </a:spcBef>
              <a:defRPr/>
            </a:pP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Създайте си профил в My Rotary на Rotary.org, ако вече нямате такъв</a:t>
            </a:r>
          </a:p>
          <a:p>
            <a:pPr>
              <a:spcBef>
                <a:spcPct val="0"/>
              </a:spcBef>
              <a:defRPr/>
            </a:pP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Запознайте се със Стандартната конституция и Правилника на Ротари клуба</a:t>
            </a: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bg-BG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Срещнете се с Елект Президента, за да: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		- Обсъдите клубните цели</a:t>
            </a: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bg-BG" altLang="bg-BG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		- Планирате клубните дейности</a:t>
            </a:r>
            <a:endParaRPr lang="en-US" altLang="bg-BG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bg-BG" altLang="bg-BG" sz="1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37220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ЗАДЪЛЖИТЕЛНИ ДЕЙСТВИЯ В My Rotary И В РК Централ</a:t>
            </a:r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22960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2400" b="1" smtClean="0">
                <a:solidFill>
                  <a:srgbClr val="002060"/>
                </a:solidFill>
                <a:latin typeface="Georgia" panose="02040502050405020303" pitchFamily="18" charset="0"/>
              </a:rPr>
              <a:t>КАТО ПРЕЗИДЕНТ  ЕЛЕКТ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r>
              <a:rPr lang="bg-BG" altLang="bg-BG" sz="1600" b="1" smtClean="0">
                <a:solidFill>
                  <a:srgbClr val="C00000"/>
                </a:solidFill>
                <a:latin typeface="Georgia" panose="02040502050405020303" pitchFamily="18" charset="0"/>
              </a:rPr>
              <a:t>ЮЛИ – ДЕКЕМВРИ</a:t>
            </a:r>
            <a:endParaRPr lang="en-US" altLang="bg-BG" sz="1600" b="1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3926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4213" y="2286000"/>
          <a:ext cx="7599362" cy="2857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27080"/>
                <a:gridCol w="1572282"/>
              </a:tblGrid>
              <a:tr h="7143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Ставате Елект Президент</a:t>
                      </a:r>
                      <a:endParaRPr lang="en-US" sz="1400" dirty="0"/>
                    </a:p>
                  </a:txBody>
                  <a:tcPr marL="91427" marR="9142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01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ЮЛИ</a:t>
                      </a:r>
                      <a:endParaRPr lang="en-US" sz="1400" dirty="0"/>
                    </a:p>
                  </a:txBody>
                  <a:tcPr marL="91427" marR="9142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Служите като директор в борда на вашия клуб</a:t>
                      </a:r>
                      <a:endParaRPr lang="en-US" sz="1400" dirty="0"/>
                    </a:p>
                  </a:txBody>
                  <a:tcPr marL="91427" marR="9142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ПОСТОЯННО</a:t>
                      </a:r>
                      <a:endParaRPr lang="en-US" sz="1400" dirty="0"/>
                    </a:p>
                  </a:txBody>
                  <a:tcPr marL="91427" marR="9142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Консултирате се с клубния Президент за настоящото състояние на клуба</a:t>
                      </a:r>
                      <a:endParaRPr lang="en-US" sz="1400" dirty="0"/>
                    </a:p>
                  </a:txBody>
                  <a:tcPr marL="91427" marR="9142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ПОСТОЯННО</a:t>
                      </a:r>
                      <a:endParaRPr lang="en-US" sz="1400" dirty="0"/>
                    </a:p>
                  </a:txBody>
                  <a:tcPr marL="91427" marR="9142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Участие в Предварителен ПЕТС заедно с Елект Секретаря и Председателя на комисията по Публичен имидж</a:t>
                      </a:r>
                      <a:endParaRPr lang="en-US" sz="1400" dirty="0"/>
                    </a:p>
                  </a:txBody>
                  <a:tcPr marL="91427" marR="9142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ОКТОМВРИ</a:t>
                      </a:r>
                      <a:r>
                        <a:rPr lang="bg-BG" sz="1400" b="1" baseline="0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- НОЕМВРИ</a:t>
                      </a:r>
                      <a:endParaRPr lang="en-US" sz="1400" dirty="0"/>
                    </a:p>
                  </a:txBody>
                  <a:tcPr marL="91427" marR="9142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ЗАДЪЛЖИТЕЛНИ ДЕЙСТВИЯ В My Rotary И В РК Централ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1316" name="Content Placeholder 2"/>
          <p:cNvSpPr>
            <a:spLocks noGrp="1"/>
          </p:cNvSpPr>
          <p:nvPr>
            <p:ph idx="1"/>
          </p:nvPr>
        </p:nvSpPr>
        <p:spPr bwMode="auto">
          <a:xfrm>
            <a:off x="428625" y="1123950"/>
            <a:ext cx="6286500" cy="733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bg-BG" altLang="bg-BG" sz="1400" b="1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800" b="1" smtClean="0">
                <a:solidFill>
                  <a:srgbClr val="C00000"/>
                </a:solidFill>
                <a:latin typeface="Georgia" panose="02040502050405020303" pitchFamily="18" charset="0"/>
              </a:rPr>
              <a:t>ЯНУАРИ-ЮНИ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400" b="1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57188" y="1857375"/>
          <a:ext cx="8286750" cy="4321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2218"/>
                <a:gridCol w="1974532"/>
              </a:tblGrid>
              <a:tr h="5791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Обявете вашия Секретар/Изпълнителен Секретар, Касиер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4572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01 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ФЕВРУАРИ</a:t>
                      </a:r>
                    </a:p>
                    <a:p>
                      <a:pPr marL="342900" indent="-342900" defTabSz="457200" eaLnBrk="0" hangingPunct="0"/>
                      <a:endParaRPr lang="bg-BG" sz="1400" b="1" dirty="0">
                        <a:solidFill>
                          <a:srgbClr val="C00000"/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Назначавате председатели на комисии и обявявате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01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ФЕВРУАРИ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Уверете се, че вашият Секретар и Касиер имат активен профил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01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ФЕВРУАРИ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Уверете се, че всички офицери на клуба са докладвани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</a:t>
                      </a:r>
                      <a:endParaRPr lang="en-US" sz="1400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01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ФЕВРУАРИ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ПЕТС заедно със Елект Секретаря и Председателя на комисията за фондация Ротари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МАРТ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Дистриктната асамблея за дистрикта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МАРТ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Участвате в Семинара по Членство  заедно с Елект Секретаря, Председателя на комисията по Членство и нови ротарианци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b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АПРИЛ</a:t>
                      </a:r>
                      <a:endParaRPr lang="en-US" sz="1400" b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  <a:p>
                      <a:endPara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19" marB="45719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ЗАДЪЛЖИТЕЛНИ ДЕЙСТВИЯ В My Rotary И В РК Централ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3364" name="Content Placeholder 2"/>
          <p:cNvSpPr>
            <a:spLocks noGrp="1"/>
          </p:cNvSpPr>
          <p:nvPr>
            <p:ph idx="1"/>
          </p:nvPr>
        </p:nvSpPr>
        <p:spPr bwMode="auto">
          <a:xfrm>
            <a:off x="428625" y="1123950"/>
            <a:ext cx="6286500" cy="733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bg-BG" altLang="bg-BG" sz="1400" b="1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400" b="1" smtClean="0">
                <a:solidFill>
                  <a:srgbClr val="C00000"/>
                </a:solidFill>
                <a:latin typeface="Georgia" panose="02040502050405020303" pitchFamily="18" charset="0"/>
              </a:rPr>
              <a:t>ЯНУАРИ-ЮНИ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400" b="1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400" b="1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57188" y="1857375"/>
          <a:ext cx="8286750" cy="4300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2218"/>
                <a:gridCol w="1974532"/>
              </a:tblGrid>
              <a:tr h="4286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Годишната Дистриктна Конференция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defTabSz="457200" eaLnBrk="0" hangingPunct="0"/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МАЙ, ЮНИ</a:t>
                      </a:r>
                      <a:endParaRPr lang="bg-BG" sz="1400" b="1" dirty="0">
                        <a:solidFill>
                          <a:srgbClr val="C00000"/>
                        </a:solidFill>
                        <a:latin typeface="Georgia" pitchFamily="18" charset="0"/>
                        <a:ea typeface="MS PGothic" pitchFamily="34" charset="-128"/>
                        <a:cs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Приемане на отчет по бюджета от Президента и гласуване на бюджет на клуба за Вашата ротарианска година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15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Определяте ясно целите на клуба за Вашата ротарианска година.  Приемате ги с решение на клуба на клубна асамблея  и ги обявете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РК Централ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 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ЮНИ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Актуализирате данните за членство в клубазаедно с Президента в </a:t>
                      </a:r>
                      <a:r>
                        <a:rPr lang="bg-BG" sz="1400" b="1" u="sng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My Rotary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20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събирането на членски внос за I полугодие на Вашата ротарианска година</a:t>
                      </a:r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30</a:t>
                      </a: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 ЮНИ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Участвате в церемонията по предаване на огърлицата на Дистрикно ниво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ЮНИ, ЮЛИ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Организирате Клубна асамблея заедно с Президента по предаване на огърлицата. Встъпвате официално в длъжност като Клубен Президент</a:t>
                      </a:r>
                      <a:endParaRPr lang="bg-BG" sz="1400" b="1" dirty="0" smtClean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dirty="0" smtClean="0">
                          <a:solidFill>
                            <a:srgbClr val="C00000"/>
                          </a:solidFill>
                          <a:latin typeface="Georgia" pitchFamily="18" charset="0"/>
                          <a:ea typeface="MS PGothic" pitchFamily="34" charset="-128"/>
                          <a:cs typeface="Georgia" pitchFamily="18" charset="0"/>
                        </a:rPr>
                        <a:t>ЮНИ, ЮЛИ</a:t>
                      </a:r>
                    </a:p>
                    <a:p>
                      <a:endParaRPr lang="en-US" sz="1400" dirty="0">
                        <a:latin typeface="Georgia" pitchFamily="18" charset="0"/>
                      </a:endParaRPr>
                    </a:p>
                  </a:txBody>
                  <a:tcPr marL="91439" marR="91439" marT="45724" marB="4572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4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bg-BG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Клубни документи и архиви. </a:t>
            </a:r>
            <a:br>
              <a:rPr lang="bg-BG" altLang="bg-BG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bg-BG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 и Бланки на клуба</a:t>
            </a:r>
            <a:endParaRPr lang="en-US" altLang="bg-BG" sz="3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Клубни документи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71563"/>
            <a:ext cx="4043363" cy="542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bg-BG" altLang="bg-BG" sz="14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Конституция на вашия клуб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Правилник на вашия клуб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Кандидатурата на вашия клуб за членство в Ротари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Списък на членовете учредители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Актуален списък на членовете на клуба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Ротарианска клетва</a:t>
            </a:r>
          </a:p>
          <a:p>
            <a:pPr>
              <a:spcBef>
                <a:spcPct val="0"/>
              </a:spcBef>
            </a:pPr>
            <a:endParaRPr lang="en-US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500" b="1" smtClean="0">
                <a:solidFill>
                  <a:srgbClr val="002060"/>
                </a:solidFill>
                <a:latin typeface="Georgia" panose="02040502050405020303" pitchFamily="18" charset="0"/>
              </a:rPr>
              <a:t>Документация за евентуални промени в името или мястото на срещи на клуба</a:t>
            </a:r>
          </a:p>
          <a:p>
            <a:pPr>
              <a:spcBef>
                <a:spcPct val="0"/>
              </a:spcBef>
            </a:pPr>
            <a:endParaRPr lang="bg-BG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5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47460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7461" name="Content Placeholder 2"/>
          <p:cNvSpPr txBox="1">
            <a:spLocks/>
          </p:cNvSpPr>
          <p:nvPr/>
        </p:nvSpPr>
        <p:spPr bwMode="auto">
          <a:xfrm>
            <a:off x="4714875" y="1143000"/>
            <a:ext cx="41862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bg-BG" altLang="bg-BG" sz="16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bg-BG" altLang="bg-BG" sz="16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bg-BG" altLang="bg-BG" sz="16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Класификационен обзор на клуба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bg-BG" altLang="bg-BG" sz="15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Протоколи от срещи на клуба, борда и комисиите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bg-BG" sz="15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Списък за задължителен абонамент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bg-BG" sz="15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Списък на членовете на клуба за Дистриктния Ротари указател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bg-BG" sz="15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Финансови документи – фактури, банкови извлечения и др.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bg-BG" sz="15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altLang="bg-BG" sz="15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Медийни публикации, свързани с клуба и неговите проекти и дейности</a:t>
            </a:r>
          </a:p>
        </p:txBody>
      </p:sp>
      <p:sp>
        <p:nvSpPr>
          <p:cNvPr id="147462" name="TextBox 5"/>
          <p:cNvSpPr txBox="1">
            <a:spLocks noChangeArrowheads="1"/>
          </p:cNvSpPr>
          <p:nvPr/>
        </p:nvSpPr>
        <p:spPr bwMode="auto">
          <a:xfrm>
            <a:off x="3429000" y="1285875"/>
            <a:ext cx="202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b="1">
                <a:solidFill>
                  <a:srgbClr val="002060"/>
                </a:solidFill>
                <a:latin typeface="Georgia" panose="02040502050405020303" pitchFamily="18" charset="0"/>
              </a:rPr>
              <a:t>РОТАРИ КЛУБ</a:t>
            </a:r>
            <a:endParaRPr lang="en-US" alt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АРХИВ НА КЛУБА</a:t>
            </a: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4010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</a:t>
            </a: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Кандидатурата на вашия клуб за членство в Ротари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Списък на членовете учредители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Чартърен лист на клуба в РИ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Сертификати от обучителни семинари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Екземпляри от Формата въпросник за посещението на Дистрикт Гуверньорите и съответните документи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Тестове за квалифициране на клуба за участие в проекти от ФР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Клубен меморандум за разбирателство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Документи по проекти финансирани от ФР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Протоколите от сбирките на клуба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Протоколите от заседанията на борда</a:t>
            </a:r>
          </a:p>
        </p:txBody>
      </p:sp>
      <p:sp>
        <p:nvSpPr>
          <p:cNvPr id="14950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9509" name="Picture 6" descr="архив на клуба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429125"/>
            <a:ext cx="271462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АРХИВ НА КЛУБА</a:t>
            </a:r>
          </a:p>
        </p:txBody>
      </p:sp>
      <p:sp>
        <p:nvSpPr>
          <p:cNvPr id="15155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84010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Протоколите от заседанията на комисиите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Финансовите отчети на клуба;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Предложенията за нови членове на клуба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Подписани ротариански клетвени листи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Списъците с бордовете на клуба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Списъци с комисиите на клуба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Годишните отчети на Президента, Секретаря, Касиера и други;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Присъствените форми – книга и електронен формат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Снимки, брошури, видео материали, знамена, флагчета и други</a:t>
            </a: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Други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1556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1557" name="Picture 4" descr="архив на клуб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143000"/>
            <a:ext cx="27860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АРХИВ НА СДРУЖЕНИЕТО</a:t>
            </a:r>
          </a:p>
        </p:txBody>
      </p:sp>
      <p:sp>
        <p:nvSpPr>
          <p:cNvPr id="15360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38290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Съдебно решение за регистрацията на  клуба и актуализации</a:t>
            </a:r>
          </a:p>
          <a:p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Устав на клуба и актуализациите</a:t>
            </a:r>
          </a:p>
          <a:p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Актуален списък на членовете на сдружението/клуба</a:t>
            </a:r>
          </a:p>
          <a:p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Декларация за съгласие за присъединяване на Сдружение РК към  Сдружение Д2482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3604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3605" name="Picture 5" descr="клубни докумени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43125"/>
            <a:ext cx="4064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ЛОГО И БЛАНКИ НА КЛУБА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7972425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			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			</a:t>
            </a:r>
            <a:r>
              <a:rPr lang="bg-BG" altLang="bg-BG" sz="2000" b="1" smtClean="0">
                <a:solidFill>
                  <a:srgbClr val="002060"/>
                </a:solidFill>
                <a:latin typeface="Georgia" panose="02040502050405020303" pitchFamily="18" charset="0"/>
              </a:rPr>
              <a:t>ЛОГО</a:t>
            </a: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Какво е КОРПОРАТИВНА ИДЕНТИЧНОСТ?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Това е „лицето“ на дадена организация с нейните запазени марки, както и на посланията, които тя излъчва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Идентичността определя начините, по които организацията се стреми да идентифицира или позиционира себе си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Лого - Синоним на марка или запазена марка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   Графичен символ или графичен символ интегриран с текст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  Логото и графичните елементи са съобразени с набор от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  правила, като: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√  Цветова палитра;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 √ Шрифтове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 √ Размер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 √ Изглед на страница и т.н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5652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ЛОГО И БЛАНКИ НА КЛУБА</a:t>
            </a:r>
          </a:p>
        </p:txBody>
      </p:sp>
      <p:sp>
        <p:nvSpPr>
          <p:cNvPr id="15769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52513"/>
            <a:ext cx="4186238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			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ОСНОВНО ЛОГО НА РОТАРИ</a:t>
            </a: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ct val="0"/>
              </a:spcBef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Знаците на Ротари са интелектуална собственост на РИ</a:t>
            </a:r>
          </a:p>
          <a:p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Бордът на РИ притежава, защитава и надзирава употребата на Ротарианските знаци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7700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7701" name="Picture 4" descr="D:\RABOTNA 1\Rotary\SEKRETARY\ЛОГО\PNG+for+Word+documents,+presentations,+and+web+use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43063"/>
            <a:ext cx="35718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БЛАНКИ НА КЛУБА</a:t>
            </a:r>
          </a:p>
        </p:txBody>
      </p:sp>
      <p:sp>
        <p:nvSpPr>
          <p:cNvPr id="159747" name="Content Placeholder 2"/>
          <p:cNvSpPr>
            <a:spLocks noGrp="1"/>
          </p:cNvSpPr>
          <p:nvPr>
            <p:ph idx="1"/>
          </p:nvPr>
        </p:nvSpPr>
        <p:spPr bwMode="auto">
          <a:xfrm>
            <a:off x="214313" y="1071563"/>
            <a:ext cx="857250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				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БЛАНКИ ЗА ПИСМА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9749" name="Picture 9" descr="D:\RABOTNA 1\Rotary\SEKRETARY\ЛОГО\blue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208213"/>
            <a:ext cx="6299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11" descr="D:\RABOTNA 1\Rotary\SEKRETARY\ЛОГО\blue-01--l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208338"/>
            <a:ext cx="6299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12" descr="D:\RABOTNA 1\Rotary\SEKRETARY\ЛОГО\blue-02-midd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08463"/>
            <a:ext cx="6299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RABOTNA 1\Rotary\SEKRETARY\ЛОГО\T1920EN_Lockup_PMS-C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1143000"/>
            <a:ext cx="2605087" cy="93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Проектите на Ротари:</a:t>
            </a:r>
            <a:br>
              <a:rPr lang="bg-BG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финансиране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611688"/>
            <a:ext cx="8142288" cy="950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Мирослав Генов, Виолина Костова, Недялка Росенова</a:t>
            </a:r>
          </a:p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РК В. Търново       РК София-сити       РК Смолян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57813" y="2214563"/>
            <a:ext cx="3143250" cy="2428875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1813" y="2071688"/>
            <a:ext cx="3071812" cy="2000250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179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БЛАНКИ НА КЛУБА</a:t>
            </a:r>
          </a:p>
        </p:txBody>
      </p:sp>
      <p:sp>
        <p:nvSpPr>
          <p:cNvPr id="161797" name="Content Placeholder 2"/>
          <p:cNvSpPr>
            <a:spLocks noGrp="1"/>
          </p:cNvSpPr>
          <p:nvPr>
            <p:ph idx="1"/>
          </p:nvPr>
        </p:nvSpPr>
        <p:spPr bwMode="auto">
          <a:xfrm>
            <a:off x="357188" y="1071563"/>
            <a:ext cx="4500562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	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	     Членска карта:</a:t>
            </a: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Брошури и флаери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Флагчета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Визитки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Клубен бюлетин</a:t>
            </a:r>
          </a:p>
          <a:p>
            <a:pPr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rgbClr val="002060"/>
                </a:solidFill>
                <a:latin typeface="Georgia" panose="02040502050405020303" pitchFamily="18" charset="0"/>
              </a:rPr>
              <a:t>	Други	</a:t>
            </a: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bg-BG" sz="1600" b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61798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17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bg-BG"/>
          </a:p>
        </p:txBody>
      </p:sp>
      <p:graphicFrame>
        <p:nvGraphicFramePr>
          <p:cNvPr id="161800" name="Object 1"/>
          <p:cNvGraphicFramePr>
            <a:graphicFrameLocks noChangeAspect="1"/>
          </p:cNvGraphicFramePr>
          <p:nvPr/>
        </p:nvGraphicFramePr>
        <p:xfrm>
          <a:off x="5572125" y="2381250"/>
          <a:ext cx="2719388" cy="210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7" name="Acrobat Document" r:id="rId4" imgW="5108400" imgH="3936960" progId="AcroExch.Document.DC">
                  <p:embed/>
                </p:oleObj>
              </mc:Choice>
              <mc:Fallback>
                <p:oleObj name="Acrobat Document" r:id="rId4" imgW="5108400" imgH="3936960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381250"/>
                        <a:ext cx="2719388" cy="210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8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bg-BG"/>
          </a:p>
        </p:txBody>
      </p:sp>
      <p:graphicFrame>
        <p:nvGraphicFramePr>
          <p:cNvPr id="161802" name="Object 3"/>
          <p:cNvGraphicFramePr>
            <a:graphicFrameLocks noChangeAspect="1"/>
          </p:cNvGraphicFramePr>
          <p:nvPr/>
        </p:nvGraphicFramePr>
        <p:xfrm>
          <a:off x="714375" y="2286000"/>
          <a:ext cx="274637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8" name="Acrobat Document" r:id="rId6" imgW="1625400" imgH="926280" progId="AcroExch.Document.DC">
                  <p:embed/>
                </p:oleObj>
              </mc:Choice>
              <mc:Fallback>
                <p:oleObj name="Acrobat Document" r:id="rId6" imgW="1625400" imgH="926280" progId="AcroExch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286000"/>
                        <a:ext cx="2746375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803" name="Content Placeholder 2"/>
          <p:cNvSpPr txBox="1">
            <a:spLocks/>
          </p:cNvSpPr>
          <p:nvPr/>
        </p:nvSpPr>
        <p:spPr bwMode="auto">
          <a:xfrm>
            <a:off x="4500563" y="1143000"/>
            <a:ext cx="32861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					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bg-BG" altLang="bg-BG" sz="16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	</a:t>
            </a:r>
            <a:endParaRPr lang="en-US" altLang="bg-BG" sz="16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161804" name="Content Placeholder 2"/>
          <p:cNvSpPr txBox="1">
            <a:spLocks/>
          </p:cNvSpPr>
          <p:nvPr/>
        </p:nvSpPr>
        <p:spPr bwMode="auto">
          <a:xfrm>
            <a:off x="5500688" y="1530350"/>
            <a:ext cx="32146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		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1600" b="1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Сертификат за нов член:	</a:t>
            </a:r>
            <a:endParaRPr lang="en-US" altLang="bg-BG" sz="1600" b="1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На добър час!</a:t>
            </a:r>
            <a:br>
              <a:rPr lang="bg-BG" altLang="en-US" sz="4000" b="1" smtClean="0">
                <a:latin typeface="Arial Narrow" panose="020B0606020202030204" pitchFamily="34" charset="0"/>
              </a:rPr>
            </a:br>
            <a:r>
              <a:rPr lang="bg-BG" altLang="en-US" sz="4000" b="1" smtClean="0">
                <a:latin typeface="Arial Narrow" panose="020B0606020202030204" pitchFamily="34" charset="0"/>
              </a:rPr>
              <a:t>УСПЕШНА РОТАРИАНСКА ГОДИНА!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Ротари, това сме ние – членовете на нашия клуб и на клубовете по света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611688"/>
            <a:ext cx="6400800" cy="9509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defRPr/>
            </a:pPr>
            <a:r>
              <a:rPr lang="bg-BG" altLang="en-US" sz="2000" b="1" smtClean="0">
                <a:latin typeface="Georgia" pitchFamily="18" charset="0"/>
                <a:cs typeface="Times New Roman" pitchFamily="18" charset="0"/>
              </a:rPr>
              <a:t>ПДГ Нина Митева</a:t>
            </a:r>
          </a:p>
          <a:p>
            <a:pPr eaLnBrk="1" hangingPunct="1">
              <a:defRPr/>
            </a:pPr>
            <a:r>
              <a:rPr lang="bg-BG" altLang="en-US" sz="2000" b="1" smtClean="0">
                <a:latin typeface="Georgia" pitchFamily="18" charset="0"/>
                <a:cs typeface="Times New Roman" pitchFamily="18" charset="0"/>
              </a:rPr>
              <a:t>ПДГ Веселин Димитров</a:t>
            </a:r>
          </a:p>
          <a:p>
            <a:pPr eaLnBrk="1" hangingPunct="1">
              <a:defRPr/>
            </a:pPr>
            <a:r>
              <a:rPr lang="bg-BG" altLang="en-US" sz="2000" b="1" smtClean="0">
                <a:latin typeface="Georgia" pitchFamily="18" charset="0"/>
                <a:cs typeface="Times New Roman" pitchFamily="18" charset="0"/>
              </a:rPr>
              <a:t>ДГН Борислав Къдреков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За какво ще говорим днес?</a:t>
            </a:r>
          </a:p>
        </p:txBody>
      </p:sp>
      <p:sp>
        <p:nvSpPr>
          <p:cNvPr id="169987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684213" y="1700213"/>
            <a:ext cx="8002587" cy="4044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Ротари – организация на своите членове и за своите членове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Ротари в България</a:t>
            </a: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Изграждането на нашата организация. Инерция, еволюция, тенденции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  <a:endParaRPr lang="bg-BG" altLang="bg-BG" sz="14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Числа и данни – като симптом за процеси и проблеми за решаване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  <a:endParaRPr lang="bg-BG" altLang="bg-BG" sz="14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Данни от изследване на РИ</a:t>
            </a: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Кое и защо привлича потенциалните членове, кое ангажира и задържа членовете, защо напускат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  <a:endParaRPr lang="bg-BG" altLang="bg-BG" sz="14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Възможности и решения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  <a:endParaRPr lang="bg-BG" altLang="bg-BG" sz="14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Новият стратегически план: </a:t>
            </a: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Ротари в променения свят</a:t>
            </a:r>
            <a:r>
              <a:rPr lang="en-US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 Въздействие, обхват, ангажиране и адаптиране.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Промяна, иновативност и гъвкавост</a:t>
            </a:r>
            <a:r>
              <a:rPr lang="en-US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  <a:endParaRPr lang="bg-BG" altLang="bg-BG" sz="1600" b="1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Какво означава това за членството? </a:t>
            </a:r>
          </a:p>
          <a:p>
            <a:pPr>
              <a:buFontTx/>
              <a:buChar char="-"/>
            </a:pPr>
            <a:r>
              <a:rPr lang="bg-BG" altLang="bg-BG" sz="1400" smtClean="0">
                <a:solidFill>
                  <a:schemeClr val="tx2"/>
                </a:solidFill>
                <a:latin typeface="Georgia" panose="02040502050405020303" pitchFamily="18" charset="0"/>
              </a:rPr>
              <a:t>Какво означава това за клуба</a:t>
            </a: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?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Подкрепа от дистриктния екип: ресурси и действия</a:t>
            </a:r>
          </a:p>
          <a:p>
            <a:endParaRPr lang="bg-BG" altLang="bg-BG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Ротари  - организация на своите членове и за своите членове</a:t>
            </a:r>
          </a:p>
        </p:txBody>
      </p:sp>
      <p:sp>
        <p:nvSpPr>
          <p:cNvPr id="55299" name="Content Placeholder 2"/>
          <p:cNvSpPr>
            <a:spLocks noGrp="1" noChangeArrowheads="1"/>
          </p:cNvSpPr>
          <p:nvPr>
            <p:ph idx="1"/>
          </p:nvPr>
        </p:nvSpPr>
        <p:spPr bwMode="auto"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Каква организация е Ротари?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-     Благотворителна? Хуманитарна? Членска организация?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Да се върнем към корените си: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-      Свързаност, общуване, приятелство, професионално израстване;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Общност на активни, почтени, способни и талантливи хора;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Готовност и нагласа за решаване на нужди на общността;</a:t>
            </a:r>
          </a:p>
          <a:p>
            <a:pPr>
              <a:buFontTx/>
              <a:buChar char="-"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Какво се случва с Ротари в променения, дигитален свят?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В свят, в който хората все по-малко се обвързват дългосрочно с работа или с партньорства, доминиран от генерации, които ценят промяната, експеримента, различния опит – </a:t>
            </a:r>
            <a:r>
              <a:rPr lang="bg-BG" sz="1400" b="1" dirty="0">
                <a:solidFill>
                  <a:schemeClr val="tx2"/>
                </a:solidFill>
              </a:rPr>
              <a:t>Ротари предлага различни формати на клубове, различни възможности за членство;</a:t>
            </a:r>
            <a:endParaRPr lang="en-US" sz="1400" b="1" dirty="0">
              <a:solidFill>
                <a:schemeClr val="tx2"/>
              </a:solidFill>
            </a:endParaRPr>
          </a:p>
          <a:p>
            <a:pPr>
              <a:buFontTx/>
              <a:buChar char="-"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В свят онлайн и на свързано съществуване, в който хората може да стават все по-самотни – </a:t>
            </a:r>
            <a:r>
              <a:rPr lang="bg-BG" sz="1400" b="1" dirty="0">
                <a:solidFill>
                  <a:schemeClr val="tx2"/>
                </a:solidFill>
              </a:rPr>
              <a:t>Ротари остава възможност за жива човешка връзка, приятелска среда, смислени и значими действия в полза на един по-добър свят;</a:t>
            </a:r>
            <a:endParaRPr lang="en-US" sz="1400" b="1" dirty="0">
              <a:solidFill>
                <a:schemeClr val="tx2"/>
              </a:solidFill>
            </a:endParaRPr>
          </a:p>
          <a:p>
            <a:pPr>
              <a:buFontTx/>
              <a:buChar char="-"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>
              <a:buFontTx/>
              <a:buChar char="-"/>
              <a:defRPr/>
            </a:pPr>
            <a:r>
              <a:rPr lang="bg-BG" sz="1400" b="1" dirty="0">
                <a:solidFill>
                  <a:schemeClr val="tx2"/>
                </a:solidFill>
              </a:rPr>
              <a:t>Членството в Ротари предоставя палитра от възможности </a:t>
            </a:r>
            <a:r>
              <a:rPr lang="bg-BG" sz="1400" dirty="0">
                <a:solidFill>
                  <a:schemeClr val="tx2"/>
                </a:solidFill>
              </a:rPr>
              <a:t>- създаване на контакти, взаимопомощ, служба на общността, самоусъвършенстване на личността; място за общуване.</a:t>
            </a:r>
          </a:p>
          <a:p>
            <a:pPr>
              <a:buFontTx/>
              <a:buChar char="-"/>
              <a:defRPr/>
            </a:pPr>
            <a:endParaRPr lang="bg-BG" altLang="bg-BG" sz="18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1341438"/>
            <a:ext cx="2000250" cy="150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Ротари  - организация на своите членове и за своите членове</a:t>
            </a:r>
            <a:endParaRPr lang="bg-BG" altLang="bg-BG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 b="1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400" b="1" dirty="0">
                <a:solidFill>
                  <a:schemeClr val="tx2"/>
                </a:solidFill>
              </a:rPr>
              <a:t>Ротари се променя. Неизменни остават ценностите, които ни свързват.</a:t>
            </a:r>
          </a:p>
          <a:p>
            <a:pPr>
              <a:buFontTx/>
              <a:buChar char="-"/>
              <a:defRPr/>
            </a:pPr>
            <a:r>
              <a:rPr lang="bg-BG" sz="1400" b="1" dirty="0">
                <a:solidFill>
                  <a:schemeClr val="tx2"/>
                </a:solidFill>
              </a:rPr>
              <a:t>Приятели</a:t>
            </a:r>
            <a:r>
              <a:rPr lang="bg-BG" sz="1400" dirty="0">
                <a:solidFill>
                  <a:schemeClr val="tx2"/>
                </a:solidFill>
              </a:rPr>
              <a:t> ли сме?</a:t>
            </a:r>
          </a:p>
          <a:p>
            <a:pPr>
              <a:buFontTx/>
              <a:buChar char="-"/>
              <a:defRPr/>
            </a:pPr>
            <a:r>
              <a:rPr lang="bg-BG" sz="1400" b="1" dirty="0">
                <a:solidFill>
                  <a:schemeClr val="tx2"/>
                </a:solidFill>
              </a:rPr>
              <a:t>Служим</a:t>
            </a:r>
            <a:r>
              <a:rPr lang="bg-BG" sz="1400" dirty="0">
                <a:solidFill>
                  <a:schemeClr val="tx2"/>
                </a:solidFill>
              </a:rPr>
              <a:t> ли на общността си?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Приобщаваме ли </a:t>
            </a:r>
            <a:r>
              <a:rPr lang="bg-BG" sz="1400" b="1" dirty="0">
                <a:solidFill>
                  <a:schemeClr val="tx2"/>
                </a:solidFill>
              </a:rPr>
              <a:t>лидери</a:t>
            </a:r>
            <a:r>
              <a:rPr lang="bg-BG" sz="1400" dirty="0">
                <a:solidFill>
                  <a:schemeClr val="tx2"/>
                </a:solidFill>
              </a:rPr>
              <a:t>? Изграждаме ли лидери?</a:t>
            </a:r>
          </a:p>
          <a:p>
            <a:pPr>
              <a:buFontTx/>
              <a:buChar char="-"/>
              <a:defRPr/>
            </a:pPr>
            <a:r>
              <a:rPr lang="bg-BG" sz="1400" b="1" dirty="0">
                <a:solidFill>
                  <a:schemeClr val="tx2"/>
                </a:solidFill>
              </a:rPr>
              <a:t>Почтеност</a:t>
            </a:r>
            <a:r>
              <a:rPr lang="bg-BG" sz="1400" dirty="0">
                <a:solidFill>
                  <a:schemeClr val="tx2"/>
                </a:solidFill>
              </a:rPr>
              <a:t> ли е ключовата дума във всичките ни действия и отношения?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Нашият клуб отразява ли цялото </a:t>
            </a:r>
            <a:r>
              <a:rPr lang="bg-BG" sz="1400" b="1" dirty="0">
                <a:solidFill>
                  <a:schemeClr val="tx2"/>
                </a:solidFill>
              </a:rPr>
              <a:t>многообразие</a:t>
            </a:r>
            <a:r>
              <a:rPr lang="bg-BG" sz="1400" dirty="0">
                <a:solidFill>
                  <a:schemeClr val="tx2"/>
                </a:solidFill>
              </a:rPr>
              <a:t> на нашата общност?</a:t>
            </a:r>
          </a:p>
        </p:txBody>
      </p:sp>
      <p:pic>
        <p:nvPicPr>
          <p:cNvPr id="173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76313"/>
            <a:ext cx="48577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Ротари в България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 dirty="0">
                <a:solidFill>
                  <a:schemeClr val="tx2"/>
                </a:solidFill>
              </a:rPr>
              <a:t>Колко дълга е историята ни?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 dirty="0">
                <a:solidFill>
                  <a:schemeClr val="tx2"/>
                </a:solidFill>
              </a:rPr>
              <a:t>Какво се случи за тези години? Инерция, еволюция, тенденции: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28 години от възстановяването, 13 години самостоятелен дистрикт;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Движение от елитарност и съществуване в полусянка към хора на действието, партньорства и работа с общността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Грешки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Постижения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16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dirty="0">
                <a:solidFill>
                  <a:schemeClr val="tx2"/>
                </a:solidFill>
              </a:rPr>
              <a:t>- </a:t>
            </a:r>
          </a:p>
          <a:p>
            <a:pPr>
              <a:defRPr/>
            </a:pPr>
            <a:endParaRPr lang="bg-BG" sz="1600" dirty="0"/>
          </a:p>
        </p:txBody>
      </p:sp>
      <p:pic>
        <p:nvPicPr>
          <p:cNvPr id="17408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06688"/>
            <a:ext cx="7604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2751" r="11150" b="24800"/>
          <a:stretch>
            <a:fillRect/>
          </a:stretch>
        </p:blipFill>
        <p:spPr bwMode="auto">
          <a:xfrm>
            <a:off x="2649538" y="3429000"/>
            <a:ext cx="100012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3987800"/>
            <a:ext cx="10985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7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981450"/>
            <a:ext cx="10239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8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4445" r="1830"/>
          <a:stretch>
            <a:fillRect/>
          </a:stretch>
        </p:blipFill>
        <p:spPr bwMode="auto">
          <a:xfrm>
            <a:off x="3794125" y="4630738"/>
            <a:ext cx="1258888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4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14445" r="30298" b="43263"/>
          <a:stretch>
            <a:fillRect/>
          </a:stretch>
        </p:blipFill>
        <p:spPr bwMode="auto">
          <a:xfrm>
            <a:off x="2762250" y="4830763"/>
            <a:ext cx="11699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6175" y="2789238"/>
            <a:ext cx="960438" cy="95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2438" y="3962400"/>
            <a:ext cx="1171575" cy="118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092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814763"/>
            <a:ext cx="9286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3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7940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4" name="Picture 4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r="1831" b="22340"/>
          <a:stretch>
            <a:fillRect/>
          </a:stretch>
        </p:blipFill>
        <p:spPr bwMode="auto">
          <a:xfrm>
            <a:off x="5035550" y="5143500"/>
            <a:ext cx="10223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787775"/>
            <a:ext cx="8223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2875" y="3365500"/>
            <a:ext cx="1208088" cy="121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09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4751388"/>
            <a:ext cx="10541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Ротари в България</a:t>
            </a:r>
            <a:endParaRPr lang="bg-BG" altLang="bg-BG" smtClean="0">
              <a:latin typeface="Arial Narrow" panose="020B0606020202030204" pitchFamily="34" charset="0"/>
            </a:endParaRPr>
          </a:p>
        </p:txBody>
      </p:sp>
      <p:sp>
        <p:nvSpPr>
          <p:cNvPr id="176131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381000" y="1219200"/>
            <a:ext cx="8305800" cy="5018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Числа и тенденции</a:t>
            </a: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Клубове: </a:t>
            </a: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89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Брой членове:</a:t>
            </a:r>
            <a:r>
              <a:rPr lang="en-US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n-US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1969, </a:t>
            </a: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  </a:t>
            </a:r>
            <a:r>
              <a:rPr lang="en-US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21%</a:t>
            </a: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               79</a:t>
            </a: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                                          ---------------------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b="1" smtClean="0">
                <a:solidFill>
                  <a:schemeClr val="tx2"/>
                </a:solidFill>
                <a:latin typeface="Georgia" panose="02040502050405020303" pitchFamily="18" charset="0"/>
              </a:rPr>
              <a:t>РИ: 1 212 303                23%              77%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                     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bg-BG" sz="1600" smtClean="0">
                <a:solidFill>
                  <a:schemeClr val="tx2"/>
                </a:solidFill>
                <a:latin typeface="Georgia" panose="02040502050405020303" pitchFamily="18" charset="0"/>
              </a:rPr>
              <a:t>Последните пет години: устойчив тренд на броя на ротарианците в дистрикта.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60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60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761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44675"/>
            <a:ext cx="5556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44675"/>
            <a:ext cx="409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585" y="3434316"/>
            <a:ext cx="4741255" cy="2701762"/>
          </a:xfrm>
          <a:prstGeom prst="rect">
            <a:avLst/>
          </a:prstGeom>
          <a:ln>
            <a:gradFill>
              <a:gsLst>
                <a:gs pos="0">
                  <a:schemeClr val="tx2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Какво стои зад числата?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 dirty="0">
                <a:solidFill>
                  <a:schemeClr val="tx2"/>
                </a:solidFill>
              </a:rPr>
              <a:t>Стоим около числото 2 000 като брой на ротарианците в България.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accent5"/>
                </a:solidFill>
              </a:rPr>
              <a:t>Но:</a:t>
            </a:r>
            <a:r>
              <a:rPr lang="bg-BG" sz="1400" dirty="0">
                <a:solidFill>
                  <a:schemeClr val="tx2"/>
                </a:solidFill>
              </a:rPr>
              <a:t> това е факт с нови 5 клуба, един закрит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chemeClr val="tx2"/>
                </a:solidFill>
              </a:rPr>
              <a:t>15 </a:t>
            </a:r>
            <a:r>
              <a:rPr lang="bg-BG" sz="1400" dirty="0">
                <a:solidFill>
                  <a:schemeClr val="tx2"/>
                </a:solidFill>
              </a:rPr>
              <a:t>клуба са намалили броя на членовете си значително, някои до </a:t>
            </a:r>
            <a:r>
              <a:rPr lang="bg-BG" sz="1400">
                <a:solidFill>
                  <a:schemeClr val="tx2"/>
                </a:solidFill>
              </a:rPr>
              <a:t>два пъти.</a:t>
            </a:r>
            <a:endParaRPr lang="bg-BG" sz="14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43 клуба под 20 човека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Капсулиране:   17 клуба не са приели нов член за последните три години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400" dirty="0">
                <a:solidFill>
                  <a:schemeClr val="accent5"/>
                </a:solidFill>
              </a:rPr>
              <a:t>Още: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Клубни президенти напускат клубовете си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За част от клубовете избора на президент е предизвикателство;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Клубна конституция и правилник от далече минали времена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„Смесване на жанровете“ с привнесени практики от други организации;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bg-BG" sz="1400" dirty="0">
                <a:solidFill>
                  <a:schemeClr val="tx2"/>
                </a:solidFill>
              </a:rPr>
              <a:t>Състав на клуба, който не отговаря на общността и на времето, дискриминиране на важни сегменти – жените, младите хора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bg-BG" sz="16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 dirty="0">
                <a:solidFill>
                  <a:schemeClr val="tx2"/>
                </a:solidFill>
              </a:rPr>
              <a:t>Остаряват ли клубовете? 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tx2"/>
                </a:solidFill>
              </a:rPr>
              <a:t>Рутината, капсулирането, моделът на лидерство, начинът на съществуване може да ги направи непривлекателни за нови хора и да накара активни членове да напускат.</a:t>
            </a:r>
          </a:p>
          <a:p>
            <a:pPr>
              <a:buFontTx/>
              <a:buChar char="-"/>
              <a:defRPr/>
            </a:pPr>
            <a:r>
              <a:rPr lang="bg-BG" sz="1400" dirty="0">
                <a:solidFill>
                  <a:schemeClr val="accent5"/>
                </a:solidFill>
              </a:rPr>
              <a:t>Резонен въпрос: Какво получавам срещу времето и парите, които ми струва членството?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en-US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МИСИЯ И ВИЗИЯ, КОИТО СВЪРЗВАТ МИЛИОНИ</a:t>
            </a:r>
            <a:r>
              <a:rPr lang="en-US" altLang="en-US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 </a:t>
            </a:r>
            <a:r>
              <a:rPr lang="bg-BG" altLang="en-US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ПО СВЕТА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en-US" sz="2200" smtClean="0">
                <a:solidFill>
                  <a:srgbClr val="002060"/>
                </a:solidFill>
                <a:latin typeface="Georgia" panose="02040502050405020303" pitchFamily="18" charset="0"/>
              </a:rPr>
              <a:t>Заедно ние виждаме свят, в който хората се обединяват и предприемат действия за създаване на трайна промяна - по целия свят, в нашите общности и в нас самите!</a:t>
            </a:r>
            <a:endParaRPr lang="bg-BG" altLang="en-US" sz="220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65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444750"/>
            <a:ext cx="72072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Какво ни казва проучването на Ротари Интернешънъл?</a:t>
            </a:r>
          </a:p>
        </p:txBody>
      </p:sp>
      <p:sp>
        <p:nvSpPr>
          <p:cNvPr id="180227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57200" y="1219200"/>
            <a:ext cx="8229600" cy="5018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bg-BG" altLang="bg-BG" sz="1200" smtClean="0">
              <a:latin typeface="Georgia" panose="02040502050405020303" pitchFamily="18" charset="0"/>
            </a:endParaRPr>
          </a:p>
        </p:txBody>
      </p:sp>
      <p:pic>
        <p:nvPicPr>
          <p:cNvPr id="180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457200"/>
            <a:ext cx="8964612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1800" b="1" smtClean="0">
                <a:latin typeface="Arial Narrow" panose="020B0606020202030204" pitchFamily="34" charset="0"/>
              </a:rPr>
              <a:t>Кои са потенциалните ни членове? Къде да ги намерим и как да ги привлечем?</a:t>
            </a:r>
          </a:p>
        </p:txBody>
      </p:sp>
      <p:sp>
        <p:nvSpPr>
          <p:cNvPr id="63491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57200" y="1219200"/>
            <a:ext cx="8229600" cy="2354263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Кои са потенциалните ни членове? </a:t>
            </a:r>
          </a:p>
          <a:p>
            <a:pPr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Активни хора, които споделят нашите ценности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; свободни, широко скроени, богати личности ( не става дума за банкови сметки и други активи); реализирани, финансово независими; готови да отделят време и средства. Още?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Нужни на клуба,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за да добавят 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многообразие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, което отразява многообразието на общността; Нужни на клуба, за да добавят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 енергия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и 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експертиза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в управление на проекти, връзки с общността и публичен имидж, възможност за контакти с ротарианската общност по света.</a:t>
            </a:r>
          </a:p>
          <a:p>
            <a:pPr>
              <a:buFontTx/>
              <a:buChar char="-"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 bwMode="auto">
          <a:xfrm>
            <a:off x="457200" y="3573463"/>
            <a:ext cx="8229600" cy="2592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  <a:defRPr/>
            </a:pPr>
            <a:endParaRPr lang="bg-BG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Къде да ги открием?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Ротарактори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Алумни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Млади професионалисти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: </a:t>
            </a:r>
            <a:r>
              <a:rPr lang="en-GB" altLang="bg-BG" sz="14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https://www.rotary.org/en/engaging-younger-professionals-toolkit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- изключително интересен анализ за нагласите на поколенията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Лидери в общността, доказани експерти, хора със собствен бизнес 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във всяка една възраст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„Новите млади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“ – хората в житейския интервал 50 -60 години, готови да споделят опит и с желание да работят за другите;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Как да задържим и ангажираме приятелите от клуба?</a:t>
            </a:r>
          </a:p>
        </p:txBody>
      </p:sp>
      <p:sp>
        <p:nvSpPr>
          <p:cNvPr id="64515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68313" y="1196975"/>
            <a:ext cx="8280400" cy="244792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Култура на автентично ротарианство – приятелство и служба,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-    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Включване на семействата, интересен живот и общи забавления; Оптимизирани разходи, ценене на времето!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Ротари дни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: теми свързани със здраве, предприемачество, развитие на общността;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Събития за общността 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- месецът на Фондация Ротари през октомври, годишнината от създаване на ООН и приносът на Ротари за това през ноември;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Национални инициативи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– РК Харманли и призива за залесяване през пролетта на 2020 година;</a:t>
            </a:r>
          </a:p>
          <a:p>
            <a:pPr>
              <a:buFontTx/>
              <a:buChar char="-"/>
              <a:defRPr/>
            </a:pP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Участие в дистриктни събития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: познания, приятелство, професионални контакти;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6" name="Content Placeholder 2"/>
          <p:cNvSpPr txBox="1">
            <a:spLocks noChangeArrowheads="1"/>
          </p:cNvSpPr>
          <p:nvPr/>
        </p:nvSpPr>
        <p:spPr bwMode="auto">
          <a:xfrm>
            <a:off x="468313" y="3644900"/>
            <a:ext cx="8280400" cy="2592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Да знаем кои сме, къде сме и къде искаме да бъдем: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Преглед на клубна конституция и правилник  - актуални ли са? 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Знаят ли ротарианците каква законодателна инициатива има клуба в рамките на дистрикта и Ротари Интернешънъл?</a:t>
            </a: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Оценка на състоянието на клуба – анкети, обратна връзка, клубен профилактичен преглед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en-GB" altLang="bg-BG" sz="14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https://www.rotary-bulgaria.org/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комитети/58-година-27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n-GB" altLang="bg-BG" sz="1400" dirty="0">
                <a:latin typeface="Georgia" panose="02040502050405020303" pitchFamily="18" charset="0"/>
                <a:hlinkClick r:id="rId4" action="ppaction://hlinkfile"/>
              </a:rPr>
              <a:t>CurrentMembersExecSummary_EN.pdf</a:t>
            </a:r>
            <a:r>
              <a:rPr lang="bg-BG" altLang="bg-BG" sz="1400" dirty="0">
                <a:latin typeface="Georgia" panose="02040502050405020303" pitchFamily="18" charset="0"/>
              </a:rPr>
              <a:t> ,    </a:t>
            </a:r>
            <a:r>
              <a:rPr lang="en-GB" altLang="bg-BG" sz="1400" dirty="0">
                <a:latin typeface="Georgia" panose="02040502050405020303" pitchFamily="18" charset="0"/>
                <a:hlinkClick r:id="rId5" action="ppaction://hlinkfile"/>
              </a:rPr>
              <a:t>Prospective_Members_Exec_Sum_FINAL_EN.pdf</a:t>
            </a:r>
            <a:endParaRPr lang="bg-BG" altLang="bg-BG" sz="1400" dirty="0"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 АДГ Калоян Ганев</a:t>
            </a:r>
            <a:r>
              <a:rPr lang="en-US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: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Компас за 2017-18</a:t>
            </a:r>
            <a:endParaRPr lang="en-US" altLang="bg-BG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  <a:defRPr/>
            </a:pP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Планиране – стратегически план на клуба, не на мисленето с рамка една година: предстоящ </a:t>
            </a:r>
            <a:r>
              <a:rPr lang="en-US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workshop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/ работилница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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 по време на събитието </a:t>
            </a:r>
            <a:r>
              <a:rPr lang="bg-BG" altLang="bg-BG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3 в 1 </a:t>
            </a:r>
            <a:r>
              <a:rPr lang="bg-BG" altLang="bg-BG" sz="1400" dirty="0">
                <a:solidFill>
                  <a:schemeClr val="tx2"/>
                </a:solidFill>
                <a:latin typeface="Georgia" panose="02040502050405020303" pitchFamily="18" charset="0"/>
              </a:rPr>
              <a:t>– 30. ноември, РИУ Правец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Новият стратегически план </a:t>
            </a:r>
          </a:p>
        </p:txBody>
      </p:sp>
      <p:pic>
        <p:nvPicPr>
          <p:cNvPr id="186371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434262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Промяна, иновативност и гъвкавост</a:t>
            </a:r>
          </a:p>
        </p:txBody>
      </p:sp>
      <p:sp>
        <p:nvSpPr>
          <p:cNvPr id="66563" name="Content Placeholder 2"/>
          <p:cNvSpPr>
            <a:spLocks noGrp="1" noChangeArrowheads="1"/>
          </p:cNvSpPr>
          <p:nvPr>
            <p:ph idx="1"/>
          </p:nvPr>
        </p:nvSpPr>
        <p:spPr bwMode="auto"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Знаете ли какво е това?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Работи ли?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Искате ли да го ползвате?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Колко от хората около вас ще искат да го ползват?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bg-BG" altLang="bg-BG" sz="1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altLang="bg-BG" sz="1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884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41613"/>
            <a:ext cx="46307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Промяна, иновативност и гъвкавост</a:t>
            </a:r>
            <a:endParaRPr lang="bg-BG" altLang="bg-BG" smtClean="0">
              <a:latin typeface="Arial Narrow" panose="020B0606020202030204" pitchFamily="34" charset="0"/>
            </a:endParaRPr>
          </a:p>
        </p:txBody>
      </p:sp>
      <p:sp>
        <p:nvSpPr>
          <p:cNvPr id="67587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57200" y="1268413"/>
            <a:ext cx="8229600" cy="223202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800" b="1" dirty="0">
                <a:solidFill>
                  <a:schemeClr val="tx2"/>
                </a:solidFill>
                <a:latin typeface="Georgia" panose="02040502050405020303" pitchFamily="18" charset="0"/>
              </a:rPr>
              <a:t>Възможности за клубовете: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Гъвкавост по отношение на срещите – график и формат, начин на провеждане, начин на гласуване и вземане на решения; </a:t>
            </a:r>
            <a:r>
              <a:rPr lang="en-US" sz="1400" dirty="0">
                <a:hlinkClick r:id="rId3"/>
              </a:rPr>
              <a:t>Practicing Flexibility and Innovation</a:t>
            </a:r>
            <a:endParaRPr lang="bg-BG" sz="14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Облекчени изисквания за присъствие на клубните срещи;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Възможност ротаракторите да са членове на клуба и да остават членове ва Ротаракт;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Различни възможности за членство – семейно, корпоративно, асоциирано </a:t>
            </a:r>
            <a:r>
              <a:rPr lang="en-US" sz="1400" dirty="0">
                <a:hlinkClick r:id="rId4"/>
              </a:rPr>
              <a:t>Membership types FAQ</a:t>
            </a:r>
            <a:endParaRPr lang="bg-BG" sz="14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sz="1400" dirty="0">
                <a:solidFill>
                  <a:schemeClr val="tx2"/>
                </a:solidFill>
              </a:rPr>
              <a:t>Различни формати на Ротари клубове: </a:t>
            </a:r>
            <a:r>
              <a:rPr lang="en-US" sz="1400" dirty="0">
                <a:hlinkClick r:id="rId5"/>
              </a:rPr>
              <a:t>Rotary club models</a:t>
            </a:r>
            <a:endParaRPr lang="bg-BG" sz="1400" dirty="0">
              <a:solidFill>
                <a:schemeClr val="tx2"/>
              </a:solidFill>
            </a:endParaRPr>
          </a:p>
          <a:p>
            <a:pPr>
              <a:defRPr/>
            </a:pPr>
            <a:endParaRPr lang="bg-BG" sz="14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bg-BG" altLang="bg-BG" sz="1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 bwMode="auto">
          <a:xfrm>
            <a:off x="457200" y="3500438"/>
            <a:ext cx="8229600" cy="23764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MS PGothic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bg-BG" sz="140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600" b="1">
                <a:solidFill>
                  <a:schemeClr val="tx2"/>
                </a:solidFill>
              </a:rPr>
              <a:t>Същественото и важното е</a:t>
            </a:r>
            <a:r>
              <a:rPr lang="bg-BG" sz="1600">
                <a:solidFill>
                  <a:schemeClr val="tx2"/>
                </a:solidFill>
              </a:rPr>
              <a:t>: </a:t>
            </a:r>
            <a:r>
              <a:rPr lang="bg-BG" sz="1600" b="1">
                <a:solidFill>
                  <a:schemeClr val="tx2"/>
                </a:solidFill>
              </a:rPr>
              <a:t>Какво правим и постигаме заедно?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sz="1400">
                <a:solidFill>
                  <a:schemeClr val="tx2"/>
                </a:solidFill>
              </a:rPr>
              <a:t>Време е броенето на посетени клубни срещи да се замести с измерване на прогреса в достигане на поставени клубни цели.</a:t>
            </a:r>
          </a:p>
          <a:p>
            <a:pPr>
              <a:buFontTx/>
              <a:buChar char="-"/>
              <a:defRPr/>
            </a:pPr>
            <a:r>
              <a:rPr lang="bg-BG" sz="1400">
                <a:solidFill>
                  <a:schemeClr val="tx2"/>
                </a:solidFill>
              </a:rPr>
              <a:t>Как  работим, за да подобрим състоянието на своята общност? </a:t>
            </a:r>
          </a:p>
          <a:p>
            <a:pPr>
              <a:buFontTx/>
              <a:buChar char="-"/>
              <a:defRPr/>
            </a:pPr>
            <a:r>
              <a:rPr lang="bg-BG" sz="1400">
                <a:solidFill>
                  <a:schemeClr val="tx2"/>
                </a:solidFill>
              </a:rPr>
              <a:t>Как да израснем като клуб от лидери и хора на действието в приятелска и мотивираща среда?</a:t>
            </a:r>
          </a:p>
          <a:p>
            <a:pPr>
              <a:buFontTx/>
              <a:buChar char="-"/>
              <a:defRPr/>
            </a:pPr>
            <a:r>
              <a:rPr lang="bg-BG" sz="1400">
                <a:solidFill>
                  <a:schemeClr val="tx2"/>
                </a:solidFill>
              </a:rPr>
              <a:t>Как гарантираме политика на многообразие, равенство и включване?</a:t>
            </a:r>
            <a:endParaRPr lang="bg-BG" altLang="bg-BG" sz="140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altLang="bg-BG" sz="1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smtClean="0">
                <a:latin typeface="Arial Narrow" panose="020B0606020202030204" pitchFamily="34" charset="0"/>
              </a:rPr>
              <a:t>Подкрепа от дистриктния екип: ресурси и действия</a:t>
            </a:r>
          </a:p>
        </p:txBody>
      </p:sp>
      <p:sp>
        <p:nvSpPr>
          <p:cNvPr id="68611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457200" y="1628775"/>
            <a:ext cx="8229600" cy="4116388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Преводи на материали – на сайта, раздел Комитет по членството;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Анкети, проучвания и анализи по важни за клубовете теми;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Материали в помощ на работата на клубната комисия по членството с потенциалните и новите членове;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Рубрика в дистриктния бюлетин и публикации в списанието;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Подготвени презентации по теми, свързани с членството за ползване в клубни срещи и асамблеи;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Полезни, интересни и увлекателни дистриктни събития;</a:t>
            </a:r>
            <a:endParaRPr lang="en-US" altLang="bg-BG" sz="16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Организация на зонални срещи, участие в клубни асамблеи;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Обновен състав на комитета – приятели от всички поколения и на всички етапи от членството си, професионалисти</a:t>
            </a:r>
            <a:r>
              <a:rPr lang="en-US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– психолози и други дисциплини в сферата </a:t>
            </a:r>
            <a:r>
              <a:rPr lang="en-US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HR</a:t>
            </a:r>
            <a:r>
              <a:rPr lang="bg-BG" altLang="bg-BG" sz="1600" dirty="0">
                <a:solidFill>
                  <a:schemeClr val="tx2"/>
                </a:solidFill>
                <a:latin typeface="Georgia" panose="02040502050405020303" pitchFamily="18" charset="0"/>
              </a:rPr>
              <a:t>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bg-BG" sz="1800" b="1" dirty="0">
                <a:solidFill>
                  <a:schemeClr val="tx2"/>
                </a:solidFill>
                <a:latin typeface="Georgia" panose="02040502050405020303" pitchFamily="18" charset="0"/>
              </a:rPr>
              <a:t>                Очакваме вашите въпроси и предложения!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3"/>
          <p:cNvSpPr>
            <a:spLocks noGrp="1"/>
          </p:cNvSpPr>
          <p:nvPr>
            <p:ph type="ctrTitle"/>
          </p:nvPr>
        </p:nvSpPr>
        <p:spPr bwMode="auto">
          <a:xfrm>
            <a:off x="152400" y="2667000"/>
            <a:ext cx="8839200" cy="162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На добър час!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  <p:pic>
        <p:nvPicPr>
          <p:cNvPr id="194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6863"/>
            <a:ext cx="24765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НОВИТЕ ПОКОЛЕНИЯ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659" name="Rectangle 3"/>
          <p:cNvSpPr txBox="1">
            <a:spLocks noChangeArrowheads="1"/>
          </p:cNvSpPr>
          <p:nvPr/>
        </p:nvSpPr>
        <p:spPr bwMode="auto">
          <a:xfrm>
            <a:off x="685800" y="4764088"/>
            <a:ext cx="734218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en-US" sz="1600" b="1">
                <a:solidFill>
                  <a:schemeClr val="tx2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Бояна Банкова,  РК София Триадица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en-US" sz="1600" b="1">
                <a:solidFill>
                  <a:schemeClr val="tx2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Таня Златанова, ПП, РК Варна Галатея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en-US" sz="1600" b="1">
                <a:solidFill>
                  <a:schemeClr val="tx2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Христо Трънчев, ПП, РК Сливен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ФОНДАЦИЯ РОТАРИ – СТРУКТУРА И ФИНАНСИРАНЕ</a:t>
            </a:r>
            <a:endParaRPr lang="bg-BG" altLang="bg-BG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073775" y="3551238"/>
            <a:ext cx="29733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b="1" dirty="0">
                <a:solidFill>
                  <a:srgbClr val="D61A69"/>
                </a:solidFill>
                <a:latin typeface="Georgia" charset="0"/>
              </a:rPr>
              <a:t>Попечителски</a:t>
            </a:r>
            <a:r>
              <a:rPr lang="bg-BG" altLang="en-US" sz="2000" b="1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 Фонд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 (Endowment Fund)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За да обезпечим бъдещето на Ротари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92450" y="3536950"/>
            <a:ext cx="28654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b="1" dirty="0">
                <a:solidFill>
                  <a:srgbClr val="D61A69"/>
                </a:solidFill>
                <a:latin typeface="Georgia" charset="0"/>
              </a:rPr>
              <a:t>Годишен</a:t>
            </a:r>
            <a:r>
              <a:rPr lang="bg-BG" altLang="en-US" sz="2000" b="1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 фонд</a:t>
            </a:r>
            <a:endParaRPr lang="en-US" altLang="en-US" sz="2000" b="1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(Annual Fund)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dirty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Основен източник на подкрепа днес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6688" y="3559175"/>
            <a:ext cx="28082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Фонд </a:t>
            </a:r>
            <a:r>
              <a:rPr lang="bg-BG" sz="2000" b="1" dirty="0">
                <a:solidFill>
                  <a:srgbClr val="D61A69"/>
                </a:solidFill>
                <a:latin typeface="Georgia" charset="0"/>
                <a:ea typeface="ヒラギノ角ゴ Pro W3" charset="-128"/>
                <a:cs typeface="Arial" pitchFamily="34" charset="0"/>
              </a:rPr>
              <a:t>Полио</a:t>
            </a:r>
            <a: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 Плюс</a:t>
            </a:r>
            <a:b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</a:br>
            <a: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(</a:t>
            </a:r>
            <a:r>
              <a:rPr lang="en-US" sz="2000" b="1" kern="0" dirty="0" err="1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PolioPlus</a:t>
            </a:r>
            <a:r>
              <a:rPr lang="en-US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 </a:t>
            </a:r>
            <a:r>
              <a:rPr lang="en-US" sz="2000" b="1" kern="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F</a:t>
            </a:r>
            <a:r>
              <a:rPr lang="en-US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und</a:t>
            </a:r>
            <a:r>
              <a:rPr lang="bg-BG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)</a:t>
            </a:r>
            <a:endParaRPr lang="en-US" sz="2000" b="1" kern="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2000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Изличаване на полиомиелита в света</a:t>
            </a:r>
            <a:endParaRPr lang="en-US" sz="2000" kern="0" dirty="0" smtClean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</p:txBody>
      </p:sp>
      <p:pic>
        <p:nvPicPr>
          <p:cNvPr id="686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3016250" cy="201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1371600"/>
            <a:ext cx="2809875" cy="201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371600"/>
            <a:ext cx="3021013" cy="201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eft Brace 10"/>
          <p:cNvSpPr>
            <a:spLocks/>
          </p:cNvSpPr>
          <p:nvPr/>
        </p:nvSpPr>
        <p:spPr bwMode="auto">
          <a:xfrm rot="16200000">
            <a:off x="4222750" y="3863975"/>
            <a:ext cx="685800" cy="2514600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bg-BG">
              <a:latin typeface="+mn-lt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190875" y="5507038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61A69"/>
                </a:solidFill>
                <a:latin typeface="Georgia" charset="0"/>
                <a:ea typeface="ヒラギノ角ゴ Pro W3" charset="-128"/>
                <a:cs typeface="Arial" pitchFamily="34" charset="0"/>
              </a:rPr>
              <a:t>SHARE</a:t>
            </a:r>
            <a:r>
              <a:rPr lang="en-US" sz="2000" b="1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 </a:t>
            </a:r>
            <a:r>
              <a:rPr lang="bg-BG" sz="2000" kern="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Система</a:t>
            </a:r>
            <a:endParaRPr lang="en-US" sz="2000" kern="0" dirty="0" smtClean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</p:txBody>
      </p:sp>
      <p:cxnSp>
        <p:nvCxnSpPr>
          <p:cNvPr id="13" name="Elbow Connector 12"/>
          <p:cNvCxnSpPr/>
          <p:nvPr/>
        </p:nvCxnSpPr>
        <p:spPr>
          <a:xfrm rot="10800000" flipV="1">
            <a:off x="5967413" y="5094288"/>
            <a:ext cx="1800225" cy="60166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6686550" y="5121275"/>
            <a:ext cx="2362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bg-BG" altLang="en-US" sz="2000" dirty="0">
                <a:solidFill>
                  <a:srgbClr val="D61A69"/>
                </a:solidFill>
                <a:latin typeface="Georgia" charset="0"/>
              </a:rPr>
              <a:t>с</a:t>
            </a:r>
            <a:r>
              <a:rPr lang="bg-BG" altLang="en-US" sz="2000" dirty="0" smtClean="0">
                <a:solidFill>
                  <a:srgbClr val="D61A69"/>
                </a:solidFill>
                <a:latin typeface="Georgia" charset="0"/>
              </a:rPr>
              <a:t>амо печалбата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Кои са те?</a:t>
            </a:r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bg-B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230313"/>
            <a:ext cx="284321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88913" y="1292225"/>
            <a:ext cx="4572001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                 МЛАДИТЕ ЛИДЕРИ,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           които носят иновативни решения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             за предизвикателствата в света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859088"/>
            <a:ext cx="25336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38625" y="254793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НАШЕТО БЪДЕЩЕ,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en-US">
                <a:solidFill>
                  <a:srgbClr val="002060"/>
                </a:solidFill>
              </a:rPr>
              <a:t> което учим да предприема действия, да изгражда международно разбирателство и приятелства по целия свят</a:t>
            </a:r>
          </a:p>
        </p:txBody>
      </p:sp>
      <p:pic>
        <p:nvPicPr>
          <p:cNvPr id="18" name="Picture 1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088" y="4040188"/>
            <a:ext cx="2320925" cy="10128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91038"/>
            <a:ext cx="13081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87450" y="47974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>
                <a:solidFill>
                  <a:srgbClr val="002060"/>
                </a:solidFill>
              </a:rPr>
              <a:t>Развиват лидерски умения.</a:t>
            </a:r>
          </a:p>
          <a:p>
            <a:r>
              <a:rPr lang="ru-RU" altLang="en-US">
                <a:solidFill>
                  <a:srgbClr val="002060"/>
                </a:solidFill>
              </a:rPr>
              <a:t>Споделят Ротари.</a:t>
            </a:r>
          </a:p>
          <a:p>
            <a:r>
              <a:rPr lang="ru-RU" altLang="en-US">
                <a:solidFill>
                  <a:srgbClr val="002060"/>
                </a:solidFill>
              </a:rPr>
              <a:t>Възпитават хора на действието.</a:t>
            </a:r>
          </a:p>
          <a:p>
            <a:endParaRPr lang="ru-RU" alt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Какво ги обединява?</a:t>
            </a:r>
          </a:p>
        </p:txBody>
      </p:sp>
      <p:pic>
        <p:nvPicPr>
          <p:cNvPr id="4" name="Online Media 3" title="Rotary Connects the World">
            <a:hlinkClick r:id="" action="ppaction://media"/>
            <a:extLst>
              <a:ext uri="{FF2B5EF4-FFF2-40B4-BE49-F238E27FC236}"/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43213" y="3716338"/>
            <a:ext cx="3657600" cy="2057400"/>
          </a:xfrm>
          <a:prstGeom prst="rect">
            <a:avLst/>
          </a:prstGeom>
        </p:spPr>
      </p:pic>
      <p:sp>
        <p:nvSpPr>
          <p:cNvPr id="10" name="Content Placeholder 6"/>
          <p:cNvSpPr>
            <a:spLocks noGrp="1" noChangeArrowheads="1"/>
          </p:cNvSpPr>
          <p:nvPr>
            <p:ph idx="1"/>
          </p:nvPr>
        </p:nvSpPr>
        <p:spPr bwMode="auto">
          <a:xfrm>
            <a:off x="179388" y="1325563"/>
            <a:ext cx="3675062" cy="59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r>
              <a:rPr lang="bg-BG" altLang="en-US" sz="18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ПРИЯТЕЛСТВО</a:t>
            </a:r>
            <a:endParaRPr lang="en-US" altLang="en-US" sz="1800" b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6"/>
          <p:cNvSpPr txBox="1">
            <a:spLocks noChangeArrowheads="1"/>
          </p:cNvSpPr>
          <p:nvPr/>
        </p:nvSpPr>
        <p:spPr bwMode="auto">
          <a:xfrm>
            <a:off x="5292725" y="1314450"/>
            <a:ext cx="36718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ДЕЙСТВИЕ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2" name="Content Placeholder 6"/>
          <p:cNvSpPr txBox="1">
            <a:spLocks noChangeArrowheads="1"/>
          </p:cNvSpPr>
          <p:nvPr/>
        </p:nvSpPr>
        <p:spPr bwMode="auto">
          <a:xfrm>
            <a:off x="6659563" y="2168525"/>
            <a:ext cx="36734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ЗАБАВЛЕНИЕ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3" name="Content Placeholder 6"/>
          <p:cNvSpPr txBox="1">
            <a:spLocks noChangeArrowheads="1"/>
          </p:cNvSpPr>
          <p:nvPr/>
        </p:nvSpPr>
        <p:spPr bwMode="auto">
          <a:xfrm>
            <a:off x="400050" y="2374900"/>
            <a:ext cx="36718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ОТГОВОРНОСТ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4" name="Content Placeholder 6"/>
          <p:cNvSpPr txBox="1">
            <a:spLocks noChangeArrowheads="1"/>
          </p:cNvSpPr>
          <p:nvPr/>
        </p:nvSpPr>
        <p:spPr bwMode="auto">
          <a:xfrm>
            <a:off x="3492500" y="2916238"/>
            <a:ext cx="36718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ОТДАДЕНОСТ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5" name="Content Placeholder 6"/>
          <p:cNvSpPr txBox="1">
            <a:spLocks noChangeArrowheads="1"/>
          </p:cNvSpPr>
          <p:nvPr/>
        </p:nvSpPr>
        <p:spPr bwMode="auto">
          <a:xfrm>
            <a:off x="1258888" y="3225800"/>
            <a:ext cx="36734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УЧЕНЕ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6" name="Content Placeholder 6"/>
          <p:cNvSpPr txBox="1">
            <a:spLocks noChangeArrowheads="1"/>
          </p:cNvSpPr>
          <p:nvPr/>
        </p:nvSpPr>
        <p:spPr bwMode="auto">
          <a:xfrm>
            <a:off x="3095625" y="1998663"/>
            <a:ext cx="424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ПРИНАДЛЕЖНОСТ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sp>
        <p:nvSpPr>
          <p:cNvPr id="17" name="Content Placeholder 6"/>
          <p:cNvSpPr txBox="1">
            <a:spLocks noChangeArrowheads="1"/>
          </p:cNvSpPr>
          <p:nvPr/>
        </p:nvSpPr>
        <p:spPr bwMode="auto">
          <a:xfrm>
            <a:off x="6440488" y="3182938"/>
            <a:ext cx="36718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en-US" b="1">
                <a:solidFill>
                  <a:schemeClr val="tx2"/>
                </a:solidFill>
                <a:ea typeface="MS PGothic" panose="020B0600070205080204" pitchFamily="34" charset="-128"/>
              </a:rPr>
              <a:t>ЛЮБОПИТСТВО	</a:t>
            </a:r>
            <a:endParaRPr lang="en-US" altLang="en-US" b="1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Стратегическият план и Новите поколения 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bg-BG" sz="2000" dirty="0">
                <a:solidFill>
                  <a:srgbClr val="002060"/>
                </a:solidFill>
              </a:rPr>
              <a:t>Увеличаване на нашето въздействие;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bg-BG" sz="2000" dirty="0">
                <a:solidFill>
                  <a:srgbClr val="002060"/>
                </a:solidFill>
              </a:rPr>
              <a:t>Разширяване на нашия обхват;</a:t>
            </a:r>
          </a:p>
          <a:p>
            <a:pPr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bg-BG" sz="2000" dirty="0">
                <a:solidFill>
                  <a:srgbClr val="002060"/>
                </a:solidFill>
              </a:rPr>
              <a:t>Повишаване на ангажираността;</a:t>
            </a:r>
          </a:p>
          <a:p>
            <a:pPr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bg-BG" sz="2000" dirty="0">
                <a:solidFill>
                  <a:srgbClr val="002060"/>
                </a:solidFill>
              </a:rPr>
              <a:t>Способността ни да се адаптираме;</a:t>
            </a:r>
          </a:p>
          <a:p>
            <a:pPr>
              <a:defRPr/>
            </a:pPr>
            <a:endParaRPr lang="bg-BG" sz="2000" dirty="0">
              <a:solidFill>
                <a:srgbClr val="002060"/>
              </a:solidFill>
            </a:endParaRPr>
          </a:p>
          <a:p>
            <a:pPr>
              <a:defRPr/>
            </a:pPr>
            <a:endParaRPr lang="bg-BG" sz="2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6170" b="1524"/>
          <a:stretch>
            <a:fillRect/>
          </a:stretch>
        </p:blipFill>
        <p:spPr bwMode="auto">
          <a:xfrm>
            <a:off x="6300788" y="1978025"/>
            <a:ext cx="7413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70" b="51524"/>
          <a:stretch>
            <a:fillRect/>
          </a:stretch>
        </p:blipFill>
        <p:spPr bwMode="auto">
          <a:xfrm>
            <a:off x="7464425" y="2800350"/>
            <a:ext cx="7397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6" r="33086" b="51524"/>
          <a:stretch>
            <a:fillRect/>
          </a:stretch>
        </p:blipFill>
        <p:spPr bwMode="auto">
          <a:xfrm>
            <a:off x="7464425" y="1978025"/>
            <a:ext cx="739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3" r="2527" b="51524"/>
          <a:stretch>
            <a:fillRect/>
          </a:stretch>
        </p:blipFill>
        <p:spPr bwMode="auto">
          <a:xfrm>
            <a:off x="6300788" y="2800350"/>
            <a:ext cx="7413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7" t="50000" r="32162" b="1524"/>
          <a:stretch>
            <a:fillRect/>
          </a:stretch>
        </p:blipFill>
        <p:spPr bwMode="auto">
          <a:xfrm>
            <a:off x="7526338" y="3581400"/>
            <a:ext cx="7413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0" t="50000" r="2209" b="1524"/>
          <a:stretch>
            <a:fillRect/>
          </a:stretch>
        </p:blipFill>
        <p:spPr bwMode="auto">
          <a:xfrm>
            <a:off x="6300788" y="3581400"/>
            <a:ext cx="7413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9" t="5681" r="-2"/>
          <a:stretch>
            <a:fillRect/>
          </a:stretch>
        </p:blipFill>
        <p:spPr bwMode="auto">
          <a:xfrm>
            <a:off x="5354638" y="4114800"/>
            <a:ext cx="329565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Какво е важно да направим още днес?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 bwMode="auto">
          <a:xfrm>
            <a:off x="539750" y="1628775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bg-BG" sz="2000" smtClean="0">
                <a:solidFill>
                  <a:srgbClr val="002060"/>
                </a:solidFill>
                <a:latin typeface="Georgia" panose="02040502050405020303" pitchFamily="18" charset="0"/>
              </a:rPr>
              <a:t>Да се запознаем с програмите, които вече съществуват в нашия клуб! </a:t>
            </a: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2000" smtClean="0">
                <a:solidFill>
                  <a:srgbClr val="002060"/>
                </a:solidFill>
                <a:latin typeface="Georgia" panose="02040502050405020303" pitchFamily="18" charset="0"/>
              </a:rPr>
              <a:t>Да определим възможността за осъществяване на поне една от програмите за нови поколения от нашия клуб!</a:t>
            </a: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altLang="bg-BG" sz="2000" smtClean="0">
                <a:solidFill>
                  <a:srgbClr val="002060"/>
                </a:solidFill>
                <a:latin typeface="Georgia" panose="02040502050405020303" pitchFamily="18" charset="0"/>
              </a:rPr>
              <a:t>Да задаваме въпроси и да търсим подкрепа от Комитета в служба на новите поколения!</a:t>
            </a: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bg-BG" altLang="bg-BG" sz="200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smtClean="0">
                <a:latin typeface="Arial Narrow" panose="020B0606020202030204" pitchFamily="34" charset="0"/>
              </a:rPr>
              <a:t>Новите поколения…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 bwMode="auto">
          <a:xfrm>
            <a:off x="441325" y="1433513"/>
            <a:ext cx="8305800" cy="84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bg-BG" sz="2000" b="1" i="1" smtClean="0">
                <a:solidFill>
                  <a:srgbClr val="002060"/>
                </a:solidFill>
                <a:latin typeface="Georgia" panose="02040502050405020303" pitchFamily="18" charset="0"/>
              </a:rPr>
              <a:t>Дали Ротари има предвид само младежите до 30 годишна възраст?</a:t>
            </a:r>
            <a:endParaRPr lang="bg-BG" altLang="bg-BG" sz="2000" b="1" i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61950" y="2222500"/>
            <a:ext cx="8305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bg-BG" sz="2000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Или в Новите поколения сме всички ние, които правим възможното да съхраним ценностите и да ги адаптираме към динамиката на днешния ден?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bg-BG" altLang="bg-BG" sz="2000">
              <a:solidFill>
                <a:srgbClr val="002060"/>
              </a:solidFill>
              <a:latin typeface="Georgia" panose="02040502050405020303" pitchFamily="18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79613" y="3429000"/>
            <a:ext cx="83058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bg-BG" sz="2000">
                <a:solidFill>
                  <a:srgbClr val="002060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rPr>
              <a:t>Ще очакваме вашия отговор чрез действия!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149725"/>
            <a:ext cx="797401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4000" b="1" smtClean="0">
                <a:latin typeface="Arial Narrow" panose="020B0606020202030204" pitchFamily="34" charset="0"/>
              </a:rPr>
              <a:t>На добър час!</a:t>
            </a:r>
            <a:endParaRPr lang="en-US" altLang="en-US" sz="4000" b="1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200" b="1" cap="all" dirty="0">
                <a:latin typeface="Arial Narrow" panose="020B0606020202030204" pitchFamily="34" charset="0"/>
                <a:cs typeface="Segoe UI" panose="020B0502040204020203" pitchFamily="34" charset="0"/>
              </a:rPr>
              <a:t>КАК ПОДКРЕПЯМЕ НАШАТА ФОНДАЦИЯ</a:t>
            </a:r>
            <a:endParaRPr lang="en-GB" sz="2200" b="1" cap="all" dirty="0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9750" y="1557338"/>
            <a:ext cx="4414838" cy="3630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Чрез дарения, които правим по банка или през сайта на </a:t>
            </a: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РИ: 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  <a:hlinkClick r:id="rId2"/>
              </a:rPr>
              <a:t>www.rotary.org/give</a:t>
            </a:r>
            <a:r>
              <a:rPr lang="bg-BG" sz="26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 </a:t>
            </a:r>
            <a:endParaRPr lang="bg-BG" sz="2600" dirty="0" smtClean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Чрез доброволческата ни дейност</a:t>
            </a:r>
          </a:p>
          <a:p>
            <a:pPr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bg-BG" sz="2600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Чрез спонсориране на глобален грант</a:t>
            </a:r>
            <a:endParaRPr lang="bg-BG" sz="260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</p:txBody>
      </p:sp>
      <p:pic>
        <p:nvPicPr>
          <p:cNvPr id="696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895475"/>
            <a:ext cx="28416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539750" y="5445125"/>
            <a:ext cx="828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bg-BG" altLang="bg-BG" sz="2400" b="1">
                <a:solidFill>
                  <a:srgbClr val="D61A69"/>
                </a:solidFill>
                <a:latin typeface="Georgia" panose="02040502050405020303" pitchFamily="18" charset="0"/>
                <a:ea typeface="ヒラギノ角ゴ Pro W3"/>
                <a:cs typeface="ヒラギノ角ゴ Pro W3"/>
              </a:rPr>
              <a:t>Защо е важно да подкрепяме Фондация Ротари?</a:t>
            </a:r>
            <a:endParaRPr lang="en-US" altLang="bg-BG" sz="2400" b="1">
              <a:solidFill>
                <a:srgbClr val="D61A69"/>
              </a:solidFill>
              <a:latin typeface="Georgia" panose="02040502050405020303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DTeamPresentationsSlive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DTeamPresentationsSliven</Template>
  <TotalTime>736</TotalTime>
  <Words>4607</Words>
  <Application>Microsoft Office PowerPoint</Application>
  <PresentationFormat>On-screen Show (4:3)</PresentationFormat>
  <Paragraphs>842</Paragraphs>
  <Slides>87</Slides>
  <Notes>70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3" baseType="lpstr">
      <vt:lpstr>Arial</vt:lpstr>
      <vt:lpstr>Calibri</vt:lpstr>
      <vt:lpstr>MS PGothic</vt:lpstr>
      <vt:lpstr>Calibri Light</vt:lpstr>
      <vt:lpstr>Georgia</vt:lpstr>
      <vt:lpstr>Times New Roman</vt:lpstr>
      <vt:lpstr>Arial Narrow</vt:lpstr>
      <vt:lpstr>Segoe UI</vt:lpstr>
      <vt:lpstr>ヒラギノ角ゴ Pro W3</vt:lpstr>
      <vt:lpstr>Wingdings</vt:lpstr>
      <vt:lpstr>Template DTeamPresentationsSliven</vt:lpstr>
      <vt:lpstr>1_Custom Design</vt:lpstr>
      <vt:lpstr>Custom Design</vt:lpstr>
      <vt:lpstr>2_Custom Design</vt:lpstr>
      <vt:lpstr>3_Custom Design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Проектите на Ротари: организация и финансиране</vt:lpstr>
      <vt:lpstr>МИСИЯ И ВИЗИЯ, КОИТО СВЪРЗВАТ МИЛИОНИ ПО СВЕТА</vt:lpstr>
      <vt:lpstr>ФОНДАЦИЯ РОТАРИ – СТРУКТУРА И ФИНАНСИРАНЕ</vt:lpstr>
      <vt:lpstr>КАК ПОДКРЕПЯМЕ НАШАТА ФОНДАЦИЯ</vt:lpstr>
      <vt:lpstr>ПРОЕКТИ – ЧЛЕНСТВО – ПУБЛИЧЕН ИМИДЖ</vt:lpstr>
      <vt:lpstr>ПРОЕКТИ – ЧЛЕНСТВО – ПУБЛИЧЕН ИМИДЖ</vt:lpstr>
      <vt:lpstr>ПРОЕКТИ – ЧЛЕНСТВО – ПУБЛИЧЕН ИМИДЖ</vt:lpstr>
      <vt:lpstr>ПРОЕКТИ                 нов стратегически план</vt:lpstr>
      <vt:lpstr>глобални и дистриктни грантове</vt:lpstr>
      <vt:lpstr>ЗАЩО ДОБРИТЕ НАМЕРЕНИЯ НЕ СА ДОСТАТЪЧНИ?</vt:lpstr>
      <vt:lpstr>ПРОЕКТИ                 нов стратегически план</vt:lpstr>
      <vt:lpstr>РЕСУРСИ</vt:lpstr>
      <vt:lpstr>Дистриктни грантове: 2019-20</vt:lpstr>
      <vt:lpstr>PowerPoint Presentation</vt:lpstr>
      <vt:lpstr>PowerPoint Presentation</vt:lpstr>
      <vt:lpstr>За позитивен публичен имидж на Ротари</vt:lpstr>
      <vt:lpstr>PowerPoint Presentation</vt:lpstr>
      <vt:lpstr>Стратегията е концепция за успех</vt:lpstr>
      <vt:lpstr>Клубна комисия</vt:lpstr>
      <vt:lpstr>Официална среща с ДГ</vt:lpstr>
      <vt:lpstr>Медии</vt:lpstr>
      <vt:lpstr>Поведение пред медиите</vt:lpstr>
      <vt:lpstr>Публикации</vt:lpstr>
      <vt:lpstr>Кризи</vt:lpstr>
      <vt:lpstr>На добър час!</vt:lpstr>
      <vt:lpstr>PowerPoint Presentation</vt:lpstr>
      <vt:lpstr>Публичен имидж</vt:lpstr>
      <vt:lpstr>Публичен имидж: постижения и предизвикателства</vt:lpstr>
      <vt:lpstr>КАК СЕ ГРАДИ УСПЕШЕН ПУБЛИЧЕН ИМИДЖ</vt:lpstr>
      <vt:lpstr>КАК ГО ПРАВИМ НИЕ</vt:lpstr>
      <vt:lpstr>КАКВО ПРАВИМ НИЕ</vt:lpstr>
      <vt:lpstr>КАКВО ПРАВИМ НИЕ</vt:lpstr>
      <vt:lpstr>КАКВО ПРАВИМ НИЕ</vt:lpstr>
      <vt:lpstr>ПРЕДИЗВИКАТЕЛСТВАТА</vt:lpstr>
      <vt:lpstr>PowerPoint Presentation</vt:lpstr>
      <vt:lpstr>Благодаря за вниманието</vt:lpstr>
      <vt:lpstr>PowerPoint Presentation</vt:lpstr>
      <vt:lpstr>Календар на президента</vt:lpstr>
      <vt:lpstr>ПЛАНИРАНЕ НА РОТАРИАНСКАТА ГОДИНА</vt:lpstr>
      <vt:lpstr>ПЛАНИРАНЕ НА РОТАРИАНСКАТА ГОДИНА</vt:lpstr>
      <vt:lpstr>ПЛАНИРАНЕ НА РОТАРИАНСКАТА ГОДИНА</vt:lpstr>
      <vt:lpstr>РЕСУРСИ В ПОМОЩ НА КЛУБНИЯ ПРЕЗИДЕНТ</vt:lpstr>
      <vt:lpstr>ЗАДЪЛЖИТЕЛНИ ДЕЙСТВИЯ В My Rotary И В РК Централ</vt:lpstr>
      <vt:lpstr>ЗАДЪЛЖИТЕЛНИ ДЕЙСТВИЯ В My Rotary И В РК Централ</vt:lpstr>
      <vt:lpstr>ЗАДЪЛЖИТЕЛНИ ДЕЙСТВИЯ В My Rotary И В РК Централ</vt:lpstr>
      <vt:lpstr>ЗАДЪЛЖИТЕЛНИ ДЕЙСТВИЯ В My Rotary И В РК Централ</vt:lpstr>
      <vt:lpstr>Клубни документи и архиви.  Лого и Бланки на клуба</vt:lpstr>
      <vt:lpstr>Клубни документи</vt:lpstr>
      <vt:lpstr>АРХИВ НА КЛУБА</vt:lpstr>
      <vt:lpstr>АРХИВ НА КЛУБА</vt:lpstr>
      <vt:lpstr>АРХИВ НА СДРУЖЕНИЕТО</vt:lpstr>
      <vt:lpstr>ЛОГО И БЛАНКИ НА КЛУБА</vt:lpstr>
      <vt:lpstr>ЛОГО И БЛАНКИ НА КЛУБА</vt:lpstr>
      <vt:lpstr>БЛАНКИ НА КЛУБА</vt:lpstr>
      <vt:lpstr>БЛАНКИ НА КЛУБА</vt:lpstr>
      <vt:lpstr>На добър час! УСПЕШНА РОТАРИАНСКА ГОДИНА!</vt:lpstr>
      <vt:lpstr>PowerPoint Presentation</vt:lpstr>
      <vt:lpstr>Ротари, това сме ние – членовете на нашия клуб и на клубовете по света</vt:lpstr>
      <vt:lpstr>За какво ще говорим днес?</vt:lpstr>
      <vt:lpstr>Ротари  - организация на своите членове и за своите членове</vt:lpstr>
      <vt:lpstr>Ротари  - организация на своите членове и за своите членове</vt:lpstr>
      <vt:lpstr>Ротари в България</vt:lpstr>
      <vt:lpstr>Ротари в България</vt:lpstr>
      <vt:lpstr>Какво стои зад числата?</vt:lpstr>
      <vt:lpstr>Какво ни казва проучването на Ротари Интернешънъл?</vt:lpstr>
      <vt:lpstr>Кои са потенциалните ни членове? Къде да ги намерим и как да ги привлечем?</vt:lpstr>
      <vt:lpstr>Как да задържим и ангажираме приятелите от клуба?</vt:lpstr>
      <vt:lpstr>Новият стратегически план </vt:lpstr>
      <vt:lpstr>Промяна, иновативност и гъвкавост</vt:lpstr>
      <vt:lpstr>Промяна, иновативност и гъвкавост</vt:lpstr>
      <vt:lpstr>Подкрепа от дистриктния екип: ресурси и действия</vt:lpstr>
      <vt:lpstr>На добър час!</vt:lpstr>
      <vt:lpstr>PowerPoint Presentation</vt:lpstr>
      <vt:lpstr>НОВИТЕ ПОКОЛЕНИЯ</vt:lpstr>
      <vt:lpstr>Кои са те?</vt:lpstr>
      <vt:lpstr>Какво ги обединява?</vt:lpstr>
      <vt:lpstr>Стратегическият план и Новите поколения </vt:lpstr>
      <vt:lpstr>Какво е важно да направим още днес?</vt:lpstr>
      <vt:lpstr>Новите поколения…</vt:lpstr>
      <vt:lpstr>На добър час!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Предстоящи събития в Д2482</dc:title>
  <dc:creator>XXX</dc:creator>
  <cp:lastModifiedBy>User</cp:lastModifiedBy>
  <cp:revision>130</cp:revision>
  <cp:lastPrinted>2018-02-13T16:30:21Z</cp:lastPrinted>
  <dcterms:created xsi:type="dcterms:W3CDTF">2018-02-05T13:47:10Z</dcterms:created>
  <dcterms:modified xsi:type="dcterms:W3CDTF">2019-10-03T09:31:29Z</dcterms:modified>
</cp:coreProperties>
</file>