
<file path=[Content_Types].xml><?xml version="1.0" encoding="utf-8"?>
<Types xmlns="http://schemas.openxmlformats.org/package/2006/content-types">
  <Default Extension="avi" ContentType="video/x-msvideo"/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1" r:id="rId1"/>
    <p:sldMasterId id="2147483652" r:id="rId2"/>
    <p:sldMasterId id="2147483653" r:id="rId3"/>
  </p:sldMasterIdLst>
  <p:notesMasterIdLst>
    <p:notesMasterId r:id="rId12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</p:sldIdLst>
  <p:sldSz cx="9144000" cy="6858000" type="screen4x3"/>
  <p:notesSz cx="6797675" cy="9874250"/>
  <p:embeddedFontLst>
    <p:embeddedFont>
      <p:font typeface="Arial Narrow" panose="020B0606020202030204" pitchFamily="34" charset="0"/>
      <p:regular r:id="rId13"/>
      <p:bold r:id="rId14"/>
      <p:italic r:id="rId15"/>
      <p:boldItalic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Georgia" panose="02040502050405020303" pitchFamily="18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>
          <p15:clr>
            <a:srgbClr val="000000"/>
          </p15:clr>
        </p15:guide>
        <p15:guide id="2" pos="2141">
          <p15:clr>
            <a:srgbClr val="000000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6" d="100"/>
          <a:sy n="116" d="100"/>
        </p:scale>
        <p:origin x="858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3110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9.fntdata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2.fntdata"/><Relationship Id="rId5" Type="http://schemas.openxmlformats.org/officeDocument/2006/relationships/slide" Target="slides/slide2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font" Target="fonts/font7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6400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49687" y="0"/>
            <a:ext cx="2946400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31862" y="741362"/>
            <a:ext cx="4933950" cy="3702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450" y="4691062"/>
            <a:ext cx="5438775" cy="4443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378950"/>
            <a:ext cx="2946400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49687" y="9378950"/>
            <a:ext cx="2946400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974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:notes"/>
          <p:cNvSpPr txBox="1">
            <a:spLocks noGrp="1"/>
          </p:cNvSpPr>
          <p:nvPr>
            <p:ph type="body" idx="1"/>
          </p:nvPr>
        </p:nvSpPr>
        <p:spPr>
          <a:xfrm>
            <a:off x="679450" y="4691062"/>
            <a:ext cx="5438775" cy="44434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2388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:notes"/>
          <p:cNvSpPr txBox="1">
            <a:spLocks noGrp="1"/>
          </p:cNvSpPr>
          <p:nvPr>
            <p:ph type="body" idx="1"/>
          </p:nvPr>
        </p:nvSpPr>
        <p:spPr>
          <a:xfrm>
            <a:off x="679450" y="4691062"/>
            <a:ext cx="5438775" cy="44434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1671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57e5443278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57e5443278_0_14:notes"/>
          <p:cNvSpPr txBox="1">
            <a:spLocks noGrp="1"/>
          </p:cNvSpPr>
          <p:nvPr>
            <p:ph type="body" idx="1"/>
          </p:nvPr>
        </p:nvSpPr>
        <p:spPr>
          <a:xfrm>
            <a:off x="679450" y="4691062"/>
            <a:ext cx="5438700" cy="4443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g57e5443278_0_14:notes"/>
          <p:cNvSpPr txBox="1">
            <a:spLocks noGrp="1"/>
          </p:cNvSpPr>
          <p:nvPr>
            <p:ph type="sldNum" idx="12"/>
          </p:nvPr>
        </p:nvSpPr>
        <p:spPr>
          <a:xfrm>
            <a:off x="3849687" y="9378950"/>
            <a:ext cx="2946300" cy="493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 sz="1400"/>
          </a:p>
        </p:txBody>
      </p:sp>
    </p:spTree>
    <p:extLst>
      <p:ext uri="{BB962C8B-B14F-4D97-AF65-F5344CB8AC3E}">
        <p14:creationId xmlns:p14="http://schemas.microsoft.com/office/powerpoint/2010/main" val="661112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79450" y="4691062"/>
            <a:ext cx="5438775" cy="44434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70280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57e5443278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57e5443278_0_8:notes"/>
          <p:cNvSpPr txBox="1">
            <a:spLocks noGrp="1"/>
          </p:cNvSpPr>
          <p:nvPr>
            <p:ph type="body" idx="1"/>
          </p:nvPr>
        </p:nvSpPr>
        <p:spPr>
          <a:xfrm>
            <a:off x="679450" y="4691062"/>
            <a:ext cx="5438700" cy="4443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g57e5443278_0_8:notes"/>
          <p:cNvSpPr txBox="1">
            <a:spLocks noGrp="1"/>
          </p:cNvSpPr>
          <p:nvPr>
            <p:ph type="sldNum" idx="12"/>
          </p:nvPr>
        </p:nvSpPr>
        <p:spPr>
          <a:xfrm>
            <a:off x="3849687" y="9378950"/>
            <a:ext cx="2946300" cy="493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 sz="1400"/>
          </a:p>
        </p:txBody>
      </p:sp>
    </p:spTree>
    <p:extLst>
      <p:ext uri="{BB962C8B-B14F-4D97-AF65-F5344CB8AC3E}">
        <p14:creationId xmlns:p14="http://schemas.microsoft.com/office/powerpoint/2010/main" val="2015701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57e5443278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57e5443278_0_38:notes"/>
          <p:cNvSpPr txBox="1">
            <a:spLocks noGrp="1"/>
          </p:cNvSpPr>
          <p:nvPr>
            <p:ph type="body" idx="1"/>
          </p:nvPr>
        </p:nvSpPr>
        <p:spPr>
          <a:xfrm>
            <a:off x="679450" y="4691062"/>
            <a:ext cx="5438700" cy="4443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g57e5443278_0_38:notes"/>
          <p:cNvSpPr txBox="1">
            <a:spLocks noGrp="1"/>
          </p:cNvSpPr>
          <p:nvPr>
            <p:ph type="sldNum" idx="12"/>
          </p:nvPr>
        </p:nvSpPr>
        <p:spPr>
          <a:xfrm>
            <a:off x="3849687" y="9378950"/>
            <a:ext cx="2946300" cy="493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 sz="1400"/>
          </a:p>
        </p:txBody>
      </p:sp>
    </p:spTree>
    <p:extLst>
      <p:ext uri="{BB962C8B-B14F-4D97-AF65-F5344CB8AC3E}">
        <p14:creationId xmlns:p14="http://schemas.microsoft.com/office/powerpoint/2010/main" val="24367701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5:notes"/>
          <p:cNvSpPr txBox="1">
            <a:spLocks noGrp="1"/>
          </p:cNvSpPr>
          <p:nvPr>
            <p:ph type="body" idx="1"/>
          </p:nvPr>
        </p:nvSpPr>
        <p:spPr>
          <a:xfrm>
            <a:off x="679450" y="4691062"/>
            <a:ext cx="5438775" cy="44434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372069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6:notes"/>
          <p:cNvSpPr txBox="1">
            <a:spLocks noGrp="1"/>
          </p:cNvSpPr>
          <p:nvPr>
            <p:ph type="body" idx="1"/>
          </p:nvPr>
        </p:nvSpPr>
        <p:spPr>
          <a:xfrm>
            <a:off x="679450" y="4691062"/>
            <a:ext cx="5438775" cy="44434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32739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7_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548625" tIns="0" rIns="0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44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B7B2AE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B7B2AE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B7B2AE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B7B2A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B7B2A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B7B2AE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B7B2A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B7B2AE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B7B2A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B7B2A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B7B2A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B7B2A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B7B2A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B7B2A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B7B2A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B7B2A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type="obj">
  <p:cSld name="OBJEC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19100" algn="l" rtl="0">
              <a:spcBef>
                <a:spcPts val="600"/>
              </a:spcBef>
              <a:spcAft>
                <a:spcPts val="0"/>
              </a:spcAft>
              <a:buClr>
                <a:srgbClr val="58585A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93700" algn="l" rtl="0">
              <a:spcBef>
                <a:spcPts val="520"/>
              </a:spcBef>
              <a:spcAft>
                <a:spcPts val="0"/>
              </a:spcAft>
              <a:buClr>
                <a:srgbClr val="58585A"/>
              </a:buClr>
              <a:buSzPts val="2600"/>
              <a:buFont typeface="Arial"/>
              <a:buChar char="–"/>
              <a:defRPr sz="2600" b="0" i="0" u="none" strike="noStrike" cap="none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68300" algn="l" rtl="0">
              <a:spcBef>
                <a:spcPts val="440"/>
              </a:spcBef>
              <a:spcAft>
                <a:spcPts val="0"/>
              </a:spcAft>
              <a:buClr>
                <a:srgbClr val="58585A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rgbClr val="58585A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58585A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/>
        </p:nvSpPr>
        <p:spPr>
          <a:xfrm>
            <a:off x="7162800" y="6477000"/>
            <a:ext cx="1524000" cy="138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DC0"/>
              </a:buClr>
              <a:buSzPts val="900"/>
              <a:buFont typeface="Arial Narrow"/>
              <a:buNone/>
            </a:pPr>
            <a:r>
              <a:rPr lang="en-US" sz="900" b="0" i="0" u="none" strike="noStrike" cap="none">
                <a:solidFill>
                  <a:srgbClr val="BCBDC0"/>
                </a:solidFill>
                <a:latin typeface="Arial Narrow"/>
                <a:ea typeface="Arial Narrow"/>
                <a:cs typeface="Arial Narrow"/>
                <a:sym typeface="Arial Narrow"/>
              </a:rPr>
              <a:t>TITLE |  </a:t>
            </a:r>
            <a:fld id="{00000000-1234-1234-1234-123412341234}" type="slidenum">
              <a:rPr lang="en-US" sz="900" b="0" i="0" u="none" strike="noStrike" cap="none">
                <a:solidFill>
                  <a:srgbClr val="BCBDC0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r>
              <a:rPr lang="en-US" sz="900" b="0" i="0" u="none" strike="noStrike" cap="none">
                <a:solidFill>
                  <a:srgbClr val="BCBDC0"/>
                </a:solidFill>
                <a:latin typeface="Arial Narrow"/>
                <a:ea typeface="Arial Narrow"/>
                <a:cs typeface="Arial Narrow"/>
                <a:sym typeface="Arial Narrow"/>
              </a:rPr>
              <a:t>  </a:t>
            </a:r>
            <a:endParaRPr/>
          </a:p>
        </p:txBody>
      </p:sp>
      <p:pic>
        <p:nvPicPr>
          <p:cNvPr id="11" name="Google Shape;1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6299200"/>
            <a:ext cx="895350" cy="33655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"/>
          <p:cNvSpPr txBox="1"/>
          <p:nvPr/>
        </p:nvSpPr>
        <p:spPr>
          <a:xfrm>
            <a:off x="4859337" y="6248400"/>
            <a:ext cx="3889375" cy="492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alibri"/>
              <a:buNone/>
            </a:pPr>
            <a:r>
              <a:rPr lang="en-US" sz="12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ДИСТРИКТЕН  СЕМИНАР ПО ЧЛЕНСТВО,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alibri"/>
              <a:buNone/>
            </a:pPr>
            <a:r>
              <a:rPr lang="en-US" sz="12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Сливен,  Хотел «СПОРТ ПАЛАС», </a:t>
            </a:r>
            <a:r>
              <a:rPr lang="en-US" sz="14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19-20 април 2019</a:t>
            </a:r>
            <a:endParaRPr/>
          </a:p>
        </p:txBody>
      </p:sp>
      <p:sp>
        <p:nvSpPr>
          <p:cNvPr id="13" name="Google Shape;13;p1"/>
          <p:cNvSpPr txBox="1"/>
          <p:nvPr/>
        </p:nvSpPr>
        <p:spPr>
          <a:xfrm>
            <a:off x="2595562" y="620712"/>
            <a:ext cx="2840037" cy="1169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4742"/>
              </a:buClr>
              <a:buSzPts val="1400"/>
              <a:buFont typeface="Georgia"/>
              <a:buNone/>
            </a:pPr>
            <a:r>
              <a:rPr lang="en-US" sz="1400" b="0" i="0" u="none" strike="noStrike" cap="none">
                <a:solidFill>
                  <a:srgbClr val="4B4742"/>
                </a:solidFill>
                <a:latin typeface="Georgia"/>
                <a:ea typeface="Georgia"/>
                <a:cs typeface="Georgia"/>
                <a:sym typeface="Georgia"/>
              </a:rPr>
              <a:t>Година 2018-2019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4742"/>
              </a:buClr>
              <a:buSzPts val="1400"/>
              <a:buFont typeface="Georgia"/>
              <a:buNone/>
            </a:pPr>
            <a:r>
              <a:rPr lang="en-US" sz="1400" b="0" i="0" u="none" strike="noStrike" cap="none">
                <a:solidFill>
                  <a:srgbClr val="4B4742"/>
                </a:solidFill>
                <a:latin typeface="Georgia"/>
                <a:ea typeface="Georgia"/>
                <a:cs typeface="Georgia"/>
                <a:sym typeface="Georgia"/>
              </a:rPr>
              <a:t>Президент РИ: Бари Расин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4742"/>
              </a:buClr>
              <a:buSzPts val="1400"/>
              <a:buFont typeface="Georgia"/>
              <a:buNone/>
            </a:pPr>
            <a:r>
              <a:rPr lang="en-US" sz="1400" b="0" i="0" u="none" strike="noStrike" cap="none">
                <a:solidFill>
                  <a:srgbClr val="4B4742"/>
                </a:solidFill>
                <a:latin typeface="Georgia"/>
                <a:ea typeface="Georgia"/>
                <a:cs typeface="Georgia"/>
                <a:sym typeface="Georgia"/>
              </a:rPr>
              <a:t>ДГ 2018-19:  Веселин Димитров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4742"/>
              </a:buClr>
              <a:buSzPts val="1400"/>
              <a:buFont typeface="Georgia"/>
              <a:buNone/>
            </a:pPr>
            <a:r>
              <a:rPr lang="en-US" sz="1400" b="0" i="0" u="none" strike="noStrike" cap="none">
                <a:solidFill>
                  <a:srgbClr val="4B4742"/>
                </a:solidFill>
                <a:latin typeface="Georgia"/>
                <a:ea typeface="Georgia"/>
                <a:cs typeface="Georgia"/>
                <a:sym typeface="Georgia"/>
              </a:rPr>
              <a:t>ДГЕ 2019-20: Митко Минев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4742"/>
              </a:buClr>
              <a:buSzPts val="1400"/>
              <a:buFont typeface="Georgia"/>
              <a:buNone/>
            </a:pPr>
            <a:r>
              <a:rPr lang="en-US" sz="1400" b="0" i="0" u="none" strike="noStrike" cap="none">
                <a:solidFill>
                  <a:srgbClr val="4B4742"/>
                </a:solidFill>
                <a:latin typeface="Georgia"/>
                <a:ea typeface="Georgia"/>
                <a:cs typeface="Georgia"/>
                <a:sym typeface="Georgia"/>
              </a:rPr>
              <a:t>Дистрикт 2482</a:t>
            </a:r>
            <a:endParaRPr/>
          </a:p>
        </p:txBody>
      </p:sp>
      <p:pic>
        <p:nvPicPr>
          <p:cNvPr id="14" name="Google Shape;14;p1"/>
          <p:cNvPicPr preferRelativeResize="0"/>
          <p:nvPr/>
        </p:nvPicPr>
        <p:blipFill rotWithShape="1">
          <a:blip r:embed="rId4">
            <a:alphaModFix/>
          </a:blip>
          <a:srcRect l="8703" t="9051" r="13145" b="20925"/>
          <a:stretch/>
        </p:blipFill>
        <p:spPr>
          <a:xfrm>
            <a:off x="436562" y="19050"/>
            <a:ext cx="1974850" cy="177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62600" y="152400"/>
            <a:ext cx="3124200" cy="31242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/>
          <p:nvPr/>
        </p:nvSpPr>
        <p:spPr>
          <a:xfrm>
            <a:off x="7086600" y="6477000"/>
            <a:ext cx="1600200" cy="138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DC0"/>
              </a:buClr>
              <a:buSzPts val="900"/>
              <a:buFont typeface="Arial Narrow"/>
              <a:buNone/>
            </a:pPr>
            <a:r>
              <a:rPr lang="en-US" sz="900" b="0" i="0" u="none" strike="noStrike" cap="none">
                <a:solidFill>
                  <a:srgbClr val="BCBDC0"/>
                </a:solidFill>
                <a:latin typeface="Arial Narrow"/>
                <a:ea typeface="Arial Narrow"/>
                <a:cs typeface="Arial Narrow"/>
                <a:sym typeface="Arial Narrow"/>
              </a:rPr>
              <a:t>TITLE  |  </a:t>
            </a:r>
            <a:fld id="{00000000-1234-1234-1234-123412341234}" type="slidenum">
              <a:rPr lang="en-US" sz="900" b="0" i="0" u="none" strike="noStrike" cap="none">
                <a:solidFill>
                  <a:srgbClr val="BCBDC0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r>
              <a:rPr lang="en-US" sz="900" b="0" i="0" u="none" strike="noStrike" cap="none">
                <a:solidFill>
                  <a:srgbClr val="BCBDC0"/>
                </a:solidFill>
                <a:latin typeface="Arial Narrow"/>
                <a:ea typeface="Arial Narrow"/>
                <a:cs typeface="Arial Narrow"/>
                <a:sym typeface="Arial Narrow"/>
              </a:rPr>
              <a:t>  </a:t>
            </a:r>
            <a:endParaRPr/>
          </a:p>
        </p:txBody>
      </p:sp>
      <p:pic>
        <p:nvPicPr>
          <p:cNvPr id="21" name="Google Shape;2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6299200"/>
            <a:ext cx="895350" cy="33655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3"/>
          <p:cNvSpPr txBox="1"/>
          <p:nvPr/>
        </p:nvSpPr>
        <p:spPr>
          <a:xfrm>
            <a:off x="4859337" y="6248400"/>
            <a:ext cx="3889375" cy="492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alibri"/>
              <a:buNone/>
            </a:pPr>
            <a:r>
              <a:rPr lang="en-US" sz="12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ДИСТРИКТЕН  СЕМИНАР ПО ЧЛЕНСТВО,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alibri"/>
              <a:buNone/>
            </a:pPr>
            <a:r>
              <a:rPr lang="en-US" sz="12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Сливен,  Хотел «СПОРТ ПАЛАС», </a:t>
            </a:r>
            <a:r>
              <a:rPr lang="en-US" sz="14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19-20 април 2019</a:t>
            </a:r>
            <a:endParaRPr/>
          </a:p>
        </p:txBody>
      </p:sp>
      <p:sp>
        <p:nvSpPr>
          <p:cNvPr id="23" name="Google Shape;23;p3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3"/>
          <p:cNvSpPr txBox="1"/>
          <p:nvPr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63500" dist="61087" dir="5400000">
              <a:srgbClr val="808080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" name="Google Shape;25;p3"/>
          <p:cNvPicPr preferRelativeResize="0"/>
          <p:nvPr/>
        </p:nvPicPr>
        <p:blipFill rotWithShape="1">
          <a:blip r:embed="rId4">
            <a:alphaModFix/>
          </a:blip>
          <a:srcRect l="58888" t="25489" r="8332" b="24711"/>
          <a:stretch/>
        </p:blipFill>
        <p:spPr>
          <a:xfrm>
            <a:off x="7631112" y="409575"/>
            <a:ext cx="1117600" cy="60642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/>
          <p:nvPr/>
        </p:nvSpPr>
        <p:spPr>
          <a:xfrm>
            <a:off x="7162800" y="6477000"/>
            <a:ext cx="1524000" cy="138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BDC0"/>
              </a:buClr>
              <a:buSzPts val="900"/>
              <a:buFont typeface="Arial Narrow"/>
              <a:buNone/>
            </a:pPr>
            <a:r>
              <a:rPr lang="en-US" sz="900" b="0" i="0" u="none">
                <a:solidFill>
                  <a:srgbClr val="BCBDC0"/>
                </a:solidFill>
                <a:latin typeface="Arial Narrow"/>
                <a:ea typeface="Arial Narrow"/>
                <a:cs typeface="Arial Narrow"/>
                <a:sym typeface="Arial Narrow"/>
              </a:rPr>
              <a:t>TITLE |  </a:t>
            </a:r>
            <a:fld id="{00000000-1234-1234-1234-123412341234}" type="slidenum">
              <a:rPr lang="en-US" sz="900" b="0" i="0" u="none">
                <a:solidFill>
                  <a:srgbClr val="BCBDC0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r>
              <a:rPr lang="en-US" sz="900" b="0" i="0" u="none">
                <a:solidFill>
                  <a:srgbClr val="BCBDC0"/>
                </a:solidFill>
                <a:latin typeface="Arial Narrow"/>
                <a:ea typeface="Arial Narrow"/>
                <a:cs typeface="Arial Narrow"/>
                <a:sym typeface="Arial Narrow"/>
              </a:rPr>
              <a:t>  </a:t>
            </a:r>
            <a:endParaRPr/>
          </a:p>
        </p:txBody>
      </p:sp>
      <p:pic>
        <p:nvPicPr>
          <p:cNvPr id="31" name="Google Shape;3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6299200"/>
            <a:ext cx="895350" cy="33655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5"/>
          <p:cNvSpPr txBox="1"/>
          <p:nvPr/>
        </p:nvSpPr>
        <p:spPr>
          <a:xfrm>
            <a:off x="4859337" y="6248400"/>
            <a:ext cx="3889375" cy="492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alibri"/>
              <a:buNone/>
            </a:pPr>
            <a:r>
              <a:rPr lang="en-US" sz="1200" b="1" i="0" u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ДИСТРИКТЕН  СЕМИНАР ПО ЧЛЕНСТВО,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alibri"/>
              <a:buNone/>
            </a:pPr>
            <a:r>
              <a:rPr lang="en-US" sz="1200" b="1" i="0" u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Сливен,  Хотел «СПОРТ ПАЛАС», </a:t>
            </a:r>
            <a:r>
              <a:rPr lang="en-US" sz="1400" b="1" i="0" u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19-20 април 2019</a:t>
            </a:r>
            <a:endParaRPr/>
          </a:p>
        </p:txBody>
      </p:sp>
      <p:sp>
        <p:nvSpPr>
          <p:cNvPr id="33" name="Google Shape;33;p5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5"/>
          <p:cNvSpPr txBox="1"/>
          <p:nvPr/>
        </p:nvSpPr>
        <p:spPr>
          <a:xfrm>
            <a:off x="-152400" y="2667000"/>
            <a:ext cx="9525000" cy="16002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63500" dist="61087" dir="5400000">
              <a:srgbClr val="808080">
                <a:alpha val="4588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gif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63500" dist="50799" dir="2700000">
              <a:srgbClr val="000000">
                <a:alpha val="39607"/>
              </a:srgbClr>
            </a:outerShdw>
          </a:effectLst>
        </p:spPr>
        <p:txBody>
          <a:bodyPr spcFirstLastPara="1" wrap="square" lIns="548625" tIns="0" rIns="0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imes New Roman"/>
              <a:buNone/>
            </a:pPr>
            <a:r>
              <a:rPr lang="en-US" sz="3600" b="1">
                <a:latin typeface="Times New Roman"/>
                <a:ea typeface="Times New Roman"/>
                <a:cs typeface="Times New Roman"/>
                <a:sym typeface="Times New Roman"/>
              </a:rPr>
              <a:t>Нашият клубен живот</a:t>
            </a:r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subTitle" idx="1"/>
          </p:nvPr>
        </p:nvSpPr>
        <p:spPr>
          <a:xfrm>
            <a:off x="533400" y="4611687"/>
            <a:ext cx="6400800" cy="950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</a:pPr>
            <a:r>
              <a:rPr lang="en-US" b="1"/>
              <a:t>Пулсът на един клуб - приятелството  </a:t>
            </a:r>
            <a:r>
              <a:rPr lang="en-US" sz="1800" b="1"/>
              <a:t>Кирил Андреев</a:t>
            </a:r>
            <a:r>
              <a:rPr lang="en-US" sz="1800" b="1" i="0" u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, Секретар РК-</a:t>
            </a:r>
            <a:r>
              <a:rPr lang="en-US" sz="1800" b="1"/>
              <a:t>В.Търново 18/19</a:t>
            </a:r>
            <a:endParaRPr sz="1800" b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 txBox="1"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 Narrow"/>
              <a:buNone/>
            </a:pPr>
            <a:r>
              <a:rPr lang="en-US" b="1"/>
              <a:t>Общуването, когато не сме заедно.</a:t>
            </a:r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body" idx="1"/>
          </p:nvPr>
        </p:nvSpPr>
        <p:spPr>
          <a:xfrm>
            <a:off x="457200" y="1219200"/>
            <a:ext cx="8229600" cy="50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None/>
            </a:pPr>
            <a:endParaRPr sz="2000">
              <a:solidFill>
                <a:srgbClr val="00206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None/>
            </a:pPr>
            <a:endParaRPr sz="2000">
              <a:solidFill>
                <a:srgbClr val="00206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;</a:t>
            </a:r>
            <a:endParaRPr/>
          </a:p>
          <a:p>
            <a:pPr marL="342900" marR="0" lvl="0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</a:endParaRPr>
          </a:p>
          <a:p>
            <a:pPr marL="0" marR="0" lvl="0" indent="-889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</a:pPr>
            <a:r>
              <a:rPr lang="en-US" sz="1400">
                <a:solidFill>
                  <a:srgbClr val="000000"/>
                </a:solidFill>
              </a:rPr>
              <a:t>Информацията е злато;</a:t>
            </a:r>
            <a:endParaRPr sz="1400">
              <a:solidFill>
                <a:srgbClr val="000000"/>
              </a:solidFill>
            </a:endParaRPr>
          </a:p>
          <a:p>
            <a:pPr marL="0" marR="0" lvl="0" indent="-889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Общуваме активно, през различни </a:t>
            </a:r>
            <a:r>
              <a:rPr lang="en-US" sz="1400">
                <a:solidFill>
                  <a:srgbClr val="000000"/>
                </a:solidFill>
              </a:rPr>
              <a:t>начини </a:t>
            </a:r>
            <a:r>
              <a:rPr lang="en-US" sz="1400" b="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за комуникация;</a:t>
            </a:r>
            <a:endParaRPr sz="1400">
              <a:solidFill>
                <a:srgbClr val="000000"/>
              </a:solidFill>
            </a:endParaRPr>
          </a:p>
          <a:p>
            <a:pPr marL="0" marR="0" lvl="0" indent="-889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</a:pPr>
            <a:r>
              <a:rPr lang="en-US" sz="1400">
                <a:solidFill>
                  <a:srgbClr val="000000"/>
                </a:solidFill>
              </a:rPr>
              <a:t>Споделяме и когато не сме заедно;</a:t>
            </a:r>
            <a:endParaRPr sz="1400">
              <a:solidFill>
                <a:srgbClr val="000000"/>
              </a:solidFill>
            </a:endParaRPr>
          </a:p>
          <a:p>
            <a:pPr marL="0" marR="0" lvl="0" indent="-889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</a:pPr>
            <a:r>
              <a:rPr lang="en-US" sz="1400">
                <a:solidFill>
                  <a:srgbClr val="000000"/>
                </a:solidFill>
              </a:rPr>
              <a:t>Споделяме това, което сме направили, когато сме заедно;</a:t>
            </a:r>
            <a:endParaRPr sz="1400">
              <a:solidFill>
                <a:srgbClr val="000000"/>
              </a:solidFill>
            </a:endParaRPr>
          </a:p>
          <a:p>
            <a:pPr marL="0" marR="0" lvl="0" indent="-889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</a:pPr>
            <a:endParaRPr sz="1400">
              <a:solidFill>
                <a:srgbClr val="000000"/>
              </a:solidFill>
            </a:endParaRPr>
          </a:p>
        </p:txBody>
      </p:sp>
      <p:sp>
        <p:nvSpPr>
          <p:cNvPr id="49" name="Google Shape;49;p8"/>
          <p:cNvSpPr txBox="1"/>
          <p:nvPr/>
        </p:nvSpPr>
        <p:spPr>
          <a:xfrm>
            <a:off x="2124075" y="-100012"/>
            <a:ext cx="4519612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pic>
        <p:nvPicPr>
          <p:cNvPr id="50" name="Google Shape;50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0974" y="1767445"/>
            <a:ext cx="883086" cy="556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954" y="2552700"/>
            <a:ext cx="2541075" cy="2423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39845" y="1767445"/>
            <a:ext cx="654075" cy="556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86272" y="1767445"/>
            <a:ext cx="641347" cy="556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06163" y="2552700"/>
            <a:ext cx="2331674" cy="2423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87750" y="2606374"/>
            <a:ext cx="2699050" cy="31695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9"/>
          <p:cNvSpPr txBox="1"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Универсална рецепта?</a:t>
            </a:r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body" idx="1"/>
          </p:nvPr>
        </p:nvSpPr>
        <p:spPr>
          <a:xfrm>
            <a:off x="457200" y="1247500"/>
            <a:ext cx="8229600" cy="4922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bg-BG" sz="1800" dirty="0"/>
              <a:t>За официалната част.</a:t>
            </a:r>
          </a:p>
          <a:p>
            <a:pPr marL="457200" lvl="0" indent="-317500" algn="l" rtl="0">
              <a:spcBef>
                <a:spcPts val="600"/>
              </a:spcBef>
              <a:spcAft>
                <a:spcPts val="0"/>
              </a:spcAft>
              <a:buSzPts val="1400"/>
              <a:buChar char="-"/>
            </a:pPr>
            <a:r>
              <a:rPr lang="bg-BG" sz="1400" dirty="0"/>
              <a:t>обединяващи каузи и проекти;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bg-BG" sz="1400" dirty="0"/>
              <a:t>активизиране на неактивните активни ротарианци;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bg-BG" sz="1400" dirty="0"/>
              <a:t>връщане на напуснали ротарианци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bg-BG" sz="1400" dirty="0"/>
              <a:t>привличаме нови членове с разнообразна квалификация;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bg-BG" sz="1400" dirty="0"/>
              <a:t>продължителност</a:t>
            </a:r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bg-BG" sz="14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bg-BG" sz="14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bg-BG" sz="14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bg-BG" sz="14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bg-BG" sz="14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bg-BG" sz="1800" dirty="0"/>
              <a:t>И за неофициалната част.</a:t>
            </a:r>
          </a:p>
          <a:p>
            <a:pPr marL="457200" lvl="0" indent="-317500" algn="l" rtl="0">
              <a:spcBef>
                <a:spcPts val="60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bg-BG" sz="1400" dirty="0"/>
              <a:t>Наздравиците раждат идеи;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bg-BG" sz="1400" dirty="0"/>
              <a:t>Смехът е приятелство;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bg-BG" sz="1400" dirty="0"/>
              <a:t>И приятелството е Ротари</a:t>
            </a:r>
            <a:r>
              <a:rPr lang="en-US" sz="1400" dirty="0"/>
              <a:t>;</a:t>
            </a:r>
            <a:endParaRPr sz="1400" dirty="0"/>
          </a:p>
        </p:txBody>
      </p:sp>
      <p:pic>
        <p:nvPicPr>
          <p:cNvPr id="63" name="Google Shape;63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2225" y="1416525"/>
            <a:ext cx="1992650" cy="125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74425" y="2781275"/>
            <a:ext cx="1401951" cy="1401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61485" y="2781275"/>
            <a:ext cx="1624265" cy="140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29725" y="2781276"/>
            <a:ext cx="2768800" cy="1354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74425" y="4320500"/>
            <a:ext cx="2105075" cy="157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607410" y="4135302"/>
            <a:ext cx="2348355" cy="1763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 txBox="1"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 Narrow"/>
              <a:buNone/>
            </a:pPr>
            <a:r>
              <a:rPr lang="en-US" b="1"/>
              <a:t>А приятелството с младите</a:t>
            </a:r>
            <a:r>
              <a:rPr lang="en-US" sz="2000" b="1" i="0" u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?</a:t>
            </a:r>
            <a:endParaRPr/>
          </a:p>
        </p:txBody>
      </p:sp>
      <p:sp>
        <p:nvSpPr>
          <p:cNvPr id="74" name="Google Shape;74;p10"/>
          <p:cNvSpPr txBox="1">
            <a:spLocks noGrp="1"/>
          </p:cNvSpPr>
          <p:nvPr>
            <p:ph type="body" idx="1"/>
          </p:nvPr>
        </p:nvSpPr>
        <p:spPr>
          <a:xfrm>
            <a:off x="457200" y="1219200"/>
            <a:ext cx="8229600" cy="50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42900" algn="l" rtl="0">
              <a:spcBef>
                <a:spcPts val="360"/>
              </a:spcBef>
              <a:spcAft>
                <a:spcPts val="0"/>
              </a:spcAft>
              <a:buClr>
                <a:srgbClr val="002060"/>
              </a:buClr>
              <a:buSzPts val="1800"/>
              <a:buChar char="-"/>
            </a:pPr>
            <a:r>
              <a:rPr lang="bg-BG" sz="1800" dirty="0">
                <a:solidFill>
                  <a:srgbClr val="002060"/>
                </a:solidFill>
              </a:rPr>
              <a:t>Регулярни Съвместни сбирки на Клуба с Ротаракт и Интеракт;</a:t>
            </a: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lang="bg-BG" sz="1800" dirty="0">
              <a:solidFill>
                <a:srgbClr val="002060"/>
              </a:solidFill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lang="bg-BG" sz="2400" dirty="0">
              <a:solidFill>
                <a:srgbClr val="002060"/>
              </a:solidFill>
            </a:endParaRPr>
          </a:p>
          <a:p>
            <a:pPr marL="45720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lang="bg-BG" sz="2400" dirty="0">
              <a:solidFill>
                <a:srgbClr val="002060"/>
              </a:solidFill>
            </a:endParaRPr>
          </a:p>
          <a:p>
            <a:pPr marL="45720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lang="bg-BG" sz="2400" dirty="0">
              <a:solidFill>
                <a:srgbClr val="002060"/>
              </a:solidFill>
            </a:endParaRPr>
          </a:p>
          <a:p>
            <a:pPr marL="45720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lang="bg-BG" sz="2400" dirty="0">
              <a:solidFill>
                <a:srgbClr val="002060"/>
              </a:solidFill>
            </a:endParaRPr>
          </a:p>
          <a:p>
            <a:pPr marL="45720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lang="bg-BG" sz="2400" dirty="0">
              <a:solidFill>
                <a:srgbClr val="002060"/>
              </a:solidFill>
            </a:endParaRPr>
          </a:p>
          <a:p>
            <a:pPr marL="457200" marR="0" lvl="0" indent="-342900" algn="l" rtl="0">
              <a:spcBef>
                <a:spcPts val="360"/>
              </a:spcBef>
              <a:spcAft>
                <a:spcPts val="0"/>
              </a:spcAft>
              <a:buClr>
                <a:srgbClr val="002060"/>
              </a:buClr>
              <a:buSzPts val="1800"/>
              <a:buChar char="-"/>
            </a:pPr>
            <a:r>
              <a:rPr lang="bg-BG" sz="1800" dirty="0">
                <a:solidFill>
                  <a:srgbClr val="002060"/>
                </a:solidFill>
              </a:rPr>
              <a:t>Насърчаване на кариерно развитие.</a:t>
            </a:r>
          </a:p>
          <a:p>
            <a:pPr marL="45720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400" dirty="0">
              <a:solidFill>
                <a:srgbClr val="002060"/>
              </a:solidFill>
            </a:endParaRPr>
          </a:p>
        </p:txBody>
      </p:sp>
      <p:pic>
        <p:nvPicPr>
          <p:cNvPr id="75" name="Google Shape;75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8875" y="1699349"/>
            <a:ext cx="4184749" cy="2414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55625" y="4342405"/>
            <a:ext cx="3269753" cy="18789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1"/>
          <p:cNvSpPr txBox="1"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Извън делничния формат</a:t>
            </a:r>
            <a:endParaRPr/>
          </a:p>
        </p:txBody>
      </p:sp>
      <p:sp>
        <p:nvSpPr>
          <p:cNvPr id="83" name="Google Shape;83;p11"/>
          <p:cNvSpPr txBox="1">
            <a:spLocks noGrp="1"/>
          </p:cNvSpPr>
          <p:nvPr>
            <p:ph type="body" idx="1"/>
          </p:nvPr>
        </p:nvSpPr>
        <p:spPr>
          <a:xfrm>
            <a:off x="457200" y="1219200"/>
            <a:ext cx="8229600" cy="492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800"/>
              <a:t>Събитията, които:</a:t>
            </a:r>
            <a:endParaRPr sz="1800"/>
          </a:p>
          <a:p>
            <a:pPr marL="457200" lvl="0" indent="-317500" algn="l" rtl="0">
              <a:spcBef>
                <a:spcPts val="600"/>
              </a:spcBef>
              <a:spcAft>
                <a:spcPts val="0"/>
              </a:spcAft>
              <a:buSzPts val="1400"/>
              <a:buChar char="-"/>
            </a:pPr>
            <a:r>
              <a:rPr lang="en-US" sz="1400"/>
              <a:t>Обогатяват познанието;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 sz="1400"/>
              <a:t>Създават нови приятелства;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 sz="1400"/>
              <a:t>Укрепват приятелствата;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 sz="1400"/>
              <a:t>Провокират идеи;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 sz="1400"/>
              <a:t>Раждат магията на Ротари</a:t>
            </a:r>
            <a:endParaRPr sz="14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4" name="Google Shape;84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554" y="2834640"/>
            <a:ext cx="3875246" cy="2945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36986" y="990599"/>
            <a:ext cx="2671057" cy="3249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79246" y="2309215"/>
            <a:ext cx="2152200" cy="272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15566" y="4307427"/>
            <a:ext cx="2219034" cy="15209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2"/>
          <p:cNvSpPr txBox="1"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А резултатът?!?</a:t>
            </a:r>
            <a:endParaRPr/>
          </a:p>
        </p:txBody>
      </p:sp>
      <p:sp>
        <p:nvSpPr>
          <p:cNvPr id="94" name="Google Shape;94;p12"/>
          <p:cNvSpPr txBox="1">
            <a:spLocks noGrp="1"/>
          </p:cNvSpPr>
          <p:nvPr>
            <p:ph type="body" idx="1"/>
          </p:nvPr>
        </p:nvSpPr>
        <p:spPr>
          <a:xfrm>
            <a:off x="457200" y="1219200"/>
            <a:ext cx="8229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5" name="Google Shape;95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950" y="1359950"/>
            <a:ext cx="7894925" cy="4915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3"/>
          <p:cNvSpPr txBox="1"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 Narrow"/>
              <a:buNone/>
            </a:pPr>
            <a:r>
              <a:rPr lang="en-US" b="1"/>
              <a:t>А как ще го постигем? Ето как!</a:t>
            </a:r>
            <a:endParaRPr/>
          </a:p>
        </p:txBody>
      </p:sp>
      <p:pic>
        <p:nvPicPr>
          <p:cNvPr id="2" name="Trimata glupaci - 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85371" y="1211856"/>
            <a:ext cx="6103830" cy="45279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8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4"/>
          <p:cNvSpPr txBox="1"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 Narrow"/>
              <a:buNone/>
            </a:pPr>
            <a:r>
              <a:rPr lang="en-US" sz="4000" b="1" i="0" u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На добър час!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25_Custom Design">
  <a:themeElements>
    <a:clrScheme name="Rotary-NewBrand_Pallette">
      <a:dk1>
        <a:srgbClr val="958D85"/>
      </a:dk1>
      <a:lt1>
        <a:srgbClr val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Custom Design">
  <a:themeElements>
    <a:clrScheme name="Rotary-NewBrand_Pallette">
      <a:dk1>
        <a:srgbClr val="958D85"/>
      </a:dk1>
      <a:lt1>
        <a:srgbClr val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9_Custom Design">
  <a:themeElements>
    <a:clrScheme name="Rotary-NewBrand_Pallette">
      <a:dk1>
        <a:srgbClr val="958D85"/>
      </a:dk1>
      <a:lt1>
        <a:srgbClr val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168</Words>
  <Application>Microsoft Office PowerPoint</Application>
  <PresentationFormat>On-screen Show (4:3)</PresentationFormat>
  <Paragraphs>59</Paragraphs>
  <Slides>8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Times New Roman</vt:lpstr>
      <vt:lpstr>Arial Narrow</vt:lpstr>
      <vt:lpstr>Arial</vt:lpstr>
      <vt:lpstr>Calibri</vt:lpstr>
      <vt:lpstr>Georgia</vt:lpstr>
      <vt:lpstr>25_Custom Design</vt:lpstr>
      <vt:lpstr>4_Custom Design</vt:lpstr>
      <vt:lpstr>19_Custom Design</vt:lpstr>
      <vt:lpstr>Нашият клубен живот</vt:lpstr>
      <vt:lpstr>Общуването, когато не сме заедно.</vt:lpstr>
      <vt:lpstr>Универсална рецепта?</vt:lpstr>
      <vt:lpstr>А приятелството с младите?</vt:lpstr>
      <vt:lpstr>Извън делничния формат</vt:lpstr>
      <vt:lpstr>А резултатът?!?</vt:lpstr>
      <vt:lpstr>А как ще го постигем? Ето как!</vt:lpstr>
      <vt:lpstr>На добър час!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Нашият клубен живот</dc:title>
  <dc:creator>Kiko</dc:creator>
  <cp:lastModifiedBy>Nina Miteva</cp:lastModifiedBy>
  <cp:revision>6</cp:revision>
  <dcterms:modified xsi:type="dcterms:W3CDTF">2019-04-17T07:28:55Z</dcterms:modified>
</cp:coreProperties>
</file>