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4" r:id="rId3"/>
    <p:sldMasterId id="2147483691" r:id="rId4"/>
  </p:sldMasterIdLst>
  <p:notesMasterIdLst>
    <p:notesMasterId r:id="rId105"/>
  </p:notesMasterIdLst>
  <p:handoutMasterIdLst>
    <p:handoutMasterId r:id="rId106"/>
  </p:handoutMasterIdLst>
  <p:sldIdLst>
    <p:sldId id="432" r:id="rId5"/>
    <p:sldId id="354" r:id="rId6"/>
    <p:sldId id="355" r:id="rId7"/>
    <p:sldId id="424" r:id="rId8"/>
    <p:sldId id="425" r:id="rId9"/>
    <p:sldId id="426" r:id="rId10"/>
    <p:sldId id="427" r:id="rId11"/>
    <p:sldId id="430" r:id="rId12"/>
    <p:sldId id="429" r:id="rId13"/>
    <p:sldId id="423" r:id="rId14"/>
    <p:sldId id="433" r:id="rId15"/>
    <p:sldId id="434" r:id="rId16"/>
    <p:sldId id="435" r:id="rId17"/>
    <p:sldId id="436" r:id="rId18"/>
    <p:sldId id="437" r:id="rId19"/>
    <p:sldId id="438" r:id="rId20"/>
    <p:sldId id="439" r:id="rId21"/>
    <p:sldId id="440" r:id="rId22"/>
    <p:sldId id="441" r:id="rId23"/>
    <p:sldId id="442" r:id="rId24"/>
    <p:sldId id="443" r:id="rId25"/>
    <p:sldId id="444" r:id="rId26"/>
    <p:sldId id="445" r:id="rId27"/>
    <p:sldId id="446" r:id="rId28"/>
    <p:sldId id="447" r:id="rId29"/>
    <p:sldId id="448" r:id="rId30"/>
    <p:sldId id="449" r:id="rId31"/>
    <p:sldId id="450" r:id="rId32"/>
    <p:sldId id="451" r:id="rId33"/>
    <p:sldId id="452" r:id="rId34"/>
    <p:sldId id="453" r:id="rId35"/>
    <p:sldId id="454" r:id="rId36"/>
    <p:sldId id="456" r:id="rId37"/>
    <p:sldId id="455" r:id="rId38"/>
    <p:sldId id="457" r:id="rId39"/>
    <p:sldId id="458" r:id="rId40"/>
    <p:sldId id="459" r:id="rId41"/>
    <p:sldId id="460" r:id="rId42"/>
    <p:sldId id="461" r:id="rId43"/>
    <p:sldId id="462" r:id="rId44"/>
    <p:sldId id="463" r:id="rId45"/>
    <p:sldId id="464" r:id="rId46"/>
    <p:sldId id="465" r:id="rId47"/>
    <p:sldId id="466" r:id="rId48"/>
    <p:sldId id="467" r:id="rId49"/>
    <p:sldId id="468" r:id="rId50"/>
    <p:sldId id="469" r:id="rId51"/>
    <p:sldId id="470" r:id="rId52"/>
    <p:sldId id="471" r:id="rId53"/>
    <p:sldId id="472" r:id="rId54"/>
    <p:sldId id="473" r:id="rId55"/>
    <p:sldId id="474" r:id="rId56"/>
    <p:sldId id="475" r:id="rId57"/>
    <p:sldId id="476" r:id="rId58"/>
    <p:sldId id="477" r:id="rId59"/>
    <p:sldId id="478" r:id="rId60"/>
    <p:sldId id="479" r:id="rId61"/>
    <p:sldId id="480" r:id="rId62"/>
    <p:sldId id="481" r:id="rId63"/>
    <p:sldId id="482" r:id="rId64"/>
    <p:sldId id="483" r:id="rId65"/>
    <p:sldId id="484" r:id="rId66"/>
    <p:sldId id="485" r:id="rId67"/>
    <p:sldId id="486" r:id="rId68"/>
    <p:sldId id="487" r:id="rId69"/>
    <p:sldId id="488" r:id="rId70"/>
    <p:sldId id="489" r:id="rId71"/>
    <p:sldId id="490" r:id="rId72"/>
    <p:sldId id="491" r:id="rId73"/>
    <p:sldId id="492" r:id="rId74"/>
    <p:sldId id="493" r:id="rId75"/>
    <p:sldId id="494" r:id="rId76"/>
    <p:sldId id="495" r:id="rId77"/>
    <p:sldId id="496" r:id="rId78"/>
    <p:sldId id="497" r:id="rId79"/>
    <p:sldId id="498" r:id="rId80"/>
    <p:sldId id="499" r:id="rId81"/>
    <p:sldId id="500" r:id="rId82"/>
    <p:sldId id="501" r:id="rId83"/>
    <p:sldId id="502" r:id="rId84"/>
    <p:sldId id="503" r:id="rId85"/>
    <p:sldId id="504" r:id="rId86"/>
    <p:sldId id="527" r:id="rId87"/>
    <p:sldId id="528" r:id="rId88"/>
    <p:sldId id="529" r:id="rId89"/>
    <p:sldId id="530" r:id="rId90"/>
    <p:sldId id="531" r:id="rId91"/>
    <p:sldId id="532" r:id="rId92"/>
    <p:sldId id="533" r:id="rId93"/>
    <p:sldId id="534" r:id="rId94"/>
    <p:sldId id="535" r:id="rId95"/>
    <p:sldId id="536" r:id="rId96"/>
    <p:sldId id="537" r:id="rId97"/>
    <p:sldId id="538" r:id="rId98"/>
    <p:sldId id="539" r:id="rId99"/>
    <p:sldId id="540" r:id="rId100"/>
    <p:sldId id="541" r:id="rId101"/>
    <p:sldId id="542" r:id="rId102"/>
    <p:sldId id="543" r:id="rId103"/>
    <p:sldId id="544" r:id="rId104"/>
  </p:sldIdLst>
  <p:sldSz cx="9144000" cy="6858000" type="screen4x3"/>
  <p:notesSz cx="6858000" cy="9144000"/>
  <p:defaultTextStyle>
    <a:defPPr>
      <a:defRPr lang="bg-BG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53" autoAdjust="0"/>
    <p:restoredTop sz="93712" autoAdjust="0"/>
  </p:normalViewPr>
  <p:slideViewPr>
    <p:cSldViewPr>
      <p:cViewPr>
        <p:scale>
          <a:sx n="90" d="100"/>
          <a:sy n="90" d="100"/>
        </p:scale>
        <p:origin x="-1550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07" Type="http://schemas.openxmlformats.org/officeDocument/2006/relationships/presProps" Target="presProps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viewProps" Target="viewProps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theme" Target="theme/theme1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tableStyles" Target="tableStyle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602A1-4739-4E60-90B9-8D8041668778}" type="datetimeFigureOut">
              <a:rPr lang="en-US" smtClean="0"/>
              <a:t>3/24/2018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5ED526-7549-4ECD-A723-3F1E61DE3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4947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146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noProof="0"/>
              <a:t>Click to edit Master text styles</a:t>
            </a:r>
          </a:p>
          <a:p>
            <a:pPr lvl="1"/>
            <a:r>
              <a:rPr lang="bg-BG" noProof="0"/>
              <a:t>Second level</a:t>
            </a:r>
          </a:p>
          <a:p>
            <a:pPr lvl="2"/>
            <a:r>
              <a:rPr lang="bg-BG" noProof="0"/>
              <a:t>Third level</a:t>
            </a:r>
          </a:p>
          <a:p>
            <a:pPr lvl="3"/>
            <a:r>
              <a:rPr lang="bg-BG" noProof="0"/>
              <a:t>Fourth level</a:t>
            </a:r>
          </a:p>
          <a:p>
            <a:pPr lvl="4"/>
            <a:r>
              <a:rPr lang="bg-BG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6929FBC-DC2E-4090-9D68-96DC05C65C59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501897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2298BE63-8DFF-4F2A-90F9-95C5926646F0}" type="slidenum">
              <a:rPr lang="en-US" altLang="en-US" smtClean="0">
                <a:ea typeface="ヒラギノ角ゴ Pro W3" pitchFamily="-84" charset="-128"/>
              </a:rPr>
              <a:pPr>
                <a:spcBef>
                  <a:spcPct val="0"/>
                </a:spcBef>
              </a:pPr>
              <a:t>2</a:t>
            </a:fld>
            <a:endParaRPr lang="en-US" altLang="en-US">
              <a:ea typeface="ヒラギノ角ゴ Pro W3" pitchFamily="-84" charset="-128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altLang="en-US">
              <a:latin typeface="Arial" pitchFamily="34" charset="0"/>
              <a:ea typeface="ヒラギノ角ゴ Pro W3" pitchFamily="-8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itchFamily="34" charset="0"/>
              <a:ea typeface="ヒラギノ角ゴ Pro W3" pitchFamily="-84" charset="-128"/>
              <a:cs typeface="Arial" pitchFamily="34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62C1E0B-6DC8-4881-9999-F7E887DAFE70}" type="slidenum">
              <a:rPr lang="en-US" altLang="en-US" smtClean="0">
                <a:ea typeface="ヒラギノ角ゴ Pro W3" pitchFamily="-84" charset="-128"/>
              </a:rPr>
              <a:pPr>
                <a:spcBef>
                  <a:spcPct val="0"/>
                </a:spcBef>
              </a:pPr>
              <a:t>15</a:t>
            </a:fld>
            <a:endParaRPr lang="en-US" altLang="en-US" smtClean="0">
              <a:ea typeface="ヒラギノ角ゴ Pro W3" pitchFamily="-8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2298BE63-8DFF-4F2A-90F9-95C5926646F0}" type="slidenum">
              <a:rPr lang="en-US" altLang="en-US" smtClean="0">
                <a:ea typeface="ヒラギノ角ゴ Pro W3" pitchFamily="-84" charset="-128"/>
              </a:rPr>
              <a:pPr>
                <a:spcBef>
                  <a:spcPct val="0"/>
                </a:spcBef>
              </a:pPr>
              <a:t>23</a:t>
            </a:fld>
            <a:endParaRPr lang="en-US" altLang="en-US" smtClean="0">
              <a:ea typeface="ヒラギノ角ゴ Pro W3" pitchFamily="-84" charset="-128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altLang="en-US" smtClean="0">
              <a:latin typeface="Arial" pitchFamily="34" charset="0"/>
              <a:ea typeface="ヒラギノ角ゴ Pro W3" pitchFamily="-8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itchFamily="34" charset="0"/>
              <a:ea typeface="ヒラギノ角ゴ Pro W3" pitchFamily="-84" charset="-128"/>
              <a:cs typeface="Arial" pitchFamily="34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62C1E0B-6DC8-4881-9999-F7E887DAFE70}" type="slidenum">
              <a:rPr lang="en-US" altLang="en-US" smtClean="0">
                <a:ea typeface="ヒラギノ角ゴ Pro W3" pitchFamily="-84" charset="-128"/>
              </a:rPr>
              <a:pPr>
                <a:spcBef>
                  <a:spcPct val="0"/>
                </a:spcBef>
              </a:pPr>
              <a:t>24</a:t>
            </a:fld>
            <a:endParaRPr lang="en-US" altLang="en-US" smtClean="0">
              <a:ea typeface="ヒラギノ角ゴ Pro W3" pitchFamily="-8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F4C1A62D-359C-485F-9DD4-CAA41A12FD2D}" type="slidenum">
              <a:rPr lang="en-US" altLang="en-US" smtClean="0"/>
              <a:pPr>
                <a:spcBef>
                  <a:spcPct val="0"/>
                </a:spcBef>
              </a:pPr>
              <a:t>36</a:t>
            </a:fld>
            <a:endParaRPr lang="en-US" alt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altLang="en-US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509A503E-D4F7-4C85-9816-28D673A1B26A}" type="slidenum">
              <a:rPr lang="en-US" altLang="en-US" smtClean="0"/>
              <a:pPr>
                <a:spcBef>
                  <a:spcPct val="0"/>
                </a:spcBef>
              </a:pPr>
              <a:t>37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25A9AEA2-C847-4CE2-BAC3-CA5ECD91474A}" type="slidenum">
              <a:rPr lang="en-US" altLang="en-US" smtClean="0"/>
              <a:pPr>
                <a:spcBef>
                  <a:spcPct val="0"/>
                </a:spcBef>
              </a:pPr>
              <a:t>38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A7AA53B9-F959-4AA1-888B-71C0B19A63C4}" type="slidenum">
              <a:rPr lang="en-US" altLang="en-US" smtClean="0"/>
              <a:pPr>
                <a:spcBef>
                  <a:spcPct val="0"/>
                </a:spcBef>
              </a:pPr>
              <a:t>39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3F2633F1-EADA-454E-9893-8BB257C6A777}" type="slidenum">
              <a:rPr lang="en-US" altLang="en-US" smtClean="0"/>
              <a:pPr>
                <a:spcBef>
                  <a:spcPct val="0"/>
                </a:spcBef>
              </a:pPr>
              <a:t>40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3081FBFE-B857-40E3-AD22-0CF582D3A535}" type="slidenum">
              <a:rPr lang="en-US" altLang="en-US" smtClean="0"/>
              <a:pPr>
                <a:spcBef>
                  <a:spcPct val="0"/>
                </a:spcBef>
              </a:pPr>
              <a:t>41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B063085E-6EA1-4B0B-8BF9-53D7CE537D16}" type="slidenum">
              <a:rPr lang="en-US" altLang="en-US" smtClean="0"/>
              <a:pPr>
                <a:spcBef>
                  <a:spcPct val="0"/>
                </a:spcBef>
              </a:pPr>
              <a:t>42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>
              <a:latin typeface="Arial" pitchFamily="34" charset="0"/>
              <a:ea typeface="ヒラギノ角ゴ Pro W3" pitchFamily="-84" charset="-128"/>
              <a:cs typeface="Arial" pitchFamily="34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62C1E0B-6DC8-4881-9999-F7E887DAFE70}" type="slidenum">
              <a:rPr lang="en-US" altLang="en-US" smtClean="0">
                <a:ea typeface="ヒラギノ角ゴ Pro W3" pitchFamily="-84" charset="-128"/>
              </a:rPr>
              <a:pPr>
                <a:spcBef>
                  <a:spcPct val="0"/>
                </a:spcBef>
              </a:pPr>
              <a:t>3</a:t>
            </a:fld>
            <a:endParaRPr lang="en-US" altLang="en-US">
              <a:ea typeface="ヒラギノ角ゴ Pro W3" pitchFamily="-8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00D71F50-8D40-4FAC-A9A2-2A061EB6C644}" type="slidenum">
              <a:rPr lang="en-US" altLang="en-US" smtClean="0"/>
              <a:pPr>
                <a:spcBef>
                  <a:spcPct val="0"/>
                </a:spcBef>
              </a:pPr>
              <a:t>43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63C07F3A-33D9-4CA8-9B2B-31BD4572CD7B}" type="slidenum">
              <a:rPr lang="en-US" altLang="en-US" smtClean="0"/>
              <a:pPr>
                <a:spcBef>
                  <a:spcPct val="0"/>
                </a:spcBef>
              </a:pPr>
              <a:t>44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F5D397EA-B329-48D9-9BC0-7CD63CA8A6D1}" type="slidenum">
              <a:rPr lang="en-US" altLang="en-US" smtClean="0"/>
              <a:pPr>
                <a:spcBef>
                  <a:spcPct val="0"/>
                </a:spcBef>
              </a:pPr>
              <a:t>45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339254BD-6073-4C3D-84B5-88A421993D20}" type="slidenum">
              <a:rPr lang="en-US" altLang="en-US" smtClean="0"/>
              <a:pPr>
                <a:spcBef>
                  <a:spcPct val="0"/>
                </a:spcBef>
              </a:pPr>
              <a:t>46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2298BE63-8DFF-4F2A-90F9-95C5926646F0}" type="slidenum">
              <a:rPr lang="en-US" altLang="en-US" smtClean="0">
                <a:ea typeface="ヒラギノ角ゴ Pro W3" pitchFamily="-84" charset="-128"/>
              </a:rPr>
              <a:pPr>
                <a:spcBef>
                  <a:spcPct val="0"/>
                </a:spcBef>
              </a:pPr>
              <a:t>49</a:t>
            </a:fld>
            <a:endParaRPr lang="en-US" altLang="en-US" smtClean="0">
              <a:ea typeface="ヒラギノ角ゴ Pro W3" pitchFamily="-84" charset="-128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altLang="en-US" smtClean="0">
              <a:latin typeface="Arial" pitchFamily="34" charset="0"/>
              <a:ea typeface="ヒラギノ角ゴ Pro W3" pitchFamily="-8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1635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itchFamily="34" charset="0"/>
              <a:ea typeface="ヒラギノ角ゴ Pro W3" pitchFamily="-84" charset="-128"/>
              <a:cs typeface="Arial" pitchFamily="34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62C1E0B-6DC8-4881-9999-F7E887DAFE70}" type="slidenum">
              <a:rPr lang="en-US" altLang="en-US" smtClean="0">
                <a:ea typeface="ヒラギノ角ゴ Pro W3" pitchFamily="-84" charset="-128"/>
              </a:rPr>
              <a:pPr>
                <a:spcBef>
                  <a:spcPct val="0"/>
                </a:spcBef>
              </a:pPr>
              <a:t>50</a:t>
            </a:fld>
            <a:endParaRPr lang="en-US" altLang="en-US" smtClean="0"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57040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itchFamily="34" charset="0"/>
              <a:ea typeface="ヒラギノ角ゴ Pro W3" pitchFamily="-84" charset="-128"/>
              <a:cs typeface="Arial" pitchFamily="34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62C1E0B-6DC8-4881-9999-F7E887DAFE70}" type="slidenum">
              <a:rPr lang="en-US" altLang="en-US" smtClean="0">
                <a:ea typeface="ヒラギノ角ゴ Pro W3" pitchFamily="-84" charset="-128"/>
              </a:rPr>
              <a:pPr>
                <a:spcBef>
                  <a:spcPct val="0"/>
                </a:spcBef>
              </a:pPr>
              <a:t>51</a:t>
            </a:fld>
            <a:endParaRPr lang="en-US" altLang="en-US" smtClean="0"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34120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itchFamily="34" charset="0"/>
              <a:ea typeface="ヒラギノ角ゴ Pro W3" pitchFamily="-84" charset="-128"/>
              <a:cs typeface="Arial" pitchFamily="34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62C1E0B-6DC8-4881-9999-F7E887DAFE70}" type="slidenum">
              <a:rPr lang="en-US" altLang="en-US" smtClean="0">
                <a:ea typeface="ヒラギノ角ゴ Pro W3" pitchFamily="-84" charset="-128"/>
              </a:rPr>
              <a:pPr>
                <a:spcBef>
                  <a:spcPct val="0"/>
                </a:spcBef>
              </a:pPr>
              <a:t>52</a:t>
            </a:fld>
            <a:endParaRPr lang="en-US" altLang="en-US" smtClean="0"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03984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itchFamily="34" charset="0"/>
              <a:ea typeface="ヒラギノ角ゴ Pro W3" pitchFamily="-84" charset="-128"/>
              <a:cs typeface="Arial" pitchFamily="34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62C1E0B-6DC8-4881-9999-F7E887DAFE70}" type="slidenum">
              <a:rPr lang="en-US" altLang="en-US" smtClean="0">
                <a:ea typeface="ヒラギノ角ゴ Pro W3" pitchFamily="-84" charset="-128"/>
              </a:rPr>
              <a:pPr>
                <a:spcBef>
                  <a:spcPct val="0"/>
                </a:spcBef>
              </a:pPr>
              <a:t>53</a:t>
            </a:fld>
            <a:endParaRPr lang="en-US" altLang="en-US" smtClean="0"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79015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itchFamily="34" charset="0"/>
              <a:ea typeface="ヒラギノ角ゴ Pro W3" pitchFamily="-84" charset="-128"/>
              <a:cs typeface="Arial" pitchFamily="34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62C1E0B-6DC8-4881-9999-F7E887DAFE70}" type="slidenum">
              <a:rPr lang="en-US" altLang="en-US" smtClean="0">
                <a:ea typeface="ヒラギノ角ゴ Pro W3" pitchFamily="-84" charset="-128"/>
              </a:rPr>
              <a:pPr>
                <a:spcBef>
                  <a:spcPct val="0"/>
                </a:spcBef>
              </a:pPr>
              <a:t>54</a:t>
            </a:fld>
            <a:endParaRPr lang="en-US" altLang="en-US" smtClean="0"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9711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>
              <a:latin typeface="Arial" pitchFamily="34" charset="0"/>
              <a:ea typeface="ヒラギノ角ゴ Pro W3" pitchFamily="-84" charset="-128"/>
              <a:cs typeface="Arial" pitchFamily="34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62C1E0B-6DC8-4881-9999-F7E887DAFE70}" type="slidenum">
              <a:rPr lang="en-US" altLang="en-US" smtClean="0">
                <a:ea typeface="ヒラギノ角ゴ Pro W3" pitchFamily="-84" charset="-128"/>
              </a:rPr>
              <a:pPr>
                <a:spcBef>
                  <a:spcPct val="0"/>
                </a:spcBef>
              </a:pPr>
              <a:t>4</a:t>
            </a:fld>
            <a:endParaRPr lang="en-US" altLang="en-US"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2579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2298BE63-8DFF-4F2A-90F9-95C5926646F0}" type="slidenum">
              <a:rPr lang="en-US" altLang="en-US" smtClean="0">
                <a:ea typeface="ヒラギノ角ゴ Pro W3" pitchFamily="-84" charset="-128"/>
              </a:rPr>
              <a:pPr>
                <a:spcBef>
                  <a:spcPct val="0"/>
                </a:spcBef>
              </a:pPr>
              <a:t>55</a:t>
            </a:fld>
            <a:endParaRPr lang="en-US" altLang="en-US" smtClean="0">
              <a:ea typeface="ヒラギノ角ゴ Pro W3" pitchFamily="-84" charset="-128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altLang="en-US" smtClean="0">
              <a:latin typeface="Arial" pitchFamily="34" charset="0"/>
              <a:ea typeface="ヒラギノ角ゴ Pro W3" pitchFamily="-8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1635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itchFamily="34" charset="0"/>
              <a:ea typeface="ヒラギノ角ゴ Pro W3" pitchFamily="-84" charset="-128"/>
              <a:cs typeface="Arial" pitchFamily="34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62C1E0B-6DC8-4881-9999-F7E887DAFE70}" type="slidenum">
              <a:rPr lang="en-US" altLang="en-US" smtClean="0">
                <a:ea typeface="ヒラギノ角ゴ Pro W3" pitchFamily="-84" charset="-128"/>
              </a:rPr>
              <a:pPr>
                <a:spcBef>
                  <a:spcPct val="0"/>
                </a:spcBef>
              </a:pPr>
              <a:t>56</a:t>
            </a:fld>
            <a:endParaRPr lang="en-US" altLang="en-US" smtClean="0"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57040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itchFamily="34" charset="0"/>
              <a:ea typeface="ヒラギノ角ゴ Pro W3" pitchFamily="-84" charset="-128"/>
              <a:cs typeface="Arial" pitchFamily="34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62C1E0B-6DC8-4881-9999-F7E887DAFE70}" type="slidenum">
              <a:rPr lang="en-US" altLang="en-US" smtClean="0">
                <a:ea typeface="ヒラギノ角ゴ Pro W3" pitchFamily="-84" charset="-128"/>
              </a:rPr>
              <a:pPr>
                <a:spcBef>
                  <a:spcPct val="0"/>
                </a:spcBef>
              </a:pPr>
              <a:t>57</a:t>
            </a:fld>
            <a:endParaRPr lang="en-US" altLang="en-US" smtClean="0"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34120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itchFamily="34" charset="0"/>
              <a:ea typeface="ヒラギノ角ゴ Pro W3" pitchFamily="-84" charset="-128"/>
              <a:cs typeface="Arial" pitchFamily="34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62C1E0B-6DC8-4881-9999-F7E887DAFE70}" type="slidenum">
              <a:rPr lang="en-US" altLang="en-US" smtClean="0">
                <a:ea typeface="ヒラギノ角ゴ Pro W3" pitchFamily="-84" charset="-128"/>
              </a:rPr>
              <a:pPr>
                <a:spcBef>
                  <a:spcPct val="0"/>
                </a:spcBef>
              </a:pPr>
              <a:t>58</a:t>
            </a:fld>
            <a:endParaRPr lang="en-US" altLang="en-US" smtClean="0"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03984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itchFamily="34" charset="0"/>
              <a:ea typeface="ヒラギノ角ゴ Pro W3" pitchFamily="-84" charset="-128"/>
              <a:cs typeface="Arial" pitchFamily="34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62C1E0B-6DC8-4881-9999-F7E887DAFE70}" type="slidenum">
              <a:rPr lang="en-US" altLang="en-US" smtClean="0">
                <a:ea typeface="ヒラギノ角ゴ Pro W3" pitchFamily="-84" charset="-128"/>
              </a:rPr>
              <a:pPr>
                <a:spcBef>
                  <a:spcPct val="0"/>
                </a:spcBef>
              </a:pPr>
              <a:t>59</a:t>
            </a:fld>
            <a:endParaRPr lang="en-US" altLang="en-US" smtClean="0"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79015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itchFamily="34" charset="0"/>
              <a:ea typeface="ヒラギノ角ゴ Pro W3" pitchFamily="-84" charset="-128"/>
              <a:cs typeface="Arial" pitchFamily="34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62C1E0B-6DC8-4881-9999-F7E887DAFE70}" type="slidenum">
              <a:rPr lang="en-US" altLang="en-US" smtClean="0">
                <a:ea typeface="ヒラギノ角ゴ Pro W3" pitchFamily="-84" charset="-128"/>
              </a:rPr>
              <a:pPr>
                <a:spcBef>
                  <a:spcPct val="0"/>
                </a:spcBef>
              </a:pPr>
              <a:t>60</a:t>
            </a:fld>
            <a:endParaRPr lang="en-US" altLang="en-US" smtClean="0"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97113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itchFamily="34" charset="0"/>
              <a:ea typeface="ヒラギノ角ゴ Pro W3" pitchFamily="-84" charset="-128"/>
              <a:cs typeface="Arial" pitchFamily="34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62C1E0B-6DC8-4881-9999-F7E887DAFE70}" type="slidenum">
              <a:rPr lang="en-US" altLang="en-US" smtClean="0">
                <a:ea typeface="ヒラギノ角ゴ Pro W3" pitchFamily="-84" charset="-128"/>
              </a:rPr>
              <a:pPr>
                <a:spcBef>
                  <a:spcPct val="0"/>
                </a:spcBef>
              </a:pPr>
              <a:t>61</a:t>
            </a:fld>
            <a:endParaRPr lang="en-US" altLang="en-US" smtClean="0"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17463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itchFamily="34" charset="0"/>
              <a:ea typeface="ヒラギノ角ゴ Pro W3" pitchFamily="-84" charset="-128"/>
              <a:cs typeface="Arial" pitchFamily="34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62C1E0B-6DC8-4881-9999-F7E887DAFE70}" type="slidenum">
              <a:rPr lang="en-US" altLang="en-US" smtClean="0">
                <a:ea typeface="ヒラギノ角ゴ Pro W3" pitchFamily="-84" charset="-128"/>
              </a:rPr>
              <a:pPr>
                <a:spcBef>
                  <a:spcPct val="0"/>
                </a:spcBef>
              </a:pPr>
              <a:t>62</a:t>
            </a:fld>
            <a:endParaRPr lang="en-US" altLang="en-US" smtClean="0"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02651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itchFamily="34" charset="0"/>
              <a:ea typeface="ヒラギノ角ゴ Pro W3" pitchFamily="-84" charset="-128"/>
              <a:cs typeface="Arial" pitchFamily="34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62C1E0B-6DC8-4881-9999-F7E887DAFE70}" type="slidenum">
              <a:rPr lang="en-US" altLang="en-US" smtClean="0">
                <a:ea typeface="ヒラギノ角ゴ Pro W3" pitchFamily="-84" charset="-128"/>
              </a:rPr>
              <a:pPr>
                <a:spcBef>
                  <a:spcPct val="0"/>
                </a:spcBef>
              </a:pPr>
              <a:t>63</a:t>
            </a:fld>
            <a:endParaRPr lang="en-US" altLang="en-US" smtClean="0"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85123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itchFamily="34" charset="0"/>
              <a:ea typeface="ヒラギノ角ゴ Pro W3" pitchFamily="-84" charset="-128"/>
              <a:cs typeface="Arial" pitchFamily="34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62C1E0B-6DC8-4881-9999-F7E887DAFE70}" type="slidenum">
              <a:rPr lang="en-US" altLang="en-US" smtClean="0">
                <a:ea typeface="ヒラギノ角ゴ Pro W3" pitchFamily="-84" charset="-128"/>
              </a:rPr>
              <a:pPr>
                <a:spcBef>
                  <a:spcPct val="0"/>
                </a:spcBef>
              </a:pPr>
              <a:t>64</a:t>
            </a:fld>
            <a:endParaRPr lang="en-US" altLang="en-US" smtClean="0"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2957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>
              <a:latin typeface="Arial" pitchFamily="34" charset="0"/>
              <a:ea typeface="ヒラギノ角ゴ Pro W3" pitchFamily="-84" charset="-128"/>
              <a:cs typeface="Arial" pitchFamily="34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62C1E0B-6DC8-4881-9999-F7E887DAFE70}" type="slidenum">
              <a:rPr lang="en-US" altLang="en-US" smtClean="0">
                <a:ea typeface="ヒラギノ角ゴ Pro W3" pitchFamily="-84" charset="-128"/>
              </a:rPr>
              <a:pPr>
                <a:spcBef>
                  <a:spcPct val="0"/>
                </a:spcBef>
              </a:pPr>
              <a:t>5</a:t>
            </a:fld>
            <a:endParaRPr lang="en-US" altLang="en-US"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33261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itchFamily="34" charset="0"/>
              <a:ea typeface="ヒラギノ角ゴ Pro W3" pitchFamily="-84" charset="-128"/>
              <a:cs typeface="Arial" pitchFamily="34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62C1E0B-6DC8-4881-9999-F7E887DAFE70}" type="slidenum">
              <a:rPr lang="en-US" altLang="en-US" smtClean="0">
                <a:ea typeface="ヒラギノ角ゴ Pro W3" pitchFamily="-84" charset="-128"/>
              </a:rPr>
              <a:pPr>
                <a:spcBef>
                  <a:spcPct val="0"/>
                </a:spcBef>
              </a:pPr>
              <a:t>65</a:t>
            </a:fld>
            <a:endParaRPr lang="en-US" altLang="en-US" smtClean="0"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74803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itchFamily="34" charset="0"/>
              <a:ea typeface="ヒラギノ角ゴ Pro W3" pitchFamily="-84" charset="-128"/>
              <a:cs typeface="Arial" pitchFamily="34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62C1E0B-6DC8-4881-9999-F7E887DAFE70}" type="slidenum">
              <a:rPr lang="en-US" altLang="en-US" smtClean="0">
                <a:ea typeface="ヒラギノ角ゴ Pro W3" pitchFamily="-84" charset="-128"/>
              </a:rPr>
              <a:pPr>
                <a:spcBef>
                  <a:spcPct val="0"/>
                </a:spcBef>
              </a:pPr>
              <a:t>66</a:t>
            </a:fld>
            <a:endParaRPr lang="en-US" altLang="en-US" smtClean="0"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13560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itchFamily="34" charset="0"/>
              <a:ea typeface="ヒラギノ角ゴ Pro W3" pitchFamily="-84" charset="-128"/>
              <a:cs typeface="Arial" pitchFamily="34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62C1E0B-6DC8-4881-9999-F7E887DAFE70}" type="slidenum">
              <a:rPr lang="en-US" altLang="en-US" smtClean="0">
                <a:ea typeface="ヒラギノ角ゴ Pro W3" pitchFamily="-84" charset="-128"/>
              </a:rPr>
              <a:pPr>
                <a:spcBef>
                  <a:spcPct val="0"/>
                </a:spcBef>
              </a:pPr>
              <a:t>67</a:t>
            </a:fld>
            <a:endParaRPr lang="en-US" altLang="en-US" smtClean="0"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12976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itchFamily="34" charset="0"/>
              <a:ea typeface="ヒラギノ角ゴ Pro W3" pitchFamily="-84" charset="-128"/>
              <a:cs typeface="Arial" pitchFamily="34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62C1E0B-6DC8-4881-9999-F7E887DAFE70}" type="slidenum">
              <a:rPr lang="en-US" altLang="en-US" smtClean="0">
                <a:ea typeface="ヒラギノ角ゴ Pro W3" pitchFamily="-84" charset="-128"/>
              </a:rPr>
              <a:pPr>
                <a:spcBef>
                  <a:spcPct val="0"/>
                </a:spcBef>
              </a:pPr>
              <a:t>68</a:t>
            </a:fld>
            <a:endParaRPr lang="en-US" altLang="en-US" smtClean="0"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61354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itchFamily="34" charset="0"/>
              <a:ea typeface="ヒラギノ角ゴ Pro W3" pitchFamily="-84" charset="-128"/>
              <a:cs typeface="Arial" pitchFamily="34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62C1E0B-6DC8-4881-9999-F7E887DAFE70}" type="slidenum">
              <a:rPr lang="en-US" altLang="en-US" smtClean="0">
                <a:ea typeface="ヒラギノ角ゴ Pro W3" pitchFamily="-84" charset="-128"/>
              </a:rPr>
              <a:pPr>
                <a:spcBef>
                  <a:spcPct val="0"/>
                </a:spcBef>
              </a:pPr>
              <a:t>69</a:t>
            </a:fld>
            <a:endParaRPr lang="en-US" altLang="en-US" smtClean="0"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68706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itchFamily="34" charset="0"/>
              <a:ea typeface="ヒラギノ角ゴ Pro W3" pitchFamily="-84" charset="-128"/>
              <a:cs typeface="Arial" pitchFamily="34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62C1E0B-6DC8-4881-9999-F7E887DAFE70}" type="slidenum">
              <a:rPr lang="en-US" altLang="en-US" smtClean="0">
                <a:ea typeface="ヒラギノ角ゴ Pro W3" pitchFamily="-84" charset="-128"/>
              </a:rPr>
              <a:pPr>
                <a:spcBef>
                  <a:spcPct val="0"/>
                </a:spcBef>
              </a:pPr>
              <a:t>70</a:t>
            </a:fld>
            <a:endParaRPr lang="en-US" altLang="en-US" smtClean="0"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39969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dirty="0" smtClean="0">
              <a:latin typeface="Arial" pitchFamily="34" charset="0"/>
              <a:ea typeface="ヒラギノ角ゴ Pro W3" pitchFamily="-84" charset="-128"/>
              <a:cs typeface="Arial" pitchFamily="34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62C1E0B-6DC8-4881-9999-F7E887DAFE70}" type="slidenum">
              <a:rPr lang="en-US" altLang="en-US" smtClean="0">
                <a:ea typeface="ヒラギノ角ゴ Pro W3" pitchFamily="-84" charset="-128"/>
              </a:rPr>
              <a:pPr>
                <a:spcBef>
                  <a:spcPct val="0"/>
                </a:spcBef>
              </a:pPr>
              <a:t>71</a:t>
            </a:fld>
            <a:endParaRPr lang="en-US" altLang="en-US" smtClean="0"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575041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itchFamily="34" charset="0"/>
              <a:ea typeface="ヒラギノ角ゴ Pro W3" pitchFamily="-84" charset="-128"/>
              <a:cs typeface="Arial" pitchFamily="34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62C1E0B-6DC8-4881-9999-F7E887DAFE70}" type="slidenum">
              <a:rPr lang="en-US" altLang="en-US" smtClean="0">
                <a:ea typeface="ヒラギノ角ゴ Pro W3" pitchFamily="-84" charset="-128"/>
              </a:rPr>
              <a:pPr>
                <a:spcBef>
                  <a:spcPct val="0"/>
                </a:spcBef>
              </a:pPr>
              <a:t>72</a:t>
            </a:fld>
            <a:endParaRPr lang="en-US" altLang="en-US" smtClean="0"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388622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itchFamily="34" charset="0"/>
              <a:ea typeface="ヒラギノ角ゴ Pro W3" pitchFamily="-84" charset="-128"/>
              <a:cs typeface="Arial" pitchFamily="34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62C1E0B-6DC8-4881-9999-F7E887DAFE70}" type="slidenum">
              <a:rPr lang="en-US" altLang="en-US" smtClean="0">
                <a:ea typeface="ヒラギノ角ゴ Pro W3" pitchFamily="-84" charset="-128"/>
              </a:rPr>
              <a:pPr>
                <a:spcBef>
                  <a:spcPct val="0"/>
                </a:spcBef>
              </a:pPr>
              <a:t>73</a:t>
            </a:fld>
            <a:endParaRPr lang="en-US" altLang="en-US" smtClean="0"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387119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itchFamily="34" charset="0"/>
              <a:ea typeface="ヒラギノ角ゴ Pro W3" pitchFamily="-84" charset="-128"/>
              <a:cs typeface="Arial" pitchFamily="34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62C1E0B-6DC8-4881-9999-F7E887DAFE70}" type="slidenum">
              <a:rPr lang="en-US" altLang="en-US" smtClean="0">
                <a:ea typeface="ヒラギノ角ゴ Pro W3" pitchFamily="-84" charset="-128"/>
              </a:rPr>
              <a:pPr>
                <a:spcBef>
                  <a:spcPct val="0"/>
                </a:spcBef>
              </a:pPr>
              <a:t>74</a:t>
            </a:fld>
            <a:endParaRPr lang="en-US" altLang="en-US" smtClean="0"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6150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>
              <a:latin typeface="Arial" pitchFamily="34" charset="0"/>
              <a:ea typeface="ヒラギノ角ゴ Pro W3" pitchFamily="-84" charset="-128"/>
              <a:cs typeface="Arial" pitchFamily="34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62C1E0B-6DC8-4881-9999-F7E887DAFE70}" type="slidenum">
              <a:rPr lang="en-US" altLang="en-US" smtClean="0">
                <a:ea typeface="ヒラギノ角ゴ Pro W3" pitchFamily="-84" charset="-128"/>
              </a:rPr>
              <a:pPr>
                <a:spcBef>
                  <a:spcPct val="0"/>
                </a:spcBef>
              </a:pPr>
              <a:t>6</a:t>
            </a:fld>
            <a:endParaRPr lang="en-US" altLang="en-US"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843206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itchFamily="34" charset="0"/>
              <a:ea typeface="ヒラギノ角ゴ Pro W3" pitchFamily="-84" charset="-128"/>
              <a:cs typeface="Arial" pitchFamily="34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62C1E0B-6DC8-4881-9999-F7E887DAFE70}" type="slidenum">
              <a:rPr lang="en-US" altLang="en-US" smtClean="0">
                <a:ea typeface="ヒラギノ角ゴ Pro W3" pitchFamily="-84" charset="-128"/>
              </a:rPr>
              <a:pPr>
                <a:spcBef>
                  <a:spcPct val="0"/>
                </a:spcBef>
              </a:pPr>
              <a:t>75</a:t>
            </a:fld>
            <a:endParaRPr lang="en-US" altLang="en-US" smtClean="0"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30825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itchFamily="34" charset="0"/>
              <a:ea typeface="ヒラギノ角ゴ Pro W3" pitchFamily="-84" charset="-128"/>
              <a:cs typeface="Arial" pitchFamily="34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62C1E0B-6DC8-4881-9999-F7E887DAFE70}" type="slidenum">
              <a:rPr lang="en-US" altLang="en-US" smtClean="0">
                <a:ea typeface="ヒラギノ角ゴ Pro W3" pitchFamily="-84" charset="-128"/>
              </a:rPr>
              <a:pPr>
                <a:spcBef>
                  <a:spcPct val="0"/>
                </a:spcBef>
              </a:pPr>
              <a:t>76</a:t>
            </a:fld>
            <a:endParaRPr lang="en-US" altLang="en-US" smtClean="0"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062374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itchFamily="34" charset="0"/>
              <a:ea typeface="ヒラギノ角ゴ Pro W3" pitchFamily="-84" charset="-128"/>
              <a:cs typeface="Arial" pitchFamily="34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62C1E0B-6DC8-4881-9999-F7E887DAFE70}" type="slidenum">
              <a:rPr lang="en-US" altLang="en-US" smtClean="0">
                <a:ea typeface="ヒラギノ角ゴ Pro W3" pitchFamily="-84" charset="-128"/>
              </a:rPr>
              <a:pPr>
                <a:spcBef>
                  <a:spcPct val="0"/>
                </a:spcBef>
              </a:pPr>
              <a:t>77</a:t>
            </a:fld>
            <a:endParaRPr lang="en-US" altLang="en-US" smtClean="0"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270810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itchFamily="34" charset="0"/>
              <a:ea typeface="ヒラギノ角ゴ Pro W3" pitchFamily="-84" charset="-128"/>
              <a:cs typeface="Arial" pitchFamily="34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62C1E0B-6DC8-4881-9999-F7E887DAFE70}" type="slidenum">
              <a:rPr lang="en-US" altLang="en-US" smtClean="0">
                <a:ea typeface="ヒラギノ角ゴ Pro W3" pitchFamily="-84" charset="-128"/>
              </a:rPr>
              <a:pPr>
                <a:spcBef>
                  <a:spcPct val="0"/>
                </a:spcBef>
              </a:pPr>
              <a:t>78</a:t>
            </a:fld>
            <a:endParaRPr lang="en-US" altLang="en-US" smtClean="0"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8234325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itchFamily="34" charset="0"/>
              <a:ea typeface="ヒラギノ角ゴ Pro W3" pitchFamily="-84" charset="-128"/>
              <a:cs typeface="Arial" pitchFamily="34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62C1E0B-6DC8-4881-9999-F7E887DAFE70}" type="slidenum">
              <a:rPr lang="en-US" altLang="en-US" smtClean="0">
                <a:ea typeface="ヒラギノ角ゴ Pro W3" pitchFamily="-84" charset="-128"/>
              </a:rPr>
              <a:pPr>
                <a:spcBef>
                  <a:spcPct val="0"/>
                </a:spcBef>
              </a:pPr>
              <a:t>79</a:t>
            </a:fld>
            <a:endParaRPr lang="en-US" altLang="en-US" smtClean="0"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94168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itchFamily="34" charset="0"/>
              <a:ea typeface="ヒラギノ角ゴ Pro W3" pitchFamily="-84" charset="-128"/>
              <a:cs typeface="Arial" pitchFamily="34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62C1E0B-6DC8-4881-9999-F7E887DAFE70}" type="slidenum">
              <a:rPr lang="en-US" altLang="en-US" smtClean="0">
                <a:ea typeface="ヒラギノ角ゴ Pro W3" pitchFamily="-84" charset="-128"/>
              </a:rPr>
              <a:pPr>
                <a:spcBef>
                  <a:spcPct val="0"/>
                </a:spcBef>
              </a:pPr>
              <a:t>80</a:t>
            </a:fld>
            <a:endParaRPr lang="en-US" altLang="en-US" smtClean="0"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210572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itchFamily="34" charset="0"/>
              <a:ea typeface="ヒラギノ角ゴ Pro W3" pitchFamily="-84" charset="-128"/>
              <a:cs typeface="Arial" pitchFamily="34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62C1E0B-6DC8-4881-9999-F7E887DAFE70}" type="slidenum">
              <a:rPr lang="en-US" altLang="en-US" smtClean="0">
                <a:ea typeface="ヒラギノ角ゴ Pro W3" pitchFamily="-84" charset="-128"/>
              </a:rPr>
              <a:pPr>
                <a:spcBef>
                  <a:spcPct val="0"/>
                </a:spcBef>
              </a:pPr>
              <a:t>81</a:t>
            </a:fld>
            <a:endParaRPr lang="en-US" altLang="en-US" smtClean="0"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4113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>
              <a:latin typeface="Arial" pitchFamily="34" charset="0"/>
              <a:ea typeface="ヒラギノ角ゴ Pro W3" pitchFamily="-84" charset="-128"/>
              <a:cs typeface="Arial" pitchFamily="34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62C1E0B-6DC8-4881-9999-F7E887DAFE70}" type="slidenum">
              <a:rPr lang="en-US" altLang="en-US" smtClean="0">
                <a:ea typeface="ヒラギノ角ゴ Pro W3" pitchFamily="-84" charset="-128"/>
              </a:rPr>
              <a:pPr>
                <a:spcBef>
                  <a:spcPct val="0"/>
                </a:spcBef>
              </a:pPr>
              <a:t>7</a:t>
            </a:fld>
            <a:endParaRPr lang="en-US" altLang="en-US"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34732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>
              <a:latin typeface="Arial" pitchFamily="34" charset="0"/>
              <a:ea typeface="ヒラギノ角ゴ Pro W3" pitchFamily="-84" charset="-128"/>
              <a:cs typeface="Arial" pitchFamily="34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62C1E0B-6DC8-4881-9999-F7E887DAFE70}" type="slidenum">
              <a:rPr lang="en-US" altLang="en-US" smtClean="0">
                <a:ea typeface="ヒラギノ角ゴ Pro W3" pitchFamily="-84" charset="-128"/>
              </a:rPr>
              <a:pPr>
                <a:spcBef>
                  <a:spcPct val="0"/>
                </a:spcBef>
              </a:pPr>
              <a:t>8</a:t>
            </a:fld>
            <a:endParaRPr lang="en-US" altLang="en-US"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0819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>
              <a:latin typeface="Arial" pitchFamily="34" charset="0"/>
              <a:ea typeface="ヒラギノ角ゴ Pro W3" pitchFamily="-84" charset="-128"/>
              <a:cs typeface="Arial" pitchFamily="34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62C1E0B-6DC8-4881-9999-F7E887DAFE70}" type="slidenum">
              <a:rPr lang="en-US" altLang="en-US" smtClean="0">
                <a:ea typeface="ヒラギノ角ゴ Pro W3" pitchFamily="-84" charset="-128"/>
              </a:rPr>
              <a:pPr>
                <a:spcBef>
                  <a:spcPct val="0"/>
                </a:spcBef>
              </a:pPr>
              <a:t>9</a:t>
            </a:fld>
            <a:endParaRPr lang="en-US" altLang="en-US"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2460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2298BE63-8DFF-4F2A-90F9-95C5926646F0}" type="slidenum">
              <a:rPr lang="en-US" altLang="en-US" smtClean="0">
                <a:ea typeface="ヒラギノ角ゴ Pro W3" pitchFamily="-84" charset="-128"/>
              </a:rPr>
              <a:pPr>
                <a:spcBef>
                  <a:spcPct val="0"/>
                </a:spcBef>
              </a:pPr>
              <a:t>12</a:t>
            </a:fld>
            <a:endParaRPr lang="en-US" altLang="en-US" smtClean="0">
              <a:ea typeface="ヒラギノ角ゴ Pro W3" pitchFamily="-84" charset="-128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altLang="en-US" smtClean="0">
              <a:latin typeface="Arial" pitchFamily="34" charset="0"/>
              <a:ea typeface="ヒラギノ角ゴ Pro W3" pitchFamily="-8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AEEF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TextBox 13"/>
          <p:cNvSpPr txBox="1">
            <a:spLocks noChangeArrowheads="1"/>
          </p:cNvSpPr>
          <p:nvPr userDrawn="1"/>
        </p:nvSpPr>
        <p:spPr bwMode="auto">
          <a:xfrm>
            <a:off x="2595254" y="620688"/>
            <a:ext cx="284084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Година 201</a:t>
            </a:r>
            <a:r>
              <a:rPr lang="en-US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8</a:t>
            </a: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-2011</a:t>
            </a:r>
            <a:r>
              <a:rPr lang="en-US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9</a:t>
            </a:r>
            <a:endParaRPr lang="ru-RU" altLang="en-US" sz="1400" dirty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Президент РИ: </a:t>
            </a:r>
            <a:r>
              <a:rPr lang="bg-BG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Бари</a:t>
            </a:r>
            <a:r>
              <a:rPr lang="bg-BG" altLang="en-US" sz="1400" baseline="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 Расин</a:t>
            </a:r>
            <a:endParaRPr lang="ru-RU" altLang="en-US" sz="1400" dirty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ДГ</a:t>
            </a:r>
            <a:r>
              <a:rPr lang="ru-RU" altLang="en-US" sz="1400" baseline="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 2018-19</a:t>
            </a: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:  Веселин Димитров</a:t>
            </a:r>
          </a:p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Дистрикт 2482</a:t>
            </a:r>
            <a:endParaRPr lang="en-US" altLang="en-US" sz="1400" dirty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</p:txBody>
      </p:sp>
      <p:pic>
        <p:nvPicPr>
          <p:cNvPr id="15" name="Picture 3" descr="D:\rotary\0000 Vesko\grafics\SMALLER-ONLY-LOGO-BULGARIAN-HORIZONT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2399184" cy="97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678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lt1"/>
              </a:solidFill>
              <a:latin typeface="+mn-lt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3" descr="D:\rotary\0000 Vesko\grafics\T1819EN_Lockup_PMS-C-WHITE-smal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840" y="404664"/>
            <a:ext cx="1494623" cy="67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831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lt1"/>
              </a:solidFill>
              <a:latin typeface="+mn-lt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3" descr="D:\rotary\0000 Vesko\grafics\T1819EN_Lockup_PMS-C-WHITE-smal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840" y="404664"/>
            <a:ext cx="1494623" cy="67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198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lt1"/>
              </a:solidFill>
              <a:latin typeface="+mn-lt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3" descr="D:\rotary\0000 Vesko\grafics\T1819EN_Lockup_PMS-C-WHITE-smal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840" y="404664"/>
            <a:ext cx="1494623" cy="67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551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lt1"/>
              </a:solidFill>
              <a:latin typeface="+mn-lt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3" descr="D:\rotary\0000 Vesko\grafics\T1819EN_Lockup_PMS-C-WHITE-smal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840" y="404664"/>
            <a:ext cx="1494623" cy="67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600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3" descr="D:\rotary\0000 Vesko\grafics\T1819EN_Lockup_PMS-C-WHITE-smal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840" y="404664"/>
            <a:ext cx="1494623" cy="67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108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3" descr="D:\rotary\0000 Vesko\grafics\T1819EN_Lockup_PMS-C-WHITE-smal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840" y="404664"/>
            <a:ext cx="1494623" cy="67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176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3" descr="D:\rotary\0000 Vesko\grafics\T1819EN_Lockup_PMS-C-WHITE-smal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840" y="404664"/>
            <a:ext cx="1494623" cy="67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9695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3" descr="D:\rotary\0000 Vesko\grafics\T1819EN_Lockup_PMS-C-WHITE-smal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840" y="404664"/>
            <a:ext cx="1494623" cy="67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5962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2520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rotary\0000 Vesko\grafics\T1819EN_Lockup_PMS-C-WHITE-smal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840" y="404664"/>
            <a:ext cx="1494623" cy="67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985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2595254" y="620688"/>
            <a:ext cx="284084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Година 201</a:t>
            </a:r>
            <a:r>
              <a:rPr lang="en-US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8</a:t>
            </a: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-2011</a:t>
            </a:r>
            <a:r>
              <a:rPr lang="en-US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9</a:t>
            </a:r>
            <a:endParaRPr lang="ru-RU" altLang="en-US" sz="1400" dirty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Президент РИ: </a:t>
            </a:r>
            <a:r>
              <a:rPr lang="bg-BG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Бари</a:t>
            </a:r>
            <a:r>
              <a:rPr lang="bg-BG" altLang="en-US" sz="1400" baseline="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 Расин</a:t>
            </a:r>
            <a:endParaRPr lang="ru-RU" altLang="en-US" sz="1400" dirty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ДГ</a:t>
            </a:r>
            <a:r>
              <a:rPr lang="ru-RU" altLang="en-US" sz="1400" baseline="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 2018-19</a:t>
            </a: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:  Веселин Димитров</a:t>
            </a:r>
          </a:p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Дистрикт 2482</a:t>
            </a:r>
            <a:endParaRPr lang="en-US" altLang="en-US" sz="1400" dirty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</p:txBody>
      </p:sp>
      <p:pic>
        <p:nvPicPr>
          <p:cNvPr id="11" name="Picture 3" descr="D:\rotary\0000 Vesko\grafics\SMALLER-ONLY-LOGO-BULGARIAN-HORIZONT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2399184" cy="97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8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6553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3" descr="D:\rotary\0000 Vesko\grafics\T1819EN_Lockup_PMS-C-WHITE-smal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840" y="404664"/>
            <a:ext cx="1494623" cy="67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6921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rotary\0000 Vesko\grafics\T1819EN_Lockup_PMS-C-WHITE-smal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840" y="404664"/>
            <a:ext cx="1494623" cy="67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616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rotary\0000 Vesko\grafics\T1819EN_Lockup_PMS-C-WHITE-smal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840" y="404664"/>
            <a:ext cx="1494623" cy="67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9111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lt1"/>
              </a:solidFill>
              <a:latin typeface="+mn-lt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6230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9587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2595254" y="620688"/>
            <a:ext cx="284084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Година 201</a:t>
            </a:r>
            <a:r>
              <a:rPr lang="en-US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8</a:t>
            </a: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-2011</a:t>
            </a:r>
            <a:r>
              <a:rPr lang="en-US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9</a:t>
            </a:r>
            <a:endParaRPr lang="ru-RU" altLang="en-US" sz="1400" dirty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Президент РИ: </a:t>
            </a:r>
            <a:r>
              <a:rPr lang="bg-BG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Бари</a:t>
            </a:r>
            <a:r>
              <a:rPr lang="bg-BG" altLang="en-US" sz="1400" baseline="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 Расин</a:t>
            </a:r>
            <a:endParaRPr lang="ru-RU" altLang="en-US" sz="1400" dirty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ДГ</a:t>
            </a:r>
            <a:r>
              <a:rPr lang="ru-RU" altLang="en-US" sz="1400" baseline="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 2018-19</a:t>
            </a: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:  Веселин Димитров</a:t>
            </a:r>
          </a:p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Дистрикт 2482</a:t>
            </a:r>
            <a:endParaRPr lang="en-US" altLang="en-US" sz="1400" dirty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</p:txBody>
      </p:sp>
      <p:pic>
        <p:nvPicPr>
          <p:cNvPr id="5" name="Picture 3" descr="D:\rotary\0000 Vesko\grafics\SMALLER-ONLY-LOGO-BULGARIAN-HORIZONT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2399184" cy="97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9181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2595254" y="620688"/>
            <a:ext cx="284084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1" hangingPunct="1">
              <a:defRPr/>
            </a:pPr>
            <a:r>
              <a:rPr lang="ru-RU" altLang="en-US" sz="14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Година 201</a:t>
            </a:r>
            <a:r>
              <a:rPr lang="en-US" altLang="en-US" sz="14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8</a:t>
            </a:r>
            <a:r>
              <a:rPr lang="ru-RU" altLang="en-US" sz="14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-2011</a:t>
            </a:r>
            <a:r>
              <a:rPr lang="en-US" altLang="en-US" sz="14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9</a:t>
            </a:r>
            <a:endParaRPr lang="ru-RU" altLang="en-US" sz="1400" dirty="0" smtClean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4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Президент РИ: </a:t>
            </a:r>
            <a:r>
              <a:rPr lang="bg-BG" altLang="en-US" sz="14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Бари</a:t>
            </a:r>
            <a:r>
              <a:rPr lang="bg-BG" altLang="en-US" sz="1400" baseline="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 Расин</a:t>
            </a:r>
            <a:endParaRPr lang="ru-RU" altLang="en-US" sz="1400" dirty="0" smtClean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4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ДГ</a:t>
            </a:r>
            <a:r>
              <a:rPr lang="ru-RU" altLang="en-US" sz="1400" baseline="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 2018-19</a:t>
            </a:r>
            <a:r>
              <a:rPr lang="ru-RU" altLang="en-US" sz="14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:  Веселин Димитров</a:t>
            </a:r>
          </a:p>
          <a:p>
            <a:pPr eaLnBrk="1" hangingPunct="1">
              <a:defRPr/>
            </a:pPr>
            <a:r>
              <a:rPr lang="ru-RU" altLang="en-US" sz="14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Дистрикт 2482</a:t>
            </a:r>
            <a:endParaRPr lang="en-US" altLang="en-US" sz="1400" dirty="0" smtClean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</p:txBody>
      </p:sp>
      <p:pic>
        <p:nvPicPr>
          <p:cNvPr id="11" name="Picture 3" descr="D:\rotary\0000 Vesko\grafics\SMALLER-ONLY-LOGO-BULGARIAN-HORIZONT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2399184" cy="97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60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/>
        </p:spPr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7588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2595254" y="620688"/>
            <a:ext cx="284084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1" hangingPunct="1">
              <a:defRPr/>
            </a:pPr>
            <a:r>
              <a:rPr lang="ru-RU" altLang="en-US" sz="14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Година 201</a:t>
            </a:r>
            <a:r>
              <a:rPr lang="en-US" altLang="en-US" sz="14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8</a:t>
            </a:r>
            <a:r>
              <a:rPr lang="ru-RU" altLang="en-US" sz="14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-201</a:t>
            </a:r>
            <a:r>
              <a:rPr lang="en-US" altLang="en-US" sz="14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9</a:t>
            </a:r>
            <a:endParaRPr lang="ru-RU" altLang="en-US" sz="1400" dirty="0" smtClean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4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Президент РИ: </a:t>
            </a:r>
            <a:r>
              <a:rPr lang="bg-BG" altLang="en-US" sz="14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Бари</a:t>
            </a:r>
            <a:r>
              <a:rPr lang="bg-BG" altLang="en-US" sz="1400" baseline="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 Расин</a:t>
            </a:r>
            <a:endParaRPr lang="ru-RU" altLang="en-US" sz="1400" dirty="0" smtClean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4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ДГ</a:t>
            </a:r>
            <a:r>
              <a:rPr lang="ru-RU" altLang="en-US" sz="1400" baseline="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 2018-19</a:t>
            </a:r>
            <a:r>
              <a:rPr lang="ru-RU" altLang="en-US" sz="14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:  Веселин Димитров</a:t>
            </a:r>
          </a:p>
          <a:p>
            <a:pPr eaLnBrk="1" hangingPunct="1">
              <a:defRPr/>
            </a:pPr>
            <a:r>
              <a:rPr lang="ru-RU" altLang="en-US" sz="14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Дистрикт 2482</a:t>
            </a:r>
            <a:endParaRPr lang="en-US" altLang="en-US" sz="1400" dirty="0" smtClean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</p:txBody>
      </p:sp>
      <p:pic>
        <p:nvPicPr>
          <p:cNvPr id="10" name="Picture 3" descr="D:\rotary\0000 Vesko\grafics\SMALLER-ONLY-LOGO-BULGARIAN-HORIZONT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2399184" cy="97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27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2595254" y="620688"/>
            <a:ext cx="284084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Година 201</a:t>
            </a:r>
            <a:r>
              <a:rPr lang="en-US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8</a:t>
            </a:r>
            <a:r>
              <a:rPr lang="ru-RU" altLang="en-US" sz="14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-201</a:t>
            </a:r>
            <a:r>
              <a:rPr lang="en-US" altLang="en-US" sz="14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9</a:t>
            </a:r>
            <a:endParaRPr lang="ru-RU" altLang="en-US" sz="1400" dirty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Президент РИ: </a:t>
            </a:r>
            <a:r>
              <a:rPr lang="bg-BG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Бари</a:t>
            </a:r>
            <a:r>
              <a:rPr lang="bg-BG" altLang="en-US" sz="1400" baseline="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 Расин</a:t>
            </a:r>
            <a:endParaRPr lang="ru-RU" altLang="en-US" sz="1400" dirty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ДГ</a:t>
            </a:r>
            <a:r>
              <a:rPr lang="ru-RU" altLang="en-US" sz="1400" baseline="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 2018-19</a:t>
            </a: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:  Веселин Димитров</a:t>
            </a:r>
          </a:p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Дистрикт 2482</a:t>
            </a:r>
            <a:endParaRPr lang="en-US" altLang="en-US" sz="1400" dirty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</p:txBody>
      </p:sp>
      <p:pic>
        <p:nvPicPr>
          <p:cNvPr id="10" name="Picture 3" descr="D:\rotary\0000 Vesko\grafics\SMALLER-ONLY-LOGO-BULGARIAN-HORIZONT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2399184" cy="97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5588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AEEF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TextBox 13"/>
          <p:cNvSpPr txBox="1">
            <a:spLocks noChangeArrowheads="1"/>
          </p:cNvSpPr>
          <p:nvPr userDrawn="1"/>
        </p:nvSpPr>
        <p:spPr bwMode="auto">
          <a:xfrm>
            <a:off x="2595254" y="620688"/>
            <a:ext cx="284084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Година 201</a:t>
            </a:r>
            <a:r>
              <a:rPr lang="en-US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8</a:t>
            </a:r>
            <a:r>
              <a:rPr lang="ru-RU" altLang="en-US" sz="14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-201</a:t>
            </a:r>
            <a:r>
              <a:rPr lang="en-US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9</a:t>
            </a:r>
            <a:endParaRPr lang="ru-RU" altLang="en-US" sz="1400" dirty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Президент РИ: </a:t>
            </a:r>
            <a:r>
              <a:rPr lang="bg-BG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Бари</a:t>
            </a:r>
            <a:r>
              <a:rPr lang="bg-BG" altLang="en-US" sz="1400" baseline="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 Расин</a:t>
            </a:r>
            <a:endParaRPr lang="ru-RU" altLang="en-US" sz="1400" dirty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ДГ</a:t>
            </a:r>
            <a:r>
              <a:rPr lang="ru-RU" altLang="en-US" sz="1400" baseline="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 2018-19</a:t>
            </a: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:  Веселин Димитров</a:t>
            </a:r>
          </a:p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Дистрикт 2482</a:t>
            </a:r>
            <a:endParaRPr lang="en-US" altLang="en-US" sz="1400" dirty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</p:txBody>
      </p:sp>
      <p:pic>
        <p:nvPicPr>
          <p:cNvPr id="15" name="Picture 3" descr="D:\rotary\0000 Vesko\grafics\SMALLER-ONLY-LOGO-BULGARIAN-HORIZONT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2399184" cy="97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5581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lt1"/>
              </a:solidFill>
              <a:latin typeface="+mn-lt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605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lt1"/>
              </a:solidFill>
              <a:latin typeface="+mn-lt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564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lt1"/>
              </a:solidFill>
              <a:latin typeface="+mn-lt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3749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lt1"/>
              </a:solidFill>
              <a:latin typeface="+mn-lt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7070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lt1"/>
              </a:solidFill>
              <a:latin typeface="+mn-lt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7011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424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2595254" y="620688"/>
            <a:ext cx="284084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Година 201</a:t>
            </a:r>
            <a:r>
              <a:rPr lang="en-US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8</a:t>
            </a: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-2011</a:t>
            </a:r>
            <a:r>
              <a:rPr lang="en-US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9</a:t>
            </a:r>
            <a:endParaRPr lang="ru-RU" altLang="en-US" sz="1400" dirty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Президент РИ: </a:t>
            </a:r>
            <a:r>
              <a:rPr lang="bg-BG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Бари</a:t>
            </a:r>
            <a:r>
              <a:rPr lang="bg-BG" altLang="en-US" sz="1400" baseline="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 Расин</a:t>
            </a:r>
            <a:endParaRPr lang="ru-RU" altLang="en-US" sz="1400" dirty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ДГ</a:t>
            </a:r>
            <a:r>
              <a:rPr lang="ru-RU" altLang="en-US" sz="1400" baseline="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 2018-19</a:t>
            </a: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:  Веселин Димитров</a:t>
            </a:r>
          </a:p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Дистрикт 2482</a:t>
            </a:r>
            <a:endParaRPr lang="en-US" altLang="en-US" sz="1400" dirty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</p:txBody>
      </p:sp>
      <p:pic>
        <p:nvPicPr>
          <p:cNvPr id="9" name="Picture 3" descr="D:\rotary\0000 Vesko\grafics\SMALLER-ONLY-LOGO-BULGARIAN-HORIZONT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2399184" cy="97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1231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5961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82"/>
          <a:stretch>
            <a:fillRect/>
          </a:stretch>
        </p:blipFill>
        <p:spPr bwMode="auto">
          <a:xfrm>
            <a:off x="6858000" y="469900"/>
            <a:ext cx="170815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 descr="D:\rotary\0000 Vesko\grafics\SMALL-ONLY-LOGO-BULGARIAN-HORIZONTAL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2996952"/>
            <a:ext cx="2483470" cy="81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157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3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2595254" y="620688"/>
            <a:ext cx="284084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Година 201</a:t>
            </a:r>
            <a:r>
              <a:rPr lang="en-US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8</a:t>
            </a: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-2011</a:t>
            </a:r>
            <a:r>
              <a:rPr lang="en-US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9</a:t>
            </a:r>
            <a:endParaRPr lang="ru-RU" altLang="en-US" sz="1400" dirty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Президент РИ: </a:t>
            </a:r>
            <a:r>
              <a:rPr lang="bg-BG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Бари</a:t>
            </a:r>
            <a:r>
              <a:rPr lang="bg-BG" altLang="en-US" sz="1400" baseline="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 Расин</a:t>
            </a:r>
            <a:endParaRPr lang="ru-RU" altLang="en-US" sz="1400" dirty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ДГ</a:t>
            </a:r>
            <a:r>
              <a:rPr lang="ru-RU" altLang="en-US" sz="1400" baseline="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 2018-19</a:t>
            </a: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:  Веселин Димитров</a:t>
            </a:r>
          </a:p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Дистрикт 2482</a:t>
            </a:r>
            <a:endParaRPr lang="en-US" altLang="en-US" sz="1400" dirty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</p:txBody>
      </p:sp>
      <p:pic>
        <p:nvPicPr>
          <p:cNvPr id="9" name="Picture 3" descr="D:\rotary\0000 Vesko\grafics\SMALLER-ONLY-LOGO-BULGARIAN-HORIZONT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2399184" cy="97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7615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rotary\0000 Vesko\grafics\SMALL-ONLY-LOGO-BULGARIAN-HORIZONT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1272558"/>
            <a:ext cx="2483470" cy="81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014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rotary\0000 Vesko\grafics\T1819EN_Lockup_PMS-C-TRANSPERENT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67472"/>
            <a:ext cx="3398912" cy="77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6196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rotary\0000 Vesko\grafics\T1819EN_Lockup_PMS-C-TRANSPERENT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528" y="2708920"/>
            <a:ext cx="3398912" cy="77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3825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rotary\0000 Vesko\grafics\SMALL-ONLY-LOGO-BULGARIAN-HORIZONTA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798" y="3021835"/>
            <a:ext cx="3637384" cy="119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5724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82"/>
          <a:stretch>
            <a:fillRect/>
          </a:stretch>
        </p:blipFill>
        <p:spPr bwMode="auto">
          <a:xfrm>
            <a:off x="6651625" y="469900"/>
            <a:ext cx="170815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D:\rotary\0000 Vesko\grafics\SMALL-ONLY-LOGO-BULGARIAN-HORIZONTAL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558733"/>
            <a:ext cx="1818692" cy="59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078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00735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2" descr="D:\rotary\0000 Vesko\grafics\SMALL-ONLY-LOGO-BULGARIAN-HORIZONT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800" y="476672"/>
            <a:ext cx="1664475" cy="5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5212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2595254" y="620688"/>
            <a:ext cx="284084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Година 201</a:t>
            </a:r>
            <a:r>
              <a:rPr lang="en-US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8</a:t>
            </a: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-2011</a:t>
            </a:r>
            <a:r>
              <a:rPr lang="en-US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9</a:t>
            </a:r>
            <a:endParaRPr lang="ru-RU" altLang="en-US" sz="1400" dirty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Президент РИ: </a:t>
            </a:r>
            <a:r>
              <a:rPr lang="bg-BG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Бари</a:t>
            </a:r>
            <a:r>
              <a:rPr lang="bg-BG" altLang="en-US" sz="1400" baseline="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 Расин</a:t>
            </a:r>
            <a:endParaRPr lang="ru-RU" altLang="en-US" sz="1400" dirty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ДГ</a:t>
            </a:r>
            <a:r>
              <a:rPr lang="ru-RU" altLang="en-US" sz="1400" baseline="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 2018-19</a:t>
            </a: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:  Веселин Димитров</a:t>
            </a:r>
          </a:p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Дистрикт 2482</a:t>
            </a:r>
            <a:endParaRPr lang="en-US" altLang="en-US" sz="1400" dirty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</p:txBody>
      </p:sp>
      <p:pic>
        <p:nvPicPr>
          <p:cNvPr id="11" name="Picture 3" descr="D:\rotary\0000 Vesko\grafics\SMALLER-ONLY-LOGO-BULGARIAN-HORIZONT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2399184" cy="97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0715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2595254" y="620688"/>
            <a:ext cx="284084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Година 201</a:t>
            </a:r>
            <a:r>
              <a:rPr lang="en-US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8</a:t>
            </a: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-2011</a:t>
            </a:r>
            <a:r>
              <a:rPr lang="en-US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9</a:t>
            </a:r>
            <a:endParaRPr lang="ru-RU" altLang="en-US" sz="1400" dirty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Президент РИ: </a:t>
            </a:r>
            <a:r>
              <a:rPr lang="bg-BG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Бари</a:t>
            </a:r>
            <a:r>
              <a:rPr lang="bg-BG" altLang="en-US" sz="1400" baseline="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 Расин</a:t>
            </a:r>
            <a:endParaRPr lang="ru-RU" altLang="en-US" sz="1400" dirty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ДГ</a:t>
            </a:r>
            <a:r>
              <a:rPr lang="ru-RU" altLang="en-US" sz="1400" baseline="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 2018-19</a:t>
            </a: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:  Веселин Димитров</a:t>
            </a:r>
          </a:p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Дистрикт 2482</a:t>
            </a:r>
            <a:endParaRPr lang="en-US" altLang="en-US" sz="1400" dirty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</p:txBody>
      </p:sp>
      <p:pic>
        <p:nvPicPr>
          <p:cNvPr id="9" name="Picture 3" descr="D:\rotary\0000 Vesko\grafics\SMALLER-ONLY-LOGO-BULGARIAN-HORIZONT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2399184" cy="97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9711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2595254" y="620688"/>
            <a:ext cx="284084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Година 201</a:t>
            </a:r>
            <a:r>
              <a:rPr lang="en-US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8</a:t>
            </a: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-2011</a:t>
            </a:r>
            <a:r>
              <a:rPr lang="en-US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9</a:t>
            </a:r>
            <a:endParaRPr lang="ru-RU" altLang="en-US" sz="1400" dirty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Президент РИ: </a:t>
            </a:r>
            <a:r>
              <a:rPr lang="bg-BG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Бари</a:t>
            </a:r>
            <a:r>
              <a:rPr lang="bg-BG" altLang="en-US" sz="1400" baseline="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 Расин</a:t>
            </a:r>
            <a:endParaRPr lang="ru-RU" altLang="en-US" sz="1400" dirty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ДГ</a:t>
            </a:r>
            <a:r>
              <a:rPr lang="ru-RU" altLang="en-US" sz="1400" baseline="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 2018-19</a:t>
            </a: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:  Веселин Димитров</a:t>
            </a:r>
          </a:p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Дистрикт 2482</a:t>
            </a:r>
            <a:endParaRPr lang="en-US" altLang="en-US" sz="1400" dirty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</p:txBody>
      </p:sp>
      <p:pic>
        <p:nvPicPr>
          <p:cNvPr id="9" name="Picture 3" descr="D:\rotary\0000 Vesko\grafics\SMALLER-ONLY-LOGO-BULGARIAN-HORIZONT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2399184" cy="97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744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2595254" y="620688"/>
            <a:ext cx="284084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Година 201</a:t>
            </a:r>
            <a:r>
              <a:rPr lang="en-US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8</a:t>
            </a: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-2011</a:t>
            </a:r>
            <a:r>
              <a:rPr lang="en-US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9</a:t>
            </a:r>
            <a:endParaRPr lang="ru-RU" altLang="en-US" sz="1400" dirty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Президент РИ: </a:t>
            </a:r>
            <a:r>
              <a:rPr lang="bg-BG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Бари</a:t>
            </a:r>
            <a:r>
              <a:rPr lang="bg-BG" altLang="en-US" sz="1400" baseline="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 Расин</a:t>
            </a:r>
            <a:endParaRPr lang="ru-RU" altLang="en-US" sz="1400" dirty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ДГ</a:t>
            </a:r>
            <a:r>
              <a:rPr lang="ru-RU" altLang="en-US" sz="1400" baseline="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 2018-19</a:t>
            </a: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:  Веселин Димитров</a:t>
            </a:r>
          </a:p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Дистрикт 2482</a:t>
            </a:r>
            <a:endParaRPr lang="en-US" altLang="en-US" sz="1400" dirty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</p:txBody>
      </p:sp>
      <p:pic>
        <p:nvPicPr>
          <p:cNvPr id="9" name="Picture 3" descr="D:\rotary\0000 Vesko\grafics\SMALLER-ONLY-LOGO-BULGARIAN-HORIZONT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2399184" cy="97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3150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2595254" y="620688"/>
            <a:ext cx="284084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Година 201</a:t>
            </a:r>
            <a:r>
              <a:rPr lang="en-US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8</a:t>
            </a: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-2011</a:t>
            </a:r>
            <a:r>
              <a:rPr lang="en-US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9</a:t>
            </a:r>
            <a:endParaRPr lang="ru-RU" altLang="en-US" sz="1400" dirty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Президент РИ: </a:t>
            </a:r>
            <a:r>
              <a:rPr lang="bg-BG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Бари</a:t>
            </a:r>
            <a:r>
              <a:rPr lang="bg-BG" altLang="en-US" sz="1400" baseline="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 Расин</a:t>
            </a:r>
            <a:endParaRPr lang="ru-RU" altLang="en-US" sz="1400" dirty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ДГ</a:t>
            </a:r>
            <a:r>
              <a:rPr lang="ru-RU" altLang="en-US" sz="1400" baseline="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 2018-19</a:t>
            </a: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:  Веселин Димитров</a:t>
            </a:r>
          </a:p>
          <a:p>
            <a:pPr eaLnBrk="1" hangingPunct="1">
              <a:defRPr/>
            </a:pPr>
            <a:r>
              <a:rPr lang="ru-RU" altLang="en-US" sz="1400" dirty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Дистрикт 2482</a:t>
            </a:r>
            <a:endParaRPr lang="en-US" altLang="en-US" sz="1400" dirty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</p:txBody>
      </p:sp>
      <p:pic>
        <p:nvPicPr>
          <p:cNvPr id="9" name="Picture 3" descr="D:\rotary\0000 Vesko\grafics\SMALLER-ONLY-LOGO-BULGARIAN-HORIZONT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2399184" cy="97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707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bg-BG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C132D3A-FF84-431C-9F95-078D44902656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73550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086600" y="6477000"/>
            <a:ext cx="350838" cy="3444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7A516-A3C7-4CAD-B1F5-944C7681502D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489697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EADEB15F-0A20-456F-AF4A-1F4E00ED8773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4F35E6EC-4409-45EB-94D9-D97C450C5AE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/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583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lt1"/>
              </a:solidFill>
              <a:latin typeface="+mn-lt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3" descr="D:\rotary\0000 Vesko\grafics\T1819EN_Lockup_PMS-C-WHITE-smal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840" y="404664"/>
            <a:ext cx="1494623" cy="67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99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6E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1027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"/>
          <p:cNvSpPr txBox="1"/>
          <p:nvPr userDrawn="1"/>
        </p:nvSpPr>
        <p:spPr>
          <a:xfrm>
            <a:off x="4159424" y="6172200"/>
            <a:ext cx="4908376" cy="49244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bg-BG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ru-RU" sz="1200" b="1" kern="1200" cap="all" dirty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ТРЕНИРОВЪЧЕН СЕМИНАР ЗА ЕЛЕКТ ПРЕЗИДЕНТИ И СЕКРЕТАРИ (ПЕТС) </a:t>
            </a:r>
            <a:r>
              <a:rPr lang="ru-RU" sz="1200" b="1" kern="1200" dirty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Поморие, хотелски комплекс Сънсет Ризорт, </a:t>
            </a:r>
            <a:r>
              <a:rPr lang="ru-RU" sz="1400" b="1" kern="1200" dirty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23-25 март 2018</a:t>
            </a:r>
            <a:endParaRPr lang="en-US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14" r:id="rId3"/>
    <p:sldLayoutId id="2147484215" r:id="rId4"/>
    <p:sldLayoutId id="2147484216" r:id="rId5"/>
    <p:sldLayoutId id="2147484218" r:id="rId6"/>
    <p:sldLayoutId id="2147484259" r:id="rId7"/>
    <p:sldLayoutId id="2147484262" r:id="rId8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86600" y="6477000"/>
            <a:ext cx="16002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algn="r">
              <a:defRPr/>
            </a:pPr>
            <a:r>
              <a:rPr lang="en-US" sz="900" dirty="0">
                <a:solidFill>
                  <a:srgbClr val="BCBDC0"/>
                </a:solidFill>
                <a:latin typeface="Arial Narrow" pitchFamily="34" charset="0"/>
                <a:cs typeface="Arial" charset="0"/>
              </a:rPr>
              <a:t>TITLE  |  </a:t>
            </a:r>
            <a:fld id="{A1B04FAA-E9C8-4338-8FC9-2EF4234472A3}" type="slidenum">
              <a:rPr lang="en-US" sz="900" smtClean="0">
                <a:solidFill>
                  <a:srgbClr val="BCBDC0"/>
                </a:solidFill>
                <a:latin typeface="Arial Narrow" pitchFamily="34" charset="0"/>
                <a:cs typeface="Arial" charset="0"/>
              </a:rPr>
              <a:pPr algn="r">
                <a:defRPr/>
              </a:pPr>
              <a:t>‹#›</a:t>
            </a:fld>
            <a:r>
              <a:rPr lang="en-US" sz="900" dirty="0">
                <a:solidFill>
                  <a:srgbClr val="BCBDC0"/>
                </a:solidFill>
                <a:latin typeface="Arial Narrow" pitchFamily="34" charset="0"/>
                <a:cs typeface="Arial" charset="0"/>
              </a:rPr>
              <a:t>  </a:t>
            </a:r>
            <a:endParaRPr lang="en-US" sz="900" dirty="0">
              <a:solidFill>
                <a:srgbClr val="958D85"/>
              </a:solidFill>
              <a:latin typeface="Arial Narrow" pitchFamily="34" charset="0"/>
              <a:cs typeface="Arial" charset="0"/>
            </a:endParaRPr>
          </a:p>
        </p:txBody>
      </p:sp>
      <p:pic>
        <p:nvPicPr>
          <p:cNvPr id="2051" name="Picture 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/>
          <p:cNvSpPr txBox="1"/>
          <p:nvPr userDrawn="1"/>
        </p:nvSpPr>
        <p:spPr>
          <a:xfrm>
            <a:off x="4159424" y="6172200"/>
            <a:ext cx="4908376" cy="49244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bg-BG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ru-RU" sz="1200" b="1" kern="1200" cap="all" dirty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ТРЕНИРОВЪЧЕН СЕМИНАР ЗА ЕЛЕКТ ПРЕЗИДЕНТИ И СЕКРЕТАРИ (ПЕТС) </a:t>
            </a:r>
            <a:r>
              <a:rPr lang="ru-RU" sz="1200" b="1" kern="1200" dirty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Поморие, хотелски комплекс Сънсет Ризорт, </a:t>
            </a:r>
            <a:r>
              <a:rPr lang="ru-RU" sz="1400" b="1" kern="1200" dirty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23-25 март 2018</a:t>
            </a:r>
            <a:endParaRPr lang="en-US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9" r:id="rId1"/>
    <p:sldLayoutId id="2147484220" r:id="rId2"/>
    <p:sldLayoutId id="2147484221" r:id="rId3"/>
    <p:sldLayoutId id="2147484222" r:id="rId4"/>
    <p:sldLayoutId id="2147484223" r:id="rId5"/>
    <p:sldLayoutId id="2147484224" r:id="rId6"/>
    <p:sldLayoutId id="2147484225" r:id="rId7"/>
    <p:sldLayoutId id="2147484226" r:id="rId8"/>
    <p:sldLayoutId id="2147484227" r:id="rId9"/>
    <p:sldLayoutId id="2147484183" r:id="rId10"/>
    <p:sldLayoutId id="2147484228" r:id="rId11"/>
    <p:sldLayoutId id="2147484184" r:id="rId12"/>
    <p:sldLayoutId id="2147484229" r:id="rId13"/>
    <p:sldLayoutId id="2147484230" r:id="rId14"/>
    <p:sldLayoutId id="2147484231" r:id="rId15"/>
    <p:sldLayoutId id="2147484232" r:id="rId16"/>
    <p:sldLayoutId id="2147484186" r:id="rId17"/>
    <p:sldLayoutId id="2147484233" r:id="rId18"/>
    <p:sldLayoutId id="2147484264" r:id="rId19"/>
    <p:sldLayoutId id="2147484265" r:id="rId20"/>
    <p:sldLayoutId id="2147484266" r:id="rId21"/>
    <p:sldLayoutId id="2147484267" r:id="rId2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62800" y="6477000"/>
            <a:ext cx="15240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algn="r">
              <a:defRPr/>
            </a:pPr>
            <a:r>
              <a:rPr lang="en-US" sz="900" dirty="0">
                <a:solidFill>
                  <a:srgbClr val="BCBDC0"/>
                </a:solidFill>
                <a:latin typeface="Arial Narrow" pitchFamily="34" charset="0"/>
                <a:cs typeface="Arial" charset="0"/>
              </a:rPr>
              <a:t>TITLE |  </a:t>
            </a:r>
            <a:fld id="{2A4D1648-BB23-4CA2-BD19-DD6D6A712B07}" type="slidenum">
              <a:rPr lang="en-US" sz="900" smtClean="0">
                <a:solidFill>
                  <a:srgbClr val="BCBDC0"/>
                </a:solidFill>
                <a:latin typeface="Arial Narrow" pitchFamily="34" charset="0"/>
                <a:cs typeface="Arial" charset="0"/>
              </a:rPr>
              <a:pPr algn="r">
                <a:defRPr/>
              </a:pPr>
              <a:t>‹#›</a:t>
            </a:fld>
            <a:r>
              <a:rPr lang="en-US" sz="900" dirty="0">
                <a:solidFill>
                  <a:srgbClr val="BCBDC0"/>
                </a:solidFill>
                <a:latin typeface="Arial Narrow" pitchFamily="34" charset="0"/>
                <a:cs typeface="Arial" charset="0"/>
              </a:rPr>
              <a:t>  </a:t>
            </a:r>
            <a:endParaRPr lang="en-US" sz="900" dirty="0">
              <a:solidFill>
                <a:srgbClr val="958D85"/>
              </a:solidFill>
              <a:latin typeface="Arial Narrow" pitchFamily="34" charset="0"/>
              <a:cs typeface="Arial" charset="0"/>
            </a:endParaRPr>
          </a:p>
        </p:txBody>
      </p:sp>
      <p:pic>
        <p:nvPicPr>
          <p:cNvPr id="3075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"/>
          <p:cNvSpPr txBox="1"/>
          <p:nvPr userDrawn="1"/>
        </p:nvSpPr>
        <p:spPr>
          <a:xfrm>
            <a:off x="4159424" y="6172200"/>
            <a:ext cx="4908376" cy="49244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bg-BG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ru-RU" sz="1200" b="1" kern="1200" cap="all" dirty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ТРЕНИРОВЪЧЕН СЕМИНАР ЗА ЕЛЕКТ ПРЕЗИДЕНТИ И СЕКРЕТАРИ (ПЕТС) </a:t>
            </a:r>
            <a:r>
              <a:rPr lang="ru-RU" sz="1200" b="1" kern="1200" dirty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Поморие, хотелски комплекс Сънсет Ризорт, </a:t>
            </a:r>
            <a:r>
              <a:rPr lang="ru-RU" sz="1400" b="1" kern="1200" dirty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23-25 март 2018</a:t>
            </a:r>
            <a:endParaRPr lang="en-US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6" r:id="rId1"/>
    <p:sldLayoutId id="2147484237" r:id="rId2"/>
    <p:sldLayoutId id="2147484238" r:id="rId3"/>
    <p:sldLayoutId id="2147484239" r:id="rId4"/>
    <p:sldLayoutId id="2147484240" r:id="rId5"/>
    <p:sldLayoutId id="2147484241" r:id="rId6"/>
    <p:sldLayoutId id="2147484242" r:id="rId7"/>
    <p:sldLayoutId id="2147484268" r:id="rId8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4159424" y="6172200"/>
            <a:ext cx="4908376" cy="49244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bg-BG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ru-RU" sz="1200" b="1" kern="1200" cap="all" dirty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ТРЕНИРОВЪЧЕН СЕМИНАР ЗА ЕЛЕКТ ПРЕЗИДЕНТИ И СЕКРЕТАРИ (ПЕТС) </a:t>
            </a:r>
            <a:r>
              <a:rPr lang="ru-RU" sz="1200" b="1" kern="1200" dirty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Поморие, хотелски комплекс Сънсет Ризорт, </a:t>
            </a:r>
            <a:r>
              <a:rPr lang="ru-RU" sz="1400" b="1" kern="1200" dirty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23-25 март 2018</a:t>
            </a:r>
            <a:endParaRPr lang="en-US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46" r:id="rId2"/>
    <p:sldLayoutId id="2147484247" r:id="rId3"/>
    <p:sldLayoutId id="2147484248" r:id="rId4"/>
    <p:sldLayoutId id="2147484249" r:id="rId5"/>
    <p:sldLayoutId id="2147484250" r:id="rId6"/>
    <p:sldLayoutId id="2147484209" r:id="rId7"/>
    <p:sldLayoutId id="2147484252" r:id="rId8"/>
    <p:sldLayoutId id="2147484253" r:id="rId9"/>
    <p:sldLayoutId id="2147484254" r:id="rId10"/>
    <p:sldLayoutId id="2147484255" r:id="rId11"/>
    <p:sldLayoutId id="2147484258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budget.pdf" TargetMode="Externa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plan-metka.pdf" TargetMode="Externa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plan-metka.pdf" TargetMode="External"/><Relationship Id="rId2" Type="http://schemas.openxmlformats.org/officeDocument/2006/relationships/hyperlink" Target="budget.pdf" TargetMode="Externa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emf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9.jp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8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" y="0"/>
            <a:ext cx="9137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8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3"/>
          <p:cNvSpPr>
            <a:spLocks noGrp="1"/>
          </p:cNvSpPr>
          <p:nvPr>
            <p:ph type="ctr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bg-BG" altLang="en-US" sz="4000" b="1">
                <a:latin typeface="Arial Narrow" pitchFamily="34" charset="0"/>
              </a:rPr>
              <a:t>На добър час!</a:t>
            </a:r>
            <a:endParaRPr lang="en-US" altLang="en-US" sz="4000" b="1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80164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" y="0"/>
            <a:ext cx="9137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92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" y="0"/>
            <a:ext cx="9137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7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eaLnBrk="1" hangingPunct="1">
              <a:defRPr/>
            </a:pP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Ресурси на клубния президент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ubTitle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bg-BG" altLang="en-US" sz="2400" b="1" dirty="0" smtClean="0">
                <a:latin typeface="Georgia" panose="02040502050405020303" pitchFamily="18" charset="0"/>
                <a:cs typeface="Times New Roman" pitchFamily="18" charset="0"/>
              </a:rPr>
              <a:t>Недялка Росенова, АДГ</a:t>
            </a:r>
            <a:endParaRPr lang="bg-BG" altLang="en-US" b="1" dirty="0" smtClean="0">
              <a:latin typeface="Georgia" panose="02040502050405020303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0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3200" dirty="0" smtClean="0"/>
              <a:t>Преди да започнем..</a:t>
            </a:r>
            <a:endParaRPr lang="bg-BG" sz="3200" dirty="0"/>
          </a:p>
        </p:txBody>
      </p:sp>
      <p:pic>
        <p:nvPicPr>
          <p:cNvPr id="5122" name="Picture 2" descr="D:\Users\Desktop\giphy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682215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03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3200" dirty="0" smtClean="0"/>
              <a:t>Началото</a:t>
            </a:r>
            <a:endParaRPr lang="bg-BG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dirty="0" smtClean="0"/>
          </a:p>
          <a:p>
            <a:endParaRPr lang="bg-BG" dirty="0"/>
          </a:p>
          <a:p>
            <a:pPr marL="0" indent="0">
              <a:buNone/>
            </a:pPr>
            <a:r>
              <a:rPr lang="bg-BG" dirty="0" smtClean="0"/>
              <a:t>                                               </a:t>
            </a:r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  <a:p>
            <a:pPr marL="0" indent="0">
              <a:buNone/>
            </a:pPr>
            <a:r>
              <a:rPr lang="bg-BG" dirty="0" smtClean="0"/>
              <a:t>                                               </a:t>
            </a:r>
            <a:endParaRPr lang="bg-BG" dirty="0"/>
          </a:p>
        </p:txBody>
      </p:sp>
      <p:pic>
        <p:nvPicPr>
          <p:cNvPr id="4099" name="Picture 3" descr="D:\Users\Desktop\1499838908163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95" y="1254426"/>
            <a:ext cx="7272808" cy="483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96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en-US" sz="3200" dirty="0" smtClean="0">
                <a:latin typeface="Arial Narrow" panose="020B0606020202030204" pitchFamily="34" charset="0"/>
                <a:cs typeface="Times New Roman" pitchFamily="18" charset="0"/>
              </a:rPr>
              <a:t>Видове ресурси</a:t>
            </a:r>
            <a:endParaRPr lang="en-US" altLang="en-US" sz="3200" dirty="0" smtClean="0"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tIns="0" rIns="0" bIns="0"/>
          <a:lstStyle/>
          <a:p>
            <a:pPr marL="0" indent="0" eaLnBrk="1" fontAlgn="auto" hangingPunct="1">
              <a:spcAft>
                <a:spcPts val="300"/>
              </a:spcAft>
              <a:buFont typeface="Arial" pitchFamily="34" charset="0"/>
              <a:buNone/>
              <a:defRPr/>
            </a:pPr>
            <a:r>
              <a:rPr lang="ru-RU" sz="2000" dirty="0">
                <a:solidFill>
                  <a:srgbClr val="002060"/>
                </a:solidFill>
                <a:ea typeface="+mn-ea"/>
              </a:rPr>
              <a:t> </a:t>
            </a:r>
            <a:r>
              <a:rPr lang="ru-RU" sz="4000" b="1" dirty="0" err="1" smtClean="0">
                <a:solidFill>
                  <a:srgbClr val="002060"/>
                </a:solidFill>
                <a:ea typeface="+mn-ea"/>
              </a:rPr>
              <a:t>Човешки</a:t>
            </a:r>
            <a:r>
              <a:rPr lang="ru-RU" sz="4000" b="1" dirty="0" smtClean="0">
                <a:solidFill>
                  <a:srgbClr val="002060"/>
                </a:solidFill>
                <a:ea typeface="+mn-ea"/>
              </a:rPr>
              <a:t>     </a:t>
            </a:r>
          </a:p>
          <a:p>
            <a:pPr marL="0" indent="0" eaLnBrk="1" fontAlgn="auto" hangingPunct="1">
              <a:spcAft>
                <a:spcPts val="300"/>
              </a:spcAft>
              <a:buFont typeface="Arial" pitchFamily="34" charset="0"/>
              <a:buNone/>
              <a:defRPr/>
            </a:pPr>
            <a:endParaRPr lang="ru-RU" sz="2000" dirty="0" smtClean="0">
              <a:solidFill>
                <a:srgbClr val="002060"/>
              </a:solidFill>
              <a:ea typeface="+mn-ea"/>
            </a:endParaRPr>
          </a:p>
          <a:p>
            <a:pPr marL="0" indent="0" eaLnBrk="1" fontAlgn="auto" hangingPunct="1">
              <a:spcAft>
                <a:spcPts val="300"/>
              </a:spcAft>
              <a:buFont typeface="Arial" pitchFamily="34" charset="0"/>
              <a:buNone/>
              <a:defRPr/>
            </a:pPr>
            <a:endParaRPr lang="ru-RU" sz="2000" dirty="0">
              <a:solidFill>
                <a:srgbClr val="002060"/>
              </a:solidFill>
              <a:ea typeface="+mn-ea"/>
            </a:endParaRPr>
          </a:p>
          <a:p>
            <a:pPr marL="0" indent="0" eaLnBrk="1" fontAlgn="auto" hangingPunct="1">
              <a:spcAft>
                <a:spcPts val="300"/>
              </a:spcAft>
              <a:buFont typeface="Arial" pitchFamily="34" charset="0"/>
              <a:buNone/>
              <a:defRPr/>
            </a:pPr>
            <a:r>
              <a:rPr lang="ru-RU" sz="4000" b="1" dirty="0" smtClean="0">
                <a:solidFill>
                  <a:srgbClr val="002060"/>
                </a:solidFill>
                <a:ea typeface="+mn-ea"/>
              </a:rPr>
              <a:t>                  Печатни  </a:t>
            </a:r>
          </a:p>
          <a:p>
            <a:pPr marL="0" indent="0" eaLnBrk="1" fontAlgn="auto" hangingPunct="1">
              <a:spcAft>
                <a:spcPts val="300"/>
              </a:spcAft>
              <a:buFont typeface="Arial" pitchFamily="34" charset="0"/>
              <a:buNone/>
              <a:defRPr/>
            </a:pPr>
            <a:endParaRPr lang="ru-RU" sz="2000" dirty="0">
              <a:solidFill>
                <a:srgbClr val="002060"/>
              </a:solidFill>
              <a:ea typeface="+mn-ea"/>
            </a:endParaRPr>
          </a:p>
          <a:p>
            <a:pPr marL="0" indent="0" eaLnBrk="1" fontAlgn="auto" hangingPunct="1">
              <a:spcAft>
                <a:spcPts val="300"/>
              </a:spcAft>
              <a:buFont typeface="Arial" pitchFamily="34" charset="0"/>
              <a:buNone/>
              <a:defRPr/>
            </a:pPr>
            <a:endParaRPr lang="ru-RU" sz="2000" dirty="0" smtClean="0">
              <a:solidFill>
                <a:srgbClr val="002060"/>
              </a:solidFill>
              <a:ea typeface="+mn-ea"/>
            </a:endParaRPr>
          </a:p>
          <a:p>
            <a:pPr marL="0" indent="0" eaLnBrk="1" fontAlgn="auto" hangingPunct="1">
              <a:spcAft>
                <a:spcPts val="300"/>
              </a:spcAft>
              <a:buFont typeface="Arial" pitchFamily="34" charset="0"/>
              <a:buNone/>
              <a:defRPr/>
            </a:pPr>
            <a:r>
              <a:rPr lang="ru-RU" sz="4000" b="1" dirty="0" smtClean="0">
                <a:solidFill>
                  <a:srgbClr val="002060"/>
                </a:solidFill>
                <a:ea typeface="+mn-ea"/>
              </a:rPr>
              <a:t>                                     Финансови</a:t>
            </a:r>
            <a:endParaRPr lang="en-US" sz="4000" b="1" dirty="0" smtClean="0">
              <a:ea typeface="+mn-ea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753" y="1196753"/>
            <a:ext cx="1711077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492896"/>
            <a:ext cx="2495749" cy="1903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189" y="3717032"/>
            <a:ext cx="2143125" cy="1927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76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3200" dirty="0" smtClean="0"/>
              <a:t>Човешки ресурси</a:t>
            </a:r>
            <a:endParaRPr lang="bg-BG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48478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bg-BG" b="1" dirty="0" smtClean="0"/>
              <a:t>Клубни ресурси</a:t>
            </a:r>
            <a:r>
              <a:rPr lang="en-US" b="1" dirty="0" smtClean="0"/>
              <a:t>                  </a:t>
            </a:r>
            <a:endParaRPr lang="bg-BG" b="1" dirty="0" smtClean="0"/>
          </a:p>
          <a:p>
            <a:pPr lvl="1"/>
            <a:r>
              <a:rPr lang="bg-BG" dirty="0" smtClean="0"/>
              <a:t>Бордът</a:t>
            </a:r>
          </a:p>
          <a:p>
            <a:pPr lvl="1"/>
            <a:r>
              <a:rPr lang="bg-BG" dirty="0" smtClean="0"/>
              <a:t>Председателите на комисии</a:t>
            </a:r>
          </a:p>
          <a:p>
            <a:pPr lvl="1"/>
            <a:r>
              <a:rPr lang="bg-BG" dirty="0" err="1" smtClean="0"/>
              <a:t>Паст</a:t>
            </a:r>
            <a:r>
              <a:rPr lang="bg-BG" dirty="0" smtClean="0"/>
              <a:t> президентите</a:t>
            </a:r>
          </a:p>
          <a:p>
            <a:pPr lvl="1"/>
            <a:r>
              <a:rPr lang="bg-BG" dirty="0" err="1" smtClean="0"/>
              <a:t>Дистриктните</a:t>
            </a:r>
            <a:r>
              <a:rPr lang="bg-BG" dirty="0" smtClean="0"/>
              <a:t> офицери</a:t>
            </a:r>
          </a:p>
          <a:p>
            <a:pPr marL="457200" lvl="1" indent="0">
              <a:buNone/>
            </a:pPr>
            <a:endParaRPr lang="bg-BG" dirty="0" smtClean="0"/>
          </a:p>
          <a:p>
            <a:pPr lvl="1"/>
            <a:r>
              <a:rPr lang="bg-BG" dirty="0" smtClean="0"/>
              <a:t>Личностни – идеите, вижданията, креативността на президента</a:t>
            </a:r>
          </a:p>
        </p:txBody>
      </p:sp>
      <p:pic>
        <p:nvPicPr>
          <p:cNvPr id="3074" name="Picture 2" descr="D:\Users\Desktop\Teaching-Teamwork-to-Engineers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52736"/>
            <a:ext cx="3238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4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3200" dirty="0" smtClean="0"/>
              <a:t>Човешки ресурси</a:t>
            </a:r>
            <a:endParaRPr lang="bg-BG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bg-BG" b="1" dirty="0" err="1" smtClean="0"/>
              <a:t>Дистриктни</a:t>
            </a:r>
            <a:r>
              <a:rPr lang="bg-BG" b="1" dirty="0" smtClean="0"/>
              <a:t> ресурси</a:t>
            </a:r>
          </a:p>
          <a:p>
            <a:endParaRPr lang="bg-BG" dirty="0"/>
          </a:p>
          <a:p>
            <a:pPr marL="0" indent="0">
              <a:buNone/>
            </a:pPr>
            <a:r>
              <a:rPr lang="bg-BG" dirty="0" smtClean="0"/>
              <a:t>	 - </a:t>
            </a:r>
            <a:r>
              <a:rPr lang="bg-BG" dirty="0" err="1"/>
              <a:t>Д</a:t>
            </a:r>
            <a:r>
              <a:rPr lang="bg-BG" dirty="0" err="1" smtClean="0"/>
              <a:t>истрикт</a:t>
            </a:r>
            <a:r>
              <a:rPr lang="bg-BG" dirty="0" smtClean="0"/>
              <a:t> гуверньорът</a:t>
            </a:r>
          </a:p>
          <a:p>
            <a:pPr marL="0" indent="0">
              <a:buNone/>
            </a:pPr>
            <a:r>
              <a:rPr lang="bg-BG" dirty="0"/>
              <a:t>	</a:t>
            </a:r>
            <a:r>
              <a:rPr lang="bg-BG" dirty="0" smtClean="0"/>
              <a:t> - Председателите на комитети</a:t>
            </a:r>
          </a:p>
          <a:p>
            <a:pPr marL="0" indent="0">
              <a:buNone/>
            </a:pPr>
            <a:r>
              <a:rPr lang="bg-BG" dirty="0"/>
              <a:t>	</a:t>
            </a:r>
            <a:r>
              <a:rPr lang="bg-BG" dirty="0" smtClean="0"/>
              <a:t> - АДГ</a:t>
            </a:r>
          </a:p>
          <a:p>
            <a:pPr marL="0" indent="0">
              <a:buNone/>
            </a:pPr>
            <a:r>
              <a:rPr lang="bg-BG" dirty="0"/>
              <a:t>	</a:t>
            </a:r>
            <a:r>
              <a:rPr lang="bg-BG" dirty="0" smtClean="0"/>
              <a:t> - ПДГ, НДГ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50668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3200" dirty="0" smtClean="0"/>
              <a:t>Печатни ресурси</a:t>
            </a:r>
            <a:endParaRPr lang="bg-BG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662" y="836711"/>
            <a:ext cx="8229600" cy="4525963"/>
          </a:xfrm>
        </p:spPr>
        <p:txBody>
          <a:bodyPr/>
          <a:lstStyle/>
          <a:p>
            <a:endParaRPr lang="bg-BG" dirty="0" smtClean="0"/>
          </a:p>
          <a:p>
            <a:pPr lvl="1"/>
            <a:r>
              <a:rPr lang="bg-BG" sz="2000" b="1" dirty="0" smtClean="0"/>
              <a:t>Материали в сайта на </a:t>
            </a:r>
            <a:r>
              <a:rPr lang="bg-BG" sz="2000" b="1" dirty="0" err="1" smtClean="0"/>
              <a:t>Дистрикта</a:t>
            </a:r>
            <a:r>
              <a:rPr lang="bg-BG" sz="2000" b="1" dirty="0" smtClean="0"/>
              <a:t> и в сайта на РИ</a:t>
            </a:r>
          </a:p>
          <a:p>
            <a:pPr lvl="1"/>
            <a:r>
              <a:rPr lang="bg-BG" sz="2000" b="1" dirty="0" smtClean="0"/>
              <a:t>Месечните послания на ДГ и на Президента на РИ</a:t>
            </a:r>
          </a:p>
          <a:p>
            <a:pPr lvl="1"/>
            <a:r>
              <a:rPr lang="bg-BG" sz="2000" b="1" dirty="0" smtClean="0"/>
              <a:t>Списание „</a:t>
            </a:r>
            <a:r>
              <a:rPr lang="bg-BG" sz="2000" b="1" dirty="0" err="1" smtClean="0"/>
              <a:t>Ротари</a:t>
            </a:r>
            <a:r>
              <a:rPr lang="bg-BG" sz="2000" b="1" dirty="0" smtClean="0"/>
              <a:t> на Балканите“ и „</a:t>
            </a:r>
            <a:r>
              <a:rPr lang="en-US" sz="2000" b="1" dirty="0" smtClean="0"/>
              <a:t>The Rotarian</a:t>
            </a:r>
            <a:r>
              <a:rPr lang="bg-BG" b="1" dirty="0" smtClean="0"/>
              <a:t>“</a:t>
            </a:r>
          </a:p>
          <a:p>
            <a:pPr marL="457200" lvl="1" indent="0">
              <a:buNone/>
            </a:pPr>
            <a:r>
              <a:rPr lang="bg-BG" dirty="0" smtClean="0"/>
              <a:t>                                                         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063" y="3381984"/>
            <a:ext cx="2186950" cy="241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Users\Desktop\Untitl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944"/>
            <a:ext cx="6876256" cy="288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57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3200" dirty="0" smtClean="0"/>
              <a:t>Други ресурси</a:t>
            </a:r>
            <a:endParaRPr lang="bg-BG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r>
              <a:rPr lang="bg-BG" dirty="0" smtClean="0"/>
              <a:t>Обучителни семинари</a:t>
            </a:r>
          </a:p>
          <a:p>
            <a:pPr lvl="1"/>
            <a:r>
              <a:rPr lang="bg-BG" dirty="0"/>
              <a:t>	</a:t>
            </a:r>
            <a:r>
              <a:rPr lang="bg-BG" dirty="0" smtClean="0"/>
              <a:t> за Президента и секретаря</a:t>
            </a:r>
          </a:p>
          <a:p>
            <a:pPr lvl="1"/>
            <a:r>
              <a:rPr lang="bg-BG" dirty="0"/>
              <a:t>	</a:t>
            </a:r>
            <a:r>
              <a:rPr lang="bg-BG" dirty="0" smtClean="0"/>
              <a:t> за членовете на клуба</a:t>
            </a:r>
          </a:p>
          <a:p>
            <a:pPr marL="0" indent="0">
              <a:buNone/>
            </a:pPr>
            <a:endParaRPr lang="bg-BG" dirty="0"/>
          </a:p>
          <a:p>
            <a:r>
              <a:rPr lang="bg-BG" dirty="0" smtClean="0"/>
              <a:t>Офисът в Цюрих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76595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eaLnBrk="1" hangingPunct="1">
              <a:defRPr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Целеполагане и планиране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ubTitle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bg-BG" altLang="en-US" sz="2400" b="1" dirty="0">
                <a:latin typeface="Georgia" panose="02040502050405020303" pitchFamily="18" charset="0"/>
                <a:cs typeface="Times New Roman" pitchFamily="18" charset="0"/>
              </a:rPr>
              <a:t>Ивайло </a:t>
            </a:r>
            <a:r>
              <a:rPr lang="bg-BG" altLang="en-US" sz="2400" b="1" dirty="0" smtClean="0">
                <a:latin typeface="Georgia" panose="02040502050405020303" pitchFamily="18" charset="0"/>
                <a:cs typeface="Times New Roman" pitchFamily="18" charset="0"/>
              </a:rPr>
              <a:t>Фичев,</a:t>
            </a:r>
          </a:p>
          <a:p>
            <a:pPr eaLnBrk="1" hangingPunct="1"/>
            <a:r>
              <a:rPr lang="bg-BG" altLang="en-US" sz="1600" dirty="0" smtClean="0">
                <a:latin typeface="Georgia" panose="02040502050405020303" pitchFamily="18" charset="0"/>
                <a:cs typeface="Times New Roman" pitchFamily="18" charset="0"/>
              </a:rPr>
              <a:t>Офицер по опазване на сигурността на младите хора</a:t>
            </a:r>
            <a:endParaRPr lang="bg-BG" altLang="en-US" dirty="0">
              <a:latin typeface="Georgia" panose="02040502050405020303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380" y="548680"/>
            <a:ext cx="8763000" cy="533400"/>
          </a:xfrm>
        </p:spPr>
        <p:txBody>
          <a:bodyPr/>
          <a:lstStyle/>
          <a:p>
            <a:r>
              <a:rPr lang="bg-BG" sz="3200" dirty="0" smtClean="0"/>
              <a:t>Целта на екипа</a:t>
            </a:r>
            <a:r>
              <a:rPr lang="bg-BG" dirty="0" smtClean="0"/>
              <a:t/>
            </a:r>
            <a:br>
              <a:rPr lang="bg-BG" dirty="0" smtClean="0"/>
            </a:b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485" y="1556792"/>
            <a:ext cx="8229600" cy="4525963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bg-BG" dirty="0" smtClean="0"/>
              <a:t>                     Добре смазана машина</a:t>
            </a:r>
            <a:endParaRPr lang="bg-BG" dirty="0"/>
          </a:p>
        </p:txBody>
      </p:sp>
      <p:pic>
        <p:nvPicPr>
          <p:cNvPr id="4" name="Picture 2" descr="D:\Users\Desktop\sfikxwqfldgwpmcdw7c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85" y="1268760"/>
            <a:ext cx="7315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17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3"/>
          <p:cNvSpPr>
            <a:spLocks noGrp="1"/>
          </p:cNvSpPr>
          <p:nvPr>
            <p:ph type="ctr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bg-BG" altLang="en-US" sz="4000" b="1" smtClean="0">
                <a:latin typeface="Arial Narrow" pitchFamily="34" charset="0"/>
              </a:rPr>
              <a:t>На добър час!</a:t>
            </a:r>
            <a:endParaRPr lang="en-US" altLang="en-US" sz="4000" b="1" smtClean="0">
              <a:latin typeface="Arial Narrow" pitchFamily="34" charset="0"/>
            </a:endParaRPr>
          </a:p>
        </p:txBody>
      </p:sp>
      <p:pic>
        <p:nvPicPr>
          <p:cNvPr id="6146" name="Picture 2" descr="D:\Users\Desktop\gif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003"/>
            <a:ext cx="4181450" cy="270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37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" y="0"/>
            <a:ext cx="9137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bg-BG" sz="5400" b="1" dirty="0" smtClean="0">
                <a:latin typeface="Batang" pitchFamily="18" charset="-127"/>
                <a:ea typeface="Batang" pitchFamily="18" charset="-127"/>
              </a:rPr>
              <a:t> </a:t>
            </a:r>
            <a:r>
              <a:rPr lang="en-US" sz="5400" b="1" dirty="0" smtClean="0">
                <a:latin typeface="Batang" pitchFamily="18" charset="-127"/>
                <a:ea typeface="Batang" pitchFamily="18" charset="-127"/>
              </a:rPr>
              <a:t>              </a:t>
            </a:r>
            <a:br>
              <a:rPr lang="en-US" sz="5400" b="1" dirty="0" smtClean="0">
                <a:latin typeface="Batang" pitchFamily="18" charset="-127"/>
                <a:ea typeface="Batang" pitchFamily="18" charset="-127"/>
              </a:rPr>
            </a:br>
            <a:r>
              <a:rPr lang="en-US" sz="4000" b="1" dirty="0" smtClean="0">
                <a:latin typeface="Batang" pitchFamily="18" charset="-127"/>
                <a:ea typeface="Batang" pitchFamily="18" charset="-127"/>
              </a:rPr>
              <a:t>ФИНАНС</a:t>
            </a:r>
            <a:r>
              <a:rPr lang="bg-BG" sz="4000" b="1" dirty="0" smtClean="0">
                <a:latin typeface="Batang" pitchFamily="18" charset="-127"/>
                <a:ea typeface="Batang" pitchFamily="18" charset="-127"/>
              </a:rPr>
              <a:t>И</a:t>
            </a:r>
            <a:r>
              <a:rPr lang="bg-BG" sz="5400" b="1" dirty="0" smtClean="0">
                <a:latin typeface="Batang" pitchFamily="18" charset="-127"/>
                <a:ea typeface="Batang" pitchFamily="18" charset="-127"/>
              </a:rPr>
              <a:t>-</a:t>
            </a:r>
            <a:r>
              <a:rPr lang="bg-BG" sz="4000" b="1" dirty="0" smtClean="0">
                <a:latin typeface="Batang" pitchFamily="18" charset="-127"/>
                <a:ea typeface="Batang" pitchFamily="18" charset="-127"/>
              </a:rPr>
              <a:t>БЮДЖЕТ НА КЛУБА</a:t>
            </a:r>
            <a:endParaRPr lang="en-US" sz="5400" b="1" dirty="0">
              <a:latin typeface="Batang" pitchFamily="18" charset="-127"/>
              <a:ea typeface="Batang" pitchFamily="18" charset="-127"/>
              <a:cs typeface="Times New Roman" panose="02020603050405020304" pitchFamily="18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ubTitle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r>
              <a:rPr lang="bg-BG" altLang="en-US" sz="2400" b="1" dirty="0" smtClean="0">
                <a:cs typeface="Times New Roman" pitchFamily="18" charset="0"/>
              </a:rPr>
              <a:t>НИНА ЛИСКОВА-</a:t>
            </a:r>
            <a:r>
              <a:rPr lang="bg-BG" altLang="en-US" sz="1900" b="1" dirty="0" smtClean="0">
                <a:cs typeface="Times New Roman" pitchFamily="18" charset="0"/>
              </a:rPr>
              <a:t>Председател  ФК 2016/2019, ПАДГ 2011/2014, ППФО 2013/2016</a:t>
            </a:r>
          </a:p>
          <a:p>
            <a:r>
              <a:rPr lang="bg-BG" altLang="en-US" sz="1900" b="1" smtClean="0">
                <a:latin typeface="Georgia" panose="02040502050405020303" pitchFamily="18" charset="0"/>
                <a:cs typeface="Times New Roman" pitchFamily="18" charset="0"/>
              </a:rPr>
              <a:t>РК Пазарджик, PHF </a:t>
            </a:r>
            <a:r>
              <a:rPr lang="bg-BG" altLang="en-US" sz="1900" b="1" dirty="0" smtClean="0">
                <a:latin typeface="Georgia" panose="02040502050405020303" pitchFamily="18" charset="0"/>
                <a:cs typeface="Times New Roman" pitchFamily="18" charset="0"/>
              </a:rPr>
              <a:t>1+</a:t>
            </a:r>
          </a:p>
        </p:txBody>
      </p:sp>
    </p:spTree>
    <p:extLst>
      <p:ext uri="{BB962C8B-B14F-4D97-AF65-F5344CB8AC3E}">
        <p14:creationId xmlns:p14="http://schemas.microsoft.com/office/powerpoint/2010/main" val="163184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 bwMode="auto">
          <a:xfrm>
            <a:off x="0" y="-171400"/>
            <a:ext cx="8763000" cy="180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bg-BG" sz="1800" smtClean="0">
                <a:latin typeface="Batang" pitchFamily="18" charset="-127"/>
                <a:ea typeface="Batang" pitchFamily="18" charset="-127"/>
              </a:rPr>
              <a:t/>
            </a:r>
            <a:br>
              <a:rPr lang="bg-BG" sz="1800" smtClean="0">
                <a:latin typeface="Batang" pitchFamily="18" charset="-127"/>
                <a:ea typeface="Batang" pitchFamily="18" charset="-127"/>
              </a:rPr>
            </a:br>
            <a:r>
              <a:rPr lang="en-US" sz="1800" b="1" smtClean="0">
                <a:latin typeface="Batang" pitchFamily="18" charset="-127"/>
                <a:ea typeface="Batang" pitchFamily="18" charset="-127"/>
              </a:rPr>
              <a:t>1.</a:t>
            </a:r>
            <a:r>
              <a:rPr lang="bg-BG" sz="1800" b="1" smtClean="0">
                <a:latin typeface="Georgia" pitchFamily="18" charset="0"/>
                <a:ea typeface="Batang" pitchFamily="18" charset="-127"/>
              </a:rPr>
              <a:t>ЗАКОНОВА </a:t>
            </a:r>
            <a:r>
              <a:rPr lang="en-US" sz="1800" b="1" smtClean="0">
                <a:latin typeface="Georgia" pitchFamily="18" charset="0"/>
                <a:ea typeface="Batang" pitchFamily="18" charset="-127"/>
              </a:rPr>
              <a:t> </a:t>
            </a:r>
            <a:r>
              <a:rPr lang="bg-BG" sz="1800" b="1" smtClean="0">
                <a:latin typeface="Georgia" pitchFamily="18" charset="0"/>
                <a:ea typeface="Batang" pitchFamily="18" charset="-127"/>
              </a:rPr>
              <a:t>РАМКА </a:t>
            </a:r>
            <a:r>
              <a:rPr lang="en-US" sz="1800" b="1" smtClean="0">
                <a:latin typeface="Georgia" pitchFamily="18" charset="0"/>
                <a:ea typeface="Batang" pitchFamily="18" charset="-127"/>
              </a:rPr>
              <a:t> </a:t>
            </a:r>
            <a:r>
              <a:rPr lang="bg-BG" sz="1800" b="1" smtClean="0">
                <a:latin typeface="Georgia" pitchFamily="18" charset="0"/>
                <a:ea typeface="Batang" pitchFamily="18" charset="-127"/>
              </a:rPr>
              <a:t>НА  ФИНАНСОВАТА</a:t>
            </a:r>
            <a:r>
              <a:rPr lang="en-US" sz="1800" b="1" smtClean="0">
                <a:latin typeface="Georgia" pitchFamily="18" charset="0"/>
                <a:ea typeface="Batang" pitchFamily="18" charset="-127"/>
              </a:rPr>
              <a:t> </a:t>
            </a:r>
            <a:r>
              <a:rPr lang="bg-BG" sz="1800" b="1" smtClean="0">
                <a:latin typeface="Georgia" pitchFamily="18" charset="0"/>
                <a:ea typeface="Batang" pitchFamily="18" charset="-127"/>
              </a:rPr>
              <a:t> ДЕЙНОСТ</a:t>
            </a:r>
            <a:r>
              <a:rPr lang="en-US" sz="1800" b="1" smtClean="0">
                <a:latin typeface="Georgia" pitchFamily="18" charset="0"/>
                <a:ea typeface="Batang" pitchFamily="18" charset="-127"/>
              </a:rPr>
              <a:t/>
            </a:r>
            <a:br>
              <a:rPr lang="en-US" sz="1800" b="1" smtClean="0">
                <a:latin typeface="Georgia" pitchFamily="18" charset="0"/>
                <a:ea typeface="Batang" pitchFamily="18" charset="-127"/>
              </a:rPr>
            </a:br>
            <a:r>
              <a:rPr lang="bg-BG" sz="1800" b="1" smtClean="0">
                <a:latin typeface="Georgia" pitchFamily="18" charset="0"/>
                <a:ea typeface="Batang" pitchFamily="18" charset="-127"/>
              </a:rPr>
              <a:t> </a:t>
            </a:r>
            <a:r>
              <a:rPr lang="en-US" sz="1800" b="1" smtClean="0">
                <a:latin typeface="Georgia" pitchFamily="18" charset="0"/>
                <a:ea typeface="Batang" pitchFamily="18" charset="-127"/>
              </a:rPr>
              <a:t>                                             </a:t>
            </a:r>
            <a:r>
              <a:rPr lang="bg-BG" sz="1800" b="1" smtClean="0">
                <a:latin typeface="Georgia" pitchFamily="18" charset="0"/>
                <a:ea typeface="Batang" pitchFamily="18" charset="-127"/>
              </a:rPr>
              <a:t>НА</a:t>
            </a:r>
            <a:r>
              <a:rPr lang="en-US" sz="1800" b="1" smtClean="0">
                <a:latin typeface="Georgia" pitchFamily="18" charset="0"/>
                <a:ea typeface="Batang" pitchFamily="18" charset="-127"/>
              </a:rPr>
              <a:t>  </a:t>
            </a:r>
            <a:r>
              <a:rPr lang="bg-BG" sz="1800" b="1" smtClean="0">
                <a:latin typeface="Georgia" pitchFamily="18" charset="0"/>
                <a:ea typeface="Batang" pitchFamily="18" charset="-127"/>
              </a:rPr>
              <a:t>КЛУБА</a:t>
            </a:r>
            <a:r>
              <a:rPr lang="bg-BG" b="1" smtClean="0">
                <a:latin typeface="Georgia" pitchFamily="18" charset="0"/>
              </a:rPr>
              <a:t/>
            </a:r>
            <a:br>
              <a:rPr lang="bg-BG" b="1" smtClean="0">
                <a:latin typeface="Georgia" pitchFamily="18" charset="0"/>
              </a:rPr>
            </a:br>
            <a:endParaRPr lang="en-US" altLang="en-US" b="1" dirty="0" smtClean="0"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484784"/>
            <a:ext cx="7931224" cy="4044355"/>
          </a:xfrm>
        </p:spPr>
        <p:txBody>
          <a:bodyPr lIns="0" tIns="0" rIns="0" bIns="0"/>
          <a:lstStyle/>
          <a:p>
            <a:pPr lvl="1">
              <a:buFont typeface="Wingdings" pitchFamily="2" charset="2"/>
              <a:buChar char="Ø"/>
            </a:pPr>
            <a:endParaRPr lang="en-US" sz="2400" dirty="0" smtClean="0">
              <a:solidFill>
                <a:schemeClr val="tx2"/>
              </a:solidFill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bg-BG" sz="2000" dirty="0" smtClean="0">
                <a:solidFill>
                  <a:schemeClr val="tx2"/>
                </a:solidFill>
              </a:rPr>
              <a:t>ЗАКОНА ЗА ЮРИДИЧЕСКИТЕ ЛИЦА С НЕСТОПАНСКА ЦЕЛ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bg-BG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ЗАКОНА ЗА СЧЕТОВОДСТВОТО НА РБ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bg-BG" sz="2000" dirty="0" smtClean="0">
                <a:solidFill>
                  <a:schemeClr val="tx2"/>
                </a:solidFill>
              </a:rPr>
              <a:t>ССФОМСП  В Б-Я И В ЧАСТНОСТ  СС- 13 ОТЧИТАНЕ НА ЮЛНЦ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bg-BG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УСТАВА НА  КЛУБА/СДРУЖЕНИЕТО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bg-BG" sz="2000" dirty="0" smtClean="0">
                <a:solidFill>
                  <a:schemeClr val="tx2"/>
                </a:solidFill>
              </a:rPr>
              <a:t>ПРАКТИКАТА  НА РОТАРИ ИНТЕРНЕШЪНЪЛ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bg-BG" sz="2000" dirty="0" smtClean="0"/>
              <a:t> </a:t>
            </a:r>
          </a:p>
          <a:p>
            <a:pPr marL="0" indent="0">
              <a:buNone/>
            </a:pPr>
            <a:r>
              <a:rPr lang="bg-BG" sz="3200" dirty="0" smtClean="0"/>
              <a:t> </a:t>
            </a:r>
          </a:p>
          <a:p>
            <a:pPr marL="0" indent="0">
              <a:buNone/>
            </a:pPr>
            <a:r>
              <a:rPr lang="bg-BG" sz="3200" dirty="0" smtClean="0"/>
              <a:t> </a:t>
            </a:r>
          </a:p>
          <a:p>
            <a:pPr marL="0" indent="0" eaLnBrk="1" fontAlgn="auto" hangingPunct="1">
              <a:spcAft>
                <a:spcPts val="300"/>
              </a:spcAft>
              <a:buFont typeface="Arial" pitchFamily="34" charset="0"/>
              <a:buNone/>
              <a:defRPr/>
            </a:pPr>
            <a:endParaRPr lang="en-US" sz="1600" dirty="0" smtClean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9537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лавие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 </a:t>
            </a:r>
            <a:r>
              <a:rPr lang="bg-BG" dirty="0" smtClean="0">
                <a:latin typeface="Georgia" pitchFamily="18" charset="0"/>
              </a:rPr>
              <a:t/>
            </a:r>
            <a:br>
              <a:rPr lang="bg-BG" dirty="0" smtClean="0">
                <a:latin typeface="Georgia" pitchFamily="18" charset="0"/>
              </a:rPr>
            </a:br>
            <a:r>
              <a:rPr lang="bg-BG" dirty="0" smtClean="0">
                <a:latin typeface="Georgia" pitchFamily="18" charset="0"/>
              </a:rPr>
              <a:t> 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sz="2400" b="1" dirty="0" smtClean="0">
                <a:latin typeface="Georgia" pitchFamily="18" charset="0"/>
              </a:rPr>
              <a:t>2. </a:t>
            </a:r>
            <a:r>
              <a:rPr lang="bg-BG" b="1" dirty="0" smtClean="0">
                <a:latin typeface="Georgia" pitchFamily="18" charset="0"/>
                <a:ea typeface="Batang" pitchFamily="18" charset="-127"/>
              </a:rPr>
              <a:t>БЮДЖЕТ </a:t>
            </a:r>
            <a:r>
              <a:rPr lang="en-US" b="1" dirty="0" smtClean="0">
                <a:latin typeface="Georgia" pitchFamily="18" charset="0"/>
                <a:ea typeface="Batang" pitchFamily="18" charset="-127"/>
              </a:rPr>
              <a:t> </a:t>
            </a:r>
            <a:r>
              <a:rPr lang="bg-BG" b="1" dirty="0" smtClean="0">
                <a:latin typeface="Georgia" pitchFamily="18" charset="0"/>
                <a:ea typeface="Batang" pitchFamily="18" charset="-127"/>
              </a:rPr>
              <a:t>НА </a:t>
            </a:r>
            <a:r>
              <a:rPr lang="en-US" b="1" dirty="0" smtClean="0">
                <a:latin typeface="Georgia" pitchFamily="18" charset="0"/>
                <a:ea typeface="Batang" pitchFamily="18" charset="-127"/>
              </a:rPr>
              <a:t> </a:t>
            </a:r>
            <a:r>
              <a:rPr lang="bg-BG" b="1" dirty="0" smtClean="0">
                <a:latin typeface="Georgia" pitchFamily="18" charset="0"/>
                <a:ea typeface="Batang" pitchFamily="18" charset="-127"/>
              </a:rPr>
              <a:t>КЛУБА</a:t>
            </a:r>
            <a:r>
              <a:rPr lang="bg-BG" dirty="0" smtClean="0"/>
              <a:t/>
            </a:r>
            <a:br>
              <a:rPr lang="bg-BG" dirty="0" smtClean="0"/>
            </a:br>
            <a:endParaRPr lang="bg-BG" dirty="0"/>
          </a:p>
        </p:txBody>
      </p:sp>
      <p:sp>
        <p:nvSpPr>
          <p:cNvPr id="10" name="Контейнер за съдържание 9"/>
          <p:cNvSpPr>
            <a:spLocks noGrp="1"/>
          </p:cNvSpPr>
          <p:nvPr>
            <p:ph idx="1"/>
          </p:nvPr>
        </p:nvSpPr>
        <p:spPr>
          <a:xfrm>
            <a:off x="1691680" y="1268760"/>
            <a:ext cx="5915000" cy="3721968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 smtClean="0"/>
              <a:t>   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bg-BG" sz="24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2.1</a:t>
            </a:r>
            <a:r>
              <a:rPr lang="bg-BG" sz="20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. СЪЩНОСТ</a:t>
            </a:r>
          </a:p>
          <a:p>
            <a:pPr marL="0" indent="0">
              <a:buNone/>
            </a:pPr>
            <a:endParaRPr lang="bg-BG" sz="2000" dirty="0" smtClean="0">
              <a:solidFill>
                <a:schemeClr val="tx2">
                  <a:lumMod val="60000"/>
                  <a:lumOff val="40000"/>
                </a:schemeClr>
              </a:solidFill>
              <a:latin typeface="Georgia" pitchFamily="18" charset="0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Georgia" pitchFamily="18" charset="0"/>
              </a:rPr>
              <a:t>     </a:t>
            </a:r>
            <a:r>
              <a:rPr lang="bg-BG" sz="2400" b="1" dirty="0" smtClean="0">
                <a:solidFill>
                  <a:schemeClr val="accent6"/>
                </a:solidFill>
                <a:latin typeface="Georgia" pitchFamily="18" charset="0"/>
              </a:rPr>
              <a:t>2.</a:t>
            </a:r>
            <a:r>
              <a:rPr lang="en-US" sz="2400" b="1" dirty="0" smtClean="0">
                <a:solidFill>
                  <a:schemeClr val="accent6"/>
                </a:solidFill>
                <a:latin typeface="Georgia" pitchFamily="18" charset="0"/>
              </a:rPr>
              <a:t>2</a:t>
            </a:r>
            <a:r>
              <a:rPr lang="en-US" sz="2000" b="1" dirty="0" smtClean="0">
                <a:solidFill>
                  <a:schemeClr val="accent6"/>
                </a:solidFill>
                <a:latin typeface="Georgia" pitchFamily="18" charset="0"/>
              </a:rPr>
              <a:t>.</a:t>
            </a:r>
            <a:r>
              <a:rPr lang="bg-BG" sz="2000" b="1" dirty="0" smtClean="0">
                <a:solidFill>
                  <a:schemeClr val="accent6"/>
                </a:solidFill>
                <a:latin typeface="Georgia" pitchFamily="18" charset="0"/>
              </a:rPr>
              <a:t> ПРИНЦИПИ</a:t>
            </a:r>
          </a:p>
          <a:p>
            <a:pPr>
              <a:buFont typeface="Wingdings" pitchFamily="2" charset="2"/>
              <a:buChar char="ü"/>
            </a:pPr>
            <a:r>
              <a:rPr lang="en-US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</a:rPr>
              <a:t> </a:t>
            </a:r>
            <a:r>
              <a:rPr lang="bg-BG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пълнота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bg-BG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точност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bg-BG" sz="2400" dirty="0" smtClean="0">
                <a:solidFill>
                  <a:srgbClr val="0070C0"/>
                </a:solidFill>
              </a:rPr>
              <a:t>реалност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bg-BG" sz="2400" dirty="0" smtClean="0">
                <a:solidFill>
                  <a:srgbClr val="0070C0"/>
                </a:solidFill>
              </a:rPr>
              <a:t>единство </a:t>
            </a:r>
          </a:p>
          <a:p>
            <a:pPr>
              <a:buFont typeface="Wingdings" pitchFamily="2" charset="2"/>
              <a:buChar char="ü"/>
            </a:pPr>
            <a:r>
              <a:rPr lang="bg-BG" sz="2400" dirty="0" smtClean="0">
                <a:solidFill>
                  <a:srgbClr val="0070C0"/>
                </a:solidFill>
              </a:rPr>
              <a:t>бюджетно равновесие</a:t>
            </a:r>
          </a:p>
          <a:p>
            <a:pPr>
              <a:buFont typeface="Wingdings" pitchFamily="2" charset="2"/>
              <a:buChar char="ü"/>
            </a:pP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45438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5" presetClass="emph" presetSubtype="0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1" dur="1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250"/>
                            </p:stCondLst>
                            <p:childTnLst>
                              <p:par>
                                <p:cTn id="33" presetID="15" presetClass="emph" presetSubtype="0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4" dur="175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5" presetClass="emph" presetSubtype="0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6" dur="75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5" presetClass="emph" presetSubtype="0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8" dur="75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5" presetClass="emph" presetSubtype="0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override="childStyle">
                                        <p:cTn id="40" dur="75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5" presetClass="emph" presetSubtype="0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override="childStyle">
                                        <p:cTn id="42" dur="75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5" presetClass="emph" presetSubtype="0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override="childStyle">
                                        <p:cTn id="44" dur="75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/>
      <p:bldP spid="10" grpI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авоъгълник 3"/>
          <p:cNvSpPr/>
          <p:nvPr/>
        </p:nvSpPr>
        <p:spPr>
          <a:xfrm>
            <a:off x="1619672" y="692696"/>
            <a:ext cx="7128792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400" b="1" dirty="0">
                <a:solidFill>
                  <a:schemeClr val="accent6"/>
                </a:solidFill>
                <a:latin typeface="Georgia" pitchFamily="18" charset="0"/>
              </a:rPr>
              <a:t>2.3 </a:t>
            </a:r>
            <a:r>
              <a:rPr lang="bg-BG" sz="2000" b="1" dirty="0" smtClean="0">
                <a:solidFill>
                  <a:schemeClr val="accent6"/>
                </a:solidFill>
                <a:latin typeface="Georgia" pitchFamily="18" charset="0"/>
              </a:rPr>
              <a:t>ВИД</a:t>
            </a:r>
            <a:endParaRPr lang="en-US" sz="2000" b="1" dirty="0" smtClean="0">
              <a:solidFill>
                <a:schemeClr val="accent6"/>
              </a:solidFill>
              <a:latin typeface="Georgia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bg-BG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</a:rPr>
              <a:t> клубен</a:t>
            </a:r>
            <a:endParaRPr lang="bg-BG" sz="2400" dirty="0">
              <a:solidFill>
                <a:schemeClr val="tx2">
                  <a:lumMod val="60000"/>
                  <a:lumOff val="40000"/>
                </a:schemeClr>
              </a:solidFill>
              <a:latin typeface="Georgia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bg-BG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</a:rPr>
              <a:t> </a:t>
            </a:r>
            <a:r>
              <a:rPr lang="bg-BG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</a:rPr>
              <a:t>брутен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bg-BG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</a:rPr>
              <a:t> редовен</a:t>
            </a:r>
            <a:endParaRPr lang="bg-BG" sz="2400" dirty="0">
              <a:solidFill>
                <a:schemeClr val="tx2">
                  <a:lumMod val="60000"/>
                  <a:lumOff val="40000"/>
                </a:schemeClr>
              </a:solidFill>
              <a:latin typeface="Georgia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bg-BG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</a:rPr>
              <a:t> едногодишен</a:t>
            </a:r>
            <a:endParaRPr lang="bg-BG" sz="2400" dirty="0">
              <a:solidFill>
                <a:schemeClr val="tx2">
                  <a:lumMod val="60000"/>
                  <a:lumOff val="40000"/>
                </a:schemeClr>
              </a:solidFill>
              <a:latin typeface="Georgia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bg-BG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</a:rPr>
              <a:t> традиционен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  <a:latin typeface="Georgia" pitchFamily="18" charset="0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Georgia" pitchFamily="18" charset="0"/>
            </a:endParaRPr>
          </a:p>
          <a:p>
            <a:pPr marL="285750" indent="-285750">
              <a:buFontTx/>
              <a:buChar char="-"/>
            </a:pPr>
            <a:endParaRPr lang="bg-BG" dirty="0">
              <a:latin typeface="Georgia" pitchFamily="18" charset="0"/>
            </a:endParaRPr>
          </a:p>
          <a:p>
            <a:r>
              <a:rPr lang="bg-BG" sz="2400" b="1" dirty="0" smtClean="0">
                <a:solidFill>
                  <a:schemeClr val="tx2"/>
                </a:solidFill>
                <a:latin typeface="Georgia" pitchFamily="18" charset="0"/>
              </a:rPr>
              <a:t>2.4 </a:t>
            </a:r>
            <a:r>
              <a:rPr lang="bg-BG" b="1" dirty="0" smtClean="0">
                <a:solidFill>
                  <a:schemeClr val="tx2"/>
                </a:solidFill>
                <a:latin typeface="Georgia" pitchFamily="18" charset="0"/>
              </a:rPr>
              <a:t>ТЕХНОЛОГИЯ </a:t>
            </a:r>
            <a:r>
              <a:rPr lang="en-US" b="1" dirty="0" smtClean="0">
                <a:solidFill>
                  <a:schemeClr val="tx2"/>
                </a:solidFill>
                <a:latin typeface="Georgia" pitchFamily="18" charset="0"/>
              </a:rPr>
              <a:t> </a:t>
            </a:r>
            <a:r>
              <a:rPr lang="bg-BG" b="1" dirty="0" smtClean="0">
                <a:solidFill>
                  <a:schemeClr val="tx2"/>
                </a:solidFill>
                <a:latin typeface="Georgia" pitchFamily="18" charset="0"/>
              </a:rPr>
              <a:t>НА </a:t>
            </a:r>
            <a:r>
              <a:rPr lang="en-US" b="1" dirty="0" smtClean="0">
                <a:solidFill>
                  <a:schemeClr val="tx2"/>
                </a:solidFill>
                <a:latin typeface="Georgia" pitchFamily="18" charset="0"/>
              </a:rPr>
              <a:t> </a:t>
            </a:r>
            <a:r>
              <a:rPr lang="bg-BG" b="1" dirty="0" smtClean="0">
                <a:solidFill>
                  <a:schemeClr val="tx2"/>
                </a:solidFill>
                <a:latin typeface="Georgia" pitchFamily="18" charset="0"/>
              </a:rPr>
              <a:t>УТВЪРЖДАВАНЕТО</a:t>
            </a:r>
            <a:endParaRPr lang="en-US" b="1" dirty="0" smtClean="0">
              <a:solidFill>
                <a:schemeClr val="tx2"/>
              </a:solidFill>
              <a:latin typeface="Georgia" pitchFamily="18" charset="0"/>
            </a:endParaRPr>
          </a:p>
          <a:p>
            <a:r>
              <a:rPr lang="en-US" b="1" dirty="0">
                <a:solidFill>
                  <a:schemeClr val="tx2"/>
                </a:solidFill>
                <a:latin typeface="Georgia" pitchFamily="18" charset="0"/>
              </a:rPr>
              <a:t> </a:t>
            </a:r>
            <a:r>
              <a:rPr lang="en-US" b="1" dirty="0" smtClean="0">
                <a:solidFill>
                  <a:schemeClr val="tx2"/>
                </a:solidFill>
                <a:latin typeface="Georgia" pitchFamily="18" charset="0"/>
              </a:rPr>
              <a:t>                         </a:t>
            </a:r>
            <a:r>
              <a:rPr lang="bg-BG" b="1" dirty="0" smtClean="0">
                <a:solidFill>
                  <a:schemeClr val="tx2"/>
                </a:solidFill>
                <a:latin typeface="Georgia" pitchFamily="18" charset="0"/>
              </a:rPr>
              <a:t> </a:t>
            </a:r>
            <a:r>
              <a:rPr lang="bg-BG" b="1" dirty="0">
                <a:solidFill>
                  <a:schemeClr val="tx2"/>
                </a:solidFill>
                <a:latin typeface="Georgia" pitchFamily="18" charset="0"/>
              </a:rPr>
              <a:t>И ОТЧИТАНЕТО  МУ</a:t>
            </a:r>
          </a:p>
          <a:p>
            <a:r>
              <a:rPr lang="bg-BG" sz="1400" b="1" dirty="0">
                <a:solidFill>
                  <a:schemeClr val="tx2"/>
                </a:solidFill>
                <a:latin typeface="Georgia" pitchFamily="18" charset="0"/>
              </a:rPr>
              <a:t>     </a:t>
            </a:r>
            <a:r>
              <a:rPr lang="en-US" sz="1400" b="1" dirty="0" smtClean="0">
                <a:solidFill>
                  <a:schemeClr val="tx2"/>
                </a:solidFill>
                <a:latin typeface="Georgia" pitchFamily="18" charset="0"/>
              </a:rPr>
              <a:t>                                       </a:t>
            </a:r>
            <a:r>
              <a:rPr lang="bg-BG" sz="1400" b="1" dirty="0" smtClean="0">
                <a:solidFill>
                  <a:schemeClr val="tx2"/>
                </a:solidFill>
                <a:latin typeface="Georgia" pitchFamily="18" charset="0"/>
              </a:rPr>
              <a:t> </a:t>
            </a:r>
            <a:r>
              <a:rPr lang="bg-BG" sz="1400" b="1" dirty="0">
                <a:solidFill>
                  <a:schemeClr val="tx2"/>
                </a:solidFill>
                <a:latin typeface="Georgia" pitchFamily="18" charset="0"/>
              </a:rPr>
              <a:t>/</a:t>
            </a:r>
            <a:r>
              <a:rPr lang="bg-BG" sz="1400" b="1" dirty="0">
                <a:solidFill>
                  <a:schemeClr val="tx2"/>
                </a:solidFill>
                <a:latin typeface="Georgia" pitchFamily="18" charset="0"/>
                <a:hlinkClick r:id="rId2" action="ppaction://hlinkfile"/>
              </a:rPr>
              <a:t>ПРИЛОЖЕНИЕ 1</a:t>
            </a:r>
            <a:r>
              <a:rPr lang="bg-BG" sz="1400" b="1" dirty="0">
                <a:solidFill>
                  <a:schemeClr val="tx2"/>
                </a:solidFill>
                <a:latin typeface="Georgia" pitchFamily="18" charset="0"/>
              </a:rPr>
              <a:t>/</a:t>
            </a:r>
          </a:p>
          <a:p>
            <a:r>
              <a:rPr lang="bg-BG" b="1" dirty="0">
                <a:solidFill>
                  <a:schemeClr val="tx2"/>
                </a:solidFill>
                <a:latin typeface="Georgia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688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75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75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 idx="4294967295"/>
          </p:nvPr>
        </p:nvSpPr>
        <p:spPr>
          <a:xfrm>
            <a:off x="0" y="548680"/>
            <a:ext cx="7380312" cy="86895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bg-BG" sz="2800" dirty="0" smtClean="0">
                <a:solidFill>
                  <a:srgbClr val="0070C0"/>
                </a:solidFill>
                <a:latin typeface="Georgia" pitchFamily="18" charset="0"/>
              </a:rPr>
              <a:t>    </a:t>
            </a:r>
            <a:r>
              <a:rPr lang="bg-BG" sz="2400" b="1" u="sng" dirty="0" smtClean="0">
                <a:solidFill>
                  <a:schemeClr val="tx2"/>
                </a:solidFill>
                <a:latin typeface="Georgia" pitchFamily="18" charset="0"/>
              </a:rPr>
              <a:t>3.</a:t>
            </a:r>
            <a:r>
              <a:rPr lang="bg-BG" sz="2400" b="1" u="sng" dirty="0">
                <a:solidFill>
                  <a:schemeClr val="tx2"/>
                </a:solidFill>
                <a:latin typeface="Georgia" pitchFamily="18" charset="0"/>
              </a:rPr>
              <a:t> </a:t>
            </a:r>
            <a:r>
              <a:rPr lang="bg-BG" sz="2400" b="1" u="sng" dirty="0" smtClean="0">
                <a:solidFill>
                  <a:schemeClr val="tx2"/>
                </a:solidFill>
                <a:latin typeface="Georgia" pitchFamily="18" charset="0"/>
              </a:rPr>
              <a:t>ПРИХОДНА </a:t>
            </a:r>
            <a:r>
              <a:rPr lang="bg-BG" sz="2400" b="1" u="sng" dirty="0">
                <a:solidFill>
                  <a:schemeClr val="tx2"/>
                </a:solidFill>
                <a:latin typeface="Georgia" pitchFamily="18" charset="0"/>
              </a:rPr>
              <a:t>ЧАСТ НА </a:t>
            </a:r>
            <a:r>
              <a:rPr lang="bg-BG" sz="2400" b="1" u="sng" dirty="0" smtClean="0">
                <a:solidFill>
                  <a:schemeClr val="tx2"/>
                </a:solidFill>
                <a:latin typeface="Georgia" pitchFamily="18" charset="0"/>
              </a:rPr>
              <a:t>БЮДЖЕТА</a:t>
            </a:r>
            <a:br>
              <a:rPr lang="bg-BG" sz="2400" b="1" u="sng" dirty="0" smtClean="0">
                <a:solidFill>
                  <a:schemeClr val="tx2"/>
                </a:solidFill>
                <a:latin typeface="Georgia" pitchFamily="18" charset="0"/>
              </a:rPr>
            </a:br>
            <a:r>
              <a:rPr lang="bg-BG" sz="2400" b="1" u="sng" dirty="0">
                <a:solidFill>
                  <a:schemeClr val="tx2"/>
                </a:solidFill>
                <a:latin typeface="Georgia" pitchFamily="18" charset="0"/>
              </a:rPr>
              <a:t/>
            </a:r>
            <a:br>
              <a:rPr lang="bg-BG" sz="2400" b="1" u="sng" dirty="0">
                <a:solidFill>
                  <a:schemeClr val="tx2"/>
                </a:solidFill>
                <a:latin typeface="Georgia" pitchFamily="18" charset="0"/>
              </a:rPr>
            </a:br>
            <a:r>
              <a:rPr lang="bg-BG" sz="3200" dirty="0" smtClean="0">
                <a:solidFill>
                  <a:srgbClr val="0070C0"/>
                </a:solidFill>
                <a:latin typeface="Georgia" pitchFamily="18" charset="0"/>
              </a:rPr>
              <a:t/>
            </a:r>
            <a:br>
              <a:rPr lang="bg-BG" sz="3200" dirty="0" smtClean="0">
                <a:solidFill>
                  <a:srgbClr val="0070C0"/>
                </a:solidFill>
                <a:latin typeface="Georgia" pitchFamily="18" charset="0"/>
              </a:rPr>
            </a:br>
            <a:r>
              <a:rPr lang="bg-BG" sz="2400" dirty="0" smtClean="0">
                <a:solidFill>
                  <a:srgbClr val="C00000"/>
                </a:solidFill>
              </a:rPr>
              <a:t>               </a:t>
            </a:r>
            <a:r>
              <a:rPr lang="bg-BG" sz="2400" dirty="0" smtClean="0">
                <a:solidFill>
                  <a:schemeClr val="tx2"/>
                </a:solidFill>
              </a:rPr>
              <a:t>3.1. </a:t>
            </a:r>
            <a:r>
              <a:rPr lang="bg-BG" sz="2400" dirty="0">
                <a:solidFill>
                  <a:schemeClr val="tx2"/>
                </a:solidFill>
              </a:rPr>
              <a:t>ПРИХОДИ ОТ </a:t>
            </a:r>
            <a:r>
              <a:rPr lang="bg-BG" sz="2400" dirty="0" smtClean="0">
                <a:solidFill>
                  <a:schemeClr val="tx2"/>
                </a:solidFill>
              </a:rPr>
              <a:t>ЧЛЕНСКИ ВНОС </a:t>
            </a:r>
            <a:r>
              <a:rPr lang="bg-BG" sz="2400" dirty="0" smtClean="0">
                <a:solidFill>
                  <a:srgbClr val="C00000"/>
                </a:solidFill>
              </a:rPr>
              <a:t/>
            </a:r>
            <a:br>
              <a:rPr lang="bg-BG" sz="2400" dirty="0" smtClean="0">
                <a:solidFill>
                  <a:srgbClr val="C00000"/>
                </a:solidFill>
              </a:rPr>
            </a:br>
            <a:r>
              <a:rPr lang="bg-BG" sz="2800" dirty="0">
                <a:solidFill>
                  <a:schemeClr val="accent6"/>
                </a:solidFill>
              </a:rPr>
              <a:t> </a:t>
            </a:r>
            <a:r>
              <a:rPr lang="bg-BG" sz="2800" dirty="0" smtClean="0">
                <a:solidFill>
                  <a:schemeClr val="accent6"/>
                </a:solidFill>
              </a:rPr>
              <a:t>                     </a:t>
            </a:r>
            <a:r>
              <a:rPr lang="bg-BG" sz="2400" i="1" dirty="0" smtClean="0">
                <a:solidFill>
                  <a:schemeClr val="accent6"/>
                </a:solidFill>
              </a:rPr>
              <a:t>встъпителен и редовен</a:t>
            </a:r>
            <a:r>
              <a:rPr lang="bg-BG" sz="28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bg-BG" sz="28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bg-BG" sz="2300" dirty="0" smtClean="0"/>
              <a:t/>
            </a:r>
            <a:br>
              <a:rPr lang="bg-BG" sz="2300" dirty="0" smtClean="0"/>
            </a:br>
            <a:r>
              <a:rPr lang="bg-BG" sz="2300" dirty="0" smtClean="0"/>
              <a:t>               </a:t>
            </a:r>
            <a:r>
              <a:rPr lang="bg-BG" sz="23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3.2. ДАРЕНИЯ </a:t>
            </a:r>
            <a:r>
              <a:rPr lang="bg-BG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bg-BG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bg-BG" sz="2800" dirty="0" smtClean="0"/>
              <a:t>                 </a:t>
            </a:r>
            <a:r>
              <a:rPr lang="bg-BG" sz="2400" dirty="0" smtClean="0"/>
              <a:t>      </a:t>
            </a:r>
            <a:r>
              <a:rPr lang="bg-BG" sz="2400" i="1" dirty="0" smtClean="0">
                <a:solidFill>
                  <a:schemeClr val="accent6"/>
                </a:solidFill>
              </a:rPr>
              <a:t>под условие</a:t>
            </a:r>
            <a:br>
              <a:rPr lang="bg-BG" sz="2400" i="1" dirty="0" smtClean="0">
                <a:solidFill>
                  <a:schemeClr val="accent6"/>
                </a:solidFill>
              </a:rPr>
            </a:br>
            <a:r>
              <a:rPr lang="bg-BG" sz="2400" i="1" dirty="0">
                <a:solidFill>
                  <a:schemeClr val="accent6"/>
                </a:solidFill>
              </a:rPr>
              <a:t> </a:t>
            </a:r>
            <a:r>
              <a:rPr lang="bg-BG" sz="2400" i="1" dirty="0" smtClean="0">
                <a:solidFill>
                  <a:schemeClr val="accent6"/>
                </a:solidFill>
              </a:rPr>
              <a:t>                         без условие</a:t>
            </a:r>
            <a:r>
              <a:rPr lang="bg-BG" sz="2000" i="1" dirty="0">
                <a:solidFill>
                  <a:srgbClr val="C00000"/>
                </a:solidFill>
              </a:rPr>
              <a:t/>
            </a:r>
            <a:br>
              <a:rPr lang="bg-BG" sz="2000" i="1" dirty="0">
                <a:solidFill>
                  <a:srgbClr val="C00000"/>
                </a:solidFill>
              </a:rPr>
            </a:br>
            <a:r>
              <a:rPr lang="bg-BG" sz="2000" i="1" dirty="0">
                <a:solidFill>
                  <a:srgbClr val="C00000"/>
                </a:solidFill>
              </a:rPr>
              <a:t/>
            </a:r>
            <a:br>
              <a:rPr lang="bg-BG" sz="2000" i="1" dirty="0">
                <a:solidFill>
                  <a:srgbClr val="C00000"/>
                </a:solidFill>
              </a:rPr>
            </a:br>
            <a:r>
              <a:rPr lang="bg-BG" sz="2800" i="1" dirty="0">
                <a:solidFill>
                  <a:schemeClr val="tx2"/>
                </a:solidFill>
              </a:rPr>
              <a:t>           </a:t>
            </a:r>
            <a:r>
              <a:rPr lang="bg-BG" sz="2400" i="1" dirty="0">
                <a:solidFill>
                  <a:schemeClr val="tx2"/>
                </a:solidFill>
              </a:rPr>
              <a:t> </a:t>
            </a:r>
            <a:r>
              <a:rPr lang="bg-BG" sz="2400" i="1" dirty="0" smtClean="0">
                <a:solidFill>
                  <a:schemeClr val="tx2"/>
                </a:solidFill>
              </a:rPr>
              <a:t> </a:t>
            </a:r>
            <a:r>
              <a:rPr lang="bg-BG" sz="2400" dirty="0" smtClean="0">
                <a:solidFill>
                  <a:schemeClr val="tx2"/>
                </a:solidFill>
              </a:rPr>
              <a:t>3.</a:t>
            </a:r>
            <a:r>
              <a:rPr lang="bg-BG" sz="2400" dirty="0" err="1" smtClean="0">
                <a:solidFill>
                  <a:schemeClr val="tx2"/>
                </a:solidFill>
              </a:rPr>
              <a:t>3</a:t>
            </a:r>
            <a:r>
              <a:rPr lang="bg-BG" sz="2400" dirty="0">
                <a:solidFill>
                  <a:schemeClr val="tx2"/>
                </a:solidFill>
              </a:rPr>
              <a:t>. ЛИХВИ  </a:t>
            </a:r>
            <a:r>
              <a:rPr lang="bg-BG" sz="2400" dirty="0" smtClean="0">
                <a:solidFill>
                  <a:schemeClr val="tx2"/>
                </a:solidFill>
              </a:rPr>
              <a:t/>
            </a:r>
            <a:br>
              <a:rPr lang="bg-BG" sz="2400" dirty="0" smtClean="0">
                <a:solidFill>
                  <a:schemeClr val="tx2"/>
                </a:solidFill>
              </a:rPr>
            </a:br>
            <a:r>
              <a:rPr lang="bg-BG" sz="2400" dirty="0">
                <a:solidFill>
                  <a:schemeClr val="tx2"/>
                </a:solidFill>
              </a:rPr>
              <a:t> </a:t>
            </a:r>
            <a:r>
              <a:rPr lang="bg-BG" sz="2400" dirty="0" smtClean="0">
                <a:solidFill>
                  <a:schemeClr val="tx2"/>
                </a:solidFill>
              </a:rPr>
              <a:t> </a:t>
            </a:r>
            <a:r>
              <a:rPr lang="bg-BG" sz="2300" dirty="0" smtClean="0"/>
              <a:t/>
            </a:r>
            <a:br>
              <a:rPr lang="bg-BG" sz="2300" dirty="0" smtClean="0"/>
            </a:br>
            <a:r>
              <a:rPr lang="en-US" sz="23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</a:t>
            </a:r>
            <a:r>
              <a:rPr lang="bg-BG" sz="23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3.4. ФИНАНСИРАНE  ЗА  ДИСТРИКТНИ   ГРАНТОВЕ           </a:t>
            </a:r>
            <a:r>
              <a:rPr lang="bg-BG" sz="2300" dirty="0" smtClean="0"/>
              <a:t/>
            </a:r>
            <a:br>
              <a:rPr lang="bg-BG" sz="2300" dirty="0" smtClean="0"/>
            </a:br>
            <a:r>
              <a:rPr lang="bg-BG" sz="2300" dirty="0" smtClean="0"/>
              <a:t> </a:t>
            </a:r>
            <a:br>
              <a:rPr lang="bg-BG" sz="2300" dirty="0" smtClean="0"/>
            </a:br>
            <a:r>
              <a:rPr lang="bg-BG" sz="2400" dirty="0"/>
              <a:t> </a:t>
            </a:r>
            <a:br>
              <a:rPr lang="bg-BG" sz="2400" dirty="0"/>
            </a:br>
            <a:r>
              <a:rPr lang="bg-BG" sz="3200" dirty="0"/>
              <a:t> </a:t>
            </a:r>
            <a:br>
              <a:rPr lang="bg-BG" sz="3200" dirty="0"/>
            </a:br>
            <a:r>
              <a:rPr lang="bg-BG" sz="3200" dirty="0" smtClean="0">
                <a:solidFill>
                  <a:srgbClr val="0070C0"/>
                </a:solidFill>
                <a:latin typeface="Georgia" pitchFamily="18" charset="0"/>
              </a:rPr>
              <a:t/>
            </a:r>
            <a:br>
              <a:rPr lang="bg-BG" sz="3200" dirty="0" smtClean="0">
                <a:solidFill>
                  <a:srgbClr val="0070C0"/>
                </a:solidFill>
                <a:latin typeface="Georgia" pitchFamily="18" charset="0"/>
              </a:rPr>
            </a:br>
            <a:r>
              <a:rPr lang="bg-BG" dirty="0">
                <a:solidFill>
                  <a:srgbClr val="0070C0"/>
                </a:solidFill>
                <a:latin typeface="Georgia" pitchFamily="18" charset="0"/>
              </a:rPr>
              <a:t/>
            </a:r>
            <a:br>
              <a:rPr lang="bg-BG" dirty="0">
                <a:solidFill>
                  <a:srgbClr val="0070C0"/>
                </a:solidFill>
                <a:latin typeface="Georgia" pitchFamily="18" charset="0"/>
              </a:rPr>
            </a:br>
            <a:endParaRPr lang="bg-BG" dirty="0">
              <a:solidFill>
                <a:srgbClr val="0070C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91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9915128" cy="533400"/>
          </a:xfrm>
        </p:spPr>
        <p:txBody>
          <a:bodyPr/>
          <a:lstStyle/>
          <a:p>
            <a:pPr lvl="0"/>
            <a:r>
              <a:rPr lang="en-US" sz="2400" b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4.</a:t>
            </a:r>
            <a:r>
              <a:rPr lang="bg-BG" sz="2400" b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bg-BG" sz="2400" b="1" smtClean="0">
                <a:solidFill>
                  <a:schemeClr val="tx2"/>
                </a:solidFill>
                <a:latin typeface="Georgia" pitchFamily="18" charset="0"/>
              </a:rPr>
              <a:t>РАЗХОДНА ЧАСТ</a:t>
            </a:r>
            <a:r>
              <a:rPr lang="bg-BG" sz="2400" smtClean="0"/>
              <a:t/>
            </a:r>
            <a:br>
              <a:rPr lang="bg-BG" sz="2400" smtClean="0"/>
            </a:br>
            <a:endParaRPr lang="bg-BG" sz="2400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bg-BG" sz="24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</a:t>
            </a:r>
            <a:r>
              <a:rPr lang="bg-BG" sz="24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4.1. ВИДОВЕ РАЗХОДИ </a:t>
            </a:r>
          </a:p>
          <a:p>
            <a:pPr marL="0" indent="0">
              <a:buNone/>
            </a:pPr>
            <a:endParaRPr lang="bg-BG" sz="240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bg-BG" sz="24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</a:t>
            </a:r>
            <a:r>
              <a:rPr lang="bg-BG" sz="2400" b="1" smtClean="0">
                <a:solidFill>
                  <a:schemeClr val="accent6"/>
                </a:solidFill>
              </a:rPr>
              <a:t>А</a:t>
            </a:r>
            <a:r>
              <a:rPr lang="bg-BG" sz="2000" b="1" smtClean="0">
                <a:solidFill>
                  <a:schemeClr val="accent6"/>
                </a:solidFill>
              </a:rPr>
              <a:t>. ЗАДЪЛЖИТЕЛНИ ПЛАЩАНИЯ</a:t>
            </a:r>
            <a:r>
              <a:rPr lang="bg-BG" sz="2000" smtClean="0">
                <a:solidFill>
                  <a:schemeClr val="accent6"/>
                </a:solidFill>
              </a:rPr>
              <a:t>:</a:t>
            </a:r>
          </a:p>
          <a:p>
            <a:pPr marL="0" indent="0">
              <a:buNone/>
            </a:pPr>
            <a:endParaRPr lang="bg-BG" sz="240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bg-BG" sz="1800" i="1" smtClean="0">
                <a:solidFill>
                  <a:schemeClr val="tx2"/>
                </a:solidFill>
              </a:rPr>
              <a:t>          ЧЛЕНСКИ ВНОС КЪМ  РИ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bg-BG" sz="1800" i="1" smtClean="0">
                <a:solidFill>
                  <a:schemeClr val="tx2"/>
                </a:solidFill>
              </a:rPr>
              <a:t>         ЧЛЕНСКИ ВНОС КЪМ ДИСТРИКТА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bg-BG" sz="1800" i="1" smtClean="0">
                <a:solidFill>
                  <a:schemeClr val="tx2"/>
                </a:solidFill>
              </a:rPr>
              <a:t>         АБОНАМЕНТ ЗА  РОТАРИАНСКИ СПИСАНИЯ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bg-BG" sz="1800" i="1" smtClean="0">
                <a:solidFill>
                  <a:schemeClr val="tx2"/>
                </a:solidFill>
              </a:rPr>
              <a:t>         ЗАКУПУВАНЕ НА РОТАРИ УКАЗАТЕЛ</a:t>
            </a:r>
            <a:endParaRPr lang="bg-BG" sz="18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83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авоъгълник 5"/>
          <p:cNvSpPr/>
          <p:nvPr/>
        </p:nvSpPr>
        <p:spPr>
          <a:xfrm>
            <a:off x="395536" y="227534"/>
            <a:ext cx="712879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 smtClean="0">
              <a:solidFill>
                <a:schemeClr val="accent6"/>
              </a:solidFill>
              <a:latin typeface="Georgia" pitchFamily="18" charset="0"/>
            </a:endParaRPr>
          </a:p>
          <a:p>
            <a:endParaRPr lang="en-US" b="1" dirty="0" smtClean="0">
              <a:solidFill>
                <a:schemeClr val="accent6"/>
              </a:solidFill>
              <a:latin typeface="Georgia" pitchFamily="18" charset="0"/>
            </a:endParaRPr>
          </a:p>
          <a:p>
            <a:r>
              <a:rPr lang="bg-BG" sz="2000" b="1" dirty="0" smtClean="0">
                <a:solidFill>
                  <a:schemeClr val="accent6"/>
                </a:solidFill>
                <a:latin typeface="Georgia" pitchFamily="18" charset="0"/>
              </a:rPr>
              <a:t>Б</a:t>
            </a:r>
            <a:r>
              <a:rPr lang="bg-BG" sz="2000" b="1" dirty="0">
                <a:solidFill>
                  <a:schemeClr val="accent6"/>
                </a:solidFill>
                <a:latin typeface="Georgia" pitchFamily="18" charset="0"/>
              </a:rPr>
              <a:t>. РАЗХОДИ ЗА АДМИНИСТРИРАНЕ НА ДЕЙНОСТТА</a:t>
            </a:r>
          </a:p>
          <a:p>
            <a:r>
              <a:rPr lang="bg-BG" sz="2000" b="1" dirty="0">
                <a:solidFill>
                  <a:schemeClr val="accent6"/>
                </a:solidFill>
                <a:latin typeface="Georgia" pitchFamily="18" charset="0"/>
              </a:rPr>
              <a:t>       </a:t>
            </a:r>
            <a:endParaRPr lang="en-US" sz="2000" b="1" dirty="0" smtClean="0">
              <a:solidFill>
                <a:schemeClr val="accent6"/>
              </a:solidFill>
              <a:latin typeface="Georgia" pitchFamily="18" charset="0"/>
            </a:endParaRPr>
          </a:p>
          <a:p>
            <a:endParaRPr lang="en-US" sz="2000" b="1" dirty="0">
              <a:solidFill>
                <a:schemeClr val="accent6"/>
              </a:solidFill>
              <a:latin typeface="Georgia" pitchFamily="18" charset="0"/>
            </a:endParaRPr>
          </a:p>
          <a:p>
            <a:r>
              <a:rPr lang="bg-BG" sz="2000" b="1" dirty="0" smtClean="0">
                <a:solidFill>
                  <a:schemeClr val="accent6"/>
                </a:solidFill>
                <a:latin typeface="Georgia" pitchFamily="18" charset="0"/>
              </a:rPr>
              <a:t> </a:t>
            </a:r>
            <a:r>
              <a:rPr lang="bg-BG" sz="2000" b="1" dirty="0">
                <a:solidFill>
                  <a:schemeClr val="accent6"/>
                </a:solidFill>
                <a:latin typeface="Georgia" pitchFamily="18" charset="0"/>
              </a:rPr>
              <a:t>В. РАЗХОДИ ЗА </a:t>
            </a:r>
            <a:r>
              <a:rPr lang="bg-BG" sz="2000" b="1" dirty="0" smtClean="0">
                <a:solidFill>
                  <a:schemeClr val="accent6"/>
                </a:solidFill>
                <a:latin typeface="Georgia" pitchFamily="18" charset="0"/>
              </a:rPr>
              <a:t>ДАРЕНИЯ</a:t>
            </a:r>
            <a:endParaRPr lang="en-US" sz="2000" b="1" dirty="0" smtClean="0">
              <a:solidFill>
                <a:schemeClr val="accent6"/>
              </a:solidFill>
              <a:latin typeface="Georgia" pitchFamily="18" charset="0"/>
            </a:endParaRPr>
          </a:p>
          <a:p>
            <a:endParaRPr lang="bg-BG" i="1" dirty="0">
              <a:solidFill>
                <a:schemeClr val="tx2"/>
              </a:solidFill>
              <a:latin typeface="Georgia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bg-BG" i="1" dirty="0">
                <a:solidFill>
                  <a:schemeClr val="tx2"/>
                </a:solidFill>
                <a:latin typeface="Georgia" pitchFamily="18" charset="0"/>
              </a:rPr>
              <a:t> </a:t>
            </a:r>
            <a:r>
              <a:rPr lang="bg-BG" i="1" dirty="0" smtClean="0">
                <a:solidFill>
                  <a:schemeClr val="tx2"/>
                </a:solidFill>
                <a:latin typeface="Georgia" pitchFamily="18" charset="0"/>
              </a:rPr>
              <a:t> РАЗХОДИ </a:t>
            </a:r>
            <a:r>
              <a:rPr lang="bg-BG" i="1" dirty="0">
                <a:solidFill>
                  <a:schemeClr val="tx2"/>
                </a:solidFill>
                <a:latin typeface="Georgia" pitchFamily="18" charset="0"/>
              </a:rPr>
              <a:t>ЗА ДИСТРИКТНИ ГРАНТОВЕ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bg-BG" i="1" dirty="0">
                <a:solidFill>
                  <a:schemeClr val="tx2"/>
                </a:solidFill>
                <a:latin typeface="Georgia" pitchFamily="18" charset="0"/>
              </a:rPr>
              <a:t>  </a:t>
            </a:r>
            <a:r>
              <a:rPr lang="bg-BG" i="1" dirty="0" smtClean="0">
                <a:solidFill>
                  <a:schemeClr val="tx2"/>
                </a:solidFill>
                <a:latin typeface="Georgia" pitchFamily="18" charset="0"/>
              </a:rPr>
              <a:t>РАЗХОДИ </a:t>
            </a:r>
            <a:r>
              <a:rPr lang="bg-BG" i="1" dirty="0">
                <a:solidFill>
                  <a:schemeClr val="tx2"/>
                </a:solidFill>
                <a:latin typeface="Georgia" pitchFamily="18" charset="0"/>
              </a:rPr>
              <a:t>ЗА КЛУБНИ </a:t>
            </a:r>
            <a:r>
              <a:rPr lang="bg-BG" i="1" dirty="0" smtClean="0">
                <a:solidFill>
                  <a:schemeClr val="tx2"/>
                </a:solidFill>
                <a:latin typeface="Georgia" pitchFamily="18" charset="0"/>
              </a:rPr>
              <a:t>ПРОЕКТИ</a:t>
            </a:r>
            <a:endParaRPr lang="en-US" i="1" dirty="0" smtClean="0">
              <a:solidFill>
                <a:schemeClr val="tx2"/>
              </a:solidFill>
              <a:latin typeface="Georgia" pitchFamily="18" charset="0"/>
            </a:endParaRPr>
          </a:p>
          <a:p>
            <a:endParaRPr lang="en-US" dirty="0" smtClean="0">
              <a:latin typeface="Georgia" pitchFamily="18" charset="0"/>
            </a:endParaRPr>
          </a:p>
          <a:p>
            <a:endParaRPr lang="bg-BG" dirty="0">
              <a:latin typeface="Georgia" pitchFamily="18" charset="0"/>
            </a:endParaRPr>
          </a:p>
          <a:p>
            <a:r>
              <a:rPr lang="bg-BG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</a:rPr>
              <a:t>4.2</a:t>
            </a:r>
            <a:r>
              <a:rPr lang="bg-BG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</a:rPr>
              <a:t>. ТЕХНОЛОГИЯ НА ПЛАНИРАНЕ И ОТЧИТАНЕ НА РАЗХОДИТЕ ЗА МЕРОПРИЯТИЯ</a:t>
            </a:r>
          </a:p>
          <a:p>
            <a:r>
              <a:rPr lang="bg-BG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</a:rPr>
              <a:t>        ПЛАН-СМЕТКА </a:t>
            </a:r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</a:rPr>
              <a:t> </a:t>
            </a:r>
            <a:r>
              <a:rPr lang="bg-BG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</a:rPr>
              <a:t>/</a:t>
            </a:r>
            <a:r>
              <a:rPr lang="bg-BG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hlinkClick r:id="rId2" action="ppaction://hlinkfile"/>
              </a:rPr>
              <a:t>ПРИЛОЖЕНИЕ 2</a:t>
            </a:r>
            <a:r>
              <a:rPr lang="bg-BG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6152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25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25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75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bg-BG" altLang="en-US" sz="2400" b="1" dirty="0">
                <a:latin typeface="Times New Roman" pitchFamily="18" charset="0"/>
                <a:cs typeface="Times New Roman" pitchFamily="18" charset="0"/>
              </a:rPr>
              <a:t>Целеполагане и планиране</a:t>
            </a:r>
            <a:endParaRPr lang="en-US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E7A86EE-175C-4D1B-8B47-71E0082D7B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Свързано изображение">
            <a:extLst>
              <a:ext uri="{FF2B5EF4-FFF2-40B4-BE49-F238E27FC236}">
                <a16:creationId xmlns:a16="http://schemas.microsoft.com/office/drawing/2014/main" xmlns="" id="{8BA4DFB3-F8DD-4E73-9FF5-9E099B5BA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1045195"/>
            <a:ext cx="8307387" cy="519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0" y="404664"/>
            <a:ext cx="8763000" cy="533400"/>
          </a:xfrm>
        </p:spPr>
        <p:txBody>
          <a:bodyPr/>
          <a:lstStyle/>
          <a:p>
            <a:pPr lvl="0"/>
            <a:r>
              <a:rPr lang="en-US" sz="1700" b="1" smtClean="0"/>
              <a:t>   </a:t>
            </a:r>
            <a:r>
              <a:rPr lang="en-US" sz="2400" b="1" smtClean="0"/>
              <a:t> </a:t>
            </a:r>
            <a:r>
              <a:rPr lang="bg-BG" sz="2400" b="1" smtClean="0">
                <a:latin typeface="Georgia" pitchFamily="18" charset="0"/>
              </a:rPr>
              <a:t>5</a:t>
            </a:r>
            <a:r>
              <a:rPr lang="en-US" sz="2800" b="1" smtClean="0"/>
              <a:t>. </a:t>
            </a:r>
            <a:r>
              <a:rPr lang="bg-BG" sz="1800" b="1" smtClean="0">
                <a:latin typeface="Georgia" pitchFamily="18" charset="0"/>
              </a:rPr>
              <a:t>УРЕЖДАНЕ НА ФИНАНСОВИТЕ ОТНОШЕНИЯ </a:t>
            </a:r>
            <a:r>
              <a:rPr lang="en-US" sz="1800" b="1" smtClean="0">
                <a:latin typeface="Georgia" pitchFamily="18" charset="0"/>
              </a:rPr>
              <a:t/>
            </a:r>
            <a:br>
              <a:rPr lang="en-US" sz="1800" b="1" smtClean="0">
                <a:latin typeface="Georgia" pitchFamily="18" charset="0"/>
              </a:rPr>
            </a:br>
            <a:r>
              <a:rPr lang="bg-BG" sz="1800" b="1" smtClean="0">
                <a:latin typeface="Georgia" pitchFamily="18" charset="0"/>
              </a:rPr>
              <a:t>                                                В  </a:t>
            </a:r>
            <a:r>
              <a:rPr lang="en-US" sz="1800" b="1" smtClean="0">
                <a:latin typeface="Georgia" pitchFamily="18" charset="0"/>
              </a:rPr>
              <a:t>K</a:t>
            </a:r>
            <a:r>
              <a:rPr lang="bg-BG" sz="1800" b="1" smtClean="0">
                <a:latin typeface="Georgia" pitchFamily="18" charset="0"/>
              </a:rPr>
              <a:t>ЛУБА   </a:t>
            </a:r>
            <a:endParaRPr lang="bg-BG" sz="1800" dirty="0">
              <a:latin typeface="Georgia" pitchFamily="18" charset="0"/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000" smtClean="0"/>
          </a:p>
          <a:p>
            <a:pPr marL="0" indent="0">
              <a:buNone/>
            </a:pPr>
            <a:endParaRPr lang="en-US" sz="2000" smtClean="0"/>
          </a:p>
          <a:p>
            <a:pPr marL="0" indent="0" algn="ctr">
              <a:buNone/>
            </a:pPr>
            <a:r>
              <a:rPr lang="bg-BG" sz="20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5.1. БАНКОВИ СМЕТКИ </a:t>
            </a:r>
            <a:endParaRPr lang="en-US" sz="2000" b="1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>
              <a:buFont typeface="Wingdings" pitchFamily="2" charset="2"/>
              <a:buChar char="Ø"/>
            </a:pPr>
            <a:r>
              <a:rPr lang="en-US" sz="1800" i="1" smtClean="0">
                <a:solidFill>
                  <a:schemeClr val="accent6"/>
                </a:solidFill>
              </a:rPr>
              <a:t>    </a:t>
            </a:r>
            <a:r>
              <a:rPr lang="bg-BG" sz="1800" i="1" smtClean="0">
                <a:solidFill>
                  <a:schemeClr val="accent6"/>
                </a:solidFill>
              </a:rPr>
              <a:t>РАЗПЛАЩАТЕЛНИ </a:t>
            </a:r>
            <a:endParaRPr lang="en-US" sz="1800" i="1" smtClean="0">
              <a:solidFill>
                <a:schemeClr val="accent6"/>
              </a:solidFill>
            </a:endParaRPr>
          </a:p>
          <a:p>
            <a:pPr algn="ctr">
              <a:buFont typeface="Wingdings" pitchFamily="2" charset="2"/>
              <a:buChar char="Ø"/>
            </a:pPr>
            <a:r>
              <a:rPr lang="en-US" sz="1800" i="1" smtClean="0">
                <a:solidFill>
                  <a:schemeClr val="accent6"/>
                </a:solidFill>
              </a:rPr>
              <a:t>    </a:t>
            </a:r>
            <a:r>
              <a:rPr lang="bg-BG" sz="1800" i="1" smtClean="0">
                <a:solidFill>
                  <a:schemeClr val="accent6"/>
                </a:solidFill>
              </a:rPr>
              <a:t> ДЕПОЗИТНИ</a:t>
            </a:r>
          </a:p>
          <a:p>
            <a:pPr marL="0" indent="0" algn="ctr">
              <a:buNone/>
            </a:pPr>
            <a:endParaRPr lang="en-US" sz="1800" i="1" smtClean="0">
              <a:solidFill>
                <a:schemeClr val="accent6"/>
              </a:solidFill>
            </a:endParaRPr>
          </a:p>
          <a:p>
            <a:pPr marL="0" indent="0" algn="ctr">
              <a:buNone/>
            </a:pPr>
            <a:r>
              <a:rPr lang="bg-BG" sz="20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5.2. СПЕСИМЕНИ </a:t>
            </a:r>
            <a:r>
              <a:rPr lang="en-US" sz="2000" smtClean="0"/>
              <a:t> </a:t>
            </a:r>
          </a:p>
          <a:p>
            <a:pPr algn="ctr">
              <a:buFont typeface="Wingdings" pitchFamily="2" charset="2"/>
              <a:buChar char="Ø"/>
            </a:pPr>
            <a:r>
              <a:rPr lang="bg-BG" sz="1800" i="1" smtClean="0">
                <a:solidFill>
                  <a:schemeClr val="accent6"/>
                </a:solidFill>
              </a:rPr>
              <a:t>ЗАДЪЛЖИТЕЛНО ДВА</a:t>
            </a:r>
          </a:p>
          <a:p>
            <a:pPr marL="0" indent="0" algn="ctr">
              <a:buNone/>
            </a:pPr>
            <a:endParaRPr lang="bg-BG" sz="2000" smtClean="0"/>
          </a:p>
          <a:p>
            <a:pPr marL="0" indent="0" algn="ctr">
              <a:buNone/>
            </a:pPr>
            <a:r>
              <a:rPr lang="bg-BG" sz="20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5.3. ПЛАЩАНИЯ  В БРОЙ </a:t>
            </a:r>
            <a:endParaRPr lang="en-US" sz="2000" b="1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>
              <a:buFont typeface="Wingdings" pitchFamily="2" charset="2"/>
              <a:buChar char="Ø"/>
            </a:pPr>
            <a:r>
              <a:rPr lang="en-US" sz="2000" i="1" smtClean="0">
                <a:solidFill>
                  <a:schemeClr val="accent6"/>
                </a:solidFill>
              </a:rPr>
              <a:t>  </a:t>
            </a:r>
            <a:r>
              <a:rPr lang="bg-BG" sz="1800" i="1" smtClean="0">
                <a:solidFill>
                  <a:schemeClr val="accent6"/>
                </a:solidFill>
              </a:rPr>
              <a:t>САМО ПО ИЗКЛЮЧЕНИЕ</a:t>
            </a:r>
          </a:p>
          <a:p>
            <a:pPr algn="ctr">
              <a:buFont typeface="Wingdings" pitchFamily="2" charset="2"/>
              <a:buChar char="Ø"/>
            </a:pPr>
            <a:endParaRPr lang="bg-BG" sz="1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48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8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75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875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750" tmFilter="0, 0; .2, .5; .8, .5; 1, 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875" autoRev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75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750" tmFilter="0, 0; .2, .5; .8, .5; 1, 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875" autoRev="1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/>
          <p:cNvSpPr>
            <a:spLocks noGrp="1"/>
          </p:cNvSpPr>
          <p:nvPr>
            <p:ph type="title"/>
          </p:nvPr>
        </p:nvSpPr>
        <p:spPr>
          <a:xfrm>
            <a:off x="352078" y="620688"/>
            <a:ext cx="8763000" cy="533400"/>
          </a:xfrm>
        </p:spPr>
        <p:txBody>
          <a:bodyPr/>
          <a:lstStyle/>
          <a:p>
            <a:r>
              <a:rPr lang="en-US" sz="2400" b="1" smtClean="0">
                <a:solidFill>
                  <a:schemeClr val="tx2"/>
                </a:solidFill>
              </a:rPr>
              <a:t>6</a:t>
            </a:r>
            <a:r>
              <a:rPr lang="en-US" b="1" smtClean="0">
                <a:solidFill>
                  <a:schemeClr val="tx2"/>
                </a:solidFill>
              </a:rPr>
              <a:t>.</a:t>
            </a:r>
            <a:r>
              <a:rPr lang="bg-BG" b="1" smtClean="0"/>
              <a:t> </a:t>
            </a:r>
            <a:r>
              <a:rPr lang="bg-BG" b="1" smtClean="0">
                <a:solidFill>
                  <a:schemeClr val="tx2"/>
                </a:solidFill>
                <a:latin typeface="Georgia" pitchFamily="18" charset="0"/>
              </a:rPr>
              <a:t>СЧЕТОВОДНА ПОЛИТИКА НА КЛУБА</a:t>
            </a:r>
            <a:r>
              <a:rPr lang="bg-BG" smtClean="0"/>
              <a:t/>
            </a:r>
            <a:br>
              <a:rPr lang="bg-BG" smtClean="0"/>
            </a:br>
            <a:endParaRPr lang="bg-BG" dirty="0"/>
          </a:p>
        </p:txBody>
      </p:sp>
      <p:sp>
        <p:nvSpPr>
          <p:cNvPr id="5" name="Контейнер за съдържани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000" smtClean="0"/>
          </a:p>
          <a:p>
            <a:endParaRPr lang="en-US" sz="2000" smtClean="0"/>
          </a:p>
          <a:p>
            <a:r>
              <a:rPr lang="bg-BG" sz="20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6.1. ТЕКУЩА СЧЕТОВОДНА ОТЧЕТНОСТ</a:t>
            </a:r>
            <a:endParaRPr lang="en-US" sz="2000" b="1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sz="2000" b="1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bg-BG" sz="20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6.2. ИЗГОТВЯНЕ НА ГФО И ПРИЛОЖЕНИEТО  КЪМ НЕГО</a:t>
            </a:r>
            <a:endParaRPr lang="en-US" sz="2000" b="1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bg-BG" sz="2000" b="1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bg-BG" sz="20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6.3. ИЗГОТВЯНЕ НА  ОТЧЕТ ПО ИЗПЪЛНЕНИЕТО НА БЮДЖЕТА ЗА РОТ. ГОДИНА</a:t>
            </a:r>
          </a:p>
          <a:p>
            <a:endParaRPr lang="bg-BG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05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1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1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460"/>
                            </p:stCondLst>
                            <p:childTnLst>
                              <p:par>
                                <p:cTn id="14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17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17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17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800"/>
                            </p:stCondLst>
                            <p:childTnLst>
                              <p:par>
                                <p:cTn id="19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175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175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175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533400"/>
          </a:xfrm>
        </p:spPr>
        <p:txBody>
          <a:bodyPr/>
          <a:lstStyle/>
          <a:p>
            <a:r>
              <a:rPr lang="en-US" b="1" dirty="0">
                <a:latin typeface="Georgia" pitchFamily="18" charset="0"/>
              </a:rPr>
              <a:t>7.  </a:t>
            </a:r>
            <a:r>
              <a:rPr lang="bg-BG" sz="1800" b="1" dirty="0">
                <a:latin typeface="Georgia" pitchFamily="18" charset="0"/>
              </a:rPr>
              <a:t>КОНТРОЛ </a:t>
            </a:r>
            <a:r>
              <a:rPr lang="en-US" sz="1800" b="1" dirty="0">
                <a:latin typeface="Georgia" pitchFamily="18" charset="0"/>
              </a:rPr>
              <a:t>  </a:t>
            </a:r>
            <a:r>
              <a:rPr lang="bg-BG" sz="1800" b="1" dirty="0">
                <a:latin typeface="Georgia" pitchFamily="18" charset="0"/>
              </a:rPr>
              <a:t>И</a:t>
            </a:r>
            <a:r>
              <a:rPr lang="en-US" sz="1800" b="1" dirty="0">
                <a:latin typeface="Georgia" pitchFamily="18" charset="0"/>
              </a:rPr>
              <a:t> </a:t>
            </a:r>
            <a:r>
              <a:rPr lang="bg-BG" sz="1800" b="1" dirty="0">
                <a:latin typeface="Georgia" pitchFamily="18" charset="0"/>
              </a:rPr>
              <a:t> ПРОЗРАЧНОСТ  </a:t>
            </a:r>
            <a:r>
              <a:rPr lang="en-US" sz="1800" b="1" dirty="0">
                <a:latin typeface="Georgia" pitchFamily="18" charset="0"/>
              </a:rPr>
              <a:t>  </a:t>
            </a:r>
            <a:r>
              <a:rPr lang="bg-BG" sz="1800" b="1" dirty="0">
                <a:latin typeface="Georgia" pitchFamily="18" charset="0"/>
              </a:rPr>
              <a:t>ПО </a:t>
            </a:r>
            <a:r>
              <a:rPr lang="en-US" sz="1800" b="1" dirty="0">
                <a:latin typeface="Georgia" pitchFamily="18" charset="0"/>
              </a:rPr>
              <a:t>  </a:t>
            </a:r>
            <a:r>
              <a:rPr lang="bg-BG" sz="1800" b="1" dirty="0">
                <a:latin typeface="Georgia" pitchFamily="18" charset="0"/>
              </a:rPr>
              <a:t>ИЗПЪЛНЕНИЕТО </a:t>
            </a:r>
            <a:r>
              <a:rPr lang="en-US" sz="1800" b="1" dirty="0">
                <a:latin typeface="Georgia" pitchFamily="18" charset="0"/>
              </a:rPr>
              <a:t>  </a:t>
            </a:r>
            <a:r>
              <a:rPr lang="bg-BG" sz="1800" b="1" dirty="0">
                <a:latin typeface="Georgia" pitchFamily="18" charset="0"/>
              </a:rPr>
              <a:t>НА </a:t>
            </a:r>
            <a:r>
              <a:rPr lang="en-US" sz="1800" b="1" dirty="0">
                <a:latin typeface="Georgia" pitchFamily="18" charset="0"/>
              </a:rPr>
              <a:t/>
            </a:r>
            <a:br>
              <a:rPr lang="en-US" sz="1800" b="1" dirty="0">
                <a:latin typeface="Georgia" pitchFamily="18" charset="0"/>
              </a:rPr>
            </a:br>
            <a:r>
              <a:rPr lang="en-US" sz="1800" b="1" dirty="0">
                <a:latin typeface="Georgia" pitchFamily="18" charset="0"/>
              </a:rPr>
              <a:t>                                </a:t>
            </a:r>
            <a:r>
              <a:rPr lang="bg-BG" sz="1800" b="1" dirty="0">
                <a:latin typeface="Georgia" pitchFamily="18" charset="0"/>
              </a:rPr>
              <a:t>БЮДЖЕТА  </a:t>
            </a:r>
            <a:r>
              <a:rPr lang="en-US" sz="1800" b="1" dirty="0">
                <a:latin typeface="Georgia" pitchFamily="18" charset="0"/>
              </a:rPr>
              <a:t>  </a:t>
            </a:r>
            <a:r>
              <a:rPr lang="bg-BG" sz="1800" b="1" dirty="0">
                <a:latin typeface="Georgia" pitchFamily="18" charset="0"/>
              </a:rPr>
              <a:t>НА </a:t>
            </a:r>
            <a:r>
              <a:rPr lang="en-US" sz="1800" b="1" dirty="0">
                <a:latin typeface="Georgia" pitchFamily="18" charset="0"/>
              </a:rPr>
              <a:t>  </a:t>
            </a:r>
            <a:r>
              <a:rPr lang="bg-BG" sz="1800" b="1" dirty="0">
                <a:latin typeface="Georgia" pitchFamily="18" charset="0"/>
              </a:rPr>
              <a:t>КЛУБА</a:t>
            </a:r>
            <a:endParaRPr lang="bg-BG" sz="1800" dirty="0"/>
          </a:p>
        </p:txBody>
      </p:sp>
      <p:sp>
        <p:nvSpPr>
          <p:cNvPr id="5" name="Контейнер за съдържание 4"/>
          <p:cNvSpPr>
            <a:spLocks noGrp="1"/>
          </p:cNvSpPr>
          <p:nvPr>
            <p:ph idx="1"/>
          </p:nvPr>
        </p:nvSpPr>
        <p:spPr>
          <a:xfrm>
            <a:off x="457200" y="1219201"/>
            <a:ext cx="7427168" cy="401000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2000" dirty="0"/>
          </a:p>
          <a:p>
            <a:pPr algn="ctr">
              <a:buFont typeface="Wingdings" pitchFamily="2" charset="2"/>
              <a:buChar char="Ø"/>
            </a:pPr>
            <a:r>
              <a:rPr lang="en-US" sz="2000" dirty="0">
                <a:solidFill>
                  <a:schemeClr val="accent6"/>
                </a:solidFill>
              </a:rPr>
              <a:t> </a:t>
            </a:r>
            <a:r>
              <a:rPr lang="ru-RU" sz="2000" dirty="0">
                <a:solidFill>
                  <a:schemeClr val="accent6"/>
                </a:solidFill>
              </a:rPr>
              <a:t>ПРЕЗИДЕНТ НА КЛУБА</a:t>
            </a:r>
            <a:endParaRPr lang="en-US" sz="2000" dirty="0">
              <a:solidFill>
                <a:schemeClr val="accent6"/>
              </a:solidFill>
            </a:endParaRPr>
          </a:p>
          <a:p>
            <a:pPr marL="0" indent="0" algn="ctr">
              <a:buNone/>
            </a:pPr>
            <a:endParaRPr lang="en-US" sz="2000" dirty="0"/>
          </a:p>
          <a:p>
            <a:pPr algn="ctr">
              <a:buFont typeface="Wingdings" pitchFamily="2" charset="2"/>
              <a:buChar char="Ø"/>
            </a:pP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  <a: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СЕКРЕТАР НА КЛУБА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0" indent="0" algn="ctr">
              <a:buNone/>
            </a:pP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buFont typeface="Wingdings" pitchFamily="2" charset="2"/>
              <a:buChar char="Ø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КОВЧЕЖНИК НА КЛУБА</a:t>
            </a:r>
            <a:endParaRPr lang="bg-BG" sz="2000" dirty="0"/>
          </a:p>
        </p:txBody>
      </p:sp>
    </p:spTree>
    <p:extLst>
      <p:ext uri="{BB962C8B-B14F-4D97-AF65-F5344CB8AC3E}">
        <p14:creationId xmlns:p14="http://schemas.microsoft.com/office/powerpoint/2010/main" val="200445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7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533400"/>
          </a:xfrm>
        </p:spPr>
        <p:txBody>
          <a:bodyPr/>
          <a:lstStyle/>
          <a:p>
            <a:r>
              <a:rPr lang="bg-BG" b="1" dirty="0" smtClean="0">
                <a:latin typeface="Georgia" pitchFamily="18" charset="0"/>
              </a:rPr>
              <a:t>Приложения</a:t>
            </a:r>
            <a:endParaRPr lang="bg-BG" sz="1800" dirty="0"/>
          </a:p>
        </p:txBody>
      </p:sp>
      <p:sp>
        <p:nvSpPr>
          <p:cNvPr id="5" name="Контейнер за съдържание 4"/>
          <p:cNvSpPr>
            <a:spLocks noGrp="1"/>
          </p:cNvSpPr>
          <p:nvPr>
            <p:ph idx="1"/>
          </p:nvPr>
        </p:nvSpPr>
        <p:spPr>
          <a:xfrm>
            <a:off x="457200" y="1219201"/>
            <a:ext cx="7427168" cy="401000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2000" dirty="0"/>
          </a:p>
          <a:p>
            <a:pPr algn="ctr">
              <a:buFont typeface="Wingdings" pitchFamily="2" charset="2"/>
              <a:buChar char="Ø"/>
            </a:pPr>
            <a:r>
              <a:rPr lang="bg-BG" sz="2000" dirty="0" smtClean="0">
                <a:solidFill>
                  <a:schemeClr val="accent6"/>
                </a:solidFill>
                <a:hlinkClick r:id="rId2" action="ppaction://hlinkfile"/>
              </a:rPr>
              <a:t>Примерен бюджет</a:t>
            </a:r>
            <a:endParaRPr lang="en-US" sz="2000" dirty="0">
              <a:solidFill>
                <a:schemeClr val="accent6"/>
              </a:solidFill>
            </a:endParaRPr>
          </a:p>
          <a:p>
            <a:pPr marL="0" indent="0" algn="ctr">
              <a:buNone/>
            </a:pPr>
            <a:endParaRPr lang="en-US" sz="2000" dirty="0"/>
          </a:p>
          <a:p>
            <a:pPr algn="ctr">
              <a:buFont typeface="Wingdings" pitchFamily="2" charset="2"/>
              <a:buChar char="Ø"/>
            </a:pPr>
            <a:r>
              <a:rPr lang="bg-BG" sz="2000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3" action="ppaction://hlinkfile"/>
              </a:rPr>
              <a:t>План сметка</a:t>
            </a: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81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/>
          <p:cNvSpPr>
            <a:spLocks noGrp="1"/>
          </p:cNvSpPr>
          <p:nvPr>
            <p:ph type="ctrTitle"/>
          </p:nvPr>
        </p:nvSpPr>
        <p:spPr>
          <a:xfrm>
            <a:off x="0" y="3068960"/>
            <a:ext cx="9296400" cy="1584176"/>
          </a:xfrm>
        </p:spPr>
        <p:txBody>
          <a:bodyPr/>
          <a:lstStyle/>
          <a:p>
            <a:r>
              <a:rPr lang="bg-BG" dirty="0"/>
              <a:t>к</a:t>
            </a:r>
            <a:r>
              <a:rPr lang="bg-BG" dirty="0" smtClean="0"/>
              <a:t>рай…..</a:t>
            </a:r>
            <a:br>
              <a:rPr lang="bg-BG" dirty="0" smtClean="0"/>
            </a:b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32663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" y="0"/>
            <a:ext cx="9137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441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bg-BG" b="1" dirty="0" smtClean="0"/>
              <a:t>Райка Арабаджиева, АДГ</a:t>
            </a:r>
            <a:endParaRPr lang="bg-BG" b="1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altLang="en-US" sz="3600" dirty="0">
                <a:latin typeface="Arial Narrow Bold" pitchFamily="34" charset="0"/>
              </a:rPr>
              <a:t>Анализирай това</a:t>
            </a:r>
            <a:br>
              <a:rPr lang="bg-BG" altLang="en-US" sz="3600" dirty="0">
                <a:latin typeface="Arial Narrow Bold" pitchFamily="34" charset="0"/>
              </a:rPr>
            </a:br>
            <a:r>
              <a:rPr lang="en-US" altLang="en-US" sz="2400" dirty="0">
                <a:latin typeface="Arial Narrow Bold" pitchFamily="34" charset="0"/>
              </a:rPr>
              <a:t>SWOT</a:t>
            </a:r>
            <a:r>
              <a:rPr lang="bg-BG" altLang="en-US" sz="2400" dirty="0">
                <a:latin typeface="Arial Narrow Bold" pitchFamily="34" charset="0"/>
              </a:rPr>
              <a:t> анализ. Целеполагане и планиране.</a:t>
            </a:r>
            <a:endParaRPr lang="bg-B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4290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>
                <a:latin typeface="Arial Narrow" pitchFamily="34" charset="0"/>
              </a:rPr>
              <a:t>SWOT</a:t>
            </a:r>
            <a:r>
              <a:rPr lang="bg-BG" altLang="en-US" smtClean="0">
                <a:latin typeface="Arial Narrow" pitchFamily="34" charset="0"/>
              </a:rPr>
              <a:t> анализ. Целеполагане и планиране</a:t>
            </a:r>
            <a:endParaRPr lang="en-US" altLang="en-US" smtClean="0"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tIns="0" rIns="0" bIns="0"/>
          <a:lstStyle/>
          <a:p>
            <a:pPr marL="0" indent="0" eaLnBrk="1" fontAlgn="auto" hangingPunct="1">
              <a:spcAft>
                <a:spcPts val="300"/>
              </a:spcAft>
              <a:buFont typeface="Arial"/>
              <a:buNone/>
              <a:defRPr/>
            </a:pPr>
            <a:endParaRPr lang="en-US" sz="1600" b="1" u="sng" dirty="0" smtClean="0">
              <a:solidFill>
                <a:schemeClr val="accent1"/>
              </a:solidFill>
              <a:ea typeface="+mn-ea"/>
            </a:endParaRPr>
          </a:p>
          <a:p>
            <a:pPr marL="114300" indent="0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buFont typeface="Arial" pitchFamily="34" charset="0"/>
              <a:buNone/>
              <a:defRPr/>
            </a:pPr>
            <a:endParaRPr lang="en-US" sz="1700" dirty="0">
              <a:ea typeface="+mn-ea"/>
            </a:endParaRPr>
          </a:p>
          <a:p>
            <a:pPr marL="285750" indent="-285750"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1600" dirty="0" smtClean="0">
              <a:ea typeface="+mn-ea"/>
            </a:endParaRPr>
          </a:p>
        </p:txBody>
      </p:sp>
      <p:sp>
        <p:nvSpPr>
          <p:cNvPr id="30724" name="Rectangle 1"/>
          <p:cNvSpPr>
            <a:spLocks noChangeArrowheads="1"/>
          </p:cNvSpPr>
          <p:nvPr/>
        </p:nvSpPr>
        <p:spPr bwMode="auto">
          <a:xfrm>
            <a:off x="415925" y="1628775"/>
            <a:ext cx="7966075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buFont typeface="Arial" pitchFamily="34" charset="0"/>
              <a:buNone/>
            </a:pPr>
            <a:r>
              <a:rPr lang="bg-BG" altLang="en-US" sz="2800" b="1" u="sng">
                <a:solidFill>
                  <a:srgbClr val="000099"/>
                </a:solidFill>
                <a:latin typeface="Georgia" pitchFamily="18" charset="0"/>
              </a:rPr>
              <a:t>Стратегически план на Дистрикт 2482: Нашите цели</a:t>
            </a:r>
            <a:r>
              <a:rPr lang="bg-BG" altLang="en-US">
                <a:solidFill>
                  <a:srgbClr val="000099"/>
                </a:solidFill>
                <a:latin typeface="Georgia" pitchFamily="18" charset="0"/>
              </a:rPr>
              <a:t>:</a:t>
            </a:r>
          </a:p>
          <a:p>
            <a:pPr>
              <a:buFont typeface="Arial" pitchFamily="34" charset="0"/>
              <a:buNone/>
            </a:pPr>
            <a:r>
              <a:rPr lang="bg-BG" altLang="en-US">
                <a:solidFill>
                  <a:srgbClr val="002060"/>
                </a:solidFill>
                <a:latin typeface="Georgia" pitchFamily="18" charset="0"/>
              </a:rPr>
              <a:t>        </a:t>
            </a:r>
          </a:p>
          <a:p>
            <a:pPr>
              <a:buFont typeface="Arial" pitchFamily="34" charset="0"/>
              <a:buNone/>
            </a:pPr>
            <a:r>
              <a:rPr lang="bg-BG" altLang="en-US">
                <a:solidFill>
                  <a:srgbClr val="002060"/>
                </a:solidFill>
                <a:latin typeface="Georgia" pitchFamily="18" charset="0"/>
              </a:rPr>
              <a:t>             </a:t>
            </a:r>
            <a:r>
              <a:rPr lang="bg-BG" altLang="en-US" sz="2000">
                <a:solidFill>
                  <a:srgbClr val="002060"/>
                </a:solidFill>
                <a:latin typeface="Georgia" pitchFamily="18" charset="0"/>
              </a:rPr>
              <a:t>Подкрепа за силни клубове и развитие на </a:t>
            </a:r>
            <a:r>
              <a:rPr lang="en-US" altLang="en-US" sz="2000">
                <a:solidFill>
                  <a:srgbClr val="002060"/>
                </a:solidFill>
                <a:latin typeface="Georgia" pitchFamily="18" charset="0"/>
              </a:rPr>
              <a:t> </a:t>
            </a:r>
          </a:p>
          <a:p>
            <a:pPr>
              <a:buFont typeface="Arial" pitchFamily="34" charset="0"/>
              <a:buNone/>
            </a:pPr>
            <a:r>
              <a:rPr lang="en-US" altLang="en-US" sz="2000">
                <a:solidFill>
                  <a:srgbClr val="002060"/>
                </a:solidFill>
                <a:latin typeface="Georgia" pitchFamily="18" charset="0"/>
              </a:rPr>
              <a:t>           </a:t>
            </a:r>
            <a:r>
              <a:rPr lang="bg-BG" altLang="en-US" sz="2000">
                <a:solidFill>
                  <a:srgbClr val="002060"/>
                </a:solidFill>
                <a:latin typeface="Georgia" pitchFamily="18" charset="0"/>
              </a:rPr>
              <a:t>  членството;</a:t>
            </a:r>
          </a:p>
          <a:p>
            <a:pPr>
              <a:buFont typeface="Arial" pitchFamily="34" charset="0"/>
              <a:buNone/>
            </a:pPr>
            <a:endParaRPr lang="en-US" altLang="en-US" sz="2000">
              <a:solidFill>
                <a:srgbClr val="002060"/>
              </a:solidFill>
              <a:latin typeface="Georgia" pitchFamily="18" charset="0"/>
            </a:endParaRPr>
          </a:p>
          <a:p>
            <a:pPr>
              <a:buFont typeface="Arial" pitchFamily="34" charset="0"/>
              <a:buNone/>
            </a:pPr>
            <a:r>
              <a:rPr lang="bg-BG" altLang="en-US" sz="2000">
                <a:solidFill>
                  <a:srgbClr val="002060"/>
                </a:solidFill>
                <a:latin typeface="Georgia" pitchFamily="18" charset="0"/>
              </a:rPr>
              <a:t>              Фокус върху устойчиви хуманитарни проекти</a:t>
            </a:r>
          </a:p>
          <a:p>
            <a:pPr>
              <a:buFont typeface="Arial" pitchFamily="34" charset="0"/>
              <a:buNone/>
            </a:pPr>
            <a:r>
              <a:rPr lang="bg-BG" altLang="en-US" sz="2000">
                <a:solidFill>
                  <a:srgbClr val="002060"/>
                </a:solidFill>
                <a:latin typeface="Georgia" pitchFamily="18" charset="0"/>
              </a:rPr>
              <a:t>           в  служба на общността;</a:t>
            </a:r>
            <a:r>
              <a:rPr lang="en-US" altLang="en-US" sz="2000">
                <a:solidFill>
                  <a:srgbClr val="002060"/>
                </a:solidFill>
                <a:latin typeface="Georgia" pitchFamily="18" charset="0"/>
              </a:rPr>
              <a:t>   </a:t>
            </a:r>
            <a:endParaRPr lang="bg-BG" altLang="en-US" sz="2000">
              <a:solidFill>
                <a:srgbClr val="002060"/>
              </a:solidFill>
              <a:latin typeface="Georgia" pitchFamily="18" charset="0"/>
            </a:endParaRPr>
          </a:p>
          <a:p>
            <a:pPr>
              <a:buFont typeface="Arial" pitchFamily="34" charset="0"/>
              <a:buNone/>
            </a:pPr>
            <a:r>
              <a:rPr lang="en-US" altLang="en-US" sz="2000">
                <a:solidFill>
                  <a:srgbClr val="002060"/>
                </a:solidFill>
                <a:latin typeface="Georgia" pitchFamily="18" charset="0"/>
              </a:rPr>
              <a:t> </a:t>
            </a:r>
            <a:endParaRPr lang="bg-BG" altLang="en-US" sz="2000">
              <a:solidFill>
                <a:srgbClr val="002060"/>
              </a:solidFill>
              <a:latin typeface="Georgia" pitchFamily="18" charset="0"/>
            </a:endParaRPr>
          </a:p>
          <a:p>
            <a:pPr>
              <a:buFont typeface="Arial" pitchFamily="34" charset="0"/>
              <a:buNone/>
            </a:pPr>
            <a:r>
              <a:rPr lang="en-US" altLang="en-US" sz="2000">
                <a:solidFill>
                  <a:srgbClr val="002060"/>
                </a:solidFill>
                <a:latin typeface="Georgia" pitchFamily="18" charset="0"/>
              </a:rPr>
              <a:t>                       </a:t>
            </a:r>
          </a:p>
          <a:p>
            <a:pPr>
              <a:buFont typeface="Arial" pitchFamily="34" charset="0"/>
              <a:buNone/>
            </a:pPr>
            <a:r>
              <a:rPr lang="bg-BG" altLang="en-US" sz="2000">
                <a:solidFill>
                  <a:srgbClr val="002060"/>
                </a:solidFill>
                <a:latin typeface="Georgia" pitchFamily="18" charset="0"/>
              </a:rPr>
              <a:t>             Ефективни връзки с обществеността,  познаване  </a:t>
            </a:r>
          </a:p>
          <a:p>
            <a:pPr>
              <a:buFont typeface="Arial" pitchFamily="34" charset="0"/>
              <a:buNone/>
            </a:pPr>
            <a:r>
              <a:rPr lang="bg-BG" altLang="en-US" sz="2000">
                <a:solidFill>
                  <a:srgbClr val="002060"/>
                </a:solidFill>
                <a:latin typeface="Georgia" pitchFamily="18" charset="0"/>
              </a:rPr>
              <a:t>           и положителен публичен имидж  на Ротари.</a:t>
            </a:r>
            <a:endParaRPr lang="en-US" altLang="en-US" sz="2000">
              <a:latin typeface="Georgia" pitchFamily="18" charset="0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755576" y="2852936"/>
            <a:ext cx="529423" cy="529423"/>
            <a:chOff x="3657600" y="1600200"/>
            <a:chExt cx="1066800" cy="1066800"/>
          </a:xfrm>
          <a:solidFill>
            <a:srgbClr val="0098E0"/>
          </a:solidFill>
        </p:grpSpPr>
        <p:sp>
          <p:nvSpPr>
            <p:cNvPr id="6" name="Oval 3"/>
            <p:cNvSpPr/>
            <p:nvPr/>
          </p:nvSpPr>
          <p:spPr>
            <a:xfrm>
              <a:off x="3657600" y="1600200"/>
              <a:ext cx="1066800" cy="106680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pic>
          <p:nvPicPr>
            <p:cNvPr id="7" name="Picture 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00854" y="1768578"/>
              <a:ext cx="580292" cy="730045"/>
            </a:xfrm>
            <a:prstGeom prst="rect">
              <a:avLst/>
            </a:prstGeom>
            <a:grpFill/>
          </p:spPr>
        </p:pic>
      </p:grpSp>
      <p:grpSp>
        <p:nvGrpSpPr>
          <p:cNvPr id="4" name="Group 5"/>
          <p:cNvGrpSpPr/>
          <p:nvPr/>
        </p:nvGrpSpPr>
        <p:grpSpPr>
          <a:xfrm>
            <a:off x="755576" y="3753151"/>
            <a:ext cx="530352" cy="530352"/>
            <a:chOff x="1905000" y="1447800"/>
            <a:chExt cx="914400" cy="914400"/>
          </a:xfrm>
          <a:solidFill>
            <a:srgbClr val="0098E0"/>
          </a:solidFill>
        </p:grpSpPr>
        <p:sp>
          <p:nvSpPr>
            <p:cNvPr id="9" name="Oval 6"/>
            <p:cNvSpPr/>
            <p:nvPr/>
          </p:nvSpPr>
          <p:spPr>
            <a:xfrm>
              <a:off x="1905000" y="1447800"/>
              <a:ext cx="914400" cy="91440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dirty="0"/>
            </a:p>
          </p:txBody>
        </p:sp>
        <p:pic>
          <p:nvPicPr>
            <p:cNvPr id="10" name="Picture 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57400" y="1600200"/>
              <a:ext cx="563880" cy="609600"/>
            </a:xfrm>
            <a:prstGeom prst="rect">
              <a:avLst/>
            </a:prstGeom>
            <a:grpFill/>
          </p:spPr>
        </p:pic>
      </p:grpSp>
      <p:pic>
        <p:nvPicPr>
          <p:cNvPr id="30727" name="Picture 2" descr="C:\Users\nina.miteva\Documents\Essentials\DGN\Presentation\Areas of focu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4195763"/>
            <a:ext cx="114935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28" name="Group 8"/>
          <p:cNvGrpSpPr>
            <a:grpSpLocks/>
          </p:cNvGrpSpPr>
          <p:nvPr/>
        </p:nvGrpSpPr>
        <p:grpSpPr bwMode="auto">
          <a:xfrm>
            <a:off x="755650" y="4986338"/>
            <a:ext cx="530225" cy="530225"/>
            <a:chOff x="609600" y="1524000"/>
            <a:chExt cx="914400" cy="914400"/>
          </a:xfrm>
        </p:grpSpPr>
        <p:sp>
          <p:nvSpPr>
            <p:cNvPr id="13" name="Oval 9"/>
            <p:cNvSpPr/>
            <p:nvPr/>
          </p:nvSpPr>
          <p:spPr>
            <a:xfrm>
              <a:off x="609600" y="1524000"/>
              <a:ext cx="914400" cy="914400"/>
            </a:xfrm>
            <a:prstGeom prst="ellipse">
              <a:avLst/>
            </a:prstGeom>
            <a:solidFill>
              <a:srgbClr val="0098E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dirty="0"/>
            </a:p>
          </p:txBody>
        </p:sp>
        <p:pic>
          <p:nvPicPr>
            <p:cNvPr id="30730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667" y="1761066"/>
              <a:ext cx="685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262042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>
                <a:latin typeface="Arial Narrow" pitchFamily="34" charset="0"/>
              </a:rPr>
              <a:t>SWOT</a:t>
            </a:r>
            <a:r>
              <a:rPr lang="bg-BG" altLang="en-US" smtClean="0">
                <a:latin typeface="Arial Narrow" pitchFamily="34" charset="0"/>
              </a:rPr>
              <a:t> анализ. Целеполагане и планиране</a:t>
            </a:r>
            <a:endParaRPr lang="en-US" altLang="en-US" smtClean="0"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tIns="0" rIns="0" bIns="0"/>
          <a:lstStyle/>
          <a:p>
            <a:pPr marL="0" indent="0">
              <a:buFont typeface="Arial" pitchFamily="34" charset="0"/>
              <a:buNone/>
              <a:defRPr/>
            </a:pPr>
            <a:r>
              <a:rPr lang="bg-BG" altLang="en-US" sz="1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              </a:t>
            </a:r>
            <a:r>
              <a:rPr lang="bg-BG" altLang="en-US" sz="2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Подкрепа </a:t>
            </a:r>
            <a:r>
              <a:rPr lang="bg-BG" altLang="en-US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за силни клубове и развитие на </a:t>
            </a:r>
            <a:r>
              <a:rPr lang="en-US" altLang="en-US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bg-BG" altLang="en-US" sz="2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членството</a:t>
            </a:r>
            <a:endParaRPr lang="en-US" sz="2400" b="1" u="sng" dirty="0" smtClean="0">
              <a:solidFill>
                <a:schemeClr val="accent1"/>
              </a:solidFill>
              <a:ea typeface="+mn-ea"/>
            </a:endParaRPr>
          </a:p>
          <a:p>
            <a:pPr marL="400050" indent="-285750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defRPr/>
            </a:pPr>
            <a:r>
              <a:rPr lang="bg-BG" sz="1600" dirty="0" smtClean="0">
                <a:solidFill>
                  <a:srgbClr val="002060"/>
                </a:solidFill>
                <a:ea typeface="+mn-ea"/>
              </a:rPr>
              <a:t>Брой членове? </a:t>
            </a:r>
          </a:p>
          <a:p>
            <a:pPr marL="400050" indent="-285750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defRPr/>
            </a:pPr>
            <a:r>
              <a:rPr lang="bg-BG" sz="1600" dirty="0" smtClean="0">
                <a:solidFill>
                  <a:srgbClr val="002060"/>
                </a:solidFill>
                <a:ea typeface="+mn-ea"/>
              </a:rPr>
              <a:t>Работят ли клубните комисии?</a:t>
            </a:r>
          </a:p>
          <a:p>
            <a:pPr marL="400050" indent="-285750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defRPr/>
            </a:pPr>
            <a:r>
              <a:rPr lang="bg-BG" sz="1600" dirty="0" smtClean="0">
                <a:solidFill>
                  <a:srgbClr val="002060"/>
                </a:solidFill>
                <a:ea typeface="+mn-ea"/>
              </a:rPr>
              <a:t>Многообразие – привличане на млади хора, жени? Представени професии? </a:t>
            </a:r>
          </a:p>
          <a:p>
            <a:pPr marL="400050" indent="-285750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defRPr/>
            </a:pPr>
            <a:r>
              <a:rPr lang="bg-BG" sz="1600" dirty="0" smtClean="0">
                <a:solidFill>
                  <a:srgbClr val="002060"/>
                </a:solidFill>
                <a:ea typeface="+mn-ea"/>
              </a:rPr>
              <a:t>Работа с младите хора, работа със спонсорираните младежки програми?</a:t>
            </a:r>
          </a:p>
          <a:p>
            <a:pPr marL="400050" indent="-285750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defRPr/>
            </a:pPr>
            <a:r>
              <a:rPr lang="bg-BG" sz="1600" dirty="0" smtClean="0">
                <a:solidFill>
                  <a:srgbClr val="002060"/>
                </a:solidFill>
                <a:ea typeface="+mn-ea"/>
              </a:rPr>
              <a:t>Клубен живот, интересни и разнообразни срещи? Участие в дистриктни събития и в събития на други Ротари клубове?</a:t>
            </a:r>
          </a:p>
          <a:p>
            <a:pPr marL="400050" indent="-285750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defRPr/>
            </a:pPr>
            <a:r>
              <a:rPr lang="bg-BG" sz="1600" dirty="0" smtClean="0">
                <a:solidFill>
                  <a:srgbClr val="002060"/>
                </a:solidFill>
                <a:ea typeface="+mn-ea"/>
              </a:rPr>
              <a:t>Разходи, свързани с членството?</a:t>
            </a:r>
          </a:p>
          <a:p>
            <a:pPr marL="400050" indent="-285750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defRPr/>
            </a:pPr>
            <a:r>
              <a:rPr lang="bg-BG" sz="1600" dirty="0" smtClean="0">
                <a:solidFill>
                  <a:srgbClr val="002060"/>
                </a:solidFill>
                <a:ea typeface="+mn-ea"/>
              </a:rPr>
              <a:t>Съхраняване на документите на клуба – памет за историята и делата?</a:t>
            </a:r>
          </a:p>
          <a:p>
            <a:pPr marL="400050" indent="-285750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defRPr/>
            </a:pPr>
            <a:r>
              <a:rPr lang="bg-BG" sz="1600" dirty="0" smtClean="0">
                <a:solidFill>
                  <a:srgbClr val="002060"/>
                </a:solidFill>
                <a:ea typeface="+mn-ea"/>
              </a:rPr>
              <a:t>Профили в </a:t>
            </a:r>
            <a:r>
              <a:rPr lang="en-US" sz="1600" dirty="0" smtClean="0">
                <a:solidFill>
                  <a:srgbClr val="002060"/>
                </a:solidFill>
                <a:ea typeface="+mn-ea"/>
              </a:rPr>
              <a:t>My Rotary </a:t>
            </a:r>
            <a:r>
              <a:rPr lang="bg-BG" sz="1600" dirty="0" smtClean="0">
                <a:solidFill>
                  <a:srgbClr val="002060"/>
                </a:solidFill>
                <a:ea typeface="+mn-ea"/>
              </a:rPr>
              <a:t>и в сайта на дистрикта –достъп до актуална информация? </a:t>
            </a:r>
          </a:p>
          <a:p>
            <a:pPr marL="400050" indent="-285750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defRPr/>
            </a:pPr>
            <a:r>
              <a:rPr lang="bg-BG" sz="1600" dirty="0" smtClean="0">
                <a:solidFill>
                  <a:srgbClr val="002060"/>
                </a:solidFill>
                <a:ea typeface="+mn-ea"/>
              </a:rPr>
              <a:t>Нужда от обучение и информация по конкретни теми?</a:t>
            </a:r>
          </a:p>
          <a:p>
            <a:pPr marL="400050" indent="-285750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defRPr/>
            </a:pPr>
            <a:endParaRPr lang="bg-BG" sz="1600" dirty="0">
              <a:solidFill>
                <a:srgbClr val="002060"/>
              </a:solidFill>
              <a:ea typeface="+mn-ea"/>
            </a:endParaRPr>
          </a:p>
          <a:p>
            <a:pPr marL="400050" indent="-285750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defRPr/>
            </a:pPr>
            <a:endParaRPr lang="bg-BG" sz="1600" dirty="0" smtClean="0">
              <a:solidFill>
                <a:srgbClr val="002060"/>
              </a:solidFill>
              <a:ea typeface="+mn-ea"/>
            </a:endParaRPr>
          </a:p>
          <a:p>
            <a:pPr marL="114300" indent="0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buFont typeface="Arial" pitchFamily="34" charset="0"/>
              <a:buNone/>
              <a:defRPr/>
            </a:pPr>
            <a:endParaRPr lang="bg-BG" sz="1600" dirty="0" smtClean="0">
              <a:solidFill>
                <a:srgbClr val="002060"/>
              </a:solidFill>
              <a:ea typeface="+mn-ea"/>
            </a:endParaRPr>
          </a:p>
          <a:p>
            <a:pPr marL="114300" indent="0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buFont typeface="Arial" pitchFamily="34" charset="0"/>
              <a:buNone/>
              <a:defRPr/>
            </a:pPr>
            <a:endParaRPr lang="bg-BG" sz="1600" dirty="0" smtClean="0">
              <a:solidFill>
                <a:srgbClr val="002060"/>
              </a:solidFill>
              <a:ea typeface="+mn-ea"/>
            </a:endParaRPr>
          </a:p>
          <a:p>
            <a:pPr marL="114300" indent="0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buFont typeface="Arial" pitchFamily="34" charset="0"/>
              <a:buNone/>
              <a:defRPr/>
            </a:pPr>
            <a:r>
              <a:rPr lang="bg-BG" sz="1600" dirty="0" smtClean="0">
                <a:ea typeface="+mn-ea"/>
              </a:rPr>
              <a:t> </a:t>
            </a:r>
            <a:endParaRPr lang="en-US" sz="1600" dirty="0">
              <a:solidFill>
                <a:srgbClr val="002060"/>
              </a:solidFill>
            </a:endParaRPr>
          </a:p>
          <a:p>
            <a:pPr marL="400050" indent="-285750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defRPr/>
            </a:pPr>
            <a:endParaRPr lang="en-US" sz="1600" dirty="0" smtClean="0">
              <a:ea typeface="+mn-ea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611560" y="1124744"/>
            <a:ext cx="529423" cy="529423"/>
            <a:chOff x="3657600" y="1600200"/>
            <a:chExt cx="1066800" cy="1066800"/>
          </a:xfrm>
          <a:solidFill>
            <a:srgbClr val="0098E0"/>
          </a:solidFill>
        </p:grpSpPr>
        <p:sp>
          <p:nvSpPr>
            <p:cNvPr id="5" name="Oval 3"/>
            <p:cNvSpPr/>
            <p:nvPr/>
          </p:nvSpPr>
          <p:spPr>
            <a:xfrm>
              <a:off x="3657600" y="1600200"/>
              <a:ext cx="1066800" cy="106680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pic>
          <p:nvPicPr>
            <p:cNvPr id="6" name="Picture 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00854" y="1768578"/>
              <a:ext cx="580292" cy="730045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6051127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>
                <a:latin typeface="Arial Narrow" pitchFamily="34" charset="0"/>
              </a:rPr>
              <a:t>SWOT</a:t>
            </a:r>
            <a:r>
              <a:rPr lang="bg-BG" altLang="en-US" smtClean="0">
                <a:latin typeface="Arial Narrow" pitchFamily="34" charset="0"/>
              </a:rPr>
              <a:t> анализ. Целеполагане и планиране</a:t>
            </a:r>
            <a:endParaRPr lang="en-US" altLang="en-US" smtClean="0"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tIns="0" rIns="0" bIns="0"/>
          <a:lstStyle/>
          <a:p>
            <a:pPr marL="0" indent="0">
              <a:buFont typeface="Arial" pitchFamily="34" charset="0"/>
              <a:buNone/>
              <a:defRPr/>
            </a:pPr>
            <a:r>
              <a:rPr lang="bg-BG" altLang="en-US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       </a:t>
            </a:r>
            <a:r>
              <a:rPr lang="bg-BG" altLang="en-US" sz="2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Фокус </a:t>
            </a:r>
            <a:r>
              <a:rPr lang="bg-BG" altLang="en-US" sz="2000" b="1" dirty="0">
                <a:solidFill>
                  <a:srgbClr val="002060"/>
                </a:solidFill>
                <a:latin typeface="Georgia" panose="02040502050405020303" pitchFamily="18" charset="0"/>
              </a:rPr>
              <a:t>върху устойчиви хуманитарни </a:t>
            </a:r>
            <a:r>
              <a:rPr lang="bg-BG" altLang="en-US" sz="2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проекти в служба </a:t>
            </a:r>
            <a:r>
              <a:rPr lang="bg-BG" altLang="en-US" sz="2000" b="1" dirty="0">
                <a:solidFill>
                  <a:srgbClr val="002060"/>
                </a:solidFill>
                <a:latin typeface="Georgia" panose="02040502050405020303" pitchFamily="18" charset="0"/>
              </a:rPr>
              <a:t>на </a:t>
            </a:r>
            <a:r>
              <a:rPr lang="bg-BG" altLang="en-US" sz="2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общността</a:t>
            </a:r>
            <a:r>
              <a:rPr lang="en-US" altLang="en-US" sz="2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 </a:t>
            </a:r>
            <a:endParaRPr lang="bg-BG" altLang="en-US" sz="2000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bg-BG" altLang="en-US" sz="1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Как клубът работи с общността? Как се идентифицират нужди, за които клубът може да намери устойчиво решение</a:t>
            </a:r>
            <a:r>
              <a:rPr lang="en-US" altLang="en-US" sz="1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bg-BG" altLang="en-US" sz="1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със свой проект?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bg-BG" altLang="en-US" sz="1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Установени партньорства с други организации и институции?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bg-BG" altLang="en-US" sz="1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Контакти и партньорства с Ротари клубове извън България?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bg-BG" altLang="en-US" sz="1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Поддържа ли се квалификация за финансиране на проекти с дистриктни и глобални грантове?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bg-BG" altLang="en-US" sz="1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Политика за дарения към Фондация Ротари?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bg-BG" altLang="en-US" sz="1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Отличия </a:t>
            </a:r>
            <a:r>
              <a:rPr lang="en-US" altLang="en-US" sz="1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PHF? </a:t>
            </a:r>
            <a:endParaRPr lang="bg-BG" altLang="en-US" sz="1600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bg-BG" altLang="en-US" sz="1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Събития и други начини за набиране на средства за каузи и проекти?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bg-BG" altLang="en-US" sz="1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Привличане на доброволци в проектите на клуба?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bg-BG" altLang="en-US" sz="1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Лично участие на ротарианците в каузи и проекти?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bg-BG" altLang="en-US" sz="1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Нужда от обучение и помощ за конкретен проект?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lang="bg-BG" altLang="en-US" sz="16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339725" indent="-225425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buFont typeface="Wingdings" charset="2"/>
              <a:buChar char="§"/>
              <a:defRPr/>
            </a:pPr>
            <a:endParaRPr lang="en-US" sz="1700" dirty="0">
              <a:solidFill>
                <a:srgbClr val="002060"/>
              </a:solidFill>
              <a:ea typeface="+mn-ea"/>
            </a:endParaRPr>
          </a:p>
          <a:p>
            <a:pPr marL="285750" indent="-285750"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1600" dirty="0" smtClean="0">
              <a:ea typeface="+mn-ea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415925" y="1124744"/>
            <a:ext cx="530352" cy="530352"/>
            <a:chOff x="1905000" y="1447800"/>
            <a:chExt cx="914400" cy="914400"/>
          </a:xfrm>
          <a:solidFill>
            <a:srgbClr val="0098E0"/>
          </a:solidFill>
        </p:grpSpPr>
        <p:sp>
          <p:nvSpPr>
            <p:cNvPr id="5" name="Oval 6"/>
            <p:cNvSpPr/>
            <p:nvPr/>
          </p:nvSpPr>
          <p:spPr>
            <a:xfrm>
              <a:off x="1905000" y="1447800"/>
              <a:ext cx="914400" cy="91440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dirty="0"/>
            </a:p>
          </p:txBody>
        </p:sp>
        <p:pic>
          <p:nvPicPr>
            <p:cNvPr id="6" name="Picture 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57400" y="1600200"/>
              <a:ext cx="563880" cy="609600"/>
            </a:xfrm>
            <a:prstGeom prst="rect">
              <a:avLst/>
            </a:prstGeom>
            <a:grpFill/>
          </p:spPr>
        </p:pic>
      </p:grpSp>
      <p:pic>
        <p:nvPicPr>
          <p:cNvPr id="32773" name="Picture 2" descr="C:\Users\nina.miteva\Documents\Essentials\DGN\Presentation\Areas of focu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37112"/>
            <a:ext cx="114935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61484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bg-BG" altLang="en-US" sz="2400" b="1" dirty="0">
                <a:latin typeface="Times New Roman" pitchFamily="18" charset="0"/>
                <a:cs typeface="Times New Roman" pitchFamily="18" charset="0"/>
              </a:rPr>
              <a:t>Стратегическо планиране – Първи стъпки</a:t>
            </a:r>
            <a:endParaRPr lang="en-US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rrow: Bent-Up 2">
            <a:extLst>
              <a:ext uri="{FF2B5EF4-FFF2-40B4-BE49-F238E27FC236}">
                <a16:creationId xmlns:a16="http://schemas.microsoft.com/office/drawing/2014/main" xmlns="" id="{5057ED46-D931-4BD2-8DA3-9FE2B32AC142}"/>
              </a:ext>
            </a:extLst>
          </p:cNvPr>
          <p:cNvSpPr/>
          <p:nvPr/>
        </p:nvSpPr>
        <p:spPr>
          <a:xfrm rot="5400000">
            <a:off x="1705773" y="2345303"/>
            <a:ext cx="902982" cy="1028014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dk2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03868C26-50DC-49B7-BC05-D5E71FD65AFD}"/>
              </a:ext>
            </a:extLst>
          </p:cNvPr>
          <p:cNvSpPr/>
          <p:nvPr/>
        </p:nvSpPr>
        <p:spPr>
          <a:xfrm>
            <a:off x="1466537" y="1344329"/>
            <a:ext cx="1520091" cy="1064014"/>
          </a:xfrm>
          <a:custGeom>
            <a:avLst/>
            <a:gdLst>
              <a:gd name="connsiteX0" fmla="*/ 0 w 1520091"/>
              <a:gd name="connsiteY0" fmla="*/ 177371 h 1064014"/>
              <a:gd name="connsiteX1" fmla="*/ 177371 w 1520091"/>
              <a:gd name="connsiteY1" fmla="*/ 0 h 1064014"/>
              <a:gd name="connsiteX2" fmla="*/ 1342720 w 1520091"/>
              <a:gd name="connsiteY2" fmla="*/ 0 h 1064014"/>
              <a:gd name="connsiteX3" fmla="*/ 1520091 w 1520091"/>
              <a:gd name="connsiteY3" fmla="*/ 177371 h 1064014"/>
              <a:gd name="connsiteX4" fmla="*/ 1520091 w 1520091"/>
              <a:gd name="connsiteY4" fmla="*/ 886643 h 1064014"/>
              <a:gd name="connsiteX5" fmla="*/ 1342720 w 1520091"/>
              <a:gd name="connsiteY5" fmla="*/ 1064014 h 1064014"/>
              <a:gd name="connsiteX6" fmla="*/ 177371 w 1520091"/>
              <a:gd name="connsiteY6" fmla="*/ 1064014 h 1064014"/>
              <a:gd name="connsiteX7" fmla="*/ 0 w 1520091"/>
              <a:gd name="connsiteY7" fmla="*/ 886643 h 1064014"/>
              <a:gd name="connsiteX8" fmla="*/ 0 w 1520091"/>
              <a:gd name="connsiteY8" fmla="*/ 177371 h 1064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0091" h="1064014">
                <a:moveTo>
                  <a:pt x="0" y="177371"/>
                </a:moveTo>
                <a:cubicBezTo>
                  <a:pt x="0" y="79412"/>
                  <a:pt x="79412" y="0"/>
                  <a:pt x="177371" y="0"/>
                </a:cubicBezTo>
                <a:lnTo>
                  <a:pt x="1342720" y="0"/>
                </a:lnTo>
                <a:cubicBezTo>
                  <a:pt x="1440679" y="0"/>
                  <a:pt x="1520091" y="79412"/>
                  <a:pt x="1520091" y="177371"/>
                </a:cubicBezTo>
                <a:lnTo>
                  <a:pt x="1520091" y="886643"/>
                </a:lnTo>
                <a:cubicBezTo>
                  <a:pt x="1520091" y="984602"/>
                  <a:pt x="1440679" y="1064014"/>
                  <a:pt x="1342720" y="1064014"/>
                </a:cubicBezTo>
                <a:lnTo>
                  <a:pt x="177371" y="1064014"/>
                </a:lnTo>
                <a:cubicBezTo>
                  <a:pt x="79412" y="1064014"/>
                  <a:pt x="0" y="984602"/>
                  <a:pt x="0" y="886643"/>
                </a:cubicBezTo>
                <a:lnTo>
                  <a:pt x="0" y="177371"/>
                </a:ln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910" tIns="112910" rIns="112910" bIns="11291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bg-BG" altLang="en-US" sz="1600" kern="1200" dirty="0">
                <a:latin typeface="Times New Roman" panose="02020603050405020304" pitchFamily="18" charset="0"/>
                <a:cs typeface="Times New Roman" panose="02020603050405020304" pitchFamily="18" charset="0"/>
                <a:sym typeface="Georgia" panose="02040502050405020303" pitchFamily="18" charset="0"/>
              </a:rPr>
              <a:t>Сформирайте екип</a:t>
            </a:r>
            <a:endPara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575E6BD2-BB01-42B9-915E-A6FF3A6958F6}"/>
              </a:ext>
            </a:extLst>
          </p:cNvPr>
          <p:cNvSpPr/>
          <p:nvPr/>
        </p:nvSpPr>
        <p:spPr>
          <a:xfrm>
            <a:off x="2951693" y="1445807"/>
            <a:ext cx="1369181" cy="859983"/>
          </a:xfrm>
          <a:custGeom>
            <a:avLst/>
            <a:gdLst>
              <a:gd name="connsiteX0" fmla="*/ 0 w 1369181"/>
              <a:gd name="connsiteY0" fmla="*/ 0 h 859983"/>
              <a:gd name="connsiteX1" fmla="*/ 1369181 w 1369181"/>
              <a:gd name="connsiteY1" fmla="*/ 0 h 859983"/>
              <a:gd name="connsiteX2" fmla="*/ 1369181 w 1369181"/>
              <a:gd name="connsiteY2" fmla="*/ 859983 h 859983"/>
              <a:gd name="connsiteX3" fmla="*/ 0 w 1369181"/>
              <a:gd name="connsiteY3" fmla="*/ 859983 h 859983"/>
              <a:gd name="connsiteX4" fmla="*/ 0 w 1369181"/>
              <a:gd name="connsiteY4" fmla="*/ 0 h 85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181" h="859983">
                <a:moveTo>
                  <a:pt x="0" y="0"/>
                </a:moveTo>
                <a:lnTo>
                  <a:pt x="1369181" y="0"/>
                </a:lnTo>
                <a:lnTo>
                  <a:pt x="1369181" y="859983"/>
                </a:lnTo>
                <a:lnTo>
                  <a:pt x="0" y="85998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1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Паст и настоящи клубни лидери</a:t>
            </a:r>
            <a:endPara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Bent-Up 6">
            <a:extLst>
              <a:ext uri="{FF2B5EF4-FFF2-40B4-BE49-F238E27FC236}">
                <a16:creationId xmlns:a16="http://schemas.microsoft.com/office/drawing/2014/main" xmlns="" id="{4318B87E-10B1-458F-BDAC-4B9DEFB49B84}"/>
              </a:ext>
            </a:extLst>
          </p:cNvPr>
          <p:cNvSpPr/>
          <p:nvPr/>
        </p:nvSpPr>
        <p:spPr>
          <a:xfrm rot="5400000">
            <a:off x="3029357" y="3540543"/>
            <a:ext cx="902982" cy="1028014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dk2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CD5556D8-AF3A-4A38-A857-7FDC577DDA0C}"/>
              </a:ext>
            </a:extLst>
          </p:cNvPr>
          <p:cNvSpPr/>
          <p:nvPr/>
        </p:nvSpPr>
        <p:spPr>
          <a:xfrm>
            <a:off x="2790122" y="2539568"/>
            <a:ext cx="1520091" cy="1064014"/>
          </a:xfrm>
          <a:custGeom>
            <a:avLst/>
            <a:gdLst>
              <a:gd name="connsiteX0" fmla="*/ 0 w 1520091"/>
              <a:gd name="connsiteY0" fmla="*/ 177371 h 1064014"/>
              <a:gd name="connsiteX1" fmla="*/ 177371 w 1520091"/>
              <a:gd name="connsiteY1" fmla="*/ 0 h 1064014"/>
              <a:gd name="connsiteX2" fmla="*/ 1342720 w 1520091"/>
              <a:gd name="connsiteY2" fmla="*/ 0 h 1064014"/>
              <a:gd name="connsiteX3" fmla="*/ 1520091 w 1520091"/>
              <a:gd name="connsiteY3" fmla="*/ 177371 h 1064014"/>
              <a:gd name="connsiteX4" fmla="*/ 1520091 w 1520091"/>
              <a:gd name="connsiteY4" fmla="*/ 886643 h 1064014"/>
              <a:gd name="connsiteX5" fmla="*/ 1342720 w 1520091"/>
              <a:gd name="connsiteY5" fmla="*/ 1064014 h 1064014"/>
              <a:gd name="connsiteX6" fmla="*/ 177371 w 1520091"/>
              <a:gd name="connsiteY6" fmla="*/ 1064014 h 1064014"/>
              <a:gd name="connsiteX7" fmla="*/ 0 w 1520091"/>
              <a:gd name="connsiteY7" fmla="*/ 886643 h 1064014"/>
              <a:gd name="connsiteX8" fmla="*/ 0 w 1520091"/>
              <a:gd name="connsiteY8" fmla="*/ 177371 h 1064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0091" h="1064014">
                <a:moveTo>
                  <a:pt x="0" y="177371"/>
                </a:moveTo>
                <a:cubicBezTo>
                  <a:pt x="0" y="79412"/>
                  <a:pt x="79412" y="0"/>
                  <a:pt x="177371" y="0"/>
                </a:cubicBezTo>
                <a:lnTo>
                  <a:pt x="1342720" y="0"/>
                </a:lnTo>
                <a:cubicBezTo>
                  <a:pt x="1440679" y="0"/>
                  <a:pt x="1520091" y="79412"/>
                  <a:pt x="1520091" y="177371"/>
                </a:cubicBezTo>
                <a:lnTo>
                  <a:pt x="1520091" y="886643"/>
                </a:lnTo>
                <a:cubicBezTo>
                  <a:pt x="1520091" y="984602"/>
                  <a:pt x="1440679" y="1064014"/>
                  <a:pt x="1342720" y="1064014"/>
                </a:cubicBezTo>
                <a:lnTo>
                  <a:pt x="177371" y="1064014"/>
                </a:lnTo>
                <a:cubicBezTo>
                  <a:pt x="79412" y="1064014"/>
                  <a:pt x="0" y="984602"/>
                  <a:pt x="0" y="886643"/>
                </a:cubicBezTo>
                <a:lnTo>
                  <a:pt x="0" y="177371"/>
                </a:ln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9100" tIns="109100" rIns="109100" bIns="109100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bg-BG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Организирайте срещи</a:t>
            </a:r>
            <a:endParaRPr lang="en-US" sz="15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0BAA0710-364C-4291-8EA9-B51E6A9DC828}"/>
              </a:ext>
            </a:extLst>
          </p:cNvPr>
          <p:cNvSpPr/>
          <p:nvPr/>
        </p:nvSpPr>
        <p:spPr>
          <a:xfrm>
            <a:off x="4370909" y="2641046"/>
            <a:ext cx="1393592" cy="859983"/>
          </a:xfrm>
          <a:custGeom>
            <a:avLst/>
            <a:gdLst>
              <a:gd name="connsiteX0" fmla="*/ 0 w 1393592"/>
              <a:gd name="connsiteY0" fmla="*/ 0 h 859983"/>
              <a:gd name="connsiteX1" fmla="*/ 1393592 w 1393592"/>
              <a:gd name="connsiteY1" fmla="*/ 0 h 859983"/>
              <a:gd name="connsiteX2" fmla="*/ 1393592 w 1393592"/>
              <a:gd name="connsiteY2" fmla="*/ 859983 h 859983"/>
              <a:gd name="connsiteX3" fmla="*/ 0 w 1393592"/>
              <a:gd name="connsiteY3" fmla="*/ 859983 h 859983"/>
              <a:gd name="connsiteX4" fmla="*/ 0 w 1393592"/>
              <a:gd name="connsiteY4" fmla="*/ 0 h 85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3592" h="859983">
                <a:moveTo>
                  <a:pt x="0" y="0"/>
                </a:moveTo>
                <a:lnTo>
                  <a:pt x="1393592" y="0"/>
                </a:lnTo>
                <a:lnTo>
                  <a:pt x="1393592" y="859983"/>
                </a:lnTo>
                <a:lnTo>
                  <a:pt x="0" y="85998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bg-BG" sz="1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Външен фасилитатор</a:t>
            </a:r>
            <a:endPara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rrow: Bent-Up 9">
            <a:extLst>
              <a:ext uri="{FF2B5EF4-FFF2-40B4-BE49-F238E27FC236}">
                <a16:creationId xmlns:a16="http://schemas.microsoft.com/office/drawing/2014/main" xmlns="" id="{D40B8DE5-084E-4342-AC5B-F349486C03DF}"/>
              </a:ext>
            </a:extLst>
          </p:cNvPr>
          <p:cNvSpPr/>
          <p:nvPr/>
        </p:nvSpPr>
        <p:spPr>
          <a:xfrm rot="5400000">
            <a:off x="4352941" y="4735783"/>
            <a:ext cx="902982" cy="1028014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dk2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A9BA200E-A92C-4E52-93EB-323ED15F344C}"/>
              </a:ext>
            </a:extLst>
          </p:cNvPr>
          <p:cNvSpPr/>
          <p:nvPr/>
        </p:nvSpPr>
        <p:spPr>
          <a:xfrm>
            <a:off x="4113706" y="3734808"/>
            <a:ext cx="1520091" cy="1064014"/>
          </a:xfrm>
          <a:custGeom>
            <a:avLst/>
            <a:gdLst>
              <a:gd name="connsiteX0" fmla="*/ 0 w 1520091"/>
              <a:gd name="connsiteY0" fmla="*/ 177371 h 1064014"/>
              <a:gd name="connsiteX1" fmla="*/ 177371 w 1520091"/>
              <a:gd name="connsiteY1" fmla="*/ 0 h 1064014"/>
              <a:gd name="connsiteX2" fmla="*/ 1342720 w 1520091"/>
              <a:gd name="connsiteY2" fmla="*/ 0 h 1064014"/>
              <a:gd name="connsiteX3" fmla="*/ 1520091 w 1520091"/>
              <a:gd name="connsiteY3" fmla="*/ 177371 h 1064014"/>
              <a:gd name="connsiteX4" fmla="*/ 1520091 w 1520091"/>
              <a:gd name="connsiteY4" fmla="*/ 886643 h 1064014"/>
              <a:gd name="connsiteX5" fmla="*/ 1342720 w 1520091"/>
              <a:gd name="connsiteY5" fmla="*/ 1064014 h 1064014"/>
              <a:gd name="connsiteX6" fmla="*/ 177371 w 1520091"/>
              <a:gd name="connsiteY6" fmla="*/ 1064014 h 1064014"/>
              <a:gd name="connsiteX7" fmla="*/ 0 w 1520091"/>
              <a:gd name="connsiteY7" fmla="*/ 886643 h 1064014"/>
              <a:gd name="connsiteX8" fmla="*/ 0 w 1520091"/>
              <a:gd name="connsiteY8" fmla="*/ 177371 h 1064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0091" h="1064014">
                <a:moveTo>
                  <a:pt x="0" y="177371"/>
                </a:moveTo>
                <a:cubicBezTo>
                  <a:pt x="0" y="79412"/>
                  <a:pt x="79412" y="0"/>
                  <a:pt x="177371" y="0"/>
                </a:cubicBezTo>
                <a:lnTo>
                  <a:pt x="1342720" y="0"/>
                </a:lnTo>
                <a:cubicBezTo>
                  <a:pt x="1440679" y="0"/>
                  <a:pt x="1520091" y="79412"/>
                  <a:pt x="1520091" y="177371"/>
                </a:cubicBezTo>
                <a:lnTo>
                  <a:pt x="1520091" y="886643"/>
                </a:lnTo>
                <a:cubicBezTo>
                  <a:pt x="1520091" y="984602"/>
                  <a:pt x="1440679" y="1064014"/>
                  <a:pt x="1342720" y="1064014"/>
                </a:cubicBezTo>
                <a:lnTo>
                  <a:pt x="177371" y="1064014"/>
                </a:lnTo>
                <a:cubicBezTo>
                  <a:pt x="79412" y="1064014"/>
                  <a:pt x="0" y="984602"/>
                  <a:pt x="0" y="886643"/>
                </a:cubicBezTo>
                <a:lnTo>
                  <a:pt x="0" y="177371"/>
                </a:ln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9100" tIns="109100" rIns="109100" bIns="109100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bg-BG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Различни гледни точки</a:t>
            </a:r>
            <a:endParaRPr lang="en-US" sz="15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40DA5989-C062-4968-9859-0B3EDADD058A}"/>
              </a:ext>
            </a:extLst>
          </p:cNvPr>
          <p:cNvSpPr/>
          <p:nvPr/>
        </p:nvSpPr>
        <p:spPr>
          <a:xfrm>
            <a:off x="5633797" y="3836286"/>
            <a:ext cx="1105569" cy="859983"/>
          </a:xfrm>
          <a:custGeom>
            <a:avLst/>
            <a:gdLst>
              <a:gd name="connsiteX0" fmla="*/ 0 w 1105569"/>
              <a:gd name="connsiteY0" fmla="*/ 0 h 859983"/>
              <a:gd name="connsiteX1" fmla="*/ 1105569 w 1105569"/>
              <a:gd name="connsiteY1" fmla="*/ 0 h 859983"/>
              <a:gd name="connsiteX2" fmla="*/ 1105569 w 1105569"/>
              <a:gd name="connsiteY2" fmla="*/ 859983 h 859983"/>
              <a:gd name="connsiteX3" fmla="*/ 0 w 1105569"/>
              <a:gd name="connsiteY3" fmla="*/ 859983 h 859983"/>
              <a:gd name="connsiteX4" fmla="*/ 0 w 1105569"/>
              <a:gd name="connsiteY4" fmla="*/ 0 h 85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5569" h="859983">
                <a:moveTo>
                  <a:pt x="0" y="0"/>
                </a:moveTo>
                <a:lnTo>
                  <a:pt x="1105569" y="0"/>
                </a:lnTo>
                <a:lnTo>
                  <a:pt x="1105569" y="859983"/>
                </a:lnTo>
                <a:lnTo>
                  <a:pt x="0" y="85998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bg-BG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Включете членове на клуба</a:t>
            </a:r>
            <a:endParaRPr lang="en-US" sz="15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50ADFE86-900D-43BA-91CA-067A2FB0D1B8}"/>
              </a:ext>
            </a:extLst>
          </p:cNvPr>
          <p:cNvSpPr/>
          <p:nvPr/>
        </p:nvSpPr>
        <p:spPr>
          <a:xfrm>
            <a:off x="5437290" y="4930048"/>
            <a:ext cx="1520091" cy="1064014"/>
          </a:xfrm>
          <a:custGeom>
            <a:avLst/>
            <a:gdLst>
              <a:gd name="connsiteX0" fmla="*/ 0 w 1520091"/>
              <a:gd name="connsiteY0" fmla="*/ 177371 h 1064014"/>
              <a:gd name="connsiteX1" fmla="*/ 177371 w 1520091"/>
              <a:gd name="connsiteY1" fmla="*/ 0 h 1064014"/>
              <a:gd name="connsiteX2" fmla="*/ 1342720 w 1520091"/>
              <a:gd name="connsiteY2" fmla="*/ 0 h 1064014"/>
              <a:gd name="connsiteX3" fmla="*/ 1520091 w 1520091"/>
              <a:gd name="connsiteY3" fmla="*/ 177371 h 1064014"/>
              <a:gd name="connsiteX4" fmla="*/ 1520091 w 1520091"/>
              <a:gd name="connsiteY4" fmla="*/ 886643 h 1064014"/>
              <a:gd name="connsiteX5" fmla="*/ 1342720 w 1520091"/>
              <a:gd name="connsiteY5" fmla="*/ 1064014 h 1064014"/>
              <a:gd name="connsiteX6" fmla="*/ 177371 w 1520091"/>
              <a:gd name="connsiteY6" fmla="*/ 1064014 h 1064014"/>
              <a:gd name="connsiteX7" fmla="*/ 0 w 1520091"/>
              <a:gd name="connsiteY7" fmla="*/ 886643 h 1064014"/>
              <a:gd name="connsiteX8" fmla="*/ 0 w 1520091"/>
              <a:gd name="connsiteY8" fmla="*/ 177371 h 1064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0091" h="1064014">
                <a:moveTo>
                  <a:pt x="0" y="177371"/>
                </a:moveTo>
                <a:cubicBezTo>
                  <a:pt x="0" y="79412"/>
                  <a:pt x="79412" y="0"/>
                  <a:pt x="177371" y="0"/>
                </a:cubicBezTo>
                <a:lnTo>
                  <a:pt x="1342720" y="0"/>
                </a:lnTo>
                <a:cubicBezTo>
                  <a:pt x="1440679" y="0"/>
                  <a:pt x="1520091" y="79412"/>
                  <a:pt x="1520091" y="177371"/>
                </a:cubicBezTo>
                <a:lnTo>
                  <a:pt x="1520091" y="886643"/>
                </a:lnTo>
                <a:cubicBezTo>
                  <a:pt x="1520091" y="984602"/>
                  <a:pt x="1440679" y="1064014"/>
                  <a:pt x="1342720" y="1064014"/>
                </a:cubicBezTo>
                <a:lnTo>
                  <a:pt x="177371" y="1064014"/>
                </a:lnTo>
                <a:cubicBezTo>
                  <a:pt x="79412" y="1064014"/>
                  <a:pt x="0" y="984602"/>
                  <a:pt x="0" y="886643"/>
                </a:cubicBezTo>
                <a:lnTo>
                  <a:pt x="0" y="177371"/>
                </a:ln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9100" tIns="109100" rIns="109100" bIns="109100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bg-BG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на клуба </a:t>
            </a:r>
            <a:r>
              <a:rPr lang="en-US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vs. </a:t>
            </a:r>
            <a:r>
              <a:rPr lang="bg-BG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на Дистрикта</a:t>
            </a:r>
            <a:endParaRPr lang="en-US" sz="15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52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animBg="1"/>
      <p:bldP spid="9" grpId="0"/>
      <p:bldP spid="11" grpId="0" animBg="1"/>
      <p:bldP spid="12" grpId="0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>
                <a:latin typeface="Arial Narrow" pitchFamily="34" charset="0"/>
              </a:rPr>
              <a:t>SWOT</a:t>
            </a:r>
            <a:r>
              <a:rPr lang="bg-BG" altLang="en-US" smtClean="0">
                <a:latin typeface="Arial Narrow" pitchFamily="34" charset="0"/>
              </a:rPr>
              <a:t> анализ. Целеполагане и планиране.</a:t>
            </a:r>
            <a:endParaRPr lang="en-US" altLang="en-US" smtClean="0"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tIns="0" rIns="0" bIns="0"/>
          <a:lstStyle/>
          <a:p>
            <a:pPr marL="0" indent="0">
              <a:buFont typeface="Arial" pitchFamily="34" charset="0"/>
              <a:buNone/>
              <a:defRPr/>
            </a:pPr>
            <a:r>
              <a:rPr lang="bg-BG" altLang="en-US" sz="2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      Ефективни </a:t>
            </a:r>
            <a:r>
              <a:rPr lang="bg-BG" altLang="en-US" sz="2000" b="1" dirty="0">
                <a:solidFill>
                  <a:srgbClr val="002060"/>
                </a:solidFill>
                <a:latin typeface="Georgia" panose="02040502050405020303" pitchFamily="18" charset="0"/>
              </a:rPr>
              <a:t>връзки с обществеността,  познаване  и положителен публичен имидж  на </a:t>
            </a:r>
            <a:r>
              <a:rPr lang="bg-BG" altLang="en-US" sz="2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Ротари</a:t>
            </a:r>
          </a:p>
          <a:p>
            <a:pPr marL="0" indent="0">
              <a:buFont typeface="Arial" pitchFamily="34" charset="0"/>
              <a:buNone/>
              <a:defRPr/>
            </a:pPr>
            <a:endParaRPr lang="bg-BG" altLang="en-US" sz="2000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bg-BG" altLang="en-US" sz="1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Работа с местните медии?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bg-BG" altLang="en-US" sz="1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Организация на публични събития: балове, концерти, маратони и други?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bg-BG" altLang="en-US" sz="1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Клубен сайт, поддържане и обновяване?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bg-BG" altLang="en-US" sz="1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Присъствие в социалните мрежи?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bg-BG" altLang="en-US" sz="1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Публикации в сайта на дистрикта и </a:t>
            </a:r>
            <a:r>
              <a:rPr lang="bg-BG" altLang="en-US" sz="1600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Фб</a:t>
            </a:r>
            <a:r>
              <a:rPr lang="bg-BG" altLang="en-US" sz="1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групата Българските ротарианци?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bg-BG" altLang="en-US" sz="1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Познаване на изискванията за визуална идентичност?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bg-BG" altLang="en-US" sz="1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Нужда от обучение и подкрепа?</a:t>
            </a:r>
            <a:endParaRPr lang="bg-BG" altLang="en-US" sz="16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0" indent="0">
              <a:buFont typeface="Arial" pitchFamily="34" charset="0"/>
              <a:buNone/>
              <a:defRPr/>
            </a:pPr>
            <a:endParaRPr lang="bg-BG" sz="3200" b="1" dirty="0"/>
          </a:p>
          <a:p>
            <a:pPr marL="400050" indent="-285750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defRPr/>
            </a:pPr>
            <a:endParaRPr lang="bg-BG" sz="1600" dirty="0">
              <a:solidFill>
                <a:srgbClr val="002060"/>
              </a:solidFill>
            </a:endParaRPr>
          </a:p>
          <a:p>
            <a:pPr marL="285750" indent="-285750"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1600" dirty="0" smtClean="0">
              <a:ea typeface="+mn-ea"/>
            </a:endParaRPr>
          </a:p>
        </p:txBody>
      </p:sp>
      <p:grpSp>
        <p:nvGrpSpPr>
          <p:cNvPr id="33796" name="Group 8"/>
          <p:cNvGrpSpPr>
            <a:grpSpLocks/>
          </p:cNvGrpSpPr>
          <p:nvPr/>
        </p:nvGrpSpPr>
        <p:grpSpPr bwMode="auto">
          <a:xfrm>
            <a:off x="323850" y="1125538"/>
            <a:ext cx="530225" cy="530225"/>
            <a:chOff x="609600" y="1524000"/>
            <a:chExt cx="914400" cy="914400"/>
          </a:xfrm>
        </p:grpSpPr>
        <p:sp>
          <p:nvSpPr>
            <p:cNvPr id="5" name="Oval 9"/>
            <p:cNvSpPr/>
            <p:nvPr/>
          </p:nvSpPr>
          <p:spPr>
            <a:xfrm>
              <a:off x="609600" y="1524000"/>
              <a:ext cx="914400" cy="914400"/>
            </a:xfrm>
            <a:prstGeom prst="ellipse">
              <a:avLst/>
            </a:prstGeom>
            <a:solidFill>
              <a:srgbClr val="0098E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dirty="0"/>
            </a:p>
          </p:txBody>
        </p:sp>
        <p:pic>
          <p:nvPicPr>
            <p:cNvPr id="33798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667" y="1761066"/>
              <a:ext cx="685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843804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3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>
                <a:latin typeface="Arial Narrow" pitchFamily="34" charset="0"/>
              </a:rPr>
              <a:t>SWOT</a:t>
            </a:r>
            <a:r>
              <a:rPr lang="bg-BG" altLang="en-US" smtClean="0">
                <a:latin typeface="Arial Narrow" pitchFamily="34" charset="0"/>
              </a:rPr>
              <a:t> анализ. Целеполагане и планиране.</a:t>
            </a:r>
            <a:endParaRPr lang="en-US" altLang="en-US" smtClean="0">
              <a:latin typeface="Arial Narrow" pitchFamily="34" charset="0"/>
            </a:endParaRP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Font typeface="Arial" pitchFamily="34" charset="0"/>
              <a:buNone/>
            </a:pPr>
            <a:r>
              <a:rPr lang="bg-BG" altLang="en-US" sz="2000" b="1" smtClean="0">
                <a:solidFill>
                  <a:srgbClr val="002060"/>
                </a:solidFill>
                <a:latin typeface="Georgia" pitchFamily="18" charset="0"/>
              </a:rPr>
              <a:t>Цел: да подпомогане клубовете в планирането на тяхната работа за 2018-19 година</a:t>
            </a:r>
            <a:endParaRPr lang="en-US" altLang="en-US" sz="2000" b="1" smtClean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4820" name="Content Placeholder 2"/>
          <p:cNvSpPr txBox="1">
            <a:spLocks/>
          </p:cNvSpPr>
          <p:nvPr/>
        </p:nvSpPr>
        <p:spPr bwMode="auto">
          <a:xfrm>
            <a:off x="457200" y="2209800"/>
            <a:ext cx="8153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20000"/>
              </a:spcBef>
            </a:pPr>
            <a:r>
              <a:rPr lang="bg-BG" altLang="en-US" sz="1400" b="1">
                <a:solidFill>
                  <a:schemeClr val="accent1"/>
                </a:solidFill>
                <a:latin typeface="Georgia" pitchFamily="18" charset="0"/>
              </a:rPr>
              <a:t> </a:t>
            </a:r>
          </a:p>
          <a:p>
            <a:pPr>
              <a:spcBef>
                <a:spcPct val="20000"/>
              </a:spcBef>
            </a:pPr>
            <a:r>
              <a:rPr lang="bg-BG" altLang="en-US" sz="1600">
                <a:solidFill>
                  <a:srgbClr val="002060"/>
                </a:solidFill>
                <a:latin typeface="Georgia" pitchFamily="18" charset="0"/>
              </a:rPr>
              <a:t>Инструмент за планиране</a:t>
            </a:r>
            <a:r>
              <a:rPr lang="en-US" altLang="en-US" sz="1600">
                <a:solidFill>
                  <a:srgbClr val="002060"/>
                </a:solidFill>
                <a:latin typeface="Georgia" pitchFamily="18" charset="0"/>
              </a:rPr>
              <a:t>: SWOT </a:t>
            </a:r>
            <a:r>
              <a:rPr lang="bg-BG" altLang="en-US" sz="1600">
                <a:solidFill>
                  <a:srgbClr val="002060"/>
                </a:solidFill>
                <a:latin typeface="Georgia" pitchFamily="18" charset="0"/>
              </a:rPr>
              <a:t>анализ</a:t>
            </a:r>
            <a:endParaRPr lang="en-US" altLang="en-US" sz="1600">
              <a:solidFill>
                <a:srgbClr val="002060"/>
              </a:solidFill>
              <a:latin typeface="Georgia" pitchFamily="18" charset="0"/>
            </a:endParaRPr>
          </a:p>
          <a:p>
            <a:pPr>
              <a:spcBef>
                <a:spcPct val="20000"/>
              </a:spcBef>
            </a:pPr>
            <a:endParaRPr lang="bg-BG" altLang="en-US" sz="1600">
              <a:solidFill>
                <a:srgbClr val="002060"/>
              </a:solidFill>
              <a:latin typeface="Georgia" pitchFamily="18" charset="0"/>
            </a:endParaRPr>
          </a:p>
          <a:p>
            <a:pPr>
              <a:spcBef>
                <a:spcPct val="20000"/>
              </a:spcBef>
            </a:pPr>
            <a:endParaRPr lang="bg-BG" altLang="en-US" sz="1600">
              <a:solidFill>
                <a:srgbClr val="002060"/>
              </a:solidFill>
              <a:latin typeface="Georgia" pitchFamily="18" charset="0"/>
            </a:endParaRPr>
          </a:p>
          <a:p>
            <a:pPr>
              <a:spcBef>
                <a:spcPct val="20000"/>
              </a:spcBef>
            </a:pPr>
            <a:r>
              <a:rPr lang="bg-BG" altLang="en-US" sz="1600">
                <a:solidFill>
                  <a:srgbClr val="002060"/>
                </a:solidFill>
                <a:latin typeface="Georgia" pitchFamily="18" charset="0"/>
              </a:rPr>
              <a:t>Силните и слабите страни на клуба:</a:t>
            </a:r>
          </a:p>
          <a:p>
            <a:pPr>
              <a:spcBef>
                <a:spcPct val="20000"/>
              </a:spcBef>
            </a:pPr>
            <a:endParaRPr lang="bg-BG" altLang="en-US" sz="1600">
              <a:solidFill>
                <a:srgbClr val="002060"/>
              </a:solidFill>
              <a:latin typeface="Georgia" pitchFamily="18" charset="0"/>
            </a:endParaRPr>
          </a:p>
          <a:p>
            <a:pPr>
              <a:spcBef>
                <a:spcPct val="20000"/>
              </a:spcBef>
            </a:pPr>
            <a:endParaRPr lang="bg-BG" altLang="en-US" sz="1600">
              <a:solidFill>
                <a:srgbClr val="002060"/>
              </a:solidFill>
              <a:latin typeface="Georgia" pitchFamily="18" charset="0"/>
            </a:endParaRPr>
          </a:p>
          <a:p>
            <a:pPr>
              <a:spcBef>
                <a:spcPct val="20000"/>
              </a:spcBef>
            </a:pPr>
            <a:endParaRPr lang="bg-BG" altLang="en-US" sz="1600">
              <a:solidFill>
                <a:srgbClr val="002060"/>
              </a:solidFill>
              <a:latin typeface="Georgia" pitchFamily="18" charset="0"/>
            </a:endParaRPr>
          </a:p>
          <a:p>
            <a:pPr>
              <a:spcBef>
                <a:spcPct val="20000"/>
              </a:spcBef>
            </a:pPr>
            <a:endParaRPr lang="bg-BG" altLang="en-US" sz="1600">
              <a:solidFill>
                <a:srgbClr val="002060"/>
              </a:solidFill>
              <a:latin typeface="Georgia" pitchFamily="18" charset="0"/>
            </a:endParaRPr>
          </a:p>
          <a:p>
            <a:pPr>
              <a:spcBef>
                <a:spcPct val="20000"/>
              </a:spcBef>
            </a:pPr>
            <a:endParaRPr lang="bg-BG" altLang="en-US" sz="1600">
              <a:solidFill>
                <a:srgbClr val="002060"/>
              </a:solidFill>
              <a:latin typeface="Georgia" pitchFamily="18" charset="0"/>
            </a:endParaRPr>
          </a:p>
          <a:p>
            <a:pPr>
              <a:spcBef>
                <a:spcPct val="20000"/>
              </a:spcBef>
            </a:pPr>
            <a:r>
              <a:rPr lang="bg-BG" altLang="en-US" sz="1600">
                <a:solidFill>
                  <a:srgbClr val="002060"/>
                </a:solidFill>
                <a:latin typeface="Georgia" pitchFamily="18" charset="0"/>
              </a:rPr>
              <a:t>Възможностите и заплахите отвън:</a:t>
            </a:r>
          </a:p>
          <a:p>
            <a:pPr>
              <a:spcBef>
                <a:spcPct val="20000"/>
              </a:spcBef>
            </a:pPr>
            <a:endParaRPr lang="bg-BG" altLang="en-US" sz="1600">
              <a:solidFill>
                <a:srgbClr val="002060"/>
              </a:solidFill>
              <a:latin typeface="Georgia" pitchFamily="18" charset="0"/>
            </a:endParaRPr>
          </a:p>
          <a:p>
            <a:pPr>
              <a:spcBef>
                <a:spcPct val="20000"/>
              </a:spcBef>
            </a:pPr>
            <a:endParaRPr lang="en-US" altLang="en-US" sz="1600">
              <a:solidFill>
                <a:schemeClr val="accent1"/>
              </a:solidFill>
              <a:latin typeface="Georgia" pitchFamily="18" charset="0"/>
            </a:endParaRPr>
          </a:p>
          <a:p>
            <a:pPr>
              <a:spcBef>
                <a:spcPct val="20000"/>
              </a:spcBef>
            </a:pPr>
            <a:endParaRPr lang="bg-BG" altLang="en-US" sz="1600">
              <a:solidFill>
                <a:schemeClr val="accent1"/>
              </a:solidFill>
              <a:latin typeface="Georgia" pitchFamily="18" charset="0"/>
            </a:endParaRPr>
          </a:p>
          <a:p>
            <a:pPr>
              <a:spcBef>
                <a:spcPct val="20000"/>
              </a:spcBef>
            </a:pPr>
            <a:endParaRPr lang="en-US" altLang="en-US" sz="1600">
              <a:solidFill>
                <a:schemeClr val="accent1"/>
              </a:solidFill>
              <a:latin typeface="Georgia" pitchFamily="18" charset="0"/>
            </a:endParaRPr>
          </a:p>
        </p:txBody>
      </p:sp>
      <p:sp>
        <p:nvSpPr>
          <p:cNvPr id="34821" name="AutoShape 2" descr="Image result for strength swot"/>
          <p:cNvSpPr>
            <a:spLocks noChangeAspect="1" noChangeArrowheads="1"/>
          </p:cNvSpPr>
          <p:nvPr/>
        </p:nvSpPr>
        <p:spPr bwMode="auto">
          <a:xfrm>
            <a:off x="-41275" y="-182563"/>
            <a:ext cx="175260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endParaRPr lang="en-US" altLang="en-US"/>
          </a:p>
        </p:txBody>
      </p:sp>
      <p:sp>
        <p:nvSpPr>
          <p:cNvPr id="34822" name="AutoShape 4" descr="Image result for strength swot"/>
          <p:cNvSpPr>
            <a:spLocks noChangeAspect="1" noChangeArrowheads="1"/>
          </p:cNvSpPr>
          <p:nvPr/>
        </p:nvSpPr>
        <p:spPr bwMode="auto">
          <a:xfrm>
            <a:off x="111125" y="-30163"/>
            <a:ext cx="175260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endParaRPr lang="en-US" altLang="en-US"/>
          </a:p>
        </p:txBody>
      </p:sp>
      <p:pic>
        <p:nvPicPr>
          <p:cNvPr id="3482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743200"/>
            <a:ext cx="305752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572000"/>
            <a:ext cx="30099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591575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>
                <a:latin typeface="Arial Narrow" pitchFamily="34" charset="0"/>
              </a:rPr>
              <a:t>SWOT</a:t>
            </a:r>
            <a:r>
              <a:rPr lang="bg-BG" altLang="en-US" smtClean="0">
                <a:latin typeface="Arial Narrow" pitchFamily="34" charset="0"/>
              </a:rPr>
              <a:t> анализ. Целеполагане и планиране.</a:t>
            </a:r>
            <a:endParaRPr lang="en-US" altLang="en-US" smtClean="0"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tIns="0" rIns="0" bIns="0"/>
          <a:lstStyle/>
          <a:p>
            <a:pPr marL="0" indent="0" eaLnBrk="1" fontAlgn="auto" hangingPunct="1">
              <a:spcAft>
                <a:spcPts val="300"/>
              </a:spcAft>
              <a:buFont typeface="Arial"/>
              <a:buNone/>
              <a:defRPr/>
            </a:pPr>
            <a:r>
              <a:rPr lang="bg-BG" sz="1600" b="1" dirty="0" smtClean="0">
                <a:solidFill>
                  <a:srgbClr val="002060"/>
                </a:solidFill>
                <a:ea typeface="+mn-ea"/>
              </a:rPr>
              <a:t>Силни страни на един клуб може да са някои от следните:</a:t>
            </a:r>
          </a:p>
          <a:p>
            <a:pPr eaLnBrk="1" fontAlgn="auto" hangingPunct="1">
              <a:spcAft>
                <a:spcPts val="300"/>
              </a:spcAft>
              <a:buFont typeface="Arial"/>
              <a:buAutoNum type="arabicPeriod"/>
              <a:defRPr/>
            </a:pPr>
            <a:r>
              <a:rPr lang="bg-BG" sz="1600" dirty="0" smtClean="0">
                <a:solidFill>
                  <a:srgbClr val="002060"/>
                </a:solidFill>
                <a:ea typeface="+mn-ea"/>
              </a:rPr>
              <a:t>Устойчив състав от ротарианци с добро име на почтени хора и професионалисти;</a:t>
            </a:r>
          </a:p>
          <a:p>
            <a:pPr eaLnBrk="1" fontAlgn="auto" hangingPunct="1">
              <a:spcAft>
                <a:spcPts val="300"/>
              </a:spcAft>
              <a:buFont typeface="Arial"/>
              <a:buAutoNum type="arabicPeriod"/>
              <a:defRPr/>
            </a:pPr>
            <a:r>
              <a:rPr lang="bg-BG" sz="1600" dirty="0" smtClean="0">
                <a:solidFill>
                  <a:srgbClr val="002060"/>
                </a:solidFill>
                <a:ea typeface="+mn-ea"/>
              </a:rPr>
              <a:t> </a:t>
            </a:r>
            <a:r>
              <a:rPr lang="bg-BG" sz="1600" dirty="0">
                <a:solidFill>
                  <a:srgbClr val="002060"/>
                </a:solidFill>
                <a:ea typeface="+mn-ea"/>
              </a:rPr>
              <a:t>Б</a:t>
            </a:r>
            <a:r>
              <a:rPr lang="bg-BG" sz="1600" dirty="0" smtClean="0">
                <a:solidFill>
                  <a:srgbClr val="002060"/>
                </a:solidFill>
                <a:ea typeface="+mn-ea"/>
              </a:rPr>
              <a:t>аланс на поколенията в клуба;</a:t>
            </a:r>
          </a:p>
          <a:p>
            <a:pPr eaLnBrk="1" fontAlgn="auto" hangingPunct="1">
              <a:spcAft>
                <a:spcPts val="300"/>
              </a:spcAft>
              <a:buFont typeface="Arial"/>
              <a:buAutoNum type="arabicPeriod"/>
              <a:defRPr/>
            </a:pPr>
            <a:r>
              <a:rPr lang="bg-BG" sz="1600" dirty="0" smtClean="0">
                <a:solidFill>
                  <a:srgbClr val="002060"/>
                </a:solidFill>
                <a:ea typeface="+mn-ea"/>
              </a:rPr>
              <a:t>Политика на привличане на млади хора, жени; Пълнота на представените класификации;</a:t>
            </a:r>
          </a:p>
          <a:p>
            <a:pPr eaLnBrk="1" fontAlgn="auto" hangingPunct="1">
              <a:spcAft>
                <a:spcPts val="300"/>
              </a:spcAft>
              <a:buFont typeface="Arial"/>
              <a:buAutoNum type="arabicPeriod"/>
              <a:defRPr/>
            </a:pPr>
            <a:r>
              <a:rPr lang="bg-BG" sz="1600" dirty="0" smtClean="0">
                <a:solidFill>
                  <a:srgbClr val="002060"/>
                </a:solidFill>
                <a:ea typeface="+mn-ea"/>
              </a:rPr>
              <a:t>Познаване на Ротари, използване на ресурсите на организацията;</a:t>
            </a:r>
          </a:p>
          <a:p>
            <a:pPr eaLnBrk="1" fontAlgn="auto" hangingPunct="1">
              <a:spcAft>
                <a:spcPts val="300"/>
              </a:spcAft>
              <a:buFont typeface="Arial"/>
              <a:buAutoNum type="arabicPeriod"/>
              <a:defRPr/>
            </a:pPr>
            <a:r>
              <a:rPr lang="bg-BG" sz="1600" dirty="0" smtClean="0">
                <a:solidFill>
                  <a:srgbClr val="002060"/>
                </a:solidFill>
                <a:ea typeface="+mn-ea"/>
              </a:rPr>
              <a:t>Атмосфера на приятелство и нагласа за активна работа в полза на общността, култура на доброволчество и чувствителност към обществените нужди;</a:t>
            </a:r>
          </a:p>
          <a:p>
            <a:pPr eaLnBrk="1" fontAlgn="auto" hangingPunct="1">
              <a:spcAft>
                <a:spcPts val="300"/>
              </a:spcAft>
              <a:buFont typeface="Arial"/>
              <a:buAutoNum type="arabicPeriod"/>
              <a:defRPr/>
            </a:pPr>
            <a:r>
              <a:rPr lang="bg-BG" sz="1600" dirty="0" smtClean="0">
                <a:solidFill>
                  <a:srgbClr val="002060"/>
                </a:solidFill>
                <a:ea typeface="+mn-ea"/>
              </a:rPr>
              <a:t>Опит в реализиране на устойчиви проекти;</a:t>
            </a:r>
          </a:p>
          <a:p>
            <a:pPr eaLnBrk="1" fontAlgn="auto" hangingPunct="1">
              <a:spcAft>
                <a:spcPts val="300"/>
              </a:spcAft>
              <a:buFont typeface="Arial"/>
              <a:buAutoNum type="arabicPeriod"/>
              <a:defRPr/>
            </a:pPr>
            <a:r>
              <a:rPr lang="bg-BG" sz="1600" dirty="0" smtClean="0">
                <a:solidFill>
                  <a:srgbClr val="002060"/>
                </a:solidFill>
                <a:ea typeface="+mn-ea"/>
              </a:rPr>
              <a:t>Традиции на поддържани работни контакти с институции и организации;</a:t>
            </a:r>
          </a:p>
          <a:p>
            <a:pPr eaLnBrk="1" fontAlgn="auto" hangingPunct="1">
              <a:spcAft>
                <a:spcPts val="300"/>
              </a:spcAft>
              <a:buFont typeface="Arial"/>
              <a:buAutoNum type="arabicPeriod"/>
              <a:defRPr/>
            </a:pPr>
            <a:r>
              <a:rPr lang="bg-BG" sz="1600" dirty="0" smtClean="0">
                <a:solidFill>
                  <a:srgbClr val="002060"/>
                </a:solidFill>
                <a:ea typeface="+mn-ea"/>
              </a:rPr>
              <a:t>Работа с младите хора в общността, спонсориране на младежки програми;</a:t>
            </a:r>
          </a:p>
          <a:p>
            <a:pPr eaLnBrk="1" fontAlgn="auto" hangingPunct="1">
              <a:spcAft>
                <a:spcPts val="300"/>
              </a:spcAft>
              <a:buFont typeface="Arial"/>
              <a:buAutoNum type="arabicPeriod"/>
              <a:defRPr/>
            </a:pPr>
            <a:r>
              <a:rPr lang="bg-BG" sz="1600" dirty="0" smtClean="0">
                <a:solidFill>
                  <a:srgbClr val="002060"/>
                </a:solidFill>
                <a:ea typeface="+mn-ea"/>
              </a:rPr>
              <a:t>Добре поддържан клубен сайт и присъствие в социалните мрежи;</a:t>
            </a:r>
          </a:p>
          <a:p>
            <a:pPr eaLnBrk="1" fontAlgn="auto" hangingPunct="1">
              <a:spcAft>
                <a:spcPts val="300"/>
              </a:spcAft>
              <a:buFont typeface="Arial"/>
              <a:buAutoNum type="arabicPeriod"/>
              <a:defRPr/>
            </a:pPr>
            <a:endParaRPr lang="en-US" sz="1600" dirty="0" smtClean="0">
              <a:solidFill>
                <a:srgbClr val="002060"/>
              </a:solidFill>
              <a:ea typeface="+mn-ea"/>
            </a:endParaRPr>
          </a:p>
          <a:p>
            <a:pPr marL="114300" indent="0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buFont typeface="Arial" pitchFamily="34" charset="0"/>
              <a:buNone/>
              <a:defRPr/>
            </a:pPr>
            <a:endParaRPr lang="en-US" sz="1700" dirty="0">
              <a:ea typeface="+mn-ea"/>
            </a:endParaRPr>
          </a:p>
          <a:p>
            <a:pPr marL="285750" indent="-285750"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1600" dirty="0" smtClean="0">
              <a:ea typeface="+mn-ea"/>
            </a:endParaRPr>
          </a:p>
        </p:txBody>
      </p:sp>
      <p:pic>
        <p:nvPicPr>
          <p:cNvPr id="3584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941168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8753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>
                <a:latin typeface="Arial Narrow" pitchFamily="34" charset="0"/>
              </a:rPr>
              <a:t>SSWOT</a:t>
            </a:r>
            <a:r>
              <a:rPr lang="bg-BG" altLang="en-US" smtClean="0">
                <a:latin typeface="Arial Narrow" pitchFamily="34" charset="0"/>
              </a:rPr>
              <a:t> анализ. Целеполагане и планиране.</a:t>
            </a:r>
            <a:endParaRPr lang="en-US" altLang="en-US" smtClean="0"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tIns="0" rIns="0" bIns="0"/>
          <a:lstStyle/>
          <a:p>
            <a:pPr marL="0" indent="0" eaLnBrk="1" fontAlgn="auto" hangingPunct="1">
              <a:spcAft>
                <a:spcPts val="300"/>
              </a:spcAft>
              <a:buFont typeface="Arial"/>
              <a:buNone/>
              <a:defRPr/>
            </a:pPr>
            <a:r>
              <a:rPr lang="bg-BG" sz="1600" b="1" dirty="0" smtClean="0">
                <a:solidFill>
                  <a:srgbClr val="002060"/>
                </a:solidFill>
                <a:ea typeface="+mn-ea"/>
              </a:rPr>
              <a:t>Слаби страни на един клуб може да са някои измежду следните:</a:t>
            </a:r>
          </a:p>
          <a:p>
            <a:pPr eaLnBrk="1" fontAlgn="auto" hangingPunct="1">
              <a:spcAft>
                <a:spcPts val="300"/>
              </a:spcAft>
              <a:buFont typeface="Arial"/>
              <a:buAutoNum type="arabicPeriod"/>
              <a:defRPr/>
            </a:pPr>
            <a:r>
              <a:rPr lang="bg-BG" sz="1600" dirty="0" smtClean="0">
                <a:solidFill>
                  <a:srgbClr val="002060"/>
                </a:solidFill>
                <a:ea typeface="+mn-ea"/>
              </a:rPr>
              <a:t>Непознаване на организацията Ротари с нейните правила, документи и изисквания към клуба и членовете;</a:t>
            </a:r>
          </a:p>
          <a:p>
            <a:pPr eaLnBrk="1" fontAlgn="auto" hangingPunct="1">
              <a:spcAft>
                <a:spcPts val="300"/>
              </a:spcAft>
              <a:buFont typeface="Arial"/>
              <a:buAutoNum type="arabicPeriod"/>
              <a:defRPr/>
            </a:pPr>
            <a:r>
              <a:rPr lang="bg-BG" sz="1600" dirty="0" smtClean="0">
                <a:solidFill>
                  <a:srgbClr val="002060"/>
                </a:solidFill>
                <a:ea typeface="+mn-ea"/>
              </a:rPr>
              <a:t>Няма прием на нови хора, висока или увеличаваща се средна възраст;</a:t>
            </a:r>
          </a:p>
          <a:p>
            <a:pPr eaLnBrk="1" fontAlgn="auto" hangingPunct="1">
              <a:spcAft>
                <a:spcPts val="300"/>
              </a:spcAft>
              <a:buFont typeface="Arial"/>
              <a:buAutoNum type="arabicPeriod"/>
              <a:defRPr/>
            </a:pPr>
            <a:r>
              <a:rPr lang="bg-BG" sz="1600" dirty="0" smtClean="0">
                <a:solidFill>
                  <a:srgbClr val="002060"/>
                </a:solidFill>
                <a:ea typeface="+mn-ea"/>
              </a:rPr>
              <a:t>Липса или недостатъчно млади хора и жени в клуба;</a:t>
            </a:r>
          </a:p>
          <a:p>
            <a:pPr eaLnBrk="1" fontAlgn="auto" hangingPunct="1">
              <a:spcAft>
                <a:spcPts val="300"/>
              </a:spcAft>
              <a:buFont typeface="Arial"/>
              <a:buAutoNum type="arabicPeriod"/>
              <a:defRPr/>
            </a:pPr>
            <a:r>
              <a:rPr lang="bg-BG" sz="1600" dirty="0" smtClean="0">
                <a:solidFill>
                  <a:srgbClr val="002060"/>
                </a:solidFill>
                <a:ea typeface="+mn-ea"/>
              </a:rPr>
              <a:t>Ротаракт или Интеракт оставени сами на себе си;</a:t>
            </a:r>
          </a:p>
          <a:p>
            <a:pPr eaLnBrk="1" fontAlgn="auto" hangingPunct="1">
              <a:spcAft>
                <a:spcPts val="300"/>
              </a:spcAft>
              <a:buFont typeface="Arial"/>
              <a:buAutoNum type="arabicPeriod"/>
              <a:defRPr/>
            </a:pPr>
            <a:r>
              <a:rPr lang="bg-BG" sz="1600" dirty="0" smtClean="0">
                <a:solidFill>
                  <a:srgbClr val="002060"/>
                </a:solidFill>
                <a:ea typeface="+mn-ea"/>
              </a:rPr>
              <a:t>Дейност, сведена до коледен и пролетен бал;</a:t>
            </a:r>
          </a:p>
          <a:p>
            <a:pPr eaLnBrk="1" fontAlgn="auto" hangingPunct="1">
              <a:spcAft>
                <a:spcPts val="300"/>
              </a:spcAft>
              <a:buFont typeface="Arial"/>
              <a:buAutoNum type="arabicPeriod"/>
              <a:defRPr/>
            </a:pPr>
            <a:r>
              <a:rPr lang="bg-BG" sz="1600" dirty="0" smtClean="0">
                <a:solidFill>
                  <a:srgbClr val="002060"/>
                </a:solidFill>
                <a:ea typeface="+mn-ea"/>
              </a:rPr>
              <a:t>Капсулиране: неучастие в живота на общността и в дистриктни събития;</a:t>
            </a:r>
          </a:p>
          <a:p>
            <a:pPr eaLnBrk="1" fontAlgn="auto" hangingPunct="1">
              <a:spcAft>
                <a:spcPts val="300"/>
              </a:spcAft>
              <a:buFont typeface="Arial"/>
              <a:buAutoNum type="arabicPeriod"/>
              <a:defRPr/>
            </a:pPr>
            <a:r>
              <a:rPr lang="bg-BG" sz="1600" dirty="0" smtClean="0">
                <a:solidFill>
                  <a:srgbClr val="002060"/>
                </a:solidFill>
                <a:ea typeface="+mn-ea"/>
              </a:rPr>
              <a:t>„Скъпо“ членство;</a:t>
            </a:r>
          </a:p>
          <a:p>
            <a:pPr eaLnBrk="1" fontAlgn="auto" hangingPunct="1">
              <a:spcAft>
                <a:spcPts val="300"/>
              </a:spcAft>
              <a:buFont typeface="Arial"/>
              <a:buAutoNum type="arabicPeriod"/>
              <a:defRPr/>
            </a:pPr>
            <a:r>
              <a:rPr lang="bg-BG" sz="1600" dirty="0">
                <a:solidFill>
                  <a:srgbClr val="002060"/>
                </a:solidFill>
                <a:ea typeface="+mn-ea"/>
              </a:rPr>
              <a:t>Ч</a:t>
            </a:r>
            <a:r>
              <a:rPr lang="bg-BG" sz="1600" dirty="0" smtClean="0">
                <a:solidFill>
                  <a:srgbClr val="002060"/>
                </a:solidFill>
                <a:ea typeface="+mn-ea"/>
              </a:rPr>
              <a:t>леновете на клуба са основен източник </a:t>
            </a:r>
            <a:r>
              <a:rPr lang="bg-BG" sz="1600" dirty="0" smtClean="0">
                <a:solidFill>
                  <a:srgbClr val="002060"/>
                </a:solidFill>
              </a:rPr>
              <a:t>за набиране </a:t>
            </a:r>
            <a:r>
              <a:rPr lang="bg-BG" sz="1600" dirty="0">
                <a:solidFill>
                  <a:srgbClr val="002060"/>
                </a:solidFill>
              </a:rPr>
              <a:t>на средства за </a:t>
            </a:r>
            <a:r>
              <a:rPr lang="bg-BG" sz="1600" dirty="0" smtClean="0">
                <a:solidFill>
                  <a:srgbClr val="002060"/>
                </a:solidFill>
              </a:rPr>
              <a:t>каузи; </a:t>
            </a:r>
          </a:p>
          <a:p>
            <a:pPr eaLnBrk="1" fontAlgn="auto" hangingPunct="1">
              <a:spcAft>
                <a:spcPts val="300"/>
              </a:spcAft>
              <a:buFont typeface="Arial"/>
              <a:buAutoNum type="arabicPeriod"/>
              <a:defRPr/>
            </a:pPr>
            <a:r>
              <a:rPr lang="bg-BG" sz="1600" dirty="0" smtClean="0">
                <a:solidFill>
                  <a:srgbClr val="002060"/>
                </a:solidFill>
                <a:ea typeface="+mn-ea"/>
              </a:rPr>
              <a:t>Липса на знания и нагласа за проекти, финансирани с грантове на Фондация Ротари;</a:t>
            </a:r>
          </a:p>
          <a:p>
            <a:pPr eaLnBrk="1" fontAlgn="auto" hangingPunct="1">
              <a:spcAft>
                <a:spcPts val="300"/>
              </a:spcAft>
              <a:buFont typeface="Arial"/>
              <a:buAutoNum type="arabicPeriod"/>
              <a:defRPr/>
            </a:pPr>
            <a:r>
              <a:rPr lang="bg-BG" sz="1600" dirty="0" smtClean="0">
                <a:solidFill>
                  <a:srgbClr val="002060"/>
                </a:solidFill>
                <a:ea typeface="+mn-ea"/>
              </a:rPr>
              <a:t>Създадени и неподдържани сайт и страници в социалните мрежи;</a:t>
            </a:r>
            <a:endParaRPr lang="en-US" sz="1600" dirty="0" smtClean="0">
              <a:solidFill>
                <a:srgbClr val="002060"/>
              </a:solidFill>
              <a:ea typeface="+mn-ea"/>
            </a:endParaRPr>
          </a:p>
          <a:p>
            <a:pPr marL="114300" indent="0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buFont typeface="Arial" pitchFamily="34" charset="0"/>
              <a:buNone/>
              <a:defRPr/>
            </a:pPr>
            <a:endParaRPr lang="en-US" sz="1700" dirty="0">
              <a:ea typeface="+mn-ea"/>
            </a:endParaRPr>
          </a:p>
          <a:p>
            <a:pPr marL="285750" indent="-285750"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1600" dirty="0" smtClean="0">
              <a:ea typeface="+mn-ea"/>
            </a:endParaRPr>
          </a:p>
        </p:txBody>
      </p:sp>
      <p:pic>
        <p:nvPicPr>
          <p:cNvPr id="3686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509" y="2060849"/>
            <a:ext cx="1152127" cy="115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0919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>
                <a:latin typeface="Arial Narrow" pitchFamily="34" charset="0"/>
              </a:rPr>
              <a:t>SWOT</a:t>
            </a:r>
            <a:r>
              <a:rPr lang="bg-BG" altLang="en-US" smtClean="0">
                <a:latin typeface="Arial Narrow" pitchFamily="34" charset="0"/>
              </a:rPr>
              <a:t> анализ. Целеполагане и планиране.</a:t>
            </a:r>
            <a:endParaRPr lang="en-US" altLang="en-US" smtClean="0"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tIns="0" rIns="0" bIns="0"/>
          <a:lstStyle/>
          <a:p>
            <a:pPr marL="0" indent="0" eaLnBrk="1" fontAlgn="auto" hangingPunct="1">
              <a:spcAft>
                <a:spcPts val="300"/>
              </a:spcAft>
              <a:buFont typeface="Arial"/>
              <a:buNone/>
              <a:defRPr/>
            </a:pPr>
            <a:r>
              <a:rPr lang="bg-BG" sz="1600" b="1" dirty="0" smtClean="0">
                <a:solidFill>
                  <a:srgbClr val="002060"/>
                </a:solidFill>
                <a:ea typeface="+mn-ea"/>
              </a:rPr>
              <a:t>Външни възможности за успеха на един клуб:</a:t>
            </a:r>
          </a:p>
          <a:p>
            <a:pPr marL="0" indent="0" eaLnBrk="1" fontAlgn="auto" hangingPunct="1">
              <a:spcAft>
                <a:spcPts val="300"/>
              </a:spcAft>
              <a:buFont typeface="Arial"/>
              <a:buNone/>
              <a:defRPr/>
            </a:pPr>
            <a:endParaRPr lang="bg-BG" sz="1600" b="1" dirty="0" smtClean="0">
              <a:solidFill>
                <a:srgbClr val="002060"/>
              </a:solidFill>
              <a:ea typeface="+mn-ea"/>
            </a:endParaRPr>
          </a:p>
          <a:p>
            <a:pPr eaLnBrk="1" fontAlgn="auto" hangingPunct="1">
              <a:spcAft>
                <a:spcPts val="300"/>
              </a:spcAft>
              <a:buFont typeface="Arial"/>
              <a:buAutoNum type="arabicPeriod"/>
              <a:defRPr/>
            </a:pPr>
            <a:r>
              <a:rPr lang="bg-BG" sz="1600" dirty="0" smtClean="0">
                <a:solidFill>
                  <a:srgbClr val="002060"/>
                </a:solidFill>
                <a:ea typeface="+mn-ea"/>
              </a:rPr>
              <a:t>Подобрен бизнес климат, нови инвестиции в регионите (</a:t>
            </a:r>
            <a:r>
              <a:rPr lang="bg-BG" sz="1600" dirty="0">
                <a:solidFill>
                  <a:srgbClr val="002060"/>
                </a:solidFill>
                <a:ea typeface="+mn-ea"/>
              </a:rPr>
              <a:t>С</a:t>
            </a:r>
            <a:r>
              <a:rPr lang="bg-BG" sz="1600" dirty="0" smtClean="0">
                <a:solidFill>
                  <a:srgbClr val="002060"/>
                </a:solidFill>
                <a:ea typeface="+mn-ea"/>
              </a:rPr>
              <a:t>ливен, Пловдив, Ботевград …);</a:t>
            </a:r>
          </a:p>
          <a:p>
            <a:pPr eaLnBrk="1" fontAlgn="auto" hangingPunct="1">
              <a:spcAft>
                <a:spcPts val="300"/>
              </a:spcAft>
              <a:buFont typeface="Arial"/>
              <a:buAutoNum type="arabicPeriod"/>
              <a:defRPr/>
            </a:pPr>
            <a:r>
              <a:rPr lang="bg-BG" sz="1600" dirty="0" smtClean="0">
                <a:solidFill>
                  <a:srgbClr val="002060"/>
                </a:solidFill>
                <a:ea typeface="+mn-ea"/>
              </a:rPr>
              <a:t>Ресурси на Ротари Интернешънъл и дистрикта, добри практики и опит;</a:t>
            </a:r>
          </a:p>
          <a:p>
            <a:pPr eaLnBrk="1" fontAlgn="auto" hangingPunct="1">
              <a:spcAft>
                <a:spcPts val="300"/>
              </a:spcAft>
              <a:buFont typeface="Arial"/>
              <a:buAutoNum type="arabicPeriod"/>
              <a:defRPr/>
            </a:pPr>
            <a:r>
              <a:rPr lang="bg-BG" sz="1600" dirty="0" smtClean="0">
                <a:solidFill>
                  <a:srgbClr val="002060"/>
                </a:solidFill>
                <a:ea typeface="+mn-ea"/>
              </a:rPr>
              <a:t>Привличане на финансиране от Фондация </a:t>
            </a:r>
            <a:r>
              <a:rPr lang="bg-BG" sz="1600" dirty="0">
                <a:solidFill>
                  <a:srgbClr val="002060"/>
                </a:solidFill>
                <a:ea typeface="+mn-ea"/>
              </a:rPr>
              <a:t>Р</a:t>
            </a:r>
            <a:r>
              <a:rPr lang="bg-BG" sz="1600" dirty="0" smtClean="0">
                <a:solidFill>
                  <a:srgbClr val="002060"/>
                </a:solidFill>
                <a:ea typeface="+mn-ea"/>
              </a:rPr>
              <a:t>отари за значими проекти;</a:t>
            </a:r>
          </a:p>
          <a:p>
            <a:pPr marL="0" indent="0" eaLnBrk="1" fontAlgn="auto" hangingPunct="1">
              <a:spcAft>
                <a:spcPts val="300"/>
              </a:spcAft>
              <a:buFont typeface="Arial"/>
              <a:buNone/>
              <a:defRPr/>
            </a:pPr>
            <a:r>
              <a:rPr lang="bg-BG" sz="1600" dirty="0" smtClean="0">
                <a:solidFill>
                  <a:srgbClr val="002060"/>
                </a:solidFill>
                <a:ea typeface="+mn-ea"/>
              </a:rPr>
              <a:t>3.    Местни институции и организации, които са отворени за партньорство, подкрепа и събития;</a:t>
            </a:r>
          </a:p>
          <a:p>
            <a:pPr eaLnBrk="1" fontAlgn="auto" hangingPunct="1">
              <a:spcAft>
                <a:spcPts val="300"/>
              </a:spcAft>
              <a:buFont typeface="Arial"/>
              <a:buAutoNum type="arabicPeriod" startAt="4"/>
              <a:defRPr/>
            </a:pPr>
            <a:r>
              <a:rPr lang="bg-BG" sz="1600" dirty="0" smtClean="0">
                <a:solidFill>
                  <a:srgbClr val="002060"/>
                </a:solidFill>
                <a:ea typeface="+mn-ea"/>
              </a:rPr>
              <a:t>Партньорства с НПО и доброволчески мрежи (</a:t>
            </a:r>
            <a:r>
              <a:rPr lang="en-US" sz="1600" dirty="0" smtClean="0">
                <a:solidFill>
                  <a:srgbClr val="002060"/>
                </a:solidFill>
                <a:ea typeface="+mn-ea"/>
              </a:rPr>
              <a:t>TimeHeroes.org, beactive.bg</a:t>
            </a:r>
            <a:r>
              <a:rPr lang="bg-BG" sz="1600" dirty="0" smtClean="0">
                <a:solidFill>
                  <a:srgbClr val="002060"/>
                </a:solidFill>
                <a:ea typeface="+mn-ea"/>
              </a:rPr>
              <a:t>);</a:t>
            </a:r>
          </a:p>
          <a:p>
            <a:pPr eaLnBrk="1" fontAlgn="auto" hangingPunct="1">
              <a:spcAft>
                <a:spcPts val="300"/>
              </a:spcAft>
              <a:buFont typeface="Arial"/>
              <a:buAutoNum type="arabicPeriod" startAt="4"/>
              <a:defRPr/>
            </a:pPr>
            <a:r>
              <a:rPr lang="bg-BG" sz="1600" dirty="0" smtClean="0">
                <a:solidFill>
                  <a:srgbClr val="002060"/>
                </a:solidFill>
                <a:ea typeface="+mn-ea"/>
              </a:rPr>
              <a:t>Разширяване на потенциала за успешна работа на клуба с привличане на хора от близки общности – сателитен клуб;</a:t>
            </a:r>
          </a:p>
          <a:p>
            <a:pPr eaLnBrk="1" fontAlgn="auto" hangingPunct="1">
              <a:spcAft>
                <a:spcPts val="300"/>
              </a:spcAft>
              <a:buFont typeface="Arial"/>
              <a:buAutoNum type="arabicPeriod" startAt="4"/>
              <a:defRPr/>
            </a:pPr>
            <a:endParaRPr lang="en-US" sz="1600" dirty="0" smtClean="0">
              <a:solidFill>
                <a:srgbClr val="002060"/>
              </a:solidFill>
              <a:ea typeface="+mn-ea"/>
            </a:endParaRPr>
          </a:p>
          <a:p>
            <a:pPr marL="114300" indent="0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buFont typeface="Arial" pitchFamily="34" charset="0"/>
              <a:buNone/>
              <a:defRPr/>
            </a:pPr>
            <a:endParaRPr lang="en-US" sz="1700" dirty="0">
              <a:ea typeface="+mn-ea"/>
            </a:endParaRPr>
          </a:p>
          <a:p>
            <a:pPr marL="285750" indent="-285750"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1600" dirty="0" smtClean="0">
              <a:ea typeface="+mn-ea"/>
            </a:endParaRPr>
          </a:p>
        </p:txBody>
      </p:sp>
      <p:pic>
        <p:nvPicPr>
          <p:cNvPr id="3789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53136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24673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>
                <a:latin typeface="Arial Narrow" pitchFamily="34" charset="0"/>
              </a:rPr>
              <a:t>SWOT</a:t>
            </a:r>
            <a:r>
              <a:rPr lang="bg-BG" altLang="en-US" smtClean="0">
                <a:latin typeface="Arial Narrow" pitchFamily="34" charset="0"/>
              </a:rPr>
              <a:t> анализ. Целеполагане и планиране.</a:t>
            </a:r>
            <a:endParaRPr lang="en-US" altLang="en-US" smtClean="0"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tIns="0" rIns="0" bIns="0"/>
          <a:lstStyle/>
          <a:p>
            <a:pPr marL="0" indent="0" eaLnBrk="1" fontAlgn="auto" hangingPunct="1">
              <a:spcAft>
                <a:spcPts val="300"/>
              </a:spcAft>
              <a:buFont typeface="Arial"/>
              <a:buNone/>
              <a:defRPr/>
            </a:pPr>
            <a:r>
              <a:rPr lang="bg-BG" sz="1600" b="1" dirty="0" smtClean="0">
                <a:solidFill>
                  <a:srgbClr val="002060"/>
                </a:solidFill>
                <a:ea typeface="+mn-ea"/>
              </a:rPr>
              <a:t>Възможни заплахи за работата на един клуб:</a:t>
            </a:r>
          </a:p>
          <a:p>
            <a:pPr eaLnBrk="1" fontAlgn="auto" hangingPunct="1">
              <a:spcAft>
                <a:spcPts val="300"/>
              </a:spcAft>
              <a:buFont typeface="Arial"/>
              <a:buAutoNum type="arabicPeriod"/>
              <a:defRPr/>
            </a:pPr>
            <a:r>
              <a:rPr lang="bg-BG" sz="1600" dirty="0" smtClean="0">
                <a:solidFill>
                  <a:srgbClr val="002060"/>
                </a:solidFill>
                <a:ea typeface="+mn-ea"/>
              </a:rPr>
              <a:t>Демографски проблеми в общността – застаряване, емиграция;</a:t>
            </a:r>
          </a:p>
          <a:p>
            <a:pPr eaLnBrk="1" fontAlgn="auto" hangingPunct="1">
              <a:spcAft>
                <a:spcPts val="300"/>
              </a:spcAft>
              <a:buFont typeface="Arial"/>
              <a:buAutoNum type="arabicPeriod"/>
              <a:defRPr/>
            </a:pPr>
            <a:r>
              <a:rPr lang="bg-BG" sz="1600" dirty="0" smtClean="0">
                <a:solidFill>
                  <a:srgbClr val="002060"/>
                </a:solidFill>
                <a:ea typeface="+mn-ea"/>
              </a:rPr>
              <a:t>Доминиращ еднотипен профил на бизнеса; </a:t>
            </a:r>
          </a:p>
          <a:p>
            <a:pPr eaLnBrk="1" fontAlgn="auto" hangingPunct="1">
              <a:spcAft>
                <a:spcPts val="300"/>
              </a:spcAft>
              <a:buFont typeface="Arial"/>
              <a:buAutoNum type="arabicPeriod"/>
              <a:defRPr/>
            </a:pPr>
            <a:r>
              <a:rPr lang="bg-BG" sz="1600" dirty="0" smtClean="0">
                <a:solidFill>
                  <a:srgbClr val="002060"/>
                </a:solidFill>
                <a:ea typeface="+mn-ea"/>
              </a:rPr>
              <a:t>Сегмент от трайно безработни хора като значима част от населението;</a:t>
            </a:r>
          </a:p>
          <a:p>
            <a:pPr eaLnBrk="1" fontAlgn="auto" hangingPunct="1">
              <a:spcAft>
                <a:spcPts val="300"/>
              </a:spcAft>
              <a:buFont typeface="Arial"/>
              <a:buAutoNum type="arabicPeriod"/>
              <a:defRPr/>
            </a:pPr>
            <a:r>
              <a:rPr lang="bg-BG" sz="1600" dirty="0" smtClean="0">
                <a:solidFill>
                  <a:srgbClr val="002060"/>
                </a:solidFill>
                <a:ea typeface="+mn-ea"/>
              </a:rPr>
              <a:t>Конкурентни организации, които привличат подходящите потенциални членове;</a:t>
            </a:r>
          </a:p>
          <a:p>
            <a:pPr eaLnBrk="1" fontAlgn="auto" hangingPunct="1">
              <a:spcAft>
                <a:spcPts val="300"/>
              </a:spcAft>
              <a:buFont typeface="Arial"/>
              <a:buAutoNum type="arabicPeriod"/>
              <a:defRPr/>
            </a:pPr>
            <a:r>
              <a:rPr lang="bg-BG" sz="1600" dirty="0" smtClean="0">
                <a:solidFill>
                  <a:srgbClr val="002060"/>
                </a:solidFill>
                <a:ea typeface="+mn-ea"/>
              </a:rPr>
              <a:t>Младежки организации ( Младежки общински парламент, Младежки общински съвет и др.) които превземат младежките ни програми;</a:t>
            </a:r>
          </a:p>
          <a:p>
            <a:pPr eaLnBrk="1" fontAlgn="auto" hangingPunct="1">
              <a:spcAft>
                <a:spcPts val="300"/>
              </a:spcAft>
              <a:buFont typeface="Arial"/>
              <a:buAutoNum type="arabicPeriod"/>
              <a:defRPr/>
            </a:pPr>
            <a:endParaRPr lang="en-US" sz="1600" dirty="0">
              <a:solidFill>
                <a:srgbClr val="002060"/>
              </a:solidFill>
              <a:ea typeface="+mn-ea"/>
            </a:endParaRPr>
          </a:p>
          <a:p>
            <a:pPr marL="285750" indent="-285750"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1600" dirty="0" smtClean="0">
              <a:solidFill>
                <a:srgbClr val="002060"/>
              </a:solidFill>
              <a:ea typeface="+mn-ea"/>
            </a:endParaRPr>
          </a:p>
        </p:txBody>
      </p:sp>
      <p:pic>
        <p:nvPicPr>
          <p:cNvPr id="3891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149080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630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>
                <a:latin typeface="Arial Narrow" pitchFamily="34" charset="0"/>
              </a:rPr>
              <a:t>SWOT</a:t>
            </a:r>
            <a:r>
              <a:rPr lang="bg-BG" altLang="en-US" smtClean="0">
                <a:latin typeface="Arial Narrow" pitchFamily="34" charset="0"/>
              </a:rPr>
              <a:t> анализ. Целеполагане и планиране.</a:t>
            </a:r>
            <a:endParaRPr lang="en-US" altLang="en-US" smtClean="0"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tIns="0" rIns="0" bIns="0"/>
          <a:lstStyle/>
          <a:p>
            <a:pPr marL="0" indent="0" eaLnBrk="1" fontAlgn="auto" hangingPunct="1">
              <a:spcAft>
                <a:spcPts val="300"/>
              </a:spcAft>
              <a:buFont typeface="Arial"/>
              <a:buNone/>
              <a:defRPr/>
            </a:pPr>
            <a:r>
              <a:rPr lang="bg-BG" sz="1600" b="1" dirty="0" smtClean="0">
                <a:solidFill>
                  <a:srgbClr val="002060"/>
                </a:solidFill>
                <a:ea typeface="+mn-ea"/>
              </a:rPr>
              <a:t>Какво постигаме с този анализ?</a:t>
            </a:r>
            <a:endParaRPr lang="en-US" sz="1600" b="1" u="sng" dirty="0" smtClean="0">
              <a:solidFill>
                <a:srgbClr val="002060"/>
              </a:solidFill>
              <a:ea typeface="+mn-ea"/>
            </a:endParaRPr>
          </a:p>
          <a:p>
            <a:pPr marL="339725" indent="-225425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buFont typeface="Wingdings" charset="2"/>
              <a:buChar char="§"/>
              <a:defRPr/>
            </a:pPr>
            <a:r>
              <a:rPr lang="bg-BG" sz="1700" dirty="0" smtClean="0">
                <a:solidFill>
                  <a:srgbClr val="002060"/>
                </a:solidFill>
                <a:ea typeface="+mn-ea"/>
              </a:rPr>
              <a:t>Помощ на клубовете за формулиране на стратегия – цели и план за постигането им</a:t>
            </a:r>
          </a:p>
          <a:p>
            <a:pPr marL="339725" indent="-225425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buFont typeface="Wingdings" charset="2"/>
              <a:buChar char="§"/>
              <a:defRPr/>
            </a:pPr>
            <a:r>
              <a:rPr lang="bg-BG" sz="1700" dirty="0" smtClean="0">
                <a:solidFill>
                  <a:srgbClr val="002060"/>
                </a:solidFill>
                <a:ea typeface="+mn-ea"/>
              </a:rPr>
              <a:t>Укрепване и надграждане на силните страни;</a:t>
            </a:r>
          </a:p>
          <a:p>
            <a:pPr marL="339725" indent="-225425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buFont typeface="Wingdings" charset="2"/>
              <a:buChar char="§"/>
              <a:defRPr/>
            </a:pPr>
            <a:r>
              <a:rPr lang="bg-BG" sz="1700" dirty="0" smtClean="0">
                <a:solidFill>
                  <a:srgbClr val="002060"/>
                </a:solidFill>
                <a:ea typeface="+mn-ea"/>
              </a:rPr>
              <a:t>Решаване на проблемите и слабостите;</a:t>
            </a:r>
          </a:p>
          <a:p>
            <a:pPr marL="339725" indent="-225425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buFont typeface="Wingdings" charset="2"/>
              <a:buChar char="§"/>
              <a:defRPr/>
            </a:pPr>
            <a:r>
              <a:rPr lang="bg-BG" sz="1700" dirty="0" smtClean="0">
                <a:solidFill>
                  <a:srgbClr val="002060"/>
                </a:solidFill>
                <a:ea typeface="+mn-ea"/>
              </a:rPr>
              <a:t>Откриване и използване на възможностите;</a:t>
            </a:r>
          </a:p>
          <a:p>
            <a:pPr marL="339725" indent="-225425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buFont typeface="Wingdings" charset="2"/>
              <a:buChar char="§"/>
              <a:defRPr/>
            </a:pPr>
            <a:r>
              <a:rPr lang="bg-BG" sz="1700" dirty="0" smtClean="0">
                <a:solidFill>
                  <a:srgbClr val="002060"/>
                </a:solidFill>
                <a:ea typeface="+mn-ea"/>
              </a:rPr>
              <a:t>Идентифициране и избягване на заплахите;</a:t>
            </a:r>
          </a:p>
          <a:p>
            <a:pPr marL="339725" indent="-225425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buFont typeface="Wingdings" charset="2"/>
              <a:buChar char="§"/>
              <a:defRPr/>
            </a:pPr>
            <a:endParaRPr lang="bg-BG" sz="1700" dirty="0" smtClean="0">
              <a:ea typeface="+mn-ea"/>
            </a:endParaRPr>
          </a:p>
          <a:p>
            <a:pPr marL="339725" indent="-225425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buFont typeface="Wingdings" charset="2"/>
              <a:buChar char="§"/>
              <a:defRPr/>
            </a:pPr>
            <a:endParaRPr lang="bg-BG" sz="1700" dirty="0" smtClean="0">
              <a:ea typeface="+mn-ea"/>
            </a:endParaRPr>
          </a:p>
          <a:p>
            <a:pPr marL="339725" indent="-225425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buFont typeface="Wingdings" charset="2"/>
              <a:buChar char="§"/>
              <a:defRPr/>
            </a:pPr>
            <a:endParaRPr lang="bg-BG" sz="1700" dirty="0">
              <a:ea typeface="+mn-ea"/>
            </a:endParaRPr>
          </a:p>
          <a:p>
            <a:pPr marL="339725" indent="-225425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buFont typeface="Wingdings" charset="2"/>
              <a:buChar char="§"/>
              <a:defRPr/>
            </a:pPr>
            <a:endParaRPr lang="en-US" sz="1700" dirty="0">
              <a:ea typeface="+mn-ea"/>
            </a:endParaRPr>
          </a:p>
          <a:p>
            <a:pPr marL="285750" indent="-285750"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1600" dirty="0" smtClean="0">
              <a:ea typeface="+mn-ea"/>
            </a:endParaRPr>
          </a:p>
        </p:txBody>
      </p:sp>
      <p:pic>
        <p:nvPicPr>
          <p:cNvPr id="3994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88"/>
          <a:stretch>
            <a:fillRect/>
          </a:stretch>
        </p:blipFill>
        <p:spPr bwMode="auto">
          <a:xfrm>
            <a:off x="5867400" y="1981200"/>
            <a:ext cx="27432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990" y="4043867"/>
            <a:ext cx="28003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554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3"/>
          <p:cNvSpPr>
            <a:spLocks noGrp="1"/>
          </p:cNvSpPr>
          <p:nvPr>
            <p:ph type="ctr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smtClean="0">
                <a:latin typeface="Arial Narrow" pitchFamily="34" charset="0"/>
              </a:rPr>
              <a:t>Успех</a:t>
            </a:r>
          </a:p>
        </p:txBody>
      </p:sp>
    </p:spTree>
    <p:extLst>
      <p:ext uri="{BB962C8B-B14F-4D97-AF65-F5344CB8AC3E}">
        <p14:creationId xmlns:p14="http://schemas.microsoft.com/office/powerpoint/2010/main" val="263830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" y="0"/>
            <a:ext cx="9137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104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bg-BG" altLang="en-US" sz="6000" b="1" dirty="0" smtClean="0">
                <a:latin typeface="Arial Narrow" pitchFamily="34" charset="0"/>
                <a:cs typeface="Times New Roman" panose="02020603050405020304" pitchFamily="18" charset="0"/>
              </a:rPr>
              <a:t>Ротари клуб Централ</a:t>
            </a:r>
            <a:endParaRPr lang="en-US" sz="6000" b="1" dirty="0">
              <a:latin typeface="Arial Narrow" pitchFamily="34" charset="0"/>
              <a:cs typeface="Times New Roman" panose="02020603050405020304" pitchFamily="18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ubTitle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bg-BG" altLang="en-US" sz="2400" b="1" dirty="0" smtClean="0">
                <a:latin typeface="Arial Narrow" pitchFamily="34" charset="0"/>
                <a:cs typeface="Times New Roman" pitchFamily="18" charset="0"/>
              </a:rPr>
              <a:t>Емил Коцев – ДГ</a:t>
            </a:r>
          </a:p>
          <a:p>
            <a:pPr eaLnBrk="1" hangingPunct="1"/>
            <a:r>
              <a:rPr lang="bg-BG" altLang="en-US" sz="2400" b="1" dirty="0" smtClean="0">
                <a:latin typeface="Arial Narrow" pitchFamily="34" charset="0"/>
                <a:cs typeface="Times New Roman" pitchFamily="18" charset="0"/>
              </a:rPr>
              <a:t>Дистрикт 2482</a:t>
            </a:r>
            <a:endParaRPr lang="bg-BG" altLang="en-US" b="1" dirty="0" smtClean="0">
              <a:latin typeface="Arial Narrow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94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en-US" sz="2400" b="1" dirty="0">
                <a:latin typeface="Times New Roman" pitchFamily="18" charset="0"/>
                <a:cs typeface="Times New Roman" pitchFamily="18" charset="0"/>
              </a:rPr>
              <a:t>Стратегическо планиране – Изготвяне</a:t>
            </a:r>
            <a:endParaRPr lang="en-US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23EFFAAA-7944-47FB-B720-1BE5BA84A265}"/>
              </a:ext>
            </a:extLst>
          </p:cNvPr>
          <p:cNvSpPr/>
          <p:nvPr/>
        </p:nvSpPr>
        <p:spPr>
          <a:xfrm>
            <a:off x="259177" y="2213307"/>
            <a:ext cx="2288855" cy="1373313"/>
          </a:xfrm>
          <a:custGeom>
            <a:avLst/>
            <a:gdLst>
              <a:gd name="connsiteX0" fmla="*/ 0 w 2288855"/>
              <a:gd name="connsiteY0" fmla="*/ 137331 h 1373313"/>
              <a:gd name="connsiteX1" fmla="*/ 137331 w 2288855"/>
              <a:gd name="connsiteY1" fmla="*/ 0 h 1373313"/>
              <a:gd name="connsiteX2" fmla="*/ 2151524 w 2288855"/>
              <a:gd name="connsiteY2" fmla="*/ 0 h 1373313"/>
              <a:gd name="connsiteX3" fmla="*/ 2288855 w 2288855"/>
              <a:gd name="connsiteY3" fmla="*/ 137331 h 1373313"/>
              <a:gd name="connsiteX4" fmla="*/ 2288855 w 2288855"/>
              <a:gd name="connsiteY4" fmla="*/ 1235982 h 1373313"/>
              <a:gd name="connsiteX5" fmla="*/ 2151524 w 2288855"/>
              <a:gd name="connsiteY5" fmla="*/ 1373313 h 1373313"/>
              <a:gd name="connsiteX6" fmla="*/ 137331 w 2288855"/>
              <a:gd name="connsiteY6" fmla="*/ 1373313 h 1373313"/>
              <a:gd name="connsiteX7" fmla="*/ 0 w 2288855"/>
              <a:gd name="connsiteY7" fmla="*/ 1235982 h 1373313"/>
              <a:gd name="connsiteX8" fmla="*/ 0 w 2288855"/>
              <a:gd name="connsiteY8" fmla="*/ 137331 h 1373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8855" h="1373313">
                <a:moveTo>
                  <a:pt x="0" y="137331"/>
                </a:moveTo>
                <a:cubicBezTo>
                  <a:pt x="0" y="61485"/>
                  <a:pt x="61485" y="0"/>
                  <a:pt x="137331" y="0"/>
                </a:cubicBezTo>
                <a:lnTo>
                  <a:pt x="2151524" y="0"/>
                </a:lnTo>
                <a:cubicBezTo>
                  <a:pt x="2227370" y="0"/>
                  <a:pt x="2288855" y="61485"/>
                  <a:pt x="2288855" y="137331"/>
                </a:cubicBezTo>
                <a:lnTo>
                  <a:pt x="2288855" y="1235982"/>
                </a:lnTo>
                <a:cubicBezTo>
                  <a:pt x="2288855" y="1311828"/>
                  <a:pt x="2227370" y="1373313"/>
                  <a:pt x="2151524" y="1373313"/>
                </a:cubicBezTo>
                <a:lnTo>
                  <a:pt x="137331" y="1373313"/>
                </a:lnTo>
                <a:cubicBezTo>
                  <a:pt x="61485" y="1373313"/>
                  <a:pt x="0" y="1311828"/>
                  <a:pt x="0" y="1235982"/>
                </a:cubicBezTo>
                <a:lnTo>
                  <a:pt x="0" y="137331"/>
                </a:lnTo>
                <a:close/>
              </a:path>
            </a:pathLst>
          </a:cu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803" tIns="108803" rIns="108803" bIns="108803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Разгледайте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текущото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състояние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клуба</a:t>
            </a:r>
            <a:endParaRPr lang="bg-BG" sz="1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SWOT</a:t>
            </a:r>
            <a:endParaRPr lang="bg-BG" sz="1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46F50A4D-36F9-405A-BB31-537A3841D11A}"/>
              </a:ext>
            </a:extLst>
          </p:cNvPr>
          <p:cNvSpPr/>
          <p:nvPr/>
        </p:nvSpPr>
        <p:spPr>
          <a:xfrm>
            <a:off x="2749453" y="2616145"/>
            <a:ext cx="485237" cy="567636"/>
          </a:xfrm>
          <a:custGeom>
            <a:avLst/>
            <a:gdLst>
              <a:gd name="connsiteX0" fmla="*/ 0 w 485237"/>
              <a:gd name="connsiteY0" fmla="*/ 113527 h 567636"/>
              <a:gd name="connsiteX1" fmla="*/ 242619 w 485237"/>
              <a:gd name="connsiteY1" fmla="*/ 113527 h 567636"/>
              <a:gd name="connsiteX2" fmla="*/ 242619 w 485237"/>
              <a:gd name="connsiteY2" fmla="*/ 0 h 567636"/>
              <a:gd name="connsiteX3" fmla="*/ 485237 w 485237"/>
              <a:gd name="connsiteY3" fmla="*/ 283818 h 567636"/>
              <a:gd name="connsiteX4" fmla="*/ 242619 w 485237"/>
              <a:gd name="connsiteY4" fmla="*/ 567636 h 567636"/>
              <a:gd name="connsiteX5" fmla="*/ 242619 w 485237"/>
              <a:gd name="connsiteY5" fmla="*/ 454109 h 567636"/>
              <a:gd name="connsiteX6" fmla="*/ 0 w 485237"/>
              <a:gd name="connsiteY6" fmla="*/ 454109 h 567636"/>
              <a:gd name="connsiteX7" fmla="*/ 0 w 485237"/>
              <a:gd name="connsiteY7" fmla="*/ 113527 h 567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237" h="567636">
                <a:moveTo>
                  <a:pt x="0" y="113527"/>
                </a:moveTo>
                <a:lnTo>
                  <a:pt x="242619" y="113527"/>
                </a:lnTo>
                <a:lnTo>
                  <a:pt x="242619" y="0"/>
                </a:lnTo>
                <a:lnTo>
                  <a:pt x="485237" y="283818"/>
                </a:lnTo>
                <a:lnTo>
                  <a:pt x="242619" y="567636"/>
                </a:lnTo>
                <a:lnTo>
                  <a:pt x="242619" y="454109"/>
                </a:lnTo>
                <a:lnTo>
                  <a:pt x="0" y="454109"/>
                </a:lnTo>
                <a:lnTo>
                  <a:pt x="0" y="113527"/>
                </a:lnTo>
                <a:close/>
              </a:path>
            </a:pathLst>
          </a:custGeom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13527" rIns="145571" bIns="113527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5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F73DD1C9-0C14-4F96-B473-1FEF94DBB47A}"/>
              </a:ext>
            </a:extLst>
          </p:cNvPr>
          <p:cNvSpPr/>
          <p:nvPr/>
        </p:nvSpPr>
        <p:spPr>
          <a:xfrm>
            <a:off x="3463576" y="2213307"/>
            <a:ext cx="2288855" cy="1373313"/>
          </a:xfrm>
          <a:custGeom>
            <a:avLst/>
            <a:gdLst>
              <a:gd name="connsiteX0" fmla="*/ 0 w 2288855"/>
              <a:gd name="connsiteY0" fmla="*/ 137331 h 1373313"/>
              <a:gd name="connsiteX1" fmla="*/ 137331 w 2288855"/>
              <a:gd name="connsiteY1" fmla="*/ 0 h 1373313"/>
              <a:gd name="connsiteX2" fmla="*/ 2151524 w 2288855"/>
              <a:gd name="connsiteY2" fmla="*/ 0 h 1373313"/>
              <a:gd name="connsiteX3" fmla="*/ 2288855 w 2288855"/>
              <a:gd name="connsiteY3" fmla="*/ 137331 h 1373313"/>
              <a:gd name="connsiteX4" fmla="*/ 2288855 w 2288855"/>
              <a:gd name="connsiteY4" fmla="*/ 1235982 h 1373313"/>
              <a:gd name="connsiteX5" fmla="*/ 2151524 w 2288855"/>
              <a:gd name="connsiteY5" fmla="*/ 1373313 h 1373313"/>
              <a:gd name="connsiteX6" fmla="*/ 137331 w 2288855"/>
              <a:gd name="connsiteY6" fmla="*/ 1373313 h 1373313"/>
              <a:gd name="connsiteX7" fmla="*/ 0 w 2288855"/>
              <a:gd name="connsiteY7" fmla="*/ 1235982 h 1373313"/>
              <a:gd name="connsiteX8" fmla="*/ 0 w 2288855"/>
              <a:gd name="connsiteY8" fmla="*/ 137331 h 1373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8855" h="1373313">
                <a:moveTo>
                  <a:pt x="0" y="137331"/>
                </a:moveTo>
                <a:cubicBezTo>
                  <a:pt x="0" y="61485"/>
                  <a:pt x="61485" y="0"/>
                  <a:pt x="137331" y="0"/>
                </a:cubicBezTo>
                <a:lnTo>
                  <a:pt x="2151524" y="0"/>
                </a:lnTo>
                <a:cubicBezTo>
                  <a:pt x="2227370" y="0"/>
                  <a:pt x="2288855" y="61485"/>
                  <a:pt x="2288855" y="137331"/>
                </a:cubicBezTo>
                <a:lnTo>
                  <a:pt x="2288855" y="1235982"/>
                </a:lnTo>
                <a:cubicBezTo>
                  <a:pt x="2288855" y="1311828"/>
                  <a:pt x="2227370" y="1373313"/>
                  <a:pt x="2151524" y="1373313"/>
                </a:cubicBezTo>
                <a:lnTo>
                  <a:pt x="137331" y="1373313"/>
                </a:lnTo>
                <a:cubicBezTo>
                  <a:pt x="61485" y="1373313"/>
                  <a:pt x="0" y="1311828"/>
                  <a:pt x="0" y="1235982"/>
                </a:cubicBezTo>
                <a:lnTo>
                  <a:pt x="0" y="137331"/>
                </a:lnTo>
                <a:close/>
              </a:path>
            </a:pathLst>
          </a:cu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803" tIns="108803" rIns="108803" bIns="108803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Подгответе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визията</a:t>
            </a:r>
            <a:endPara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C2D95996-E62E-462E-A34D-04E3C5A467A1}"/>
              </a:ext>
            </a:extLst>
          </p:cNvPr>
          <p:cNvSpPr/>
          <p:nvPr/>
        </p:nvSpPr>
        <p:spPr>
          <a:xfrm>
            <a:off x="5953851" y="2616145"/>
            <a:ext cx="485237" cy="567636"/>
          </a:xfrm>
          <a:custGeom>
            <a:avLst/>
            <a:gdLst>
              <a:gd name="connsiteX0" fmla="*/ 0 w 485237"/>
              <a:gd name="connsiteY0" fmla="*/ 113527 h 567636"/>
              <a:gd name="connsiteX1" fmla="*/ 242619 w 485237"/>
              <a:gd name="connsiteY1" fmla="*/ 113527 h 567636"/>
              <a:gd name="connsiteX2" fmla="*/ 242619 w 485237"/>
              <a:gd name="connsiteY2" fmla="*/ 0 h 567636"/>
              <a:gd name="connsiteX3" fmla="*/ 485237 w 485237"/>
              <a:gd name="connsiteY3" fmla="*/ 283818 h 567636"/>
              <a:gd name="connsiteX4" fmla="*/ 242619 w 485237"/>
              <a:gd name="connsiteY4" fmla="*/ 567636 h 567636"/>
              <a:gd name="connsiteX5" fmla="*/ 242619 w 485237"/>
              <a:gd name="connsiteY5" fmla="*/ 454109 h 567636"/>
              <a:gd name="connsiteX6" fmla="*/ 0 w 485237"/>
              <a:gd name="connsiteY6" fmla="*/ 454109 h 567636"/>
              <a:gd name="connsiteX7" fmla="*/ 0 w 485237"/>
              <a:gd name="connsiteY7" fmla="*/ 113527 h 567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237" h="567636">
                <a:moveTo>
                  <a:pt x="0" y="113527"/>
                </a:moveTo>
                <a:lnTo>
                  <a:pt x="242619" y="113527"/>
                </a:lnTo>
                <a:lnTo>
                  <a:pt x="242619" y="0"/>
                </a:lnTo>
                <a:lnTo>
                  <a:pt x="485237" y="283818"/>
                </a:lnTo>
                <a:lnTo>
                  <a:pt x="242619" y="567636"/>
                </a:lnTo>
                <a:lnTo>
                  <a:pt x="242619" y="454109"/>
                </a:lnTo>
                <a:lnTo>
                  <a:pt x="0" y="454109"/>
                </a:lnTo>
                <a:lnTo>
                  <a:pt x="0" y="113527"/>
                </a:lnTo>
                <a:close/>
              </a:path>
            </a:pathLst>
          </a:custGeom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13527" rIns="145571" bIns="113527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5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9850B0C0-6018-4160-9267-CB4808AA10C0}"/>
              </a:ext>
            </a:extLst>
          </p:cNvPr>
          <p:cNvSpPr/>
          <p:nvPr/>
        </p:nvSpPr>
        <p:spPr>
          <a:xfrm>
            <a:off x="6667974" y="2213307"/>
            <a:ext cx="2288855" cy="1373313"/>
          </a:xfrm>
          <a:custGeom>
            <a:avLst/>
            <a:gdLst>
              <a:gd name="connsiteX0" fmla="*/ 0 w 2288855"/>
              <a:gd name="connsiteY0" fmla="*/ 137331 h 1373313"/>
              <a:gd name="connsiteX1" fmla="*/ 137331 w 2288855"/>
              <a:gd name="connsiteY1" fmla="*/ 0 h 1373313"/>
              <a:gd name="connsiteX2" fmla="*/ 2151524 w 2288855"/>
              <a:gd name="connsiteY2" fmla="*/ 0 h 1373313"/>
              <a:gd name="connsiteX3" fmla="*/ 2288855 w 2288855"/>
              <a:gd name="connsiteY3" fmla="*/ 137331 h 1373313"/>
              <a:gd name="connsiteX4" fmla="*/ 2288855 w 2288855"/>
              <a:gd name="connsiteY4" fmla="*/ 1235982 h 1373313"/>
              <a:gd name="connsiteX5" fmla="*/ 2151524 w 2288855"/>
              <a:gd name="connsiteY5" fmla="*/ 1373313 h 1373313"/>
              <a:gd name="connsiteX6" fmla="*/ 137331 w 2288855"/>
              <a:gd name="connsiteY6" fmla="*/ 1373313 h 1373313"/>
              <a:gd name="connsiteX7" fmla="*/ 0 w 2288855"/>
              <a:gd name="connsiteY7" fmla="*/ 1235982 h 1373313"/>
              <a:gd name="connsiteX8" fmla="*/ 0 w 2288855"/>
              <a:gd name="connsiteY8" fmla="*/ 137331 h 1373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8855" h="1373313">
                <a:moveTo>
                  <a:pt x="0" y="137331"/>
                </a:moveTo>
                <a:cubicBezTo>
                  <a:pt x="0" y="61485"/>
                  <a:pt x="61485" y="0"/>
                  <a:pt x="137331" y="0"/>
                </a:cubicBezTo>
                <a:lnTo>
                  <a:pt x="2151524" y="0"/>
                </a:lnTo>
                <a:cubicBezTo>
                  <a:pt x="2227370" y="0"/>
                  <a:pt x="2288855" y="61485"/>
                  <a:pt x="2288855" y="137331"/>
                </a:cubicBezTo>
                <a:lnTo>
                  <a:pt x="2288855" y="1235982"/>
                </a:lnTo>
                <a:cubicBezTo>
                  <a:pt x="2288855" y="1311828"/>
                  <a:pt x="2227370" y="1373313"/>
                  <a:pt x="2151524" y="1373313"/>
                </a:cubicBezTo>
                <a:lnTo>
                  <a:pt x="137331" y="1373313"/>
                </a:lnTo>
                <a:cubicBezTo>
                  <a:pt x="61485" y="1373313"/>
                  <a:pt x="0" y="1311828"/>
                  <a:pt x="0" y="1235982"/>
                </a:cubicBezTo>
                <a:lnTo>
                  <a:pt x="0" y="137331"/>
                </a:lnTo>
                <a:close/>
              </a:path>
            </a:pathLst>
          </a:cu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803" tIns="108803" rIns="108803" bIns="108803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Свържете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визията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текущото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състояние</a:t>
            </a:r>
            <a:endPara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27B94B3A-4875-4A6B-A748-DD9B55359483}"/>
              </a:ext>
            </a:extLst>
          </p:cNvPr>
          <p:cNvSpPr/>
          <p:nvPr/>
        </p:nvSpPr>
        <p:spPr>
          <a:xfrm>
            <a:off x="7528583" y="3788039"/>
            <a:ext cx="567637" cy="485238"/>
          </a:xfrm>
          <a:custGeom>
            <a:avLst/>
            <a:gdLst>
              <a:gd name="connsiteX0" fmla="*/ 0 w 485237"/>
              <a:gd name="connsiteY0" fmla="*/ 113527 h 567636"/>
              <a:gd name="connsiteX1" fmla="*/ 242619 w 485237"/>
              <a:gd name="connsiteY1" fmla="*/ 113527 h 567636"/>
              <a:gd name="connsiteX2" fmla="*/ 242619 w 485237"/>
              <a:gd name="connsiteY2" fmla="*/ 0 h 567636"/>
              <a:gd name="connsiteX3" fmla="*/ 485237 w 485237"/>
              <a:gd name="connsiteY3" fmla="*/ 283818 h 567636"/>
              <a:gd name="connsiteX4" fmla="*/ 242619 w 485237"/>
              <a:gd name="connsiteY4" fmla="*/ 567636 h 567636"/>
              <a:gd name="connsiteX5" fmla="*/ 242619 w 485237"/>
              <a:gd name="connsiteY5" fmla="*/ 454109 h 567636"/>
              <a:gd name="connsiteX6" fmla="*/ 0 w 485237"/>
              <a:gd name="connsiteY6" fmla="*/ 454109 h 567636"/>
              <a:gd name="connsiteX7" fmla="*/ 0 w 485237"/>
              <a:gd name="connsiteY7" fmla="*/ 113527 h 567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237" h="567636">
                <a:moveTo>
                  <a:pt x="388190" y="1"/>
                </a:moveTo>
                <a:lnTo>
                  <a:pt x="388190" y="283819"/>
                </a:lnTo>
                <a:lnTo>
                  <a:pt x="485237" y="283819"/>
                </a:lnTo>
                <a:lnTo>
                  <a:pt x="242619" y="567635"/>
                </a:lnTo>
                <a:lnTo>
                  <a:pt x="0" y="283819"/>
                </a:lnTo>
                <a:lnTo>
                  <a:pt x="97047" y="283819"/>
                </a:lnTo>
                <a:lnTo>
                  <a:pt x="97047" y="1"/>
                </a:lnTo>
                <a:lnTo>
                  <a:pt x="388190" y="1"/>
                </a:lnTo>
                <a:close/>
              </a:path>
            </a:pathLst>
          </a:custGeom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528" tIns="1" rIns="113527" bIns="145571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5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6E9E15E4-2BC9-4684-9CD3-1952EE86AA42}"/>
              </a:ext>
            </a:extLst>
          </p:cNvPr>
          <p:cNvSpPr/>
          <p:nvPr/>
        </p:nvSpPr>
        <p:spPr>
          <a:xfrm>
            <a:off x="6667974" y="4502163"/>
            <a:ext cx="2288855" cy="1373313"/>
          </a:xfrm>
          <a:custGeom>
            <a:avLst/>
            <a:gdLst>
              <a:gd name="connsiteX0" fmla="*/ 0 w 2288855"/>
              <a:gd name="connsiteY0" fmla="*/ 137331 h 1373313"/>
              <a:gd name="connsiteX1" fmla="*/ 137331 w 2288855"/>
              <a:gd name="connsiteY1" fmla="*/ 0 h 1373313"/>
              <a:gd name="connsiteX2" fmla="*/ 2151524 w 2288855"/>
              <a:gd name="connsiteY2" fmla="*/ 0 h 1373313"/>
              <a:gd name="connsiteX3" fmla="*/ 2288855 w 2288855"/>
              <a:gd name="connsiteY3" fmla="*/ 137331 h 1373313"/>
              <a:gd name="connsiteX4" fmla="*/ 2288855 w 2288855"/>
              <a:gd name="connsiteY4" fmla="*/ 1235982 h 1373313"/>
              <a:gd name="connsiteX5" fmla="*/ 2151524 w 2288855"/>
              <a:gd name="connsiteY5" fmla="*/ 1373313 h 1373313"/>
              <a:gd name="connsiteX6" fmla="*/ 137331 w 2288855"/>
              <a:gd name="connsiteY6" fmla="*/ 1373313 h 1373313"/>
              <a:gd name="connsiteX7" fmla="*/ 0 w 2288855"/>
              <a:gd name="connsiteY7" fmla="*/ 1235982 h 1373313"/>
              <a:gd name="connsiteX8" fmla="*/ 0 w 2288855"/>
              <a:gd name="connsiteY8" fmla="*/ 137331 h 1373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8855" h="1373313">
                <a:moveTo>
                  <a:pt x="0" y="137331"/>
                </a:moveTo>
                <a:cubicBezTo>
                  <a:pt x="0" y="61485"/>
                  <a:pt x="61485" y="0"/>
                  <a:pt x="137331" y="0"/>
                </a:cubicBezTo>
                <a:lnTo>
                  <a:pt x="2151524" y="0"/>
                </a:lnTo>
                <a:cubicBezTo>
                  <a:pt x="2227370" y="0"/>
                  <a:pt x="2288855" y="61485"/>
                  <a:pt x="2288855" y="137331"/>
                </a:cubicBezTo>
                <a:lnTo>
                  <a:pt x="2288855" y="1235982"/>
                </a:lnTo>
                <a:cubicBezTo>
                  <a:pt x="2288855" y="1311828"/>
                  <a:pt x="2227370" y="1373313"/>
                  <a:pt x="2151524" y="1373313"/>
                </a:cubicBezTo>
                <a:lnTo>
                  <a:pt x="137331" y="1373313"/>
                </a:lnTo>
                <a:cubicBezTo>
                  <a:pt x="61485" y="1373313"/>
                  <a:pt x="0" y="1311828"/>
                  <a:pt x="0" y="1235982"/>
                </a:cubicBezTo>
                <a:lnTo>
                  <a:pt x="0" y="137331"/>
                </a:lnTo>
                <a:close/>
              </a:path>
            </a:pathLst>
          </a:cu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803" tIns="108803" rIns="108803" bIns="108803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Определете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приоритетите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постигане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визията</a:t>
            </a:r>
            <a:endPara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87A84EAF-F98D-41D5-94E7-DFDA184EFDAC}"/>
              </a:ext>
            </a:extLst>
          </p:cNvPr>
          <p:cNvSpPr/>
          <p:nvPr/>
        </p:nvSpPr>
        <p:spPr>
          <a:xfrm>
            <a:off x="5981317" y="4905001"/>
            <a:ext cx="485238" cy="567636"/>
          </a:xfrm>
          <a:custGeom>
            <a:avLst/>
            <a:gdLst>
              <a:gd name="connsiteX0" fmla="*/ 0 w 485237"/>
              <a:gd name="connsiteY0" fmla="*/ 113527 h 567636"/>
              <a:gd name="connsiteX1" fmla="*/ 242619 w 485237"/>
              <a:gd name="connsiteY1" fmla="*/ 113527 h 567636"/>
              <a:gd name="connsiteX2" fmla="*/ 242619 w 485237"/>
              <a:gd name="connsiteY2" fmla="*/ 0 h 567636"/>
              <a:gd name="connsiteX3" fmla="*/ 485237 w 485237"/>
              <a:gd name="connsiteY3" fmla="*/ 283818 h 567636"/>
              <a:gd name="connsiteX4" fmla="*/ 242619 w 485237"/>
              <a:gd name="connsiteY4" fmla="*/ 567636 h 567636"/>
              <a:gd name="connsiteX5" fmla="*/ 242619 w 485237"/>
              <a:gd name="connsiteY5" fmla="*/ 454109 h 567636"/>
              <a:gd name="connsiteX6" fmla="*/ 0 w 485237"/>
              <a:gd name="connsiteY6" fmla="*/ 454109 h 567636"/>
              <a:gd name="connsiteX7" fmla="*/ 0 w 485237"/>
              <a:gd name="connsiteY7" fmla="*/ 113527 h 567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237" h="567636">
                <a:moveTo>
                  <a:pt x="485237" y="454109"/>
                </a:moveTo>
                <a:lnTo>
                  <a:pt x="242618" y="454109"/>
                </a:lnTo>
                <a:lnTo>
                  <a:pt x="242618" y="567636"/>
                </a:lnTo>
                <a:lnTo>
                  <a:pt x="0" y="283818"/>
                </a:lnTo>
                <a:lnTo>
                  <a:pt x="242618" y="0"/>
                </a:lnTo>
                <a:lnTo>
                  <a:pt x="242618" y="113527"/>
                </a:lnTo>
                <a:lnTo>
                  <a:pt x="485237" y="113527"/>
                </a:lnTo>
                <a:lnTo>
                  <a:pt x="485237" y="454109"/>
                </a:lnTo>
                <a:close/>
              </a:path>
            </a:pathLst>
          </a:custGeom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5571" tIns="113527" rIns="1" bIns="113527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5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D0D4276D-2684-472B-B846-7BB28A9B7D20}"/>
              </a:ext>
            </a:extLst>
          </p:cNvPr>
          <p:cNvSpPr/>
          <p:nvPr/>
        </p:nvSpPr>
        <p:spPr>
          <a:xfrm>
            <a:off x="3463576" y="4502163"/>
            <a:ext cx="2288855" cy="1373313"/>
          </a:xfrm>
          <a:custGeom>
            <a:avLst/>
            <a:gdLst>
              <a:gd name="connsiteX0" fmla="*/ 0 w 2288855"/>
              <a:gd name="connsiteY0" fmla="*/ 137331 h 1373313"/>
              <a:gd name="connsiteX1" fmla="*/ 137331 w 2288855"/>
              <a:gd name="connsiteY1" fmla="*/ 0 h 1373313"/>
              <a:gd name="connsiteX2" fmla="*/ 2151524 w 2288855"/>
              <a:gd name="connsiteY2" fmla="*/ 0 h 1373313"/>
              <a:gd name="connsiteX3" fmla="*/ 2288855 w 2288855"/>
              <a:gd name="connsiteY3" fmla="*/ 137331 h 1373313"/>
              <a:gd name="connsiteX4" fmla="*/ 2288855 w 2288855"/>
              <a:gd name="connsiteY4" fmla="*/ 1235982 h 1373313"/>
              <a:gd name="connsiteX5" fmla="*/ 2151524 w 2288855"/>
              <a:gd name="connsiteY5" fmla="*/ 1373313 h 1373313"/>
              <a:gd name="connsiteX6" fmla="*/ 137331 w 2288855"/>
              <a:gd name="connsiteY6" fmla="*/ 1373313 h 1373313"/>
              <a:gd name="connsiteX7" fmla="*/ 0 w 2288855"/>
              <a:gd name="connsiteY7" fmla="*/ 1235982 h 1373313"/>
              <a:gd name="connsiteX8" fmla="*/ 0 w 2288855"/>
              <a:gd name="connsiteY8" fmla="*/ 137331 h 1373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8855" h="1373313">
                <a:moveTo>
                  <a:pt x="0" y="137331"/>
                </a:moveTo>
                <a:cubicBezTo>
                  <a:pt x="0" y="61485"/>
                  <a:pt x="61485" y="0"/>
                  <a:pt x="137331" y="0"/>
                </a:cubicBezTo>
                <a:lnTo>
                  <a:pt x="2151524" y="0"/>
                </a:lnTo>
                <a:cubicBezTo>
                  <a:pt x="2227370" y="0"/>
                  <a:pt x="2288855" y="61485"/>
                  <a:pt x="2288855" y="137331"/>
                </a:cubicBezTo>
                <a:lnTo>
                  <a:pt x="2288855" y="1235982"/>
                </a:lnTo>
                <a:cubicBezTo>
                  <a:pt x="2288855" y="1311828"/>
                  <a:pt x="2227370" y="1373313"/>
                  <a:pt x="2151524" y="1373313"/>
                </a:cubicBezTo>
                <a:lnTo>
                  <a:pt x="137331" y="1373313"/>
                </a:lnTo>
                <a:cubicBezTo>
                  <a:pt x="61485" y="1373313"/>
                  <a:pt x="0" y="1311828"/>
                  <a:pt x="0" y="1235982"/>
                </a:cubicBezTo>
                <a:lnTo>
                  <a:pt x="0" y="137331"/>
                </a:lnTo>
                <a:close/>
              </a:path>
            </a:pathLst>
          </a:cu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803" tIns="108803" rIns="108803" bIns="108803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Избройте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целите</a:t>
            </a:r>
            <a:r>
              <a:rPr lang="bg-BG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които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подкрепят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приоритетитите</a:t>
            </a:r>
            <a:endParaRPr lang="bg-BG" sz="1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sz="1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1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sz="1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1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години</a:t>
            </a:r>
            <a:endPara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DF47E498-BB54-4A94-BD4F-8A2C3EFC3F2E}"/>
              </a:ext>
            </a:extLst>
          </p:cNvPr>
          <p:cNvSpPr/>
          <p:nvPr/>
        </p:nvSpPr>
        <p:spPr>
          <a:xfrm>
            <a:off x="2776919" y="4905000"/>
            <a:ext cx="485238" cy="567637"/>
          </a:xfrm>
          <a:custGeom>
            <a:avLst/>
            <a:gdLst>
              <a:gd name="connsiteX0" fmla="*/ 0 w 485237"/>
              <a:gd name="connsiteY0" fmla="*/ 113527 h 567636"/>
              <a:gd name="connsiteX1" fmla="*/ 242619 w 485237"/>
              <a:gd name="connsiteY1" fmla="*/ 113527 h 567636"/>
              <a:gd name="connsiteX2" fmla="*/ 242619 w 485237"/>
              <a:gd name="connsiteY2" fmla="*/ 0 h 567636"/>
              <a:gd name="connsiteX3" fmla="*/ 485237 w 485237"/>
              <a:gd name="connsiteY3" fmla="*/ 283818 h 567636"/>
              <a:gd name="connsiteX4" fmla="*/ 242619 w 485237"/>
              <a:gd name="connsiteY4" fmla="*/ 567636 h 567636"/>
              <a:gd name="connsiteX5" fmla="*/ 242619 w 485237"/>
              <a:gd name="connsiteY5" fmla="*/ 454109 h 567636"/>
              <a:gd name="connsiteX6" fmla="*/ 0 w 485237"/>
              <a:gd name="connsiteY6" fmla="*/ 454109 h 567636"/>
              <a:gd name="connsiteX7" fmla="*/ 0 w 485237"/>
              <a:gd name="connsiteY7" fmla="*/ 113527 h 567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237" h="567636">
                <a:moveTo>
                  <a:pt x="485237" y="454109"/>
                </a:moveTo>
                <a:lnTo>
                  <a:pt x="242618" y="454109"/>
                </a:lnTo>
                <a:lnTo>
                  <a:pt x="242618" y="567636"/>
                </a:lnTo>
                <a:lnTo>
                  <a:pt x="0" y="283818"/>
                </a:lnTo>
                <a:lnTo>
                  <a:pt x="242618" y="0"/>
                </a:lnTo>
                <a:lnTo>
                  <a:pt x="242618" y="113527"/>
                </a:lnTo>
                <a:lnTo>
                  <a:pt x="485237" y="113527"/>
                </a:lnTo>
                <a:lnTo>
                  <a:pt x="485237" y="454109"/>
                </a:lnTo>
                <a:close/>
              </a:path>
            </a:pathLst>
          </a:custGeom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5571" tIns="113528" rIns="1" bIns="113527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5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B3C9BB45-3D54-45E2-A858-0EC04BED80F7}"/>
              </a:ext>
            </a:extLst>
          </p:cNvPr>
          <p:cNvSpPr/>
          <p:nvPr/>
        </p:nvSpPr>
        <p:spPr>
          <a:xfrm>
            <a:off x="259177" y="4502163"/>
            <a:ext cx="2288855" cy="1373313"/>
          </a:xfrm>
          <a:custGeom>
            <a:avLst/>
            <a:gdLst>
              <a:gd name="connsiteX0" fmla="*/ 0 w 2288855"/>
              <a:gd name="connsiteY0" fmla="*/ 137331 h 1373313"/>
              <a:gd name="connsiteX1" fmla="*/ 137331 w 2288855"/>
              <a:gd name="connsiteY1" fmla="*/ 0 h 1373313"/>
              <a:gd name="connsiteX2" fmla="*/ 2151524 w 2288855"/>
              <a:gd name="connsiteY2" fmla="*/ 0 h 1373313"/>
              <a:gd name="connsiteX3" fmla="*/ 2288855 w 2288855"/>
              <a:gd name="connsiteY3" fmla="*/ 137331 h 1373313"/>
              <a:gd name="connsiteX4" fmla="*/ 2288855 w 2288855"/>
              <a:gd name="connsiteY4" fmla="*/ 1235982 h 1373313"/>
              <a:gd name="connsiteX5" fmla="*/ 2151524 w 2288855"/>
              <a:gd name="connsiteY5" fmla="*/ 1373313 h 1373313"/>
              <a:gd name="connsiteX6" fmla="*/ 137331 w 2288855"/>
              <a:gd name="connsiteY6" fmla="*/ 1373313 h 1373313"/>
              <a:gd name="connsiteX7" fmla="*/ 0 w 2288855"/>
              <a:gd name="connsiteY7" fmla="*/ 1235982 h 1373313"/>
              <a:gd name="connsiteX8" fmla="*/ 0 w 2288855"/>
              <a:gd name="connsiteY8" fmla="*/ 137331 h 1373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8855" h="1373313">
                <a:moveTo>
                  <a:pt x="0" y="137331"/>
                </a:moveTo>
                <a:cubicBezTo>
                  <a:pt x="0" y="61485"/>
                  <a:pt x="61485" y="0"/>
                  <a:pt x="137331" y="0"/>
                </a:cubicBezTo>
                <a:lnTo>
                  <a:pt x="2151524" y="0"/>
                </a:lnTo>
                <a:cubicBezTo>
                  <a:pt x="2227370" y="0"/>
                  <a:pt x="2288855" y="61485"/>
                  <a:pt x="2288855" y="137331"/>
                </a:cubicBezTo>
                <a:lnTo>
                  <a:pt x="2288855" y="1235982"/>
                </a:lnTo>
                <a:cubicBezTo>
                  <a:pt x="2288855" y="1311828"/>
                  <a:pt x="2227370" y="1373313"/>
                  <a:pt x="2151524" y="1373313"/>
                </a:cubicBezTo>
                <a:lnTo>
                  <a:pt x="137331" y="1373313"/>
                </a:lnTo>
                <a:cubicBezTo>
                  <a:pt x="61485" y="1373313"/>
                  <a:pt x="0" y="1311828"/>
                  <a:pt x="0" y="1235982"/>
                </a:cubicBezTo>
                <a:lnTo>
                  <a:pt x="0" y="137331"/>
                </a:lnTo>
                <a:close/>
              </a:path>
            </a:pathLst>
          </a:cu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803" tIns="108803" rIns="108803" bIns="108803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Проследете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новия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Стратегически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клуба</a:t>
            </a:r>
            <a:endPara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44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800" b="1" dirty="0" smtClean="0"/>
              <a:t>Преди да започнем работа с РК Централ !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3837"/>
            <a:ext cx="8229600" cy="4525963"/>
          </a:xfrm>
        </p:spPr>
        <p:txBody>
          <a:bodyPr lIns="0" tIns="0" rIns="0" bIns="0"/>
          <a:lstStyle/>
          <a:p>
            <a:pPr algn="just"/>
            <a:r>
              <a:rPr lang="bg-BG" sz="2000" b="1" dirty="0">
                <a:solidFill>
                  <a:schemeClr val="tx2"/>
                </a:solidFill>
                <a:latin typeface="Arial Narrow" pitchFamily="34" charset="0"/>
              </a:rPr>
              <a:t>Вашите данни (особено е-мейл) трябва да са въведени и актуализирани в базата данни на РИ от предишния Президент или Секретар, и да са ви отразили като следващ президент или секретар. </a:t>
            </a:r>
          </a:p>
          <a:p>
            <a:pPr algn="just"/>
            <a:endParaRPr lang="en-US" sz="2000" b="1" dirty="0">
              <a:solidFill>
                <a:schemeClr val="tx2"/>
              </a:solidFill>
              <a:latin typeface="Arial Narrow" pitchFamily="34" charset="0"/>
            </a:endParaRPr>
          </a:p>
          <a:p>
            <a:pPr algn="just"/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Уверете се, че вече сте регистрирани в сайта на РИ и</a:t>
            </a:r>
            <a:r>
              <a:rPr lang="en-US" sz="2000" b="1" dirty="0" smtClean="0">
                <a:solidFill>
                  <a:schemeClr val="tx2"/>
                </a:solidFill>
                <a:latin typeface="Arial Narrow" pitchFamily="34" charset="0"/>
              </a:rPr>
              <a:t> </a:t>
            </a:r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посочени като клубни Президенти или Секретари за вашата ротарианска година.</a:t>
            </a:r>
          </a:p>
          <a:p>
            <a:pPr algn="just"/>
            <a:endParaRPr lang="en-US" sz="20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pPr algn="just"/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Влезте  в сайта на РИ  и разгледате данните за клуба въведени в предходните години, и се запознае в детайли с различните менюта и данните, които трябва да се въвеждат  в Ротари клуб Централ.</a:t>
            </a:r>
          </a:p>
          <a:p>
            <a:pPr algn="just"/>
            <a:endParaRPr lang="en-US" sz="20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pPr algn="just"/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Определяте ясно целите на клуба за Вашата ротарианска година.  Приемате ги с решение на клуба на клубна асамблея.</a:t>
            </a:r>
            <a:endParaRPr lang="en-US" sz="20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11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sz="2800" b="1" dirty="0" smtClean="0"/>
              <a:t>Какво е Ротари клуб Централ?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3837"/>
            <a:ext cx="8229600" cy="4525963"/>
          </a:xfrm>
        </p:spPr>
        <p:txBody>
          <a:bodyPr lIns="0" tIns="0" rIns="0" bIns="0"/>
          <a:lstStyle/>
          <a:p>
            <a:pPr>
              <a:buNone/>
            </a:pPr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	Ротари Клуб Централ е Онлайн инструмент и представлява база от данни ,  в сайта на РИ –</a:t>
            </a:r>
            <a:r>
              <a:rPr lang="en-US" sz="2000" b="1" dirty="0" smtClean="0">
                <a:solidFill>
                  <a:schemeClr val="tx2"/>
                </a:solidFill>
                <a:latin typeface="Arial Narrow" pitchFamily="34" charset="0"/>
              </a:rPr>
              <a:t> rotary.org </a:t>
            </a:r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и ни служи за:</a:t>
            </a:r>
          </a:p>
          <a:p>
            <a:endParaRPr lang="bg-BG" sz="20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endParaRPr lang="bg-BG" sz="20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Планиране и обявяване на цели;  </a:t>
            </a:r>
            <a:endParaRPr lang="en-US" sz="20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endParaRPr lang="bg-BG" sz="20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endParaRPr lang="bg-BG" sz="20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Проследяване на напредъка;</a:t>
            </a:r>
            <a:r>
              <a:rPr lang="en-US" sz="2000" b="1" dirty="0" smtClean="0">
                <a:solidFill>
                  <a:schemeClr val="tx2"/>
                </a:solidFill>
                <a:latin typeface="Arial Narrow" pitchFamily="34" charset="0"/>
              </a:rPr>
              <a:t> </a:t>
            </a:r>
          </a:p>
          <a:p>
            <a:pPr>
              <a:buNone/>
            </a:pPr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 </a:t>
            </a:r>
            <a:endParaRPr lang="en-US" sz="20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endParaRPr lang="bg-BG" sz="20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Отчитане на постиженията;</a:t>
            </a:r>
            <a:endParaRPr lang="en-US" sz="20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pPr algn="just"/>
            <a:endParaRPr lang="en-US" sz="20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pic>
        <p:nvPicPr>
          <p:cNvPr id="4" name="Picture 3" descr="D:\RABOTNA 1\Rotary\ADG\2017-2018\ПЕТС 2018\PETS\С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86000"/>
            <a:ext cx="2438400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Картина 1" descr="mage result for track progress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05200"/>
            <a:ext cx="2590800" cy="1295400"/>
          </a:xfrm>
          <a:prstGeom prst="rect">
            <a:avLst/>
          </a:prstGeom>
          <a:noFill/>
          <a:extLst/>
        </p:spPr>
      </p:pic>
      <p:pic>
        <p:nvPicPr>
          <p:cNvPr id="6" name="Picture 5" descr="D:\RABOTNA 1\Rotary\ADG\2017-2018\ПЕТС 2018\PETS\С22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876800"/>
            <a:ext cx="2819400" cy="1295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293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sz="2800" b="1" dirty="0" smtClean="0"/>
              <a:t>Кой може да работи с РК Централ?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3837"/>
            <a:ext cx="8229600" cy="4525963"/>
          </a:xfrm>
        </p:spPr>
        <p:txBody>
          <a:bodyPr lIns="0" tIns="0" rIns="0" bIns="0"/>
          <a:lstStyle/>
          <a:p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Президент</a:t>
            </a:r>
          </a:p>
          <a:p>
            <a:endParaRPr lang="en-US" sz="1200" dirty="0" smtClean="0">
              <a:solidFill>
                <a:schemeClr val="tx2"/>
              </a:solidFill>
              <a:latin typeface="Arial Narrow" pitchFamily="34" charset="0"/>
            </a:endParaRPr>
          </a:p>
          <a:p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Секретар</a:t>
            </a:r>
          </a:p>
          <a:p>
            <a:endParaRPr lang="en-US" sz="1100" dirty="0" smtClean="0">
              <a:solidFill>
                <a:schemeClr val="tx2"/>
              </a:solidFill>
              <a:latin typeface="Arial Narrow" pitchFamily="34" charset="0"/>
            </a:endParaRPr>
          </a:p>
          <a:p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Изпълнителен Секретар</a:t>
            </a:r>
          </a:p>
          <a:p>
            <a:endParaRPr lang="en-US" sz="1100" dirty="0" smtClean="0">
              <a:solidFill>
                <a:schemeClr val="tx2"/>
              </a:solidFill>
              <a:latin typeface="Arial Narrow" pitchFamily="34" charset="0"/>
            </a:endParaRPr>
          </a:p>
          <a:p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Касиер</a:t>
            </a:r>
          </a:p>
          <a:p>
            <a:endParaRPr lang="en-US" sz="1100" dirty="0" smtClean="0">
              <a:solidFill>
                <a:schemeClr val="tx2"/>
              </a:solidFill>
              <a:latin typeface="Arial Narrow" pitchFamily="34" charset="0"/>
            </a:endParaRPr>
          </a:p>
          <a:p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Председател на комисия по членство</a:t>
            </a:r>
          </a:p>
          <a:p>
            <a:endParaRPr lang="en-US" sz="1100" dirty="0" smtClean="0">
              <a:solidFill>
                <a:schemeClr val="tx2"/>
              </a:solidFill>
              <a:latin typeface="Arial Narrow" pitchFamily="34" charset="0"/>
            </a:endParaRPr>
          </a:p>
          <a:p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Председател на комисия за ФР</a:t>
            </a:r>
          </a:p>
          <a:p>
            <a:endParaRPr lang="en-US" sz="1100" dirty="0" smtClean="0">
              <a:solidFill>
                <a:schemeClr val="tx2"/>
              </a:solidFill>
              <a:latin typeface="Arial Narrow" pitchFamily="34" charset="0"/>
            </a:endParaRPr>
          </a:p>
          <a:p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Всички останали членове на клуба могат да виждат въведените цели и прогреса в изпълнението им!</a:t>
            </a:r>
            <a:endParaRPr lang="en-US" sz="2000" dirty="0" smtClean="0">
              <a:solidFill>
                <a:schemeClr val="tx2"/>
              </a:solidFill>
              <a:latin typeface="Arial Narrow" pitchFamily="34" charset="0"/>
            </a:endParaRPr>
          </a:p>
          <a:p>
            <a:pPr>
              <a:buNone/>
            </a:pPr>
            <a:r>
              <a:rPr lang="bg-BG" sz="2000" b="1" dirty="0" smtClean="0"/>
              <a:t> 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6147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sz="2800" b="1" dirty="0" smtClean="0"/>
              <a:t/>
            </a:r>
            <a:br>
              <a:rPr lang="bg-BG" sz="2800" b="1" dirty="0" smtClean="0"/>
            </a:br>
            <a:r>
              <a:rPr lang="bg-BG" sz="2800" b="1" dirty="0" smtClean="0"/>
              <a:t>Как да стигнем до РК Централ?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4" name="Content Placeholder 3" descr="КA1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600" y="1295400"/>
            <a:ext cx="8610600" cy="4800600"/>
          </a:xfrm>
        </p:spPr>
      </p:pic>
    </p:spTree>
    <p:extLst>
      <p:ext uri="{BB962C8B-B14F-4D97-AF65-F5344CB8AC3E}">
        <p14:creationId xmlns:p14="http://schemas.microsoft.com/office/powerpoint/2010/main" val="355189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sz="2800" b="1" dirty="0" smtClean="0"/>
              <a:t/>
            </a:r>
            <a:br>
              <a:rPr lang="bg-BG" sz="2800" b="1" dirty="0" smtClean="0"/>
            </a:br>
            <a:r>
              <a:rPr lang="bg-BG" sz="2800" b="1" dirty="0" smtClean="0"/>
              <a:t>Информационно табло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6" name="Content Placeholder 5" descr="KA2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600" y="1371601"/>
            <a:ext cx="8686800" cy="4648199"/>
          </a:xfrm>
        </p:spPr>
      </p:pic>
      <p:sp>
        <p:nvSpPr>
          <p:cNvPr id="5" name="Flowchart: Process 4"/>
          <p:cNvSpPr/>
          <p:nvPr/>
        </p:nvSpPr>
        <p:spPr>
          <a:xfrm>
            <a:off x="7848600" y="1371600"/>
            <a:ext cx="914400" cy="228600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96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bg-BG" altLang="en-US" sz="6000" b="1" dirty="0" smtClean="0">
                <a:latin typeface="Arial Narrow" pitchFamily="34" charset="0"/>
                <a:cs typeface="Times New Roman" panose="02020603050405020304" pitchFamily="18" charset="0"/>
              </a:rPr>
              <a:t>Ротари клуб Централ</a:t>
            </a:r>
            <a:endParaRPr lang="en-US" sz="6000" b="1" dirty="0">
              <a:latin typeface="Arial Narrow" pitchFamily="34" charset="0"/>
              <a:cs typeface="Times New Roman" panose="02020603050405020304" pitchFamily="18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ubTitle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bg-BG" altLang="en-US" sz="2400" b="1" dirty="0" smtClean="0">
                <a:latin typeface="Arial Narrow" pitchFamily="34" charset="0"/>
                <a:cs typeface="Times New Roman" pitchFamily="18" charset="0"/>
              </a:rPr>
              <a:t>Емил Коцев – ДГ</a:t>
            </a:r>
          </a:p>
          <a:p>
            <a:pPr eaLnBrk="1" hangingPunct="1"/>
            <a:r>
              <a:rPr lang="bg-BG" altLang="en-US" sz="2400" b="1" dirty="0" smtClean="0">
                <a:latin typeface="Arial Narrow" pitchFamily="34" charset="0"/>
                <a:cs typeface="Times New Roman" pitchFamily="18" charset="0"/>
              </a:rPr>
              <a:t>Дистрикт 2482</a:t>
            </a:r>
            <a:endParaRPr lang="bg-BG" altLang="en-US" b="1" dirty="0" smtClean="0">
              <a:latin typeface="Arial Narrow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95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800" b="1" dirty="0" smtClean="0"/>
              <a:t>Преди да започнем работа с РК Централ !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3837"/>
            <a:ext cx="8229600" cy="4525963"/>
          </a:xfrm>
        </p:spPr>
        <p:txBody>
          <a:bodyPr lIns="0" tIns="0" rIns="0" bIns="0"/>
          <a:lstStyle/>
          <a:p>
            <a:pPr algn="just"/>
            <a:r>
              <a:rPr lang="bg-BG" sz="2000" b="1" dirty="0">
                <a:solidFill>
                  <a:schemeClr val="tx2"/>
                </a:solidFill>
                <a:latin typeface="Arial Narrow" pitchFamily="34" charset="0"/>
              </a:rPr>
              <a:t>Вашите данни (особено е-мейл) трябва да са въведени и актуализирани в базата данни на РИ от предишния Президент или Секретар, и да са ви отразили като следващ президент или секретар. </a:t>
            </a:r>
          </a:p>
          <a:p>
            <a:pPr algn="just"/>
            <a:endParaRPr lang="en-US" sz="2000" b="1" dirty="0">
              <a:solidFill>
                <a:schemeClr val="tx2"/>
              </a:solidFill>
              <a:latin typeface="Arial Narrow" pitchFamily="34" charset="0"/>
            </a:endParaRPr>
          </a:p>
          <a:p>
            <a:pPr algn="just"/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Уверете се, че вече сте регистрирани в сайта на РИ и</a:t>
            </a:r>
            <a:r>
              <a:rPr lang="en-US" sz="2000" b="1" dirty="0" smtClean="0">
                <a:solidFill>
                  <a:schemeClr val="tx2"/>
                </a:solidFill>
                <a:latin typeface="Arial Narrow" pitchFamily="34" charset="0"/>
              </a:rPr>
              <a:t> </a:t>
            </a:r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посочени като клубни Президенти или Секретари за вашата ротарианска година.</a:t>
            </a:r>
          </a:p>
          <a:p>
            <a:pPr algn="just"/>
            <a:endParaRPr lang="en-US" sz="20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pPr algn="just"/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Влезте  в сайта на РИ  и разгледате данните за клуба въведени в предходните години, и се запознае в детайли с различните менюта и данните, които трябва да се въвеждат  в Ротари клуб Централ.</a:t>
            </a:r>
          </a:p>
          <a:p>
            <a:pPr algn="just"/>
            <a:endParaRPr lang="en-US" sz="20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pPr algn="just"/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Определяте ясно целите на клуба за Вашата ротарианска година.  Приемате ги с решение на клуба на клубна асамблея.</a:t>
            </a:r>
            <a:endParaRPr lang="en-US" sz="20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06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sz="2800" b="1" dirty="0" smtClean="0"/>
              <a:t>Какво е Ротари клуб Централ?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3837"/>
            <a:ext cx="8229600" cy="4525963"/>
          </a:xfrm>
        </p:spPr>
        <p:txBody>
          <a:bodyPr lIns="0" tIns="0" rIns="0" bIns="0"/>
          <a:lstStyle/>
          <a:p>
            <a:pPr>
              <a:buNone/>
            </a:pPr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	Ротари Клуб Централ е Онлайн инструмент и представлява база от данни ,  в сайта на РИ –</a:t>
            </a:r>
            <a:r>
              <a:rPr lang="en-US" sz="2000" b="1" dirty="0" smtClean="0">
                <a:solidFill>
                  <a:schemeClr val="tx2"/>
                </a:solidFill>
                <a:latin typeface="Arial Narrow" pitchFamily="34" charset="0"/>
              </a:rPr>
              <a:t> rotary.org </a:t>
            </a:r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и ни служи за:</a:t>
            </a:r>
          </a:p>
          <a:p>
            <a:endParaRPr lang="bg-BG" sz="20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endParaRPr lang="bg-BG" sz="20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Планиране и обявяване на цели;  </a:t>
            </a:r>
            <a:endParaRPr lang="en-US" sz="20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endParaRPr lang="bg-BG" sz="20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endParaRPr lang="bg-BG" sz="20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Проследяване на напредъка;</a:t>
            </a:r>
            <a:r>
              <a:rPr lang="en-US" sz="2000" b="1" dirty="0" smtClean="0">
                <a:solidFill>
                  <a:schemeClr val="tx2"/>
                </a:solidFill>
                <a:latin typeface="Arial Narrow" pitchFamily="34" charset="0"/>
              </a:rPr>
              <a:t> </a:t>
            </a:r>
          </a:p>
          <a:p>
            <a:pPr>
              <a:buNone/>
            </a:pPr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 </a:t>
            </a:r>
            <a:endParaRPr lang="en-US" sz="20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endParaRPr lang="bg-BG" sz="20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Отчитане на постиженията;</a:t>
            </a:r>
            <a:endParaRPr lang="en-US" sz="20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pPr algn="just"/>
            <a:endParaRPr lang="en-US" sz="20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pic>
        <p:nvPicPr>
          <p:cNvPr id="4" name="Picture 3" descr="D:\RABOTNA 1\Rotary\ADG\2017-2018\ПЕТС 2018\PETS\С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86000"/>
            <a:ext cx="2438400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Картина 1" descr="mage result for track progress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05200"/>
            <a:ext cx="2590800" cy="1295400"/>
          </a:xfrm>
          <a:prstGeom prst="rect">
            <a:avLst/>
          </a:prstGeom>
          <a:noFill/>
          <a:extLst/>
        </p:spPr>
      </p:pic>
      <p:pic>
        <p:nvPicPr>
          <p:cNvPr id="6" name="Picture 5" descr="D:\RABOTNA 1\Rotary\ADG\2017-2018\ПЕТС 2018\PETS\С22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876800"/>
            <a:ext cx="2819400" cy="1295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925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sz="2800" b="1" dirty="0" smtClean="0"/>
              <a:t>Кой може да работи с РК Централ?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3837"/>
            <a:ext cx="8229600" cy="4525963"/>
          </a:xfrm>
        </p:spPr>
        <p:txBody>
          <a:bodyPr lIns="0" tIns="0" rIns="0" bIns="0"/>
          <a:lstStyle/>
          <a:p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Президент</a:t>
            </a:r>
          </a:p>
          <a:p>
            <a:endParaRPr lang="en-US" sz="1200" dirty="0" smtClean="0">
              <a:solidFill>
                <a:schemeClr val="tx2"/>
              </a:solidFill>
              <a:latin typeface="Arial Narrow" pitchFamily="34" charset="0"/>
            </a:endParaRPr>
          </a:p>
          <a:p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Секретар</a:t>
            </a:r>
          </a:p>
          <a:p>
            <a:endParaRPr lang="en-US" sz="1100" dirty="0" smtClean="0">
              <a:solidFill>
                <a:schemeClr val="tx2"/>
              </a:solidFill>
              <a:latin typeface="Arial Narrow" pitchFamily="34" charset="0"/>
            </a:endParaRPr>
          </a:p>
          <a:p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Изпълнителен Секретар</a:t>
            </a:r>
          </a:p>
          <a:p>
            <a:endParaRPr lang="en-US" sz="1100" dirty="0" smtClean="0">
              <a:solidFill>
                <a:schemeClr val="tx2"/>
              </a:solidFill>
              <a:latin typeface="Arial Narrow" pitchFamily="34" charset="0"/>
            </a:endParaRPr>
          </a:p>
          <a:p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Касиер</a:t>
            </a:r>
          </a:p>
          <a:p>
            <a:endParaRPr lang="en-US" sz="1100" dirty="0" smtClean="0">
              <a:solidFill>
                <a:schemeClr val="tx2"/>
              </a:solidFill>
              <a:latin typeface="Arial Narrow" pitchFamily="34" charset="0"/>
            </a:endParaRPr>
          </a:p>
          <a:p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Председател на комисия по членство</a:t>
            </a:r>
          </a:p>
          <a:p>
            <a:endParaRPr lang="en-US" sz="1100" dirty="0" smtClean="0">
              <a:solidFill>
                <a:schemeClr val="tx2"/>
              </a:solidFill>
              <a:latin typeface="Arial Narrow" pitchFamily="34" charset="0"/>
            </a:endParaRPr>
          </a:p>
          <a:p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Председател на комисия за ФР</a:t>
            </a:r>
          </a:p>
          <a:p>
            <a:endParaRPr lang="en-US" sz="1100" dirty="0" smtClean="0">
              <a:solidFill>
                <a:schemeClr val="tx2"/>
              </a:solidFill>
              <a:latin typeface="Arial Narrow" pitchFamily="34" charset="0"/>
            </a:endParaRPr>
          </a:p>
          <a:p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Всички останали членове на клуба могат да виждат въведените цели и прогреса в изпълнението им!</a:t>
            </a:r>
            <a:endParaRPr lang="en-US" sz="2000" dirty="0" smtClean="0">
              <a:solidFill>
                <a:schemeClr val="tx2"/>
              </a:solidFill>
              <a:latin typeface="Arial Narrow" pitchFamily="34" charset="0"/>
            </a:endParaRPr>
          </a:p>
          <a:p>
            <a:pPr>
              <a:buNone/>
            </a:pPr>
            <a:r>
              <a:rPr lang="bg-BG" sz="2000" b="1" dirty="0" smtClean="0"/>
              <a:t> 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6630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sz="2800" b="1" dirty="0" smtClean="0"/>
              <a:t/>
            </a:r>
            <a:br>
              <a:rPr lang="bg-BG" sz="2800" b="1" dirty="0" smtClean="0"/>
            </a:br>
            <a:r>
              <a:rPr lang="bg-BG" sz="2800" b="1" dirty="0" smtClean="0"/>
              <a:t>Как да стигнем до РК Централ?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4" name="Content Placeholder 3" descr="КA1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600" y="1295400"/>
            <a:ext cx="8610600" cy="4800600"/>
          </a:xfrm>
        </p:spPr>
      </p:pic>
    </p:spTree>
    <p:extLst>
      <p:ext uri="{BB962C8B-B14F-4D97-AF65-F5344CB8AC3E}">
        <p14:creationId xmlns:p14="http://schemas.microsoft.com/office/powerpoint/2010/main" val="289812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   SWAT </a:t>
            </a:r>
            <a:r>
              <a:rPr lang="bg-BG" altLang="en-US" sz="2400" b="1" dirty="0">
                <a:latin typeface="Times New Roman" pitchFamily="18" charset="0"/>
                <a:cs typeface="Times New Roman" pitchFamily="18" charset="0"/>
              </a:rPr>
              <a:t>анализ</a:t>
            </a:r>
            <a:endParaRPr lang="en-US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7D753FC1-DD0B-4AF4-BB3A-D097902BD6BA}"/>
              </a:ext>
            </a:extLst>
          </p:cNvPr>
          <p:cNvSpPr txBox="1">
            <a:spLocks/>
          </p:cNvSpPr>
          <p:nvPr/>
        </p:nvSpPr>
        <p:spPr bwMode="auto">
          <a:xfrm>
            <a:off x="457200" y="1198563"/>
            <a:ext cx="8153400" cy="79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3200" kern="1200">
                <a:solidFill>
                  <a:srgbClr val="958D85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82638" indent="-325438" algn="l" defTabSz="457200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 sz="3200" kern="1200">
                <a:solidFill>
                  <a:srgbClr val="958D85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2pPr>
            <a:lvl3pPr marL="1219200" indent="-3048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3200" kern="1200">
                <a:solidFill>
                  <a:srgbClr val="958D85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3pPr>
            <a:lvl4pPr marL="1736725" indent="-365125" algn="l" defTabSz="457200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 sz="3200" kern="1200">
                <a:solidFill>
                  <a:srgbClr val="958D85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4pPr>
            <a:lvl5pPr marL="2235200" indent="-4064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3200" kern="1200">
                <a:solidFill>
                  <a:srgbClr val="958D85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 b="1" dirty="0" err="1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Инструмент</a:t>
            </a:r>
            <a:r>
              <a:rPr lang="en-US" altLang="en-US" sz="1800" b="1" dirty="0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 </a:t>
            </a:r>
            <a:r>
              <a:rPr lang="bg-BG" altLang="en-US" sz="1800" b="1" dirty="0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за </a:t>
            </a:r>
            <a:r>
              <a:rPr lang="en-US" altLang="en-US" sz="1800" b="1" dirty="0" err="1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анализ</a:t>
            </a:r>
            <a:r>
              <a:rPr lang="bg-BG" altLang="en-US" sz="1800" b="1" dirty="0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 на моментното състоянието на клуба</a:t>
            </a:r>
            <a:endParaRPr lang="en-US" altLang="en-US" sz="1800" b="1" dirty="0">
              <a:solidFill>
                <a:srgbClr val="002060"/>
              </a:solidFill>
              <a:latin typeface="Georgia" panose="02040502050405020303" pitchFamily="18" charset="0"/>
              <a:sym typeface="Georgia" panose="02040502050405020303" pitchFamily="18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xmlns="" id="{93FA4297-6C5C-415B-B18A-8C0CF21DF809}"/>
              </a:ext>
            </a:extLst>
          </p:cNvPr>
          <p:cNvSpPr txBox="1">
            <a:spLocks/>
          </p:cNvSpPr>
          <p:nvPr/>
        </p:nvSpPr>
        <p:spPr bwMode="auto">
          <a:xfrm>
            <a:off x="457200" y="2189163"/>
            <a:ext cx="4546848" cy="344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457200">
              <a:defRPr sz="2400">
                <a:solidFill>
                  <a:srgbClr val="958D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 defTabSz="457200">
              <a:defRPr sz="2400">
                <a:solidFill>
                  <a:srgbClr val="958D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 defTabSz="457200">
              <a:defRPr sz="2400">
                <a:solidFill>
                  <a:srgbClr val="958D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 defTabSz="457200">
              <a:defRPr sz="2400">
                <a:solidFill>
                  <a:srgbClr val="958D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 defTabSz="457200">
              <a:defRPr sz="2400">
                <a:solidFill>
                  <a:srgbClr val="958D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958D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958D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958D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958D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>
              <a:spcBef>
                <a:spcPts val="300"/>
              </a:spcBef>
            </a:pPr>
            <a:r>
              <a:rPr lang="en-US" altLang="en-US" sz="1400" b="1" dirty="0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Силните</a:t>
            </a:r>
            <a:r>
              <a:rPr lang="en-US" altLang="en-US" sz="2000" dirty="0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 и </a:t>
            </a:r>
            <a:r>
              <a:rPr lang="en-US" altLang="en-US" sz="2000" dirty="0" err="1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слабите</a:t>
            </a:r>
            <a:r>
              <a:rPr lang="en-US" altLang="en-US" sz="2000" dirty="0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страни</a:t>
            </a:r>
            <a:r>
              <a:rPr lang="en-US" altLang="en-US" sz="2000" dirty="0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на</a:t>
            </a:r>
            <a:r>
              <a:rPr lang="en-US" altLang="en-US" sz="2000" dirty="0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клуба</a:t>
            </a:r>
            <a:endParaRPr lang="en-US" altLang="en-US" sz="2000" dirty="0">
              <a:solidFill>
                <a:srgbClr val="002060"/>
              </a:solidFill>
              <a:latin typeface="Georgia" panose="02040502050405020303" pitchFamily="18" charset="0"/>
              <a:sym typeface="Georgia" panose="02040502050405020303" pitchFamily="18" charset="0"/>
            </a:endParaRPr>
          </a:p>
          <a:p>
            <a:pPr>
              <a:spcBef>
                <a:spcPts val="400"/>
              </a:spcBef>
            </a:pPr>
            <a:endParaRPr lang="en-US" altLang="en-US" sz="2000" dirty="0">
              <a:solidFill>
                <a:srgbClr val="002060"/>
              </a:solidFill>
              <a:latin typeface="Georgia" panose="02040502050405020303" pitchFamily="18" charset="0"/>
              <a:sym typeface="Georgia" panose="02040502050405020303" pitchFamily="18" charset="0"/>
            </a:endParaRPr>
          </a:p>
          <a:p>
            <a:pPr>
              <a:spcBef>
                <a:spcPts val="400"/>
              </a:spcBef>
            </a:pPr>
            <a:endParaRPr lang="en-US" altLang="en-US" sz="1600" dirty="0">
              <a:solidFill>
                <a:srgbClr val="002060"/>
              </a:solidFill>
              <a:latin typeface="Georgia" panose="02040502050405020303" pitchFamily="18" charset="0"/>
              <a:sym typeface="Georgia" panose="02040502050405020303" pitchFamily="18" charset="0"/>
            </a:endParaRPr>
          </a:p>
          <a:p>
            <a:pPr>
              <a:spcBef>
                <a:spcPts val="400"/>
              </a:spcBef>
            </a:pPr>
            <a:endParaRPr lang="en-US" altLang="en-US" sz="1600" dirty="0">
              <a:solidFill>
                <a:srgbClr val="002060"/>
              </a:solidFill>
              <a:latin typeface="Georgia" panose="02040502050405020303" pitchFamily="18" charset="0"/>
              <a:sym typeface="Georgia" panose="02040502050405020303" pitchFamily="18" charset="0"/>
            </a:endParaRPr>
          </a:p>
          <a:p>
            <a:pPr>
              <a:spcBef>
                <a:spcPts val="400"/>
              </a:spcBef>
            </a:pPr>
            <a:endParaRPr lang="en-US" altLang="en-US" sz="1600" dirty="0">
              <a:solidFill>
                <a:srgbClr val="002060"/>
              </a:solidFill>
              <a:latin typeface="Georgia" panose="02040502050405020303" pitchFamily="18" charset="0"/>
              <a:sym typeface="Georgia" panose="02040502050405020303" pitchFamily="18" charset="0"/>
            </a:endParaRPr>
          </a:p>
          <a:p>
            <a:pPr>
              <a:spcBef>
                <a:spcPts val="400"/>
              </a:spcBef>
            </a:pPr>
            <a:endParaRPr lang="en-US" altLang="en-US" sz="1600" dirty="0">
              <a:solidFill>
                <a:srgbClr val="002060"/>
              </a:solidFill>
              <a:latin typeface="Georgia" panose="02040502050405020303" pitchFamily="18" charset="0"/>
              <a:sym typeface="Georgia" panose="02040502050405020303" pitchFamily="18" charset="0"/>
            </a:endParaRPr>
          </a:p>
          <a:p>
            <a:pPr>
              <a:spcBef>
                <a:spcPts val="300"/>
              </a:spcBef>
            </a:pPr>
            <a:endParaRPr lang="bg-BG" altLang="en-US" sz="2000" dirty="0">
              <a:solidFill>
                <a:srgbClr val="002060"/>
              </a:solidFill>
              <a:latin typeface="Georgia" panose="02040502050405020303" pitchFamily="18" charset="0"/>
              <a:sym typeface="Georgia" panose="02040502050405020303" pitchFamily="18" charset="0"/>
            </a:endParaRPr>
          </a:p>
          <a:p>
            <a:pPr>
              <a:spcBef>
                <a:spcPts val="300"/>
              </a:spcBef>
            </a:pPr>
            <a:r>
              <a:rPr lang="en-US" altLang="en-US" sz="2000" dirty="0" err="1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Възможностите</a:t>
            </a:r>
            <a:r>
              <a:rPr lang="en-US" altLang="en-US" sz="2000" dirty="0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 и </a:t>
            </a:r>
            <a:r>
              <a:rPr lang="en-US" altLang="en-US" sz="2000" dirty="0" err="1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заплахите</a:t>
            </a:r>
            <a:r>
              <a:rPr lang="en-US" altLang="en-US" sz="2000" dirty="0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отвън</a:t>
            </a:r>
            <a:endParaRPr lang="en-US" altLang="en-US" sz="2000" dirty="0">
              <a:solidFill>
                <a:srgbClr val="002060"/>
              </a:solidFill>
              <a:latin typeface="Georgia" panose="02040502050405020303" pitchFamily="18" charset="0"/>
              <a:sym typeface="Georgia" panose="02040502050405020303" pitchFamily="18" charset="0"/>
            </a:endParaRPr>
          </a:p>
          <a:p>
            <a:pPr>
              <a:spcBef>
                <a:spcPts val="400"/>
              </a:spcBef>
            </a:pPr>
            <a:endParaRPr lang="en-US" altLang="en-US" sz="1600" dirty="0">
              <a:solidFill>
                <a:srgbClr val="002060"/>
              </a:solidFill>
              <a:latin typeface="Georgia" panose="02040502050405020303" pitchFamily="18" charset="0"/>
              <a:sym typeface="Georgia" panose="02040502050405020303" pitchFamily="18" charset="0"/>
            </a:endParaRPr>
          </a:p>
          <a:p>
            <a:pPr>
              <a:spcBef>
                <a:spcPts val="400"/>
              </a:spcBef>
            </a:pPr>
            <a:endParaRPr lang="en-US" altLang="en-US" sz="1600" dirty="0">
              <a:solidFill>
                <a:srgbClr val="002060"/>
              </a:solidFill>
              <a:latin typeface="Georgia" panose="02040502050405020303" pitchFamily="18" charset="0"/>
              <a:sym typeface="Georgia" panose="02040502050405020303" pitchFamily="18" charset="0"/>
            </a:endParaRPr>
          </a:p>
          <a:p>
            <a:pPr>
              <a:spcBef>
                <a:spcPts val="400"/>
              </a:spcBef>
            </a:pPr>
            <a:endParaRPr lang="en-US" altLang="en-US" sz="1600" dirty="0">
              <a:solidFill>
                <a:srgbClr val="002060"/>
              </a:solidFill>
              <a:latin typeface="Georgia" panose="02040502050405020303" pitchFamily="18" charset="0"/>
              <a:sym typeface="Georgia" panose="02040502050405020303" pitchFamily="18" charset="0"/>
            </a:endParaRPr>
          </a:p>
        </p:txBody>
      </p:sp>
      <p:pic>
        <p:nvPicPr>
          <p:cNvPr id="8" name="Picture 5" descr="image.png">
            <a:extLst>
              <a:ext uri="{FF2B5EF4-FFF2-40B4-BE49-F238E27FC236}">
                <a16:creationId xmlns:a16="http://schemas.microsoft.com/office/drawing/2014/main" xmlns="" id="{6170D910-4C0A-4C62-BE67-28F04A3E4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2189163"/>
            <a:ext cx="3057525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6" descr="image.png">
            <a:extLst>
              <a:ext uri="{FF2B5EF4-FFF2-40B4-BE49-F238E27FC236}">
                <a16:creationId xmlns:a16="http://schemas.microsoft.com/office/drawing/2014/main" xmlns="" id="{9F9B32FC-0878-4F10-B8F8-1B32B3EF76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538" y="4365625"/>
            <a:ext cx="300990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726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sz="2800" b="1" dirty="0" smtClean="0"/>
              <a:t/>
            </a:r>
            <a:br>
              <a:rPr lang="bg-BG" sz="2800" b="1" dirty="0" smtClean="0"/>
            </a:br>
            <a:r>
              <a:rPr lang="bg-BG" sz="2800" b="1" dirty="0" smtClean="0"/>
              <a:t>Информационно табло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6" name="Content Placeholder 5" descr="KA2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600" y="1371601"/>
            <a:ext cx="8686800" cy="4648199"/>
          </a:xfrm>
        </p:spPr>
      </p:pic>
      <p:sp>
        <p:nvSpPr>
          <p:cNvPr id="5" name="Flowchart: Process 4"/>
          <p:cNvSpPr/>
          <p:nvPr/>
        </p:nvSpPr>
        <p:spPr>
          <a:xfrm>
            <a:off x="7848600" y="1371600"/>
            <a:ext cx="914400" cy="228600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39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sz="2800" b="1" dirty="0" smtClean="0"/>
              <a:t/>
            </a:r>
            <a:br>
              <a:rPr lang="bg-BG" sz="2800" b="1" dirty="0" smtClean="0"/>
            </a:br>
            <a:r>
              <a:rPr lang="bg-BG" sz="2800" b="1" dirty="0" smtClean="0"/>
              <a:t>Информационно табло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5" name="Content Placeholder 4" descr="KA3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600" y="1425071"/>
            <a:ext cx="8686800" cy="4670929"/>
          </a:xfrm>
        </p:spPr>
      </p:pic>
      <p:sp>
        <p:nvSpPr>
          <p:cNvPr id="6" name="Flowchart: Process 5"/>
          <p:cNvSpPr/>
          <p:nvPr/>
        </p:nvSpPr>
        <p:spPr>
          <a:xfrm>
            <a:off x="7848600" y="1447800"/>
            <a:ext cx="914400" cy="228600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04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sz="2800" b="1" dirty="0" smtClean="0"/>
              <a:t/>
            </a:r>
            <a:br>
              <a:rPr lang="bg-BG" sz="2800" b="1" dirty="0" smtClean="0"/>
            </a:br>
            <a:r>
              <a:rPr lang="bg-BG" sz="2800" b="1" dirty="0" smtClean="0"/>
              <a:t>Информационно табло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6" name="Content Placeholder 5" descr="KA4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600" y="1219200"/>
            <a:ext cx="8686800" cy="4876800"/>
          </a:xfrm>
        </p:spPr>
      </p:pic>
      <p:sp>
        <p:nvSpPr>
          <p:cNvPr id="4" name="Flowchart: Process 3"/>
          <p:cNvSpPr/>
          <p:nvPr/>
        </p:nvSpPr>
        <p:spPr>
          <a:xfrm>
            <a:off x="7848600" y="1143000"/>
            <a:ext cx="914400" cy="228600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34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sz="2800" b="1" dirty="0" smtClean="0"/>
              <a:t/>
            </a:r>
            <a:br>
              <a:rPr lang="bg-BG" sz="2800" b="1" dirty="0" smtClean="0"/>
            </a:br>
            <a:r>
              <a:rPr lang="bg-BG" sz="2800" b="1" dirty="0" smtClean="0"/>
              <a:t>Целеви център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5" name="Content Placeholder 4" descr="KA5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800" y="1335643"/>
            <a:ext cx="8534400" cy="4684157"/>
          </a:xfrm>
        </p:spPr>
      </p:pic>
      <p:sp>
        <p:nvSpPr>
          <p:cNvPr id="4" name="Flowchart: Process 3"/>
          <p:cNvSpPr/>
          <p:nvPr/>
        </p:nvSpPr>
        <p:spPr>
          <a:xfrm>
            <a:off x="7772400" y="1295400"/>
            <a:ext cx="914400" cy="228600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52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sz="2800" b="1" dirty="0" smtClean="0"/>
              <a:t/>
            </a:r>
            <a:br>
              <a:rPr lang="bg-BG" sz="2800" b="1" dirty="0" smtClean="0"/>
            </a:br>
            <a:r>
              <a:rPr lang="bg-BG" sz="2800" b="1" dirty="0" smtClean="0"/>
              <a:t>Целеви център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8" name="Content Placeholder 7" descr="KA6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600" y="1352896"/>
            <a:ext cx="8686800" cy="4590704"/>
          </a:xfrm>
        </p:spPr>
      </p:pic>
      <p:sp>
        <p:nvSpPr>
          <p:cNvPr id="4" name="Flowchart: Process 3"/>
          <p:cNvSpPr/>
          <p:nvPr/>
        </p:nvSpPr>
        <p:spPr>
          <a:xfrm>
            <a:off x="7848600" y="1295400"/>
            <a:ext cx="914400" cy="228600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41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sz="2800" b="1" dirty="0" smtClean="0"/>
              <a:t/>
            </a:r>
            <a:br>
              <a:rPr lang="bg-BG" sz="2800" b="1" dirty="0" smtClean="0"/>
            </a:br>
            <a:r>
              <a:rPr lang="bg-BG" sz="2800" b="1" dirty="0" smtClean="0"/>
              <a:t>Целеви център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10" name="Content Placeholder 9" descr="KA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600" y="1425426"/>
            <a:ext cx="8686800" cy="4670574"/>
          </a:xfrm>
        </p:spPr>
      </p:pic>
      <p:sp>
        <p:nvSpPr>
          <p:cNvPr id="4" name="Flowchart: Process 3"/>
          <p:cNvSpPr/>
          <p:nvPr/>
        </p:nvSpPr>
        <p:spPr>
          <a:xfrm>
            <a:off x="7848600" y="1371600"/>
            <a:ext cx="914400" cy="228600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48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sz="2800" b="1" dirty="0" smtClean="0"/>
              <a:t/>
            </a:r>
            <a:br>
              <a:rPr lang="bg-BG" sz="2800" b="1" dirty="0" smtClean="0"/>
            </a:br>
            <a:r>
              <a:rPr lang="bg-BG" sz="2800" b="1" dirty="0" smtClean="0"/>
              <a:t>Целеви център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5" name="Content Placeholder 4" descr="KA8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800" y="1302199"/>
            <a:ext cx="8534400" cy="4717601"/>
          </a:xfrm>
        </p:spPr>
      </p:pic>
      <p:sp>
        <p:nvSpPr>
          <p:cNvPr id="4" name="Flowchart: Process 3"/>
          <p:cNvSpPr/>
          <p:nvPr/>
        </p:nvSpPr>
        <p:spPr>
          <a:xfrm>
            <a:off x="7848600" y="1371600"/>
            <a:ext cx="838200" cy="152400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43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sz="2800" b="1" dirty="0" smtClean="0"/>
              <a:t/>
            </a:r>
            <a:br>
              <a:rPr lang="bg-BG" sz="2800" b="1" dirty="0" smtClean="0"/>
            </a:br>
            <a:r>
              <a:rPr lang="bg-BG" sz="2800" b="1" dirty="0" smtClean="0"/>
              <a:t>Целеви център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7" name="Content Placeholder 6" descr="KA9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800" y="1379760"/>
            <a:ext cx="8534400" cy="4716240"/>
          </a:xfrm>
        </p:spPr>
      </p:pic>
      <p:sp>
        <p:nvSpPr>
          <p:cNvPr id="4" name="Flowchart: Process 3"/>
          <p:cNvSpPr/>
          <p:nvPr/>
        </p:nvSpPr>
        <p:spPr>
          <a:xfrm>
            <a:off x="7772400" y="1371600"/>
            <a:ext cx="914400" cy="228600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55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sz="2800" b="1" dirty="0" smtClean="0"/>
              <a:t/>
            </a:r>
            <a:br>
              <a:rPr lang="bg-BG" sz="2800" b="1" dirty="0" smtClean="0"/>
            </a:br>
            <a:r>
              <a:rPr lang="bg-BG" sz="2800" b="1" dirty="0" smtClean="0"/>
              <a:t>Глобален изглед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5" name="Content Placeholder 4" descr="KA11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600" y="1615719"/>
            <a:ext cx="8610600" cy="4404081"/>
          </a:xfrm>
        </p:spPr>
      </p:pic>
      <p:sp>
        <p:nvSpPr>
          <p:cNvPr id="4" name="Flowchart: Process 3"/>
          <p:cNvSpPr/>
          <p:nvPr/>
        </p:nvSpPr>
        <p:spPr>
          <a:xfrm>
            <a:off x="7772400" y="1600200"/>
            <a:ext cx="914400" cy="228600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41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sz="2800" b="1" dirty="0" smtClean="0"/>
              <a:t/>
            </a:r>
            <a:br>
              <a:rPr lang="bg-BG" sz="2800" b="1" dirty="0" smtClean="0"/>
            </a:br>
            <a:r>
              <a:rPr lang="bg-BG" sz="2800" b="1" dirty="0" smtClean="0"/>
              <a:t>Дейности по обслужване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6" name="Content Placeholder 5" descr="KA12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800" y="1421789"/>
            <a:ext cx="8610600" cy="4598011"/>
          </a:xfrm>
        </p:spPr>
      </p:pic>
      <p:sp>
        <p:nvSpPr>
          <p:cNvPr id="4" name="Flowchart: Process 3"/>
          <p:cNvSpPr/>
          <p:nvPr/>
        </p:nvSpPr>
        <p:spPr>
          <a:xfrm>
            <a:off x="7848600" y="1371600"/>
            <a:ext cx="914400" cy="228600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74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en-US" sz="2400" b="1" dirty="0">
                <a:latin typeface="Times New Roman" pitchFamily="18" charset="0"/>
                <a:cs typeface="Times New Roman" pitchFamily="18" charset="0"/>
              </a:rPr>
              <a:t>Стратегическо планиране – Целеполагане</a:t>
            </a:r>
            <a:endParaRPr lang="en-US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83983FAF-F2F2-4FFA-BE83-78D5D71C87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942937"/>
              </p:ext>
            </p:extLst>
          </p:nvPr>
        </p:nvGraphicFramePr>
        <p:xfrm>
          <a:off x="539750" y="1677988"/>
          <a:ext cx="7777162" cy="1991128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768865">
                  <a:extLst>
                    <a:ext uri="{9D8B030D-6E8A-4147-A177-3AD203B41FA5}">
                      <a16:colId xmlns:a16="http://schemas.microsoft.com/office/drawing/2014/main" xmlns="" val="3644669201"/>
                    </a:ext>
                  </a:extLst>
                </a:gridCol>
                <a:gridCol w="1827340">
                  <a:extLst>
                    <a:ext uri="{9D8B030D-6E8A-4147-A177-3AD203B41FA5}">
                      <a16:colId xmlns:a16="http://schemas.microsoft.com/office/drawing/2014/main" xmlns="" val="3790591995"/>
                    </a:ext>
                  </a:extLst>
                </a:gridCol>
                <a:gridCol w="1388778">
                  <a:extLst>
                    <a:ext uri="{9D8B030D-6E8A-4147-A177-3AD203B41FA5}">
                      <a16:colId xmlns:a16="http://schemas.microsoft.com/office/drawing/2014/main" xmlns="" val="399791144"/>
                    </a:ext>
                  </a:extLst>
                </a:gridCol>
                <a:gridCol w="1461874">
                  <a:extLst>
                    <a:ext uri="{9D8B030D-6E8A-4147-A177-3AD203B41FA5}">
                      <a16:colId xmlns:a16="http://schemas.microsoft.com/office/drawing/2014/main" xmlns="" val="445833128"/>
                    </a:ext>
                  </a:extLst>
                </a:gridCol>
                <a:gridCol w="1330305">
                  <a:extLst>
                    <a:ext uri="{9D8B030D-6E8A-4147-A177-3AD203B41FA5}">
                      <a16:colId xmlns:a16="http://schemas.microsoft.com/office/drawing/2014/main" xmlns="" val="1018234174"/>
                    </a:ext>
                  </a:extLst>
                </a:gridCol>
              </a:tblGrid>
              <a:tr h="589098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600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Годишни</a:t>
                      </a:r>
                      <a:r>
                        <a:rPr lang="en-US" sz="16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Цели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2" marR="50802" marT="50771" marB="5077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16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  <a:r>
                        <a:rPr lang="en-US" sz="16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ru-RU" sz="16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Постижения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2" marR="50802" marT="50771" marB="5077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16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График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2" marR="50802" marT="50771" marB="5077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600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Необходими</a:t>
                      </a:r>
                      <a:r>
                        <a:rPr lang="en-US" sz="16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2" marR="50802" marT="50771" marB="5077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Отговарящ член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2" marR="50802" marT="50771" marB="50771" anchor="ctr"/>
                </a:tc>
                <a:extLst>
                  <a:ext uri="{0D108BD9-81ED-4DB2-BD59-A6C34878D82A}">
                    <a16:rowId xmlns:a16="http://schemas.microsoft.com/office/drawing/2014/main" xmlns="" val="3892276588"/>
                  </a:ext>
                </a:extLst>
              </a:tr>
              <a:tr h="4672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bg-BG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 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0802" marR="50802" marT="50771" marB="50771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0802" marR="50802" marT="50771" marB="50771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0802" marR="50802" marT="50771" marB="50771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0802" marR="50802" marT="50771" marB="50771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0802" marR="50802" marT="50771" marB="50771"/>
                </a:tc>
                <a:extLst>
                  <a:ext uri="{0D108BD9-81ED-4DB2-BD59-A6C34878D82A}">
                    <a16:rowId xmlns:a16="http://schemas.microsoft.com/office/drawing/2014/main" xmlns="" val="2284522026"/>
                  </a:ext>
                </a:extLst>
              </a:tr>
              <a:tr h="4672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bg-BG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 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0802" marR="50802" marT="50771" marB="50771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0802" marR="50802" marT="50771" marB="50771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0802" marR="50802" marT="50771" marB="50771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0802" marR="50802" marT="50771" marB="50771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0802" marR="50802" marT="50771" marB="50771"/>
                </a:tc>
                <a:extLst>
                  <a:ext uri="{0D108BD9-81ED-4DB2-BD59-A6C34878D82A}">
                    <a16:rowId xmlns:a16="http://schemas.microsoft.com/office/drawing/2014/main" xmlns="" val="2050861599"/>
                  </a:ext>
                </a:extLst>
              </a:tr>
              <a:tr h="4672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bg-BG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0802" marR="50802" marT="50771" marB="50771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0802" marR="50802" marT="50771" marB="50771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0802" marR="50802" marT="50771" marB="50771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0802" marR="50802" marT="50771" marB="50771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0802" marR="50802" marT="50771" marB="50771"/>
                </a:tc>
                <a:extLst>
                  <a:ext uri="{0D108BD9-81ED-4DB2-BD59-A6C34878D82A}">
                    <a16:rowId xmlns:a16="http://schemas.microsoft.com/office/drawing/2014/main" xmlns="" val="2759991028"/>
                  </a:ext>
                </a:extLst>
              </a:tr>
            </a:tbl>
          </a:graphicData>
        </a:graphic>
      </p:graphicFrame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2CE98F85-5970-4820-8C56-5F75834FE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244600"/>
            <a:ext cx="39431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958D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 sz="2400">
                <a:solidFill>
                  <a:srgbClr val="958D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 sz="2400">
                <a:solidFill>
                  <a:srgbClr val="958D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 sz="2400">
                <a:solidFill>
                  <a:srgbClr val="958D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 sz="2400">
                <a:solidFill>
                  <a:srgbClr val="958D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958D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958D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958D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958D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bg-BG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Стратегически приоритет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bg-BG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1EC96143-C903-471E-9AF6-526C0304C3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957616"/>
              </p:ext>
            </p:extLst>
          </p:nvPr>
        </p:nvGraphicFramePr>
        <p:xfrm>
          <a:off x="539750" y="4173538"/>
          <a:ext cx="7777162" cy="1992311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768865">
                  <a:extLst>
                    <a:ext uri="{9D8B030D-6E8A-4147-A177-3AD203B41FA5}">
                      <a16:colId xmlns:a16="http://schemas.microsoft.com/office/drawing/2014/main" xmlns="" val="3644669201"/>
                    </a:ext>
                  </a:extLst>
                </a:gridCol>
                <a:gridCol w="1827340">
                  <a:extLst>
                    <a:ext uri="{9D8B030D-6E8A-4147-A177-3AD203B41FA5}">
                      <a16:colId xmlns:a16="http://schemas.microsoft.com/office/drawing/2014/main" xmlns="" val="3790591995"/>
                    </a:ext>
                  </a:extLst>
                </a:gridCol>
                <a:gridCol w="1388778">
                  <a:extLst>
                    <a:ext uri="{9D8B030D-6E8A-4147-A177-3AD203B41FA5}">
                      <a16:colId xmlns:a16="http://schemas.microsoft.com/office/drawing/2014/main" xmlns="" val="399791144"/>
                    </a:ext>
                  </a:extLst>
                </a:gridCol>
                <a:gridCol w="1461874">
                  <a:extLst>
                    <a:ext uri="{9D8B030D-6E8A-4147-A177-3AD203B41FA5}">
                      <a16:colId xmlns:a16="http://schemas.microsoft.com/office/drawing/2014/main" xmlns="" val="445833128"/>
                    </a:ext>
                  </a:extLst>
                </a:gridCol>
                <a:gridCol w="1330305">
                  <a:extLst>
                    <a:ext uri="{9D8B030D-6E8A-4147-A177-3AD203B41FA5}">
                      <a16:colId xmlns:a16="http://schemas.microsoft.com/office/drawing/2014/main" xmlns="" val="1018234174"/>
                    </a:ext>
                  </a:extLst>
                </a:gridCol>
              </a:tblGrid>
              <a:tr h="589562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600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Годишни</a:t>
                      </a:r>
                      <a:r>
                        <a:rPr lang="en-US" sz="16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Цели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2" marR="50802" marT="50824" marB="50824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16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  <a:r>
                        <a:rPr lang="en-US" sz="16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ru-RU" sz="16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Постижения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2" marR="50802" marT="50824" marB="50824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16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График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2" marR="50802" marT="50824" marB="50824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600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Необходими</a:t>
                      </a:r>
                      <a:r>
                        <a:rPr lang="en-US" sz="16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2" marR="50802" marT="50824" marB="50824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Отговарящ член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2" marR="50802" marT="50824" marB="50824" anchor="ctr"/>
                </a:tc>
                <a:extLst>
                  <a:ext uri="{0D108BD9-81ED-4DB2-BD59-A6C34878D82A}">
                    <a16:rowId xmlns:a16="http://schemas.microsoft.com/office/drawing/2014/main" xmlns="" val="3892276588"/>
                  </a:ext>
                </a:extLst>
              </a:tr>
              <a:tr h="4675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bg-BG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 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0802" marR="50802" marT="50824" marB="50824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0802" marR="50802" marT="50824" marB="50824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0802" marR="50802" marT="50824" marB="50824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0802" marR="50802" marT="50824" marB="50824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0802" marR="50802" marT="50824" marB="50824"/>
                </a:tc>
                <a:extLst>
                  <a:ext uri="{0D108BD9-81ED-4DB2-BD59-A6C34878D82A}">
                    <a16:rowId xmlns:a16="http://schemas.microsoft.com/office/drawing/2014/main" xmlns="" val="2284522026"/>
                  </a:ext>
                </a:extLst>
              </a:tr>
              <a:tr h="4675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bg-BG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 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0802" marR="50802" marT="50824" marB="50824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0802" marR="50802" marT="50824" marB="50824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0802" marR="50802" marT="50824" marB="50824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0802" marR="50802" marT="50824" marB="50824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0802" marR="50802" marT="50824" marB="50824"/>
                </a:tc>
                <a:extLst>
                  <a:ext uri="{0D108BD9-81ED-4DB2-BD59-A6C34878D82A}">
                    <a16:rowId xmlns:a16="http://schemas.microsoft.com/office/drawing/2014/main" xmlns="" val="2050861599"/>
                  </a:ext>
                </a:extLst>
              </a:tr>
              <a:tr h="4675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bg-BG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0802" marR="50802" marT="50824" marB="50824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0802" marR="50802" marT="50824" marB="50824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0802" marR="50802" marT="50824" marB="50824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0802" marR="50802" marT="50824" marB="50824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0802" marR="50802" marT="50824" marB="50824"/>
                </a:tc>
                <a:extLst>
                  <a:ext uri="{0D108BD9-81ED-4DB2-BD59-A6C34878D82A}">
                    <a16:rowId xmlns:a16="http://schemas.microsoft.com/office/drawing/2014/main" xmlns="" val="2759991028"/>
                  </a:ext>
                </a:extLst>
              </a:tr>
            </a:tbl>
          </a:graphicData>
        </a:graphic>
      </p:graphicFrame>
      <p:sp>
        <p:nvSpPr>
          <p:cNvPr id="9" name="TextBox 7">
            <a:extLst>
              <a:ext uri="{FF2B5EF4-FFF2-40B4-BE49-F238E27FC236}">
                <a16:creationId xmlns:a16="http://schemas.microsoft.com/office/drawing/2014/main" xmlns="" id="{9A56570D-FEC1-42AC-BC02-9A932FEA4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735388"/>
            <a:ext cx="39431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958D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 sz="2400">
                <a:solidFill>
                  <a:srgbClr val="958D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 sz="2400">
                <a:solidFill>
                  <a:srgbClr val="958D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 sz="2400">
                <a:solidFill>
                  <a:srgbClr val="958D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 sz="2400">
                <a:solidFill>
                  <a:srgbClr val="958D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958D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958D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958D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958D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bg-BG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Стратегически приоритет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#2</a:t>
            </a:r>
          </a:p>
        </p:txBody>
      </p:sp>
    </p:spTree>
    <p:extLst>
      <p:ext uri="{BB962C8B-B14F-4D97-AF65-F5344CB8AC3E}">
        <p14:creationId xmlns:p14="http://schemas.microsoft.com/office/powerpoint/2010/main" val="129819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sz="2800" b="1" dirty="0" smtClean="0"/>
              <a:t/>
            </a:r>
            <a:br>
              <a:rPr lang="bg-BG" sz="2800" b="1" dirty="0" smtClean="0"/>
            </a:br>
            <a:r>
              <a:rPr lang="bg-BG" sz="2800" b="1" dirty="0" smtClean="0"/>
              <a:t>Дейности по обслужване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5" name="Content Placeholder 4" descr="KA13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600" y="1691587"/>
            <a:ext cx="8686800" cy="3718613"/>
          </a:xfrm>
        </p:spPr>
      </p:pic>
      <p:sp>
        <p:nvSpPr>
          <p:cNvPr id="4" name="Flowchart: Process 3"/>
          <p:cNvSpPr/>
          <p:nvPr/>
        </p:nvSpPr>
        <p:spPr>
          <a:xfrm>
            <a:off x="7848600" y="1676400"/>
            <a:ext cx="914400" cy="228600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28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sz="2800" b="1" dirty="0" smtClean="0"/>
              <a:t/>
            </a:r>
            <a:br>
              <a:rPr lang="bg-BG" sz="2800" b="1" dirty="0" smtClean="0"/>
            </a:br>
            <a:r>
              <a:rPr lang="bg-BG" sz="2800" b="1" dirty="0" smtClean="0"/>
              <a:t>Ресурси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5" name="Content Placeholder 4" descr="KA14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295400"/>
            <a:ext cx="8229600" cy="3780628"/>
          </a:xfrm>
        </p:spPr>
      </p:pic>
      <p:sp>
        <p:nvSpPr>
          <p:cNvPr id="7" name="TextBox 6"/>
          <p:cNvSpPr txBox="1"/>
          <p:nvPr/>
        </p:nvSpPr>
        <p:spPr>
          <a:xfrm>
            <a:off x="533400" y="5181600"/>
            <a:ext cx="807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>
                <a:solidFill>
                  <a:schemeClr val="tx2"/>
                </a:solidFill>
              </a:rPr>
              <a:t>	</a:t>
            </a:r>
            <a:r>
              <a:rPr lang="bg-BG" b="1" dirty="0" smtClean="0">
                <a:solidFill>
                  <a:schemeClr val="tx2"/>
                </a:solidFill>
                <a:latin typeface="Arial Narrow" pitchFamily="34" charset="0"/>
              </a:rPr>
              <a:t>ДОПЪЛНИТЕЛНИ РЕСУРСИ:</a:t>
            </a:r>
          </a:p>
          <a:p>
            <a:r>
              <a:rPr lang="bg-BG" b="1" dirty="0" smtClean="0">
                <a:solidFill>
                  <a:schemeClr val="tx2"/>
                </a:solidFill>
                <a:latin typeface="Arial Narrow" pitchFamily="34" charset="0"/>
              </a:rPr>
              <a:t>- Ръководство от Дистриктния сайт</a:t>
            </a:r>
          </a:p>
          <a:p>
            <a:r>
              <a:rPr lang="bg-BG" b="1" smtClean="0">
                <a:solidFill>
                  <a:schemeClr val="tx2"/>
                </a:solidFill>
                <a:latin typeface="Arial Narrow" pitchFamily="34" charset="0"/>
              </a:rPr>
              <a:t>- Секретариат</a:t>
            </a:r>
            <a:endParaRPr lang="en-US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7620000" y="1371600"/>
            <a:ext cx="914400" cy="228600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80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sz="2800" b="1" dirty="0" smtClean="0"/>
              <a:t/>
            </a:r>
            <a:br>
              <a:rPr lang="bg-BG" sz="2800" b="1" dirty="0" smtClean="0"/>
            </a:br>
            <a:r>
              <a:rPr lang="bg-BG" sz="2800" b="1" dirty="0" smtClean="0"/>
              <a:t>Доклади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6" name="Content Placeholder 5" descr="KA15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600" y="1369976"/>
            <a:ext cx="8686800" cy="4649824"/>
          </a:xfrm>
        </p:spPr>
      </p:pic>
      <p:sp>
        <p:nvSpPr>
          <p:cNvPr id="4" name="Flowchart: Process 3"/>
          <p:cNvSpPr/>
          <p:nvPr/>
        </p:nvSpPr>
        <p:spPr>
          <a:xfrm>
            <a:off x="7772400" y="1447800"/>
            <a:ext cx="914400" cy="228600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89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sz="2800" b="1" dirty="0" smtClean="0"/>
              <a:t/>
            </a:r>
            <a:br>
              <a:rPr lang="bg-BG" sz="2800" b="1" dirty="0" smtClean="0"/>
            </a:br>
            <a:r>
              <a:rPr lang="bg-BG" sz="2800" b="1" dirty="0" smtClean="0"/>
              <a:t>Доклади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8" name="Content Placeholder 7" descr="DOKLAD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524000"/>
            <a:ext cx="8229600" cy="2160713"/>
          </a:xfrm>
        </p:spPr>
      </p:pic>
      <p:sp>
        <p:nvSpPr>
          <p:cNvPr id="9" name="TextBox 8"/>
          <p:cNvSpPr txBox="1"/>
          <p:nvPr/>
        </p:nvSpPr>
        <p:spPr>
          <a:xfrm>
            <a:off x="2971800" y="41148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>
                <a:solidFill>
                  <a:schemeClr val="tx2"/>
                </a:solidFill>
                <a:latin typeface="Arial Narrow" pitchFamily="34" charset="0"/>
              </a:rPr>
              <a:t>ПОЗДРАВЛЕНИЯ !!!</a:t>
            </a:r>
            <a:endParaRPr lang="en-US" sz="24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13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sz="2800" b="1" dirty="0" smtClean="0"/>
              <a:t/>
            </a:r>
            <a:br>
              <a:rPr lang="bg-BG" sz="2800" b="1" dirty="0" smtClean="0"/>
            </a:br>
            <a:r>
              <a:rPr lang="bg-BG" sz="2800" b="1" dirty="0" smtClean="0"/>
              <a:t>Клубни рейтинги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6" name="Content Placeholder 5" descr="KA16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800" y="1523401"/>
            <a:ext cx="8534400" cy="4420199"/>
          </a:xfrm>
        </p:spPr>
      </p:pic>
      <p:sp>
        <p:nvSpPr>
          <p:cNvPr id="4" name="Flowchart: Process 3"/>
          <p:cNvSpPr/>
          <p:nvPr/>
        </p:nvSpPr>
        <p:spPr>
          <a:xfrm>
            <a:off x="7696200" y="1600200"/>
            <a:ext cx="914400" cy="228600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80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sz="2800" b="1" dirty="0" smtClean="0"/>
              <a:t/>
            </a:r>
            <a:br>
              <a:rPr lang="bg-BG" sz="2800" b="1" dirty="0" smtClean="0"/>
            </a:br>
            <a:r>
              <a:rPr lang="bg-BG" sz="2800" b="1" dirty="0" smtClean="0"/>
              <a:t>Ротари клуб Централ - заключение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sz="20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Ротари клуб Централ е иновативен инструмент на РИ, който дава цялостна картина за дейността на Ротари клубовете и Дистриктите в реално време.</a:t>
            </a:r>
          </a:p>
          <a:p>
            <a:endParaRPr lang="en-US" sz="20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През него преминава все по-голяма част от обмена на информация между РИ и Ротари клубовете и Дистриктите.</a:t>
            </a:r>
          </a:p>
          <a:p>
            <a:endParaRPr lang="en-US" sz="20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За да функционира пълноценно, всички клубове трябва да публикуват целите и задачите си през ротарианската година, за да могат те, и ръководствата на Дистрикта и на РИ да получават информация, както за прогреса в работата им, така и за тенденциите в развитието им.</a:t>
            </a:r>
            <a:endParaRPr lang="en-US" sz="20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56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sz="2800" b="1" dirty="0" smtClean="0"/>
              <a:t/>
            </a:r>
            <a:br>
              <a:rPr lang="bg-BG" sz="2800" b="1" dirty="0" smtClean="0"/>
            </a:br>
            <a:r>
              <a:rPr lang="bg-BG" sz="2800" b="1" dirty="0" smtClean="0"/>
              <a:t>ПОЧЕТНА ГРАМОТА НА РОТАРИ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6" name="Content Placeholder 5" descr="ГРАМОТА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43200" y="1371600"/>
            <a:ext cx="3739978" cy="4525963"/>
          </a:xfrm>
        </p:spPr>
      </p:pic>
    </p:spTree>
    <p:extLst>
      <p:ext uri="{BB962C8B-B14F-4D97-AF65-F5344CB8AC3E}">
        <p14:creationId xmlns:p14="http://schemas.microsoft.com/office/powerpoint/2010/main" val="343730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sz="2800" b="1" dirty="0" smtClean="0"/>
              <a:t/>
            </a:r>
            <a:br>
              <a:rPr lang="bg-BG" sz="2800" b="1" dirty="0" smtClean="0"/>
            </a:br>
            <a:r>
              <a:rPr lang="bg-BG" sz="2800" b="1" dirty="0" smtClean="0"/>
              <a:t>ПОЧЕТНА ГРАМОТА НА РОТАРИ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sz="20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pPr algn="just"/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Почетната грамота на Ротари е за оценяване на Ротари клубовете, които подкрепят всеки от нашите стратегически приоритети, като изпълняват определени дейности. </a:t>
            </a:r>
          </a:p>
          <a:p>
            <a:pPr algn="just"/>
            <a:endParaRPr lang="en-US" sz="20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pPr algn="just"/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Ротари автоматично удостоверява постиженията на вашия клуб.</a:t>
            </a:r>
          </a:p>
          <a:p>
            <a:pPr algn="just"/>
            <a:endParaRPr lang="en-US" sz="20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pPr algn="just"/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Постиженията</a:t>
            </a:r>
            <a:r>
              <a:rPr lang="en-US" sz="2000" b="1" dirty="0" smtClean="0">
                <a:solidFill>
                  <a:schemeClr val="tx2"/>
                </a:solidFill>
                <a:latin typeface="Arial Narrow" pitchFamily="34" charset="0"/>
              </a:rPr>
              <a:t> </a:t>
            </a:r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ще бъдат сравнени с данните за членството от 1юли 2018г. и ще бъдат признати след окончателните числа от 1 юли 2019г., на 15 август 2019 г.</a:t>
            </a:r>
          </a:p>
          <a:p>
            <a:pPr>
              <a:buNone/>
            </a:pPr>
            <a:endParaRPr lang="en-US" sz="2000" dirty="0" smtClean="0">
              <a:solidFill>
                <a:schemeClr val="tx2"/>
              </a:solidFill>
              <a:latin typeface="Arial Narrow" pitchFamily="34" charset="0"/>
            </a:endParaRPr>
          </a:p>
          <a:p>
            <a:endParaRPr lang="en-US" sz="2000" dirty="0">
              <a:solidFill>
                <a:schemeClr val="tx2"/>
              </a:solidFill>
              <a:latin typeface="Arial Narrow" pitchFamily="34" charset="0"/>
            </a:endParaRPr>
          </a:p>
        </p:txBody>
      </p:sp>
      <p:pic>
        <p:nvPicPr>
          <p:cNvPr id="5" name="Picture 4" descr="D:\RABOTNA 1\Rotary\ADG\2017-2018\ПЕТС 2018\PETS\С2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572000"/>
            <a:ext cx="1981200" cy="14052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717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sz="2800" b="1" dirty="0" smtClean="0"/>
              <a:t>Цели на грамотата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bg-BG" sz="1800" b="1" dirty="0" smtClean="0">
                <a:latin typeface="Arial Narrow" pitchFamily="34" charset="0"/>
              </a:rPr>
              <a:t>	</a:t>
            </a:r>
            <a:r>
              <a:rPr lang="bg-BG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ПОДКРЕПА И УКРЕПВАНЕ НА КЛУБОВЕТЕ</a:t>
            </a:r>
            <a:endParaRPr lang="en-US" sz="1800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  <a:p>
            <a:pPr>
              <a:buNone/>
            </a:pPr>
            <a:r>
              <a:rPr lang="bg-BG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	Постигане на най-малко 3 от следните цели:</a:t>
            </a:r>
            <a:endParaRPr lang="en-US" sz="1800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  <a:p>
            <a:pPr lvl="0"/>
            <a:r>
              <a:rPr lang="bg-BG" sz="1800" b="1" dirty="0" smtClean="0">
                <a:solidFill>
                  <a:schemeClr val="tx2"/>
                </a:solidFill>
                <a:latin typeface="Arial Narrow" pitchFamily="34" charset="0"/>
              </a:rPr>
              <a:t>Постигане на нетно увеличение от 1 член;</a:t>
            </a:r>
            <a:endParaRPr lang="en-US" sz="18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pPr lvl="0"/>
            <a:r>
              <a:rPr lang="bg-BG" sz="1800" b="1" dirty="0" smtClean="0">
                <a:solidFill>
                  <a:schemeClr val="tx2"/>
                </a:solidFill>
                <a:latin typeface="Arial Narrow" pitchFamily="34" charset="0"/>
              </a:rPr>
              <a:t>Поддържане или подобряване на задържането на настоящите и новите членове на вашия клуб;</a:t>
            </a:r>
            <a:endParaRPr lang="en-US" sz="18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pPr lvl="0"/>
            <a:r>
              <a:rPr lang="bg-BG" sz="1800" b="1" dirty="0" smtClean="0">
                <a:solidFill>
                  <a:schemeClr val="tx2"/>
                </a:solidFill>
                <a:latin typeface="Arial Narrow" pitchFamily="34" charset="0"/>
              </a:rPr>
              <a:t>Подобряване степента на задържане на клуба ви с 1 % </a:t>
            </a:r>
            <a:r>
              <a:rPr lang="bg-BG" sz="1800" b="1" i="1" dirty="0" smtClean="0">
                <a:solidFill>
                  <a:schemeClr val="tx2"/>
                </a:solidFill>
                <a:latin typeface="Arial Narrow" pitchFamily="34" charset="0"/>
              </a:rPr>
              <a:t>или </a:t>
            </a:r>
          </a:p>
          <a:p>
            <a:pPr lvl="0">
              <a:buNone/>
            </a:pPr>
            <a:r>
              <a:rPr lang="bg-BG" sz="1800" b="1" i="1" smtClean="0">
                <a:solidFill>
                  <a:schemeClr val="tx2"/>
                </a:solidFill>
                <a:latin typeface="Arial Narrow" pitchFamily="34" charset="0"/>
              </a:rPr>
              <a:t>	</a:t>
            </a:r>
            <a:r>
              <a:rPr lang="bg-BG" sz="1800" b="1" smtClean="0">
                <a:solidFill>
                  <a:schemeClr val="tx2"/>
                </a:solidFill>
                <a:latin typeface="Arial Narrow" pitchFamily="34" charset="0"/>
              </a:rPr>
              <a:t>Ако </a:t>
            </a:r>
            <a:r>
              <a:rPr lang="bg-BG" sz="1800" b="1" dirty="0" smtClean="0">
                <a:solidFill>
                  <a:schemeClr val="tx2"/>
                </a:solidFill>
                <a:latin typeface="Arial Narrow" pitchFamily="34" charset="0"/>
              </a:rPr>
              <a:t>процентът на задържане на вашия клуб е бил 90 % или повече през </a:t>
            </a:r>
          </a:p>
          <a:p>
            <a:pPr>
              <a:buNone/>
            </a:pPr>
            <a:r>
              <a:rPr lang="bg-BG" sz="1800" b="1" dirty="0" smtClean="0">
                <a:solidFill>
                  <a:schemeClr val="tx2"/>
                </a:solidFill>
                <a:latin typeface="Arial Narrow" pitchFamily="34" charset="0"/>
              </a:rPr>
              <a:t>	2017-18г., поддържайте го;</a:t>
            </a:r>
            <a:endParaRPr lang="en-US" sz="18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pPr lvl="0"/>
            <a:r>
              <a:rPr lang="bg-BG" sz="1800" b="1" dirty="0" smtClean="0">
                <a:solidFill>
                  <a:schemeClr val="tx2"/>
                </a:solidFill>
                <a:latin typeface="Arial Narrow" pitchFamily="34" charset="0"/>
              </a:rPr>
              <a:t>Постигане на нетно увеличение от членове-жени;</a:t>
            </a:r>
            <a:endParaRPr lang="en-US" sz="18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pPr lvl="0"/>
            <a:r>
              <a:rPr lang="bg-BG" sz="1800" b="1" dirty="0" smtClean="0">
                <a:solidFill>
                  <a:schemeClr val="tx2"/>
                </a:solidFill>
                <a:latin typeface="Arial Narrow" pitchFamily="34" charset="0"/>
              </a:rPr>
              <a:t>Поне 60 % от членовете на клуба да съобщават рождените си дати чрез My Rotary;</a:t>
            </a:r>
            <a:endParaRPr lang="en-US" sz="18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pPr lvl="0"/>
            <a:r>
              <a:rPr lang="bg-BG" sz="1800" b="1" dirty="0" smtClean="0">
                <a:solidFill>
                  <a:schemeClr val="tx2"/>
                </a:solidFill>
                <a:latin typeface="Arial Narrow" pitchFamily="34" charset="0"/>
              </a:rPr>
              <a:t>Спонсориране или ко-спонсориране на нов Ротари клуб;</a:t>
            </a:r>
            <a:endParaRPr lang="en-US" sz="18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pPr lvl="0"/>
            <a:r>
              <a:rPr lang="bg-BG" sz="1800" b="1" dirty="0" smtClean="0">
                <a:solidFill>
                  <a:schemeClr val="tx2"/>
                </a:solidFill>
                <a:latin typeface="Arial Narrow" pitchFamily="34" charset="0"/>
              </a:rPr>
              <a:t>Провеждане на класификационно проучване на професиите на членовете ви и работа за напасване на членската ви маса с микса от бизнеси и професии във вашата общност;</a:t>
            </a:r>
            <a:endParaRPr lang="en-US" sz="18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pPr algn="just"/>
            <a:endParaRPr lang="en-US" sz="18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29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sz="2800" b="1" dirty="0" smtClean="0"/>
              <a:t/>
            </a:r>
            <a:br>
              <a:rPr lang="bg-BG" sz="2800" b="1" dirty="0" smtClean="0"/>
            </a:br>
            <a:r>
              <a:rPr lang="bg-BG" sz="2800" b="1" dirty="0" smtClean="0"/>
              <a:t>Цели на грамотата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bg-BG" sz="1800" b="1" dirty="0" smtClean="0">
                <a:latin typeface="Arial Narrow" pitchFamily="34" charset="0"/>
              </a:rPr>
              <a:t>	</a:t>
            </a:r>
          </a:p>
          <a:p>
            <a:pPr>
              <a:buNone/>
            </a:pPr>
            <a:endParaRPr lang="bg-BG" sz="18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pPr>
              <a:buNone/>
            </a:pPr>
            <a:r>
              <a:rPr lang="bg-BG" sz="1800" b="1" dirty="0" smtClean="0">
                <a:solidFill>
                  <a:schemeClr val="tx2"/>
                </a:solidFill>
                <a:latin typeface="Arial Narrow" pitchFamily="34" charset="0"/>
              </a:rPr>
              <a:t>	</a:t>
            </a:r>
            <a:r>
              <a:rPr lang="bg-BG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ФОКУСИРАНЕ И УВЕЛИЧАВАНЕ НА ХУМАНИТАРНАТА</a:t>
            </a:r>
            <a:endParaRPr lang="en-US" sz="1800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  <a:p>
            <a:pPr>
              <a:buNone/>
            </a:pPr>
            <a:r>
              <a:rPr lang="bg-BG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	СЛУЖБА</a:t>
            </a:r>
          </a:p>
          <a:p>
            <a:pPr>
              <a:buNone/>
            </a:pPr>
            <a:r>
              <a:rPr lang="bg-BG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	Постигане на най-малко 3 от следните цели:</a:t>
            </a:r>
          </a:p>
          <a:p>
            <a:pPr lvl="0"/>
            <a:r>
              <a:rPr lang="bg-BG" sz="1800" b="1" dirty="0" smtClean="0">
                <a:solidFill>
                  <a:schemeClr val="tx2"/>
                </a:solidFill>
                <a:latin typeface="Arial Narrow" pitchFamily="34" charset="0"/>
              </a:rPr>
              <a:t>Спонсориране на общностен корпус на Ротари;</a:t>
            </a:r>
            <a:endParaRPr lang="en-US" sz="18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pPr lvl="0"/>
            <a:r>
              <a:rPr lang="bg-BG" sz="1800" b="1" dirty="0" smtClean="0">
                <a:solidFill>
                  <a:schemeClr val="tx2"/>
                </a:solidFill>
                <a:latin typeface="Arial Narrow" pitchFamily="34" charset="0"/>
              </a:rPr>
              <a:t>Спонсориране или ко-спонсориране на Интеракт или Ротаракт клуб;</a:t>
            </a:r>
            <a:endParaRPr lang="en-US" sz="18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pPr lvl="0"/>
            <a:r>
              <a:rPr lang="bg-BG" sz="1800" b="1" dirty="0" smtClean="0">
                <a:solidFill>
                  <a:schemeClr val="tx2"/>
                </a:solidFill>
                <a:latin typeface="Arial Narrow" pitchFamily="34" charset="0"/>
              </a:rPr>
              <a:t>Принос от поне $100 на член към Годишния фонд;</a:t>
            </a:r>
            <a:endParaRPr lang="en-US" sz="18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pPr lvl="0"/>
            <a:r>
              <a:rPr lang="bg-BG" sz="1800" b="1" dirty="0" smtClean="0">
                <a:solidFill>
                  <a:schemeClr val="tx2"/>
                </a:solidFill>
                <a:latin typeface="Arial Narrow" pitchFamily="34" charset="0"/>
              </a:rPr>
              <a:t>Увеличаване броя на членовете, участващи в проекти на служба;</a:t>
            </a:r>
            <a:endParaRPr lang="en-US" sz="18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pPr lvl="0"/>
            <a:r>
              <a:rPr lang="bg-BG" sz="1800" b="1" dirty="0" smtClean="0">
                <a:solidFill>
                  <a:schemeClr val="tx2"/>
                </a:solidFill>
                <a:latin typeface="Arial Narrow" pitchFamily="34" charset="0"/>
              </a:rPr>
              <a:t>Провеждане на събитие за набиране на средства или повишаване на информираността за работата на Ротари за изкореняване на полиомиелита;</a:t>
            </a:r>
            <a:endParaRPr lang="en-US" sz="18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pPr lvl="0"/>
            <a:r>
              <a:rPr lang="bg-BG" sz="1800" b="1" dirty="0" smtClean="0">
                <a:solidFill>
                  <a:schemeClr val="tx2"/>
                </a:solidFill>
                <a:latin typeface="Arial Narrow" pitchFamily="34" charset="0"/>
              </a:rPr>
              <a:t>Провеждане на значителен местен или международен проект на служба по една от шестте зони на фокус на Ротари;</a:t>
            </a:r>
            <a:endParaRPr lang="en-US" sz="18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pPr>
              <a:buNone/>
            </a:pPr>
            <a:endParaRPr lang="en-US" sz="18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03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bg-BG" altLang="en-US" sz="2400" b="1" dirty="0">
                <a:latin typeface="Times New Roman" pitchFamily="18" charset="0"/>
                <a:cs typeface="Times New Roman" pitchFamily="18" charset="0"/>
              </a:rPr>
              <a:t>Стратегически план на Дистрикт 2482</a:t>
            </a:r>
            <a:endParaRPr lang="en-US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xmlns="" id="{09DE6C5E-D8C7-4220-A184-AFC6D4D64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2852936"/>
            <a:ext cx="173156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958D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 sz="2400">
                <a:solidFill>
                  <a:srgbClr val="958D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 sz="2400">
                <a:solidFill>
                  <a:srgbClr val="958D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 sz="2400">
                <a:solidFill>
                  <a:srgbClr val="958D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 sz="2400">
                <a:solidFill>
                  <a:srgbClr val="958D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958D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958D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958D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958D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?????</a:t>
            </a:r>
            <a:endParaRPr lang="en-US" altLang="en-US" sz="3200" b="1" dirty="0">
              <a:solidFill>
                <a:srgbClr val="002060"/>
              </a:solidFill>
              <a:latin typeface="Georgia" panose="02040502050405020303" pitchFamily="18" charset="0"/>
              <a:sym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5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sz="2800" b="1" dirty="0" smtClean="0"/>
              <a:t/>
            </a:r>
            <a:br>
              <a:rPr lang="bg-BG" sz="2800" b="1" dirty="0" smtClean="0"/>
            </a:br>
            <a:r>
              <a:rPr lang="bg-BG" sz="2800" b="1" dirty="0" smtClean="0"/>
              <a:t>Цели на грамотата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648200"/>
          </a:xfrm>
        </p:spPr>
        <p:txBody>
          <a:bodyPr/>
          <a:lstStyle/>
          <a:p>
            <a:pPr>
              <a:buNone/>
            </a:pPr>
            <a:r>
              <a:rPr lang="bg-BG" sz="1800" b="1" dirty="0" smtClean="0">
                <a:latin typeface="Arial Narrow" pitchFamily="34" charset="0"/>
              </a:rPr>
              <a:t>	</a:t>
            </a:r>
            <a:r>
              <a:rPr lang="bg-BG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ПОДОБРЯВАНЕ НА ПУБЛИЧНИЯ ИМИДЖ И</a:t>
            </a:r>
            <a:endParaRPr lang="en-US" sz="1800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  <a:p>
            <a:pPr>
              <a:buNone/>
            </a:pPr>
            <a:r>
              <a:rPr lang="bg-BG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	ОСВЕДОМЕНОСТ</a:t>
            </a:r>
            <a:endParaRPr lang="en-US" sz="1800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  <a:p>
            <a:pPr>
              <a:buNone/>
            </a:pPr>
            <a:r>
              <a:rPr lang="bg-BG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	Постигане на най-малко 3 от следните цели:</a:t>
            </a:r>
            <a:endParaRPr lang="en-US" sz="1800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  <a:p>
            <a:r>
              <a:rPr lang="bg-BG" sz="1800" b="1" dirty="0" smtClean="0">
                <a:solidFill>
                  <a:schemeClr val="tx2"/>
                </a:solidFill>
                <a:latin typeface="Arial Narrow" pitchFamily="34" charset="0"/>
              </a:rPr>
              <a:t>Обявяване на успешни клубни проекти с подробности за дейностите, доброволческите часове и набраните средства на Витрината на Ротари;</a:t>
            </a:r>
            <a:endParaRPr lang="en-US" sz="18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r>
              <a:rPr lang="bg-BG" sz="1800" b="1" dirty="0" smtClean="0">
                <a:solidFill>
                  <a:schemeClr val="tx2"/>
                </a:solidFill>
                <a:latin typeface="Arial Narrow" pitchFamily="34" charset="0"/>
              </a:rPr>
              <a:t>Използване на специфичните насоки на Ротари, шаблони, материали от кампаниите “Хора на действието” и свързани с това ресурси;</a:t>
            </a:r>
            <a:endParaRPr lang="en-US" sz="18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r>
              <a:rPr lang="bg-BG" sz="1800" b="1" dirty="0" smtClean="0">
                <a:solidFill>
                  <a:schemeClr val="tx2"/>
                </a:solidFill>
                <a:latin typeface="Arial Narrow" pitchFamily="34" charset="0"/>
              </a:rPr>
              <a:t>Организиране на това клубните членове да разговарят с медиите, за да разкажат историята на вашия клуб и на Ротари;</a:t>
            </a:r>
            <a:endParaRPr lang="en-US" sz="18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r>
              <a:rPr lang="bg-BG" sz="1800" b="1" dirty="0" smtClean="0">
                <a:solidFill>
                  <a:schemeClr val="tx2"/>
                </a:solidFill>
                <a:latin typeface="Arial Narrow" pitchFamily="34" charset="0"/>
              </a:rPr>
              <a:t>Бъдете домакини на събитие за възпитаници на Ротари и подчертайте възможностите за работа в мрежа на Ротари;</a:t>
            </a:r>
            <a:endParaRPr lang="en-US" sz="18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r>
              <a:rPr lang="bg-BG" sz="1800" b="1" dirty="0" smtClean="0">
                <a:solidFill>
                  <a:schemeClr val="tx2"/>
                </a:solidFill>
                <a:latin typeface="Arial Narrow" pitchFamily="34" charset="0"/>
              </a:rPr>
              <a:t>Продължаване или установяване на партньорство ск орпоративен правителствен или не-правителствен субект и работете съвместно по даден проект;</a:t>
            </a:r>
            <a:endParaRPr lang="en-US" sz="18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r>
              <a:rPr lang="bg-BG" sz="1800" b="1" dirty="0" smtClean="0">
                <a:solidFill>
                  <a:schemeClr val="tx2"/>
                </a:solidFill>
                <a:latin typeface="Arial Narrow" pitchFamily="34" charset="0"/>
              </a:rPr>
              <a:t>Спонсориране на студент от Младежкия обмен или участник в RYLA.</a:t>
            </a:r>
            <a:endParaRPr lang="en-US" sz="18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pPr>
              <a:buNone/>
            </a:pPr>
            <a:endParaRPr lang="en-US" sz="18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96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sz="2800" b="1" dirty="0" smtClean="0"/>
              <a:t/>
            </a:r>
            <a:br>
              <a:rPr lang="bg-BG" sz="2800" b="1" dirty="0" smtClean="0"/>
            </a:br>
            <a:r>
              <a:rPr lang="bg-BG" sz="2800" b="1" dirty="0" smtClean="0"/>
              <a:t>Грамота на Ротари с Президентско отличие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648200"/>
          </a:xfrm>
        </p:spPr>
        <p:txBody>
          <a:bodyPr/>
          <a:lstStyle/>
          <a:p>
            <a:pPr>
              <a:buNone/>
            </a:pPr>
            <a:r>
              <a:rPr lang="bg-BG" sz="1800" b="1" dirty="0" smtClean="0">
                <a:solidFill>
                  <a:schemeClr val="tx2"/>
                </a:solidFill>
                <a:latin typeface="Arial Narrow" pitchFamily="34" charset="0"/>
              </a:rPr>
              <a:t>	</a:t>
            </a:r>
            <a:r>
              <a:rPr lang="bg-BG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В допълнение към спечелването на Грамотата на Ротари</a:t>
            </a:r>
            <a:endParaRPr lang="en-US" sz="2000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  <a:p>
            <a:pPr lvl="0"/>
            <a:endParaRPr lang="bg-BG" sz="20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pPr lvl="0"/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Постигнете нетно увеличение от 5 или повече членове</a:t>
            </a:r>
            <a:r>
              <a:rPr lang="en-US" sz="2000" b="1" dirty="0" smtClean="0">
                <a:solidFill>
                  <a:schemeClr val="tx2"/>
                </a:solidFill>
                <a:latin typeface="Arial Narrow" pitchFamily="34" charset="0"/>
              </a:rPr>
              <a:t>;</a:t>
            </a:r>
          </a:p>
          <a:p>
            <a:pPr lvl="0"/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Покажете как членовете на клуба ви са Хора на действието, чрез промотиране на вашия клуб и дейностите му в служба в социални медии поне 4 пъти месечно;</a:t>
            </a:r>
            <a:endParaRPr lang="en-US" sz="20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pPr lvl="0"/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Инициирайте или продължете програма за лидерско, личностно или професионално развитие за спомагане уменията на членовете и</a:t>
            </a:r>
            <a:r>
              <a:rPr lang="en-US" sz="2000" b="1" dirty="0" smtClean="0">
                <a:solidFill>
                  <a:schemeClr val="tx2"/>
                </a:solidFill>
                <a:latin typeface="Arial Narrow" pitchFamily="34" charset="0"/>
              </a:rPr>
              <a:t> </a:t>
            </a:r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стойността на членството им;</a:t>
            </a:r>
          </a:p>
          <a:p>
            <a:pPr lvl="0"/>
            <a:endParaRPr lang="en-US" sz="11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pPr>
              <a:buNone/>
            </a:pPr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	Само тогава ще получите:</a:t>
            </a:r>
            <a:endParaRPr lang="en-US" sz="20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endParaRPr lang="en-US" sz="11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pPr>
              <a:buNone/>
            </a:pPr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	СРЕБЪРНО отличие  - когато е изпълнена 1 цел</a:t>
            </a:r>
            <a:endParaRPr lang="en-US" sz="20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pPr>
              <a:buNone/>
            </a:pPr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	ЗЛАТНО отличие  - когато са изпълнени 2 цели</a:t>
            </a:r>
            <a:endParaRPr lang="en-US" sz="20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pPr>
              <a:buNone/>
            </a:pPr>
            <a:r>
              <a:rPr lang="bg-BG" sz="2000" b="1" dirty="0" smtClean="0">
                <a:solidFill>
                  <a:schemeClr val="tx2"/>
                </a:solidFill>
                <a:latin typeface="Arial Narrow" pitchFamily="34" charset="0"/>
              </a:rPr>
              <a:t>	ПЛАТИНЕНО отличие  - когато са изпълнени 3 цели</a:t>
            </a:r>
            <a:endParaRPr lang="en-US" sz="20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r>
              <a:rPr lang="bg-BG" sz="1800" dirty="0" smtClean="0"/>
              <a:t> </a:t>
            </a:r>
            <a:endParaRPr lang="en-US" sz="1800" dirty="0" smtClean="0"/>
          </a:p>
          <a:p>
            <a:pPr>
              <a:buNone/>
            </a:pPr>
            <a:endParaRPr lang="en-US" sz="18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24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3"/>
          <p:cNvSpPr>
            <a:spLocks noGrp="1"/>
          </p:cNvSpPr>
          <p:nvPr>
            <p:ph type="ctr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bg-BG" altLang="en-US" sz="4000" b="1" dirty="0" smtClean="0">
                <a:latin typeface="Arial Narrow" pitchFamily="34" charset="0"/>
              </a:rPr>
              <a:t>БЛАГОДАРЯ ЗА ВНИМАНИЕТО!</a:t>
            </a:r>
            <a:endParaRPr lang="en-US" altLang="en-US" sz="4000" b="1" dirty="0" smtClean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78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" y="0"/>
            <a:ext cx="9137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5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DA5A569E-0FAA-4FE2-BD74-40ABF35A80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dirty="0"/>
              <a:t>Какво искат младите?</a:t>
            </a:r>
            <a:endParaRPr lang="en-US" dirty="0"/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xmlns="" id="{7685A0DF-0156-464A-9DC8-9E42E839D9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bg-BG" sz="2800" dirty="0"/>
              <a:t>Веселин Николов</a:t>
            </a:r>
          </a:p>
          <a:p>
            <a:r>
              <a:rPr lang="bg-BG" sz="2800" dirty="0"/>
              <a:t>Председател на </a:t>
            </a:r>
            <a:r>
              <a:rPr lang="bg-BG" sz="2800" dirty="0" err="1"/>
              <a:t>Подкомитет</a:t>
            </a:r>
            <a:r>
              <a:rPr lang="bg-BG" sz="2800" dirty="0"/>
              <a:t> за </a:t>
            </a:r>
            <a:r>
              <a:rPr lang="bg-BG" sz="2800" dirty="0" err="1"/>
              <a:t>Ротаракт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6365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37B8AD4D-DEF9-4119-8AF9-E5F292B2D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КОЛКО СА ТЕ?</a:t>
            </a:r>
            <a:endParaRPr lang="en-US" dirty="0"/>
          </a:p>
        </p:txBody>
      </p:sp>
      <p:pic>
        <p:nvPicPr>
          <p:cNvPr id="7" name="Картина 6" descr="Картина, която съдържа небе, открито, лице, жена&#10;&#10;Описание, генерирано с много висока достоверност">
            <a:extLst>
              <a:ext uri="{FF2B5EF4-FFF2-40B4-BE49-F238E27FC236}">
                <a16:creationId xmlns:a16="http://schemas.microsoft.com/office/drawing/2014/main" xmlns="" id="{81B4BE7C-4496-4C3C-B693-B2DB079B2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" y="1865598"/>
            <a:ext cx="8915400" cy="339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7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EB06D302-8745-4A17-8FC0-C41D5407E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ПОКОЛЕНИЯТА </a:t>
            </a:r>
            <a:r>
              <a:rPr lang="en-US" dirty="0"/>
              <a:t>X, Y </a:t>
            </a:r>
            <a:r>
              <a:rPr lang="bg-BG" dirty="0"/>
              <a:t>И </a:t>
            </a:r>
            <a:r>
              <a:rPr lang="en-US" dirty="0"/>
              <a:t>Z</a:t>
            </a:r>
          </a:p>
        </p:txBody>
      </p:sp>
      <p:pic>
        <p:nvPicPr>
          <p:cNvPr id="5" name="Картина 4" descr="Картина, която съдържа обект&#10;&#10;Описание, генерирано с висока достоверност">
            <a:extLst>
              <a:ext uri="{FF2B5EF4-FFF2-40B4-BE49-F238E27FC236}">
                <a16:creationId xmlns:a16="http://schemas.microsoft.com/office/drawing/2014/main" xmlns="" id="{19925C24-2D69-43D2-BB16-C3F60FD2FE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484296"/>
            <a:ext cx="4572000" cy="3654083"/>
          </a:xfrm>
          <a:prstGeom prst="rect">
            <a:avLst/>
          </a:prstGeom>
        </p:spPr>
      </p:pic>
      <p:pic>
        <p:nvPicPr>
          <p:cNvPr id="7" name="Картина 6" descr="Картина, която съдържа играчка, кукла&#10;&#10;Описание, генерирано с много висока достоверност">
            <a:extLst>
              <a:ext uri="{FF2B5EF4-FFF2-40B4-BE49-F238E27FC236}">
                <a16:creationId xmlns:a16="http://schemas.microsoft.com/office/drawing/2014/main" xmlns="" id="{6FAB7B78-4FF8-4218-9A2C-862758273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990600"/>
            <a:ext cx="4486275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3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ртина 4" descr="Картина, която съдържа стена, дрехи, вратовръзка, лице&#10;&#10;Описание, генерирано с много висока достоверност">
            <a:extLst>
              <a:ext uri="{FF2B5EF4-FFF2-40B4-BE49-F238E27FC236}">
                <a16:creationId xmlns:a16="http://schemas.microsoft.com/office/drawing/2014/main" xmlns="" id="{8617072A-57ED-4BFB-9E84-92B665811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143500"/>
          </a:xfrm>
          <a:prstGeom prst="rect">
            <a:avLst/>
          </a:prstGeom>
        </p:spPr>
      </p:pic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0BC571EC-4E53-4FE2-89BF-9B83DA7B4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КАКВИ СА РАЗЛИКИТЕ?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51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AE449561-DDA7-4F88-903C-42C08AE0E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686800" cy="533400"/>
          </a:xfrm>
        </p:spPr>
        <p:txBody>
          <a:bodyPr/>
          <a:lstStyle/>
          <a:p>
            <a:r>
              <a:rPr lang="bg-BG" dirty="0"/>
              <a:t>ПРЕХОДА ОТ </a:t>
            </a:r>
            <a:r>
              <a:rPr lang="en-US" dirty="0"/>
              <a:t>X </a:t>
            </a:r>
            <a:r>
              <a:rPr lang="bg-BG" dirty="0"/>
              <a:t>КЪМ </a:t>
            </a:r>
            <a:r>
              <a:rPr lang="en-US" dirty="0"/>
              <a:t>Y</a:t>
            </a: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xmlns="" id="{6F8465AD-B989-47E1-9A6B-A7E7B051A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353031"/>
            <a:ext cx="6310254" cy="4301490"/>
          </a:xfrm>
          <a:prstGeom prst="rect">
            <a:avLst/>
          </a:prstGeo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xmlns="" id="{C5043800-227D-4995-9702-54C95F2D6B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353031"/>
            <a:ext cx="3961517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ED979C1C-D8CB-430D-89BC-BF05704CF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ПОКОЛЕНИЕТО </a:t>
            </a:r>
            <a:r>
              <a:rPr lang="en-US" dirty="0"/>
              <a:t>Z</a:t>
            </a:r>
          </a:p>
        </p:txBody>
      </p:sp>
      <p:pic>
        <p:nvPicPr>
          <p:cNvPr id="5" name="Картина 4" descr="Картина, която съдържа знак, текст, открито&#10;&#10;Описание, генерирано с много висока достоверност">
            <a:extLst>
              <a:ext uri="{FF2B5EF4-FFF2-40B4-BE49-F238E27FC236}">
                <a16:creationId xmlns:a16="http://schemas.microsoft.com/office/drawing/2014/main" xmlns="" id="{CB416B16-5B0F-4A92-9793-58FB555E3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778"/>
            <a:ext cx="9168845" cy="458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1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bg-BG" altLang="en-US" sz="2800" b="1" dirty="0">
                <a:latin typeface="Times New Roman" pitchFamily="18" charset="0"/>
                <a:cs typeface="Times New Roman" pitchFamily="18" charset="0"/>
              </a:rPr>
              <a:t>Въпроси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9240"/>
            <a:ext cx="8229600" cy="2425824"/>
          </a:xfrm>
        </p:spPr>
        <p:txBody>
          <a:bodyPr lIns="0" tIns="0" rIns="0" bIns="0"/>
          <a:lstStyle/>
          <a:p>
            <a:pPr marL="0" indent="0" eaLnBrk="1" fontAlgn="auto" hangingPunct="1">
              <a:spcAft>
                <a:spcPts val="300"/>
              </a:spcAft>
              <a:buFont typeface="Arial" pitchFamily="34" charset="0"/>
              <a:buNone/>
              <a:defRPr/>
            </a:pPr>
            <a:r>
              <a:rPr lang="en-US" sz="11500" dirty="0">
                <a:solidFill>
                  <a:srgbClr val="002060"/>
                </a:solidFill>
                <a:ea typeface="+mn-ea"/>
              </a:rPr>
              <a:t>Q&amp;A</a:t>
            </a:r>
            <a:endParaRPr lang="en-US" sz="1600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2121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91E5A348-98F2-4666-B218-145FB2458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</a:t>
            </a:r>
            <a:r>
              <a:rPr lang="bg-BG" dirty="0"/>
              <a:t>НАЧИНА ДА СЕ СВЪРЖЕТЕ С ПОКОЛЕНИЕТО </a:t>
            </a:r>
            <a:r>
              <a:rPr lang="en-US" dirty="0"/>
              <a:t>Z</a:t>
            </a: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xmlns="" id="{91CEC0B0-CE74-4EFA-80DA-3B7F2B15A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828800"/>
            <a:ext cx="6146371" cy="320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6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D7225D08-936B-4A75-A5D4-361243C1A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КОЕ Е ВАЖНО ЗА МЛАДИТЕ?</a:t>
            </a:r>
            <a:endParaRPr lang="en-US" dirty="0"/>
          </a:p>
        </p:txBody>
      </p:sp>
      <p:pic>
        <p:nvPicPr>
          <p:cNvPr id="5" name="Контейнер за съдържание 4" descr="Картина, която съдържа текст&#10;&#10;Описание, генерирано с висока достоверност">
            <a:extLst>
              <a:ext uri="{FF2B5EF4-FFF2-40B4-BE49-F238E27FC236}">
                <a16:creationId xmlns:a16="http://schemas.microsoft.com/office/drawing/2014/main" xmlns="" id="{43EA5480-C24E-4CF3-B56C-3281842884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139305"/>
            <a:ext cx="5324475" cy="2101072"/>
          </a:xfrm>
        </p:spPr>
      </p:pic>
      <p:pic>
        <p:nvPicPr>
          <p:cNvPr id="7" name="Картина 6" descr="Картина, която съдържа екранна снимка&#10;&#10;Описание, генерирано с много висока достоверност">
            <a:extLst>
              <a:ext uri="{FF2B5EF4-FFF2-40B4-BE49-F238E27FC236}">
                <a16:creationId xmlns:a16="http://schemas.microsoft.com/office/drawing/2014/main" xmlns="" id="{78864831-01CB-46A6-B120-7738565B3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412" y="3927019"/>
            <a:ext cx="4617988" cy="1603135"/>
          </a:xfrm>
          <a:prstGeom prst="rect">
            <a:avLst/>
          </a:prstGeom>
        </p:spPr>
      </p:pic>
      <p:pic>
        <p:nvPicPr>
          <p:cNvPr id="11" name="Картина 10" descr="Картина, която съдържа обект&#10;&#10;Описание, генерирано с много висока достоверност">
            <a:extLst>
              <a:ext uri="{FF2B5EF4-FFF2-40B4-BE49-F238E27FC236}">
                <a16:creationId xmlns:a16="http://schemas.microsoft.com/office/drawing/2014/main" xmlns="" id="{8D3127DF-249C-46FC-909B-92F60A6E5A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927020"/>
            <a:ext cx="3886200" cy="1603135"/>
          </a:xfrm>
          <a:prstGeom prst="rect">
            <a:avLst/>
          </a:prstGeom>
        </p:spPr>
      </p:pic>
      <p:sp>
        <p:nvSpPr>
          <p:cNvPr id="13" name="Текстово поле 12">
            <a:extLst>
              <a:ext uri="{FF2B5EF4-FFF2-40B4-BE49-F238E27FC236}">
                <a16:creationId xmlns:a16="http://schemas.microsoft.com/office/drawing/2014/main" xmlns="" id="{8F5E69F6-FDC2-4E98-B13B-6EEB8415F55D}"/>
              </a:ext>
            </a:extLst>
          </p:cNvPr>
          <p:cNvSpPr txBox="1"/>
          <p:nvPr/>
        </p:nvSpPr>
        <p:spPr>
          <a:xfrm>
            <a:off x="-10212" y="3440406"/>
            <a:ext cx="47055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700" dirty="0">
                <a:solidFill>
                  <a:srgbClr val="00B0F0"/>
                </a:solidFill>
              </a:rPr>
              <a:t>3 най-важни фактора за младежката среда:</a:t>
            </a:r>
            <a:endParaRPr lang="en-US" sz="1700" dirty="0">
              <a:solidFill>
                <a:srgbClr val="00B0F0"/>
              </a:solidFill>
            </a:endParaRPr>
          </a:p>
        </p:txBody>
      </p:sp>
      <p:sp>
        <p:nvSpPr>
          <p:cNvPr id="14" name="Текстово поле 13">
            <a:extLst>
              <a:ext uri="{FF2B5EF4-FFF2-40B4-BE49-F238E27FC236}">
                <a16:creationId xmlns:a16="http://schemas.microsoft.com/office/drawing/2014/main" xmlns="" id="{23C0BF07-B5FC-4605-832E-C671D13DF093}"/>
              </a:ext>
            </a:extLst>
          </p:cNvPr>
          <p:cNvSpPr txBox="1"/>
          <p:nvPr/>
        </p:nvSpPr>
        <p:spPr>
          <a:xfrm>
            <a:off x="4695382" y="3407790"/>
            <a:ext cx="444861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700" dirty="0">
                <a:solidFill>
                  <a:srgbClr val="00B050"/>
                </a:solidFill>
              </a:rPr>
              <a:t>Най-сериозните глобални проблеми:</a:t>
            </a:r>
            <a:endParaRPr lang="en-US" sz="17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68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349C5A93-A513-45C5-A671-261FF7CB5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КАКВО ИСКАТ МЛАДИТЕ?</a:t>
            </a:r>
            <a:endParaRPr lang="en-US" dirty="0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xmlns="" id="{D859FD5F-0D29-46BC-93DA-083E46826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" y="1371600"/>
            <a:ext cx="9162918" cy="395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6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1BE76506-9033-4F72-880C-6810FA6FA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686800" cy="533400"/>
          </a:xfrm>
        </p:spPr>
        <p:txBody>
          <a:bodyPr/>
          <a:lstStyle/>
          <a:p>
            <a:r>
              <a:rPr lang="bg-BG" dirty="0"/>
              <a:t>ИСКАТ ДА СЕ УЧАТ</a:t>
            </a:r>
            <a:endParaRPr lang="en-US" dirty="0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xmlns="" id="{33389B44-2B2B-43C9-8136-B02DDBD0C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https://www.globalactionplan.org.uk/what-do-millennials-want</a:t>
            </a: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xmlns="" id="{43D2F4E2-9C19-45B0-8850-694B7BDEE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23" y="1112837"/>
            <a:ext cx="8767354" cy="511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5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BFB7F8C9-6089-40ED-B720-77DE102D7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ТЕ СА ДВИЖЕНИ ОТ ПОЛЗИТЕ</a:t>
            </a:r>
            <a:endParaRPr lang="en-US" dirty="0"/>
          </a:p>
        </p:txBody>
      </p:sp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xmlns="" id="{AFA565D1-566D-490C-BA1D-9BC3A62E07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143000"/>
            <a:ext cx="6997148" cy="2514600"/>
          </a:xfrm>
        </p:spPr>
      </p:pic>
      <p:pic>
        <p:nvPicPr>
          <p:cNvPr id="2050" name="Picture 2" descr="http://static1.squarespace.com/static/59776ef76a49634b3d73ae11/t/597a578cb3db2bd78150fd78/1501190039604/PC-Full+logo.png?format=1000w">
            <a:extLst>
              <a:ext uri="{FF2B5EF4-FFF2-40B4-BE49-F238E27FC236}">
                <a16:creationId xmlns:a16="http://schemas.microsoft.com/office/drawing/2014/main" xmlns="" id="{9977EF63-3A5D-4784-8C75-BBB7AEB15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657600"/>
            <a:ext cx="7175500" cy="268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48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A6B9FA9E-7163-4070-AD2F-9C9E2B049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ТЕ ИСКАТ ДА БЪДАТ ЗДРАВИ И ЩАСТЛИВИ</a:t>
            </a:r>
            <a:endParaRPr lang="en-US" dirty="0"/>
          </a:p>
        </p:txBody>
      </p:sp>
      <p:pic>
        <p:nvPicPr>
          <p:cNvPr id="3074" name="Picture 2" descr="https://www.interhealthusa.com/wp-content/uploads/2016/04/B2B-Healthy-Happy-Patients-with-Seditol%C2%AE-1170x600.jpg">
            <a:extLst>
              <a:ext uri="{FF2B5EF4-FFF2-40B4-BE49-F238E27FC236}">
                <a16:creationId xmlns:a16="http://schemas.microsoft.com/office/drawing/2014/main" xmlns="" id="{9F7908EC-F8DE-4A00-B278-B21F2B59BE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932" y="1066800"/>
            <a:ext cx="9955532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89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173C4287-1B41-4EBA-BD2A-2A77F4053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ТЕ ИСКАТ ГЪВКАВОСТ</a:t>
            </a:r>
            <a:endParaRPr lang="en-US" dirty="0"/>
          </a:p>
        </p:txBody>
      </p:sp>
      <p:pic>
        <p:nvPicPr>
          <p:cNvPr id="5" name="Контейнер за съдържание 4" descr="Картина, която съдържа небе, вода, открито, природа&#10;&#10;Описание, генерирано с много висока достоверност">
            <a:extLst>
              <a:ext uri="{FF2B5EF4-FFF2-40B4-BE49-F238E27FC236}">
                <a16:creationId xmlns:a16="http://schemas.microsoft.com/office/drawing/2014/main" xmlns="" id="{02E05660-9C22-4FF4-B2B1-757DB0F098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990600"/>
            <a:ext cx="6858000" cy="5143500"/>
          </a:xfrm>
        </p:spPr>
      </p:pic>
    </p:spTree>
    <p:extLst>
      <p:ext uri="{BB962C8B-B14F-4D97-AF65-F5344CB8AC3E}">
        <p14:creationId xmlns:p14="http://schemas.microsoft.com/office/powerpoint/2010/main" val="10322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mathyforward1.com/wp-content/uploads/positive-change.jpg">
            <a:extLst>
              <a:ext uri="{FF2B5EF4-FFF2-40B4-BE49-F238E27FC236}">
                <a16:creationId xmlns:a16="http://schemas.microsoft.com/office/drawing/2014/main" xmlns="" id="{CA0CC592-62F9-4F41-A0E3-04930B6C9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2133600"/>
            <a:ext cx="4277723" cy="283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5A95653C-0CE4-4E18-BDEF-ACE874A7D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ТЕ ИСКАТ ДА СЪЗДАДАТ ПОЛОЖИТЕЛНА ПРОМЯНА</a:t>
            </a:r>
            <a:endParaRPr lang="en-US" dirty="0"/>
          </a:p>
        </p:txBody>
      </p:sp>
      <p:pic>
        <p:nvPicPr>
          <p:cNvPr id="5124" name="Picture 4" descr="https://steemit-production-imageproxy-thumbnail.s3.amazonaws.com/U5dqzYjsSPH4AEFp7yTv6G4FMeYS5cU_1680x8400">
            <a:extLst>
              <a:ext uri="{FF2B5EF4-FFF2-40B4-BE49-F238E27FC236}">
                <a16:creationId xmlns:a16="http://schemas.microsoft.com/office/drawing/2014/main" xmlns="" id="{2CF7BF47-BFF7-485D-B130-BD45A0848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142840"/>
            <a:ext cx="4953000" cy="283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yoffielife.com/wp-content/uploads/2014/05/Sara-Bartels_-May-2014-e1401212884480-copy1-790x350.jpg">
            <a:extLst>
              <a:ext uri="{FF2B5EF4-FFF2-40B4-BE49-F238E27FC236}">
                <a16:creationId xmlns:a16="http://schemas.microsoft.com/office/drawing/2014/main" xmlns="" id="{3FE8B81C-7335-4B76-A73A-2774E22CD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981235"/>
            <a:ext cx="4953000" cy="219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32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C02ED3F9-5355-4BAB-A646-02A03F0B9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НЕКА ДА ЗАВЪРТИМ КОЛЕЛАТА В СИНХРОН</a:t>
            </a:r>
            <a:endParaRPr lang="en-US" dirty="0"/>
          </a:p>
        </p:txBody>
      </p:sp>
      <p:pic>
        <p:nvPicPr>
          <p:cNvPr id="5" name="Контейнер за съдържание 4" descr="Картина, която съдържа LEGO, играчка&#10;&#10;Описание, генерирано с много висока достоверност">
            <a:extLst>
              <a:ext uri="{FF2B5EF4-FFF2-40B4-BE49-F238E27FC236}">
                <a16:creationId xmlns:a16="http://schemas.microsoft.com/office/drawing/2014/main" xmlns="" id="{F2D46D0C-7E24-4613-BD96-68E9125794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003300"/>
            <a:ext cx="5257800" cy="5257800"/>
          </a:xfrm>
        </p:spPr>
      </p:pic>
    </p:spTree>
    <p:extLst>
      <p:ext uri="{BB962C8B-B14F-4D97-AF65-F5344CB8AC3E}">
        <p14:creationId xmlns:p14="http://schemas.microsoft.com/office/powerpoint/2010/main" val="329330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7E92CFAD-00CD-44BE-9C12-691C39A2ED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dirty="0"/>
              <a:t>Благодаря за вниманието!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75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 DTeamPresentationsSlive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PetsPresentationsPomorie</Template>
  <TotalTime>159</TotalTime>
  <Words>2071</Words>
  <Application>Microsoft Office PowerPoint</Application>
  <PresentationFormat>On-screen Show (4:3)</PresentationFormat>
  <Paragraphs>587</Paragraphs>
  <Slides>100</Slides>
  <Notes>56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100</vt:i4>
      </vt:variant>
    </vt:vector>
  </HeadingPairs>
  <TitlesOfParts>
    <vt:vector size="104" baseType="lpstr">
      <vt:lpstr>Template DTeamPresentationsSliven</vt:lpstr>
      <vt:lpstr>Custom Design</vt:lpstr>
      <vt:lpstr>2_Custom Design</vt:lpstr>
      <vt:lpstr>3_Custom Design</vt:lpstr>
      <vt:lpstr>PowerPoint Presentation</vt:lpstr>
      <vt:lpstr> Целеполагане и планиране</vt:lpstr>
      <vt:lpstr>    Целеполагане и планиране</vt:lpstr>
      <vt:lpstr>    Стратегическо планиране – Първи стъпки</vt:lpstr>
      <vt:lpstr> Стратегическо планиране – Изготвяне</vt:lpstr>
      <vt:lpstr>    SWAT анализ</vt:lpstr>
      <vt:lpstr> Стратегическо планиране – Целеполагане</vt:lpstr>
      <vt:lpstr>    Стратегически план на Дистрикт 2482</vt:lpstr>
      <vt:lpstr>    Въпроси</vt:lpstr>
      <vt:lpstr>На добър час!</vt:lpstr>
      <vt:lpstr>PowerPoint Presentation</vt:lpstr>
      <vt:lpstr> Ресурси на клубния президент</vt:lpstr>
      <vt:lpstr>Преди да започнем..</vt:lpstr>
      <vt:lpstr>Началото</vt:lpstr>
      <vt:lpstr> Видове ресурси</vt:lpstr>
      <vt:lpstr>Човешки ресурси</vt:lpstr>
      <vt:lpstr>Човешки ресурси</vt:lpstr>
      <vt:lpstr>Печатни ресурси</vt:lpstr>
      <vt:lpstr>Други ресурси</vt:lpstr>
      <vt:lpstr>Целта на екипа </vt:lpstr>
      <vt:lpstr>На добър час!</vt:lpstr>
      <vt:lpstr>PowerPoint Presentation</vt:lpstr>
      <vt:lpstr>                ФИНАНСИ-БЮДЖЕТ НА КЛУБА</vt:lpstr>
      <vt:lpstr> 1.ЗАКОНОВА  РАМКА  НА  ФИНАНСОВАТА  ДЕЙНОСТ                                               НА  КЛУБА </vt:lpstr>
      <vt:lpstr>    2. БЮДЖЕТ  НА  КЛУБА </vt:lpstr>
      <vt:lpstr>PowerPoint Presentation</vt:lpstr>
      <vt:lpstr>    3. ПРИХОДНА ЧАСТ НА БЮДЖЕТА                  3.1. ПРИХОДИ ОТ ЧЛЕНСКИ ВНОС                        встъпителен и редовен                 3.2. ДАРЕНИЯ                         под условие                           без условие               3.3. ЛИХВИ                     3.4. ФИНАНСИРАНE  ЗА  ДИСТРИКТНИ   ГРАНТОВЕ                    </vt:lpstr>
      <vt:lpstr>4. РАЗХОДНА ЧАСТ </vt:lpstr>
      <vt:lpstr>PowerPoint Presentation</vt:lpstr>
      <vt:lpstr>    5. УРЕЖДАНЕ НА ФИНАНСОВИТЕ ОТНОШЕНИЯ                                                  В  KЛУБА   </vt:lpstr>
      <vt:lpstr>6. СЧЕТОВОДНА ПОЛИТИКА НА КЛУБА </vt:lpstr>
      <vt:lpstr>7.  КОНТРОЛ   И  ПРОЗРАЧНОСТ    ПО   ИЗПЪЛНЕНИЕТО   НА                                  БЮДЖЕТА    НА   КЛУБА</vt:lpstr>
      <vt:lpstr>Приложения</vt:lpstr>
      <vt:lpstr>край….. </vt:lpstr>
      <vt:lpstr>PowerPoint Presentation</vt:lpstr>
      <vt:lpstr>Анализирай това SWOT анализ. Целеполагане и планиране.</vt:lpstr>
      <vt:lpstr>SWOT анализ. Целеполагане и планиране</vt:lpstr>
      <vt:lpstr>SWOT анализ. Целеполагане и планиране</vt:lpstr>
      <vt:lpstr>SWOT анализ. Целеполагане и планиране</vt:lpstr>
      <vt:lpstr>SWOT анализ. Целеполагане и планиране.</vt:lpstr>
      <vt:lpstr>SWOT анализ. Целеполагане и планиране.</vt:lpstr>
      <vt:lpstr>SWOT анализ. Целеполагане и планиране.</vt:lpstr>
      <vt:lpstr>SSWOT анализ. Целеполагане и планиране.</vt:lpstr>
      <vt:lpstr>SWOT анализ. Целеполагане и планиране.</vt:lpstr>
      <vt:lpstr>SWOT анализ. Целеполагане и планиране.</vt:lpstr>
      <vt:lpstr>SWOT анализ. Целеполагане и планиране.</vt:lpstr>
      <vt:lpstr>Успех</vt:lpstr>
      <vt:lpstr>PowerPoint Presentation</vt:lpstr>
      <vt:lpstr>Ротари клуб Централ</vt:lpstr>
      <vt:lpstr> Преди да започнем работа с РК Централ !</vt:lpstr>
      <vt:lpstr>Какво е Ротари клуб Централ?</vt:lpstr>
      <vt:lpstr>Кой може да работи с РК Централ?</vt:lpstr>
      <vt:lpstr> Как да стигнем до РК Централ? </vt:lpstr>
      <vt:lpstr> Информационно табло </vt:lpstr>
      <vt:lpstr>Ротари клуб Централ</vt:lpstr>
      <vt:lpstr> Преди да започнем работа с РК Централ !</vt:lpstr>
      <vt:lpstr>Какво е Ротари клуб Централ?</vt:lpstr>
      <vt:lpstr>Кой може да работи с РК Централ?</vt:lpstr>
      <vt:lpstr> Как да стигнем до РК Централ? </vt:lpstr>
      <vt:lpstr> Информационно табло </vt:lpstr>
      <vt:lpstr> Информационно табло </vt:lpstr>
      <vt:lpstr> Информационно табло </vt:lpstr>
      <vt:lpstr> Целеви център </vt:lpstr>
      <vt:lpstr> Целеви център </vt:lpstr>
      <vt:lpstr> Целеви център </vt:lpstr>
      <vt:lpstr> Целеви център </vt:lpstr>
      <vt:lpstr> Целеви център </vt:lpstr>
      <vt:lpstr> Глобален изглед </vt:lpstr>
      <vt:lpstr> Дейности по обслужване </vt:lpstr>
      <vt:lpstr> Дейности по обслужване </vt:lpstr>
      <vt:lpstr> Ресурси </vt:lpstr>
      <vt:lpstr> Доклади </vt:lpstr>
      <vt:lpstr> Доклади </vt:lpstr>
      <vt:lpstr> Клубни рейтинги </vt:lpstr>
      <vt:lpstr> Ротари клуб Централ - заключение </vt:lpstr>
      <vt:lpstr> ПОЧЕТНА ГРАМОТА НА РОТАРИ </vt:lpstr>
      <vt:lpstr> ПОЧЕТНА ГРАМОТА НА РОТАРИ </vt:lpstr>
      <vt:lpstr>Цели на грамотата</vt:lpstr>
      <vt:lpstr> Цели на грамотата </vt:lpstr>
      <vt:lpstr> Цели на грамотата </vt:lpstr>
      <vt:lpstr> Грамота на Ротари с Президентско отличие </vt:lpstr>
      <vt:lpstr>БЛАГОДАРЯ ЗА ВНИМАНИЕТО!</vt:lpstr>
      <vt:lpstr>PowerPoint Presentation</vt:lpstr>
      <vt:lpstr>Какво искат младите?</vt:lpstr>
      <vt:lpstr>КОЛКО СА ТЕ?</vt:lpstr>
      <vt:lpstr>ПОКОЛЕНИЯТА X, Y И Z</vt:lpstr>
      <vt:lpstr>КАКВИ СА РАЗЛИКИТЕ?</vt:lpstr>
      <vt:lpstr>ПРЕХОДА ОТ X КЪМ Y</vt:lpstr>
      <vt:lpstr>ПОКОЛЕНИЕТО Z</vt:lpstr>
      <vt:lpstr>3 НАЧИНА ДА СЕ СВЪРЖЕТЕ С ПОКОЛЕНИЕТО Z</vt:lpstr>
      <vt:lpstr>КОЕ Е ВАЖНО ЗА МЛАДИТЕ?</vt:lpstr>
      <vt:lpstr>КАКВО ИСКАТ МЛАДИТЕ?</vt:lpstr>
      <vt:lpstr>ИСКАТ ДА СЕ УЧАТ</vt:lpstr>
      <vt:lpstr>ТЕ СА ДВИЖЕНИ ОТ ПОЛЗИТЕ</vt:lpstr>
      <vt:lpstr>ТЕ ИСКАТ ДА БЪДАТ ЗДРАВИ И ЩАСТЛИВИ</vt:lpstr>
      <vt:lpstr>ТЕ ИСКАТ ГЪВКАВОСТ</vt:lpstr>
      <vt:lpstr>ТЕ ИСКАТ ДА СЪЗДАДАТ ПОЛОЖИТЕЛНА ПРОМЯНА</vt:lpstr>
      <vt:lpstr>НЕКА ДА ЗАВЪРТИМ КОЛЕЛАТА В СИНХРОН</vt:lpstr>
      <vt:lpstr>Благодаря за вниманието!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Целеполагане и планиране</dc:title>
  <dc:creator>Fichev, Ivailo SBUL-DRM/11</dc:creator>
  <cp:lastModifiedBy>Windows User</cp:lastModifiedBy>
  <cp:revision>23</cp:revision>
  <dcterms:created xsi:type="dcterms:W3CDTF">2018-03-19T20:59:33Z</dcterms:created>
  <dcterms:modified xsi:type="dcterms:W3CDTF">2018-03-24T04:31:14Z</dcterms:modified>
</cp:coreProperties>
</file>