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comments/comment3.xml" ContentType="application/vnd.openxmlformats-officedocument.presentationml.comments+xml"/>
  <Override PartName="/ppt/notesSlides/notesSlide22.xml" ContentType="application/vnd.openxmlformats-officedocument.presentationml.notesSlide+xml"/>
  <Override PartName="/ppt/comments/comment4.xml" ContentType="application/vnd.openxmlformats-officedocument.presentationml.comments+xml"/>
  <Override PartName="/ppt/notesSlides/notesSlide23.xml" ContentType="application/vnd.openxmlformats-officedocument.presentationml.notesSlide+xml"/>
  <Override PartName="/ppt/comments/comment5.xml" ContentType="application/vnd.openxmlformats-officedocument.presentationml.comments+xml"/>
  <Override PartName="/ppt/notesSlides/notesSlide24.xml" ContentType="application/vnd.openxmlformats-officedocument.presentationml.notesSlide+xml"/>
  <Override PartName="/ppt/comments/comment6.xml" ContentType="application/vnd.openxmlformats-officedocument.presentationml.comments+xml"/>
  <Override PartName="/ppt/notesSlides/notesSlide25.xml" ContentType="application/vnd.openxmlformats-officedocument.presentationml.notesSlide+xml"/>
  <Override PartName="/ppt/comments/comment7.xml" ContentType="application/vnd.openxmlformats-officedocument.presentationml.comments+xml"/>
  <Override PartName="/ppt/notesSlides/notesSlide26.xml" ContentType="application/vnd.openxmlformats-officedocument.presentationml.notesSlide+xml"/>
  <Override PartName="/ppt/comments/comment8.xml" ContentType="application/vnd.openxmlformats-officedocument.presentationml.comments+xml"/>
  <Override PartName="/ppt/notesSlides/notesSlide27.xml" ContentType="application/vnd.openxmlformats-officedocument.presentationml.notesSlide+xml"/>
  <Override PartName="/ppt/comments/comment9.xml" ContentType="application/vnd.openxmlformats-officedocument.presentationml.comments+xml"/>
  <Override PartName="/ppt/notesSlides/notesSlide28.xml" ContentType="application/vnd.openxmlformats-officedocument.presentationml.notesSlide+xml"/>
  <Override PartName="/ppt/comments/comment10.xml" ContentType="application/vnd.openxmlformats-officedocument.presentationml.comments+xml"/>
  <Override PartName="/ppt/notesSlides/notesSlide29.xml" ContentType="application/vnd.openxmlformats-officedocument.presentationml.notesSlide+xml"/>
  <Override PartName="/ppt/comments/comment11.xml" ContentType="application/vnd.openxmlformats-officedocument.presentationml.comments+xml"/>
  <Override PartName="/ppt/notesSlides/notesSlide30.xml" ContentType="application/vnd.openxmlformats-officedocument.presentationml.notesSlide+xml"/>
  <Override PartName="/ppt/comments/comment12.xml" ContentType="application/vnd.openxmlformats-officedocument.presentationml.comments+xml"/>
  <Override PartName="/ppt/notesSlides/notesSlide31.xml" ContentType="application/vnd.openxmlformats-officedocument.presentationml.notesSlide+xml"/>
  <Override PartName="/ppt/comments/comment13.xml" ContentType="application/vnd.openxmlformats-officedocument.presentationml.comments+xml"/>
  <Override PartName="/ppt/notesSlides/notesSlide32.xml" ContentType="application/vnd.openxmlformats-officedocument.presentationml.notesSlide+xml"/>
  <Override PartName="/ppt/comments/comment14.xml" ContentType="application/vnd.openxmlformats-officedocument.presentationml.comments+xml"/>
  <Override PartName="/ppt/notesSlides/notesSlide33.xml" ContentType="application/vnd.openxmlformats-officedocument.presentationml.notesSlide+xml"/>
  <Override PartName="/ppt/comments/comment15.xml" ContentType="application/vnd.openxmlformats-officedocument.presentationml.comments+xml"/>
  <Override PartName="/ppt/notesSlides/notesSlide34.xml" ContentType="application/vnd.openxmlformats-officedocument.presentationml.notesSlide+xml"/>
  <Override PartName="/ppt/comments/comment16.xml" ContentType="application/vnd.openxmlformats-officedocument.presentationml.comments+xml"/>
  <Override PartName="/ppt/notesSlides/notesSlide35.xml" ContentType="application/vnd.openxmlformats-officedocument.presentationml.notesSlide+xml"/>
  <Override PartName="/ppt/comments/comment17.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00"/>
  </p:notesMasterIdLst>
  <p:sldIdLst>
    <p:sldId id="256" r:id="rId3"/>
    <p:sldId id="325" r:id="rId4"/>
    <p:sldId id="326" r:id="rId5"/>
    <p:sldId id="327" r:id="rId6"/>
    <p:sldId id="328" r:id="rId7"/>
    <p:sldId id="329" r:id="rId8"/>
    <p:sldId id="330" r:id="rId9"/>
    <p:sldId id="331" r:id="rId10"/>
    <p:sldId id="332" r:id="rId11"/>
    <p:sldId id="333" r:id="rId12"/>
    <p:sldId id="334" r:id="rId13"/>
    <p:sldId id="335" r:id="rId14"/>
    <p:sldId id="336" r:id="rId15"/>
    <p:sldId id="324"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5" r:id="rId34"/>
    <p:sldId id="407"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408" r:id="rId48"/>
    <p:sldId id="411" r:id="rId49"/>
    <p:sldId id="412" r:id="rId50"/>
    <p:sldId id="413" r:id="rId51"/>
    <p:sldId id="414" r:id="rId52"/>
    <p:sldId id="415" r:id="rId53"/>
    <p:sldId id="416" r:id="rId54"/>
    <p:sldId id="417" r:id="rId55"/>
    <p:sldId id="418" r:id="rId56"/>
    <p:sldId id="419" r:id="rId57"/>
    <p:sldId id="420" r:id="rId58"/>
    <p:sldId id="421" r:id="rId59"/>
    <p:sldId id="422" r:id="rId60"/>
    <p:sldId id="423" r:id="rId61"/>
    <p:sldId id="424" r:id="rId62"/>
    <p:sldId id="425" r:id="rId63"/>
    <p:sldId id="426" r:id="rId64"/>
    <p:sldId id="427" r:id="rId65"/>
    <p:sldId id="428" r:id="rId66"/>
    <p:sldId id="429" r:id="rId67"/>
    <p:sldId id="368" r:id="rId68"/>
    <p:sldId id="369" r:id="rId69"/>
    <p:sldId id="384" r:id="rId70"/>
    <p:sldId id="383" r:id="rId71"/>
    <p:sldId id="382" r:id="rId72"/>
    <p:sldId id="381" r:id="rId73"/>
    <p:sldId id="380" r:id="rId74"/>
    <p:sldId id="379" r:id="rId75"/>
    <p:sldId id="409" r:id="rId76"/>
    <p:sldId id="385" r:id="rId77"/>
    <p:sldId id="386" r:id="rId78"/>
    <p:sldId id="387" r:id="rId79"/>
    <p:sldId id="388" r:id="rId80"/>
    <p:sldId id="389" r:id="rId81"/>
    <p:sldId id="390" r:id="rId82"/>
    <p:sldId id="391" r:id="rId83"/>
    <p:sldId id="392" r:id="rId84"/>
    <p:sldId id="393" r:id="rId85"/>
    <p:sldId id="394" r:id="rId86"/>
    <p:sldId id="395" r:id="rId87"/>
    <p:sldId id="396" r:id="rId88"/>
    <p:sldId id="397" r:id="rId89"/>
    <p:sldId id="398" r:id="rId90"/>
    <p:sldId id="399" r:id="rId91"/>
    <p:sldId id="400" r:id="rId92"/>
    <p:sldId id="401" r:id="rId93"/>
    <p:sldId id="402" r:id="rId94"/>
    <p:sldId id="403" r:id="rId95"/>
    <p:sldId id="404" r:id="rId96"/>
    <p:sldId id="405" r:id="rId97"/>
    <p:sldId id="406" r:id="rId98"/>
    <p:sldId id="410" r:id="rId99"/>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Miteva" initials="NM" lastIdx="2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78182" autoAdjust="0"/>
  </p:normalViewPr>
  <p:slideViewPr>
    <p:cSldViewPr snapToGrid="0">
      <p:cViewPr varScale="1">
        <p:scale>
          <a:sx n="72" d="100"/>
          <a:sy n="72" d="100"/>
        </p:scale>
        <p:origin x="2136" y="66"/>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13T20:01:08.676" idx="3">
    <p:pos x="10" y="10"/>
    <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9-02-13T20:01:08.676" idx="14">
    <p:pos x="10" y="10"/>
    <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19-02-13T20:01:08.676" idx="21">
    <p:pos x="10" y="10"/>
    <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19-02-13T20:01:08.676" idx="17">
    <p:pos x="10" y="10"/>
    <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19-02-13T20:01:08.676" idx="18">
    <p:pos x="10" y="10"/>
    <p:text/>
  </p:cm>
</p:cmLst>
</file>

<file path=ppt/comments/comment14.xml><?xml version="1.0" encoding="utf-8"?>
<p:cmLst xmlns:a="http://schemas.openxmlformats.org/drawingml/2006/main" xmlns:r="http://schemas.openxmlformats.org/officeDocument/2006/relationships" xmlns:p="http://schemas.openxmlformats.org/presentationml/2006/main">
  <p:cm authorId="1" dt="2019-02-13T20:01:08.676" idx="19">
    <p:pos x="10" y="10"/>
    <p:text/>
  </p:cm>
</p:cmLst>
</file>

<file path=ppt/comments/comment15.xml><?xml version="1.0" encoding="utf-8"?>
<p:cmLst xmlns:a="http://schemas.openxmlformats.org/drawingml/2006/main" xmlns:r="http://schemas.openxmlformats.org/officeDocument/2006/relationships" xmlns:p="http://schemas.openxmlformats.org/presentationml/2006/main">
  <p:cm authorId="1" dt="2019-02-13T20:01:08.676" idx="20">
    <p:pos x="10" y="10"/>
    <p:text/>
  </p:cm>
</p:cmLst>
</file>

<file path=ppt/comments/comment16.xml><?xml version="1.0" encoding="utf-8"?>
<p:cmLst xmlns:a="http://schemas.openxmlformats.org/drawingml/2006/main" xmlns:r="http://schemas.openxmlformats.org/officeDocument/2006/relationships" xmlns:p="http://schemas.openxmlformats.org/presentationml/2006/main">
  <p:cm authorId="1" dt="2019-02-13T20:01:08.676" idx="15">
    <p:pos x="10" y="10"/>
    <p:text/>
  </p:cm>
</p:cmLst>
</file>

<file path=ppt/comments/comment17.xml><?xml version="1.0" encoding="utf-8"?>
<p:cmLst xmlns:a="http://schemas.openxmlformats.org/drawingml/2006/main" xmlns:r="http://schemas.openxmlformats.org/officeDocument/2006/relationships" xmlns:p="http://schemas.openxmlformats.org/presentationml/2006/main">
  <p:cm authorId="1" dt="2019-02-13T20:01:08.676" idx="16">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9-02-13T20:01:08.676" idx="11">
    <p:pos x="10" y="10"/>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2-13T20:01:08.676" idx="2">
    <p:pos x="10" y="10"/>
    <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2-13T20:01:08.676" idx="4">
    <p:pos x="10" y="10"/>
    <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2-13T20:01:08.676" idx="5">
    <p:pos x="10" y="10"/>
    <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2-13T20:01:08.676" idx="6">
    <p:pos x="10" y="10"/>
    <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2-13T20:01:08.676" idx="8">
    <p:pos x="10" y="10"/>
    <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2-13T20:01:08.676" idx="9">
    <p:pos x="10" y="10"/>
    <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02-13T20:01:08.676" idx="13">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1C68-FA6F-47AD-B6C4-42EBC536845E}" type="datetimeFigureOut">
              <a:rPr lang="bg-BG" smtClean="0"/>
              <a:t>23.3.2019 г.</a:t>
            </a:fld>
            <a:endParaRPr lang="bg-BG"/>
          </a:p>
        </p:txBody>
      </p:sp>
      <p:sp>
        <p:nvSpPr>
          <p:cNvPr id="4" name="Контейнер за изображение на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smtClean="0"/>
              <a:t>Редактиране на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15D32-909B-4755-B307-18258B9BEC9A}" type="slidenum">
              <a:rPr lang="bg-BG" smtClean="0"/>
              <a:t>‹#›</a:t>
            </a:fld>
            <a:endParaRPr lang="bg-BG"/>
          </a:p>
        </p:txBody>
      </p:sp>
    </p:spTree>
    <p:extLst>
      <p:ext uri="{BB962C8B-B14F-4D97-AF65-F5344CB8AC3E}">
        <p14:creationId xmlns:p14="http://schemas.microsoft.com/office/powerpoint/2010/main" val="130052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CA5CE9D-EC46-415F-AE97-2123DD7249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931863"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endParaRPr>
          </a:p>
        </p:txBody>
      </p:sp>
      <p:sp>
        <p:nvSpPr>
          <p:cNvPr id="40963" name="Rectangle 2"/>
          <p:cNvSpPr>
            <a:spLocks noGrp="1" noRot="1" noChangeAspect="1" noChangeArrowheads="1" noTextEdit="1"/>
          </p:cNvSpPr>
          <p:nvPr>
            <p:ph type="sldImg"/>
          </p:nvPr>
        </p:nvSpPr>
        <p:spPr>
          <a:xfrm>
            <a:off x="1371600" y="1143000"/>
            <a:ext cx="4114800" cy="3086100"/>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en-US" sz="1400" smtClean="0">
                <a:latin typeface="Bookman Old Style" panose="02050604050505020204" pitchFamily="18" charset="0"/>
                <a:ea typeface="ヒラギノ角ゴ Pro W3"/>
                <a:cs typeface="ヒラギノ角ゴ Pro W3"/>
              </a:rPr>
              <a:t>Въведение</a:t>
            </a:r>
          </a:p>
        </p:txBody>
      </p:sp>
    </p:spTree>
    <p:extLst>
      <p:ext uri="{BB962C8B-B14F-4D97-AF65-F5344CB8AC3E}">
        <p14:creationId xmlns:p14="http://schemas.microsoft.com/office/powerpoint/2010/main" val="3007416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274;g528d3b7a74_0_3:notes"/>
          <p:cNvSpPr>
            <a:spLocks noGrp="1" noRot="1" noChangeAspect="1" noTextEdit="1"/>
          </p:cNvSpPr>
          <p:nvPr>
            <p:ph type="sldImg" idx="2"/>
          </p:nvPr>
        </p:nvSpPr>
        <p:spPr>
          <a:ln>
            <a:headEnd/>
            <a:tailEnd/>
          </a:ln>
        </p:spPr>
      </p:sp>
      <p:sp>
        <p:nvSpPr>
          <p:cNvPr id="41987" name="Google Shape;275;g528d3b7a74_0_3:notes"/>
          <p:cNvSpPr txBox="1">
            <a:spLocks noGrp="1"/>
          </p:cNvSpPr>
          <p:nvPr>
            <p:ph type="body" idx="1"/>
          </p:nvPr>
        </p:nvSpPr>
        <p:spPr/>
        <p:txBody>
          <a:bodyPr/>
          <a:lstStyle/>
          <a:p>
            <a:pPr marL="0" indent="0" eaLnBrk="1" hangingPunct="1">
              <a:buSzPts val="1400"/>
            </a:pPr>
            <a:endParaRPr lang="bg-BG" sz="1800" smtClean="0">
              <a:latin typeface="Arial" charset="0"/>
              <a:cs typeface="Arial" charset="0"/>
            </a:endParaRPr>
          </a:p>
        </p:txBody>
      </p:sp>
      <p:sp>
        <p:nvSpPr>
          <p:cNvPr id="41988" name="Google Shape;276;g528d3b7a74_0_3:notes"/>
          <p:cNvSpPr>
            <a:spLocks noGrp="1"/>
          </p:cNvSpPr>
          <p:nvPr>
            <p:ph type="sldNum" sz="quarter" idx="12"/>
          </p:nvPr>
        </p:nvSpPr>
        <p:spPr>
          <a:noFill/>
        </p:spPr>
        <p:txBody>
          <a:bodyPr/>
          <a:lstStyle/>
          <a:p>
            <a:fld id="{B5A905B4-FF72-4BF5-AFDE-0C3E46ED6E39}" type="slidenum">
              <a:rPr lang="en-US" sz="1400"/>
              <a:pPr/>
              <a:t>26</a:t>
            </a:fld>
            <a:endParaRPr lang="bg-BG" sz="1400"/>
          </a:p>
        </p:txBody>
      </p:sp>
    </p:spTree>
    <p:extLst>
      <p:ext uri="{BB962C8B-B14F-4D97-AF65-F5344CB8AC3E}">
        <p14:creationId xmlns:p14="http://schemas.microsoft.com/office/powerpoint/2010/main" val="408321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289;g528a10ac3c_0_0:notes"/>
          <p:cNvSpPr>
            <a:spLocks noGrp="1" noRot="1" noChangeAspect="1" noTextEdit="1"/>
          </p:cNvSpPr>
          <p:nvPr>
            <p:ph type="sldImg" idx="2"/>
          </p:nvPr>
        </p:nvSpPr>
        <p:spPr>
          <a:ln>
            <a:headEnd/>
            <a:tailEnd/>
          </a:ln>
        </p:spPr>
      </p:sp>
      <p:sp>
        <p:nvSpPr>
          <p:cNvPr id="43011" name="Google Shape;290;g528a10ac3c_0_0:notes"/>
          <p:cNvSpPr txBox="1">
            <a:spLocks noGrp="1"/>
          </p:cNvSpPr>
          <p:nvPr>
            <p:ph type="body" idx="1"/>
          </p:nvPr>
        </p:nvSpPr>
        <p:spPr/>
        <p:txBody>
          <a:bodyPr/>
          <a:lstStyle/>
          <a:p>
            <a:pPr marL="0" indent="0" eaLnBrk="1" hangingPunct="1">
              <a:buSzPts val="1400"/>
            </a:pPr>
            <a:endParaRPr lang="bg-BG" sz="1800" smtClean="0">
              <a:latin typeface="Arial" charset="0"/>
              <a:cs typeface="Arial" charset="0"/>
            </a:endParaRPr>
          </a:p>
        </p:txBody>
      </p:sp>
      <p:sp>
        <p:nvSpPr>
          <p:cNvPr id="43012" name="Google Shape;291;g528a10ac3c_0_0:notes"/>
          <p:cNvSpPr>
            <a:spLocks noGrp="1"/>
          </p:cNvSpPr>
          <p:nvPr>
            <p:ph type="sldNum" sz="quarter" idx="12"/>
          </p:nvPr>
        </p:nvSpPr>
        <p:spPr>
          <a:noFill/>
        </p:spPr>
        <p:txBody>
          <a:bodyPr/>
          <a:lstStyle/>
          <a:p>
            <a:fld id="{5CCF0C16-8FB4-4E79-8C24-42411A27D406}" type="slidenum">
              <a:rPr lang="en-US" sz="1400"/>
              <a:pPr/>
              <a:t>28</a:t>
            </a:fld>
            <a:endParaRPr lang="bg-BG" sz="1400"/>
          </a:p>
        </p:txBody>
      </p:sp>
    </p:spTree>
    <p:extLst>
      <p:ext uri="{BB962C8B-B14F-4D97-AF65-F5344CB8AC3E}">
        <p14:creationId xmlns:p14="http://schemas.microsoft.com/office/powerpoint/2010/main" val="2936278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296;p4:notes"/>
          <p:cNvSpPr txBox="1">
            <a:spLocks noGrp="1"/>
          </p:cNvSpPr>
          <p:nvPr>
            <p:ph type="body" idx="1"/>
          </p:nvPr>
        </p:nvSpPr>
        <p:spPr/>
        <p:txBody>
          <a:bodyPr/>
          <a:lstStyle/>
          <a:p>
            <a:pPr marL="0" indent="0" eaLnBrk="1" hangingPunct="1">
              <a:buSzPts val="1100"/>
            </a:pPr>
            <a:r>
              <a:rPr lang="en-US" sz="1100" smtClean="0">
                <a:solidFill>
                  <a:srgbClr val="222222"/>
                </a:solidFill>
                <a:latin typeface="Arial" charset="0"/>
                <a:cs typeface="Arial" charset="0"/>
              </a:rPr>
              <a:t>Идеята за създаване на СК е родена в Година с тема "бъди дар за света"</a:t>
            </a:r>
            <a:endParaRPr lang="bg-BG" sz="1100" smtClean="0">
              <a:solidFill>
                <a:srgbClr val="222222"/>
              </a:solidFill>
              <a:latin typeface="Arial" charset="0"/>
              <a:cs typeface="Arial" charset="0"/>
            </a:endParaRPr>
          </a:p>
          <a:p>
            <a:pPr marL="0" indent="0" eaLnBrk="1" hangingPunct="1">
              <a:buSzPts val="1100"/>
            </a:pPr>
            <a:r>
              <a:rPr lang="en-US" sz="1100" smtClean="0">
                <a:solidFill>
                  <a:srgbClr val="222222"/>
                </a:solidFill>
                <a:latin typeface="Arial" charset="0"/>
                <a:cs typeface="Arial" charset="0"/>
              </a:rPr>
              <a:t>	2. СК е създаден в Година с тема "Ротари в служба на човечеството", </a:t>
            </a:r>
            <a:endParaRPr lang="bg-BG" sz="1100" smtClean="0">
              <a:solidFill>
                <a:srgbClr val="222222"/>
              </a:solidFill>
              <a:latin typeface="Arial" charset="0"/>
              <a:cs typeface="Arial" charset="0"/>
            </a:endParaRPr>
          </a:p>
          <a:p>
            <a:pPr marL="0" indent="0" eaLnBrk="1" hangingPunct="1">
              <a:buSzPts val="1100"/>
            </a:pPr>
            <a:r>
              <a:rPr lang="en-US" sz="1100" smtClean="0">
                <a:solidFill>
                  <a:srgbClr val="222222"/>
                </a:solidFill>
                <a:latin typeface="Arial" charset="0"/>
                <a:cs typeface="Arial" charset="0"/>
              </a:rPr>
              <a:t>	3. СК реализира първия си проект в годината с тема "Правим разликата" </a:t>
            </a:r>
            <a:endParaRPr lang="bg-BG" sz="1100" smtClean="0">
              <a:solidFill>
                <a:srgbClr val="222222"/>
              </a:solidFill>
              <a:latin typeface="Arial" charset="0"/>
              <a:cs typeface="Arial" charset="0"/>
            </a:endParaRPr>
          </a:p>
          <a:p>
            <a:pPr marL="0" indent="0" eaLnBrk="1" hangingPunct="1">
              <a:buSzPts val="1100"/>
            </a:pPr>
            <a:r>
              <a:rPr lang="en-US" sz="1100" smtClean="0">
                <a:solidFill>
                  <a:srgbClr val="222222"/>
                </a:solidFill>
                <a:latin typeface="Arial" charset="0"/>
                <a:cs typeface="Arial" charset="0"/>
              </a:rPr>
              <a:t>	4. В годината с тема "Бъди вдъхновението" осъществи най-значимите си до момента проекти.</a:t>
            </a:r>
            <a:endParaRPr lang="bg-BG" sz="1100" smtClean="0">
              <a:solidFill>
                <a:srgbClr val="222222"/>
              </a:solidFill>
              <a:latin typeface="Arial" charset="0"/>
              <a:cs typeface="Arial" charset="0"/>
            </a:endParaRPr>
          </a:p>
          <a:p>
            <a:pPr marL="0" indent="0" eaLnBrk="1" hangingPunct="1">
              <a:buSzPts val="1400"/>
            </a:pPr>
            <a:endParaRPr lang="bg-BG" sz="1800" smtClean="0">
              <a:latin typeface="Arial" charset="0"/>
              <a:cs typeface="Arial" charset="0"/>
            </a:endParaRPr>
          </a:p>
        </p:txBody>
      </p:sp>
      <p:sp>
        <p:nvSpPr>
          <p:cNvPr id="44035" name="Google Shape;297;p4: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688678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302;g528a10ac3c_0_6:notes"/>
          <p:cNvSpPr>
            <a:spLocks noGrp="1" noRot="1" noChangeAspect="1" noTextEdit="1"/>
          </p:cNvSpPr>
          <p:nvPr>
            <p:ph type="sldImg" idx="2"/>
          </p:nvPr>
        </p:nvSpPr>
        <p:spPr>
          <a:ln>
            <a:headEnd/>
            <a:tailEnd/>
          </a:ln>
        </p:spPr>
      </p:sp>
      <p:sp>
        <p:nvSpPr>
          <p:cNvPr id="45059" name="Google Shape;303;g528a10ac3c_0_6:notes"/>
          <p:cNvSpPr txBox="1">
            <a:spLocks noGrp="1"/>
          </p:cNvSpPr>
          <p:nvPr>
            <p:ph type="body" idx="1"/>
          </p:nvPr>
        </p:nvSpPr>
        <p:spPr/>
        <p:txBody>
          <a:bodyPr/>
          <a:lstStyle/>
          <a:p>
            <a:pPr marL="0" indent="0" eaLnBrk="1" hangingPunct="1">
              <a:buSzPts val="1400"/>
            </a:pPr>
            <a:endParaRPr lang="bg-BG" sz="1800" smtClean="0">
              <a:latin typeface="Arial" charset="0"/>
              <a:cs typeface="Arial" charset="0"/>
            </a:endParaRPr>
          </a:p>
        </p:txBody>
      </p:sp>
      <p:sp>
        <p:nvSpPr>
          <p:cNvPr id="45060" name="Google Shape;304;g528a10ac3c_0_6:notes"/>
          <p:cNvSpPr>
            <a:spLocks noGrp="1"/>
          </p:cNvSpPr>
          <p:nvPr>
            <p:ph type="sldNum" sz="quarter" idx="12"/>
          </p:nvPr>
        </p:nvSpPr>
        <p:spPr>
          <a:noFill/>
        </p:spPr>
        <p:txBody>
          <a:bodyPr/>
          <a:lstStyle/>
          <a:p>
            <a:fld id="{8D9DC3F1-3265-4161-B9AF-C2A35770D14D}" type="slidenum">
              <a:rPr lang="en-US" sz="1400"/>
              <a:pPr/>
              <a:t>30</a:t>
            </a:fld>
            <a:endParaRPr lang="bg-BG" sz="1400"/>
          </a:p>
        </p:txBody>
      </p:sp>
    </p:spTree>
    <p:extLst>
      <p:ext uri="{BB962C8B-B14F-4D97-AF65-F5344CB8AC3E}">
        <p14:creationId xmlns:p14="http://schemas.microsoft.com/office/powerpoint/2010/main" val="167435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309;p5:notes"/>
          <p:cNvSpPr txBox="1">
            <a:spLocks noGrp="1"/>
          </p:cNvSpPr>
          <p:nvPr>
            <p:ph type="body" idx="1"/>
          </p:nvPr>
        </p:nvSpPr>
        <p:spPr/>
        <p:txBody>
          <a:bodyPr/>
          <a:lstStyle/>
          <a:p>
            <a:pPr marL="0" indent="0" eaLnBrk="1" hangingPunct="1">
              <a:buSzPts val="1400"/>
            </a:pPr>
            <a:endParaRPr lang="bg-BG" sz="1800" smtClean="0">
              <a:latin typeface="Arial" charset="0"/>
              <a:cs typeface="Arial" charset="0"/>
            </a:endParaRPr>
          </a:p>
        </p:txBody>
      </p:sp>
      <p:sp>
        <p:nvSpPr>
          <p:cNvPr id="46083" name="Google Shape;310;p5: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2919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CA5CE9D-EC46-415F-AE97-2123DD7249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931863"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endParaRPr>
          </a:p>
        </p:txBody>
      </p:sp>
      <p:sp>
        <p:nvSpPr>
          <p:cNvPr id="40963" name="Rectangle 2"/>
          <p:cNvSpPr>
            <a:spLocks noGrp="1" noRot="1" noChangeAspect="1" noChangeArrowheads="1" noTextEdit="1"/>
          </p:cNvSpPr>
          <p:nvPr>
            <p:ph type="sldImg"/>
          </p:nvPr>
        </p:nvSpPr>
        <p:spPr>
          <a:xfrm>
            <a:off x="1371600" y="1143000"/>
            <a:ext cx="4114800" cy="3086100"/>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en-US" sz="1400" smtClean="0">
                <a:latin typeface="Bookman Old Style" panose="02050604050505020204" pitchFamily="18" charset="0"/>
                <a:ea typeface="ヒラギノ角ゴ Pro W3"/>
                <a:cs typeface="ヒラギノ角ゴ Pro W3"/>
              </a:rPr>
              <a:t>Въведение</a:t>
            </a:r>
          </a:p>
        </p:txBody>
      </p:sp>
    </p:spTree>
    <p:extLst>
      <p:ext uri="{BB962C8B-B14F-4D97-AF65-F5344CB8AC3E}">
        <p14:creationId xmlns:p14="http://schemas.microsoft.com/office/powerpoint/2010/main" val="3007416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defRPr sz="2400">
                <a:solidFill>
                  <a:schemeClr val="tx1"/>
                </a:solidFill>
                <a:latin typeface="Arial" pitchFamily="34" charset="0"/>
                <a:ea typeface="MS PGothic" pitchFamily="34" charset="-128"/>
              </a:defRPr>
            </a:lvl1pPr>
            <a:lvl2pPr marL="742950" indent="-285750" defTabSz="931863">
              <a:defRPr sz="2400">
                <a:solidFill>
                  <a:schemeClr val="tx1"/>
                </a:solidFill>
                <a:latin typeface="Arial" pitchFamily="34" charset="0"/>
                <a:ea typeface="MS PGothic" pitchFamily="34" charset="-128"/>
              </a:defRPr>
            </a:lvl2pPr>
            <a:lvl3pPr marL="1143000" indent="-228600" defTabSz="931863">
              <a:defRPr sz="2400">
                <a:solidFill>
                  <a:schemeClr val="tx1"/>
                </a:solidFill>
                <a:latin typeface="Arial" pitchFamily="34" charset="0"/>
                <a:ea typeface="MS PGothic" pitchFamily="34" charset="-128"/>
              </a:defRPr>
            </a:lvl3pPr>
            <a:lvl4pPr marL="1600200" indent="-228600" defTabSz="931863">
              <a:defRPr sz="2400">
                <a:solidFill>
                  <a:schemeClr val="tx1"/>
                </a:solidFill>
                <a:latin typeface="Arial" pitchFamily="34" charset="0"/>
                <a:ea typeface="MS PGothic" pitchFamily="34" charset="-128"/>
              </a:defRPr>
            </a:lvl4pPr>
            <a:lvl5pPr marL="2057400" indent="-228600" defTabSz="931863">
              <a:defRPr sz="2400">
                <a:solidFill>
                  <a:schemeClr val="tx1"/>
                </a:solidFill>
                <a:latin typeface="Arial" pitchFamily="34" charset="0"/>
                <a:ea typeface="MS PGothic" pitchFamily="3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hangingPunct="0">
              <a:defRPr/>
            </a:pPr>
            <a:fld id="{87C76A66-15AB-45C5-AB37-F27078F982F0}" type="slidenum">
              <a:rPr lang="en-US" sz="1200" smtClean="0">
                <a:ea typeface="ヒラギノ角ゴ Pro W3" charset="-128"/>
              </a:rPr>
              <a:pPr eaLnBrk="0" hangingPunct="0">
                <a:defRPr/>
              </a:pPr>
              <a:t>34</a:t>
            </a:fld>
            <a:endParaRPr lang="en-US" sz="1200" smtClean="0">
              <a:ea typeface="ヒラギノ角ゴ Pro W3" charset="-128"/>
            </a:endParaRPr>
          </a:p>
        </p:txBody>
      </p:sp>
      <p:sp>
        <p:nvSpPr>
          <p:cNvPr id="53251"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bg-BG">
              <a:ea typeface="ヒラギノ角ゴ Pro W3" charset="0"/>
              <a:cs typeface="ヒラギノ角ゴ Pro W3" charset="0"/>
            </a:endParaRPr>
          </a:p>
        </p:txBody>
      </p:sp>
    </p:spTree>
    <p:extLst>
      <p:ext uri="{BB962C8B-B14F-4D97-AF65-F5344CB8AC3E}">
        <p14:creationId xmlns:p14="http://schemas.microsoft.com/office/powerpoint/2010/main" val="4125950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CA5CE9D-EC46-415F-AE97-2123DD7249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931863"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endParaRPr>
          </a:p>
        </p:txBody>
      </p:sp>
      <p:sp>
        <p:nvSpPr>
          <p:cNvPr id="40963" name="Rectangle 2"/>
          <p:cNvSpPr>
            <a:spLocks noGrp="1" noRot="1" noChangeAspect="1" noChangeArrowheads="1" noTextEdit="1"/>
          </p:cNvSpPr>
          <p:nvPr>
            <p:ph type="sldImg"/>
          </p:nvPr>
        </p:nvSpPr>
        <p:spPr>
          <a:xfrm>
            <a:off x="1371600" y="1143000"/>
            <a:ext cx="4114800" cy="3086100"/>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en-US" sz="1400" smtClean="0">
                <a:latin typeface="Bookman Old Style" panose="02050604050505020204" pitchFamily="18" charset="0"/>
                <a:ea typeface="ヒラギノ角ゴ Pro W3"/>
                <a:cs typeface="ヒラギノ角ゴ Pro W3"/>
              </a:rPr>
              <a:t>Въведение</a:t>
            </a:r>
          </a:p>
        </p:txBody>
      </p:sp>
    </p:spTree>
    <p:extLst>
      <p:ext uri="{BB962C8B-B14F-4D97-AF65-F5344CB8AC3E}">
        <p14:creationId xmlns:p14="http://schemas.microsoft.com/office/powerpoint/2010/main" val="3007416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2298BE63-8DFF-4F2A-90F9-95C5926646F0}" type="slidenum">
              <a:rPr lang="en-US" altLang="en-US" smtClean="0">
                <a:ea typeface="ヒラギノ角ゴ Pro W3" pitchFamily="-84" charset="-128"/>
              </a:rPr>
              <a:pPr>
                <a:spcBef>
                  <a:spcPct val="0"/>
                </a:spcBef>
              </a:pPr>
              <a:t>47</a:t>
            </a:fld>
            <a:endParaRPr lang="en-US" altLang="en-US" dirty="0">
              <a:ea typeface="ヒラギノ角ゴ Pro W3" pitchFamily="-84"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en-US" dirty="0">
              <a:latin typeface="Arial" pitchFamily="34" charset="0"/>
              <a:ea typeface="ヒラギノ角ゴ Pro W3" pitchFamily="-84" charset="-128"/>
              <a:cs typeface="Arial" pitchFamily="34" charset="0"/>
            </a:endParaRPr>
          </a:p>
        </p:txBody>
      </p:sp>
    </p:spTree>
    <p:extLst>
      <p:ext uri="{BB962C8B-B14F-4D97-AF65-F5344CB8AC3E}">
        <p14:creationId xmlns:p14="http://schemas.microsoft.com/office/powerpoint/2010/main" val="50146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48</a:t>
            </a:fld>
            <a:endParaRPr lang="bg-BG" dirty="0"/>
          </a:p>
        </p:txBody>
      </p:sp>
    </p:spTree>
    <p:extLst>
      <p:ext uri="{BB962C8B-B14F-4D97-AF65-F5344CB8AC3E}">
        <p14:creationId xmlns:p14="http://schemas.microsoft.com/office/powerpoint/2010/main" val="96878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itchFamily="34" charset="0"/>
                <a:cs typeface="Arial" pitchFamily="34" charset="0"/>
              </a:defRPr>
            </a:lvl1pPr>
            <a:lvl2pPr marL="742950" indent="-285750" defTabSz="931863">
              <a:spcBef>
                <a:spcPct val="30000"/>
              </a:spcBef>
              <a:defRPr sz="1200">
                <a:solidFill>
                  <a:schemeClr val="tx1"/>
                </a:solidFill>
                <a:latin typeface="Arial" pitchFamily="34" charset="0"/>
                <a:cs typeface="Arial" pitchFamily="34" charset="0"/>
              </a:defRPr>
            </a:lvl2pPr>
            <a:lvl3pPr marL="1143000" indent="-228600" defTabSz="931863">
              <a:spcBef>
                <a:spcPct val="30000"/>
              </a:spcBef>
              <a:defRPr sz="1200">
                <a:solidFill>
                  <a:schemeClr val="tx1"/>
                </a:solidFill>
                <a:latin typeface="Arial" pitchFamily="34" charset="0"/>
                <a:cs typeface="Arial" pitchFamily="34" charset="0"/>
              </a:defRPr>
            </a:lvl3pPr>
            <a:lvl4pPr marL="1600200" indent="-228600" defTabSz="931863">
              <a:spcBef>
                <a:spcPct val="30000"/>
              </a:spcBef>
              <a:defRPr sz="1200">
                <a:solidFill>
                  <a:schemeClr val="tx1"/>
                </a:solidFill>
                <a:latin typeface="Arial" pitchFamily="34" charset="0"/>
                <a:cs typeface="Arial" pitchFamily="34" charset="0"/>
              </a:defRPr>
            </a:lvl4pPr>
            <a:lvl5pPr marL="2057400" indent="-228600" defTabSz="931863">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0" hangingPunct="0">
              <a:spcBef>
                <a:spcPct val="0"/>
              </a:spcBef>
            </a:pPr>
            <a:fld id="{9755452C-6AE6-4AB7-8D65-BD0E9AD77DE1}" type="slidenum">
              <a:rPr lang="en-US" altLang="en-US">
                <a:ea typeface="ヒラギノ角ゴ Pro W3"/>
                <a:cs typeface="ヒラギノ角ゴ Pro W3"/>
              </a:rPr>
              <a:pPr eaLnBrk="0" hangingPunct="0">
                <a:spcBef>
                  <a:spcPct val="0"/>
                </a:spcBef>
              </a:pPr>
              <a:t>2</a:t>
            </a:fld>
            <a:endParaRPr lang="en-US" altLang="en-US">
              <a:ea typeface="ヒラギノ角ゴ Pro W3"/>
              <a:cs typeface="ヒラギノ角ゴ Pro W3"/>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777345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49</a:t>
            </a:fld>
            <a:endParaRPr lang="bg-BG" dirty="0"/>
          </a:p>
        </p:txBody>
      </p:sp>
    </p:spTree>
    <p:extLst>
      <p:ext uri="{BB962C8B-B14F-4D97-AF65-F5344CB8AC3E}">
        <p14:creationId xmlns:p14="http://schemas.microsoft.com/office/powerpoint/2010/main" val="1226682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50</a:t>
            </a:fld>
            <a:endParaRPr lang="bg-BG" dirty="0"/>
          </a:p>
        </p:txBody>
      </p:sp>
    </p:spTree>
    <p:extLst>
      <p:ext uri="{BB962C8B-B14F-4D97-AF65-F5344CB8AC3E}">
        <p14:creationId xmlns:p14="http://schemas.microsoft.com/office/powerpoint/2010/main" val="2782390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51</a:t>
            </a:fld>
            <a:endParaRPr lang="bg-BG" dirty="0"/>
          </a:p>
        </p:txBody>
      </p:sp>
    </p:spTree>
    <p:extLst>
      <p:ext uri="{BB962C8B-B14F-4D97-AF65-F5344CB8AC3E}">
        <p14:creationId xmlns:p14="http://schemas.microsoft.com/office/powerpoint/2010/main" val="327432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52</a:t>
            </a:fld>
            <a:endParaRPr lang="bg-BG" dirty="0"/>
          </a:p>
        </p:txBody>
      </p:sp>
    </p:spTree>
    <p:extLst>
      <p:ext uri="{BB962C8B-B14F-4D97-AF65-F5344CB8AC3E}">
        <p14:creationId xmlns:p14="http://schemas.microsoft.com/office/powerpoint/2010/main" val="953204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53</a:t>
            </a:fld>
            <a:endParaRPr lang="bg-BG" dirty="0"/>
          </a:p>
        </p:txBody>
      </p:sp>
    </p:spTree>
    <p:extLst>
      <p:ext uri="{BB962C8B-B14F-4D97-AF65-F5344CB8AC3E}">
        <p14:creationId xmlns:p14="http://schemas.microsoft.com/office/powerpoint/2010/main" val="3992970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54</a:t>
            </a:fld>
            <a:endParaRPr lang="bg-BG" dirty="0"/>
          </a:p>
        </p:txBody>
      </p:sp>
    </p:spTree>
    <p:extLst>
      <p:ext uri="{BB962C8B-B14F-4D97-AF65-F5344CB8AC3E}">
        <p14:creationId xmlns:p14="http://schemas.microsoft.com/office/powerpoint/2010/main" val="191425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55</a:t>
            </a:fld>
            <a:endParaRPr lang="bg-BG" dirty="0"/>
          </a:p>
        </p:txBody>
      </p:sp>
    </p:spTree>
    <p:extLst>
      <p:ext uri="{BB962C8B-B14F-4D97-AF65-F5344CB8AC3E}">
        <p14:creationId xmlns:p14="http://schemas.microsoft.com/office/powerpoint/2010/main" val="3393626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56</a:t>
            </a:fld>
            <a:endParaRPr lang="bg-BG" dirty="0"/>
          </a:p>
        </p:txBody>
      </p:sp>
    </p:spTree>
    <p:extLst>
      <p:ext uri="{BB962C8B-B14F-4D97-AF65-F5344CB8AC3E}">
        <p14:creationId xmlns:p14="http://schemas.microsoft.com/office/powerpoint/2010/main" val="1513832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57</a:t>
            </a:fld>
            <a:endParaRPr lang="bg-BG" dirty="0"/>
          </a:p>
        </p:txBody>
      </p:sp>
    </p:spTree>
    <p:extLst>
      <p:ext uri="{BB962C8B-B14F-4D97-AF65-F5344CB8AC3E}">
        <p14:creationId xmlns:p14="http://schemas.microsoft.com/office/powerpoint/2010/main" val="2160984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58</a:t>
            </a:fld>
            <a:endParaRPr lang="bg-BG" dirty="0"/>
          </a:p>
        </p:txBody>
      </p:sp>
    </p:spTree>
    <p:extLst>
      <p:ext uri="{BB962C8B-B14F-4D97-AF65-F5344CB8AC3E}">
        <p14:creationId xmlns:p14="http://schemas.microsoft.com/office/powerpoint/2010/main" val="192061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a:ln/>
        </p:spPr>
      </p:sp>
      <p:sp>
        <p:nvSpPr>
          <p:cNvPr id="43011" name="Notes Placeholder 2"/>
          <p:cNvSpPr>
            <a:spLocks noGrp="1" noChangeArrowheads="1"/>
          </p:cNvSpPr>
          <p:nvPr>
            <p:ph type="body" idx="1"/>
          </p:nvPr>
        </p:nvSpPr>
        <p:spPr>
          <a:noFill/>
        </p:spPr>
        <p:txBody>
          <a:bodyPr/>
          <a:lstStyle/>
          <a:p>
            <a:endParaRPr lang="bg-BG" altLang="bg-BG" smtClean="0">
              <a:latin typeface="Arial" pitchFamily="34" charset="0"/>
              <a:cs typeface="Arial"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4651D45-55AA-4384-AD11-B6543EB5D5AB}" type="slidenum">
              <a:rPr lang="bg-BG" altLang="bg-BG"/>
              <a:pPr/>
              <a:t>3</a:t>
            </a:fld>
            <a:endParaRPr lang="bg-BG" altLang="bg-BG"/>
          </a:p>
        </p:txBody>
      </p:sp>
    </p:spTree>
    <p:extLst>
      <p:ext uri="{BB962C8B-B14F-4D97-AF65-F5344CB8AC3E}">
        <p14:creationId xmlns:p14="http://schemas.microsoft.com/office/powerpoint/2010/main" val="1308725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59</a:t>
            </a:fld>
            <a:endParaRPr lang="bg-BG" dirty="0"/>
          </a:p>
        </p:txBody>
      </p:sp>
    </p:spTree>
    <p:extLst>
      <p:ext uri="{BB962C8B-B14F-4D97-AF65-F5344CB8AC3E}">
        <p14:creationId xmlns:p14="http://schemas.microsoft.com/office/powerpoint/2010/main" val="3132833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60</a:t>
            </a:fld>
            <a:endParaRPr lang="bg-BG" dirty="0"/>
          </a:p>
        </p:txBody>
      </p:sp>
    </p:spTree>
    <p:extLst>
      <p:ext uri="{BB962C8B-B14F-4D97-AF65-F5344CB8AC3E}">
        <p14:creationId xmlns:p14="http://schemas.microsoft.com/office/powerpoint/2010/main" val="2286528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61</a:t>
            </a:fld>
            <a:endParaRPr lang="bg-BG" dirty="0"/>
          </a:p>
        </p:txBody>
      </p:sp>
    </p:spTree>
    <p:extLst>
      <p:ext uri="{BB962C8B-B14F-4D97-AF65-F5344CB8AC3E}">
        <p14:creationId xmlns:p14="http://schemas.microsoft.com/office/powerpoint/2010/main" val="2314039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62</a:t>
            </a:fld>
            <a:endParaRPr lang="bg-BG" dirty="0"/>
          </a:p>
        </p:txBody>
      </p:sp>
    </p:spTree>
    <p:extLst>
      <p:ext uri="{BB962C8B-B14F-4D97-AF65-F5344CB8AC3E}">
        <p14:creationId xmlns:p14="http://schemas.microsoft.com/office/powerpoint/2010/main" val="474707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63</a:t>
            </a:fld>
            <a:endParaRPr lang="bg-BG" dirty="0"/>
          </a:p>
        </p:txBody>
      </p:sp>
    </p:spTree>
    <p:extLst>
      <p:ext uri="{BB962C8B-B14F-4D97-AF65-F5344CB8AC3E}">
        <p14:creationId xmlns:p14="http://schemas.microsoft.com/office/powerpoint/2010/main" val="2101527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64</a:t>
            </a:fld>
            <a:endParaRPr lang="bg-BG" dirty="0"/>
          </a:p>
        </p:txBody>
      </p:sp>
    </p:spTree>
    <p:extLst>
      <p:ext uri="{BB962C8B-B14F-4D97-AF65-F5344CB8AC3E}">
        <p14:creationId xmlns:p14="http://schemas.microsoft.com/office/powerpoint/2010/main" val="3425827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defRPr sz="2400">
                <a:solidFill>
                  <a:schemeClr val="tx1"/>
                </a:solidFill>
                <a:latin typeface="Arial" pitchFamily="34" charset="0"/>
                <a:ea typeface="MS PGothic" pitchFamily="34" charset="-128"/>
              </a:defRPr>
            </a:lvl1pPr>
            <a:lvl2pPr marL="742950" indent="-285750" defTabSz="931863">
              <a:defRPr sz="2400">
                <a:solidFill>
                  <a:schemeClr val="tx1"/>
                </a:solidFill>
                <a:latin typeface="Arial" pitchFamily="34" charset="0"/>
                <a:ea typeface="MS PGothic" pitchFamily="34" charset="-128"/>
              </a:defRPr>
            </a:lvl2pPr>
            <a:lvl3pPr marL="1143000" indent="-228600" defTabSz="931863">
              <a:defRPr sz="2400">
                <a:solidFill>
                  <a:schemeClr val="tx1"/>
                </a:solidFill>
                <a:latin typeface="Arial" pitchFamily="34" charset="0"/>
                <a:ea typeface="MS PGothic" pitchFamily="34" charset="-128"/>
              </a:defRPr>
            </a:lvl3pPr>
            <a:lvl4pPr marL="1600200" indent="-228600" defTabSz="931863">
              <a:defRPr sz="2400">
                <a:solidFill>
                  <a:schemeClr val="tx1"/>
                </a:solidFill>
                <a:latin typeface="Arial" pitchFamily="34" charset="0"/>
                <a:ea typeface="MS PGothic" pitchFamily="34" charset="-128"/>
              </a:defRPr>
            </a:lvl4pPr>
            <a:lvl5pPr marL="2057400" indent="-228600" defTabSz="931863">
              <a:defRPr sz="2400">
                <a:solidFill>
                  <a:schemeClr val="tx1"/>
                </a:solidFill>
                <a:latin typeface="Arial" pitchFamily="34" charset="0"/>
                <a:ea typeface="MS PGothic" pitchFamily="3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hangingPunct="0">
              <a:defRPr/>
            </a:pPr>
            <a:fld id="{87C76A66-15AB-45C5-AB37-F27078F982F0}" type="slidenum">
              <a:rPr lang="en-US" sz="1200" smtClean="0">
                <a:ea typeface="ヒラギノ角ゴ Pro W3" charset="-128"/>
              </a:rPr>
              <a:pPr eaLnBrk="0" hangingPunct="0">
                <a:defRPr/>
              </a:pPr>
              <a:t>66</a:t>
            </a:fld>
            <a:endParaRPr lang="en-US" sz="1200" smtClean="0">
              <a:ea typeface="ヒラギノ角ゴ Pro W3" charset="-128"/>
            </a:endParaRPr>
          </a:p>
        </p:txBody>
      </p:sp>
      <p:sp>
        <p:nvSpPr>
          <p:cNvPr id="53251"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bg-BG">
              <a:ea typeface="ヒラギノ角ゴ Pro W3" charset="0"/>
              <a:cs typeface="ヒラギノ角ゴ Pro W3" charset="0"/>
            </a:endParaRPr>
          </a:p>
        </p:txBody>
      </p:sp>
    </p:spTree>
    <p:extLst>
      <p:ext uri="{BB962C8B-B14F-4D97-AF65-F5344CB8AC3E}">
        <p14:creationId xmlns:p14="http://schemas.microsoft.com/office/powerpoint/2010/main" val="1815639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CA5CE9D-EC46-415F-AE97-2123DD7249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931863"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endParaRPr>
          </a:p>
        </p:txBody>
      </p:sp>
      <p:sp>
        <p:nvSpPr>
          <p:cNvPr id="40963" name="Rectangle 2"/>
          <p:cNvSpPr>
            <a:spLocks noGrp="1" noRot="1" noChangeAspect="1" noChangeArrowheads="1" noTextEdit="1"/>
          </p:cNvSpPr>
          <p:nvPr>
            <p:ph type="sldImg"/>
          </p:nvPr>
        </p:nvSpPr>
        <p:spPr>
          <a:xfrm>
            <a:off x="1371600" y="1143000"/>
            <a:ext cx="4114800" cy="3086100"/>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en-US" sz="1400" smtClean="0">
                <a:latin typeface="Bookman Old Style" panose="02050604050505020204" pitchFamily="18" charset="0"/>
                <a:ea typeface="ヒラギノ角ゴ Pro W3"/>
                <a:cs typeface="ヒラギノ角ゴ Pro W3"/>
              </a:rPr>
              <a:t>Въведение</a:t>
            </a:r>
          </a:p>
        </p:txBody>
      </p:sp>
    </p:spTree>
    <p:extLst>
      <p:ext uri="{BB962C8B-B14F-4D97-AF65-F5344CB8AC3E}">
        <p14:creationId xmlns:p14="http://schemas.microsoft.com/office/powerpoint/2010/main" val="3007416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200">
                <a:solidFill>
                  <a:schemeClr val="tx1"/>
                </a:solidFill>
                <a:latin typeface="Arial" pitchFamily="34" charset="0"/>
                <a:cs typeface="Arial" pitchFamily="34" charset="0"/>
              </a:defRPr>
            </a:lvl1pPr>
            <a:lvl2pPr marL="742950" indent="-285750" defTabSz="931863">
              <a:defRPr sz="1200">
                <a:solidFill>
                  <a:schemeClr val="tx1"/>
                </a:solidFill>
                <a:latin typeface="Arial" pitchFamily="34" charset="0"/>
                <a:cs typeface="Arial" pitchFamily="34" charset="0"/>
              </a:defRPr>
            </a:lvl2pPr>
            <a:lvl3pPr marL="1143000" indent="-228600" defTabSz="931863">
              <a:defRPr sz="1200">
                <a:solidFill>
                  <a:schemeClr val="tx1"/>
                </a:solidFill>
                <a:latin typeface="Arial" pitchFamily="34" charset="0"/>
                <a:cs typeface="Arial" pitchFamily="34" charset="0"/>
              </a:defRPr>
            </a:lvl3pPr>
            <a:lvl4pPr marL="1600200" indent="-228600" defTabSz="931863">
              <a:defRPr sz="1200">
                <a:solidFill>
                  <a:schemeClr val="tx1"/>
                </a:solidFill>
                <a:latin typeface="Arial" pitchFamily="34" charset="0"/>
                <a:cs typeface="Arial" pitchFamily="34" charset="0"/>
              </a:defRPr>
            </a:lvl4pPr>
            <a:lvl5pPr marL="2057400" indent="-228600" defTabSz="931863">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0" hangingPunct="0"/>
            <a:fld id="{B2F489C7-9042-4BDB-B347-E361A669DA86}" type="slidenum">
              <a:rPr lang="en-US" altLang="en-US">
                <a:ea typeface="ヒラギノ角ゴ Pro W3"/>
                <a:cs typeface="ヒラギノ角ゴ Pro W3"/>
              </a:rPr>
              <a:pPr eaLnBrk="0" hangingPunct="0"/>
              <a:t>75</a:t>
            </a:fld>
            <a:endParaRPr lang="en-US" altLang="en-US">
              <a:ea typeface="ヒラギノ角ゴ Pro W3"/>
              <a:cs typeface="ヒラギノ角ゴ Pro W3"/>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010006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bg-BG" altLang="bg-BG" smtClean="0">
                <a:latin typeface="Arial" pitchFamily="34" charset="0"/>
                <a:cs typeface="Arial" pitchFamily="34" charset="0"/>
              </a:rPr>
              <a:t>Началото – Сакичи Тойода, вместо да стане каменоделец като баща си, иска да помогне на жените в бедното си село и така стига до създаването на първия автоматичен стан през 1894. Заедно със сина си Киичиро през 1924 патентоват жакардовия стан, в употреба и до днес. Но този млад мъж Киичиро Тойода, в един момент казва: „Да отворим прозореца. Светът е голям!“ В 1935 компанията пуска първия седан, а в момента произвежда и продава на всички континенти. </a:t>
            </a:r>
            <a:r>
              <a:rPr lang="bg-BG" altLang="bg-BG" b="1" smtClean="0">
                <a:latin typeface="Arial" pitchFamily="34" charset="0"/>
                <a:cs typeface="Arial" pitchFamily="34" charset="0"/>
              </a:rPr>
              <a:t>Ценностите – труд, благодарност и служба остават непроменени, но днешната визия е: да свържем хората, автомобилите и общностите в мобилно общество,  което да пази природата и ни създава много повече радост от живота. Защо си позволих тази аналогия? </a:t>
            </a:r>
            <a:r>
              <a:rPr lang="en-US" altLang="bg-BG" b="1" smtClean="0">
                <a:latin typeface="Arial" pitchFamily="34" charset="0"/>
                <a:cs typeface="Arial" pitchFamily="34" charset="0"/>
              </a:rPr>
              <a:t> </a:t>
            </a:r>
            <a:endParaRPr lang="bg-BG" altLang="bg-BG" b="1" smtClean="0">
              <a:latin typeface="Arial" pitchFamily="34" charset="0"/>
              <a:cs typeface="Arial" pitchFamily="34" charset="0"/>
            </a:endParaRPr>
          </a:p>
          <a:p>
            <a:r>
              <a:rPr lang="bg-BG" altLang="bg-BG" b="1" smtClean="0">
                <a:latin typeface="Arial" pitchFamily="34" charset="0"/>
                <a:cs typeface="Arial" pitchFamily="34" charset="0"/>
              </a:rPr>
              <a:t>„Нашето членство се върти около все същите 1,2 милиона в последните 20 години. Ние не растем, нашите членове остаряват. Имаме твърде много клубове, на които им липсват знанията или мотивацията да постигнат въздействие: клубове, които дори не знаят какво правим на глобално ниво, клубове, които не знаят за нашите програми или за нашата фондация, клубове, които дори не знаят как да са част от всичко това.</a:t>
            </a:r>
          </a:p>
          <a:p>
            <a:r>
              <a:rPr lang="bg-BG" altLang="bg-BG" b="1" smtClean="0">
                <a:latin typeface="Arial" pitchFamily="34" charset="0"/>
                <a:cs typeface="Arial" pitchFamily="34" charset="0"/>
              </a:rPr>
              <a:t>Ние сме организация на членовете си и за членовете си. И ако искаме да сме в състояние да служим и да постигаме целите си, ние трябва да се грижим за нашите членове.“</a:t>
            </a:r>
            <a:endParaRPr lang="bg-BG" altLang="bg-BG" smtClean="0">
              <a:latin typeface="Arial" pitchFamily="34" charset="0"/>
              <a:cs typeface="Arial" pitchFamily="34" charset="0"/>
            </a:endParaRPr>
          </a:p>
          <a:p>
            <a:r>
              <a:rPr lang="en-US" altLang="bg-BG" i="1" smtClean="0">
                <a:latin typeface="Arial" pitchFamily="34" charset="0"/>
                <a:cs typeface="Arial" pitchFamily="34" charset="0"/>
              </a:rPr>
              <a:t>BARRY RASSIN, RI PRESIDENT-ELECT’S THEME ADDRESS TO THE 2018 INTERNATIONAL ASSEMBLY </a:t>
            </a:r>
            <a:endParaRPr lang="bg-BG" altLang="bg-BG" smtClean="0">
              <a:latin typeface="Arial" pitchFamily="34" charset="0"/>
              <a:cs typeface="Arial" pitchFamily="34" charset="0"/>
            </a:endParaRPr>
          </a:p>
          <a:p>
            <a:endParaRPr lang="bg-BG" altLang="bg-BG" smtClean="0">
              <a:latin typeface="Arial" pitchFamily="34" charset="0"/>
              <a:cs typeface="Arial" pitchFamily="34" charset="0"/>
            </a:endParaRPr>
          </a:p>
          <a:p>
            <a:r>
              <a:rPr lang="bg-BG" altLang="bg-BG" smtClean="0">
                <a:latin typeface="Arial" pitchFamily="34" charset="0"/>
                <a:cs typeface="Arial" pitchFamily="34" charset="0"/>
              </a:rPr>
              <a:t> </a:t>
            </a:r>
          </a:p>
          <a:p>
            <a:r>
              <a:rPr lang="bg-BG" altLang="bg-BG" smtClean="0">
                <a:latin typeface="Arial" pitchFamily="34" charset="0"/>
                <a:cs typeface="Arial" pitchFamily="34" charset="0"/>
              </a:rPr>
              <a:t> </a:t>
            </a:r>
          </a:p>
          <a:p>
            <a:endParaRPr lang="bg-BG" altLang="bg-BG" b="1" smtClean="0">
              <a:latin typeface="Arial" pitchFamily="34" charset="0"/>
              <a:cs typeface="Arial" pitchFamily="34" charset="0"/>
            </a:endParaRPr>
          </a:p>
          <a:p>
            <a:endParaRPr lang="bg-BG" altLang="bg-BG" b="1" smtClean="0">
              <a:latin typeface="Arial" pitchFamily="34" charset="0"/>
              <a:cs typeface="Arial" pitchFamily="34" charset="0"/>
            </a:endParaRPr>
          </a:p>
        </p:txBody>
      </p:sp>
      <p:sp>
        <p:nvSpPr>
          <p:cNvPr id="44036" name="Slide Number Placeholder 3"/>
          <p:cNvSpPr>
            <a:spLocks noGrp="1"/>
          </p:cNvSpPr>
          <p:nvPr>
            <p:ph type="sldNum" sz="quarter" idx="5"/>
          </p:nvPr>
        </p:nvSpPr>
        <p:spPr>
          <a:noFill/>
        </p:spPr>
        <p:txBody>
          <a:bodyPr/>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fld id="{8C93CA08-64F6-4567-9CDA-19409400A0BC}" type="slidenum">
              <a:rPr lang="bg-BG" altLang="bg-BG"/>
              <a:pPr/>
              <a:t>76</a:t>
            </a:fld>
            <a:endParaRPr lang="bg-BG" altLang="bg-BG"/>
          </a:p>
        </p:txBody>
      </p:sp>
    </p:spTree>
    <p:extLst>
      <p:ext uri="{BB962C8B-B14F-4D97-AF65-F5344CB8AC3E}">
        <p14:creationId xmlns:p14="http://schemas.microsoft.com/office/powerpoint/2010/main" val="528680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a:ln/>
        </p:spPr>
      </p:sp>
      <p:sp>
        <p:nvSpPr>
          <p:cNvPr id="46083" name="Notes Placeholder 2"/>
          <p:cNvSpPr>
            <a:spLocks noGrp="1" noChangeArrowheads="1"/>
          </p:cNvSpPr>
          <p:nvPr>
            <p:ph type="body" idx="1"/>
          </p:nvPr>
        </p:nvSpPr>
        <p:spPr>
          <a:noFill/>
        </p:spPr>
        <p:txBody>
          <a:bodyPr/>
          <a:lstStyle/>
          <a:p>
            <a:endParaRPr lang="bg-BG" altLang="bg-BG" b="1" smtClean="0">
              <a:latin typeface="Arial" pitchFamily="34" charset="0"/>
              <a:cs typeface="Arial" pitchFamily="34" charset="0"/>
            </a:endParaRPr>
          </a:p>
        </p:txBody>
      </p:sp>
      <p:sp>
        <p:nvSpPr>
          <p:cNvPr id="46084" name="Slide Number Placeholder 3"/>
          <p:cNvSpPr>
            <a:spLocks noGrp="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BCA47FB3-1BF7-4558-841B-408D48B2972A}" type="slidenum">
              <a:rPr lang="bg-BG" altLang="bg-BG"/>
              <a:pPr/>
              <a:t>5</a:t>
            </a:fld>
            <a:endParaRPr lang="bg-BG" altLang="bg-BG"/>
          </a:p>
        </p:txBody>
      </p:sp>
    </p:spTree>
    <p:extLst>
      <p:ext uri="{BB962C8B-B14F-4D97-AF65-F5344CB8AC3E}">
        <p14:creationId xmlns:p14="http://schemas.microsoft.com/office/powerpoint/2010/main" val="1778929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fld id="{4D0900DB-8741-4815-88F6-DC815B9F8AE1}" type="slidenum">
              <a:rPr lang="en-US" altLang="en-US" smtClean="0">
                <a:ea typeface="ヒラギノ角ゴ Pro W3"/>
                <a:cs typeface="ヒラギノ角ゴ Pro W3"/>
              </a:rPr>
              <a:pPr/>
              <a:t>91</a:t>
            </a:fld>
            <a:endParaRPr lang="en-US" altLang="en-US" smtClean="0">
              <a:ea typeface="ヒラギノ角ゴ Pro W3"/>
              <a:cs typeface="ヒラギノ角ゴ Pro W3"/>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bg-BG" altLang="en-US"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27215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endParaRPr lang="bg-BG" smtClean="0">
              <a:latin typeface="Arial" pitchFamily="34" charset="0"/>
              <a:cs typeface="Arial" pitchFamily="34" charset="0"/>
            </a:endParaRPr>
          </a:p>
          <a:p>
            <a:r>
              <a:rPr lang="bg-BG" smtClean="0">
                <a:latin typeface="Arial" pitchFamily="34" charset="0"/>
                <a:cs typeface="Arial" pitchFamily="34" charset="0"/>
              </a:rPr>
              <a:t> </a:t>
            </a:r>
          </a:p>
          <a:p>
            <a:r>
              <a:rPr lang="bg-BG" smtClean="0">
                <a:latin typeface="Arial" pitchFamily="34" charset="0"/>
                <a:cs typeface="Arial" pitchFamily="34" charset="0"/>
              </a:rPr>
              <a:t> </a:t>
            </a:r>
          </a:p>
          <a:p>
            <a:endParaRPr lang="bg-BG" b="1" smtClean="0">
              <a:latin typeface="Arial" pitchFamily="34" charset="0"/>
              <a:cs typeface="Arial" pitchFamily="34" charset="0"/>
            </a:endParaRPr>
          </a:p>
          <a:p>
            <a:endParaRPr lang="bg-BG" b="1" smtClean="0">
              <a:latin typeface="Arial" pitchFamily="34" charset="0"/>
              <a:cs typeface="Arial" pitchFamily="34" charset="0"/>
            </a:endParaRPr>
          </a:p>
        </p:txBody>
      </p:sp>
      <p:sp>
        <p:nvSpPr>
          <p:cNvPr id="4710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FDB5B64-43D9-40F1-BE50-F5B625D5C82F}" type="slidenum">
              <a:rPr lang="bg-BG" smtClean="0"/>
              <a:pPr eaLnBrk="1" hangingPunct="1"/>
              <a:t>92</a:t>
            </a:fld>
            <a:endParaRPr lang="bg-BG" smtClean="0"/>
          </a:p>
        </p:txBody>
      </p:sp>
    </p:spTree>
    <p:extLst>
      <p:ext uri="{BB962C8B-B14F-4D97-AF65-F5344CB8AC3E}">
        <p14:creationId xmlns:p14="http://schemas.microsoft.com/office/powerpoint/2010/main" val="1233298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Контейнер за изображение на слайда 1"/>
          <p:cNvSpPr>
            <a:spLocks noGrp="1" noRot="1" noChangeAspect="1" noTextEdit="1"/>
          </p:cNvSpPr>
          <p:nvPr>
            <p:ph type="sldImg"/>
          </p:nvPr>
        </p:nvSpPr>
        <p:spPr>
          <a:ln/>
        </p:spPr>
      </p:sp>
      <p:sp>
        <p:nvSpPr>
          <p:cNvPr id="48131" name="Контейнер за бележки 2"/>
          <p:cNvSpPr>
            <a:spLocks noGrp="1"/>
          </p:cNvSpPr>
          <p:nvPr>
            <p:ph type="body" idx="1"/>
          </p:nvPr>
        </p:nvSpPr>
        <p:spPr>
          <a:noFill/>
        </p:spPr>
        <p:txBody>
          <a:bodyPr/>
          <a:lstStyle/>
          <a:p>
            <a:r>
              <a:rPr lang="bg-BG" smtClean="0">
                <a:latin typeface="Arial" pitchFamily="34" charset="0"/>
                <a:cs typeface="Arial" pitchFamily="34" charset="0"/>
              </a:rPr>
              <a:t>Подходът ни към работата с медиите е като към всяка ПР кампания.</a:t>
            </a:r>
          </a:p>
        </p:txBody>
      </p:sp>
      <p:sp>
        <p:nvSpPr>
          <p:cNvPr id="48132" name="Контейнер за номер на слайда 3"/>
          <p:cNvSpPr>
            <a:spLocks noGrp="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A3E7096-3BA7-403D-A707-837AF8D1392E}" type="slidenum">
              <a:rPr lang="bg-BG" smtClean="0"/>
              <a:pPr eaLnBrk="1" hangingPunct="1"/>
              <a:t>93</a:t>
            </a:fld>
            <a:endParaRPr lang="bg-BG" smtClean="0"/>
          </a:p>
        </p:txBody>
      </p:sp>
    </p:spTree>
    <p:extLst>
      <p:ext uri="{BB962C8B-B14F-4D97-AF65-F5344CB8AC3E}">
        <p14:creationId xmlns:p14="http://schemas.microsoft.com/office/powerpoint/2010/main" val="2682614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Контейнер за изображение на слайда 1"/>
          <p:cNvSpPr>
            <a:spLocks noGrp="1" noRot="1" noChangeAspect="1" noTextEdit="1"/>
          </p:cNvSpPr>
          <p:nvPr>
            <p:ph type="sldImg"/>
          </p:nvPr>
        </p:nvSpPr>
        <p:spPr>
          <a:ln/>
        </p:spPr>
      </p:sp>
      <p:sp>
        <p:nvSpPr>
          <p:cNvPr id="49155" name="Контейнер за бележки 2"/>
          <p:cNvSpPr>
            <a:spLocks noGrp="1"/>
          </p:cNvSpPr>
          <p:nvPr>
            <p:ph type="body" idx="1"/>
          </p:nvPr>
        </p:nvSpPr>
        <p:spPr>
          <a:noFill/>
        </p:spPr>
        <p:txBody>
          <a:bodyPr/>
          <a:lstStyle/>
          <a:p>
            <a:r>
              <a:rPr lang="ru-RU" smtClean="0">
                <a:latin typeface="Arial" pitchFamily="34" charset="0"/>
                <a:cs typeface="Arial" pitchFamily="34" charset="0"/>
              </a:rPr>
              <a:t>Неизчерпаемият информационен поток променя се реалностите и представите ни за истина. Лесният достъп до интернет позволява информацията да стане на практика неизчерпаема. В морето от информация човек се ориентира все по-трудно и все по-трудно достига до истината за събитията.</a:t>
            </a:r>
            <a:endParaRPr lang="bg-BG" smtClean="0">
              <a:latin typeface="Arial" pitchFamily="34" charset="0"/>
              <a:cs typeface="Arial" pitchFamily="34" charset="0"/>
            </a:endParaRPr>
          </a:p>
        </p:txBody>
      </p:sp>
      <p:sp>
        <p:nvSpPr>
          <p:cNvPr id="49156" name="Контейнер за номер на слайда 3"/>
          <p:cNvSpPr>
            <a:spLocks noGrp="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A0B1F87-C869-44C3-AA69-FB4E34C1B680}" type="slidenum">
              <a:rPr lang="bg-BG" smtClean="0"/>
              <a:pPr eaLnBrk="1" hangingPunct="1"/>
              <a:t>94</a:t>
            </a:fld>
            <a:endParaRPr lang="bg-BG" smtClean="0"/>
          </a:p>
        </p:txBody>
      </p:sp>
    </p:spTree>
    <p:extLst>
      <p:ext uri="{BB962C8B-B14F-4D97-AF65-F5344CB8AC3E}">
        <p14:creationId xmlns:p14="http://schemas.microsoft.com/office/powerpoint/2010/main" val="3362547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Контейнер за изображение на слайда 1"/>
          <p:cNvSpPr>
            <a:spLocks noGrp="1" noRot="1" noChangeAspect="1" noTextEdit="1"/>
          </p:cNvSpPr>
          <p:nvPr>
            <p:ph type="sldImg"/>
          </p:nvPr>
        </p:nvSpPr>
        <p:spPr>
          <a:ln/>
        </p:spPr>
      </p:sp>
      <p:sp>
        <p:nvSpPr>
          <p:cNvPr id="50179" name="Контейнер за бележки 2"/>
          <p:cNvSpPr>
            <a:spLocks noGrp="1"/>
          </p:cNvSpPr>
          <p:nvPr>
            <p:ph type="body" idx="1"/>
          </p:nvPr>
        </p:nvSpPr>
        <p:spPr>
          <a:noFill/>
        </p:spPr>
        <p:txBody>
          <a:bodyPr/>
          <a:lstStyle/>
          <a:p>
            <a:r>
              <a:rPr lang="ru-RU" smtClean="0">
                <a:latin typeface="Arial" pitchFamily="34" charset="0"/>
                <a:cs typeface="Arial" pitchFamily="34" charset="0"/>
              </a:rPr>
              <a:t>В морето от информация човек се ориентира все по-трудно и все по-трудно достига до истината за събитията. Затова поднасяме новините по различни начини.</a:t>
            </a:r>
            <a:endParaRPr lang="bg-BG" smtClean="0">
              <a:latin typeface="Arial" pitchFamily="34" charset="0"/>
              <a:cs typeface="Arial" pitchFamily="34" charset="0"/>
            </a:endParaRPr>
          </a:p>
        </p:txBody>
      </p:sp>
      <p:sp>
        <p:nvSpPr>
          <p:cNvPr id="50180" name="Контейнер за номер на слайда 3"/>
          <p:cNvSpPr>
            <a:spLocks noGrp="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34CC50A-3A1A-4ECD-BBBD-46D2E2FD6662}" type="slidenum">
              <a:rPr lang="bg-BG" smtClean="0"/>
              <a:pPr eaLnBrk="1" hangingPunct="1"/>
              <a:t>95</a:t>
            </a:fld>
            <a:endParaRPr lang="bg-BG" smtClean="0"/>
          </a:p>
        </p:txBody>
      </p:sp>
    </p:spTree>
    <p:extLst>
      <p:ext uri="{BB962C8B-B14F-4D97-AF65-F5344CB8AC3E}">
        <p14:creationId xmlns:p14="http://schemas.microsoft.com/office/powerpoint/2010/main" val="284887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CA5CE9D-EC46-415F-AE97-2123DD7249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931863"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endParaRPr>
          </a:p>
        </p:txBody>
      </p:sp>
      <p:sp>
        <p:nvSpPr>
          <p:cNvPr id="40963" name="Rectangle 2"/>
          <p:cNvSpPr>
            <a:spLocks noGrp="1" noRot="1" noChangeAspect="1" noChangeArrowheads="1" noTextEdit="1"/>
          </p:cNvSpPr>
          <p:nvPr>
            <p:ph type="sldImg"/>
          </p:nvPr>
        </p:nvSpPr>
        <p:spPr>
          <a:xfrm>
            <a:off x="1371600" y="1143000"/>
            <a:ext cx="4114800" cy="3086100"/>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en-US" sz="1400" smtClean="0">
                <a:latin typeface="Bookman Old Style" panose="02050604050505020204" pitchFamily="18" charset="0"/>
                <a:ea typeface="ヒラギノ角ゴ Pro W3"/>
                <a:cs typeface="ヒラギノ角ゴ Pro W3"/>
              </a:rPr>
              <a:t>Въведение</a:t>
            </a:r>
          </a:p>
        </p:txBody>
      </p:sp>
    </p:spTree>
    <p:extLst>
      <p:ext uri="{BB962C8B-B14F-4D97-AF65-F5344CB8AC3E}">
        <p14:creationId xmlns:p14="http://schemas.microsoft.com/office/powerpoint/2010/main" val="3007416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ChangeArrowheads="1" noTextEdit="1"/>
          </p:cNvSpPr>
          <p:nvPr>
            <p:ph type="sldImg"/>
          </p:nvPr>
        </p:nvSpPr>
        <p:spPr>
          <a:ln/>
        </p:spPr>
      </p:sp>
      <p:sp>
        <p:nvSpPr>
          <p:cNvPr id="48131" name="Notes Placeholder 2"/>
          <p:cNvSpPr>
            <a:spLocks noGrp="1" noChangeArrowheads="1"/>
          </p:cNvSpPr>
          <p:nvPr>
            <p:ph type="body" idx="1"/>
          </p:nvPr>
        </p:nvSpPr>
        <p:spPr>
          <a:noFill/>
        </p:spPr>
        <p:txBody>
          <a:bodyPr/>
          <a:lstStyle/>
          <a:p>
            <a:endParaRPr lang="bg-BG" altLang="bg-BG" b="1" smtClean="0">
              <a:latin typeface="Arial" pitchFamily="34" charset="0"/>
              <a:cs typeface="Arial" pitchFamily="34" charset="0"/>
            </a:endParaRPr>
          </a:p>
        </p:txBody>
      </p:sp>
      <p:sp>
        <p:nvSpPr>
          <p:cNvPr id="48132" name="Slide Number Placeholder 3"/>
          <p:cNvSpPr>
            <a:spLocks noGrp="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00C8C04-7873-4635-872E-25FB18AA07DD}" type="slidenum">
              <a:rPr lang="bg-BG" altLang="bg-BG"/>
              <a:pPr/>
              <a:t>6</a:t>
            </a:fld>
            <a:endParaRPr lang="bg-BG" altLang="bg-BG"/>
          </a:p>
        </p:txBody>
      </p:sp>
    </p:spTree>
    <p:extLst>
      <p:ext uri="{BB962C8B-B14F-4D97-AF65-F5344CB8AC3E}">
        <p14:creationId xmlns:p14="http://schemas.microsoft.com/office/powerpoint/2010/main" val="202962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bg-BG" altLang="bg-BG" dirty="0">
              <a:latin typeface="Arial" pitchFamily="34" charset="0"/>
              <a:ea typeface="ヒラギノ角ゴ Pro W3" pitchFamily="-84" charset="-128"/>
            </a:endParaRPr>
          </a:p>
        </p:txBody>
      </p:sp>
    </p:spTree>
    <p:extLst>
      <p:ext uri="{BB962C8B-B14F-4D97-AF65-F5344CB8AC3E}">
        <p14:creationId xmlns:p14="http://schemas.microsoft.com/office/powerpoint/2010/main" val="1782849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245;p1:notes"/>
          <p:cNvSpPr txBox="1">
            <a:spLocks noGrp="1"/>
          </p:cNvSpPr>
          <p:nvPr>
            <p:ph type="body" idx="1"/>
          </p:nvPr>
        </p:nvSpPr>
        <p:spPr/>
        <p:txBody>
          <a:bodyPr/>
          <a:lstStyle/>
          <a:p>
            <a:pPr marL="0" indent="0" eaLnBrk="1" hangingPunct="1">
              <a:buSzPts val="1400"/>
            </a:pPr>
            <a:endParaRPr lang="bg-BG" sz="1800" smtClean="0">
              <a:latin typeface="Arial" charset="0"/>
              <a:cs typeface="Arial" charset="0"/>
            </a:endParaRPr>
          </a:p>
        </p:txBody>
      </p:sp>
      <p:sp>
        <p:nvSpPr>
          <p:cNvPr id="38915" name="Google Shape;246;p1: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2433769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251;p2:notes"/>
          <p:cNvSpPr txBox="1">
            <a:spLocks noGrp="1"/>
          </p:cNvSpPr>
          <p:nvPr>
            <p:ph type="body" idx="1"/>
          </p:nvPr>
        </p:nvSpPr>
        <p:spPr/>
        <p:txBody>
          <a:bodyPr/>
          <a:lstStyle/>
          <a:p>
            <a:pPr marL="0" indent="0" eaLnBrk="1" hangingPunct="1">
              <a:buSzPts val="1400"/>
            </a:pPr>
            <a:endParaRPr lang="bg-BG" sz="1800" smtClean="0">
              <a:latin typeface="Arial" charset="0"/>
              <a:cs typeface="Arial" charset="0"/>
            </a:endParaRPr>
          </a:p>
        </p:txBody>
      </p:sp>
      <p:sp>
        <p:nvSpPr>
          <p:cNvPr id="39939" name="Google Shape;252;p2: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3608729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261;g528a10ac3c_2_3:notes"/>
          <p:cNvSpPr>
            <a:spLocks noGrp="1" noRot="1" noChangeAspect="1" noTextEdit="1"/>
          </p:cNvSpPr>
          <p:nvPr>
            <p:ph type="sldImg" idx="2"/>
          </p:nvPr>
        </p:nvSpPr>
        <p:spPr>
          <a:ln>
            <a:headEnd/>
            <a:tailEnd/>
          </a:ln>
        </p:spPr>
      </p:sp>
      <p:sp>
        <p:nvSpPr>
          <p:cNvPr id="40963" name="Google Shape;262;g528a10ac3c_2_3:notes"/>
          <p:cNvSpPr txBox="1">
            <a:spLocks noGrp="1"/>
          </p:cNvSpPr>
          <p:nvPr>
            <p:ph type="body" idx="1"/>
          </p:nvPr>
        </p:nvSpPr>
        <p:spPr>
          <a:ln/>
        </p:spPr>
        <p:txBody>
          <a:bodyPr/>
          <a:lstStyle/>
          <a:p>
            <a:pPr marL="0" indent="457200" algn="just" eaLnBrk="1" hangingPunct="1">
              <a:lnSpc>
                <a:spcPct val="115000"/>
              </a:lnSpc>
              <a:buSzPts val="1100"/>
            </a:pPr>
            <a:r>
              <a:rPr lang="en-US" sz="1100" b="1" smtClean="0">
                <a:latin typeface="Arial" charset="0"/>
                <a:cs typeface="Arial" charset="0"/>
              </a:rPr>
              <a:t>Чиста питейна вода</a:t>
            </a:r>
            <a:r>
              <a:rPr lang="en-US" sz="1100" smtClean="0">
                <a:latin typeface="Arial" charset="0"/>
                <a:cs typeface="Arial" charset="0"/>
              </a:rPr>
              <a:t>  - монтиране на филтри за пречистване на питейната вода в Детска ясла, гр.Павликени и Детска кухня-гр.Павликени, обслужваща всички населени места в общината.</a:t>
            </a:r>
            <a:endParaRPr lang="bg-BG" sz="1100" smtClean="0">
              <a:latin typeface="Arial" charset="0"/>
              <a:cs typeface="Arial" charset="0"/>
            </a:endParaRPr>
          </a:p>
          <a:p>
            <a:pPr marL="0" indent="457200" eaLnBrk="1" hangingPunct="1">
              <a:buSzPts val="1400"/>
            </a:pPr>
            <a:endParaRPr lang="bg-BG" sz="1800" smtClean="0">
              <a:latin typeface="Arial" charset="0"/>
              <a:cs typeface="Arial" charset="0"/>
            </a:endParaRPr>
          </a:p>
        </p:txBody>
      </p:sp>
      <p:sp>
        <p:nvSpPr>
          <p:cNvPr id="40964" name="Google Shape;263;g528a10ac3c_2_3:notes"/>
          <p:cNvSpPr>
            <a:spLocks noGrp="1"/>
          </p:cNvSpPr>
          <p:nvPr>
            <p:ph type="sldNum" sz="quarter" idx="12"/>
          </p:nvPr>
        </p:nvSpPr>
        <p:spPr>
          <a:noFill/>
        </p:spPr>
        <p:txBody>
          <a:bodyPr/>
          <a:lstStyle/>
          <a:p>
            <a:fld id="{5B29976A-95EF-4971-A55A-A1432501AC5E}" type="slidenum">
              <a:rPr lang="en-US" sz="1400"/>
              <a:pPr/>
              <a:t>25</a:t>
            </a:fld>
            <a:endParaRPr lang="bg-BG" sz="1400"/>
          </a:p>
        </p:txBody>
      </p:sp>
    </p:spTree>
    <p:extLst>
      <p:ext uri="{BB962C8B-B14F-4D97-AF65-F5344CB8AC3E}">
        <p14:creationId xmlns:p14="http://schemas.microsoft.com/office/powerpoint/2010/main" val="510354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extBox 8"/>
          <p:cNvSpPr txBox="1">
            <a:spLocks noChangeArrowheads="1"/>
          </p:cNvSpPr>
          <p:nvPr userDrawn="1"/>
        </p:nvSpPr>
        <p:spPr bwMode="auto">
          <a:xfrm>
            <a:off x="2595563" y="620714"/>
            <a:ext cx="2175596"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Година </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201</a:t>
            </a:r>
            <a:r>
              <a:rPr kumimoji="0" lang="en-US"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8</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-201</a:t>
            </a:r>
            <a:r>
              <a:rPr kumimoji="0" lang="en-US"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9</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Президент РИ: </a:t>
            </a:r>
            <a:r>
              <a:rPr kumimoji="0" lang="bg-BG"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Бари Расин</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ДГ 2018-19:  Веселин </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Димитров</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ДГЕ 2019-20: Митко Минев</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Дистрикт 2482</a:t>
            </a:r>
            <a:endParaRPr kumimoji="0" lang="en-US"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p:txBody>
      </p:sp>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l="8704" t="9052" r="13147" b="20926"/>
          <a:stretch>
            <a:fillRect/>
          </a:stretch>
        </p:blipFill>
        <p:spPr bwMode="auto">
          <a:xfrm>
            <a:off x="436563" y="19050"/>
            <a:ext cx="19748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rgbClr val="00AEEF"/>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4875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5"/>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6"/>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Arial" charset="0"/>
            </a:endParaRPr>
          </a:p>
        </p:txBody>
      </p:sp>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81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5"/>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6"/>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Arial" charset="0"/>
            </a:endParaRPr>
          </a:p>
        </p:txBody>
      </p:sp>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916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5"/>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6"/>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Arial" charset="0"/>
            </a:endParaRPr>
          </a:p>
        </p:txBody>
      </p:sp>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2635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35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42880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2"/>
            <a:ext cx="7772400" cy="1362075"/>
          </a:xfrm>
          <a:prstGeom prst="rect">
            <a:avLst/>
          </a:prstGeom>
        </p:spPr>
        <p:txBody>
          <a:bodyPr anchor="t"/>
          <a:lstStyle>
            <a:lvl1pPr algn="l">
              <a:defRPr sz="3000" b="0" i="0" cap="all">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13029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8622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9579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7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83964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13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4406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rgbClr val="005DAA"/>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96325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9104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155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050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Box 5"/>
          <p:cNvSpPr txBox="1">
            <a:spLocks noChangeArrowheads="1"/>
          </p:cNvSpPr>
          <p:nvPr userDrawn="1"/>
        </p:nvSpPr>
        <p:spPr bwMode="auto">
          <a:xfrm>
            <a:off x="2595563" y="620714"/>
            <a:ext cx="2175596"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Година </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201</a:t>
            </a:r>
            <a:r>
              <a:rPr kumimoji="0" lang="en-US"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8</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-201</a:t>
            </a:r>
            <a:r>
              <a:rPr kumimoji="0" lang="en-US"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9</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Президент РИ: </a:t>
            </a:r>
            <a:r>
              <a:rPr kumimoji="0" lang="bg-BG"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Бари Расин</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ДГ 2018-19:  Веселин </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Димитров</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ДГЕ 2019-20: Митко Минев</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Дистрикт 2482</a:t>
            </a:r>
            <a:endParaRPr kumimoji="0" lang="en-US"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l="8704" t="9052" r="13147" b="20926"/>
          <a:stretch>
            <a:fillRect/>
          </a:stretch>
        </p:blipFill>
        <p:spPr bwMode="auto">
          <a:xfrm>
            <a:off x="436563" y="19050"/>
            <a:ext cx="19748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883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76200" y="3429000"/>
            <a:ext cx="9296400" cy="99060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b" anchorCtr="0"/>
          <a:lstStyle>
            <a:lvl1pPr marR="0" lvl="0" algn="l" rtl="0">
              <a:spcBef>
                <a:spcPts val="0"/>
              </a:spcBef>
              <a:spcAft>
                <a:spcPts val="0"/>
              </a:spcAft>
              <a:buSzPts val="1400"/>
              <a:buNone/>
              <a:defRPr sz="4400" b="0" i="0" u="none" strike="noStrike" cap="none">
                <a:solidFill>
                  <a:schemeClr val="lt1"/>
                </a:solidFill>
                <a:latin typeface="Arial Narrow"/>
                <a:ea typeface="Arial Narrow"/>
                <a:cs typeface="Arial Narrow"/>
                <a:sym typeface="Arial Narrow"/>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subTitle" idx="1"/>
          </p:nvPr>
        </p:nvSpPr>
        <p:spPr>
          <a:xfrm>
            <a:off x="533400" y="4611744"/>
            <a:ext cx="6400800" cy="950856"/>
          </a:xfrm>
          <a:prstGeom prst="rect">
            <a:avLst/>
          </a:prstGeom>
          <a:noFill/>
          <a:ln>
            <a:noFill/>
          </a:ln>
        </p:spPr>
        <p:txBody>
          <a:bodyPr spcFirstLastPara="1" wrap="square" lIns="0" tIns="0" rIns="0" bIns="0" anchor="t" anchorCtr="0"/>
          <a:lstStyle>
            <a:lvl1pPr marR="0" lvl="0" algn="l" rtl="0">
              <a:spcBef>
                <a:spcPts val="440"/>
              </a:spcBef>
              <a:spcAft>
                <a:spcPts val="0"/>
              </a:spcAft>
              <a:buClr>
                <a:schemeClr val="dk2"/>
              </a:buClr>
              <a:buSzPts val="2200"/>
              <a:buFont typeface="Arial"/>
              <a:buNone/>
              <a:defRPr sz="2200" b="0" i="0" u="none" strike="noStrike" cap="none">
                <a:solidFill>
                  <a:schemeClr val="dk2"/>
                </a:solidFill>
                <a:latin typeface="Georgia"/>
                <a:ea typeface="Georgia"/>
                <a:cs typeface="Georgia"/>
                <a:sym typeface="Georgia"/>
              </a:defRPr>
            </a:lvl1pPr>
            <a:lvl2pPr marR="0" lvl="1" algn="ctr" rtl="0">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23047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30670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824980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6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chemeClr val="tx2"/>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87304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7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35043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62586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chemeClr val="tx2"/>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09658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9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81121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917434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chemeClr val="tx2"/>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55216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chemeClr val="tx2"/>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55216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chemeClr val="tx2"/>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55216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chemeClr val="tx2"/>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55216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32020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4660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chemeClr val="accent3"/>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7526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33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1650">
                <a:solidFill>
                  <a:schemeClr val="accent6"/>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07153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bg-BG"/>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cs typeface="Arial" charset="0"/>
              </a:defRPr>
            </a:lvl1pPr>
          </a:lstStyle>
          <a:p>
            <a:pPr fontAlgn="base">
              <a:spcBef>
                <a:spcPct val="0"/>
              </a:spcBef>
              <a:spcAft>
                <a:spcPct val="0"/>
              </a:spcAft>
              <a:defRPr/>
            </a:pPr>
            <a:endParaRPr lang="bg-BG">
              <a:solidFill>
                <a:srgbClr val="958D85"/>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cs typeface="Arial" charset="0"/>
              </a:defRPr>
            </a:lvl1pPr>
          </a:lstStyle>
          <a:p>
            <a:pPr fontAlgn="base">
              <a:spcBef>
                <a:spcPct val="0"/>
              </a:spcBef>
              <a:spcAft>
                <a:spcPct val="0"/>
              </a:spcAft>
              <a:defRPr/>
            </a:pPr>
            <a:endParaRPr lang="bg-BG">
              <a:solidFill>
                <a:srgbClr val="958D85"/>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355870DA-78B2-4EC1-B232-5F6F02851D64}" type="slidenum">
              <a:rPr lang="bg-BG" altLang="bg-BG" smtClean="0">
                <a:solidFill>
                  <a:srgbClr val="958D85"/>
                </a:solidFill>
                <a:latin typeface="Arial" panose="020B0604020202020204" pitchFamily="34" charset="0"/>
                <a:cs typeface="Arial" panose="020B0604020202020204" pitchFamily="34" charset="0"/>
              </a:rPr>
              <a:pPr fontAlgn="base">
                <a:spcBef>
                  <a:spcPct val="0"/>
                </a:spcBef>
                <a:spcAft>
                  <a:spcPct val="0"/>
                </a:spcAft>
                <a:defRPr/>
              </a:pPr>
              <a:t>‹#›</a:t>
            </a:fld>
            <a:endParaRPr lang="bg-BG" altLang="bg-BG">
              <a:solidFill>
                <a:srgbClr val="958D8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08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4">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5">
            <a:extLst/>
          </p:cNvPr>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p:spPr>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24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78345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6"/>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Arial" charset="0"/>
            </a:endParaRPr>
          </a:p>
        </p:txBody>
      </p:sp>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228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5"/>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6"/>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Arial" charset="0"/>
            </a:endParaRPr>
          </a:p>
        </p:txBody>
      </p:sp>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58888" t="25490" r="8333" b="24712"/>
          <a:stretch>
            <a:fillRect/>
          </a:stretch>
        </p:blipFill>
        <p:spPr bwMode="auto">
          <a:xfrm>
            <a:off x="7631114" y="409577"/>
            <a:ext cx="1117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912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image" Target="../media/image4.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7"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8789" y="61658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2595563" y="620714"/>
            <a:ext cx="2175596"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Година </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201</a:t>
            </a:r>
            <a:r>
              <a:rPr kumimoji="0" lang="en-US"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8</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-201</a:t>
            </a:r>
            <a:r>
              <a:rPr kumimoji="0" lang="en-US"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9</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Президент РИ: </a:t>
            </a:r>
            <a:r>
              <a:rPr kumimoji="0" lang="bg-BG"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Бари Расин</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ДГ 2018-19:  Веселин </a:t>
            </a: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Димитров</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smtClean="0">
                <a:ln>
                  <a:noFill/>
                </a:ln>
                <a:solidFill>
                  <a:srgbClr val="958D85">
                    <a:lumMod val="50000"/>
                  </a:srgbClr>
                </a:solidFill>
                <a:effectLst/>
                <a:uLnTx/>
                <a:uFillTx/>
                <a:latin typeface="Georgia" pitchFamily="18" charset="0"/>
                <a:ea typeface="MS PGothic" pitchFamily="34" charset="-128"/>
                <a:cs typeface="Georgia" pitchFamily="18" charset="0"/>
              </a:rPr>
              <a:t>ДГЕ 2019-20: Митко Минев</a:t>
            </a:r>
            <a:endPar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rPr>
              <a:t>Дистрикт 2482</a:t>
            </a:r>
            <a:endParaRPr kumimoji="0" lang="en-US" altLang="en-US" sz="1050" b="0" i="0" u="none" strike="noStrike" kern="1200" cap="none" spc="0" normalizeH="0" baseline="0" noProof="0" dirty="0">
              <a:ln>
                <a:noFill/>
              </a:ln>
              <a:solidFill>
                <a:srgbClr val="958D85">
                  <a:lumMod val="50000"/>
                </a:srgbClr>
              </a:solidFill>
              <a:effectLst/>
              <a:uLnTx/>
              <a:uFillTx/>
              <a:latin typeface="Georgia" pitchFamily="18" charset="0"/>
              <a:ea typeface="MS PGothic" pitchFamily="34" charset="-128"/>
              <a:cs typeface="Georgia" pitchFamily="18" charset="0"/>
            </a:endParaRPr>
          </a:p>
        </p:txBody>
      </p:sp>
      <p:pic>
        <p:nvPicPr>
          <p:cNvPr id="1030" name="Picture 7"/>
          <p:cNvPicPr>
            <a:picLocks noChangeAspect="1"/>
          </p:cNvPicPr>
          <p:nvPr userDrawn="1"/>
        </p:nvPicPr>
        <p:blipFill>
          <a:blip r:embed="rId11">
            <a:extLst>
              <a:ext uri="{28A0092B-C50C-407E-A947-70E740481C1C}">
                <a14:useLocalDpi xmlns:a14="http://schemas.microsoft.com/office/drawing/2010/main" val="0"/>
              </a:ext>
            </a:extLst>
          </a:blip>
          <a:srcRect l="8704" t="9052" r="13147" b="20926"/>
          <a:stretch>
            <a:fillRect/>
          </a:stretch>
        </p:blipFill>
        <p:spPr bwMode="auto">
          <a:xfrm>
            <a:off x="436563" y="19050"/>
            <a:ext cx="19748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p:nvPr userDrawn="1"/>
        </p:nvSpPr>
        <p:spPr>
          <a:xfrm>
            <a:off x="4211639" y="6248401"/>
            <a:ext cx="4908550" cy="392415"/>
          </a:xfrm>
          <a:prstGeom prst="rect">
            <a:avLst/>
          </a:prstGeom>
        </p:spPr>
        <p:txBody>
          <a:bodyPr>
            <a:spAutoFit/>
          </a:bodyPr>
          <a:ls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sz="900" b="1" i="0" u="none" strike="noStrike" kern="1200" cap="all" spc="0" normalizeH="0" baseline="0" noProof="0" dirty="0" smtClean="0">
                <a:ln>
                  <a:noFill/>
                </a:ln>
                <a:solidFill>
                  <a:srgbClr val="002060"/>
                </a:solidFill>
                <a:effectLst/>
                <a:uLnTx/>
                <a:uFillTx/>
                <a:latin typeface="Calibri"/>
                <a:ea typeface="+mn-ea"/>
                <a:cs typeface="Arial" panose="020B0604020202020204" pitchFamily="34" charset="0"/>
              </a:rPr>
              <a:t>ТРЕНИРОВЪЧЕН СЕМИНАР ЗА ЕЛЕКТ ПРЕЗИДЕНТИ И СЕКРЕТАРИ (ПЕТС) </a:t>
            </a:r>
            <a:r>
              <a:rPr kumimoji="0" lang="ru-RU" sz="900" b="1" i="0" u="none" strike="noStrike" kern="1200" cap="none" spc="0" normalizeH="0" baseline="0" noProof="0" dirty="0" smtClean="0">
                <a:ln>
                  <a:noFill/>
                </a:ln>
                <a:solidFill>
                  <a:srgbClr val="002060"/>
                </a:solidFill>
                <a:effectLst/>
                <a:uLnTx/>
                <a:uFillTx/>
                <a:latin typeface="Calibri"/>
                <a:ea typeface="+mn-ea"/>
                <a:cs typeface="Arial" panose="020B0604020202020204" pitchFamily="34" charset="0"/>
              </a:rPr>
              <a:t>, Банско,  Хотел «РЕГНУМ», </a:t>
            </a:r>
            <a:r>
              <a:rPr kumimoji="0" lang="ru-RU" sz="1050" b="1" i="0" u="none" strike="noStrike" kern="1200" cap="none" spc="0" normalizeH="0" baseline="0" noProof="0" dirty="0" smtClean="0">
                <a:ln>
                  <a:noFill/>
                </a:ln>
                <a:solidFill>
                  <a:srgbClr val="002060"/>
                </a:solidFill>
                <a:effectLst/>
                <a:uLnTx/>
                <a:uFillTx/>
                <a:latin typeface="Calibri"/>
                <a:ea typeface="+mn-ea"/>
                <a:cs typeface="Arial" panose="020B0604020202020204" pitchFamily="34" charset="0"/>
              </a:rPr>
              <a:t>22-24 март 2019</a:t>
            </a:r>
            <a:endParaRPr kumimoji="0" lang="en-US" sz="1050" b="0" i="0" u="none" strike="noStrike" kern="1200" cap="none" spc="0" normalizeH="0" baseline="0" noProof="0" dirty="0">
              <a:ln>
                <a:noFill/>
              </a:ln>
              <a:solidFill>
                <a:srgbClr val="958D8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300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Lst>
  <p:timing>
    <p:tnLst>
      <p:par>
        <p:cTn id="1" dur="indefinite" restart="never" nodeType="tmRoot"/>
      </p:par>
    </p:tnLst>
  </p:timing>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2"/>
            <a:ext cx="1600200" cy="103875"/>
          </a:xfrm>
          <a:prstGeom prst="rect">
            <a:avLst/>
          </a:prstGeom>
          <a:noFill/>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altLang="bg-BG" sz="675" b="0" i="0" u="none" strike="noStrike" kern="1200" cap="none" spc="0" normalizeH="0" baseline="0" noProof="0" smtClean="0">
                <a:ln>
                  <a:noFill/>
                </a:ln>
                <a:solidFill>
                  <a:srgbClr val="BCBDC0"/>
                </a:solidFill>
                <a:effectLst/>
                <a:uLnTx/>
                <a:uFillTx/>
                <a:latin typeface="Arial Narrow" panose="020B0606020202030204" pitchFamily="34" charset="0"/>
                <a:ea typeface="ヒラギノ角ゴ Pro W3"/>
                <a:cs typeface="ヒラギノ角ゴ Pro W3"/>
              </a:rPr>
              <a:t>TITLE  |  </a:t>
            </a:r>
            <a:fld id="{B61EFD54-3769-473C-AC7F-757092363924}" type="slidenum">
              <a:rPr kumimoji="0" lang="en-US" altLang="bg-BG" sz="675" b="0" i="0" u="none" strike="noStrike" kern="1200" cap="none" spc="0" normalizeH="0" baseline="0" noProof="0" smtClean="0">
                <a:ln>
                  <a:noFill/>
                </a:ln>
                <a:solidFill>
                  <a:srgbClr val="BCBDC0"/>
                </a:solidFill>
                <a:effectLst/>
                <a:uLnTx/>
                <a:uFillTx/>
                <a:latin typeface="Arial Narrow" panose="020B0606020202030204" pitchFamily="34" charset="0"/>
                <a:ea typeface="ヒラギノ角ゴ Pro W3"/>
                <a:cs typeface="ヒラギノ角ゴ Pro W3"/>
              </a:rPr>
              <a:pPr marL="0" marR="0" lvl="0" indent="0" algn="r" defTabSz="685800" rtl="0" eaLnBrk="0" fontAlgn="base" latinLnBrk="0" hangingPunct="0">
                <a:lnSpc>
                  <a:spcPct val="100000"/>
                </a:lnSpc>
                <a:spcBef>
                  <a:spcPct val="0"/>
                </a:spcBef>
                <a:spcAft>
                  <a:spcPct val="0"/>
                </a:spcAft>
                <a:buClrTx/>
                <a:buSzTx/>
                <a:buFontTx/>
                <a:buNone/>
                <a:tabLst/>
                <a:defRPr/>
              </a:pPr>
              <a:t>‹#›</a:t>
            </a:fld>
            <a:r>
              <a:rPr kumimoji="0" lang="en-US" altLang="bg-BG" sz="675" b="0" i="0" u="none" strike="noStrike" kern="1200" cap="none" spc="0" normalizeH="0" baseline="0" noProof="0" smtClean="0">
                <a:ln>
                  <a:noFill/>
                </a:ln>
                <a:solidFill>
                  <a:srgbClr val="BCBDC0"/>
                </a:solidFill>
                <a:effectLst/>
                <a:uLnTx/>
                <a:uFillTx/>
                <a:latin typeface="Arial Narrow" panose="020B0606020202030204" pitchFamily="34" charset="0"/>
                <a:ea typeface="ヒラギノ角ゴ Pro W3"/>
                <a:cs typeface="ヒラギノ角ゴ Pro W3"/>
              </a:rPr>
              <a:t>  </a:t>
            </a:r>
            <a:endParaRPr kumimoji="0" lang="en-US" altLang="bg-BG" sz="675" b="0" i="0" u="none" strike="noStrike" kern="1200" cap="none" spc="0" normalizeH="0" baseline="0" noProof="0" smtClean="0">
              <a:ln>
                <a:noFill/>
              </a:ln>
              <a:solidFill>
                <a:srgbClr val="958D85"/>
              </a:solidFill>
              <a:effectLst/>
              <a:uLnTx/>
              <a:uFillTx/>
              <a:latin typeface="Arial Narrow" panose="020B0606020202030204" pitchFamily="34" charset="0"/>
              <a:ea typeface="ヒラギノ角ゴ Pro W3"/>
              <a:cs typeface="ヒラギノ角ゴ Pro W3"/>
            </a:endParaRPr>
          </a:p>
        </p:txBody>
      </p:sp>
      <p:pic>
        <p:nvPicPr>
          <p:cNvPr id="2051" name="Picture 5"/>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p:nvPr userDrawn="1"/>
        </p:nvSpPr>
        <p:spPr>
          <a:xfrm>
            <a:off x="4211639" y="6248401"/>
            <a:ext cx="4908550" cy="392415"/>
          </a:xfrm>
          <a:prstGeom prst="rect">
            <a:avLst/>
          </a:prstGeom>
        </p:spPr>
        <p:txBody>
          <a:bodyPr>
            <a:spAutoFit/>
          </a:bodyPr>
          <a:ls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ru-RU" sz="900" b="1" i="0" u="none" strike="noStrike" kern="1200" cap="all" spc="0" normalizeH="0" baseline="0" noProof="0" dirty="0" smtClean="0">
                <a:ln>
                  <a:noFill/>
                </a:ln>
                <a:solidFill>
                  <a:srgbClr val="002060"/>
                </a:solidFill>
                <a:effectLst/>
                <a:uLnTx/>
                <a:uFillTx/>
                <a:latin typeface="Calibri"/>
                <a:ea typeface="+mn-ea"/>
                <a:cs typeface="Arial" panose="020B0604020202020204" pitchFamily="34" charset="0"/>
              </a:rPr>
              <a:t>ТРЕНИРОВЪЧЕН СЕМИНАР ЗА ЕЛЕКТ ПРЕЗИДЕНТИ И СЕКРЕТАРИ (ПЕТС) </a:t>
            </a:r>
            <a:r>
              <a:rPr kumimoji="0" lang="ru-RU" sz="900" b="1" i="0" u="none" strike="noStrike" kern="1200" cap="none" spc="0" normalizeH="0" baseline="0" noProof="0" dirty="0" smtClean="0">
                <a:ln>
                  <a:noFill/>
                </a:ln>
                <a:solidFill>
                  <a:srgbClr val="002060"/>
                </a:solidFill>
                <a:effectLst/>
                <a:uLnTx/>
                <a:uFillTx/>
                <a:latin typeface="Calibri"/>
                <a:ea typeface="+mn-ea"/>
                <a:cs typeface="Arial" panose="020B0604020202020204" pitchFamily="34" charset="0"/>
              </a:rPr>
              <a:t>, Банско,  Хотел «РЕГНУМ», </a:t>
            </a:r>
            <a:r>
              <a:rPr kumimoji="0" lang="ru-RU" sz="1050" b="1" i="0" u="none" strike="noStrike" kern="1200" cap="none" spc="0" normalizeH="0" baseline="0" noProof="0" dirty="0" smtClean="0">
                <a:ln>
                  <a:noFill/>
                </a:ln>
                <a:solidFill>
                  <a:srgbClr val="002060"/>
                </a:solidFill>
                <a:effectLst/>
                <a:uLnTx/>
                <a:uFillTx/>
                <a:latin typeface="Calibri"/>
                <a:ea typeface="+mn-ea"/>
                <a:cs typeface="Arial" panose="020B0604020202020204" pitchFamily="34" charset="0"/>
              </a:rPr>
              <a:t>22-24 март 2019</a:t>
            </a:r>
            <a:endParaRPr kumimoji="0" lang="en-US" sz="1050" b="0" i="0" u="none" strike="noStrike" kern="1200" cap="none" spc="0" normalizeH="0" baseline="0" noProof="0" dirty="0">
              <a:ln>
                <a:noFill/>
              </a:ln>
              <a:solidFill>
                <a:srgbClr val="958D8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6027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Lst>
  <p:timing>
    <p:tnLst>
      <p:par>
        <p:cTn id="1" dur="indefinite" restart="never" nodeType="tmRoot"/>
      </p:par>
    </p:tnLst>
  </p:timing>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1.mp3"/><Relationship Id="rId7" Type="http://schemas.openxmlformats.org/officeDocument/2006/relationships/image" Target="../media/image38.jpeg"/><Relationship Id="rId2" Type="http://schemas.openxmlformats.org/officeDocument/2006/relationships/audio" Target="file:///D:\RABOTNA%201\Rotary\SEKRETARY\&#1055;&#1045;&#1058;&#1057;%20&#1041;&#1040;&#1053;&#1057;&#1050;&#1054;\&#1055;&#1056;&#1045;&#1047;&#1045;&#1053;&#1058;&#1040;&#1062;&#1048;&#1048;\&#1043;&#1054;&#1058;&#1054;&#1042;&#1048;\PETS%202019\2%20plenarna%20sesia\The%20Good%20The%20Bad%20The%20Ugly%20Mp3%20Download.flv.mp3" TargetMode="External"/><Relationship Id="rId1" Type="http://schemas.microsoft.com/office/2007/relationships/media" Target="file:///D:\RABOTNA%201\Rotary\SEKRETARY\&#1055;&#1045;&#1058;&#1057;%20&#1041;&#1040;&#1053;&#1057;&#1050;&#1054;\&#1055;&#1056;&#1045;&#1047;&#1045;&#1053;&#1058;&#1040;&#1062;&#1048;&#1048;\&#1043;&#1054;&#1058;&#1054;&#1042;&#1048;\PETS%202019\2%20plenarna%20sesia\The%20Good%20The%20Bad%20The%20Ugly%20Mp3%20Download.flv.mp3" TargetMode="External"/><Relationship Id="rId6" Type="http://schemas.openxmlformats.org/officeDocument/2006/relationships/image" Target="../media/image37.png"/><Relationship Id="rId5" Type="http://schemas.openxmlformats.org/officeDocument/2006/relationships/slideLayout" Target="../slideLayouts/slideLayout10.xml"/><Relationship Id="rId4" Type="http://schemas.openxmlformats.org/officeDocument/2006/relationships/audio" Target="../media/media1.mp3"/><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3.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jpe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20.jpeg"/><Relationship Id="rId20"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pn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pn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 Id="rId22" Type="http://schemas.openxmlformats.org/officeDocument/2006/relationships/image" Target="../media/image26.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3.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0.xml"/><Relationship Id="rId6" Type="http://schemas.openxmlformats.org/officeDocument/2006/relationships/image" Target="../media/image81.jpeg"/><Relationship Id="rId5" Type="http://schemas.openxmlformats.org/officeDocument/2006/relationships/hyperlink" Target="http://twitter.com/rotarycapital" TargetMode="External"/><Relationship Id="rId4" Type="http://schemas.openxmlformats.org/officeDocument/2006/relationships/hyperlink" Target="http://www.facebook.com/rotarysofiacapita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comments" Target="../comments/comment9.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comments" Target="../comments/comment11.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comments" Target="../comments/comment1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hyperlink" Target="http://worldpopulationreview.co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rotary.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comments" Target="../comments/comment13.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comments" Target="../comments/comment14.xml"/><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comments" Target="../comments/commen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comments" Target="../comments/comment16.xml"/><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comments" Target="../comments/commen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10.xml"/><Relationship Id="rId4" Type="http://schemas.openxmlformats.org/officeDocument/2006/relationships/image" Target="../media/image113.jpg"/></Relationships>
</file>

<file path=ppt/slides/_rels/slide6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0.xml"/><Relationship Id="rId5" Type="http://schemas.openxmlformats.org/officeDocument/2006/relationships/image" Target="../media/image137.jpeg"/><Relationship Id="rId4" Type="http://schemas.openxmlformats.org/officeDocument/2006/relationships/image" Target="../media/image136.jpeg"/></Relationships>
</file>

<file path=ppt/slides/_rels/slide8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10.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85.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10.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0.xml"/><Relationship Id="rId4" Type="http://schemas.openxmlformats.org/officeDocument/2006/relationships/image" Target="../media/image154.png"/></Relationships>
</file>

<file path=ppt/slides/_rels/slide8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0.xml"/><Relationship Id="rId5" Type="http://schemas.openxmlformats.org/officeDocument/2006/relationships/image" Target="../media/image158.jpeg"/><Relationship Id="rId4" Type="http://schemas.openxmlformats.org/officeDocument/2006/relationships/image" Target="../media/image157.jpeg"/></Relationships>
</file>

<file path=ppt/slides/_rels/slide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10.xml"/><Relationship Id="rId1" Type="http://schemas.openxmlformats.org/officeDocument/2006/relationships/video" Target="https://www.youtube.com/embed/GkpVLJdUrJ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png"/></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jpe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png"/></Relationships>
</file>

<file path=ppt/slides/_rels/slide9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174.jpeg"/><Relationship Id="rId4" Type="http://schemas.openxmlformats.org/officeDocument/2006/relationships/image" Target="../media/image17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33463" y="3429000"/>
            <a:ext cx="6972300" cy="742950"/>
          </a:xfrm>
        </p:spPr>
        <p:txBody>
          <a:bodyPr anchor="ctr"/>
          <a:lstStyle/>
          <a:p>
            <a:pPr eaLnBrk="1" hangingPunct="1">
              <a:defRPr/>
            </a:pPr>
            <a:r>
              <a:rPr lang="ru-RU" altLang="en-US" sz="2100" b="1" dirty="0" err="1">
                <a:latin typeface="Bookman Old Style" panose="02050604050505020204" pitchFamily="18" charset="0"/>
                <a:cs typeface="Times New Roman" panose="02020603050405020304" pitchFamily="18" charset="0"/>
              </a:rPr>
              <a:t>Визия</a:t>
            </a:r>
            <a:r>
              <a:rPr lang="ru-RU" altLang="en-US" sz="2100" b="1" dirty="0">
                <a:latin typeface="Bookman Old Style" panose="02050604050505020204" pitchFamily="18" charset="0"/>
                <a:cs typeface="Times New Roman" panose="02020603050405020304" pitchFamily="18" charset="0"/>
              </a:rPr>
              <a:t> и Лого. Стратегически </a:t>
            </a:r>
            <a:r>
              <a:rPr lang="ru-RU" altLang="en-US" sz="2100" b="1" dirty="0" err="1">
                <a:latin typeface="Bookman Old Style" panose="02050604050505020204" pitchFamily="18" charset="0"/>
                <a:cs typeface="Times New Roman" panose="02020603050405020304" pitchFamily="18" charset="0"/>
              </a:rPr>
              <a:t>приоритети</a:t>
            </a:r>
            <a:r>
              <a:rPr lang="ru-RU" altLang="en-US" sz="2100" b="1" dirty="0">
                <a:latin typeface="Bookman Old Style" panose="02050604050505020204" pitchFamily="18" charset="0"/>
                <a:cs typeface="Times New Roman" panose="02020603050405020304" pitchFamily="18" charset="0"/>
              </a:rPr>
              <a:t>. Цели на Дистрикт 2482 РИ за 2019-2020 г.</a:t>
            </a:r>
            <a:endParaRPr lang="en-US" sz="2100" b="1" dirty="0">
              <a:latin typeface="Bookman Old Style" panose="02050604050505020204" pitchFamily="18" charset="0"/>
              <a:cs typeface="Times New Roman" panose="02020603050405020304" pitchFamily="18" charset="0"/>
            </a:endParaRPr>
          </a:p>
        </p:txBody>
      </p:sp>
      <p:sp>
        <p:nvSpPr>
          <p:cNvPr id="39939" name="Rectangle 3"/>
          <p:cNvSpPr>
            <a:spLocks noGrp="1" noChangeArrowheads="1"/>
          </p:cNvSpPr>
          <p:nvPr>
            <p:ph type="subTitle" idx="1"/>
          </p:nvPr>
        </p:nvSpPr>
        <p:spPr bwMode="auto">
          <a:xfrm>
            <a:off x="1543050" y="4316017"/>
            <a:ext cx="5243513" cy="9489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1500" b="1">
                <a:latin typeface="Georgia" panose="02040502050405020303" pitchFamily="18" charset="0"/>
                <a:cs typeface="Times New Roman" panose="02020603050405020304" pitchFamily="18" charset="0"/>
              </a:rPr>
              <a:t>Митко Минев, ДГЕ</a:t>
            </a:r>
          </a:p>
          <a:p>
            <a:pPr eaLnBrk="1" hangingPunct="1"/>
            <a:r>
              <a:rPr lang="bg-BG" altLang="en-US" sz="1500" b="1">
                <a:latin typeface="Georgia" panose="02040502050405020303" pitchFamily="18" charset="0"/>
                <a:cs typeface="Times New Roman" panose="02020603050405020304" pitchFamily="18" charset="0"/>
              </a:rPr>
              <a:t>РК Велико Търново</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2187722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Нашите цели като екип – с фокус хората в организацията</a:t>
            </a:r>
            <a:endParaRPr lang="bg-BG" altLang="bg-BG" smtClean="0">
              <a:latin typeface="Arial Narrow" pitchFamily="34" charset="0"/>
            </a:endParaRPr>
          </a:p>
        </p:txBody>
      </p:sp>
      <p:sp>
        <p:nvSpPr>
          <p:cNvPr id="3" name="Content Placeholder 2">
            <a:extLst>
              <a:ext uri="{FF2B5EF4-FFF2-40B4-BE49-F238E27FC236}">
                <a16:creationId xmlns:a16="http://schemas.microsoft.com/office/drawing/2014/main" xmlns="" id="{FEC04C5E-8EF2-4B3E-8813-2A7E1E06E974}"/>
              </a:ext>
            </a:extLst>
          </p:cNvPr>
          <p:cNvSpPr>
            <a:spLocks noGrp="1"/>
          </p:cNvSpPr>
          <p:nvPr>
            <p:ph idx="1"/>
          </p:nvPr>
        </p:nvSpPr>
        <p:spPr>
          <a:solidFill>
            <a:schemeClr val="accent2">
              <a:lumMod val="20000"/>
              <a:lumOff val="80000"/>
            </a:schemeClr>
          </a:solidFill>
        </p:spPr>
        <p:txBody>
          <a:bodyPr/>
          <a:lstStyle/>
          <a:p>
            <a:pPr marL="0" indent="0">
              <a:buFont typeface="Arial" pitchFamily="34" charset="0"/>
              <a:buNone/>
              <a:defRPr/>
            </a:pPr>
            <a:endParaRPr lang="en-US" sz="1600" b="1" dirty="0"/>
          </a:p>
          <a:p>
            <a:pPr>
              <a:defRPr/>
            </a:pPr>
            <a:r>
              <a:rPr lang="bg-BG" sz="1800" b="1" dirty="0">
                <a:solidFill>
                  <a:schemeClr val="tx2"/>
                </a:solidFill>
              </a:rPr>
              <a:t>Какво можем да дадем като екип на клубовете и на нашите приятели в тях?</a:t>
            </a:r>
            <a:endParaRPr lang="bg-BG" sz="1800" dirty="0">
              <a:solidFill>
                <a:schemeClr val="tx2"/>
              </a:solidFill>
            </a:endParaRPr>
          </a:p>
          <a:p>
            <a:pPr>
              <a:defRPr/>
            </a:pPr>
            <a:endParaRPr lang="bg-BG" dirty="0"/>
          </a:p>
        </p:txBody>
      </p:sp>
      <p:sp>
        <p:nvSpPr>
          <p:cNvPr id="4" name="Rectangle 3">
            <a:extLst>
              <a:ext uri="{FF2B5EF4-FFF2-40B4-BE49-F238E27FC236}">
                <a16:creationId xmlns:a16="http://schemas.microsoft.com/office/drawing/2014/main" xmlns="" id="{6B33C61A-7AD2-4D64-B24D-8F6C099EECAD}"/>
              </a:ext>
            </a:extLst>
          </p:cNvPr>
          <p:cNvSpPr/>
          <p:nvPr/>
        </p:nvSpPr>
        <p:spPr>
          <a:xfrm>
            <a:off x="381000" y="2857500"/>
            <a:ext cx="8382000" cy="3108325"/>
          </a:xfrm>
          <a:prstGeom prst="rect">
            <a:avLst/>
          </a:prstGeom>
          <a:solidFill>
            <a:schemeClr val="accent1">
              <a:lumMod val="20000"/>
              <a:lumOff val="80000"/>
            </a:schemeClr>
          </a:solidFill>
        </p:spPr>
        <p:txBody>
          <a:bodyPr>
            <a:spAutoFit/>
          </a:bodyPr>
          <a:lstStyle/>
          <a:p>
            <a:pPr>
              <a:buFont typeface="Wingdings" panose="05000000000000000000" pitchFamily="2" charset="2"/>
              <a:buChar char="§"/>
              <a:defRPr/>
            </a:pPr>
            <a:r>
              <a:rPr lang="bg-BG" sz="1600" dirty="0">
                <a:solidFill>
                  <a:schemeClr val="tx2"/>
                </a:solidFill>
              </a:rPr>
              <a:t>Съзнание за </a:t>
            </a:r>
            <a:r>
              <a:rPr lang="bg-BG" sz="1600" b="1" dirty="0">
                <a:solidFill>
                  <a:schemeClr val="tx2"/>
                </a:solidFill>
              </a:rPr>
              <a:t>принадлежност към Ротари</a:t>
            </a:r>
            <a:r>
              <a:rPr lang="bg-BG" sz="1600" dirty="0">
                <a:solidFill>
                  <a:schemeClr val="tx2"/>
                </a:solidFill>
              </a:rPr>
              <a:t>:</a:t>
            </a:r>
          </a:p>
          <a:p>
            <a:pPr>
              <a:buFont typeface="Arial" panose="020B0604020202020204" pitchFamily="34" charset="0"/>
              <a:buNone/>
              <a:defRPr/>
            </a:pPr>
            <a:r>
              <a:rPr lang="bg-BG" sz="1600" dirty="0">
                <a:solidFill>
                  <a:schemeClr val="tx2"/>
                </a:solidFill>
              </a:rPr>
              <a:t>            - подготвени презентации, ресурси за клубни срещи и проекти, споделени добри практики;</a:t>
            </a:r>
          </a:p>
          <a:p>
            <a:pPr>
              <a:buFont typeface="Arial" panose="020B0604020202020204" pitchFamily="34" charset="0"/>
              <a:buNone/>
              <a:defRPr/>
            </a:pPr>
            <a:r>
              <a:rPr lang="bg-BG" sz="1600" dirty="0">
                <a:solidFill>
                  <a:schemeClr val="tx2"/>
                </a:solidFill>
              </a:rPr>
              <a:t>             -  част от световна общност – възможности за срещи и пътувания, за професионален обмен, привилегии;</a:t>
            </a:r>
          </a:p>
          <a:p>
            <a:pPr>
              <a:buFont typeface="Wingdings" panose="05000000000000000000" pitchFamily="2" charset="2"/>
              <a:buChar char="§"/>
              <a:defRPr/>
            </a:pPr>
            <a:r>
              <a:rPr lang="bg-BG" sz="1600" dirty="0">
                <a:solidFill>
                  <a:schemeClr val="tx2"/>
                </a:solidFill>
              </a:rPr>
              <a:t>Умения за </a:t>
            </a:r>
            <a:r>
              <a:rPr lang="bg-BG" sz="1600" b="1" dirty="0">
                <a:solidFill>
                  <a:schemeClr val="tx2"/>
                </a:solidFill>
              </a:rPr>
              <a:t>планиране и осъществяване на събития</a:t>
            </a:r>
            <a:r>
              <a:rPr lang="bg-BG" sz="1600" dirty="0">
                <a:solidFill>
                  <a:schemeClr val="tx2"/>
                </a:solidFill>
              </a:rPr>
              <a:t>;</a:t>
            </a:r>
          </a:p>
          <a:p>
            <a:pPr>
              <a:buFont typeface="Wingdings" panose="05000000000000000000" pitchFamily="2" charset="2"/>
              <a:buChar char="§"/>
              <a:defRPr/>
            </a:pPr>
            <a:r>
              <a:rPr lang="bg-BG" sz="1600" dirty="0">
                <a:solidFill>
                  <a:schemeClr val="tx2"/>
                </a:solidFill>
              </a:rPr>
              <a:t>Умения за </a:t>
            </a:r>
            <a:r>
              <a:rPr lang="bg-BG" sz="1600" b="1" dirty="0">
                <a:solidFill>
                  <a:schemeClr val="tx2"/>
                </a:solidFill>
              </a:rPr>
              <a:t>работа с местната общност</a:t>
            </a:r>
            <a:r>
              <a:rPr lang="bg-BG" sz="1600" dirty="0">
                <a:solidFill>
                  <a:schemeClr val="tx2"/>
                </a:solidFill>
              </a:rPr>
              <a:t>, инструменти за проучване на нужди и проблеми;</a:t>
            </a:r>
          </a:p>
          <a:p>
            <a:pPr>
              <a:buFont typeface="Wingdings" panose="05000000000000000000" pitchFamily="2" charset="2"/>
              <a:buChar char="§"/>
              <a:defRPr/>
            </a:pPr>
            <a:r>
              <a:rPr lang="bg-BG" sz="1600" b="1" dirty="0">
                <a:solidFill>
                  <a:schemeClr val="tx2"/>
                </a:solidFill>
              </a:rPr>
              <a:t>Помощ за проекти</a:t>
            </a:r>
            <a:r>
              <a:rPr lang="bg-BG" sz="1600" dirty="0">
                <a:solidFill>
                  <a:schemeClr val="tx2"/>
                </a:solidFill>
              </a:rPr>
              <a:t>;</a:t>
            </a:r>
          </a:p>
          <a:p>
            <a:pPr>
              <a:buFont typeface="Wingdings" panose="05000000000000000000" pitchFamily="2" charset="2"/>
              <a:buChar char="§"/>
              <a:defRPr/>
            </a:pPr>
            <a:r>
              <a:rPr lang="bg-BG" sz="1600" dirty="0">
                <a:solidFill>
                  <a:schemeClr val="tx2"/>
                </a:solidFill>
              </a:rPr>
              <a:t>Знания и умения за </a:t>
            </a:r>
            <a:r>
              <a:rPr lang="bg-BG" sz="1600" b="1" dirty="0">
                <a:solidFill>
                  <a:schemeClr val="tx2"/>
                </a:solidFill>
              </a:rPr>
              <a:t>положителен публичен имидж, за адекватно дигитално присъствие, </a:t>
            </a:r>
            <a:r>
              <a:rPr lang="bg-BG" sz="1600" dirty="0">
                <a:solidFill>
                  <a:schemeClr val="tx2"/>
                </a:solidFill>
              </a:rPr>
              <a:t>темплейти – за презентации, за прес съобщения;</a:t>
            </a:r>
          </a:p>
          <a:p>
            <a:pPr>
              <a:buFont typeface="Wingdings" panose="05000000000000000000" pitchFamily="2" charset="2"/>
              <a:buChar char="§"/>
              <a:defRPr/>
            </a:pPr>
            <a:endParaRPr lang="bg-BG" sz="2000" dirty="0"/>
          </a:p>
        </p:txBody>
      </p:sp>
    </p:spTree>
    <p:extLst>
      <p:ext uri="{BB962C8B-B14F-4D97-AF65-F5344CB8AC3E}">
        <p14:creationId xmlns:p14="http://schemas.microsoft.com/office/powerpoint/2010/main" val="505837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Нашите цели като екип – с фокус хората в организацията</a:t>
            </a:r>
            <a:endParaRPr lang="bg-BG" altLang="bg-BG" smtClean="0">
              <a:latin typeface="Arial Narrow" pitchFamily="34" charset="0"/>
            </a:endParaRPr>
          </a:p>
        </p:txBody>
      </p:sp>
      <p:sp>
        <p:nvSpPr>
          <p:cNvPr id="3" name="Content Placeholder 2">
            <a:extLst>
              <a:ext uri="{FF2B5EF4-FFF2-40B4-BE49-F238E27FC236}">
                <a16:creationId xmlns:a16="http://schemas.microsoft.com/office/drawing/2014/main" xmlns="" id="{FEC04C5E-8EF2-4B3E-8813-2A7E1E06E974}"/>
              </a:ext>
            </a:extLst>
          </p:cNvPr>
          <p:cNvSpPr>
            <a:spLocks noGrp="1"/>
          </p:cNvSpPr>
          <p:nvPr>
            <p:ph idx="1"/>
          </p:nvPr>
        </p:nvSpPr>
        <p:spPr>
          <a:solidFill>
            <a:schemeClr val="accent2">
              <a:lumMod val="20000"/>
              <a:lumOff val="80000"/>
            </a:schemeClr>
          </a:solidFill>
        </p:spPr>
        <p:txBody>
          <a:bodyPr/>
          <a:lstStyle/>
          <a:p>
            <a:pPr marL="0" indent="0">
              <a:buFont typeface="Arial" pitchFamily="34" charset="0"/>
              <a:buNone/>
              <a:defRPr/>
            </a:pPr>
            <a:endParaRPr lang="en-US" sz="1600" b="1" dirty="0"/>
          </a:p>
          <a:p>
            <a:pPr>
              <a:defRPr/>
            </a:pPr>
            <a:r>
              <a:rPr lang="bg-BG" sz="1800" b="1" dirty="0">
                <a:solidFill>
                  <a:schemeClr val="tx2"/>
                </a:solidFill>
              </a:rPr>
              <a:t>Какво можем да дадем като екип на клубовете и на нашите приятели в тях?</a:t>
            </a:r>
            <a:endParaRPr lang="bg-BG" sz="1800" dirty="0">
              <a:solidFill>
                <a:schemeClr val="tx2"/>
              </a:solidFill>
            </a:endParaRPr>
          </a:p>
          <a:p>
            <a:pPr>
              <a:defRPr/>
            </a:pPr>
            <a:endParaRPr lang="bg-BG" dirty="0"/>
          </a:p>
        </p:txBody>
      </p:sp>
      <p:sp>
        <p:nvSpPr>
          <p:cNvPr id="4" name="Rectangle 3">
            <a:extLst>
              <a:ext uri="{FF2B5EF4-FFF2-40B4-BE49-F238E27FC236}">
                <a16:creationId xmlns:a16="http://schemas.microsoft.com/office/drawing/2014/main" xmlns="" id="{6B33C61A-7AD2-4D64-B24D-8F6C099EECAD}"/>
              </a:ext>
            </a:extLst>
          </p:cNvPr>
          <p:cNvSpPr/>
          <p:nvPr/>
        </p:nvSpPr>
        <p:spPr>
          <a:xfrm>
            <a:off x="381000" y="2857500"/>
            <a:ext cx="8382000" cy="2308225"/>
          </a:xfrm>
          <a:prstGeom prst="rect">
            <a:avLst/>
          </a:prstGeom>
          <a:solidFill>
            <a:schemeClr val="accent1">
              <a:lumMod val="20000"/>
              <a:lumOff val="80000"/>
            </a:schemeClr>
          </a:solidFill>
        </p:spPr>
        <p:txBody>
          <a:bodyPr>
            <a:spAutoFit/>
          </a:bodyPr>
          <a:lstStyle/>
          <a:p>
            <a:pPr>
              <a:buFont typeface="Wingdings" panose="05000000000000000000" pitchFamily="2" charset="2"/>
              <a:buChar char="§"/>
              <a:defRPr/>
            </a:pPr>
            <a:r>
              <a:rPr lang="bg-BG" sz="1600" b="1" dirty="0">
                <a:solidFill>
                  <a:schemeClr val="tx2"/>
                </a:solidFill>
              </a:rPr>
              <a:t>Стойностни, привлекателни и стилни дистриктни и клубни събития</a:t>
            </a:r>
          </a:p>
          <a:p>
            <a:pPr>
              <a:buFont typeface="Arial" panose="020B0604020202020204" pitchFamily="34" charset="0"/>
              <a:buNone/>
              <a:defRPr/>
            </a:pPr>
            <a:r>
              <a:rPr lang="bg-BG" sz="1600" dirty="0">
                <a:solidFill>
                  <a:schemeClr val="tx2"/>
                </a:solidFill>
              </a:rPr>
              <a:t>         -  Оптимизирано време, наличие на онлайн ресурси за обучение;</a:t>
            </a:r>
          </a:p>
          <a:p>
            <a:pPr>
              <a:buFont typeface="Arial" panose="020B0604020202020204" pitchFamily="34" charset="0"/>
              <a:buNone/>
              <a:defRPr/>
            </a:pPr>
            <a:r>
              <a:rPr lang="bg-BG" sz="1600" dirty="0">
                <a:solidFill>
                  <a:schemeClr val="tx2"/>
                </a:solidFill>
              </a:rPr>
              <a:t>         -  Отказ от програмите и срещите тип </a:t>
            </a:r>
            <a:r>
              <a:rPr lang="en-US" sz="1600" dirty="0">
                <a:solidFill>
                  <a:schemeClr val="tx2"/>
                </a:solidFill>
              </a:rPr>
              <a:t>copy-paste</a:t>
            </a:r>
            <a:r>
              <a:rPr lang="bg-BG" sz="1600" dirty="0">
                <a:solidFill>
                  <a:schemeClr val="tx2"/>
                </a:solidFill>
              </a:rPr>
              <a:t>;</a:t>
            </a:r>
          </a:p>
          <a:p>
            <a:pPr>
              <a:buFont typeface="Arial" panose="020B0604020202020204" pitchFamily="34" charset="0"/>
              <a:buNone/>
              <a:defRPr/>
            </a:pPr>
            <a:r>
              <a:rPr lang="bg-BG" sz="1600" dirty="0">
                <a:solidFill>
                  <a:schemeClr val="tx2"/>
                </a:solidFill>
              </a:rPr>
              <a:t>         -  Обратна връзка –какво да направим по-добре?</a:t>
            </a:r>
          </a:p>
          <a:p>
            <a:pPr>
              <a:buFont typeface="Wingdings" panose="05000000000000000000" pitchFamily="2" charset="2"/>
              <a:buChar char="§"/>
              <a:defRPr/>
            </a:pPr>
            <a:r>
              <a:rPr lang="bg-BG" sz="1600" dirty="0">
                <a:solidFill>
                  <a:schemeClr val="tx2"/>
                </a:solidFill>
              </a:rPr>
              <a:t>Оттласкване от чалга културата тип „Бяла роза“, подходящи места, дрескод. </a:t>
            </a:r>
          </a:p>
          <a:p>
            <a:pPr>
              <a:buFont typeface="Arial" panose="020B0604020202020204" pitchFamily="34" charset="0"/>
              <a:buNone/>
              <a:defRPr/>
            </a:pPr>
            <a:r>
              <a:rPr lang="bg-BG" sz="1600" dirty="0">
                <a:solidFill>
                  <a:schemeClr val="tx2"/>
                </a:solidFill>
              </a:rPr>
              <a:t>       </a:t>
            </a:r>
            <a:r>
              <a:rPr lang="bg-BG" sz="1600" b="1" dirty="0">
                <a:solidFill>
                  <a:schemeClr val="tx2"/>
                </a:solidFill>
              </a:rPr>
              <a:t>Да вдигнем летвата! </a:t>
            </a:r>
          </a:p>
          <a:p>
            <a:pPr>
              <a:buFont typeface="Wingdings" panose="05000000000000000000" pitchFamily="2" charset="2"/>
              <a:buChar char="§"/>
              <a:defRPr/>
            </a:pPr>
            <a:r>
              <a:rPr lang="bg-BG" sz="1600" b="1" dirty="0">
                <a:solidFill>
                  <a:schemeClr val="tx2"/>
                </a:solidFill>
              </a:rPr>
              <a:t>Оптимизирани разходи</a:t>
            </a:r>
            <a:r>
              <a:rPr lang="bg-BG" sz="1600" dirty="0">
                <a:solidFill>
                  <a:schemeClr val="tx2"/>
                </a:solidFill>
              </a:rPr>
              <a:t>, привличане на спонсори, </a:t>
            </a:r>
            <a:r>
              <a:rPr lang="bg-BG" sz="1600" b="1" dirty="0">
                <a:solidFill>
                  <a:schemeClr val="tx2"/>
                </a:solidFill>
              </a:rPr>
              <a:t>достъпност на членството</a:t>
            </a:r>
            <a:r>
              <a:rPr lang="bg-BG" sz="1600" dirty="0">
                <a:solidFill>
                  <a:schemeClr val="tx2"/>
                </a:solidFill>
              </a:rPr>
              <a:t>;</a:t>
            </a:r>
          </a:p>
          <a:p>
            <a:pPr>
              <a:buFont typeface="Wingdings" panose="05000000000000000000" pitchFamily="2" charset="2"/>
              <a:buChar char="§"/>
              <a:defRPr/>
            </a:pPr>
            <a:r>
              <a:rPr lang="bg-BG" sz="1600" b="1" dirty="0">
                <a:solidFill>
                  <a:schemeClr val="tx2"/>
                </a:solidFill>
              </a:rPr>
              <a:t>Включване на семействата </a:t>
            </a:r>
            <a:r>
              <a:rPr lang="bg-BG" sz="1600" dirty="0">
                <a:solidFill>
                  <a:schemeClr val="tx2"/>
                </a:solidFill>
              </a:rPr>
              <a:t>– програми за деца и партньори; Ротари да допълва, а не да конкурира нашите семейства!</a:t>
            </a:r>
          </a:p>
        </p:txBody>
      </p:sp>
    </p:spTree>
    <p:extLst>
      <p:ext uri="{BB962C8B-B14F-4D97-AF65-F5344CB8AC3E}">
        <p14:creationId xmlns:p14="http://schemas.microsoft.com/office/powerpoint/2010/main" val="3368356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Нашите цели като екип – с фокус хората в организацията</a:t>
            </a:r>
            <a:endParaRPr lang="bg-BG" altLang="bg-BG" smtClean="0">
              <a:latin typeface="Arial Narrow" pitchFamily="34" charset="0"/>
            </a:endParaRPr>
          </a:p>
        </p:txBody>
      </p:sp>
      <p:sp>
        <p:nvSpPr>
          <p:cNvPr id="3" name="Content Placeholder 2">
            <a:extLst>
              <a:ext uri="{FF2B5EF4-FFF2-40B4-BE49-F238E27FC236}">
                <a16:creationId xmlns:a16="http://schemas.microsoft.com/office/drawing/2014/main" xmlns="" id="{FEC04C5E-8EF2-4B3E-8813-2A7E1E06E974}"/>
              </a:ext>
            </a:extLst>
          </p:cNvPr>
          <p:cNvSpPr>
            <a:spLocks noGrp="1"/>
          </p:cNvSpPr>
          <p:nvPr>
            <p:ph idx="1"/>
          </p:nvPr>
        </p:nvSpPr>
        <p:spPr>
          <a:solidFill>
            <a:schemeClr val="accent2">
              <a:lumMod val="20000"/>
              <a:lumOff val="80000"/>
            </a:schemeClr>
          </a:solidFill>
        </p:spPr>
        <p:txBody>
          <a:bodyPr/>
          <a:lstStyle/>
          <a:p>
            <a:pPr marL="0" indent="0">
              <a:buFont typeface="Arial" pitchFamily="34" charset="0"/>
              <a:buNone/>
              <a:defRPr/>
            </a:pPr>
            <a:endParaRPr lang="en-US" sz="1600" b="1" dirty="0"/>
          </a:p>
          <a:p>
            <a:pPr>
              <a:defRPr/>
            </a:pPr>
            <a:r>
              <a:rPr lang="bg-BG" sz="1800" b="1" dirty="0">
                <a:solidFill>
                  <a:schemeClr val="tx2"/>
                </a:solidFill>
              </a:rPr>
              <a:t>Какво можем да дадем като екип на клубовете и на нашите приятели в тях?</a:t>
            </a:r>
            <a:endParaRPr lang="bg-BG" sz="1800" dirty="0">
              <a:solidFill>
                <a:schemeClr val="tx2"/>
              </a:solidFill>
            </a:endParaRPr>
          </a:p>
          <a:p>
            <a:pPr>
              <a:defRPr/>
            </a:pPr>
            <a:endParaRPr lang="bg-BG" dirty="0"/>
          </a:p>
        </p:txBody>
      </p:sp>
      <p:sp>
        <p:nvSpPr>
          <p:cNvPr id="4" name="Rectangle 3">
            <a:extLst>
              <a:ext uri="{FF2B5EF4-FFF2-40B4-BE49-F238E27FC236}">
                <a16:creationId xmlns:a16="http://schemas.microsoft.com/office/drawing/2014/main" xmlns="" id="{6B33C61A-7AD2-4D64-B24D-8F6C099EECAD}"/>
              </a:ext>
            </a:extLst>
          </p:cNvPr>
          <p:cNvSpPr/>
          <p:nvPr/>
        </p:nvSpPr>
        <p:spPr>
          <a:xfrm>
            <a:off x="381000" y="2857500"/>
            <a:ext cx="8382000" cy="1816100"/>
          </a:xfrm>
          <a:prstGeom prst="rect">
            <a:avLst/>
          </a:prstGeom>
          <a:solidFill>
            <a:schemeClr val="accent1">
              <a:lumMod val="20000"/>
              <a:lumOff val="80000"/>
            </a:schemeClr>
          </a:solidFill>
        </p:spPr>
        <p:txBody>
          <a:bodyPr>
            <a:spAutoFit/>
          </a:bodyPr>
          <a:lstStyle/>
          <a:p>
            <a:pPr>
              <a:buFont typeface="Wingdings" panose="05000000000000000000" pitchFamily="2" charset="2"/>
              <a:buChar char="§"/>
              <a:defRPr/>
            </a:pPr>
            <a:r>
              <a:rPr lang="bg-BG" sz="1600" b="1" dirty="0">
                <a:solidFill>
                  <a:srgbClr val="C00000"/>
                </a:solidFill>
              </a:rPr>
              <a:t>Семинар по членството: Сливен, 20 март</a:t>
            </a:r>
          </a:p>
          <a:p>
            <a:pPr>
              <a:defRPr/>
            </a:pPr>
            <a:r>
              <a:rPr lang="bg-BG" sz="1600" dirty="0">
                <a:solidFill>
                  <a:schemeClr val="tx2"/>
                </a:solidFill>
              </a:rPr>
              <a:t>   -    Ще бъде цветно, забавно, полезно и интересно!</a:t>
            </a:r>
          </a:p>
          <a:p>
            <a:pPr>
              <a:defRPr/>
            </a:pPr>
            <a:r>
              <a:rPr lang="bg-BG" sz="1600" dirty="0">
                <a:solidFill>
                  <a:schemeClr val="tx2"/>
                </a:solidFill>
              </a:rPr>
              <a:t>   -    Не пропускайте да поканите да участват нови ротарианци – приятели, приети в последните две години!</a:t>
            </a:r>
          </a:p>
          <a:p>
            <a:pPr>
              <a:defRPr/>
            </a:pPr>
            <a:r>
              <a:rPr lang="bg-BG" sz="1600" dirty="0">
                <a:solidFill>
                  <a:schemeClr val="tx2"/>
                </a:solidFill>
              </a:rPr>
              <a:t>   -    Очаквайте програма и условия за регистрация.</a:t>
            </a:r>
          </a:p>
          <a:p>
            <a:pPr>
              <a:defRPr/>
            </a:pPr>
            <a:r>
              <a:rPr lang="bg-BG" sz="1600" dirty="0">
                <a:solidFill>
                  <a:schemeClr val="tx2"/>
                </a:solidFill>
              </a:rPr>
              <a:t>   -    Ще направим заедно празника на нашите приятели от РК Сливен още по-весел, пъстър и запомнящ се!</a:t>
            </a:r>
          </a:p>
        </p:txBody>
      </p:sp>
    </p:spTree>
    <p:extLst>
      <p:ext uri="{BB962C8B-B14F-4D97-AF65-F5344CB8AC3E}">
        <p14:creationId xmlns:p14="http://schemas.microsoft.com/office/powerpoint/2010/main" val="3763238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 добър час към една успешна година!</a:t>
            </a:r>
          </a:p>
        </p:txBody>
      </p:sp>
      <p:pic>
        <p:nvPicPr>
          <p:cNvPr id="17" name="The Good The Bad The Ugly Mp3 Download.flv.mp3">
            <a:hlinkClick r:id="" action="ppaction://media"/>
          </p:cNvPr>
          <p:cNvPicPr>
            <a:picLocks noGrp="1" noChangeAspect="1" noChangeArrowheads="1"/>
          </p:cNvPicPr>
          <p:nvPr>
            <p:ph idx="1"/>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tretch>
            <a:fillRect/>
          </a:stretch>
        </p:blipFill>
        <p:spPr bwMode="auto">
          <a:xfrm>
            <a:off x="4327525" y="3238500"/>
            <a:ext cx="487363"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70D15D7B-0BB8-4C6E-A689-A1D3598D0B1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3875" y="1235075"/>
            <a:ext cx="1889125" cy="1889125"/>
          </a:xfrm>
          <a:prstGeom prst="rect">
            <a:avLst/>
          </a:prstGeom>
          <a:ln>
            <a:noFill/>
          </a:ln>
          <a:effectLst>
            <a:outerShdw blurRad="190500" algn="tl" rotWithShape="0">
              <a:srgbClr val="000000">
                <a:alpha val="70000"/>
              </a:srgbClr>
            </a:outerShdw>
          </a:effectLst>
        </p:spPr>
      </p:pic>
      <p:pic>
        <p:nvPicPr>
          <p:cNvPr id="55301"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86063"/>
            <a:ext cx="3967163" cy="32766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8925" y="1824038"/>
            <a:ext cx="2228850" cy="26003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 name="The Good The Bad The Ugly Mp3 Download.fl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2075" y="92075"/>
            <a:ext cx="609600" cy="609600"/>
          </a:xfrm>
          <a:prstGeom prst="rect">
            <a:avLst/>
          </a:prstGeom>
        </p:spPr>
      </p:pic>
    </p:spTree>
    <p:extLst>
      <p:ext uri="{BB962C8B-B14F-4D97-AF65-F5344CB8AC3E}">
        <p14:creationId xmlns:p14="http://schemas.microsoft.com/office/powerpoint/2010/main" val="645658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583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81413" y="2571750"/>
            <a:ext cx="5462587" cy="1200150"/>
          </a:xfrm>
          <a:prstGeom prst="rect">
            <a:avLst/>
          </a:prstGeom>
          <a:noFill/>
        </p:spPr>
        <p:txBody>
          <a:bodyPr>
            <a:spAutoFit/>
          </a:bodyPr>
          <a:lstStyle/>
          <a:p>
            <a:pPr algn="ctr" eaLnBrk="1" hangingPunct="1">
              <a:defRPr/>
            </a:pPr>
            <a:r>
              <a:rPr lang="bg-BG" sz="3600" b="1" dirty="0">
                <a:solidFill>
                  <a:srgbClr val="002060"/>
                </a:solidFill>
                <a:effectLst>
                  <a:outerShdw blurRad="38100" dist="38100" dir="2700000" algn="tl">
                    <a:srgbClr val="000000">
                      <a:alpha val="43137"/>
                    </a:srgbClr>
                  </a:outerShdw>
                </a:effectLst>
                <a:latin typeface="Arial Narrow" pitchFamily="34" charset="0"/>
              </a:rPr>
              <a:t>НА ДОБЪР ЧАС </a:t>
            </a:r>
          </a:p>
          <a:p>
            <a:pPr algn="ctr" eaLnBrk="1" hangingPunct="1">
              <a:defRPr/>
            </a:pPr>
            <a:r>
              <a:rPr lang="bg-BG" sz="3600" b="1" dirty="0">
                <a:solidFill>
                  <a:srgbClr val="002060"/>
                </a:solidFill>
                <a:effectLst>
                  <a:outerShdw blurRad="38100" dist="38100" dir="2700000" algn="tl">
                    <a:srgbClr val="000000">
                      <a:alpha val="43137"/>
                    </a:srgbClr>
                  </a:outerShdw>
                </a:effectLst>
                <a:latin typeface="Arial Narrow" pitchFamily="34" charset="0"/>
              </a:rPr>
              <a:t>И УСПЕХ!</a:t>
            </a:r>
          </a:p>
        </p:txBody>
      </p:sp>
      <p:pic>
        <p:nvPicPr>
          <p:cNvPr id="2" name="The Good The Bad The Ugly Mp3 Download.fl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06559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0"/>
          <p:cNvSpPr txBox="1">
            <a:spLocks noChangeArrowheads="1"/>
          </p:cNvSpPr>
          <p:nvPr/>
        </p:nvSpPr>
        <p:spPr bwMode="auto">
          <a:xfrm>
            <a:off x="1485900" y="2438400"/>
            <a:ext cx="6057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spcBef>
                <a:spcPct val="0"/>
              </a:spcBef>
              <a:spcAft>
                <a:spcPct val="0"/>
              </a:spcAft>
              <a:defRPr/>
            </a:pPr>
            <a:endParaRPr lang="en-US" altLang="bg-BG" sz="2000" dirty="0">
              <a:solidFill>
                <a:prstClr val="white"/>
              </a:solidFill>
              <a:effectLst>
                <a:outerShdw blurRad="38100" dist="38100" dir="2700000" algn="tl">
                  <a:srgbClr val="000000"/>
                </a:outerShdw>
              </a:effectLst>
              <a:latin typeface="Georgia" panose="02040502050405020303" pitchFamily="18" charset="0"/>
              <a:ea typeface="ヒラギノ角ゴ Pro W3" pitchFamily="-84" charset="-128"/>
            </a:endParaRPr>
          </a:p>
        </p:txBody>
      </p:sp>
      <p:sp>
        <p:nvSpPr>
          <p:cNvPr id="31750" name="Rectangle 5"/>
          <p:cNvSpPr>
            <a:spLocks noChangeArrowheads="1"/>
          </p:cNvSpPr>
          <p:nvPr/>
        </p:nvSpPr>
        <p:spPr bwMode="auto">
          <a:xfrm>
            <a:off x="1428750" y="4724402"/>
            <a:ext cx="6172200" cy="307777"/>
          </a:xfrm>
          <a:prstGeom prst="rect">
            <a:avLst/>
          </a:prstGeom>
          <a:noFill/>
          <a:ln w="9525">
            <a:noFill/>
            <a:miter lim="800000"/>
            <a:headEnd/>
            <a:tailEnd/>
          </a:ln>
        </p:spPr>
        <p:txBody>
          <a:bodyPr wrap="square">
            <a:spAutoFit/>
          </a:bodyPr>
          <a:lstStyle/>
          <a:p>
            <a:pPr fontAlgn="base">
              <a:spcBef>
                <a:spcPct val="0"/>
              </a:spcBef>
              <a:spcAft>
                <a:spcPct val="0"/>
              </a:spcAft>
            </a:pPr>
            <a:r>
              <a:rPr lang="en-US" altLang="en-US" sz="1400" dirty="0">
                <a:solidFill>
                  <a:srgbClr val="01B4E7"/>
                </a:solidFill>
                <a:latin typeface="Georgia" panose="02040502050405020303" pitchFamily="18" charset="0"/>
                <a:ea typeface="ヒラギノ角ゴ Pro W3" pitchFamily="-84" charset="-128"/>
              </a:rPr>
              <a:t> </a:t>
            </a:r>
          </a:p>
        </p:txBody>
      </p:sp>
      <p:sp>
        <p:nvSpPr>
          <p:cNvPr id="4" name="Rectangle 3"/>
          <p:cNvSpPr/>
          <p:nvPr/>
        </p:nvSpPr>
        <p:spPr>
          <a:xfrm>
            <a:off x="283358" y="4724402"/>
            <a:ext cx="5763508" cy="1200329"/>
          </a:xfrm>
          <a:prstGeom prst="rect">
            <a:avLst/>
          </a:prstGeom>
        </p:spPr>
        <p:txBody>
          <a:bodyPr wrap="square">
            <a:spAutoFit/>
          </a:bodyPr>
          <a:lstStyle/>
          <a:p>
            <a:pPr fontAlgn="base">
              <a:spcBef>
                <a:spcPct val="0"/>
              </a:spcBef>
              <a:spcAft>
                <a:spcPct val="0"/>
              </a:spcAft>
            </a:pPr>
            <a:r>
              <a:rPr lang="bg-BG" altLang="bg-BG" sz="2400" b="1" dirty="0">
                <a:solidFill>
                  <a:srgbClr val="005DAA"/>
                </a:solidFill>
                <a:latin typeface="Georgia" panose="02040502050405020303" pitchFamily="18" charset="0"/>
                <a:ea typeface="ヒラギノ角ゴ Pro W3" pitchFamily="-84" charset="-128"/>
              </a:rPr>
              <a:t>Ангелина </a:t>
            </a:r>
            <a:r>
              <a:rPr lang="bg-BG" altLang="bg-BG" sz="2400" b="1" dirty="0" err="1">
                <a:solidFill>
                  <a:srgbClr val="005DAA"/>
                </a:solidFill>
                <a:latin typeface="Georgia" panose="02040502050405020303" pitchFamily="18" charset="0"/>
                <a:ea typeface="ヒラギノ角ゴ Pro W3" pitchFamily="-84" charset="-128"/>
              </a:rPr>
              <a:t>Паланкалиева</a:t>
            </a:r>
            <a:endParaRPr lang="bg-BG" altLang="bg-BG" sz="2400" b="1" dirty="0">
              <a:solidFill>
                <a:srgbClr val="005DAA"/>
              </a:solidFill>
              <a:latin typeface="Georgia" panose="02040502050405020303" pitchFamily="18" charset="0"/>
              <a:ea typeface="ヒラギノ角ゴ Pro W3" pitchFamily="-84" charset="-128"/>
            </a:endParaRPr>
          </a:p>
          <a:p>
            <a:pPr fontAlgn="base">
              <a:spcBef>
                <a:spcPct val="0"/>
              </a:spcBef>
              <a:spcAft>
                <a:spcPct val="0"/>
              </a:spcAft>
            </a:pPr>
            <a:r>
              <a:rPr lang="bg-BG" altLang="bg-BG" sz="2400" b="1" dirty="0" err="1">
                <a:solidFill>
                  <a:srgbClr val="005DAA"/>
                </a:solidFill>
                <a:latin typeface="Georgia" panose="02040502050405020303" pitchFamily="18" charset="0"/>
                <a:ea typeface="ヒラギノ角ゴ Pro W3" pitchFamily="-84" charset="-128"/>
              </a:rPr>
              <a:t>Елект</a:t>
            </a:r>
            <a:r>
              <a:rPr lang="bg-BG" altLang="bg-BG" sz="2400" b="1" dirty="0">
                <a:solidFill>
                  <a:srgbClr val="005DAA"/>
                </a:solidFill>
                <a:latin typeface="Georgia" panose="02040502050405020303" pitchFamily="18" charset="0"/>
                <a:ea typeface="ヒラギノ角ゴ Pro W3" pitchFamily="-84" charset="-128"/>
              </a:rPr>
              <a:t> президент РК Панагюрище</a:t>
            </a:r>
          </a:p>
          <a:p>
            <a:pPr algn="ctr" fontAlgn="base">
              <a:spcBef>
                <a:spcPct val="0"/>
              </a:spcBef>
              <a:spcAft>
                <a:spcPct val="0"/>
              </a:spcAft>
            </a:pPr>
            <a:endParaRPr lang="en-US" altLang="bg-BG" sz="2400" b="1" dirty="0">
              <a:solidFill>
                <a:srgbClr val="005DAA"/>
              </a:solidFill>
              <a:latin typeface="Georgia" panose="02040502050405020303" pitchFamily="18" charset="0"/>
              <a:ea typeface="ヒラギノ角ゴ Pro W3" pitchFamily="-84" charset="-128"/>
            </a:endParaRPr>
          </a:p>
        </p:txBody>
      </p:sp>
      <p:sp>
        <p:nvSpPr>
          <p:cNvPr id="5" name="Title 4"/>
          <p:cNvSpPr>
            <a:spLocks noGrp="1"/>
          </p:cNvSpPr>
          <p:nvPr>
            <p:ph type="ctrTitle"/>
          </p:nvPr>
        </p:nvSpPr>
        <p:spPr/>
        <p:txBody>
          <a:bodyPr/>
          <a:lstStyle/>
          <a:p>
            <a:pPr>
              <a:defRPr/>
            </a:pPr>
            <a:r>
              <a:rPr lang="en-US" altLang="bg-BG" sz="3600" b="1" dirty="0">
                <a:solidFill>
                  <a:prstClr val="white"/>
                </a:solidFill>
                <a:effectLst>
                  <a:outerShdw blurRad="38100" dist="38100" dir="2700000" algn="tl">
                    <a:srgbClr val="000000"/>
                  </a:outerShdw>
                </a:effectLst>
                <a:latin typeface="Georgia" panose="02040502050405020303" pitchFamily="18" charset="0"/>
                <a:ea typeface="ヒラギノ角ゴ Pro W3" pitchFamily="-84" charset="-128"/>
                <a:sym typeface="Georgia" panose="02040502050405020303" pitchFamily="18" charset="0"/>
              </a:rPr>
              <a:t/>
            </a:r>
            <a:br>
              <a:rPr lang="en-US" altLang="bg-BG" sz="3600" b="1" dirty="0">
                <a:solidFill>
                  <a:prstClr val="white"/>
                </a:solidFill>
                <a:effectLst>
                  <a:outerShdw blurRad="38100" dist="38100" dir="2700000" algn="tl">
                    <a:srgbClr val="000000"/>
                  </a:outerShdw>
                </a:effectLst>
                <a:latin typeface="Georgia" panose="02040502050405020303" pitchFamily="18" charset="0"/>
                <a:ea typeface="ヒラギノ角ゴ Pro W3" pitchFamily="-84" charset="-128"/>
                <a:sym typeface="Georgia" panose="02040502050405020303" pitchFamily="18" charset="0"/>
              </a:rPr>
            </a:br>
            <a:r>
              <a:rPr lang="en-US" altLang="bg-BG" sz="2800" dirty="0">
                <a:solidFill>
                  <a:prstClr val="white"/>
                </a:solidFill>
                <a:effectLst>
                  <a:outerShdw blurRad="38100" dist="38100" dir="2700000" algn="tl">
                    <a:srgbClr val="000000"/>
                  </a:outerShdw>
                </a:effectLst>
                <a:latin typeface="Georgia" panose="02040502050405020303" pitchFamily="18" charset="0"/>
                <a:ea typeface="ヒラギノ角ゴ Pro W3" pitchFamily="-84" charset="-128"/>
              </a:rPr>
              <a:t/>
            </a:r>
            <a:br>
              <a:rPr lang="en-US" altLang="bg-BG" sz="2800" dirty="0">
                <a:solidFill>
                  <a:prstClr val="white"/>
                </a:solidFill>
                <a:effectLst>
                  <a:outerShdw blurRad="38100" dist="38100" dir="2700000" algn="tl">
                    <a:srgbClr val="000000"/>
                  </a:outerShdw>
                </a:effectLst>
                <a:latin typeface="Georgia" panose="02040502050405020303" pitchFamily="18" charset="0"/>
                <a:ea typeface="ヒラギノ角ゴ Pro W3" pitchFamily="-84" charset="-128"/>
              </a:rPr>
            </a:br>
            <a:r>
              <a:rPr lang="bg-BG" sz="2800" b="1" dirty="0">
                <a:solidFill>
                  <a:prstClr val="white"/>
                </a:solidFill>
                <a:latin typeface="Arial" pitchFamily="34" charset="0"/>
                <a:ea typeface="ヒラギノ角ゴ Pro W3" pitchFamily="-84" charset="-128"/>
              </a:rPr>
              <a:t>УСПЕХИ И ГРЕШКИ, ПРЕДИЗВИКАТЕЛСТВА И ТЕХНИТЕ РЕШЕНИЯ</a:t>
            </a:r>
            <a:endParaRPr lang="bg-BG" sz="3200" dirty="0"/>
          </a:p>
        </p:txBody>
      </p:sp>
    </p:spTree>
    <p:extLst>
      <p:ext uri="{BB962C8B-B14F-4D97-AF65-F5344CB8AC3E}">
        <p14:creationId xmlns:p14="http://schemas.microsoft.com/office/powerpoint/2010/main" val="3691476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 поле 2">
            <a:extLst>
              <a:ext uri="{FF2B5EF4-FFF2-40B4-BE49-F238E27FC236}">
                <a16:creationId xmlns:a16="http://schemas.microsoft.com/office/drawing/2014/main" xmlns="" id="{5FAE2E95-B945-4B2F-8009-871F158909FE}"/>
              </a:ext>
            </a:extLst>
          </p:cNvPr>
          <p:cNvSpPr txBox="1"/>
          <p:nvPr/>
        </p:nvSpPr>
        <p:spPr>
          <a:xfrm>
            <a:off x="325345" y="479876"/>
            <a:ext cx="2831994" cy="584775"/>
          </a:xfrm>
          <a:prstGeom prst="rect">
            <a:avLst/>
          </a:prstGeom>
          <a:noFill/>
        </p:spPr>
        <p:txBody>
          <a:bodyPr wrap="none" rtlCol="0">
            <a:spAutoFit/>
          </a:bodyPr>
          <a:lstStyle/>
          <a:p>
            <a:r>
              <a:rPr lang="bg-BG" sz="3200" b="1" dirty="0">
                <a:solidFill>
                  <a:schemeClr val="bg1"/>
                </a:solidFill>
              </a:rPr>
              <a:t>КОИ СМЕ НИЕ?</a:t>
            </a:r>
          </a:p>
        </p:txBody>
      </p:sp>
      <p:pic>
        <p:nvPicPr>
          <p:cNvPr id="5" name="Картина 4">
            <a:extLst>
              <a:ext uri="{FF2B5EF4-FFF2-40B4-BE49-F238E27FC236}">
                <a16:creationId xmlns:a16="http://schemas.microsoft.com/office/drawing/2014/main" xmlns="" id="{D382EE72-E91D-4643-88B7-40E468F8A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23" y="1184565"/>
            <a:ext cx="3429000" cy="4527825"/>
          </a:xfrm>
          <a:prstGeom prst="rect">
            <a:avLst/>
          </a:prstGeom>
        </p:spPr>
      </p:pic>
      <p:pic>
        <p:nvPicPr>
          <p:cNvPr id="9" name="Картина 8">
            <a:extLst>
              <a:ext uri="{FF2B5EF4-FFF2-40B4-BE49-F238E27FC236}">
                <a16:creationId xmlns:a16="http://schemas.microsoft.com/office/drawing/2014/main" xmlns="" id="{CAC85F81-B0BC-4080-8BC3-DF9E8AEDC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555" y="1065437"/>
            <a:ext cx="3429000" cy="4766553"/>
          </a:xfrm>
          <a:prstGeom prst="rect">
            <a:avLst/>
          </a:prstGeom>
        </p:spPr>
      </p:pic>
      <p:sp>
        <p:nvSpPr>
          <p:cNvPr id="11" name="Текстово поле 10">
            <a:extLst>
              <a:ext uri="{FF2B5EF4-FFF2-40B4-BE49-F238E27FC236}">
                <a16:creationId xmlns:a16="http://schemas.microsoft.com/office/drawing/2014/main" xmlns="" id="{DF4FD551-D341-4F3A-B07D-690E004911C2}"/>
              </a:ext>
            </a:extLst>
          </p:cNvPr>
          <p:cNvSpPr txBox="1"/>
          <p:nvPr/>
        </p:nvSpPr>
        <p:spPr>
          <a:xfrm>
            <a:off x="123513" y="1184565"/>
            <a:ext cx="1963882" cy="4647426"/>
          </a:xfrm>
          <a:prstGeom prst="rect">
            <a:avLst/>
          </a:prstGeom>
          <a:noFill/>
        </p:spPr>
        <p:txBody>
          <a:bodyPr wrap="square" rtlCol="0">
            <a:spAutoFit/>
          </a:bodyPr>
          <a:lstStyle/>
          <a:p>
            <a:r>
              <a:rPr lang="bg-BG" sz="1600" b="1" dirty="0"/>
              <a:t>РК ПАНАГЮРИЩЕ</a:t>
            </a:r>
          </a:p>
          <a:p>
            <a:r>
              <a:rPr lang="bg-BG" sz="1600" dirty="0"/>
              <a:t>ЧАРТИРАНЕ: 2001Г.</a:t>
            </a:r>
          </a:p>
          <a:p>
            <a:endParaRPr lang="bg-BG" sz="1600" dirty="0"/>
          </a:p>
          <a:p>
            <a:r>
              <a:rPr lang="bg-BG" sz="1600" b="1" dirty="0"/>
              <a:t>БРОЙ ЧЛЕНОВЕ КЪМ ДНЕШНА ДАТА</a:t>
            </a:r>
            <a:r>
              <a:rPr lang="bg-BG" sz="1600" dirty="0"/>
              <a:t>: 35</a:t>
            </a:r>
          </a:p>
          <a:p>
            <a:r>
              <a:rPr lang="bg-BG" sz="1600" dirty="0">
                <a:solidFill>
                  <a:srgbClr val="FF0000"/>
                </a:solidFill>
              </a:rPr>
              <a:t>ОТ ТЯХ ЖЕНИ: 4</a:t>
            </a:r>
          </a:p>
          <a:p>
            <a:endParaRPr lang="bg-BG" sz="1600" dirty="0"/>
          </a:p>
          <a:p>
            <a:r>
              <a:rPr lang="bg-BG" sz="1600" b="1" dirty="0"/>
              <a:t>РАК ПАНАГЮРИЩЕ </a:t>
            </a:r>
          </a:p>
          <a:p>
            <a:r>
              <a:rPr lang="bg-BG" sz="1600" dirty="0"/>
              <a:t>БРОЙ ЧЛЕНОВЕ КЪМ ДНЕШНА ДАТА: 10</a:t>
            </a:r>
          </a:p>
          <a:p>
            <a:endParaRPr lang="bg-BG" sz="1600" dirty="0"/>
          </a:p>
          <a:p>
            <a:r>
              <a:rPr lang="bg-BG" sz="1600" b="1" dirty="0"/>
              <a:t>ИАК ПАНАГЮРИЩЕ</a:t>
            </a:r>
          </a:p>
          <a:p>
            <a:r>
              <a:rPr lang="bg-BG" sz="1600" dirty="0"/>
              <a:t>БРОЙ ЧЛЕНОВЕ КЪМ ДНЕШНА ДАТА: 14</a:t>
            </a:r>
          </a:p>
          <a:p>
            <a:endParaRPr lang="bg-BG" sz="1600" dirty="0"/>
          </a:p>
        </p:txBody>
      </p:sp>
      <p:pic>
        <p:nvPicPr>
          <p:cNvPr id="13" name="Картина 12">
            <a:extLst>
              <a:ext uri="{FF2B5EF4-FFF2-40B4-BE49-F238E27FC236}">
                <a16:creationId xmlns:a16="http://schemas.microsoft.com/office/drawing/2014/main" xmlns="" id="{67986937-8B8C-4AE3-B0F2-36AA2C416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1555" y="1481558"/>
            <a:ext cx="6858000" cy="4805193"/>
          </a:xfrm>
          <a:prstGeom prst="rect">
            <a:avLst/>
          </a:prstGeom>
        </p:spPr>
      </p:pic>
      <p:pic>
        <p:nvPicPr>
          <p:cNvPr id="15" name="Картина 14">
            <a:extLst>
              <a:ext uri="{FF2B5EF4-FFF2-40B4-BE49-F238E27FC236}">
                <a16:creationId xmlns:a16="http://schemas.microsoft.com/office/drawing/2014/main" xmlns="" id="{21051F5D-3340-4ABE-BBA0-B1D6390C1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913" y="1001775"/>
            <a:ext cx="6879156" cy="5237545"/>
          </a:xfrm>
          <a:prstGeom prst="rect">
            <a:avLst/>
          </a:prstGeom>
        </p:spPr>
      </p:pic>
      <p:pic>
        <p:nvPicPr>
          <p:cNvPr id="16" name="Картина 15">
            <a:extLst>
              <a:ext uri="{FF2B5EF4-FFF2-40B4-BE49-F238E27FC236}">
                <a16:creationId xmlns:a16="http://schemas.microsoft.com/office/drawing/2014/main" xmlns="" id="{8FE80148-8DE2-45D2-9F84-263F909831DC}"/>
              </a:ext>
            </a:extLst>
          </p:cNvPr>
          <p:cNvPicPr>
            <a:picLocks noChangeAspect="1"/>
          </p:cNvPicPr>
          <p:nvPr/>
        </p:nvPicPr>
        <p:blipFill>
          <a:blip r:embed="rId6"/>
          <a:stretch>
            <a:fillRect/>
          </a:stretch>
        </p:blipFill>
        <p:spPr>
          <a:xfrm>
            <a:off x="2551591" y="1065436"/>
            <a:ext cx="6438250" cy="4766555"/>
          </a:xfrm>
          <a:prstGeom prst="rect">
            <a:avLst/>
          </a:prstGeom>
        </p:spPr>
      </p:pic>
      <p:pic>
        <p:nvPicPr>
          <p:cNvPr id="19" name="Картина 18">
            <a:extLst>
              <a:ext uri="{FF2B5EF4-FFF2-40B4-BE49-F238E27FC236}">
                <a16:creationId xmlns:a16="http://schemas.microsoft.com/office/drawing/2014/main" xmlns="" id="{5BCD427E-977C-402C-AEFC-07F82AB280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7339" y="2566849"/>
            <a:ext cx="4861367" cy="3440411"/>
          </a:xfrm>
          <a:prstGeom prst="rect">
            <a:avLst/>
          </a:prstGeom>
        </p:spPr>
      </p:pic>
      <p:pic>
        <p:nvPicPr>
          <p:cNvPr id="21" name="Картина 20">
            <a:extLst>
              <a:ext uri="{FF2B5EF4-FFF2-40B4-BE49-F238E27FC236}">
                <a16:creationId xmlns:a16="http://schemas.microsoft.com/office/drawing/2014/main" xmlns="" id="{50943EDD-D30B-40C7-B23D-0CF3816B5C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0344" y="2359930"/>
            <a:ext cx="3249388" cy="2235219"/>
          </a:xfrm>
          <a:prstGeom prst="rect">
            <a:avLst/>
          </a:prstGeom>
        </p:spPr>
      </p:pic>
    </p:spTree>
    <p:extLst>
      <p:ext uri="{BB962C8B-B14F-4D97-AF65-F5344CB8AC3E}">
        <p14:creationId xmlns:p14="http://schemas.microsoft.com/office/powerpoint/2010/main" val="21353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 поле 2">
            <a:extLst>
              <a:ext uri="{FF2B5EF4-FFF2-40B4-BE49-F238E27FC236}">
                <a16:creationId xmlns:a16="http://schemas.microsoft.com/office/drawing/2014/main" xmlns="" id="{91EC8B0E-8B17-45E1-9BB8-7947AA899D56}"/>
              </a:ext>
            </a:extLst>
          </p:cNvPr>
          <p:cNvSpPr txBox="1"/>
          <p:nvPr/>
        </p:nvSpPr>
        <p:spPr>
          <a:xfrm>
            <a:off x="423955" y="444725"/>
            <a:ext cx="5789512" cy="584775"/>
          </a:xfrm>
          <a:prstGeom prst="rect">
            <a:avLst/>
          </a:prstGeom>
          <a:noFill/>
        </p:spPr>
        <p:txBody>
          <a:bodyPr wrap="square" rtlCol="0">
            <a:spAutoFit/>
          </a:bodyPr>
          <a:lstStyle/>
          <a:p>
            <a:r>
              <a:rPr lang="bg-BG" sz="3200" b="1" dirty="0">
                <a:solidFill>
                  <a:schemeClr val="bg1"/>
                </a:solidFill>
              </a:rPr>
              <a:t>НАШИТЕ СИЛНИ СТРАНИ:</a:t>
            </a:r>
          </a:p>
        </p:txBody>
      </p:sp>
      <p:sp>
        <p:nvSpPr>
          <p:cNvPr id="5" name="Правоъгълник 4">
            <a:extLst>
              <a:ext uri="{FF2B5EF4-FFF2-40B4-BE49-F238E27FC236}">
                <a16:creationId xmlns:a16="http://schemas.microsoft.com/office/drawing/2014/main" xmlns="" id="{01B29559-B8CB-4683-81A3-CD3D5B9D3F85}"/>
              </a:ext>
            </a:extLst>
          </p:cNvPr>
          <p:cNvSpPr/>
          <p:nvPr/>
        </p:nvSpPr>
        <p:spPr>
          <a:xfrm>
            <a:off x="171450" y="1444336"/>
            <a:ext cx="5922818" cy="4031873"/>
          </a:xfrm>
          <a:prstGeom prst="rect">
            <a:avLst/>
          </a:prstGeom>
        </p:spPr>
        <p:txBody>
          <a:bodyPr wrap="square">
            <a:spAutoFit/>
          </a:bodyPr>
          <a:lstStyle/>
          <a:p>
            <a:pPr marL="285750" indent="-285750">
              <a:buFont typeface="Arial" panose="020B0604020202020204" pitchFamily="34" charset="0"/>
              <a:buChar char="•"/>
            </a:pPr>
            <a:r>
              <a:rPr lang="ru-RU" sz="3200" dirty="0" err="1">
                <a:solidFill>
                  <a:srgbClr val="0070C0"/>
                </a:solidFill>
              </a:rPr>
              <a:t>Поддържаме</a:t>
            </a:r>
            <a:r>
              <a:rPr lang="ru-RU" sz="3200" dirty="0">
                <a:solidFill>
                  <a:srgbClr val="0070C0"/>
                </a:solidFill>
              </a:rPr>
              <a:t> постоянен </a:t>
            </a:r>
            <a:r>
              <a:rPr lang="ru-RU" sz="3200" dirty="0" err="1">
                <a:solidFill>
                  <a:srgbClr val="0070C0"/>
                </a:solidFill>
              </a:rPr>
              <a:t>брой</a:t>
            </a:r>
            <a:r>
              <a:rPr lang="ru-RU" sz="3200" dirty="0">
                <a:solidFill>
                  <a:srgbClr val="0070C0"/>
                </a:solidFill>
              </a:rPr>
              <a:t> </a:t>
            </a:r>
            <a:r>
              <a:rPr lang="ru-RU" sz="3200" dirty="0" err="1">
                <a:solidFill>
                  <a:srgbClr val="0070C0"/>
                </a:solidFill>
              </a:rPr>
              <a:t>членове</a:t>
            </a:r>
            <a:r>
              <a:rPr lang="ru-RU" sz="3200" dirty="0">
                <a:solidFill>
                  <a:srgbClr val="0070C0"/>
                </a:solidFill>
              </a:rPr>
              <a:t> </a:t>
            </a:r>
            <a:r>
              <a:rPr lang="ru-RU" sz="3200" dirty="0" err="1">
                <a:solidFill>
                  <a:srgbClr val="0070C0"/>
                </a:solidFill>
              </a:rPr>
              <a:t>през</a:t>
            </a:r>
            <a:r>
              <a:rPr lang="ru-RU" sz="3200" dirty="0">
                <a:solidFill>
                  <a:srgbClr val="0070C0"/>
                </a:solidFill>
              </a:rPr>
              <a:t> </a:t>
            </a:r>
            <a:r>
              <a:rPr lang="ru-RU" sz="3200" dirty="0" err="1">
                <a:solidFill>
                  <a:srgbClr val="0070C0"/>
                </a:solidFill>
              </a:rPr>
              <a:t>годините</a:t>
            </a:r>
            <a:endParaRPr lang="ru-RU" sz="3200" dirty="0">
              <a:solidFill>
                <a:srgbClr val="0070C0"/>
              </a:solidFill>
            </a:endParaRPr>
          </a:p>
          <a:p>
            <a:pPr marL="285750" indent="-285750">
              <a:buFont typeface="Arial" panose="020B0604020202020204" pitchFamily="34" charset="0"/>
              <a:buChar char="•"/>
            </a:pPr>
            <a:r>
              <a:rPr lang="ru-RU" sz="3200" dirty="0">
                <a:solidFill>
                  <a:srgbClr val="0070C0"/>
                </a:solidFill>
              </a:rPr>
              <a:t>Те </a:t>
            </a:r>
            <a:r>
              <a:rPr lang="ru-RU" sz="3200" dirty="0" err="1">
                <a:solidFill>
                  <a:srgbClr val="0070C0"/>
                </a:solidFill>
              </a:rPr>
              <a:t>са</a:t>
            </a:r>
            <a:r>
              <a:rPr lang="ru-RU" sz="3200" dirty="0">
                <a:solidFill>
                  <a:srgbClr val="0070C0"/>
                </a:solidFill>
              </a:rPr>
              <a:t> </a:t>
            </a:r>
            <a:r>
              <a:rPr lang="ru-RU" sz="3200" dirty="0" err="1">
                <a:solidFill>
                  <a:srgbClr val="0070C0"/>
                </a:solidFill>
              </a:rPr>
              <a:t>утвърдени</a:t>
            </a:r>
            <a:r>
              <a:rPr lang="ru-RU" sz="3200" dirty="0">
                <a:solidFill>
                  <a:srgbClr val="0070C0"/>
                </a:solidFill>
              </a:rPr>
              <a:t> личности в </a:t>
            </a:r>
            <a:r>
              <a:rPr lang="ru-RU" sz="3200" dirty="0" err="1">
                <a:solidFill>
                  <a:srgbClr val="0070C0"/>
                </a:solidFill>
              </a:rPr>
              <a:t>професията</a:t>
            </a:r>
            <a:r>
              <a:rPr lang="ru-RU" sz="3200" dirty="0">
                <a:solidFill>
                  <a:srgbClr val="0070C0"/>
                </a:solidFill>
              </a:rPr>
              <a:t> и </a:t>
            </a:r>
            <a:r>
              <a:rPr lang="ru-RU" sz="3200" dirty="0" err="1">
                <a:solidFill>
                  <a:srgbClr val="0070C0"/>
                </a:solidFill>
              </a:rPr>
              <a:t>обществото</a:t>
            </a:r>
            <a:endParaRPr lang="ru-RU" sz="3200" dirty="0">
              <a:solidFill>
                <a:srgbClr val="0070C0"/>
              </a:solidFill>
            </a:endParaRPr>
          </a:p>
          <a:p>
            <a:pPr marL="285750" indent="-285750">
              <a:buFont typeface="Arial" panose="020B0604020202020204" pitchFamily="34" charset="0"/>
              <a:buChar char="•"/>
            </a:pPr>
            <a:r>
              <a:rPr lang="ru-RU" sz="3200" dirty="0">
                <a:solidFill>
                  <a:srgbClr val="0070C0"/>
                </a:solidFill>
              </a:rPr>
              <a:t>В клуба </a:t>
            </a:r>
            <a:r>
              <a:rPr lang="ru-RU" sz="3200" dirty="0" err="1">
                <a:solidFill>
                  <a:srgbClr val="0070C0"/>
                </a:solidFill>
              </a:rPr>
              <a:t>няма</a:t>
            </a:r>
            <a:r>
              <a:rPr lang="ru-RU" sz="3200" dirty="0">
                <a:solidFill>
                  <a:srgbClr val="0070C0"/>
                </a:solidFill>
              </a:rPr>
              <a:t> </a:t>
            </a:r>
            <a:r>
              <a:rPr lang="ru-RU" sz="3200" dirty="0" err="1">
                <a:solidFill>
                  <a:srgbClr val="0070C0"/>
                </a:solidFill>
              </a:rPr>
              <a:t>неподходящи</a:t>
            </a:r>
            <a:r>
              <a:rPr lang="ru-RU" sz="3200" dirty="0">
                <a:solidFill>
                  <a:srgbClr val="0070C0"/>
                </a:solidFill>
              </a:rPr>
              <a:t> хора</a:t>
            </a:r>
          </a:p>
          <a:p>
            <a:pPr marL="285750" indent="-285750">
              <a:buFont typeface="Arial" panose="020B0604020202020204" pitchFamily="34" charset="0"/>
              <a:buChar char="•"/>
            </a:pPr>
            <a:r>
              <a:rPr lang="ru-RU" sz="3200" dirty="0" err="1">
                <a:solidFill>
                  <a:srgbClr val="0070C0"/>
                </a:solidFill>
              </a:rPr>
              <a:t>Изградили</a:t>
            </a:r>
            <a:r>
              <a:rPr lang="ru-RU" sz="3200" dirty="0">
                <a:solidFill>
                  <a:srgbClr val="0070C0"/>
                </a:solidFill>
              </a:rPr>
              <a:t> </a:t>
            </a:r>
            <a:r>
              <a:rPr lang="ru-RU" sz="3200" dirty="0" err="1">
                <a:solidFill>
                  <a:srgbClr val="0070C0"/>
                </a:solidFill>
              </a:rPr>
              <a:t>сме</a:t>
            </a:r>
            <a:r>
              <a:rPr lang="ru-RU" sz="3200" dirty="0">
                <a:solidFill>
                  <a:srgbClr val="0070C0"/>
                </a:solidFill>
              </a:rPr>
              <a:t> </a:t>
            </a:r>
            <a:r>
              <a:rPr lang="ru-RU" sz="3200" dirty="0" err="1">
                <a:solidFill>
                  <a:srgbClr val="0070C0"/>
                </a:solidFill>
              </a:rPr>
              <a:t>младежки</a:t>
            </a:r>
            <a:r>
              <a:rPr lang="ru-RU" sz="3200" dirty="0">
                <a:solidFill>
                  <a:srgbClr val="0070C0"/>
                </a:solidFill>
              </a:rPr>
              <a:t> организации на ИА и РА</a:t>
            </a:r>
          </a:p>
        </p:txBody>
      </p:sp>
      <p:pic>
        <p:nvPicPr>
          <p:cNvPr id="9" name="Картина 8">
            <a:extLst>
              <a:ext uri="{FF2B5EF4-FFF2-40B4-BE49-F238E27FC236}">
                <a16:creationId xmlns:a16="http://schemas.microsoft.com/office/drawing/2014/main" xmlns="" id="{21BB30D8-5A44-40D3-8309-9E98039FA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9214" y="1082682"/>
            <a:ext cx="1931816" cy="3906007"/>
          </a:xfrm>
          <a:prstGeom prst="rect">
            <a:avLst/>
          </a:prstGeom>
        </p:spPr>
      </p:pic>
      <p:sp>
        <p:nvSpPr>
          <p:cNvPr id="7" name="Title 6"/>
          <p:cNvSpPr>
            <a:spLocks noGrp="1"/>
          </p:cNvSpPr>
          <p:nvPr>
            <p:ph type="title"/>
          </p:nvPr>
        </p:nvSpPr>
        <p:spPr/>
        <p:txBody>
          <a:bodyPr/>
          <a:lstStyle/>
          <a:p>
            <a:endParaRPr lang="bg-BG" dirty="0"/>
          </a:p>
        </p:txBody>
      </p:sp>
    </p:spTree>
    <p:extLst>
      <p:ext uri="{BB962C8B-B14F-4D97-AF65-F5344CB8AC3E}">
        <p14:creationId xmlns:p14="http://schemas.microsoft.com/office/powerpoint/2010/main" val="22530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артина 1">
            <a:extLst>
              <a:ext uri="{FF2B5EF4-FFF2-40B4-BE49-F238E27FC236}">
                <a16:creationId xmlns:a16="http://schemas.microsoft.com/office/drawing/2014/main" xmlns="" id="{787303B5-CE9C-4C55-A5C6-5B7D0936CF57}"/>
              </a:ext>
            </a:extLst>
          </p:cNvPr>
          <p:cNvPicPr>
            <a:picLocks noChangeAspect="1"/>
          </p:cNvPicPr>
          <p:nvPr/>
        </p:nvPicPr>
        <p:blipFill>
          <a:blip r:embed="rId2"/>
          <a:stretch>
            <a:fillRect/>
          </a:stretch>
        </p:blipFill>
        <p:spPr>
          <a:xfrm>
            <a:off x="0" y="15240"/>
            <a:ext cx="9144000" cy="6827520"/>
          </a:xfrm>
          <a:prstGeom prst="rect">
            <a:avLst/>
          </a:prstGeom>
        </p:spPr>
      </p:pic>
    </p:spTree>
    <p:extLst>
      <p:ext uri="{BB962C8B-B14F-4D97-AF65-F5344CB8AC3E}">
        <p14:creationId xmlns:p14="http://schemas.microsoft.com/office/powerpoint/2010/main" val="180236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 поле 2">
            <a:extLst>
              <a:ext uri="{FF2B5EF4-FFF2-40B4-BE49-F238E27FC236}">
                <a16:creationId xmlns:a16="http://schemas.microsoft.com/office/drawing/2014/main" xmlns="" id="{9BFD71EF-45EA-44FA-8E8B-53E22875E2D1}"/>
              </a:ext>
            </a:extLst>
          </p:cNvPr>
          <p:cNvSpPr txBox="1"/>
          <p:nvPr/>
        </p:nvSpPr>
        <p:spPr>
          <a:xfrm>
            <a:off x="225543" y="448958"/>
            <a:ext cx="4025076" cy="584775"/>
          </a:xfrm>
          <a:prstGeom prst="rect">
            <a:avLst/>
          </a:prstGeom>
          <a:noFill/>
        </p:spPr>
        <p:txBody>
          <a:bodyPr wrap="none" rtlCol="0">
            <a:spAutoFit/>
          </a:bodyPr>
          <a:lstStyle/>
          <a:p>
            <a:r>
              <a:rPr lang="bg-BG" sz="3200" b="1" dirty="0">
                <a:solidFill>
                  <a:schemeClr val="bg1"/>
                </a:solidFill>
              </a:rPr>
              <a:t>ЗАЩО СМЕ УСПЕШНИ</a:t>
            </a:r>
          </a:p>
        </p:txBody>
      </p:sp>
      <p:sp>
        <p:nvSpPr>
          <p:cNvPr id="4" name="Правоъгълник 3">
            <a:extLst>
              <a:ext uri="{FF2B5EF4-FFF2-40B4-BE49-F238E27FC236}">
                <a16:creationId xmlns:a16="http://schemas.microsoft.com/office/drawing/2014/main" xmlns="" id="{5772B008-7F7A-4403-B987-78AFBBABB4FD}"/>
              </a:ext>
            </a:extLst>
          </p:cNvPr>
          <p:cNvSpPr/>
          <p:nvPr/>
        </p:nvSpPr>
        <p:spPr>
          <a:xfrm>
            <a:off x="140398" y="1630219"/>
            <a:ext cx="4823859" cy="4093428"/>
          </a:xfrm>
          <a:prstGeom prst="rect">
            <a:avLst/>
          </a:prstGeom>
        </p:spPr>
        <p:txBody>
          <a:bodyPr wrap="square">
            <a:spAutoFit/>
          </a:bodyPr>
          <a:lstStyle/>
          <a:p>
            <a:pPr marL="342900" indent="-342900">
              <a:buFont typeface="Arial" panose="020B0604020202020204" pitchFamily="34" charset="0"/>
              <a:buChar char="•"/>
            </a:pPr>
            <a:r>
              <a:rPr lang="ru-RU" sz="2000" dirty="0" err="1">
                <a:solidFill>
                  <a:srgbClr val="0070C0"/>
                </a:solidFill>
              </a:rPr>
              <a:t>Разпознаваеми</a:t>
            </a:r>
            <a:r>
              <a:rPr lang="ru-RU" sz="2000" dirty="0">
                <a:solidFill>
                  <a:srgbClr val="0070C0"/>
                </a:solidFill>
              </a:rPr>
              <a:t> </a:t>
            </a:r>
            <a:r>
              <a:rPr lang="ru-RU" sz="2000" dirty="0" err="1">
                <a:solidFill>
                  <a:srgbClr val="0070C0"/>
                </a:solidFill>
              </a:rPr>
              <a:t>сме</a:t>
            </a:r>
            <a:r>
              <a:rPr lang="ru-RU" sz="2000" dirty="0">
                <a:solidFill>
                  <a:srgbClr val="0070C0"/>
                </a:solidFill>
              </a:rPr>
              <a:t> в града и </a:t>
            </a:r>
            <a:r>
              <a:rPr lang="ru-RU" sz="2000" dirty="0" err="1">
                <a:solidFill>
                  <a:srgbClr val="0070C0"/>
                </a:solidFill>
              </a:rPr>
              <a:t>общината</a:t>
            </a:r>
            <a:endParaRPr lang="ru-RU" sz="2000" dirty="0">
              <a:solidFill>
                <a:srgbClr val="0070C0"/>
              </a:solidFill>
            </a:endParaRPr>
          </a:p>
          <a:p>
            <a:pPr marL="285750" indent="-285750">
              <a:buFont typeface="Arial" panose="020B0604020202020204" pitchFamily="34" charset="0"/>
              <a:buChar char="•"/>
            </a:pPr>
            <a:r>
              <a:rPr lang="ru-RU" sz="2000" dirty="0" err="1">
                <a:solidFill>
                  <a:srgbClr val="0070C0"/>
                </a:solidFill>
              </a:rPr>
              <a:t>Работим</a:t>
            </a:r>
            <a:r>
              <a:rPr lang="ru-RU" sz="2000" dirty="0">
                <a:solidFill>
                  <a:srgbClr val="0070C0"/>
                </a:solidFill>
              </a:rPr>
              <a:t> добре с </a:t>
            </a:r>
            <a:r>
              <a:rPr lang="ru-RU" sz="2000" dirty="0" err="1">
                <a:solidFill>
                  <a:srgbClr val="0070C0"/>
                </a:solidFill>
              </a:rPr>
              <a:t>местната</a:t>
            </a:r>
            <a:r>
              <a:rPr lang="ru-RU" sz="2000" dirty="0">
                <a:solidFill>
                  <a:srgbClr val="0070C0"/>
                </a:solidFill>
              </a:rPr>
              <a:t> </a:t>
            </a:r>
            <a:r>
              <a:rPr lang="ru-RU" sz="2000" dirty="0" err="1">
                <a:solidFill>
                  <a:srgbClr val="0070C0"/>
                </a:solidFill>
              </a:rPr>
              <a:t>общност</a:t>
            </a:r>
            <a:endParaRPr lang="ru-RU" sz="2000" dirty="0">
              <a:solidFill>
                <a:srgbClr val="0070C0"/>
              </a:solidFill>
            </a:endParaRPr>
          </a:p>
          <a:p>
            <a:pPr marL="285750" indent="-285750">
              <a:buFont typeface="Arial" panose="020B0604020202020204" pitchFamily="34" charset="0"/>
              <a:buChar char="•"/>
            </a:pPr>
            <a:r>
              <a:rPr lang="ru-RU" sz="2000" dirty="0" err="1">
                <a:solidFill>
                  <a:srgbClr val="0070C0"/>
                </a:solidFill>
              </a:rPr>
              <a:t>Сътрудничим</a:t>
            </a:r>
            <a:r>
              <a:rPr lang="ru-RU" sz="2000" dirty="0">
                <a:solidFill>
                  <a:srgbClr val="0070C0"/>
                </a:solidFill>
              </a:rPr>
              <a:t> си с </a:t>
            </a:r>
            <a:r>
              <a:rPr lang="ru-RU" sz="2000" dirty="0" err="1">
                <a:solidFill>
                  <a:srgbClr val="0070C0"/>
                </a:solidFill>
              </a:rPr>
              <a:t>други</a:t>
            </a:r>
            <a:r>
              <a:rPr lang="ru-RU" sz="2000" dirty="0">
                <a:solidFill>
                  <a:srgbClr val="0070C0"/>
                </a:solidFill>
              </a:rPr>
              <a:t> НПО</a:t>
            </a:r>
          </a:p>
          <a:p>
            <a:pPr marL="285750" indent="-285750">
              <a:buFont typeface="Arial" panose="020B0604020202020204" pitchFamily="34" charset="0"/>
              <a:buChar char="•"/>
            </a:pPr>
            <a:r>
              <a:rPr lang="ru-RU" sz="2000" dirty="0" err="1">
                <a:solidFill>
                  <a:srgbClr val="0070C0"/>
                </a:solidFill>
              </a:rPr>
              <a:t>Живеем</a:t>
            </a:r>
            <a:r>
              <a:rPr lang="ru-RU" sz="2000" dirty="0">
                <a:solidFill>
                  <a:srgbClr val="0070C0"/>
                </a:solidFill>
              </a:rPr>
              <a:t> в </a:t>
            </a:r>
            <a:r>
              <a:rPr lang="ru-RU" sz="2000" dirty="0" err="1">
                <a:solidFill>
                  <a:srgbClr val="0070C0"/>
                </a:solidFill>
              </a:rPr>
              <a:t>развиващ</a:t>
            </a:r>
            <a:r>
              <a:rPr lang="ru-RU" sz="2000" dirty="0">
                <a:solidFill>
                  <a:srgbClr val="0070C0"/>
                </a:solidFill>
              </a:rPr>
              <a:t> се град , за </a:t>
            </a:r>
            <a:r>
              <a:rPr lang="ru-RU" sz="2000" dirty="0" err="1">
                <a:solidFill>
                  <a:srgbClr val="0070C0"/>
                </a:solidFill>
              </a:rPr>
              <a:t>което</a:t>
            </a:r>
            <a:r>
              <a:rPr lang="ru-RU" sz="2000" dirty="0">
                <a:solidFill>
                  <a:srgbClr val="0070C0"/>
                </a:solidFill>
              </a:rPr>
              <a:t> и </a:t>
            </a:r>
            <a:r>
              <a:rPr lang="ru-RU" sz="2000" dirty="0" err="1">
                <a:solidFill>
                  <a:srgbClr val="0070C0"/>
                </a:solidFill>
              </a:rPr>
              <a:t>ние</a:t>
            </a:r>
            <a:r>
              <a:rPr lang="ru-RU" sz="2000" dirty="0">
                <a:solidFill>
                  <a:srgbClr val="0070C0"/>
                </a:solidFill>
              </a:rPr>
              <a:t> </a:t>
            </a:r>
            <a:r>
              <a:rPr lang="ru-RU" sz="2000" dirty="0" err="1">
                <a:solidFill>
                  <a:srgbClr val="0070C0"/>
                </a:solidFill>
              </a:rPr>
              <a:t>допринасяме</a:t>
            </a:r>
            <a:r>
              <a:rPr lang="ru-RU" sz="2000" dirty="0">
                <a:solidFill>
                  <a:srgbClr val="0070C0"/>
                </a:solidFill>
              </a:rPr>
              <a:t> много</a:t>
            </a:r>
          </a:p>
          <a:p>
            <a:pPr marL="285750" indent="-285750">
              <a:buFont typeface="Arial" panose="020B0604020202020204" pitchFamily="34" charset="0"/>
              <a:buChar char="•"/>
            </a:pPr>
            <a:r>
              <a:rPr lang="ru-RU" sz="2000" dirty="0" err="1">
                <a:solidFill>
                  <a:srgbClr val="0070C0"/>
                </a:solidFill>
              </a:rPr>
              <a:t>Използваме</a:t>
            </a:r>
            <a:r>
              <a:rPr lang="ru-RU" sz="2000" dirty="0">
                <a:solidFill>
                  <a:srgbClr val="0070C0"/>
                </a:solidFill>
              </a:rPr>
              <a:t> потенциала на </a:t>
            </a:r>
            <a:r>
              <a:rPr lang="ru-RU" sz="2000" dirty="0" err="1">
                <a:solidFill>
                  <a:srgbClr val="0070C0"/>
                </a:solidFill>
              </a:rPr>
              <a:t>младите</a:t>
            </a:r>
            <a:r>
              <a:rPr lang="ru-RU" sz="2000" dirty="0">
                <a:solidFill>
                  <a:srgbClr val="0070C0"/>
                </a:solidFill>
              </a:rPr>
              <a:t> от ИА и РА</a:t>
            </a:r>
          </a:p>
          <a:p>
            <a:pPr marL="285750" indent="-285750">
              <a:buFont typeface="Arial" panose="020B0604020202020204" pitchFamily="34" charset="0"/>
              <a:buChar char="•"/>
            </a:pPr>
            <a:r>
              <a:rPr lang="ru-RU" sz="2000" dirty="0">
                <a:solidFill>
                  <a:srgbClr val="0070C0"/>
                </a:solidFill>
              </a:rPr>
              <a:t>Добре </a:t>
            </a:r>
            <a:r>
              <a:rPr lang="ru-RU" sz="2000" dirty="0" err="1">
                <a:solidFill>
                  <a:srgbClr val="0070C0"/>
                </a:solidFill>
              </a:rPr>
              <a:t>подбираме</a:t>
            </a:r>
            <a:r>
              <a:rPr lang="ru-RU" sz="2000" dirty="0">
                <a:solidFill>
                  <a:srgbClr val="0070C0"/>
                </a:solidFill>
              </a:rPr>
              <a:t> </a:t>
            </a:r>
            <a:r>
              <a:rPr lang="ru-RU" sz="2000" dirty="0" err="1">
                <a:solidFill>
                  <a:srgbClr val="0070C0"/>
                </a:solidFill>
              </a:rPr>
              <a:t>членовете</a:t>
            </a:r>
            <a:r>
              <a:rPr lang="ru-RU" sz="2000" dirty="0">
                <a:solidFill>
                  <a:srgbClr val="0070C0"/>
                </a:solidFill>
              </a:rPr>
              <a:t> си – 100% </a:t>
            </a:r>
            <a:r>
              <a:rPr lang="ru-RU" sz="2000" dirty="0" err="1">
                <a:solidFill>
                  <a:srgbClr val="0070C0"/>
                </a:solidFill>
              </a:rPr>
              <a:t>гласували</a:t>
            </a:r>
            <a:r>
              <a:rPr lang="ru-RU" sz="2000" dirty="0">
                <a:solidFill>
                  <a:srgbClr val="0070C0"/>
                </a:solidFill>
              </a:rPr>
              <a:t> за </a:t>
            </a:r>
            <a:r>
              <a:rPr lang="ru-RU" sz="2000" dirty="0" err="1">
                <a:solidFill>
                  <a:srgbClr val="0070C0"/>
                </a:solidFill>
              </a:rPr>
              <a:t>всеки</a:t>
            </a:r>
            <a:r>
              <a:rPr lang="ru-RU" sz="2000" dirty="0">
                <a:solidFill>
                  <a:srgbClr val="0070C0"/>
                </a:solidFill>
              </a:rPr>
              <a:t> </a:t>
            </a:r>
            <a:r>
              <a:rPr lang="ru-RU" sz="2000" dirty="0" err="1">
                <a:solidFill>
                  <a:srgbClr val="0070C0"/>
                </a:solidFill>
              </a:rPr>
              <a:t>приет</a:t>
            </a:r>
            <a:r>
              <a:rPr lang="ru-RU" sz="2000" dirty="0">
                <a:solidFill>
                  <a:srgbClr val="0070C0"/>
                </a:solidFill>
              </a:rPr>
              <a:t> в РК</a:t>
            </a:r>
          </a:p>
          <a:p>
            <a:pPr marL="285750" indent="-285750">
              <a:buFont typeface="Arial" panose="020B0604020202020204" pitchFamily="34" charset="0"/>
              <a:buChar char="•"/>
            </a:pPr>
            <a:r>
              <a:rPr lang="ru-RU" sz="2000" dirty="0" err="1">
                <a:solidFill>
                  <a:srgbClr val="0070C0"/>
                </a:solidFill>
              </a:rPr>
              <a:t>Осъществяваме</a:t>
            </a:r>
            <a:r>
              <a:rPr lang="ru-RU" sz="2000" dirty="0">
                <a:solidFill>
                  <a:srgbClr val="0070C0"/>
                </a:solidFill>
              </a:rPr>
              <a:t> </a:t>
            </a:r>
            <a:r>
              <a:rPr lang="ru-RU" sz="2000" dirty="0" err="1">
                <a:solidFill>
                  <a:srgbClr val="0070C0"/>
                </a:solidFill>
              </a:rPr>
              <a:t>успешни</a:t>
            </a:r>
            <a:r>
              <a:rPr lang="ru-RU" sz="2000" dirty="0">
                <a:solidFill>
                  <a:srgbClr val="0070C0"/>
                </a:solidFill>
              </a:rPr>
              <a:t> </a:t>
            </a:r>
            <a:r>
              <a:rPr lang="ru-RU" sz="2000" dirty="0" err="1">
                <a:solidFill>
                  <a:srgbClr val="0070C0"/>
                </a:solidFill>
              </a:rPr>
              <a:t>проекти</a:t>
            </a:r>
            <a:r>
              <a:rPr lang="ru-RU" sz="2000" dirty="0">
                <a:solidFill>
                  <a:srgbClr val="0070C0"/>
                </a:solidFill>
              </a:rPr>
              <a:t>, </a:t>
            </a:r>
            <a:r>
              <a:rPr lang="ru-RU" sz="2000" dirty="0" err="1">
                <a:solidFill>
                  <a:srgbClr val="0070C0"/>
                </a:solidFill>
              </a:rPr>
              <a:t>съответстващи</a:t>
            </a:r>
            <a:r>
              <a:rPr lang="ru-RU" sz="2000" dirty="0">
                <a:solidFill>
                  <a:srgbClr val="0070C0"/>
                </a:solidFill>
              </a:rPr>
              <a:t> на </a:t>
            </a:r>
            <a:r>
              <a:rPr lang="ru-RU" sz="2000" dirty="0" err="1">
                <a:solidFill>
                  <a:srgbClr val="0070C0"/>
                </a:solidFill>
              </a:rPr>
              <a:t>зоните</a:t>
            </a:r>
            <a:r>
              <a:rPr lang="ru-RU" sz="2000" dirty="0">
                <a:solidFill>
                  <a:srgbClr val="0070C0"/>
                </a:solidFill>
              </a:rPr>
              <a:t> на фокус на </a:t>
            </a:r>
            <a:r>
              <a:rPr lang="ru-RU" sz="2000" dirty="0" err="1">
                <a:solidFill>
                  <a:srgbClr val="0070C0"/>
                </a:solidFill>
              </a:rPr>
              <a:t>Ротари</a:t>
            </a:r>
            <a:endParaRPr lang="ru-RU" sz="2000" dirty="0">
              <a:solidFill>
                <a:srgbClr val="0070C0"/>
              </a:solidFill>
            </a:endParaRPr>
          </a:p>
        </p:txBody>
      </p:sp>
      <p:pic>
        <p:nvPicPr>
          <p:cNvPr id="6" name="Картина 5">
            <a:extLst>
              <a:ext uri="{FF2B5EF4-FFF2-40B4-BE49-F238E27FC236}">
                <a16:creationId xmlns:a16="http://schemas.microsoft.com/office/drawing/2014/main" xmlns="" id="{B5BADE62-7545-4EA3-A1AA-C8940F5E0E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4257" y="1910800"/>
            <a:ext cx="4095559" cy="3043165"/>
          </a:xfrm>
          <a:prstGeom prst="rect">
            <a:avLst/>
          </a:prstGeom>
        </p:spPr>
      </p:pic>
      <p:sp>
        <p:nvSpPr>
          <p:cNvPr id="7" name="Content Placeholder 6"/>
          <p:cNvSpPr>
            <a:spLocks noGrp="1"/>
          </p:cNvSpPr>
          <p:nvPr>
            <p:ph idx="1"/>
          </p:nvPr>
        </p:nvSpPr>
        <p:spPr/>
        <p:txBody>
          <a:bodyPr/>
          <a:lstStyle/>
          <a:p>
            <a:endParaRPr lang="bg-BG"/>
          </a:p>
        </p:txBody>
      </p:sp>
    </p:spTree>
    <p:extLst>
      <p:ext uri="{BB962C8B-B14F-4D97-AF65-F5344CB8AC3E}">
        <p14:creationId xmlns:p14="http://schemas.microsoft.com/office/powerpoint/2010/main" val="370129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9957180-117C-4F2D-A516-AB4A6DE54BA1}"/>
              </a:ext>
            </a:extLst>
          </p:cNvPr>
          <p:cNvSpPr>
            <a:spLocks noGrp="1"/>
          </p:cNvSpPr>
          <p:nvPr>
            <p:ph type="ctrTitle"/>
          </p:nvPr>
        </p:nvSpPr>
        <p:spPr>
          <a:xfrm>
            <a:off x="-76200" y="3284538"/>
            <a:ext cx="9296400" cy="1135062"/>
          </a:xfrm>
        </p:spPr>
        <p:txBody>
          <a:bodyPr anchor="ctr"/>
          <a:lstStyle/>
          <a:p>
            <a:pPr eaLnBrk="1" hangingPunct="1">
              <a:defRPr/>
            </a:pPr>
            <a:r>
              <a:rPr lang="bg-BG" altLang="en-US" sz="3600" b="1" dirty="0">
                <a:latin typeface="Times New Roman" panose="02020603050405020304" pitchFamily="18" charset="0"/>
                <a:cs typeface="Times New Roman" panose="02020603050405020304" pitchFamily="18" charset="0"/>
              </a:rPr>
              <a:t/>
            </a:r>
            <a:br>
              <a:rPr lang="bg-BG" altLang="en-US" sz="3600" b="1" dirty="0">
                <a:latin typeface="Times New Roman" panose="02020603050405020304" pitchFamily="18" charset="0"/>
                <a:cs typeface="Times New Roman" panose="02020603050405020304" pitchFamily="18" charset="0"/>
              </a:rPr>
            </a:br>
            <a:r>
              <a:rPr lang="bg-BG" altLang="en-US" sz="3600" b="1" dirty="0">
                <a:latin typeface="Times New Roman" panose="02020603050405020304" pitchFamily="18" charset="0"/>
                <a:cs typeface="Times New Roman" panose="02020603050405020304" pitchFamily="18" charset="0"/>
              </a:rPr>
              <a:t/>
            </a:r>
            <a:br>
              <a:rPr lang="bg-BG" altLang="en-US" sz="3600" b="1" dirty="0">
                <a:latin typeface="Times New Roman" panose="02020603050405020304" pitchFamily="18" charset="0"/>
                <a:cs typeface="Times New Roman" panose="02020603050405020304" pitchFamily="18" charset="0"/>
              </a:rPr>
            </a:br>
            <a:r>
              <a:rPr lang="bg-BG" altLang="en-US" sz="3600" b="1" dirty="0">
                <a:latin typeface="Times New Roman" panose="02020603050405020304" pitchFamily="18" charset="0"/>
                <a:cs typeface="Times New Roman" panose="02020603050405020304" pitchFamily="18" charset="0"/>
              </a:rPr>
              <a:t/>
            </a:r>
            <a:br>
              <a:rPr lang="bg-BG" altLang="en-US" sz="3600" b="1" dirty="0">
                <a:latin typeface="Times New Roman" panose="02020603050405020304" pitchFamily="18" charset="0"/>
                <a:cs typeface="Times New Roman" panose="02020603050405020304" pitchFamily="18" charset="0"/>
              </a:rPr>
            </a:br>
            <a:r>
              <a:rPr lang="bg-BG" altLang="en-US" sz="3600" b="1" dirty="0">
                <a:latin typeface="Times New Roman" panose="02020603050405020304" pitchFamily="18" charset="0"/>
                <a:cs typeface="Times New Roman" panose="02020603050405020304" pitchFamily="18" charset="0"/>
              </a:rPr>
              <a:t/>
            </a:r>
            <a:br>
              <a:rPr lang="bg-BG" altLang="en-US" sz="3600" b="1" dirty="0">
                <a:latin typeface="Times New Roman" panose="02020603050405020304" pitchFamily="18" charset="0"/>
                <a:cs typeface="Times New Roman" panose="02020603050405020304" pitchFamily="18" charset="0"/>
              </a:rPr>
            </a:br>
            <a:r>
              <a:rPr lang="bg-BG" altLang="en-US" sz="3600" b="1" dirty="0">
                <a:latin typeface="Times New Roman" panose="02020603050405020304" pitchFamily="18" charset="0"/>
                <a:cs typeface="Times New Roman" panose="02020603050405020304" pitchFamily="18" charset="0"/>
              </a:rPr>
              <a:t>Нашите цели: Влияние, обхват, ангажиране, адаптивност и иновативност</a:t>
            </a:r>
            <a:br>
              <a:rPr lang="bg-BG" altLang="en-US" sz="3600" b="1" dirty="0">
                <a:latin typeface="Times New Roman" panose="02020603050405020304" pitchFamily="18" charset="0"/>
                <a:cs typeface="Times New Roman" panose="02020603050405020304" pitchFamily="18" charset="0"/>
              </a:rPr>
            </a:br>
            <a:r>
              <a:rPr lang="bg-BG" altLang="en-US" sz="3600" b="1" dirty="0">
                <a:latin typeface="Times New Roman" panose="02020603050405020304" pitchFamily="18" charset="0"/>
                <a:cs typeface="Times New Roman" panose="02020603050405020304" pitchFamily="18" charset="0"/>
              </a:rPr>
              <a:t/>
            </a:r>
            <a:br>
              <a:rPr lang="bg-BG" altLang="en-US" sz="3600" b="1" dirty="0">
                <a:latin typeface="Times New Roman" panose="02020603050405020304" pitchFamily="18" charset="0"/>
                <a:cs typeface="Times New Roman" panose="02020603050405020304" pitchFamily="18" charset="0"/>
              </a:rPr>
            </a:br>
            <a:r>
              <a:rPr lang="bg-BG" altLang="en-US" sz="3600" b="1" dirty="0">
                <a:latin typeface="Times New Roman" panose="02020603050405020304" pitchFamily="18" charset="0"/>
                <a:cs typeface="Times New Roman" panose="02020603050405020304" pitchFamily="18" charset="0"/>
              </a:rPr>
              <a:t/>
            </a:r>
            <a:br>
              <a:rPr lang="bg-BG" altLang="en-US" sz="3600" b="1" dirty="0">
                <a:latin typeface="Times New Roman" panose="02020603050405020304" pitchFamily="18" charset="0"/>
                <a:cs typeface="Times New Roman" panose="02020603050405020304" pitchFamily="18" charset="0"/>
              </a:rPr>
            </a:br>
            <a:r>
              <a:rPr lang="bg-BG" altLang="en-US" sz="3600" b="1" dirty="0">
                <a:latin typeface="Times New Roman" panose="02020603050405020304" pitchFamily="18" charset="0"/>
                <a:cs typeface="Times New Roman" panose="02020603050405020304" pitchFamily="18" charset="0"/>
              </a:rPr>
              <a:t/>
            </a:r>
            <a:br>
              <a:rPr lang="bg-BG" altLang="en-US" sz="3600" b="1" dirty="0">
                <a:latin typeface="Times New Roman" panose="02020603050405020304" pitchFamily="18" charset="0"/>
                <a:cs typeface="Times New Roman" panose="02020603050405020304" pitchFamily="18" charset="0"/>
              </a:rPr>
            </a:br>
            <a:endParaRPr lang="en-US" sz="3600" b="1" dirty="0">
              <a:latin typeface="Times New Roman" panose="02020603050405020304" pitchFamily="18" charset="0"/>
              <a:cs typeface="Times New Roman" panose="02020603050405020304" pitchFamily="18" charset="0"/>
            </a:endParaRPr>
          </a:p>
        </p:txBody>
      </p:sp>
      <p:sp>
        <p:nvSpPr>
          <p:cNvPr id="39939" name="Rectangle 3"/>
          <p:cNvSpPr>
            <a:spLocks noGrp="1" noChangeArrowheads="1"/>
          </p:cNvSpPr>
          <p:nvPr>
            <p:ph type="subTitle" idx="1"/>
          </p:nvPr>
        </p:nvSpPr>
        <p:spPr bwMode="auto">
          <a:xfrm>
            <a:off x="533400" y="4611688"/>
            <a:ext cx="6991350" cy="1265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2400" b="1" smtClean="0">
                <a:latin typeface="Georgia" pitchFamily="18" charset="0"/>
                <a:cs typeface="Times New Roman" pitchFamily="18" charset="0"/>
              </a:rPr>
              <a:t>Нина Митева</a:t>
            </a:r>
          </a:p>
          <a:p>
            <a:pPr eaLnBrk="1" hangingPunct="1"/>
            <a:r>
              <a:rPr lang="bg-BG" altLang="en-US" sz="2000" b="1" smtClean="0">
                <a:latin typeface="Georgia" pitchFamily="18" charset="0"/>
                <a:cs typeface="Times New Roman" pitchFamily="18" charset="0"/>
              </a:rPr>
              <a:t>ПДГ</a:t>
            </a:r>
          </a:p>
          <a:p>
            <a:pPr eaLnBrk="1" hangingPunct="1"/>
            <a:r>
              <a:rPr lang="bg-BG" altLang="en-US" sz="2000" b="1" smtClean="0">
                <a:latin typeface="Georgia" pitchFamily="18" charset="0"/>
                <a:cs typeface="Times New Roman" pitchFamily="18" charset="0"/>
              </a:rPr>
              <a:t>РК Плевен Центрум</a:t>
            </a:r>
          </a:p>
        </p:txBody>
      </p:sp>
    </p:spTree>
    <p:extLst>
      <p:ext uri="{BB962C8B-B14F-4D97-AF65-F5344CB8AC3E}">
        <p14:creationId xmlns:p14="http://schemas.microsoft.com/office/powerpoint/2010/main" val="1232569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о поле 2">
            <a:extLst>
              <a:ext uri="{FF2B5EF4-FFF2-40B4-BE49-F238E27FC236}">
                <a16:creationId xmlns:a16="http://schemas.microsoft.com/office/drawing/2014/main" xmlns="" id="{5F488E82-0E8C-43E1-A379-B34CBCB9969B}"/>
              </a:ext>
            </a:extLst>
          </p:cNvPr>
          <p:cNvSpPr txBox="1"/>
          <p:nvPr/>
        </p:nvSpPr>
        <p:spPr>
          <a:xfrm>
            <a:off x="345531" y="425527"/>
            <a:ext cx="1837362" cy="584775"/>
          </a:xfrm>
          <a:prstGeom prst="rect">
            <a:avLst/>
          </a:prstGeom>
          <a:noFill/>
        </p:spPr>
        <p:txBody>
          <a:bodyPr wrap="none" rtlCol="0">
            <a:spAutoFit/>
          </a:bodyPr>
          <a:lstStyle/>
          <a:p>
            <a:r>
              <a:rPr lang="bg-BG" sz="3200" b="1" dirty="0">
                <a:solidFill>
                  <a:schemeClr val="bg1"/>
                </a:solidFill>
              </a:rPr>
              <a:t>ПРОЕКТИ</a:t>
            </a:r>
          </a:p>
        </p:txBody>
      </p:sp>
      <p:sp>
        <p:nvSpPr>
          <p:cNvPr id="4" name="Правоъгълник 3">
            <a:extLst>
              <a:ext uri="{FF2B5EF4-FFF2-40B4-BE49-F238E27FC236}">
                <a16:creationId xmlns:a16="http://schemas.microsoft.com/office/drawing/2014/main" xmlns="" id="{8C0BAFB6-3815-4622-B348-6D12D0DA0FE0}"/>
              </a:ext>
            </a:extLst>
          </p:cNvPr>
          <p:cNvSpPr/>
          <p:nvPr/>
        </p:nvSpPr>
        <p:spPr>
          <a:xfrm>
            <a:off x="0" y="1180040"/>
            <a:ext cx="4572000" cy="4770537"/>
          </a:xfrm>
          <a:prstGeom prst="rect">
            <a:avLst/>
          </a:prstGeom>
        </p:spPr>
        <p:txBody>
          <a:bodyPr>
            <a:spAutoFit/>
          </a:bodyPr>
          <a:lstStyle/>
          <a:p>
            <a:pPr marL="285750" indent="-285750">
              <a:buFont typeface="Arial" panose="020B0604020202020204" pitchFamily="34" charset="0"/>
              <a:buChar char="•"/>
            </a:pPr>
            <a:r>
              <a:rPr lang="ru-RU" sz="1600" b="1" dirty="0">
                <a:solidFill>
                  <a:srgbClr val="0070C0"/>
                </a:solidFill>
              </a:rPr>
              <a:t>Превенция на диабета при </a:t>
            </a:r>
            <a:r>
              <a:rPr lang="ru-RU" sz="1600" b="1" dirty="0" err="1">
                <a:solidFill>
                  <a:srgbClr val="0070C0"/>
                </a:solidFill>
              </a:rPr>
              <a:t>деца</a:t>
            </a:r>
            <a:r>
              <a:rPr lang="ru-RU" sz="1600" b="1" dirty="0">
                <a:solidFill>
                  <a:srgbClr val="0070C0"/>
                </a:solidFill>
              </a:rPr>
              <a:t> – </a:t>
            </a:r>
            <a:r>
              <a:rPr lang="ru-RU" sz="1600" b="1" dirty="0" err="1">
                <a:solidFill>
                  <a:srgbClr val="0070C0"/>
                </a:solidFill>
              </a:rPr>
              <a:t>трета</a:t>
            </a:r>
            <a:r>
              <a:rPr lang="ru-RU" sz="1600" b="1" dirty="0">
                <a:solidFill>
                  <a:srgbClr val="0070C0"/>
                </a:solidFill>
              </a:rPr>
              <a:t> година</a:t>
            </a:r>
          </a:p>
          <a:p>
            <a:pPr marL="285750" indent="-285750">
              <a:buFont typeface="Arial" panose="020B0604020202020204" pitchFamily="34" charset="0"/>
              <a:buChar char="•"/>
            </a:pPr>
            <a:r>
              <a:rPr lang="ru-RU" sz="1600" b="1" dirty="0" err="1">
                <a:solidFill>
                  <a:srgbClr val="0070C0"/>
                </a:solidFill>
              </a:rPr>
              <a:t>Прегледи</a:t>
            </a:r>
            <a:r>
              <a:rPr lang="ru-RU" sz="1600" b="1" dirty="0">
                <a:solidFill>
                  <a:srgbClr val="0070C0"/>
                </a:solidFill>
              </a:rPr>
              <a:t> за </a:t>
            </a:r>
            <a:r>
              <a:rPr lang="ru-RU" sz="1600" b="1" dirty="0" err="1">
                <a:solidFill>
                  <a:srgbClr val="0070C0"/>
                </a:solidFill>
              </a:rPr>
              <a:t>изследване</a:t>
            </a:r>
            <a:r>
              <a:rPr lang="ru-RU" sz="1600" b="1" dirty="0">
                <a:solidFill>
                  <a:srgbClr val="0070C0"/>
                </a:solidFill>
              </a:rPr>
              <a:t> на простата при </a:t>
            </a:r>
            <a:r>
              <a:rPr lang="ru-RU" sz="1600" b="1" dirty="0" err="1">
                <a:solidFill>
                  <a:srgbClr val="0070C0"/>
                </a:solidFill>
              </a:rPr>
              <a:t>мъжете</a:t>
            </a:r>
            <a:endParaRPr lang="ru-RU" sz="1600" b="1" dirty="0">
              <a:solidFill>
                <a:srgbClr val="0070C0"/>
              </a:solidFill>
            </a:endParaRPr>
          </a:p>
          <a:p>
            <a:pPr marL="285750" indent="-285750">
              <a:buFont typeface="Arial" panose="020B0604020202020204" pitchFamily="34" charset="0"/>
              <a:buChar char="•"/>
            </a:pPr>
            <a:r>
              <a:rPr lang="ru-RU" sz="1600" b="1" dirty="0" err="1">
                <a:solidFill>
                  <a:srgbClr val="0070C0"/>
                </a:solidFill>
              </a:rPr>
              <a:t>Поставяне</a:t>
            </a:r>
            <a:r>
              <a:rPr lang="ru-RU" sz="1600" b="1" dirty="0">
                <a:solidFill>
                  <a:srgbClr val="0070C0"/>
                </a:solidFill>
              </a:rPr>
              <a:t> на </a:t>
            </a:r>
            <a:r>
              <a:rPr lang="ru-RU" sz="1600" b="1" dirty="0" err="1">
                <a:solidFill>
                  <a:srgbClr val="0070C0"/>
                </a:solidFill>
              </a:rPr>
              <a:t>информационни</a:t>
            </a:r>
            <a:r>
              <a:rPr lang="ru-RU" sz="1600" b="1" dirty="0">
                <a:solidFill>
                  <a:srgbClr val="0070C0"/>
                </a:solidFill>
              </a:rPr>
              <a:t> табели по </a:t>
            </a:r>
            <a:r>
              <a:rPr lang="ru-RU" sz="1600" b="1" dirty="0" err="1">
                <a:solidFill>
                  <a:srgbClr val="0070C0"/>
                </a:solidFill>
              </a:rPr>
              <a:t>улиците</a:t>
            </a:r>
            <a:r>
              <a:rPr lang="ru-RU" sz="1600" b="1" dirty="0">
                <a:solidFill>
                  <a:srgbClr val="0070C0"/>
                </a:solidFill>
              </a:rPr>
              <a:t> на града ни</a:t>
            </a:r>
          </a:p>
          <a:p>
            <a:pPr marL="285750" indent="-285750">
              <a:buFont typeface="Arial" panose="020B0604020202020204" pitchFamily="34" charset="0"/>
              <a:buChar char="•"/>
            </a:pPr>
            <a:r>
              <a:rPr lang="ru-RU" sz="1600" b="1" dirty="0">
                <a:solidFill>
                  <a:srgbClr val="0070C0"/>
                </a:solidFill>
              </a:rPr>
              <a:t>Дарение за </a:t>
            </a:r>
            <a:r>
              <a:rPr lang="ru-RU" sz="1600" b="1" dirty="0" err="1">
                <a:solidFill>
                  <a:srgbClr val="0070C0"/>
                </a:solidFill>
              </a:rPr>
              <a:t>Историческия</a:t>
            </a:r>
            <a:r>
              <a:rPr lang="ru-RU" sz="1600" b="1" dirty="0">
                <a:solidFill>
                  <a:srgbClr val="0070C0"/>
                </a:solidFill>
              </a:rPr>
              <a:t> музей</a:t>
            </a:r>
          </a:p>
          <a:p>
            <a:pPr marL="285750" indent="-285750">
              <a:buFont typeface="Arial" panose="020B0604020202020204" pitchFamily="34" charset="0"/>
              <a:buChar char="•"/>
            </a:pPr>
            <a:r>
              <a:rPr lang="ru-RU" sz="1600" b="1" dirty="0" err="1">
                <a:solidFill>
                  <a:srgbClr val="0070C0"/>
                </a:solidFill>
              </a:rPr>
              <a:t>Подпомагане</a:t>
            </a:r>
            <a:r>
              <a:rPr lang="ru-RU" sz="1600" b="1" dirty="0">
                <a:solidFill>
                  <a:srgbClr val="0070C0"/>
                </a:solidFill>
              </a:rPr>
              <a:t> на </a:t>
            </a:r>
            <a:r>
              <a:rPr lang="ru-RU" sz="1600" b="1" dirty="0" err="1">
                <a:solidFill>
                  <a:srgbClr val="0070C0"/>
                </a:solidFill>
              </a:rPr>
              <a:t>Дневен</a:t>
            </a:r>
            <a:r>
              <a:rPr lang="ru-RU" sz="1600" b="1" dirty="0">
                <a:solidFill>
                  <a:srgbClr val="0070C0"/>
                </a:solidFill>
              </a:rPr>
              <a:t> </a:t>
            </a:r>
            <a:r>
              <a:rPr lang="ru-RU" sz="1600" b="1" dirty="0" err="1">
                <a:solidFill>
                  <a:srgbClr val="0070C0"/>
                </a:solidFill>
              </a:rPr>
              <a:t>център</a:t>
            </a:r>
            <a:r>
              <a:rPr lang="ru-RU" sz="1600" b="1" dirty="0">
                <a:solidFill>
                  <a:srgbClr val="0070C0"/>
                </a:solidFill>
              </a:rPr>
              <a:t> за </a:t>
            </a:r>
            <a:r>
              <a:rPr lang="ru-RU" sz="1600" b="1" dirty="0" err="1">
                <a:solidFill>
                  <a:srgbClr val="0070C0"/>
                </a:solidFill>
              </a:rPr>
              <a:t>деца</a:t>
            </a:r>
            <a:r>
              <a:rPr lang="ru-RU" sz="1600" b="1" dirty="0">
                <a:solidFill>
                  <a:srgbClr val="0070C0"/>
                </a:solidFill>
              </a:rPr>
              <a:t> с </a:t>
            </a:r>
            <a:r>
              <a:rPr lang="ru-RU" sz="1600" b="1" dirty="0" err="1">
                <a:solidFill>
                  <a:srgbClr val="0070C0"/>
                </a:solidFill>
              </a:rPr>
              <a:t>увреждания</a:t>
            </a:r>
            <a:r>
              <a:rPr lang="ru-RU" sz="1600" b="1" dirty="0">
                <a:solidFill>
                  <a:srgbClr val="0070C0"/>
                </a:solidFill>
              </a:rPr>
              <a:t> „</a:t>
            </a:r>
            <a:r>
              <a:rPr lang="ru-RU" sz="1600" b="1" dirty="0" err="1">
                <a:solidFill>
                  <a:srgbClr val="0070C0"/>
                </a:solidFill>
              </a:rPr>
              <a:t>Дъга</a:t>
            </a:r>
            <a:r>
              <a:rPr lang="ru-RU" sz="1600" b="1" dirty="0">
                <a:solidFill>
                  <a:srgbClr val="0070C0"/>
                </a:solidFill>
              </a:rPr>
              <a:t>“</a:t>
            </a:r>
          </a:p>
          <a:p>
            <a:pPr marL="285750" indent="-285750">
              <a:buFont typeface="Arial" panose="020B0604020202020204" pitchFamily="34" charset="0"/>
              <a:buChar char="•"/>
            </a:pPr>
            <a:r>
              <a:rPr lang="ru-RU" sz="1600" b="1" dirty="0">
                <a:solidFill>
                  <a:srgbClr val="0070C0"/>
                </a:solidFill>
              </a:rPr>
              <a:t>Национален </a:t>
            </a:r>
            <a:r>
              <a:rPr lang="ru-RU" sz="1600" b="1" dirty="0" err="1">
                <a:solidFill>
                  <a:srgbClr val="0070C0"/>
                </a:solidFill>
              </a:rPr>
              <a:t>пленер</a:t>
            </a:r>
            <a:r>
              <a:rPr lang="ru-RU" sz="1600" b="1" dirty="0">
                <a:solidFill>
                  <a:srgbClr val="0070C0"/>
                </a:solidFill>
              </a:rPr>
              <a:t> „Стефан </a:t>
            </a:r>
            <a:r>
              <a:rPr lang="ru-RU" sz="1600" b="1" dirty="0" err="1">
                <a:solidFill>
                  <a:srgbClr val="0070C0"/>
                </a:solidFill>
              </a:rPr>
              <a:t>Чуклев</a:t>
            </a:r>
            <a:r>
              <a:rPr lang="ru-RU" sz="1600" b="1" dirty="0">
                <a:solidFill>
                  <a:srgbClr val="0070C0"/>
                </a:solidFill>
              </a:rPr>
              <a:t>“ за </a:t>
            </a:r>
            <a:r>
              <a:rPr lang="ru-RU" sz="1600" b="1" dirty="0" err="1">
                <a:solidFill>
                  <a:srgbClr val="0070C0"/>
                </a:solidFill>
              </a:rPr>
              <a:t>живопис</a:t>
            </a:r>
            <a:r>
              <a:rPr lang="ru-RU" sz="1600" b="1" dirty="0">
                <a:solidFill>
                  <a:srgbClr val="0070C0"/>
                </a:solidFill>
              </a:rPr>
              <a:t> и фотографии с </a:t>
            </a:r>
            <a:r>
              <a:rPr lang="ru-RU" sz="1600" b="1" dirty="0" err="1">
                <a:solidFill>
                  <a:srgbClr val="0070C0"/>
                </a:solidFill>
              </a:rPr>
              <a:t>последваща</a:t>
            </a:r>
            <a:r>
              <a:rPr lang="ru-RU" sz="1600" b="1" dirty="0">
                <a:solidFill>
                  <a:srgbClr val="0070C0"/>
                </a:solidFill>
              </a:rPr>
              <a:t> </a:t>
            </a:r>
            <a:r>
              <a:rPr lang="ru-RU" sz="1600" b="1" dirty="0" err="1">
                <a:solidFill>
                  <a:srgbClr val="0070C0"/>
                </a:solidFill>
              </a:rPr>
              <a:t>изложба</a:t>
            </a:r>
            <a:r>
              <a:rPr lang="ru-RU" sz="1600" b="1" dirty="0">
                <a:solidFill>
                  <a:srgbClr val="0070C0"/>
                </a:solidFill>
              </a:rPr>
              <a:t> на </a:t>
            </a:r>
            <a:r>
              <a:rPr lang="ru-RU" sz="1600" b="1" dirty="0" err="1">
                <a:solidFill>
                  <a:srgbClr val="0070C0"/>
                </a:solidFill>
              </a:rPr>
              <a:t>творбите</a:t>
            </a:r>
            <a:endParaRPr lang="ru-RU" sz="1600" b="1" dirty="0">
              <a:solidFill>
                <a:srgbClr val="0070C0"/>
              </a:solidFill>
            </a:endParaRPr>
          </a:p>
          <a:p>
            <a:pPr marL="285750" indent="-285750">
              <a:buFont typeface="Arial" panose="020B0604020202020204" pitchFamily="34" charset="0"/>
              <a:buChar char="•"/>
            </a:pPr>
            <a:r>
              <a:rPr lang="ru-RU" sz="1600" b="1" dirty="0" err="1">
                <a:solidFill>
                  <a:srgbClr val="0070C0"/>
                </a:solidFill>
              </a:rPr>
              <a:t>Номиниране</a:t>
            </a:r>
            <a:r>
              <a:rPr lang="ru-RU" sz="1600" b="1" dirty="0">
                <a:solidFill>
                  <a:srgbClr val="0070C0"/>
                </a:solidFill>
              </a:rPr>
              <a:t> и </a:t>
            </a:r>
            <a:r>
              <a:rPr lang="ru-RU" sz="1600" b="1" dirty="0" err="1">
                <a:solidFill>
                  <a:srgbClr val="0070C0"/>
                </a:solidFill>
              </a:rPr>
              <a:t>награждаване</a:t>
            </a:r>
            <a:r>
              <a:rPr lang="ru-RU" sz="1600" b="1" dirty="0">
                <a:solidFill>
                  <a:srgbClr val="0070C0"/>
                </a:solidFill>
              </a:rPr>
              <a:t> на личности, </a:t>
            </a:r>
            <a:r>
              <a:rPr lang="ru-RU" sz="1600" b="1" dirty="0" err="1">
                <a:solidFill>
                  <a:srgbClr val="0070C0"/>
                </a:solidFill>
              </a:rPr>
              <a:t>допринесли</a:t>
            </a:r>
            <a:r>
              <a:rPr lang="ru-RU" sz="1600" b="1" dirty="0">
                <a:solidFill>
                  <a:srgbClr val="0070C0"/>
                </a:solidFill>
              </a:rPr>
              <a:t> за </a:t>
            </a:r>
            <a:r>
              <a:rPr lang="ru-RU" sz="1600" b="1" dirty="0" err="1">
                <a:solidFill>
                  <a:srgbClr val="0070C0"/>
                </a:solidFill>
              </a:rPr>
              <a:t>прославата</a:t>
            </a:r>
            <a:r>
              <a:rPr lang="ru-RU" sz="1600" b="1" dirty="0">
                <a:solidFill>
                  <a:srgbClr val="0070C0"/>
                </a:solidFill>
              </a:rPr>
              <a:t> на града и </a:t>
            </a:r>
            <a:r>
              <a:rPr lang="ru-RU" sz="1600" b="1" dirty="0" err="1">
                <a:solidFill>
                  <a:srgbClr val="0070C0"/>
                </a:solidFill>
              </a:rPr>
              <a:t>страната</a:t>
            </a:r>
            <a:endParaRPr lang="ru-RU" sz="1600" b="1" dirty="0">
              <a:solidFill>
                <a:srgbClr val="0070C0"/>
              </a:solidFill>
            </a:endParaRPr>
          </a:p>
          <a:p>
            <a:pPr marL="285750" indent="-285750">
              <a:buFont typeface="Arial" panose="020B0604020202020204" pitchFamily="34" charset="0"/>
              <a:buChar char="•"/>
            </a:pPr>
            <a:r>
              <a:rPr lang="ru-RU" sz="1600" b="1" dirty="0" err="1">
                <a:solidFill>
                  <a:srgbClr val="0070C0"/>
                </a:solidFill>
              </a:rPr>
              <a:t>Подпомагане</a:t>
            </a:r>
            <a:r>
              <a:rPr lang="ru-RU" sz="1600" b="1" dirty="0">
                <a:solidFill>
                  <a:srgbClr val="0070C0"/>
                </a:solidFill>
              </a:rPr>
              <a:t> на </a:t>
            </a:r>
            <a:r>
              <a:rPr lang="ru-RU" sz="1600" b="1" dirty="0" err="1">
                <a:solidFill>
                  <a:srgbClr val="0070C0"/>
                </a:solidFill>
              </a:rPr>
              <a:t>даровити</a:t>
            </a:r>
            <a:r>
              <a:rPr lang="ru-RU" sz="1600" b="1" dirty="0">
                <a:solidFill>
                  <a:srgbClr val="0070C0"/>
                </a:solidFill>
              </a:rPr>
              <a:t> </a:t>
            </a:r>
            <a:r>
              <a:rPr lang="ru-RU" sz="1600" b="1" dirty="0" err="1">
                <a:solidFill>
                  <a:srgbClr val="0070C0"/>
                </a:solidFill>
              </a:rPr>
              <a:t>деца</a:t>
            </a:r>
            <a:endParaRPr lang="ru-RU" sz="1600" b="1" dirty="0">
              <a:solidFill>
                <a:srgbClr val="0070C0"/>
              </a:solidFill>
            </a:endParaRPr>
          </a:p>
          <a:p>
            <a:pPr marL="285750" indent="-285750">
              <a:buFont typeface="Arial" panose="020B0604020202020204" pitchFamily="34" charset="0"/>
              <a:buChar char="•"/>
            </a:pPr>
            <a:r>
              <a:rPr lang="ru-RU" sz="1600" b="1" dirty="0" err="1">
                <a:solidFill>
                  <a:srgbClr val="0070C0"/>
                </a:solidFill>
              </a:rPr>
              <a:t>Еднократни</a:t>
            </a:r>
            <a:r>
              <a:rPr lang="ru-RU" sz="1600" b="1" dirty="0">
                <a:solidFill>
                  <a:srgbClr val="0070C0"/>
                </a:solidFill>
              </a:rPr>
              <a:t> стипендии за </a:t>
            </a:r>
            <a:r>
              <a:rPr lang="ru-RU" sz="1600" b="1" dirty="0" err="1">
                <a:solidFill>
                  <a:srgbClr val="0070C0"/>
                </a:solidFill>
              </a:rPr>
              <a:t>отличници</a:t>
            </a:r>
            <a:endParaRPr lang="ru-RU" sz="1600" b="1" dirty="0">
              <a:solidFill>
                <a:srgbClr val="0070C0"/>
              </a:solidFill>
            </a:endParaRPr>
          </a:p>
          <a:p>
            <a:pPr marL="285750" indent="-285750">
              <a:buFont typeface="Arial" panose="020B0604020202020204" pitchFamily="34" charset="0"/>
              <a:buChar char="•"/>
            </a:pPr>
            <a:r>
              <a:rPr lang="ru-RU" sz="1600" b="1" dirty="0" err="1">
                <a:solidFill>
                  <a:srgbClr val="0070C0"/>
                </a:solidFill>
              </a:rPr>
              <a:t>Организиране</a:t>
            </a:r>
            <a:r>
              <a:rPr lang="ru-RU" sz="1600" b="1" dirty="0">
                <a:solidFill>
                  <a:srgbClr val="0070C0"/>
                </a:solidFill>
              </a:rPr>
              <a:t> на </a:t>
            </a:r>
            <a:r>
              <a:rPr lang="ru-RU" sz="1600" b="1" dirty="0" err="1">
                <a:solidFill>
                  <a:srgbClr val="0070C0"/>
                </a:solidFill>
              </a:rPr>
              <a:t>културни</a:t>
            </a:r>
            <a:r>
              <a:rPr lang="ru-RU" sz="1600" b="1" dirty="0">
                <a:solidFill>
                  <a:srgbClr val="0070C0"/>
                </a:solidFill>
              </a:rPr>
              <a:t> </a:t>
            </a:r>
            <a:r>
              <a:rPr lang="ru-RU" sz="1600" b="1" dirty="0" err="1">
                <a:solidFill>
                  <a:srgbClr val="0070C0"/>
                </a:solidFill>
              </a:rPr>
              <a:t>събития</a:t>
            </a:r>
            <a:r>
              <a:rPr lang="ru-RU" sz="1600" b="1" dirty="0">
                <a:solidFill>
                  <a:srgbClr val="0070C0"/>
                </a:solidFill>
              </a:rPr>
              <a:t> – </a:t>
            </a:r>
            <a:r>
              <a:rPr lang="ru-RU" sz="1600" b="1" dirty="0" err="1">
                <a:solidFill>
                  <a:srgbClr val="0070C0"/>
                </a:solidFill>
              </a:rPr>
              <a:t>представяне</a:t>
            </a:r>
            <a:r>
              <a:rPr lang="ru-RU" sz="1600" b="1" dirty="0">
                <a:solidFill>
                  <a:srgbClr val="0070C0"/>
                </a:solidFill>
              </a:rPr>
              <a:t> на книги, </a:t>
            </a:r>
            <a:r>
              <a:rPr lang="ru-RU" sz="1600" b="1" dirty="0" err="1">
                <a:solidFill>
                  <a:srgbClr val="0070C0"/>
                </a:solidFill>
              </a:rPr>
              <a:t>срещи</a:t>
            </a:r>
            <a:r>
              <a:rPr lang="ru-RU" sz="1600" b="1" dirty="0">
                <a:solidFill>
                  <a:srgbClr val="0070C0"/>
                </a:solidFill>
              </a:rPr>
              <a:t> с писатели</a:t>
            </a:r>
          </a:p>
        </p:txBody>
      </p:sp>
      <p:pic>
        <p:nvPicPr>
          <p:cNvPr id="6" name="Картина 5">
            <a:extLst>
              <a:ext uri="{FF2B5EF4-FFF2-40B4-BE49-F238E27FC236}">
                <a16:creationId xmlns:a16="http://schemas.microsoft.com/office/drawing/2014/main" xmlns="" id="{E4C8AA2D-9799-4B64-8CAF-EA621D296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427" y="1398722"/>
            <a:ext cx="4156364" cy="4156364"/>
          </a:xfrm>
          <a:prstGeom prst="rect">
            <a:avLst/>
          </a:prstGeom>
        </p:spPr>
      </p:pic>
      <p:pic>
        <p:nvPicPr>
          <p:cNvPr id="8" name="Картина 7">
            <a:extLst>
              <a:ext uri="{FF2B5EF4-FFF2-40B4-BE49-F238E27FC236}">
                <a16:creationId xmlns:a16="http://schemas.microsoft.com/office/drawing/2014/main" xmlns="" id="{9E6212EE-0B19-4DBE-81BD-CFB467860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9427" y="1432492"/>
            <a:ext cx="4088823" cy="4088824"/>
          </a:xfrm>
          <a:prstGeom prst="rect">
            <a:avLst/>
          </a:prstGeom>
        </p:spPr>
      </p:pic>
      <p:pic>
        <p:nvPicPr>
          <p:cNvPr id="10" name="Картина 9">
            <a:extLst>
              <a:ext uri="{FF2B5EF4-FFF2-40B4-BE49-F238E27FC236}">
                <a16:creationId xmlns:a16="http://schemas.microsoft.com/office/drawing/2014/main" xmlns="" id="{1ED12027-D7BE-4E9E-8A95-6651C9139D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280" y="1510549"/>
            <a:ext cx="4412235" cy="3925476"/>
          </a:xfrm>
          <a:prstGeom prst="rect">
            <a:avLst/>
          </a:prstGeom>
        </p:spPr>
      </p:pic>
      <p:pic>
        <p:nvPicPr>
          <p:cNvPr id="11" name="Картина 10">
            <a:extLst>
              <a:ext uri="{FF2B5EF4-FFF2-40B4-BE49-F238E27FC236}">
                <a16:creationId xmlns:a16="http://schemas.microsoft.com/office/drawing/2014/main" xmlns="" id="{FD2BA96A-CAF8-4C84-9E21-4978910AA05F}"/>
              </a:ext>
            </a:extLst>
          </p:cNvPr>
          <p:cNvPicPr>
            <a:picLocks noChangeAspect="1"/>
          </p:cNvPicPr>
          <p:nvPr/>
        </p:nvPicPr>
        <p:blipFill>
          <a:blip r:embed="rId5"/>
          <a:stretch>
            <a:fillRect/>
          </a:stretch>
        </p:blipFill>
        <p:spPr>
          <a:xfrm>
            <a:off x="4714429" y="1415607"/>
            <a:ext cx="4293938" cy="3222910"/>
          </a:xfrm>
          <a:prstGeom prst="rect">
            <a:avLst/>
          </a:prstGeom>
        </p:spPr>
      </p:pic>
      <p:pic>
        <p:nvPicPr>
          <p:cNvPr id="13" name="Картина 12">
            <a:extLst>
              <a:ext uri="{FF2B5EF4-FFF2-40B4-BE49-F238E27FC236}">
                <a16:creationId xmlns:a16="http://schemas.microsoft.com/office/drawing/2014/main" xmlns="" id="{40986F3B-B344-43DD-8F65-E5AE80A9FCC9}"/>
              </a:ext>
            </a:extLst>
          </p:cNvPr>
          <p:cNvPicPr>
            <a:picLocks noChangeAspect="1"/>
          </p:cNvPicPr>
          <p:nvPr/>
        </p:nvPicPr>
        <p:blipFill>
          <a:blip r:embed="rId6"/>
          <a:stretch>
            <a:fillRect/>
          </a:stretch>
        </p:blipFill>
        <p:spPr>
          <a:xfrm>
            <a:off x="4826623" y="1432492"/>
            <a:ext cx="3930959" cy="3925476"/>
          </a:xfrm>
          <a:prstGeom prst="rect">
            <a:avLst/>
          </a:prstGeom>
        </p:spPr>
      </p:pic>
      <p:pic>
        <p:nvPicPr>
          <p:cNvPr id="16" name="Картина 15">
            <a:extLst>
              <a:ext uri="{FF2B5EF4-FFF2-40B4-BE49-F238E27FC236}">
                <a16:creationId xmlns:a16="http://schemas.microsoft.com/office/drawing/2014/main" xmlns="" id="{08770332-B135-4D22-8758-BB0533B6E6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7149" y="1799532"/>
            <a:ext cx="4636852" cy="3445696"/>
          </a:xfrm>
          <a:prstGeom prst="rect">
            <a:avLst/>
          </a:prstGeom>
        </p:spPr>
      </p:pic>
      <p:pic>
        <p:nvPicPr>
          <p:cNvPr id="18" name="Картина 17">
            <a:extLst>
              <a:ext uri="{FF2B5EF4-FFF2-40B4-BE49-F238E27FC236}">
                <a16:creationId xmlns:a16="http://schemas.microsoft.com/office/drawing/2014/main" xmlns="" id="{73E44BF7-D8FB-4042-9299-DE026C7375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24865" y="1574224"/>
            <a:ext cx="3819135" cy="3064294"/>
          </a:xfrm>
          <a:prstGeom prst="rect">
            <a:avLst/>
          </a:prstGeom>
        </p:spPr>
      </p:pic>
      <p:pic>
        <p:nvPicPr>
          <p:cNvPr id="20" name="Картина 19">
            <a:extLst>
              <a:ext uri="{FF2B5EF4-FFF2-40B4-BE49-F238E27FC236}">
                <a16:creationId xmlns:a16="http://schemas.microsoft.com/office/drawing/2014/main" xmlns="" id="{AC501A99-DF2F-4D8D-8C75-ECFCB88452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5388" y="1421976"/>
            <a:ext cx="3578612" cy="3216541"/>
          </a:xfrm>
          <a:prstGeom prst="rect">
            <a:avLst/>
          </a:prstGeom>
        </p:spPr>
      </p:pic>
      <p:pic>
        <p:nvPicPr>
          <p:cNvPr id="22" name="Картина 21">
            <a:extLst>
              <a:ext uri="{FF2B5EF4-FFF2-40B4-BE49-F238E27FC236}">
                <a16:creationId xmlns:a16="http://schemas.microsoft.com/office/drawing/2014/main" xmlns="" id="{D93ECA2B-199E-4342-B718-6160127489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7121" y="1455430"/>
            <a:ext cx="3582027" cy="3183088"/>
          </a:xfrm>
          <a:prstGeom prst="rect">
            <a:avLst/>
          </a:prstGeom>
        </p:spPr>
      </p:pic>
      <p:sp>
        <p:nvSpPr>
          <p:cNvPr id="5" name="Title 4"/>
          <p:cNvSpPr>
            <a:spLocks noGrp="1"/>
          </p:cNvSpPr>
          <p:nvPr>
            <p:ph type="title"/>
          </p:nvPr>
        </p:nvSpPr>
        <p:spPr/>
        <p:txBody>
          <a:bodyPr/>
          <a:lstStyle/>
          <a:p>
            <a:endParaRPr lang="bg-BG"/>
          </a:p>
        </p:txBody>
      </p:sp>
    </p:spTree>
    <p:extLst>
      <p:ext uri="{BB962C8B-B14F-4D97-AF65-F5344CB8AC3E}">
        <p14:creationId xmlns:p14="http://schemas.microsoft.com/office/powerpoint/2010/main" val="32046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артина 1">
            <a:extLst>
              <a:ext uri="{FF2B5EF4-FFF2-40B4-BE49-F238E27FC236}">
                <a16:creationId xmlns:a16="http://schemas.microsoft.com/office/drawing/2014/main" xmlns="" id="{BFF79FB8-4625-4717-B943-C0F3043B1B90}"/>
              </a:ext>
            </a:extLst>
          </p:cNvPr>
          <p:cNvPicPr>
            <a:picLocks noChangeAspect="1"/>
          </p:cNvPicPr>
          <p:nvPr/>
        </p:nvPicPr>
        <p:blipFill>
          <a:blip r:embed="rId2"/>
          <a:stretch>
            <a:fillRect/>
          </a:stretch>
        </p:blipFill>
        <p:spPr>
          <a:xfrm>
            <a:off x="-54552" y="1"/>
            <a:ext cx="9266093" cy="1058333"/>
          </a:xfrm>
          <a:prstGeom prst="rect">
            <a:avLst/>
          </a:prstGeom>
        </p:spPr>
      </p:pic>
      <p:sp>
        <p:nvSpPr>
          <p:cNvPr id="3" name="Текстово поле 2">
            <a:extLst>
              <a:ext uri="{FF2B5EF4-FFF2-40B4-BE49-F238E27FC236}">
                <a16:creationId xmlns:a16="http://schemas.microsoft.com/office/drawing/2014/main" xmlns="" id="{6E926EFE-2520-463A-BE98-E08208652148}"/>
              </a:ext>
            </a:extLst>
          </p:cNvPr>
          <p:cNvSpPr txBox="1"/>
          <p:nvPr/>
        </p:nvSpPr>
        <p:spPr>
          <a:xfrm>
            <a:off x="85725" y="236779"/>
            <a:ext cx="4217245" cy="584775"/>
          </a:xfrm>
          <a:prstGeom prst="rect">
            <a:avLst/>
          </a:prstGeom>
          <a:noFill/>
        </p:spPr>
        <p:txBody>
          <a:bodyPr wrap="none" rtlCol="0">
            <a:spAutoFit/>
          </a:bodyPr>
          <a:lstStyle/>
          <a:p>
            <a:r>
              <a:rPr lang="bg-BG" sz="3200" b="1" dirty="0">
                <a:solidFill>
                  <a:schemeClr val="bg1"/>
                </a:solidFill>
              </a:rPr>
              <a:t>ТРУДНОСТИ И ГРЕШКИ</a:t>
            </a:r>
          </a:p>
        </p:txBody>
      </p:sp>
      <p:sp>
        <p:nvSpPr>
          <p:cNvPr id="4" name="Текстово поле 3">
            <a:extLst>
              <a:ext uri="{FF2B5EF4-FFF2-40B4-BE49-F238E27FC236}">
                <a16:creationId xmlns:a16="http://schemas.microsoft.com/office/drawing/2014/main" xmlns="" id="{BF54CFD9-6DE3-4A9A-9616-263FE7CEC9C3}"/>
              </a:ext>
            </a:extLst>
          </p:cNvPr>
          <p:cNvSpPr txBox="1"/>
          <p:nvPr/>
        </p:nvSpPr>
        <p:spPr>
          <a:xfrm>
            <a:off x="226003" y="1431059"/>
            <a:ext cx="4613564" cy="1754326"/>
          </a:xfrm>
          <a:prstGeom prst="rect">
            <a:avLst/>
          </a:prstGeom>
          <a:noFill/>
        </p:spPr>
        <p:txBody>
          <a:bodyPr wrap="square" rtlCol="0">
            <a:spAutoFit/>
          </a:bodyPr>
          <a:lstStyle/>
          <a:p>
            <a:pPr marL="285750" indent="-285750">
              <a:buFont typeface="Arial" panose="020B0604020202020204" pitchFamily="34" charset="0"/>
              <a:buChar char="•"/>
            </a:pPr>
            <a:r>
              <a:rPr lang="bg-BG" dirty="0"/>
              <a:t>ИЗГРАЖДАНЕ НА ПУБЛИЧЕН ИМИДЖ</a:t>
            </a:r>
          </a:p>
          <a:p>
            <a:pPr marL="285750" indent="-285750">
              <a:buFont typeface="Arial" panose="020B0604020202020204" pitchFamily="34" charset="0"/>
              <a:buChar char="•"/>
            </a:pPr>
            <a:r>
              <a:rPr lang="bg-BG" dirty="0"/>
              <a:t>НЕОСЪЩЕСТВЕНИ ПРОЕКТИ</a:t>
            </a:r>
          </a:p>
          <a:p>
            <a:pPr marL="285750" indent="-285750">
              <a:buFont typeface="Arial" panose="020B0604020202020204" pitchFamily="34" charset="0"/>
              <a:buChar char="•"/>
            </a:pPr>
            <a:r>
              <a:rPr lang="bg-BG" dirty="0"/>
              <a:t>ЛИПСА НА МОТИВАЦИЯ</a:t>
            </a:r>
          </a:p>
          <a:p>
            <a:pPr marL="285750" indent="-285750">
              <a:buFont typeface="Arial" panose="020B0604020202020204" pitchFamily="34" charset="0"/>
              <a:buChar char="•"/>
            </a:pPr>
            <a:r>
              <a:rPr lang="bg-BG" dirty="0"/>
              <a:t>НЕРЕДОВНИ ПОСЕЩЕНИЯ НА СБИРКА</a:t>
            </a:r>
          </a:p>
          <a:p>
            <a:pPr marL="285750" indent="-285750">
              <a:buFont typeface="Arial" panose="020B0604020202020204" pitchFamily="34" charset="0"/>
              <a:buChar char="•"/>
            </a:pPr>
            <a:endParaRPr lang="bg-BG" dirty="0"/>
          </a:p>
          <a:p>
            <a:pPr marL="285750" indent="-285750">
              <a:buFont typeface="Arial" panose="020B0604020202020204" pitchFamily="34" charset="0"/>
              <a:buChar char="•"/>
            </a:pPr>
            <a:endParaRPr lang="bg-BG" dirty="0"/>
          </a:p>
        </p:txBody>
      </p:sp>
      <p:pic>
        <p:nvPicPr>
          <p:cNvPr id="5" name="Картина 4">
            <a:extLst>
              <a:ext uri="{FF2B5EF4-FFF2-40B4-BE49-F238E27FC236}">
                <a16:creationId xmlns:a16="http://schemas.microsoft.com/office/drawing/2014/main" xmlns="" id="{A2BCA694-5B64-4733-984B-9128A402808F}"/>
              </a:ext>
            </a:extLst>
          </p:cNvPr>
          <p:cNvPicPr>
            <a:picLocks noChangeAspect="1"/>
          </p:cNvPicPr>
          <p:nvPr/>
        </p:nvPicPr>
        <p:blipFill>
          <a:blip r:embed="rId2"/>
          <a:stretch>
            <a:fillRect/>
          </a:stretch>
        </p:blipFill>
        <p:spPr>
          <a:xfrm>
            <a:off x="-54552" y="2899833"/>
            <a:ext cx="9266093" cy="887269"/>
          </a:xfrm>
          <a:prstGeom prst="rect">
            <a:avLst/>
          </a:prstGeom>
        </p:spPr>
      </p:pic>
      <p:sp>
        <p:nvSpPr>
          <p:cNvPr id="6" name="Текстово поле 5">
            <a:extLst>
              <a:ext uri="{FF2B5EF4-FFF2-40B4-BE49-F238E27FC236}">
                <a16:creationId xmlns:a16="http://schemas.microsoft.com/office/drawing/2014/main" xmlns="" id="{02D0FE3E-0AE7-46BF-BF22-A4B7DF47A809}"/>
              </a:ext>
            </a:extLst>
          </p:cNvPr>
          <p:cNvSpPr txBox="1"/>
          <p:nvPr/>
        </p:nvSpPr>
        <p:spPr>
          <a:xfrm>
            <a:off x="85725" y="3202327"/>
            <a:ext cx="7961410" cy="584775"/>
          </a:xfrm>
          <a:prstGeom prst="rect">
            <a:avLst/>
          </a:prstGeom>
          <a:noFill/>
        </p:spPr>
        <p:txBody>
          <a:bodyPr wrap="none" rtlCol="0">
            <a:spAutoFit/>
          </a:bodyPr>
          <a:lstStyle/>
          <a:p>
            <a:r>
              <a:rPr lang="bg-BG" sz="3200" b="1" dirty="0">
                <a:solidFill>
                  <a:schemeClr val="bg1"/>
                </a:solidFill>
              </a:rPr>
              <a:t>ПРЕДИЗВИКАТЕЛСТВА И ТЕХНИТЕ РЕШЕНИЯ</a:t>
            </a:r>
          </a:p>
        </p:txBody>
      </p:sp>
      <p:sp>
        <p:nvSpPr>
          <p:cNvPr id="7" name="Текстово поле 6">
            <a:extLst>
              <a:ext uri="{FF2B5EF4-FFF2-40B4-BE49-F238E27FC236}">
                <a16:creationId xmlns:a16="http://schemas.microsoft.com/office/drawing/2014/main" xmlns="" id="{9B62C4B7-1847-404F-8D4D-E668C1573DA6}"/>
              </a:ext>
            </a:extLst>
          </p:cNvPr>
          <p:cNvSpPr txBox="1"/>
          <p:nvPr/>
        </p:nvSpPr>
        <p:spPr>
          <a:xfrm>
            <a:off x="257175" y="3787102"/>
            <a:ext cx="4878532" cy="2616101"/>
          </a:xfrm>
          <a:prstGeom prst="rect">
            <a:avLst/>
          </a:prstGeom>
          <a:noFill/>
        </p:spPr>
        <p:txBody>
          <a:bodyPr wrap="square" rtlCol="0">
            <a:spAutoFit/>
          </a:bodyPr>
          <a:lstStyle/>
          <a:p>
            <a:pPr marL="285750" indent="-285750">
              <a:buFont typeface="Arial" panose="020B0604020202020204" pitchFamily="34" charset="0"/>
              <a:buChar char="•"/>
            </a:pPr>
            <a:r>
              <a:rPr lang="bg-BG" sz="1600" dirty="0"/>
              <a:t>ЗАЩИТАВАНЕ НА НАШИТЕ ПОЗИЦИИ</a:t>
            </a:r>
          </a:p>
          <a:p>
            <a:pPr marL="285750" indent="-285750">
              <a:buFont typeface="Arial" panose="020B0604020202020204" pitchFamily="34" charset="0"/>
              <a:buChar char="•"/>
            </a:pPr>
            <a:r>
              <a:rPr lang="bg-BG" sz="1600" dirty="0"/>
              <a:t>ПО-БЪРЗО ТЕМПО НА РАЗВИТИЕ</a:t>
            </a:r>
          </a:p>
          <a:p>
            <a:pPr marL="285750" indent="-285750">
              <a:buFont typeface="Arial" panose="020B0604020202020204" pitchFamily="34" charset="0"/>
              <a:buChar char="•"/>
            </a:pPr>
            <a:r>
              <a:rPr lang="bg-BG" sz="1600" dirty="0"/>
              <a:t>ПОПУЛЯРИЗИРАНЕ НА ДЕЙНОСТТА НИ</a:t>
            </a:r>
          </a:p>
          <a:p>
            <a:pPr marL="285750" indent="-285750">
              <a:buFont typeface="Arial" panose="020B0604020202020204" pitchFamily="34" charset="0"/>
              <a:buChar char="•"/>
            </a:pPr>
            <a:r>
              <a:rPr lang="ru-RU" sz="1600" dirty="0"/>
              <a:t>ПОДКРЕПА НА РАК И ИАК</a:t>
            </a:r>
            <a:endParaRPr lang="bg-BG" sz="1600" dirty="0"/>
          </a:p>
          <a:p>
            <a:pPr marL="285750" indent="-285750">
              <a:buFont typeface="Arial" panose="020B0604020202020204" pitchFamily="34" charset="0"/>
              <a:buChar char="•"/>
            </a:pPr>
            <a:r>
              <a:rPr lang="bg-BG" sz="1600" dirty="0"/>
              <a:t>МОТИВАЦИЯ</a:t>
            </a:r>
          </a:p>
          <a:p>
            <a:pPr marL="285750" indent="-285750">
              <a:buFont typeface="Arial" panose="020B0604020202020204" pitchFamily="34" charset="0"/>
              <a:buChar char="•"/>
            </a:pPr>
            <a:r>
              <a:rPr lang="bg-BG" sz="1600" dirty="0"/>
              <a:t>ПРИВЛИЧАНЕ НА НОВИ ЧЛЕНОВЕ</a:t>
            </a:r>
          </a:p>
          <a:p>
            <a:pPr marL="285750" indent="-285750">
              <a:buFont typeface="Arial" panose="020B0604020202020204" pitchFamily="34" charset="0"/>
              <a:buChar char="•"/>
            </a:pPr>
            <a:r>
              <a:rPr lang="bg-BG" sz="1600" dirty="0"/>
              <a:t>ВРЪЗКА И КОМУНИКАЦИЯ С КЛУБОВЕТЕ В СТРАНАТА</a:t>
            </a:r>
          </a:p>
          <a:p>
            <a:pPr marL="285750" indent="-285750">
              <a:buFont typeface="Arial" panose="020B0604020202020204" pitchFamily="34" charset="0"/>
              <a:buChar char="•"/>
            </a:pPr>
            <a:r>
              <a:rPr lang="bg-BG" sz="1600" dirty="0"/>
              <a:t>ПОВЕЧЕ ОБЩИ ПРОЕКТИ</a:t>
            </a:r>
          </a:p>
          <a:p>
            <a:pPr marL="285750" indent="-285750">
              <a:buFont typeface="Arial" panose="020B0604020202020204" pitchFamily="34" charset="0"/>
              <a:buChar char="•"/>
            </a:pPr>
            <a:endParaRPr lang="bg-BG" sz="1600" dirty="0"/>
          </a:p>
        </p:txBody>
      </p:sp>
      <p:sp>
        <p:nvSpPr>
          <p:cNvPr id="8" name="Правоъгълник 7">
            <a:extLst>
              <a:ext uri="{FF2B5EF4-FFF2-40B4-BE49-F238E27FC236}">
                <a16:creationId xmlns:a16="http://schemas.microsoft.com/office/drawing/2014/main" xmlns="" id="{6FD769E4-7793-4795-81CC-BBA7F94ED8F3}"/>
              </a:ext>
            </a:extLst>
          </p:cNvPr>
          <p:cNvSpPr/>
          <p:nvPr/>
        </p:nvSpPr>
        <p:spPr>
          <a:xfrm>
            <a:off x="5860558" y="3787102"/>
            <a:ext cx="2774372" cy="2031325"/>
          </a:xfrm>
          <a:prstGeom prst="rect">
            <a:avLst/>
          </a:prstGeom>
        </p:spPr>
        <p:txBody>
          <a:bodyPr wrap="square">
            <a:spAutoFit/>
          </a:bodyPr>
          <a:lstStyle/>
          <a:p>
            <a:r>
              <a:rPr lang="ru-RU" b="1" i="1" u="none" strike="noStrike" dirty="0">
                <a:effectLst/>
                <a:latin typeface="inherit"/>
              </a:rPr>
              <a:t>“</a:t>
            </a:r>
            <a:r>
              <a:rPr lang="ru-RU" b="1" i="1" u="none" strike="noStrike" dirty="0" err="1">
                <a:effectLst/>
                <a:latin typeface="inherit"/>
              </a:rPr>
              <a:t>Ако</a:t>
            </a:r>
            <a:r>
              <a:rPr lang="ru-RU" b="1" i="1" u="none" strike="noStrike" dirty="0">
                <a:effectLst/>
                <a:latin typeface="inherit"/>
              </a:rPr>
              <a:t> не </a:t>
            </a:r>
            <a:r>
              <a:rPr lang="ru-RU" b="1" i="1" u="none" strike="noStrike" dirty="0" err="1">
                <a:effectLst/>
                <a:latin typeface="inherit"/>
              </a:rPr>
              <a:t>ви</a:t>
            </a:r>
            <a:r>
              <a:rPr lang="ru-RU" b="1" i="1" u="none" strike="noStrike" dirty="0">
                <a:effectLst/>
                <a:latin typeface="inherit"/>
              </a:rPr>
              <a:t> </a:t>
            </a:r>
            <a:r>
              <a:rPr lang="ru-RU" b="1" i="1" u="none" strike="noStrike" dirty="0" err="1">
                <a:effectLst/>
                <a:latin typeface="inherit"/>
              </a:rPr>
              <a:t>харесва</a:t>
            </a:r>
            <a:r>
              <a:rPr lang="ru-RU" b="1" i="1" u="none" strike="noStrike" dirty="0">
                <a:effectLst/>
                <a:latin typeface="inherit"/>
              </a:rPr>
              <a:t> </a:t>
            </a:r>
            <a:r>
              <a:rPr lang="ru-RU" b="1" i="1" u="none" strike="noStrike" dirty="0" err="1">
                <a:effectLst/>
                <a:latin typeface="inherit"/>
              </a:rPr>
              <a:t>нещо</a:t>
            </a:r>
            <a:r>
              <a:rPr lang="ru-RU" b="1" i="1" u="none" strike="noStrike" dirty="0">
                <a:effectLst/>
                <a:latin typeface="inherit"/>
              </a:rPr>
              <a:t>, </a:t>
            </a:r>
            <a:r>
              <a:rPr lang="ru-RU" b="1" i="1" u="none" strike="noStrike" dirty="0" err="1">
                <a:effectLst/>
                <a:latin typeface="inherit"/>
              </a:rPr>
              <a:t>променете</a:t>
            </a:r>
            <a:r>
              <a:rPr lang="ru-RU" b="1" i="1" u="none" strike="noStrike" dirty="0">
                <a:effectLst/>
                <a:latin typeface="inherit"/>
              </a:rPr>
              <a:t> </a:t>
            </a:r>
            <a:r>
              <a:rPr lang="ru-RU" b="1" i="1" u="none" strike="noStrike" dirty="0" err="1">
                <a:effectLst/>
                <a:latin typeface="inherit"/>
              </a:rPr>
              <a:t>го</a:t>
            </a:r>
            <a:r>
              <a:rPr lang="ru-RU" b="1" i="1" u="none" strike="noStrike" dirty="0">
                <a:effectLst/>
                <a:latin typeface="inherit"/>
              </a:rPr>
              <a:t>. </a:t>
            </a:r>
            <a:r>
              <a:rPr lang="ru-RU" b="1" i="1" u="none" strike="noStrike" dirty="0" err="1">
                <a:effectLst/>
                <a:latin typeface="inherit"/>
              </a:rPr>
              <a:t>Ако</a:t>
            </a:r>
            <a:r>
              <a:rPr lang="ru-RU" b="1" i="1" u="none" strike="noStrike" dirty="0">
                <a:effectLst/>
                <a:latin typeface="inherit"/>
              </a:rPr>
              <a:t> не можете да </a:t>
            </a:r>
            <a:r>
              <a:rPr lang="ru-RU" b="1" i="1" u="none" strike="noStrike" dirty="0" err="1">
                <a:effectLst/>
                <a:latin typeface="inherit"/>
              </a:rPr>
              <a:t>го</a:t>
            </a:r>
            <a:r>
              <a:rPr lang="ru-RU" b="1" i="1" u="none" strike="noStrike" dirty="0">
                <a:effectLst/>
                <a:latin typeface="inherit"/>
              </a:rPr>
              <a:t> </a:t>
            </a:r>
            <a:r>
              <a:rPr lang="ru-RU" b="1" i="1" u="none" strike="noStrike" dirty="0" err="1">
                <a:effectLst/>
                <a:latin typeface="inherit"/>
              </a:rPr>
              <a:t>промените</a:t>
            </a:r>
            <a:r>
              <a:rPr lang="ru-RU" b="1" i="1" u="none" strike="noStrike" dirty="0">
                <a:effectLst/>
                <a:latin typeface="inherit"/>
              </a:rPr>
              <a:t>, </a:t>
            </a:r>
            <a:r>
              <a:rPr lang="ru-RU" b="1" i="1" u="none" strike="noStrike" dirty="0" err="1">
                <a:effectLst/>
                <a:latin typeface="inherit"/>
              </a:rPr>
              <a:t>променете</a:t>
            </a:r>
            <a:r>
              <a:rPr lang="ru-RU" b="1" i="1" u="none" strike="noStrike" dirty="0">
                <a:effectLst/>
                <a:latin typeface="inherit"/>
              </a:rPr>
              <a:t> начина, по </a:t>
            </a:r>
            <a:r>
              <a:rPr lang="ru-RU" b="1" i="1" u="none" strike="noStrike" dirty="0" err="1">
                <a:effectLst/>
                <a:latin typeface="inherit"/>
              </a:rPr>
              <a:t>който</a:t>
            </a:r>
            <a:r>
              <a:rPr lang="ru-RU" b="1" i="1" u="none" strike="noStrike" dirty="0">
                <a:effectLst/>
                <a:latin typeface="inherit"/>
              </a:rPr>
              <a:t> </a:t>
            </a:r>
            <a:r>
              <a:rPr lang="ru-RU" b="1" i="1" u="none" strike="noStrike" dirty="0" err="1">
                <a:effectLst/>
                <a:latin typeface="inherit"/>
              </a:rPr>
              <a:t>мислите</a:t>
            </a:r>
            <a:r>
              <a:rPr lang="ru-RU" b="1" i="1" u="none" strike="noStrike" dirty="0">
                <a:effectLst/>
                <a:latin typeface="inherit"/>
              </a:rPr>
              <a:t> за него. “</a:t>
            </a:r>
            <a:endParaRPr lang="bg-BG" b="1" i="1" dirty="0"/>
          </a:p>
        </p:txBody>
      </p:sp>
    </p:spTree>
    <p:extLst>
      <p:ext uri="{BB962C8B-B14F-4D97-AF65-F5344CB8AC3E}">
        <p14:creationId xmlns:p14="http://schemas.microsoft.com/office/powerpoint/2010/main" val="246505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81413" y="2571750"/>
            <a:ext cx="5462587" cy="1200150"/>
          </a:xfrm>
          <a:prstGeom prst="rect">
            <a:avLst/>
          </a:prstGeom>
          <a:noFill/>
        </p:spPr>
        <p:txBody>
          <a:bodyPr>
            <a:spAutoFit/>
          </a:bodyPr>
          <a:lstStyle/>
          <a:p>
            <a:pPr algn="ctr" eaLnBrk="1" hangingPunct="1">
              <a:defRPr/>
            </a:pPr>
            <a:r>
              <a:rPr lang="bg-BG" sz="3600" b="1" dirty="0">
                <a:solidFill>
                  <a:srgbClr val="002060"/>
                </a:solidFill>
                <a:effectLst>
                  <a:outerShdw blurRad="38100" dist="38100" dir="2700000" algn="tl">
                    <a:srgbClr val="000000">
                      <a:alpha val="43137"/>
                    </a:srgbClr>
                  </a:outerShdw>
                </a:effectLst>
                <a:latin typeface="Arial Narrow" pitchFamily="34" charset="0"/>
              </a:rPr>
              <a:t>НА ДОБЪР ЧАС </a:t>
            </a:r>
          </a:p>
          <a:p>
            <a:pPr algn="ctr" eaLnBrk="1" hangingPunct="1">
              <a:defRPr/>
            </a:pPr>
            <a:r>
              <a:rPr lang="bg-BG" sz="3600" b="1" dirty="0">
                <a:solidFill>
                  <a:srgbClr val="002060"/>
                </a:solidFill>
                <a:effectLst>
                  <a:outerShdw blurRad="38100" dist="38100" dir="2700000" algn="tl">
                    <a:srgbClr val="000000">
                      <a:alpha val="43137"/>
                    </a:srgbClr>
                  </a:outerShdw>
                </a:effectLst>
                <a:latin typeface="Arial Narrow" pitchFamily="34" charset="0"/>
              </a:rPr>
              <a:t>И УСПЕХ!</a:t>
            </a:r>
          </a:p>
        </p:txBody>
      </p:sp>
      <p:pic>
        <p:nvPicPr>
          <p:cNvPr id="3" name="The Good The Bad The Ugly Mp3 Download.fl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72311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Google Shape;248;p57"/>
          <p:cNvSpPr txBox="1">
            <a:spLocks noGrp="1"/>
          </p:cNvSpPr>
          <p:nvPr>
            <p:ph type="ctrTitle"/>
          </p:nvPr>
        </p:nvSpPr>
        <p:spPr>
          <a:effectLst>
            <a:outerShdw blurRad="63500" dist="50799" dir="2700000">
              <a:srgbClr val="000000">
                <a:alpha val="39607"/>
              </a:srgbClr>
            </a:outerShdw>
          </a:effectLst>
        </p:spPr>
        <p:txBody>
          <a:bodyPr vert="horz" numCol="1" anchor="ctr" compatLnSpc="1">
            <a:prstTxWarp prst="textNoShape">
              <a:avLst/>
            </a:prstTxWarp>
            <a:noAutofit/>
          </a:bodyPr>
          <a:lstStyle/>
          <a:p>
            <a:pPr eaLnBrk="1" hangingPunct="1">
              <a:spcBef>
                <a:spcPct val="0"/>
              </a:spcBef>
              <a:spcAft>
                <a:spcPct val="0"/>
              </a:spcAft>
              <a:buSzPts val="1100"/>
            </a:pPr>
            <a:r>
              <a:rPr lang="en-US" sz="3600" smtClean="0">
                <a:solidFill>
                  <a:srgbClr val="FFFFFF"/>
                </a:solidFill>
                <a:latin typeface="Arial" charset="0"/>
                <a:cs typeface="Arial" charset="0"/>
                <a:sym typeface="Arial" charset="0"/>
              </a:rPr>
              <a:t>Разширяване чрез действия! </a:t>
            </a:r>
            <a:endParaRPr lang="bg-BG" sz="3600" smtClean="0">
              <a:solidFill>
                <a:srgbClr val="FFFFFF"/>
              </a:solidFill>
              <a:latin typeface="Arial Narrow" pitchFamily="34" charset="0"/>
              <a:cs typeface="Arial" charset="0"/>
              <a:sym typeface="Arial Narrow" pitchFamily="34" charset="0"/>
            </a:endParaRPr>
          </a:p>
        </p:txBody>
      </p:sp>
      <p:sp>
        <p:nvSpPr>
          <p:cNvPr id="27651" name="Google Shape;249;p57"/>
          <p:cNvSpPr txBox="1">
            <a:spLocks noGrp="1"/>
          </p:cNvSpPr>
          <p:nvPr>
            <p:ph type="subTitle" idx="1"/>
          </p:nvPr>
        </p:nvSpPr>
        <p:spPr bwMode="auto">
          <a:noFill/>
          <a:ln>
            <a:miter lim="800000"/>
            <a:headEnd/>
            <a:tailEnd/>
          </a:ln>
        </p:spPr>
        <p:txBody>
          <a:bodyPr vert="horz" numCol="1" compatLnSpc="1">
            <a:prstTxWarp prst="textNoShape">
              <a:avLst/>
            </a:prstTxWarp>
            <a:normAutofit fontScale="92500" lnSpcReduction="10000"/>
          </a:bodyPr>
          <a:lstStyle/>
          <a:p>
            <a:pPr marL="0" indent="0" eaLnBrk="1" hangingPunct="1">
              <a:spcBef>
                <a:spcPct val="0"/>
              </a:spcBef>
              <a:spcAft>
                <a:spcPct val="0"/>
              </a:spcAft>
              <a:buClr>
                <a:srgbClr val="00246C"/>
              </a:buClr>
              <a:buSzPts val="2400"/>
              <a:buFont typeface="Arial" charset="0"/>
              <a:buNone/>
            </a:pPr>
            <a:r>
              <a:rPr lang="en-US" sz="2400" b="1" dirty="0" err="1" smtClean="0">
                <a:solidFill>
                  <a:srgbClr val="00246C"/>
                </a:solidFill>
                <a:latin typeface="Georgia" pitchFamily="18" charset="0"/>
                <a:cs typeface="Arial" charset="0"/>
                <a:sym typeface="Georgia" pitchFamily="18" charset="0"/>
              </a:rPr>
              <a:t>Мисия</a:t>
            </a:r>
            <a:r>
              <a:rPr lang="en-US" sz="2400" b="1" dirty="0" smtClean="0">
                <a:solidFill>
                  <a:srgbClr val="00246C"/>
                </a:solidFill>
                <a:latin typeface="Georgia" pitchFamily="18" charset="0"/>
                <a:cs typeface="Arial" charset="0"/>
                <a:sym typeface="Georgia" pitchFamily="18" charset="0"/>
              </a:rPr>
              <a:t>, </a:t>
            </a:r>
            <a:r>
              <a:rPr lang="en-US" sz="2400" b="1" dirty="0" err="1" smtClean="0">
                <a:solidFill>
                  <a:srgbClr val="00246C"/>
                </a:solidFill>
                <a:latin typeface="Georgia" pitchFamily="18" charset="0"/>
                <a:cs typeface="Arial" charset="0"/>
                <a:sym typeface="Georgia" pitchFamily="18" charset="0"/>
              </a:rPr>
              <a:t>Визия</a:t>
            </a:r>
            <a:r>
              <a:rPr lang="en-US" sz="2400" b="1" dirty="0" smtClean="0">
                <a:solidFill>
                  <a:srgbClr val="00246C"/>
                </a:solidFill>
                <a:latin typeface="Georgia" pitchFamily="18" charset="0"/>
                <a:cs typeface="Arial" charset="0"/>
                <a:sym typeface="Georgia" pitchFamily="18" charset="0"/>
              </a:rPr>
              <a:t> и </a:t>
            </a:r>
            <a:r>
              <a:rPr lang="en-US" sz="2400" b="1" dirty="0" err="1" smtClean="0">
                <a:solidFill>
                  <a:srgbClr val="00246C"/>
                </a:solidFill>
                <a:latin typeface="Georgia" pitchFamily="18" charset="0"/>
                <a:cs typeface="Arial" charset="0"/>
                <a:sym typeface="Georgia" pitchFamily="18" charset="0"/>
              </a:rPr>
              <a:t>Ценности</a:t>
            </a:r>
            <a:r>
              <a:rPr lang="en-US" sz="2400" b="1" dirty="0" smtClean="0">
                <a:solidFill>
                  <a:srgbClr val="00246C"/>
                </a:solidFill>
                <a:latin typeface="Georgia" pitchFamily="18" charset="0"/>
                <a:cs typeface="Arial" charset="0"/>
                <a:sym typeface="Georgia" pitchFamily="18" charset="0"/>
              </a:rPr>
              <a:t> </a:t>
            </a:r>
            <a:endParaRPr lang="bg-BG" dirty="0" smtClean="0">
              <a:solidFill>
                <a:srgbClr val="00246C"/>
              </a:solidFill>
              <a:latin typeface="Georgia" pitchFamily="18" charset="0"/>
              <a:cs typeface="Arial" charset="0"/>
              <a:sym typeface="Georgia" pitchFamily="18" charset="0"/>
            </a:endParaRPr>
          </a:p>
          <a:p>
            <a:pPr marL="0" indent="0" eaLnBrk="1" hangingPunct="1">
              <a:spcBef>
                <a:spcPts val="400"/>
              </a:spcBef>
              <a:spcAft>
                <a:spcPct val="0"/>
              </a:spcAft>
              <a:buClr>
                <a:srgbClr val="00246C"/>
              </a:buClr>
              <a:buSzPts val="2000"/>
              <a:buFont typeface="Arial" charset="0"/>
              <a:buNone/>
            </a:pPr>
            <a:r>
              <a:rPr lang="en-US" sz="2000" b="1" dirty="0" err="1" smtClean="0">
                <a:solidFill>
                  <a:srgbClr val="00246C"/>
                </a:solidFill>
                <a:latin typeface="Georgia" pitchFamily="18" charset="0"/>
                <a:cs typeface="Arial" charset="0"/>
                <a:sym typeface="Georgia" pitchFamily="18" charset="0"/>
              </a:rPr>
              <a:t>Калоян</a:t>
            </a:r>
            <a:r>
              <a:rPr lang="en-US" sz="2000" b="1" dirty="0" smtClean="0">
                <a:solidFill>
                  <a:srgbClr val="00246C"/>
                </a:solidFill>
                <a:latin typeface="Georgia" pitchFamily="18" charset="0"/>
                <a:cs typeface="Arial" charset="0"/>
                <a:sym typeface="Georgia" pitchFamily="18" charset="0"/>
              </a:rPr>
              <a:t> </a:t>
            </a:r>
            <a:r>
              <a:rPr lang="en-US" sz="2000" b="1" dirty="0" err="1" smtClean="0">
                <a:solidFill>
                  <a:srgbClr val="00246C"/>
                </a:solidFill>
                <a:latin typeface="Georgia" pitchFamily="18" charset="0"/>
                <a:cs typeface="Arial" charset="0"/>
                <a:sym typeface="Georgia" pitchFamily="18" charset="0"/>
              </a:rPr>
              <a:t>Ганев</a:t>
            </a:r>
            <a:r>
              <a:rPr lang="en-US" sz="2000" b="1" dirty="0" smtClean="0">
                <a:solidFill>
                  <a:srgbClr val="00246C"/>
                </a:solidFill>
                <a:latin typeface="Georgia" pitchFamily="18" charset="0"/>
                <a:cs typeface="Arial" charset="0"/>
                <a:sym typeface="Georgia" pitchFamily="18" charset="0"/>
              </a:rPr>
              <a:t>, АДГ </a:t>
            </a:r>
            <a:r>
              <a:rPr lang="en-US" sz="2000" b="1" dirty="0" err="1" smtClean="0">
                <a:solidFill>
                  <a:srgbClr val="00246C"/>
                </a:solidFill>
                <a:latin typeface="Georgia" pitchFamily="18" charset="0"/>
                <a:cs typeface="Arial" charset="0"/>
                <a:sym typeface="Georgia" pitchFamily="18" charset="0"/>
              </a:rPr>
              <a:t>зона</a:t>
            </a:r>
            <a:r>
              <a:rPr lang="en-US" sz="2000" b="1" dirty="0" smtClean="0">
                <a:solidFill>
                  <a:srgbClr val="00246C"/>
                </a:solidFill>
                <a:latin typeface="Georgia" pitchFamily="18" charset="0"/>
                <a:cs typeface="Arial" charset="0"/>
                <a:sym typeface="Georgia" pitchFamily="18" charset="0"/>
              </a:rPr>
              <a:t> 12</a:t>
            </a:r>
            <a:endParaRPr lang="bg-BG" dirty="0" smtClean="0">
              <a:solidFill>
                <a:srgbClr val="00246C"/>
              </a:solidFill>
              <a:latin typeface="Georgia" pitchFamily="18" charset="0"/>
              <a:cs typeface="Arial" charset="0"/>
              <a:sym typeface="Georgia" pitchFamily="18" charset="0"/>
            </a:endParaRPr>
          </a:p>
          <a:p>
            <a:pPr marL="0" indent="0" eaLnBrk="1" hangingPunct="1">
              <a:spcBef>
                <a:spcPts val="400"/>
              </a:spcBef>
              <a:spcAft>
                <a:spcPct val="0"/>
              </a:spcAft>
              <a:buClr>
                <a:srgbClr val="00246C"/>
              </a:buClr>
              <a:buSzPts val="2000"/>
              <a:buFont typeface="Arial" charset="0"/>
              <a:buNone/>
            </a:pPr>
            <a:r>
              <a:rPr lang="en-US" sz="2000" b="1" dirty="0" smtClean="0">
                <a:solidFill>
                  <a:srgbClr val="00246C"/>
                </a:solidFill>
                <a:latin typeface="Georgia" pitchFamily="18" charset="0"/>
                <a:cs typeface="Arial" charset="0"/>
                <a:sym typeface="Georgia" pitchFamily="18" charset="0"/>
              </a:rPr>
              <a:t>РК Велико Търново - </a:t>
            </a:r>
            <a:r>
              <a:rPr lang="en-US" sz="2000" b="1" dirty="0" err="1" smtClean="0">
                <a:solidFill>
                  <a:srgbClr val="00246C"/>
                </a:solidFill>
                <a:latin typeface="Georgia" pitchFamily="18" charset="0"/>
                <a:cs typeface="Arial" charset="0"/>
                <a:sym typeface="Georgia" pitchFamily="18" charset="0"/>
              </a:rPr>
              <a:t>паст</a:t>
            </a:r>
            <a:r>
              <a:rPr lang="en-US" sz="2000" b="1" dirty="0" smtClean="0">
                <a:solidFill>
                  <a:srgbClr val="00246C"/>
                </a:solidFill>
                <a:latin typeface="Georgia" pitchFamily="18" charset="0"/>
                <a:cs typeface="Arial" charset="0"/>
                <a:sym typeface="Georgia" pitchFamily="18" charset="0"/>
              </a:rPr>
              <a:t> </a:t>
            </a:r>
            <a:r>
              <a:rPr lang="en-US" sz="2000" b="1" dirty="0" err="1" smtClean="0">
                <a:solidFill>
                  <a:srgbClr val="00246C"/>
                </a:solidFill>
                <a:latin typeface="Georgia" pitchFamily="18" charset="0"/>
                <a:cs typeface="Arial" charset="0"/>
                <a:sym typeface="Georgia" pitchFamily="18" charset="0"/>
              </a:rPr>
              <a:t>президент</a:t>
            </a:r>
            <a:r>
              <a:rPr lang="en-US" sz="2000" b="1" dirty="0" smtClean="0">
                <a:solidFill>
                  <a:srgbClr val="00246C"/>
                </a:solidFill>
                <a:latin typeface="Georgia" pitchFamily="18" charset="0"/>
                <a:cs typeface="Arial" charset="0"/>
                <a:sym typeface="Georgia" pitchFamily="18" charset="0"/>
              </a:rPr>
              <a:t> 17/18</a:t>
            </a:r>
            <a:endParaRPr lang="bg-BG" dirty="0" smtClean="0">
              <a:solidFill>
                <a:srgbClr val="00246C"/>
              </a:solidFill>
              <a:latin typeface="Georgia" pitchFamily="18" charset="0"/>
              <a:cs typeface="Arial" charset="0"/>
              <a:sym typeface="Georgia" pitchFamily="18" charset="0"/>
            </a:endParaRPr>
          </a:p>
        </p:txBody>
      </p:sp>
    </p:spTree>
    <p:extLst>
      <p:ext uri="{BB962C8B-B14F-4D97-AF65-F5344CB8AC3E}">
        <p14:creationId xmlns:p14="http://schemas.microsoft.com/office/powerpoint/2010/main" val="3099269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Google Shape;254;p58"/>
          <p:cNvSpPr txBox="1">
            <a:spLocks noGrp="1"/>
          </p:cNvSpPr>
          <p:nvPr>
            <p:ph type="title"/>
          </p:nvPr>
        </p:nvSpPr>
        <p:spPr bwMode="auto">
          <a:noFill/>
          <a:ln>
            <a:miter lim="800000"/>
            <a:headEnd/>
            <a:tailEnd/>
          </a:ln>
        </p:spPr>
        <p:txBody>
          <a:bodyPr vert="horz" numCol="1" compatLnSpc="1">
            <a:prstTxWarp prst="textNoShape">
              <a:avLst/>
            </a:prstTxWarp>
          </a:bodyPr>
          <a:lstStyle/>
          <a:p>
            <a:pPr eaLnBrk="1" hangingPunct="1">
              <a:spcBef>
                <a:spcPct val="0"/>
              </a:spcBef>
              <a:spcAft>
                <a:spcPct val="0"/>
              </a:spcAft>
              <a:buClr>
                <a:srgbClr val="FFFFFF"/>
              </a:buClr>
              <a:buSzPts val="2000"/>
              <a:buFont typeface="Arial Narrow" pitchFamily="34" charset="0"/>
              <a:buNone/>
            </a:pPr>
            <a:r>
              <a:rPr lang="en-US" b="1" smtClean="0">
                <a:solidFill>
                  <a:srgbClr val="FFFFFF"/>
                </a:solidFill>
                <a:latin typeface="Arial Narrow" pitchFamily="34" charset="0"/>
                <a:cs typeface="Arial" charset="0"/>
                <a:sym typeface="Arial Narrow" pitchFamily="34" charset="0"/>
              </a:rPr>
              <a:t>Мисия - Разширяване на нашият обхват</a:t>
            </a:r>
            <a:endParaRPr lang="bg-BG" smtClean="0">
              <a:solidFill>
                <a:srgbClr val="FFFFFF"/>
              </a:solidFill>
              <a:latin typeface="Arial Narrow" pitchFamily="34" charset="0"/>
              <a:cs typeface="Arial" charset="0"/>
              <a:sym typeface="Arial Narrow" pitchFamily="34" charset="0"/>
            </a:endParaRPr>
          </a:p>
        </p:txBody>
      </p:sp>
      <p:sp>
        <p:nvSpPr>
          <p:cNvPr id="28675" name="Google Shape;255;p58"/>
          <p:cNvSpPr txBox="1">
            <a:spLocks noGrp="1"/>
          </p:cNvSpPr>
          <p:nvPr>
            <p:ph idx="1"/>
          </p:nvPr>
        </p:nvSpPr>
        <p:spPr bwMode="auto">
          <a:noFill/>
          <a:ln>
            <a:miter lim="800000"/>
            <a:headEnd/>
            <a:tailEnd/>
          </a:ln>
        </p:spPr>
        <p:txBody>
          <a:bodyPr vert="horz" numCol="1" compatLnSpc="1">
            <a:prstTxWarp prst="textNoShape">
              <a:avLst/>
            </a:prstTxWarp>
          </a:bodyPr>
          <a:lstStyle/>
          <a:p>
            <a:pPr eaLnBrk="1" hangingPunct="1">
              <a:lnSpc>
                <a:spcPct val="115000"/>
              </a:lnSpc>
              <a:spcBef>
                <a:spcPct val="0"/>
              </a:spcBef>
              <a:spcAft>
                <a:spcPct val="0"/>
              </a:spcAft>
              <a:buClr>
                <a:srgbClr val="595959"/>
              </a:buClr>
              <a:buFont typeface="Arial" charset="0"/>
              <a:buAutoNum type="arabicPeriod"/>
            </a:pPr>
            <a:r>
              <a:rPr lang="en-US" smtClean="0">
                <a:solidFill>
                  <a:srgbClr val="595959"/>
                </a:solidFill>
                <a:latin typeface="Arial" charset="0"/>
                <a:cs typeface="Arial" charset="0"/>
                <a:sym typeface="Arial" charset="0"/>
              </a:rPr>
              <a:t>Увеличаване на членовете </a:t>
            </a:r>
            <a:endParaRPr lang="bg-BG" smtClean="0">
              <a:solidFill>
                <a:srgbClr val="595959"/>
              </a:solidFill>
              <a:latin typeface="Arial" charset="0"/>
              <a:cs typeface="Arial" charset="0"/>
              <a:sym typeface="Arial" charset="0"/>
            </a:endParaRPr>
          </a:p>
          <a:p>
            <a:pPr eaLnBrk="1" hangingPunct="1">
              <a:lnSpc>
                <a:spcPct val="115000"/>
              </a:lnSpc>
              <a:spcBef>
                <a:spcPts val="1600"/>
              </a:spcBef>
              <a:spcAft>
                <a:spcPct val="0"/>
              </a:spcAft>
              <a:buFont typeface="Arial" charset="0"/>
              <a:buNone/>
            </a:pPr>
            <a:endParaRPr lang="bg-BG" smtClean="0">
              <a:solidFill>
                <a:srgbClr val="595959"/>
              </a:solidFill>
              <a:latin typeface="Arial" charset="0"/>
              <a:cs typeface="Arial" charset="0"/>
              <a:sym typeface="Arial" charset="0"/>
            </a:endParaRPr>
          </a:p>
          <a:p>
            <a:pPr eaLnBrk="1" hangingPunct="1">
              <a:lnSpc>
                <a:spcPct val="115000"/>
              </a:lnSpc>
              <a:spcBef>
                <a:spcPts val="1600"/>
              </a:spcBef>
              <a:spcAft>
                <a:spcPct val="0"/>
              </a:spcAft>
              <a:buFont typeface="Arial" charset="0"/>
              <a:buNone/>
            </a:pPr>
            <a:endParaRPr lang="bg-BG" smtClean="0">
              <a:solidFill>
                <a:srgbClr val="595959"/>
              </a:solidFill>
              <a:latin typeface="Arial" charset="0"/>
              <a:cs typeface="Arial" charset="0"/>
              <a:sym typeface="Arial" charset="0"/>
            </a:endParaRPr>
          </a:p>
          <a:p>
            <a:pPr eaLnBrk="1" hangingPunct="1">
              <a:lnSpc>
                <a:spcPct val="115000"/>
              </a:lnSpc>
              <a:spcBef>
                <a:spcPts val="1600"/>
              </a:spcBef>
              <a:spcAft>
                <a:spcPct val="0"/>
              </a:spcAft>
              <a:buFont typeface="Arial" charset="0"/>
              <a:buNone/>
            </a:pPr>
            <a:r>
              <a:rPr lang="en-US" sz="1800" smtClean="0">
                <a:solidFill>
                  <a:srgbClr val="595959"/>
                </a:solidFill>
                <a:latin typeface="Arial" charset="0"/>
                <a:cs typeface="Arial" charset="0"/>
                <a:sym typeface="Arial" charset="0"/>
              </a:rPr>
              <a:t>       </a:t>
            </a:r>
            <a:endParaRPr lang="bg-BG" sz="1800" smtClean="0">
              <a:solidFill>
                <a:srgbClr val="595959"/>
              </a:solidFill>
              <a:latin typeface="Arial" charset="0"/>
              <a:cs typeface="Arial" charset="0"/>
              <a:sym typeface="Arial" charset="0"/>
            </a:endParaRPr>
          </a:p>
          <a:p>
            <a:pPr eaLnBrk="1" hangingPunct="1">
              <a:lnSpc>
                <a:spcPct val="115000"/>
              </a:lnSpc>
              <a:spcBef>
                <a:spcPts val="1600"/>
              </a:spcBef>
              <a:spcAft>
                <a:spcPct val="0"/>
              </a:spcAft>
              <a:buClr>
                <a:srgbClr val="000000"/>
              </a:buClr>
              <a:buSzPts val="1100"/>
              <a:buFont typeface="Arial" charset="0"/>
              <a:buNone/>
            </a:pPr>
            <a:endParaRPr lang="bg-BG" sz="2400" smtClean="0">
              <a:solidFill>
                <a:srgbClr val="002060"/>
              </a:solidFill>
              <a:latin typeface="Georgia" pitchFamily="18" charset="0"/>
              <a:cs typeface="Arial" charset="0"/>
              <a:sym typeface="Georgia" pitchFamily="18" charset="0"/>
            </a:endParaRPr>
          </a:p>
          <a:p>
            <a:pPr eaLnBrk="1" hangingPunct="1">
              <a:lnSpc>
                <a:spcPct val="115000"/>
              </a:lnSpc>
              <a:spcBef>
                <a:spcPts val="1600"/>
              </a:spcBef>
              <a:spcAft>
                <a:spcPts val="1600"/>
              </a:spcAft>
              <a:buClr>
                <a:srgbClr val="000000"/>
              </a:buClr>
              <a:buSzPts val="1100"/>
              <a:buFont typeface="Arial" charset="0"/>
              <a:buNone/>
            </a:pPr>
            <a:endParaRPr lang="bg-BG" sz="2400" smtClean="0">
              <a:solidFill>
                <a:srgbClr val="002060"/>
              </a:solidFill>
              <a:latin typeface="Georgia" pitchFamily="18" charset="0"/>
              <a:cs typeface="Arial" charset="0"/>
              <a:sym typeface="Georgia" pitchFamily="18" charset="0"/>
            </a:endParaRPr>
          </a:p>
        </p:txBody>
      </p:sp>
      <p:sp>
        <p:nvSpPr>
          <p:cNvPr id="28676" name="Google Shape;256;p58"/>
          <p:cNvSpPr txBox="1">
            <a:spLocks noChangeArrowheads="1"/>
          </p:cNvSpPr>
          <p:nvPr/>
        </p:nvSpPr>
        <p:spPr bwMode="auto">
          <a:xfrm>
            <a:off x="2124075" y="-100013"/>
            <a:ext cx="4519613" cy="376238"/>
          </a:xfrm>
          <a:prstGeom prst="rect">
            <a:avLst/>
          </a:prstGeom>
          <a:noFill/>
          <a:ln w="9525">
            <a:noFill/>
            <a:miter lim="800000"/>
            <a:headEnd/>
            <a:tailEnd/>
          </a:ln>
        </p:spPr>
        <p:txBody>
          <a:bodyPr lIns="91425" tIns="45700" rIns="91425" bIns="45700"/>
          <a:lstStyle/>
          <a:p>
            <a:pPr>
              <a:lnSpc>
                <a:spcPct val="107000"/>
              </a:lnSpc>
              <a:buClr>
                <a:srgbClr val="958D85"/>
              </a:buClr>
              <a:buSzPts val="1800"/>
              <a:buFont typeface="Calibri" pitchFamily="34" charset="0"/>
              <a:buNone/>
            </a:pPr>
            <a:r>
              <a:rPr lang="en-US" sz="1800">
                <a:solidFill>
                  <a:srgbClr val="958D85"/>
                </a:solidFill>
                <a:latin typeface="Calibri" pitchFamily="34" charset="0"/>
                <a:cs typeface="Calibri" pitchFamily="34" charset="0"/>
                <a:sym typeface="Calibri" pitchFamily="34" charset="0"/>
              </a:rPr>
              <a:t> </a:t>
            </a:r>
            <a:endParaRPr lang="bg-BG"/>
          </a:p>
        </p:txBody>
      </p:sp>
      <p:pic>
        <p:nvPicPr>
          <p:cNvPr id="28677" name="Google Shape;257;p58"/>
          <p:cNvPicPr preferRelativeResize="0">
            <a:picLocks noChangeAspect="1" noChangeArrowheads="1"/>
          </p:cNvPicPr>
          <p:nvPr/>
        </p:nvPicPr>
        <p:blipFill>
          <a:blip r:embed="rId3"/>
          <a:srcRect/>
          <a:stretch>
            <a:fillRect/>
          </a:stretch>
        </p:blipFill>
        <p:spPr bwMode="auto">
          <a:xfrm>
            <a:off x="1122363" y="1889125"/>
            <a:ext cx="4838700" cy="2722563"/>
          </a:xfrm>
          <a:prstGeom prst="rect">
            <a:avLst/>
          </a:prstGeom>
          <a:noFill/>
          <a:ln w="9525">
            <a:noFill/>
            <a:miter lim="800000"/>
            <a:headEnd/>
            <a:tailEnd/>
          </a:ln>
        </p:spPr>
      </p:pic>
      <p:pic>
        <p:nvPicPr>
          <p:cNvPr id="28678" name="Google Shape;258;p58"/>
          <p:cNvPicPr preferRelativeResize="0">
            <a:picLocks noChangeAspect="1" noChangeArrowheads="1"/>
          </p:cNvPicPr>
          <p:nvPr/>
        </p:nvPicPr>
        <p:blipFill>
          <a:blip r:embed="rId4"/>
          <a:srcRect/>
          <a:stretch>
            <a:fillRect/>
          </a:stretch>
        </p:blipFill>
        <p:spPr bwMode="auto">
          <a:xfrm>
            <a:off x="6272213" y="1684338"/>
            <a:ext cx="2349500" cy="3133725"/>
          </a:xfrm>
          <a:prstGeom prst="rect">
            <a:avLst/>
          </a:prstGeom>
          <a:noFill/>
          <a:ln w="9525">
            <a:noFill/>
            <a:miter lim="800000"/>
            <a:headEnd/>
            <a:tailEnd/>
          </a:ln>
        </p:spPr>
      </p:pic>
      <p:sp>
        <p:nvSpPr>
          <p:cNvPr id="28679" name="Google Shape;259;p58"/>
          <p:cNvSpPr txBox="1">
            <a:spLocks noChangeArrowheads="1"/>
          </p:cNvSpPr>
          <p:nvPr/>
        </p:nvSpPr>
        <p:spPr bwMode="auto">
          <a:xfrm>
            <a:off x="1012825" y="5089525"/>
            <a:ext cx="7332663" cy="855663"/>
          </a:xfrm>
          <a:prstGeom prst="rect">
            <a:avLst/>
          </a:prstGeom>
          <a:noFill/>
          <a:ln w="9525">
            <a:noFill/>
            <a:miter lim="800000"/>
            <a:headEnd/>
            <a:tailEnd/>
          </a:ln>
        </p:spPr>
        <p:txBody>
          <a:bodyPr lIns="91425" tIns="91425" rIns="91425" bIns="91425"/>
          <a:lstStyle/>
          <a:p>
            <a:pPr>
              <a:lnSpc>
                <a:spcPct val="115000"/>
              </a:lnSpc>
              <a:spcAft>
                <a:spcPts val="1600"/>
              </a:spcAft>
              <a:buClr>
                <a:srgbClr val="000000"/>
              </a:buClr>
              <a:buSzPts val="1100"/>
              <a:buFont typeface="Arial" charset="0"/>
              <a:buNone/>
            </a:pPr>
            <a:r>
              <a:rPr lang="en-US" sz="2400" dirty="0">
                <a:solidFill>
                  <a:schemeClr val="tx2"/>
                </a:solidFill>
                <a:latin typeface="Georgia" pitchFamily="18" charset="0"/>
                <a:sym typeface="Georgia" pitchFamily="18" charset="0"/>
              </a:rPr>
              <a:t>СРК </a:t>
            </a:r>
            <a:r>
              <a:rPr lang="en-US" sz="2400" dirty="0" err="1">
                <a:solidFill>
                  <a:schemeClr val="tx2"/>
                </a:solidFill>
                <a:latin typeface="Georgia" pitchFamily="18" charset="0"/>
                <a:sym typeface="Georgia" pitchFamily="18" charset="0"/>
              </a:rPr>
              <a:t>Павликени</a:t>
            </a:r>
            <a:r>
              <a:rPr lang="en-US" sz="2400" dirty="0">
                <a:solidFill>
                  <a:schemeClr val="tx2"/>
                </a:solidFill>
                <a:latin typeface="Georgia" pitchFamily="18" charset="0"/>
                <a:sym typeface="Georgia" pitchFamily="18" charset="0"/>
              </a:rPr>
              <a:t> - </a:t>
            </a:r>
            <a:r>
              <a:rPr lang="en-US" sz="2400" dirty="0" err="1">
                <a:solidFill>
                  <a:schemeClr val="tx2"/>
                </a:solidFill>
                <a:latin typeface="Georgia" pitchFamily="18" charset="0"/>
                <a:sym typeface="Georgia" pitchFamily="18" charset="0"/>
              </a:rPr>
              <a:t>Бяла</a:t>
            </a:r>
            <a:r>
              <a:rPr lang="en-US" sz="2400" dirty="0">
                <a:solidFill>
                  <a:schemeClr val="tx2"/>
                </a:solidFill>
                <a:latin typeface="Georgia" pitchFamily="18" charset="0"/>
                <a:sym typeface="Georgia" pitchFamily="18" charset="0"/>
              </a:rPr>
              <a:t> </a:t>
            </a:r>
            <a:r>
              <a:rPr lang="en-US" sz="2400" dirty="0" err="1">
                <a:solidFill>
                  <a:schemeClr val="tx2"/>
                </a:solidFill>
                <a:latin typeface="Georgia" pitchFamily="18" charset="0"/>
                <a:sym typeface="Georgia" pitchFamily="18" charset="0"/>
              </a:rPr>
              <a:t>Черква</a:t>
            </a:r>
            <a:r>
              <a:rPr lang="en-US" sz="2400" dirty="0">
                <a:solidFill>
                  <a:schemeClr val="tx2"/>
                </a:solidFill>
                <a:latin typeface="Georgia" pitchFamily="18" charset="0"/>
                <a:sym typeface="Georgia" pitchFamily="18" charset="0"/>
              </a:rPr>
              <a:t> - 9 </a:t>
            </a:r>
            <a:r>
              <a:rPr lang="en-US" sz="2400" dirty="0" err="1">
                <a:solidFill>
                  <a:schemeClr val="tx2"/>
                </a:solidFill>
                <a:latin typeface="Georgia" pitchFamily="18" charset="0"/>
                <a:sym typeface="Georgia" pitchFamily="18" charset="0"/>
              </a:rPr>
              <a:t>члена</a:t>
            </a:r>
            <a:endParaRPr lang="bg-BG" dirty="0">
              <a:solidFill>
                <a:schemeClr val="tx2"/>
              </a:solidFill>
            </a:endParaRPr>
          </a:p>
        </p:txBody>
      </p:sp>
    </p:spTree>
    <p:extLst>
      <p:ext uri="{BB962C8B-B14F-4D97-AF65-F5344CB8AC3E}">
        <p14:creationId xmlns:p14="http://schemas.microsoft.com/office/powerpoint/2010/main" val="1408710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Google Shape;265;p59"/>
          <p:cNvSpPr txBox="1">
            <a:spLocks noGrp="1"/>
          </p:cNvSpPr>
          <p:nvPr>
            <p:ph type="title"/>
          </p:nvPr>
        </p:nvSpPr>
        <p:spPr bwMode="auto">
          <a:noFill/>
          <a:ln>
            <a:miter lim="800000"/>
            <a:headEnd/>
            <a:tailEnd/>
          </a:ln>
        </p:spPr>
        <p:txBody>
          <a:bodyPr vert="horz" numCol="1" compatLnSpc="1">
            <a:prstTxWarp prst="textNoShape">
              <a:avLst/>
            </a:prstTxWarp>
          </a:bodyPr>
          <a:lstStyle/>
          <a:p>
            <a:pPr eaLnBrk="1" hangingPunct="1">
              <a:spcBef>
                <a:spcPct val="0"/>
              </a:spcBef>
              <a:spcAft>
                <a:spcPct val="0"/>
              </a:spcAft>
            </a:pPr>
            <a:r>
              <a:rPr lang="en-US" smtClean="0">
                <a:solidFill>
                  <a:srgbClr val="FFFFFF"/>
                </a:solidFill>
                <a:latin typeface="Arial Narrow" pitchFamily="34" charset="0"/>
                <a:cs typeface="Arial" charset="0"/>
                <a:sym typeface="Arial Narrow" pitchFamily="34" charset="0"/>
              </a:rPr>
              <a:t>Мисия - Въздействие чрез проекти</a:t>
            </a:r>
            <a:endParaRPr lang="bg-BG" smtClean="0">
              <a:solidFill>
                <a:srgbClr val="FFFFFF"/>
              </a:solidFill>
              <a:latin typeface="Arial Narrow" pitchFamily="34" charset="0"/>
              <a:cs typeface="Arial" charset="0"/>
              <a:sym typeface="Arial Narrow" pitchFamily="34" charset="0"/>
            </a:endParaRPr>
          </a:p>
        </p:txBody>
      </p:sp>
      <p:sp>
        <p:nvSpPr>
          <p:cNvPr id="29699" name="Google Shape;266;p59"/>
          <p:cNvSpPr txBox="1">
            <a:spLocks noGrp="1"/>
          </p:cNvSpPr>
          <p:nvPr>
            <p:ph idx="1"/>
          </p:nvPr>
        </p:nvSpPr>
        <p:spPr bwMode="auto">
          <a:noFill/>
          <a:ln>
            <a:miter lim="800000"/>
            <a:headEnd/>
            <a:tailEnd/>
          </a:ln>
        </p:spPr>
        <p:txBody>
          <a:bodyPr vert="horz" numCol="1" compatLnSpc="1">
            <a:prstTxWarp prst="textNoShape">
              <a:avLst/>
            </a:prstTxWarp>
          </a:bodyPr>
          <a:lstStyle/>
          <a:p>
            <a:pPr marL="0" indent="0" eaLnBrk="1" hangingPunct="1">
              <a:lnSpc>
                <a:spcPct val="115000"/>
              </a:lnSpc>
              <a:spcBef>
                <a:spcPct val="0"/>
              </a:spcBef>
              <a:spcAft>
                <a:spcPct val="0"/>
              </a:spcAft>
              <a:buClr>
                <a:srgbClr val="000000"/>
              </a:buClr>
              <a:buSzPts val="1100"/>
              <a:buFont typeface="Arial" charset="0"/>
              <a:buNone/>
            </a:pPr>
            <a:r>
              <a:rPr lang="en-US" dirty="0" smtClean="0">
                <a:solidFill>
                  <a:srgbClr val="595959"/>
                </a:solidFill>
                <a:latin typeface="Arial" charset="0"/>
                <a:cs typeface="Arial" charset="0"/>
                <a:sym typeface="Arial" charset="0"/>
              </a:rPr>
              <a:t>2. </a:t>
            </a:r>
            <a:r>
              <a:rPr lang="en-US" dirty="0" err="1" smtClean="0">
                <a:solidFill>
                  <a:srgbClr val="595959"/>
                </a:solidFill>
                <a:latin typeface="Arial" charset="0"/>
                <a:cs typeface="Arial" charset="0"/>
                <a:sym typeface="Arial" charset="0"/>
              </a:rPr>
              <a:t>Увеличаване</a:t>
            </a:r>
            <a:r>
              <a:rPr lang="en-US" dirty="0" smtClean="0">
                <a:solidFill>
                  <a:srgbClr val="595959"/>
                </a:solidFill>
                <a:latin typeface="Arial" charset="0"/>
                <a:cs typeface="Arial" charset="0"/>
                <a:sym typeface="Arial" charset="0"/>
              </a:rPr>
              <a:t> на </a:t>
            </a:r>
            <a:r>
              <a:rPr lang="en-US" dirty="0" err="1" smtClean="0">
                <a:solidFill>
                  <a:srgbClr val="595959"/>
                </a:solidFill>
                <a:latin typeface="Arial" charset="0"/>
                <a:cs typeface="Arial" charset="0"/>
                <a:sym typeface="Arial" charset="0"/>
              </a:rPr>
              <a:t>въздействието</a:t>
            </a:r>
            <a:r>
              <a:rPr lang="en-US" dirty="0" smtClean="0">
                <a:solidFill>
                  <a:srgbClr val="595959"/>
                </a:solidFill>
                <a:latin typeface="Arial" charset="0"/>
                <a:cs typeface="Arial" charset="0"/>
                <a:sym typeface="Arial" charset="0"/>
              </a:rPr>
              <a:t>, </a:t>
            </a:r>
            <a:r>
              <a:rPr lang="en-US" dirty="0" err="1" smtClean="0">
                <a:solidFill>
                  <a:srgbClr val="595959"/>
                </a:solidFill>
                <a:latin typeface="Arial" charset="0"/>
                <a:cs typeface="Arial" charset="0"/>
                <a:sym typeface="Arial" charset="0"/>
              </a:rPr>
              <a:t>чрез</a:t>
            </a:r>
            <a:r>
              <a:rPr lang="en-US" dirty="0" smtClean="0">
                <a:solidFill>
                  <a:srgbClr val="595959"/>
                </a:solidFill>
                <a:latin typeface="Arial" charset="0"/>
                <a:cs typeface="Arial" charset="0"/>
                <a:sym typeface="Arial" charset="0"/>
              </a:rPr>
              <a:t> </a:t>
            </a:r>
            <a:r>
              <a:rPr lang="en-US" dirty="0" err="1" smtClean="0">
                <a:solidFill>
                  <a:srgbClr val="595959"/>
                </a:solidFill>
                <a:latin typeface="Arial" charset="0"/>
                <a:cs typeface="Arial" charset="0"/>
                <a:sym typeface="Arial" charset="0"/>
              </a:rPr>
              <a:t>проекти</a:t>
            </a:r>
            <a:r>
              <a:rPr lang="en-US" dirty="0" smtClean="0">
                <a:solidFill>
                  <a:srgbClr val="595959"/>
                </a:solidFill>
                <a:latin typeface="Arial" charset="0"/>
                <a:cs typeface="Arial" charset="0"/>
                <a:sym typeface="Arial" charset="0"/>
              </a:rPr>
              <a:t> и </a:t>
            </a:r>
            <a:r>
              <a:rPr lang="en-US" dirty="0" err="1" smtClean="0">
                <a:solidFill>
                  <a:srgbClr val="595959"/>
                </a:solidFill>
                <a:latin typeface="Arial" charset="0"/>
                <a:cs typeface="Arial" charset="0"/>
                <a:sym typeface="Arial" charset="0"/>
              </a:rPr>
              <a:t>безкористна</a:t>
            </a:r>
            <a:r>
              <a:rPr lang="en-US" dirty="0" smtClean="0">
                <a:solidFill>
                  <a:srgbClr val="595959"/>
                </a:solidFill>
                <a:latin typeface="Arial" charset="0"/>
                <a:cs typeface="Arial" charset="0"/>
                <a:sym typeface="Arial" charset="0"/>
              </a:rPr>
              <a:t> </a:t>
            </a:r>
            <a:r>
              <a:rPr lang="en-US" dirty="0" err="1" smtClean="0">
                <a:solidFill>
                  <a:srgbClr val="595959"/>
                </a:solidFill>
                <a:latin typeface="Arial" charset="0"/>
                <a:cs typeface="Arial" charset="0"/>
                <a:sym typeface="Arial" charset="0"/>
              </a:rPr>
              <a:t>служба</a:t>
            </a:r>
            <a:endParaRPr lang="bg-BG" sz="1800"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ct val="0"/>
              </a:spcAft>
              <a:buClr>
                <a:srgbClr val="000000"/>
              </a:buClr>
              <a:buSzPts val="1100"/>
              <a:buFont typeface="Arial" charset="0"/>
              <a:buNone/>
            </a:pPr>
            <a:endParaRPr lang="bg-BG"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ct val="0"/>
              </a:spcAft>
              <a:buClr>
                <a:srgbClr val="000000"/>
              </a:buClr>
              <a:buSzPts val="1100"/>
              <a:buFont typeface="Arial" charset="0"/>
              <a:buNone/>
            </a:pPr>
            <a:endParaRPr lang="bg-BG"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ts val="1600"/>
              </a:spcAft>
              <a:buClr>
                <a:srgbClr val="000000"/>
              </a:buClr>
              <a:buSzPts val="1100"/>
              <a:buFont typeface="Arial" charset="0"/>
              <a:buNone/>
            </a:pPr>
            <a:endParaRPr lang="bg-BG" dirty="0" smtClean="0">
              <a:latin typeface="Georgia" pitchFamily="18" charset="0"/>
              <a:cs typeface="Arial" charset="0"/>
              <a:sym typeface="Georgia" pitchFamily="18" charset="0"/>
            </a:endParaRPr>
          </a:p>
        </p:txBody>
      </p:sp>
      <p:pic>
        <p:nvPicPr>
          <p:cNvPr id="29700" name="Google Shape;267;p59"/>
          <p:cNvPicPr preferRelativeResize="0">
            <a:picLocks noChangeAspect="1" noChangeArrowheads="1"/>
          </p:cNvPicPr>
          <p:nvPr/>
        </p:nvPicPr>
        <p:blipFill>
          <a:blip r:embed="rId3"/>
          <a:srcRect/>
          <a:stretch>
            <a:fillRect/>
          </a:stretch>
        </p:blipFill>
        <p:spPr bwMode="auto">
          <a:xfrm>
            <a:off x="457200" y="2412274"/>
            <a:ext cx="3139665" cy="1524726"/>
          </a:xfrm>
          <a:prstGeom prst="rect">
            <a:avLst/>
          </a:prstGeom>
          <a:noFill/>
          <a:ln w="9525">
            <a:noFill/>
            <a:miter lim="800000"/>
            <a:headEnd/>
            <a:tailEnd/>
          </a:ln>
        </p:spPr>
      </p:pic>
      <p:pic>
        <p:nvPicPr>
          <p:cNvPr id="29701" name="Google Shape;268;p59"/>
          <p:cNvPicPr preferRelativeResize="0">
            <a:picLocks noChangeAspect="1" noChangeArrowheads="1"/>
          </p:cNvPicPr>
          <p:nvPr/>
        </p:nvPicPr>
        <p:blipFill>
          <a:blip r:embed="rId4"/>
          <a:srcRect/>
          <a:stretch>
            <a:fillRect/>
          </a:stretch>
        </p:blipFill>
        <p:spPr bwMode="auto">
          <a:xfrm>
            <a:off x="2852285" y="2417173"/>
            <a:ext cx="3009900" cy="1876425"/>
          </a:xfrm>
          <a:prstGeom prst="rect">
            <a:avLst/>
          </a:prstGeom>
          <a:noFill/>
          <a:ln w="9525">
            <a:noFill/>
            <a:miter lim="800000"/>
            <a:headEnd/>
            <a:tailEnd/>
          </a:ln>
        </p:spPr>
      </p:pic>
      <p:pic>
        <p:nvPicPr>
          <p:cNvPr id="29702" name="Google Shape;269;p59"/>
          <p:cNvPicPr preferRelativeResize="0">
            <a:picLocks noChangeAspect="1" noChangeArrowheads="1"/>
          </p:cNvPicPr>
          <p:nvPr/>
        </p:nvPicPr>
        <p:blipFill>
          <a:blip r:embed="rId5"/>
          <a:srcRect/>
          <a:stretch>
            <a:fillRect/>
          </a:stretch>
        </p:blipFill>
        <p:spPr bwMode="auto">
          <a:xfrm>
            <a:off x="753518" y="3887197"/>
            <a:ext cx="2438400" cy="1739900"/>
          </a:xfrm>
          <a:prstGeom prst="rect">
            <a:avLst/>
          </a:prstGeom>
          <a:noFill/>
          <a:ln w="9525">
            <a:noFill/>
            <a:miter lim="800000"/>
            <a:headEnd/>
            <a:tailEnd/>
          </a:ln>
        </p:spPr>
      </p:pic>
      <p:pic>
        <p:nvPicPr>
          <p:cNvPr id="29703" name="Google Shape;270;p59"/>
          <p:cNvPicPr preferRelativeResize="0">
            <a:picLocks noChangeAspect="1" noChangeArrowheads="1"/>
          </p:cNvPicPr>
          <p:nvPr/>
        </p:nvPicPr>
        <p:blipFill>
          <a:blip r:embed="rId6"/>
          <a:srcRect/>
          <a:stretch>
            <a:fillRect/>
          </a:stretch>
        </p:blipFill>
        <p:spPr bwMode="auto">
          <a:xfrm>
            <a:off x="3274896" y="4040776"/>
            <a:ext cx="2541102" cy="1431380"/>
          </a:xfrm>
          <a:prstGeom prst="rect">
            <a:avLst/>
          </a:prstGeom>
          <a:noFill/>
          <a:ln w="9525">
            <a:noFill/>
            <a:miter lim="800000"/>
            <a:headEnd/>
            <a:tailEnd/>
          </a:ln>
        </p:spPr>
      </p:pic>
      <p:pic>
        <p:nvPicPr>
          <p:cNvPr id="29704" name="Google Shape;271;p59"/>
          <p:cNvPicPr preferRelativeResize="0">
            <a:picLocks noChangeAspect="1" noChangeArrowheads="1"/>
          </p:cNvPicPr>
          <p:nvPr/>
        </p:nvPicPr>
        <p:blipFill>
          <a:blip r:embed="rId7"/>
          <a:srcRect/>
          <a:stretch>
            <a:fillRect/>
          </a:stretch>
        </p:blipFill>
        <p:spPr bwMode="auto">
          <a:xfrm>
            <a:off x="6140586" y="4055429"/>
            <a:ext cx="2280603" cy="1715897"/>
          </a:xfrm>
          <a:prstGeom prst="rect">
            <a:avLst/>
          </a:prstGeom>
          <a:noFill/>
          <a:ln w="9525">
            <a:noFill/>
            <a:miter lim="800000"/>
            <a:headEnd/>
            <a:tailEnd/>
          </a:ln>
        </p:spPr>
      </p:pic>
      <p:pic>
        <p:nvPicPr>
          <p:cNvPr id="272" name="Google Shape;272;p59"/>
          <p:cNvPicPr preferRelativeResize="0"/>
          <p:nvPr/>
        </p:nvPicPr>
        <p:blipFill>
          <a:blip r:embed="rId8">
            <a:alphaModFix/>
          </a:blip>
          <a:stretch>
            <a:fillRect/>
          </a:stretch>
        </p:blipFill>
        <p:spPr>
          <a:xfrm>
            <a:off x="5956663" y="2438863"/>
            <a:ext cx="2601949" cy="1575788"/>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Tree>
    <p:extLst>
      <p:ext uri="{BB962C8B-B14F-4D97-AF65-F5344CB8AC3E}">
        <p14:creationId xmlns:p14="http://schemas.microsoft.com/office/powerpoint/2010/main" val="3412226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Google Shape;278;p60"/>
          <p:cNvSpPr txBox="1">
            <a:spLocks noGrp="1"/>
          </p:cNvSpPr>
          <p:nvPr>
            <p:ph type="title"/>
          </p:nvPr>
        </p:nvSpPr>
        <p:spPr bwMode="auto">
          <a:noFill/>
          <a:ln>
            <a:miter lim="800000"/>
            <a:headEnd/>
            <a:tailEnd/>
          </a:ln>
        </p:spPr>
        <p:txBody>
          <a:bodyPr vert="horz" numCol="1" compatLnSpc="1">
            <a:prstTxWarp prst="textNoShape">
              <a:avLst/>
            </a:prstTxWarp>
          </a:bodyPr>
          <a:lstStyle/>
          <a:p>
            <a:pPr eaLnBrk="1" hangingPunct="1">
              <a:spcBef>
                <a:spcPct val="0"/>
              </a:spcBef>
              <a:spcAft>
                <a:spcPct val="0"/>
              </a:spcAft>
            </a:pPr>
            <a:r>
              <a:rPr lang="en-US" smtClean="0">
                <a:solidFill>
                  <a:srgbClr val="FFFFFF"/>
                </a:solidFill>
                <a:latin typeface="Arial Narrow" pitchFamily="34" charset="0"/>
                <a:cs typeface="Arial" charset="0"/>
                <a:sym typeface="Arial Narrow" pitchFamily="34" charset="0"/>
              </a:rPr>
              <a:t>Мисия - мотивирани членове</a:t>
            </a:r>
            <a:endParaRPr lang="bg-BG" smtClean="0">
              <a:solidFill>
                <a:srgbClr val="FFFFFF"/>
              </a:solidFill>
              <a:latin typeface="Arial Narrow" pitchFamily="34" charset="0"/>
              <a:cs typeface="Arial" charset="0"/>
              <a:sym typeface="Arial Narrow" pitchFamily="34" charset="0"/>
            </a:endParaRPr>
          </a:p>
        </p:txBody>
      </p:sp>
      <p:sp>
        <p:nvSpPr>
          <p:cNvPr id="30723" name="Google Shape;279;p60"/>
          <p:cNvSpPr txBox="1">
            <a:spLocks noGrp="1"/>
          </p:cNvSpPr>
          <p:nvPr>
            <p:ph idx="1"/>
          </p:nvPr>
        </p:nvSpPr>
        <p:spPr bwMode="auto">
          <a:noFill/>
          <a:ln>
            <a:miter lim="800000"/>
            <a:headEnd/>
            <a:tailEnd/>
          </a:ln>
        </p:spPr>
        <p:txBody>
          <a:bodyPr vert="horz" numCol="1" compatLnSpc="1">
            <a:prstTxWarp prst="textNoShape">
              <a:avLst/>
            </a:prstTxWarp>
          </a:bodyPr>
          <a:lstStyle/>
          <a:p>
            <a:pPr marL="0" indent="0" eaLnBrk="1" hangingPunct="1">
              <a:lnSpc>
                <a:spcPct val="115000"/>
              </a:lnSpc>
              <a:spcBef>
                <a:spcPct val="0"/>
              </a:spcBef>
              <a:spcAft>
                <a:spcPct val="0"/>
              </a:spcAft>
              <a:buClr>
                <a:srgbClr val="000000"/>
              </a:buClr>
              <a:buSzPts val="1100"/>
              <a:buFont typeface="Arial" charset="0"/>
              <a:buNone/>
            </a:pPr>
            <a:r>
              <a:rPr lang="en-US" dirty="0" smtClean="0">
                <a:solidFill>
                  <a:srgbClr val="595959"/>
                </a:solidFill>
                <a:latin typeface="Arial" charset="0"/>
                <a:cs typeface="Arial" charset="0"/>
                <a:sym typeface="Arial" charset="0"/>
              </a:rPr>
              <a:t>3. </a:t>
            </a:r>
            <a:r>
              <a:rPr lang="en-US" dirty="0" err="1" smtClean="0">
                <a:solidFill>
                  <a:srgbClr val="595959"/>
                </a:solidFill>
                <a:latin typeface="Arial" charset="0"/>
                <a:cs typeface="Arial" charset="0"/>
                <a:sym typeface="Arial" charset="0"/>
              </a:rPr>
              <a:t>Повече</a:t>
            </a:r>
            <a:r>
              <a:rPr lang="en-US" dirty="0" smtClean="0">
                <a:solidFill>
                  <a:srgbClr val="595959"/>
                </a:solidFill>
                <a:latin typeface="Arial" charset="0"/>
                <a:cs typeface="Arial" charset="0"/>
                <a:sym typeface="Arial" charset="0"/>
              </a:rPr>
              <a:t> </a:t>
            </a:r>
            <a:r>
              <a:rPr lang="en-US" dirty="0" err="1" smtClean="0">
                <a:solidFill>
                  <a:srgbClr val="595959"/>
                </a:solidFill>
                <a:latin typeface="Arial" charset="0"/>
                <a:cs typeface="Arial" charset="0"/>
                <a:sym typeface="Arial" charset="0"/>
              </a:rPr>
              <a:t>членове</a:t>
            </a:r>
            <a:r>
              <a:rPr lang="en-US" dirty="0" smtClean="0">
                <a:solidFill>
                  <a:srgbClr val="595959"/>
                </a:solidFill>
                <a:latin typeface="Arial" charset="0"/>
                <a:cs typeface="Arial" charset="0"/>
                <a:sym typeface="Arial" charset="0"/>
              </a:rPr>
              <a:t> + </a:t>
            </a:r>
            <a:r>
              <a:rPr lang="en-US" dirty="0" err="1" smtClean="0">
                <a:solidFill>
                  <a:srgbClr val="595959"/>
                </a:solidFill>
                <a:latin typeface="Arial" charset="0"/>
                <a:cs typeface="Arial" charset="0"/>
                <a:sym typeface="Arial" charset="0"/>
              </a:rPr>
              <a:t>повече</a:t>
            </a:r>
            <a:r>
              <a:rPr lang="en-US" dirty="0" smtClean="0">
                <a:solidFill>
                  <a:srgbClr val="595959"/>
                </a:solidFill>
                <a:latin typeface="Arial" charset="0"/>
                <a:cs typeface="Arial" charset="0"/>
                <a:sym typeface="Arial" charset="0"/>
              </a:rPr>
              <a:t> </a:t>
            </a:r>
            <a:r>
              <a:rPr lang="en-US" dirty="0" err="1" smtClean="0">
                <a:solidFill>
                  <a:srgbClr val="595959"/>
                </a:solidFill>
                <a:latin typeface="Arial" charset="0"/>
                <a:cs typeface="Arial" charset="0"/>
                <a:sym typeface="Arial" charset="0"/>
              </a:rPr>
              <a:t>проекти</a:t>
            </a:r>
            <a:r>
              <a:rPr lang="en-US" dirty="0" smtClean="0">
                <a:solidFill>
                  <a:srgbClr val="595959"/>
                </a:solidFill>
                <a:latin typeface="Arial" charset="0"/>
                <a:cs typeface="Arial" charset="0"/>
                <a:sym typeface="Arial" charset="0"/>
              </a:rPr>
              <a:t> и </a:t>
            </a:r>
            <a:r>
              <a:rPr lang="en-US" dirty="0" err="1" smtClean="0">
                <a:solidFill>
                  <a:srgbClr val="595959"/>
                </a:solidFill>
                <a:latin typeface="Arial" charset="0"/>
                <a:cs typeface="Arial" charset="0"/>
                <a:sym typeface="Arial" charset="0"/>
              </a:rPr>
              <a:t>безкористна</a:t>
            </a:r>
            <a:r>
              <a:rPr lang="en-US" dirty="0" smtClean="0">
                <a:solidFill>
                  <a:srgbClr val="595959"/>
                </a:solidFill>
                <a:latin typeface="Arial" charset="0"/>
                <a:cs typeface="Arial" charset="0"/>
                <a:sym typeface="Arial" charset="0"/>
              </a:rPr>
              <a:t> </a:t>
            </a:r>
            <a:r>
              <a:rPr lang="en-US" dirty="0" err="1" smtClean="0">
                <a:solidFill>
                  <a:srgbClr val="595959"/>
                </a:solidFill>
                <a:latin typeface="Arial" charset="0"/>
                <a:cs typeface="Arial" charset="0"/>
                <a:sym typeface="Arial" charset="0"/>
              </a:rPr>
              <a:t>служба</a:t>
            </a:r>
            <a:endParaRPr lang="bg-BG" sz="1400" dirty="0" smtClean="0">
              <a:solidFill>
                <a:srgbClr val="002060"/>
              </a:solidFill>
              <a:latin typeface="Georgia" pitchFamily="18" charset="0"/>
              <a:cs typeface="Arial" charset="0"/>
              <a:sym typeface="Georgia" pitchFamily="18" charset="0"/>
            </a:endParaRPr>
          </a:p>
          <a:p>
            <a:pPr marL="0" indent="0" eaLnBrk="1" hangingPunct="1">
              <a:lnSpc>
                <a:spcPct val="115000"/>
              </a:lnSpc>
              <a:spcBef>
                <a:spcPts val="1600"/>
              </a:spcBef>
              <a:spcAft>
                <a:spcPct val="0"/>
              </a:spcAft>
              <a:buFont typeface="Arial" charset="0"/>
              <a:buNone/>
            </a:pPr>
            <a:r>
              <a:rPr lang="en-US" sz="1800" dirty="0" smtClean="0">
                <a:solidFill>
                  <a:srgbClr val="595959"/>
                </a:solidFill>
                <a:latin typeface="Arial" charset="0"/>
                <a:cs typeface="Arial" charset="0"/>
                <a:sym typeface="Arial" charset="0"/>
              </a:rPr>
              <a:t>                          </a:t>
            </a:r>
            <a:endParaRPr lang="bg-BG" sz="1800"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ct val="0"/>
              </a:spcAft>
              <a:buFont typeface="Arial" charset="0"/>
              <a:buNone/>
            </a:pPr>
            <a:endParaRPr lang="bg-BG" sz="1800"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ct val="0"/>
              </a:spcAft>
              <a:buFont typeface="Arial" charset="0"/>
              <a:buNone/>
            </a:pPr>
            <a:endParaRPr lang="bg-BG" sz="1800"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ct val="0"/>
              </a:spcAft>
              <a:buFont typeface="Arial" charset="0"/>
              <a:buNone/>
            </a:pPr>
            <a:endParaRPr lang="bg-BG" sz="1800"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ct val="0"/>
              </a:spcAft>
              <a:buFont typeface="Arial" charset="0"/>
              <a:buNone/>
            </a:pPr>
            <a:endParaRPr lang="bg-BG" sz="1800"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ct val="0"/>
              </a:spcAft>
              <a:buFont typeface="Arial" charset="0"/>
              <a:buNone/>
            </a:pPr>
            <a:r>
              <a:rPr lang="en-US" sz="1800" dirty="0" smtClean="0">
                <a:solidFill>
                  <a:srgbClr val="595959"/>
                </a:solidFill>
                <a:latin typeface="Arial" charset="0"/>
                <a:cs typeface="Arial" charset="0"/>
                <a:sym typeface="Arial" charset="0"/>
              </a:rPr>
              <a:t> </a:t>
            </a:r>
            <a:endParaRPr lang="bg-BG" sz="1800" dirty="0" smtClean="0">
              <a:solidFill>
                <a:srgbClr val="595959"/>
              </a:solidFill>
              <a:latin typeface="Arial" charset="0"/>
              <a:cs typeface="Arial" charset="0"/>
              <a:sym typeface="Arial" charset="0"/>
            </a:endParaRPr>
          </a:p>
          <a:p>
            <a:pPr marL="0" indent="0" eaLnBrk="1" hangingPunct="1">
              <a:lnSpc>
                <a:spcPct val="115000"/>
              </a:lnSpc>
              <a:spcBef>
                <a:spcPts val="1600"/>
              </a:spcBef>
              <a:spcAft>
                <a:spcPct val="0"/>
              </a:spcAft>
              <a:buClr>
                <a:srgbClr val="000000"/>
              </a:buClr>
              <a:buSzPts val="1100"/>
              <a:buFont typeface="Arial" charset="0"/>
              <a:buNone/>
            </a:pPr>
            <a:r>
              <a:rPr lang="en-US" sz="1800" dirty="0" smtClean="0">
                <a:solidFill>
                  <a:srgbClr val="595959"/>
                </a:solidFill>
                <a:latin typeface="Arial" charset="0"/>
                <a:cs typeface="Arial" charset="0"/>
                <a:sym typeface="Arial" charset="0"/>
              </a:rPr>
              <a:t>                            </a:t>
            </a:r>
            <a:r>
              <a:rPr lang="en-US" sz="2400" dirty="0" smtClean="0">
                <a:solidFill>
                  <a:srgbClr val="595959"/>
                </a:solidFill>
                <a:latin typeface="Arial" charset="0"/>
                <a:cs typeface="Arial" charset="0"/>
                <a:sym typeface="Arial" charset="0"/>
              </a:rPr>
              <a:t>  КАК ДА ГО ПОСТИГНЕМ?</a:t>
            </a:r>
            <a:endParaRPr lang="bg-BG" sz="2400" dirty="0" smtClean="0">
              <a:latin typeface="Georgia" pitchFamily="18" charset="0"/>
              <a:cs typeface="Arial" charset="0"/>
              <a:sym typeface="Georgia" pitchFamily="18" charset="0"/>
            </a:endParaRPr>
          </a:p>
          <a:p>
            <a:pPr marL="0" indent="0" eaLnBrk="1" hangingPunct="1">
              <a:spcBef>
                <a:spcPts val="1600"/>
              </a:spcBef>
              <a:spcAft>
                <a:spcPct val="0"/>
              </a:spcAft>
              <a:buFont typeface="Arial" charset="0"/>
              <a:buNone/>
            </a:pPr>
            <a:endParaRPr lang="bg-BG" dirty="0" smtClean="0">
              <a:latin typeface="Georgia" pitchFamily="18" charset="0"/>
              <a:cs typeface="Arial" charset="0"/>
              <a:sym typeface="Georgia" pitchFamily="18" charset="0"/>
            </a:endParaRPr>
          </a:p>
        </p:txBody>
      </p:sp>
      <p:pic>
        <p:nvPicPr>
          <p:cNvPr id="30724" name="Google Shape;280;p60"/>
          <p:cNvPicPr preferRelativeResize="0">
            <a:picLocks noChangeAspect="1" noChangeArrowheads="1"/>
          </p:cNvPicPr>
          <p:nvPr/>
        </p:nvPicPr>
        <p:blipFill>
          <a:blip r:embed="rId3"/>
          <a:srcRect/>
          <a:stretch>
            <a:fillRect/>
          </a:stretch>
        </p:blipFill>
        <p:spPr bwMode="auto">
          <a:xfrm>
            <a:off x="1874637" y="1898348"/>
            <a:ext cx="5099050" cy="2952750"/>
          </a:xfrm>
          <a:prstGeom prst="rect">
            <a:avLst/>
          </a:prstGeom>
          <a:noFill/>
          <a:ln w="9525">
            <a:noFill/>
            <a:miter lim="800000"/>
            <a:headEnd/>
            <a:tailEnd/>
          </a:ln>
        </p:spPr>
      </p:pic>
    </p:spTree>
    <p:extLst>
      <p:ext uri="{BB962C8B-B14F-4D97-AF65-F5344CB8AC3E}">
        <p14:creationId xmlns:p14="http://schemas.microsoft.com/office/powerpoint/2010/main" val="1803869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noFill/>
          <a:ln>
            <a:miter lim="800000"/>
            <a:headEnd/>
            <a:tailEnd/>
          </a:ln>
        </p:spPr>
        <p:txBody>
          <a:bodyPr vert="horz" numCol="1" compatLnSpc="1">
            <a:prstTxWarp prst="textNoShape">
              <a:avLst/>
            </a:prstTxWarp>
          </a:bodyPr>
          <a:lstStyle/>
          <a:p>
            <a:pPr eaLnBrk="1" hangingPunct="1">
              <a:spcBef>
                <a:spcPct val="0"/>
              </a:spcBef>
              <a:spcAft>
                <a:spcPct val="0"/>
              </a:spcAft>
            </a:pPr>
            <a:r>
              <a:rPr lang="bg-BG" smtClean="0">
                <a:solidFill>
                  <a:srgbClr val="FFFFFF"/>
                </a:solidFill>
                <a:latin typeface="Arial Narrow" pitchFamily="34" charset="0"/>
                <a:cs typeface="Arial" charset="0"/>
                <a:sym typeface="Arial Narrow" pitchFamily="34" charset="0"/>
              </a:rPr>
              <a:t>Визия – Успехът!</a:t>
            </a:r>
          </a:p>
        </p:txBody>
      </p:sp>
      <p:pic>
        <p:nvPicPr>
          <p:cNvPr id="2" name="eshtafeta (1)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067083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rategy_plan.jpeg"/>
          <p:cNvPicPr>
            <a:picLocks noChangeAspect="1"/>
          </p:cNvPicPr>
          <p:nvPr/>
        </p:nvPicPr>
        <p:blipFill>
          <a:blip r:embed="rId3">
            <a:lum bright="54000"/>
          </a:blip>
          <a:stretch>
            <a:fillRect/>
          </a:stretch>
        </p:blipFill>
        <p:spPr>
          <a:xfrm>
            <a:off x="1071155" y="3055382"/>
            <a:ext cx="7393576" cy="1107315"/>
          </a:xfrm>
          <a:prstGeom prst="rect">
            <a:avLst/>
          </a:prstGeom>
          <a:effectLst>
            <a:outerShdw blurRad="50800" dist="50800" dir="5400000" algn="ctr" rotWithShape="0">
              <a:srgbClr val="000000">
                <a:alpha val="45000"/>
              </a:srgbClr>
            </a:outerShdw>
          </a:effectLst>
        </p:spPr>
      </p:pic>
      <p:sp>
        <p:nvSpPr>
          <p:cNvPr id="32770" name="Google Shape;293;p62"/>
          <p:cNvSpPr txBox="1">
            <a:spLocks noGrp="1"/>
          </p:cNvSpPr>
          <p:nvPr>
            <p:ph type="title"/>
          </p:nvPr>
        </p:nvSpPr>
        <p:spPr bwMode="auto">
          <a:noFill/>
          <a:ln>
            <a:miter lim="800000"/>
            <a:headEnd/>
            <a:tailEnd/>
          </a:ln>
        </p:spPr>
        <p:txBody>
          <a:bodyPr vert="horz" numCol="1" compatLnSpc="1">
            <a:prstTxWarp prst="textNoShape">
              <a:avLst/>
            </a:prstTxWarp>
          </a:bodyPr>
          <a:lstStyle/>
          <a:p>
            <a:pPr eaLnBrk="1" hangingPunct="1">
              <a:spcBef>
                <a:spcPct val="0"/>
              </a:spcBef>
              <a:spcAft>
                <a:spcPct val="0"/>
              </a:spcAft>
              <a:buClr>
                <a:srgbClr val="FFFFFF"/>
              </a:buClr>
              <a:buSzPts val="2000"/>
              <a:buFont typeface="Arial Narrow" pitchFamily="34" charset="0"/>
              <a:buNone/>
            </a:pPr>
            <a:r>
              <a:rPr lang="en-US" b="1" dirty="0" err="1" smtClean="0">
                <a:solidFill>
                  <a:srgbClr val="FFFFFF"/>
                </a:solidFill>
                <a:latin typeface="Arial Narrow" pitchFamily="34" charset="0"/>
                <a:cs typeface="Arial" charset="0"/>
                <a:sym typeface="Arial Narrow" pitchFamily="34" charset="0"/>
              </a:rPr>
              <a:t>Визия</a:t>
            </a:r>
            <a:r>
              <a:rPr lang="en-US" b="1" dirty="0" smtClean="0">
                <a:solidFill>
                  <a:srgbClr val="FFFFFF"/>
                </a:solidFill>
                <a:latin typeface="Arial Narrow" pitchFamily="34" charset="0"/>
                <a:cs typeface="Arial" charset="0"/>
                <a:sym typeface="Arial Narrow" pitchFamily="34" charset="0"/>
              </a:rPr>
              <a:t> - </a:t>
            </a:r>
            <a:r>
              <a:rPr lang="en-US" b="1" dirty="0" err="1" smtClean="0">
                <a:solidFill>
                  <a:srgbClr val="FFFFFF"/>
                </a:solidFill>
                <a:latin typeface="Arial Narrow" pitchFamily="34" charset="0"/>
                <a:cs typeface="Arial" charset="0"/>
                <a:sym typeface="Arial Narrow" pitchFamily="34" charset="0"/>
              </a:rPr>
              <a:t>Менажираме</a:t>
            </a:r>
            <a:r>
              <a:rPr lang="en-US" b="1" dirty="0" smtClean="0">
                <a:solidFill>
                  <a:srgbClr val="FFFFFF"/>
                </a:solidFill>
                <a:latin typeface="Arial Narrow" pitchFamily="34" charset="0"/>
                <a:cs typeface="Arial" charset="0"/>
                <a:sym typeface="Arial Narrow" pitchFamily="34" charset="0"/>
              </a:rPr>
              <a:t> </a:t>
            </a:r>
            <a:r>
              <a:rPr lang="en-US" b="1" dirty="0" err="1" smtClean="0">
                <a:solidFill>
                  <a:srgbClr val="FFFFFF"/>
                </a:solidFill>
                <a:latin typeface="Arial Narrow" pitchFamily="34" charset="0"/>
                <a:cs typeface="Arial" charset="0"/>
                <a:sym typeface="Arial Narrow" pitchFamily="34" charset="0"/>
              </a:rPr>
              <a:t>успеха</a:t>
            </a:r>
            <a:endParaRPr lang="bg-BG" dirty="0" smtClean="0">
              <a:solidFill>
                <a:srgbClr val="FFFFFF"/>
              </a:solidFill>
              <a:latin typeface="Arial Narrow" pitchFamily="34" charset="0"/>
              <a:cs typeface="Arial" charset="0"/>
              <a:sym typeface="Arial Narrow" pitchFamily="34" charset="0"/>
            </a:endParaRPr>
          </a:p>
        </p:txBody>
      </p:sp>
      <p:sp>
        <p:nvSpPr>
          <p:cNvPr id="32771" name="Google Shape;294;p62"/>
          <p:cNvSpPr txBox="1">
            <a:spLocks noGrp="1"/>
          </p:cNvSpPr>
          <p:nvPr>
            <p:ph idx="1"/>
          </p:nvPr>
        </p:nvSpPr>
        <p:spPr bwMode="auto">
          <a:noFill/>
          <a:ln>
            <a:miter lim="800000"/>
            <a:headEnd/>
            <a:tailEnd/>
          </a:ln>
        </p:spPr>
        <p:txBody>
          <a:bodyPr vert="horz" numCol="1" compatLnSpc="1">
            <a:prstTxWarp prst="textNoShape">
              <a:avLst/>
            </a:prstTxWarp>
          </a:bodyPr>
          <a:lstStyle/>
          <a:p>
            <a:pPr eaLnBrk="1" hangingPunct="1">
              <a:lnSpc>
                <a:spcPct val="115000"/>
              </a:lnSpc>
              <a:spcBef>
                <a:spcPct val="0"/>
              </a:spcBef>
              <a:spcAft>
                <a:spcPct val="0"/>
              </a:spcAft>
              <a:buClr>
                <a:srgbClr val="595959"/>
              </a:buClr>
              <a:buFont typeface="Arial" charset="0"/>
              <a:buChar char="-"/>
            </a:pPr>
            <a:r>
              <a:rPr lang="en-US" b="1" dirty="0" err="1" smtClean="0">
                <a:solidFill>
                  <a:srgbClr val="595959"/>
                </a:solidFill>
                <a:latin typeface="Arial" charset="0"/>
                <a:cs typeface="Arial" charset="0"/>
                <a:sym typeface="Arial" charset="0"/>
              </a:rPr>
              <a:t>Анализ</a:t>
            </a:r>
            <a:endParaRPr lang="en-US" b="1" dirty="0" smtClean="0">
              <a:solidFill>
                <a:srgbClr val="595959"/>
              </a:solidFill>
              <a:latin typeface="Arial" charset="0"/>
              <a:cs typeface="Arial" charset="0"/>
              <a:sym typeface="Arial" charset="0"/>
            </a:endParaRPr>
          </a:p>
          <a:p>
            <a:pPr eaLnBrk="1" hangingPunct="1">
              <a:lnSpc>
                <a:spcPct val="115000"/>
              </a:lnSpc>
              <a:spcBef>
                <a:spcPct val="0"/>
              </a:spcBef>
              <a:spcAft>
                <a:spcPct val="0"/>
              </a:spcAft>
              <a:buClr>
                <a:srgbClr val="595959"/>
              </a:buClr>
              <a:buFont typeface="Arial" charset="0"/>
              <a:buChar char="-"/>
            </a:pPr>
            <a:r>
              <a:rPr lang="en-US" b="1" dirty="0" err="1" smtClean="0">
                <a:solidFill>
                  <a:srgbClr val="595959"/>
                </a:solidFill>
                <a:latin typeface="Arial" charset="0"/>
                <a:cs typeface="Arial" charset="0"/>
                <a:sym typeface="Arial" charset="0"/>
              </a:rPr>
              <a:t>Стратегически</a:t>
            </a:r>
            <a:r>
              <a:rPr lang="en-US" b="1" dirty="0" smtClean="0">
                <a:solidFill>
                  <a:srgbClr val="595959"/>
                </a:solidFill>
                <a:latin typeface="Arial" charset="0"/>
                <a:cs typeface="Arial" charset="0"/>
                <a:sym typeface="Arial" charset="0"/>
              </a:rPr>
              <a:t> </a:t>
            </a:r>
            <a:r>
              <a:rPr lang="en-US" b="1" dirty="0" err="1" smtClean="0">
                <a:solidFill>
                  <a:srgbClr val="595959"/>
                </a:solidFill>
                <a:latin typeface="Arial" charset="0"/>
                <a:cs typeface="Arial" charset="0"/>
                <a:sym typeface="Arial" charset="0"/>
              </a:rPr>
              <a:t>план</a:t>
            </a:r>
            <a:r>
              <a:rPr lang="en-US" sz="1800" dirty="0" smtClean="0">
                <a:solidFill>
                  <a:srgbClr val="595959"/>
                </a:solidFill>
                <a:latin typeface="Arial" charset="0"/>
                <a:cs typeface="Arial" charset="0"/>
                <a:sym typeface="Arial" charset="0"/>
              </a:rPr>
              <a:t> </a:t>
            </a:r>
          </a:p>
          <a:p>
            <a:pPr eaLnBrk="1" hangingPunct="1">
              <a:lnSpc>
                <a:spcPct val="115000"/>
              </a:lnSpc>
              <a:spcBef>
                <a:spcPct val="0"/>
              </a:spcBef>
              <a:spcAft>
                <a:spcPct val="0"/>
              </a:spcAft>
              <a:buClr>
                <a:srgbClr val="595959"/>
              </a:buClr>
              <a:buFont typeface="Arial" charset="0"/>
              <a:buChar char="-"/>
            </a:pPr>
            <a:r>
              <a:rPr lang="bg-BG" sz="1800" b="1" dirty="0" err="1" smtClean="0">
                <a:solidFill>
                  <a:schemeClr val="tx2">
                    <a:lumMod val="60000"/>
                    <a:lumOff val="40000"/>
                  </a:schemeClr>
                </a:solidFill>
                <a:latin typeface="Arial" charset="0"/>
                <a:cs typeface="Arial" charset="0"/>
                <a:sym typeface="Arial" charset="0"/>
              </a:rPr>
              <a:t>Ц</a:t>
            </a:r>
            <a:r>
              <a:rPr lang="en-US" sz="1800" b="1" dirty="0" err="1" smtClean="0">
                <a:solidFill>
                  <a:schemeClr val="tx2">
                    <a:lumMod val="60000"/>
                    <a:lumOff val="40000"/>
                  </a:schemeClr>
                </a:solidFill>
                <a:latin typeface="Arial" charset="0"/>
                <a:cs typeface="Arial" charset="0"/>
                <a:sym typeface="Arial" charset="0"/>
              </a:rPr>
              <a:t>ели</a:t>
            </a:r>
            <a:r>
              <a:rPr lang="en-US" sz="1800" b="1" dirty="0" smtClean="0">
                <a:solidFill>
                  <a:schemeClr val="tx2">
                    <a:lumMod val="60000"/>
                    <a:lumOff val="40000"/>
                  </a:schemeClr>
                </a:solidFill>
                <a:latin typeface="Arial" charset="0"/>
                <a:cs typeface="Arial" charset="0"/>
                <a:sym typeface="Arial" charset="0"/>
              </a:rPr>
              <a:t>, </a:t>
            </a:r>
            <a:r>
              <a:rPr lang="en-US" sz="1800" b="1" dirty="0" err="1" smtClean="0">
                <a:solidFill>
                  <a:schemeClr val="tx2">
                    <a:lumMod val="60000"/>
                    <a:lumOff val="40000"/>
                  </a:schemeClr>
                </a:solidFill>
                <a:latin typeface="Arial" charset="0"/>
                <a:cs typeface="Arial" charset="0"/>
                <a:sym typeface="Arial" charset="0"/>
              </a:rPr>
              <a:t>бюджет</a:t>
            </a:r>
            <a:r>
              <a:rPr lang="en-US" sz="1800" b="1" dirty="0" smtClean="0">
                <a:solidFill>
                  <a:schemeClr val="tx2">
                    <a:lumMod val="60000"/>
                    <a:lumOff val="40000"/>
                  </a:schemeClr>
                </a:solidFill>
                <a:latin typeface="Arial" charset="0"/>
                <a:cs typeface="Arial" charset="0"/>
                <a:sym typeface="Arial" charset="0"/>
              </a:rPr>
              <a:t>, </a:t>
            </a:r>
            <a:r>
              <a:rPr lang="en-US" sz="1800" b="1" dirty="0" err="1" smtClean="0">
                <a:solidFill>
                  <a:schemeClr val="tx2">
                    <a:lumMod val="60000"/>
                    <a:lumOff val="40000"/>
                  </a:schemeClr>
                </a:solidFill>
                <a:latin typeface="Arial" charset="0"/>
                <a:cs typeface="Arial" charset="0"/>
                <a:sym typeface="Arial" charset="0"/>
              </a:rPr>
              <a:t>отчет</a:t>
            </a:r>
            <a:endParaRPr lang="bg-BG" sz="1800" b="1" dirty="0" smtClean="0">
              <a:solidFill>
                <a:schemeClr val="tx2">
                  <a:lumMod val="60000"/>
                  <a:lumOff val="40000"/>
                </a:schemeClr>
              </a:solidFill>
              <a:latin typeface="Arial" charset="0"/>
              <a:cs typeface="Arial" charset="0"/>
              <a:sym typeface="Arial" charset="0"/>
            </a:endParaRPr>
          </a:p>
          <a:p>
            <a:pPr eaLnBrk="1" hangingPunct="1">
              <a:lnSpc>
                <a:spcPct val="115000"/>
              </a:lnSpc>
              <a:spcBef>
                <a:spcPct val="0"/>
              </a:spcBef>
              <a:spcAft>
                <a:spcPct val="0"/>
              </a:spcAft>
              <a:buClr>
                <a:srgbClr val="595959"/>
              </a:buClr>
              <a:buSzPts val="1800"/>
              <a:buFont typeface="Arial" charset="0"/>
              <a:buChar char="-"/>
            </a:pPr>
            <a:r>
              <a:rPr lang="en-US" sz="1800" b="1" dirty="0" err="1" smtClean="0">
                <a:solidFill>
                  <a:schemeClr val="tx2">
                    <a:lumMod val="60000"/>
                    <a:lumOff val="40000"/>
                  </a:schemeClr>
                </a:solidFill>
                <a:latin typeface="Arial" charset="0"/>
                <a:cs typeface="Arial" charset="0"/>
                <a:sym typeface="Arial" charset="0"/>
              </a:rPr>
              <a:t>Краткосрочни</a:t>
            </a:r>
            <a:r>
              <a:rPr lang="en-US" sz="1800" b="1" dirty="0" smtClean="0">
                <a:solidFill>
                  <a:schemeClr val="tx2">
                    <a:lumMod val="60000"/>
                    <a:lumOff val="40000"/>
                  </a:schemeClr>
                </a:solidFill>
                <a:latin typeface="Arial" charset="0"/>
                <a:cs typeface="Arial" charset="0"/>
                <a:sym typeface="Arial" charset="0"/>
              </a:rPr>
              <a:t> и </a:t>
            </a:r>
            <a:r>
              <a:rPr lang="en-US" sz="1800" b="1" dirty="0" err="1" smtClean="0">
                <a:solidFill>
                  <a:schemeClr val="tx2">
                    <a:lumMod val="60000"/>
                    <a:lumOff val="40000"/>
                  </a:schemeClr>
                </a:solidFill>
                <a:latin typeface="Arial" charset="0"/>
                <a:cs typeface="Arial" charset="0"/>
                <a:sym typeface="Arial" charset="0"/>
              </a:rPr>
              <a:t>дългосрочни</a:t>
            </a:r>
            <a:r>
              <a:rPr lang="en-US" sz="1800" b="1" dirty="0" smtClean="0">
                <a:solidFill>
                  <a:schemeClr val="tx2">
                    <a:lumMod val="60000"/>
                    <a:lumOff val="40000"/>
                  </a:schemeClr>
                </a:solidFill>
                <a:latin typeface="Arial" charset="0"/>
                <a:cs typeface="Arial" charset="0"/>
                <a:sym typeface="Arial" charset="0"/>
              </a:rPr>
              <a:t> </a:t>
            </a:r>
            <a:r>
              <a:rPr lang="en-US" sz="1800" b="1" dirty="0" err="1" smtClean="0">
                <a:solidFill>
                  <a:schemeClr val="tx2">
                    <a:lumMod val="60000"/>
                    <a:lumOff val="40000"/>
                  </a:schemeClr>
                </a:solidFill>
                <a:latin typeface="Arial" charset="0"/>
                <a:cs typeface="Arial" charset="0"/>
                <a:sym typeface="Arial" charset="0"/>
              </a:rPr>
              <a:t>цели</a:t>
            </a:r>
            <a:r>
              <a:rPr lang="en-US" sz="1800" b="1" dirty="0" smtClean="0">
                <a:solidFill>
                  <a:schemeClr val="tx2">
                    <a:lumMod val="60000"/>
                    <a:lumOff val="40000"/>
                  </a:schemeClr>
                </a:solidFill>
                <a:latin typeface="Arial" charset="0"/>
                <a:cs typeface="Arial" charset="0"/>
                <a:sym typeface="Arial" charset="0"/>
              </a:rPr>
              <a:t>, </a:t>
            </a:r>
            <a:r>
              <a:rPr lang="en-US" sz="1800" b="1" dirty="0" err="1" smtClean="0">
                <a:solidFill>
                  <a:schemeClr val="tx2">
                    <a:lumMod val="60000"/>
                    <a:lumOff val="40000"/>
                  </a:schemeClr>
                </a:solidFill>
                <a:latin typeface="Arial" charset="0"/>
                <a:cs typeface="Arial" charset="0"/>
                <a:sym typeface="Arial" charset="0"/>
              </a:rPr>
              <a:t>каузи</a:t>
            </a:r>
            <a:r>
              <a:rPr lang="en-US" sz="1800" b="1" dirty="0" smtClean="0">
                <a:solidFill>
                  <a:schemeClr val="tx2">
                    <a:lumMod val="60000"/>
                    <a:lumOff val="40000"/>
                  </a:schemeClr>
                </a:solidFill>
                <a:latin typeface="Arial" charset="0"/>
                <a:cs typeface="Arial" charset="0"/>
                <a:sym typeface="Arial" charset="0"/>
              </a:rPr>
              <a:t>, </a:t>
            </a:r>
            <a:r>
              <a:rPr lang="en-US" sz="1800" b="1" dirty="0" err="1" smtClean="0">
                <a:solidFill>
                  <a:schemeClr val="tx2">
                    <a:lumMod val="60000"/>
                    <a:lumOff val="40000"/>
                  </a:schemeClr>
                </a:solidFill>
                <a:latin typeface="Arial" charset="0"/>
                <a:cs typeface="Arial" charset="0"/>
                <a:sym typeface="Arial" charset="0"/>
              </a:rPr>
              <a:t>проекти</a:t>
            </a:r>
            <a:endParaRPr lang="bg-BG" sz="1800" b="1" dirty="0" smtClean="0">
              <a:solidFill>
                <a:schemeClr val="tx2">
                  <a:lumMod val="60000"/>
                  <a:lumOff val="40000"/>
                </a:schemeClr>
              </a:solidFill>
              <a:latin typeface="Arial" charset="0"/>
              <a:cs typeface="Arial" charset="0"/>
              <a:sym typeface="Arial" charset="0"/>
            </a:endParaRPr>
          </a:p>
          <a:p>
            <a:pPr eaLnBrk="1" hangingPunct="1">
              <a:lnSpc>
                <a:spcPct val="115000"/>
              </a:lnSpc>
              <a:spcBef>
                <a:spcPct val="0"/>
              </a:spcBef>
              <a:spcAft>
                <a:spcPct val="0"/>
              </a:spcAft>
              <a:buClr>
                <a:srgbClr val="595959"/>
              </a:buClr>
              <a:buSzPts val="1800"/>
              <a:buFont typeface="Arial" charset="0"/>
              <a:buChar char="-"/>
            </a:pPr>
            <a:r>
              <a:rPr lang="en-US" sz="1800" b="1" dirty="0" err="1" smtClean="0">
                <a:solidFill>
                  <a:schemeClr val="tx2">
                    <a:lumMod val="60000"/>
                    <a:lumOff val="40000"/>
                  </a:schemeClr>
                </a:solidFill>
                <a:latin typeface="Arial" charset="0"/>
                <a:cs typeface="Arial" charset="0"/>
                <a:sym typeface="Arial" charset="0"/>
              </a:rPr>
              <a:t>Прозрачност</a:t>
            </a:r>
            <a:r>
              <a:rPr lang="en-US" sz="1800" b="1" dirty="0" smtClean="0">
                <a:solidFill>
                  <a:schemeClr val="tx2">
                    <a:lumMod val="60000"/>
                    <a:lumOff val="40000"/>
                  </a:schemeClr>
                </a:solidFill>
                <a:latin typeface="Arial" charset="0"/>
                <a:cs typeface="Arial" charset="0"/>
                <a:sym typeface="Arial" charset="0"/>
              </a:rPr>
              <a:t> и </a:t>
            </a:r>
            <a:r>
              <a:rPr lang="en-US" sz="1800" b="1" dirty="0" err="1" smtClean="0">
                <a:solidFill>
                  <a:schemeClr val="tx2">
                    <a:lumMod val="60000"/>
                    <a:lumOff val="40000"/>
                  </a:schemeClr>
                </a:solidFill>
                <a:latin typeface="Arial" charset="0"/>
                <a:cs typeface="Arial" charset="0"/>
                <a:sym typeface="Arial" charset="0"/>
              </a:rPr>
              <a:t>отчетност</a:t>
            </a:r>
            <a:r>
              <a:rPr lang="en-US" sz="1800" b="1" dirty="0" smtClean="0">
                <a:solidFill>
                  <a:schemeClr val="tx2">
                    <a:lumMod val="60000"/>
                    <a:lumOff val="40000"/>
                  </a:schemeClr>
                </a:solidFill>
                <a:latin typeface="Arial" charset="0"/>
                <a:cs typeface="Arial" charset="0"/>
                <a:sym typeface="Arial" charset="0"/>
              </a:rPr>
              <a:t> на </a:t>
            </a:r>
            <a:r>
              <a:rPr lang="en-US" sz="1800" b="1" dirty="0" err="1" smtClean="0">
                <a:solidFill>
                  <a:schemeClr val="tx2">
                    <a:lumMod val="60000"/>
                    <a:lumOff val="40000"/>
                  </a:schemeClr>
                </a:solidFill>
                <a:latin typeface="Arial" charset="0"/>
                <a:cs typeface="Arial" charset="0"/>
                <a:sym typeface="Arial" charset="0"/>
              </a:rPr>
              <a:t>финансите</a:t>
            </a:r>
            <a:endParaRPr lang="bg-BG" sz="1800" b="1" dirty="0" smtClean="0">
              <a:solidFill>
                <a:schemeClr val="tx2">
                  <a:lumMod val="60000"/>
                  <a:lumOff val="40000"/>
                </a:schemeClr>
              </a:solidFill>
              <a:latin typeface="Arial" charset="0"/>
              <a:cs typeface="Arial" charset="0"/>
              <a:sym typeface="Arial" charset="0"/>
            </a:endParaRPr>
          </a:p>
          <a:p>
            <a:pPr eaLnBrk="1" hangingPunct="1">
              <a:lnSpc>
                <a:spcPct val="115000"/>
              </a:lnSpc>
              <a:spcBef>
                <a:spcPct val="0"/>
              </a:spcBef>
              <a:spcAft>
                <a:spcPct val="0"/>
              </a:spcAft>
              <a:buClr>
                <a:srgbClr val="595959"/>
              </a:buClr>
              <a:buSzPts val="1800"/>
              <a:buFont typeface="Arial" charset="0"/>
              <a:buChar char="-"/>
            </a:pPr>
            <a:r>
              <a:rPr lang="en-US" sz="2800" b="1" dirty="0" err="1" smtClean="0">
                <a:solidFill>
                  <a:schemeClr val="tx2">
                    <a:lumMod val="60000"/>
                    <a:lumOff val="40000"/>
                  </a:schemeClr>
                </a:solidFill>
                <a:latin typeface="Arial" charset="0"/>
                <a:cs typeface="Arial" charset="0"/>
                <a:sym typeface="Arial" charset="0"/>
              </a:rPr>
              <a:t>Мотивация</a:t>
            </a:r>
            <a:r>
              <a:rPr lang="en-US" sz="1800" b="1" dirty="0" smtClean="0">
                <a:solidFill>
                  <a:schemeClr val="tx2">
                    <a:lumMod val="60000"/>
                    <a:lumOff val="40000"/>
                  </a:schemeClr>
                </a:solidFill>
                <a:latin typeface="Arial" charset="0"/>
                <a:cs typeface="Arial" charset="0"/>
                <a:sym typeface="Arial" charset="0"/>
              </a:rPr>
              <a:t>, </a:t>
            </a:r>
            <a:r>
              <a:rPr lang="en-US" sz="1800" b="1" dirty="0" err="1" smtClean="0">
                <a:solidFill>
                  <a:schemeClr val="tx2">
                    <a:lumMod val="60000"/>
                    <a:lumOff val="40000"/>
                  </a:schemeClr>
                </a:solidFill>
                <a:latin typeface="Arial" charset="0"/>
                <a:cs typeface="Arial" charset="0"/>
                <a:sym typeface="Arial" charset="0"/>
              </a:rPr>
              <a:t>Последователност</a:t>
            </a:r>
            <a:r>
              <a:rPr lang="en-US" sz="1800" b="1" dirty="0" smtClean="0">
                <a:solidFill>
                  <a:schemeClr val="tx2">
                    <a:lumMod val="60000"/>
                    <a:lumOff val="40000"/>
                  </a:schemeClr>
                </a:solidFill>
                <a:latin typeface="Arial" charset="0"/>
                <a:cs typeface="Arial" charset="0"/>
                <a:sym typeface="Arial" charset="0"/>
              </a:rPr>
              <a:t>, </a:t>
            </a:r>
          </a:p>
          <a:p>
            <a:pPr eaLnBrk="1" hangingPunct="1">
              <a:lnSpc>
                <a:spcPct val="115000"/>
              </a:lnSpc>
              <a:spcBef>
                <a:spcPct val="0"/>
              </a:spcBef>
              <a:spcAft>
                <a:spcPct val="0"/>
              </a:spcAft>
              <a:buClr>
                <a:srgbClr val="595959"/>
              </a:buClr>
              <a:buSzPts val="1800"/>
              <a:buFont typeface="Arial" charset="0"/>
              <a:buChar char="-"/>
            </a:pPr>
            <a:r>
              <a:rPr lang="en-US" sz="2800" b="1" dirty="0" err="1" smtClean="0">
                <a:solidFill>
                  <a:schemeClr val="tx2">
                    <a:lumMod val="60000"/>
                    <a:lumOff val="40000"/>
                  </a:schemeClr>
                </a:solidFill>
                <a:latin typeface="Arial" charset="0"/>
                <a:cs typeface="Arial" charset="0"/>
                <a:sym typeface="Arial" charset="0"/>
              </a:rPr>
              <a:t>Приемственост</a:t>
            </a:r>
            <a:endParaRPr lang="en-US" b="1" dirty="0" smtClean="0">
              <a:solidFill>
                <a:srgbClr val="595959"/>
              </a:solidFill>
              <a:latin typeface="Arial" charset="0"/>
              <a:cs typeface="Arial" charset="0"/>
              <a:sym typeface="Arial" charset="0"/>
            </a:endParaRPr>
          </a:p>
          <a:p>
            <a:pPr eaLnBrk="1" hangingPunct="1">
              <a:lnSpc>
                <a:spcPct val="115000"/>
              </a:lnSpc>
              <a:spcBef>
                <a:spcPct val="0"/>
              </a:spcBef>
              <a:spcAft>
                <a:spcPct val="0"/>
              </a:spcAft>
              <a:buClr>
                <a:srgbClr val="595959"/>
              </a:buClr>
              <a:buFont typeface="Arial" charset="0"/>
              <a:buChar char="-"/>
            </a:pPr>
            <a:r>
              <a:rPr lang="en-US" b="1" dirty="0" smtClean="0">
                <a:solidFill>
                  <a:srgbClr val="595959"/>
                </a:solidFill>
                <a:latin typeface="Arial" charset="0"/>
                <a:cs typeface="Arial" charset="0"/>
                <a:sym typeface="Arial" charset="0"/>
              </a:rPr>
              <a:t>Публичен имидж</a:t>
            </a:r>
            <a:endParaRPr lang="bg-BG" b="1" dirty="0" smtClean="0">
              <a:solidFill>
                <a:srgbClr val="595959"/>
              </a:solidFill>
              <a:latin typeface="Arial" charset="0"/>
              <a:cs typeface="Arial" charset="0"/>
              <a:sym typeface="Arial" charset="0"/>
            </a:endParaRPr>
          </a:p>
          <a:p>
            <a:pPr eaLnBrk="1" hangingPunct="1">
              <a:lnSpc>
                <a:spcPct val="115000"/>
              </a:lnSpc>
              <a:spcBef>
                <a:spcPct val="0"/>
              </a:spcBef>
              <a:spcAft>
                <a:spcPct val="0"/>
              </a:spcAft>
              <a:buClr>
                <a:srgbClr val="595959"/>
              </a:buClr>
              <a:buSzPts val="1800"/>
              <a:buFont typeface="Arial" charset="0"/>
              <a:buChar char="-"/>
            </a:pPr>
            <a:r>
              <a:rPr lang="en-US" sz="1800" b="1" dirty="0" err="1" smtClean="0">
                <a:solidFill>
                  <a:schemeClr val="tx2">
                    <a:lumMod val="60000"/>
                    <a:lumOff val="40000"/>
                  </a:schemeClr>
                </a:solidFill>
                <a:latin typeface="Arial" charset="0"/>
                <a:cs typeface="Arial" charset="0"/>
                <a:sym typeface="Arial" charset="0"/>
              </a:rPr>
              <a:t>Хора</a:t>
            </a:r>
            <a:r>
              <a:rPr lang="en-US" sz="1800" b="1" dirty="0" smtClean="0">
                <a:solidFill>
                  <a:schemeClr val="tx2">
                    <a:lumMod val="60000"/>
                    <a:lumOff val="40000"/>
                  </a:schemeClr>
                </a:solidFill>
                <a:latin typeface="Arial" charset="0"/>
                <a:cs typeface="Arial" charset="0"/>
                <a:sym typeface="Arial" charset="0"/>
              </a:rPr>
              <a:t> на  </a:t>
            </a:r>
            <a:r>
              <a:rPr lang="en-US" sz="1800" b="1" dirty="0" err="1" smtClean="0">
                <a:solidFill>
                  <a:schemeClr val="tx2">
                    <a:lumMod val="60000"/>
                    <a:lumOff val="40000"/>
                  </a:schemeClr>
                </a:solidFill>
                <a:latin typeface="Arial" charset="0"/>
                <a:cs typeface="Arial" charset="0"/>
                <a:sym typeface="Arial" charset="0"/>
              </a:rPr>
              <a:t>действията</a:t>
            </a:r>
            <a:r>
              <a:rPr lang="en-US" sz="1800" b="1" dirty="0" smtClean="0">
                <a:solidFill>
                  <a:schemeClr val="tx2">
                    <a:lumMod val="60000"/>
                    <a:lumOff val="40000"/>
                  </a:schemeClr>
                </a:solidFill>
                <a:latin typeface="Arial" charset="0"/>
                <a:cs typeface="Arial" charset="0"/>
                <a:sym typeface="Arial" charset="0"/>
              </a:rPr>
              <a:t> </a:t>
            </a:r>
            <a:endParaRPr lang="bg-BG" sz="1800" b="1" dirty="0" smtClean="0">
              <a:solidFill>
                <a:schemeClr val="tx2">
                  <a:lumMod val="60000"/>
                  <a:lumOff val="40000"/>
                </a:schemeClr>
              </a:solidFill>
              <a:latin typeface="Arial" charset="0"/>
              <a:cs typeface="Arial" charset="0"/>
              <a:sym typeface="Arial" charset="0"/>
            </a:endParaRPr>
          </a:p>
          <a:p>
            <a:pPr eaLnBrk="1" hangingPunct="1">
              <a:lnSpc>
                <a:spcPct val="115000"/>
              </a:lnSpc>
              <a:spcBef>
                <a:spcPct val="0"/>
              </a:spcBef>
              <a:spcAft>
                <a:spcPct val="0"/>
              </a:spcAft>
              <a:buClr>
                <a:srgbClr val="595959"/>
              </a:buClr>
              <a:buSzPts val="1800"/>
              <a:buFont typeface="Arial" charset="0"/>
              <a:buChar char="-"/>
            </a:pPr>
            <a:r>
              <a:rPr lang="en-US" sz="1800" b="1" dirty="0" err="1" smtClean="0">
                <a:solidFill>
                  <a:schemeClr val="tx2">
                    <a:lumMod val="60000"/>
                    <a:lumOff val="40000"/>
                  </a:schemeClr>
                </a:solidFill>
                <a:latin typeface="Arial" charset="0"/>
                <a:cs typeface="Arial" charset="0"/>
                <a:sym typeface="Arial" charset="0"/>
              </a:rPr>
              <a:t>Резултати</a:t>
            </a:r>
            <a:endParaRPr lang="bg-BG" sz="1800" b="1" dirty="0" smtClean="0">
              <a:solidFill>
                <a:schemeClr val="tx2">
                  <a:lumMod val="60000"/>
                  <a:lumOff val="40000"/>
                </a:schemeClr>
              </a:solidFill>
              <a:latin typeface="Arial" charset="0"/>
              <a:cs typeface="Arial" charset="0"/>
              <a:sym typeface="Arial" charset="0"/>
            </a:endParaRPr>
          </a:p>
        </p:txBody>
      </p:sp>
      <p:pic>
        <p:nvPicPr>
          <p:cNvPr id="4" name="Picture 3" descr="graph-results.jpg"/>
          <p:cNvPicPr>
            <a:picLocks noChangeAspect="1"/>
          </p:cNvPicPr>
          <p:nvPr/>
        </p:nvPicPr>
        <p:blipFill>
          <a:blip r:embed="rId4"/>
          <a:stretch>
            <a:fillRect/>
          </a:stretch>
        </p:blipFill>
        <p:spPr>
          <a:xfrm>
            <a:off x="6444344" y="1222829"/>
            <a:ext cx="1985554" cy="1323703"/>
          </a:xfrm>
          <a:prstGeom prst="rect">
            <a:avLst/>
          </a:prstGeom>
        </p:spPr>
      </p:pic>
      <p:pic>
        <p:nvPicPr>
          <p:cNvPr id="8" name="Picture 7" descr="public-relation-assignment-help.png"/>
          <p:cNvPicPr>
            <a:picLocks noChangeAspect="1"/>
          </p:cNvPicPr>
          <p:nvPr/>
        </p:nvPicPr>
        <p:blipFill>
          <a:blip r:embed="rId5"/>
          <a:stretch>
            <a:fillRect/>
          </a:stretch>
        </p:blipFill>
        <p:spPr>
          <a:xfrm>
            <a:off x="4616159" y="4223659"/>
            <a:ext cx="2126307" cy="1645920"/>
          </a:xfrm>
          <a:prstGeom prst="rect">
            <a:avLst/>
          </a:prstGeom>
        </p:spPr>
      </p:pic>
    </p:spTree>
    <p:extLst>
      <p:ext uri="{BB962C8B-B14F-4D97-AF65-F5344CB8AC3E}">
        <p14:creationId xmlns:p14="http://schemas.microsoft.com/office/powerpoint/2010/main" val="41432986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Google Shape;299;p63"/>
          <p:cNvSpPr txBox="1">
            <a:spLocks noGrp="1"/>
          </p:cNvSpPr>
          <p:nvPr>
            <p:ph type="title"/>
          </p:nvPr>
        </p:nvSpPr>
        <p:spPr bwMode="auto">
          <a:noFill/>
          <a:ln>
            <a:miter lim="800000"/>
            <a:headEnd/>
            <a:tailEnd/>
          </a:ln>
        </p:spPr>
        <p:txBody>
          <a:bodyPr vert="horz" numCol="1" compatLnSpc="1">
            <a:prstTxWarp prst="textNoShape">
              <a:avLst/>
            </a:prstTxWarp>
          </a:bodyPr>
          <a:lstStyle/>
          <a:p>
            <a:pPr eaLnBrk="1" hangingPunct="1">
              <a:spcBef>
                <a:spcPct val="0"/>
              </a:spcBef>
              <a:spcAft>
                <a:spcPct val="0"/>
              </a:spcAft>
              <a:buClr>
                <a:srgbClr val="FFFFFF"/>
              </a:buClr>
              <a:buSzPts val="2000"/>
              <a:buFont typeface="Arial Narrow" pitchFamily="34" charset="0"/>
              <a:buNone/>
            </a:pPr>
            <a:r>
              <a:rPr lang="en-US" b="1" smtClean="0">
                <a:solidFill>
                  <a:srgbClr val="FFFFFF"/>
                </a:solidFill>
                <a:latin typeface="Arial Narrow" pitchFamily="34" charset="0"/>
                <a:cs typeface="Arial" charset="0"/>
                <a:sym typeface="Arial Narrow" pitchFamily="34" charset="0"/>
              </a:rPr>
              <a:t>Възможности и предизвикателства?</a:t>
            </a:r>
            <a:endParaRPr lang="bg-BG" smtClean="0">
              <a:solidFill>
                <a:srgbClr val="FFFFFF"/>
              </a:solidFill>
              <a:latin typeface="Arial Narrow" pitchFamily="34" charset="0"/>
              <a:cs typeface="Arial" charset="0"/>
              <a:sym typeface="Arial Narrow" pitchFamily="34" charset="0"/>
            </a:endParaRPr>
          </a:p>
        </p:txBody>
      </p:sp>
      <p:sp>
        <p:nvSpPr>
          <p:cNvPr id="33795" name="Google Shape;300;p63"/>
          <p:cNvSpPr txBox="1">
            <a:spLocks noGrp="1"/>
          </p:cNvSpPr>
          <p:nvPr>
            <p:ph idx="1"/>
          </p:nvPr>
        </p:nvSpPr>
        <p:spPr bwMode="auto">
          <a:noFill/>
          <a:ln>
            <a:miter lim="800000"/>
            <a:headEnd/>
            <a:tailEnd/>
          </a:ln>
        </p:spPr>
        <p:txBody>
          <a:bodyPr vert="horz" numCol="1" compatLnSpc="1">
            <a:prstTxWarp prst="textNoShape">
              <a:avLst/>
            </a:prstTxWarp>
          </a:bodyPr>
          <a:lstStyle/>
          <a:p>
            <a:pPr eaLnBrk="1" hangingPunct="1">
              <a:lnSpc>
                <a:spcPct val="115000"/>
              </a:lnSpc>
              <a:spcBef>
                <a:spcPct val="0"/>
              </a:spcBef>
              <a:spcAft>
                <a:spcPct val="0"/>
              </a:spcAft>
              <a:buClr>
                <a:srgbClr val="595959"/>
              </a:buClr>
              <a:buFont typeface="Arial" charset="0"/>
              <a:buChar char="-"/>
            </a:pPr>
            <a:r>
              <a:rPr lang="en-US" sz="2800" dirty="0" err="1" smtClean="0">
                <a:solidFill>
                  <a:srgbClr val="595959"/>
                </a:solidFill>
                <a:latin typeface="Arial" charset="0"/>
                <a:cs typeface="Arial" charset="0"/>
                <a:sym typeface="Arial" charset="0"/>
              </a:rPr>
              <a:t>Прием</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нови</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мотивирани</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членове</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задържане</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стари</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членове</a:t>
            </a:r>
            <a:r>
              <a:rPr lang="en-US" sz="2800" dirty="0" smtClean="0">
                <a:solidFill>
                  <a:srgbClr val="595959"/>
                </a:solidFill>
                <a:latin typeface="Arial" charset="0"/>
                <a:cs typeface="Arial" charset="0"/>
                <a:sym typeface="Arial" charset="0"/>
              </a:rPr>
              <a:t> и </a:t>
            </a:r>
            <a:r>
              <a:rPr lang="en-US" sz="2800" dirty="0" err="1" smtClean="0">
                <a:solidFill>
                  <a:srgbClr val="595959"/>
                </a:solidFill>
                <a:latin typeface="Arial" charset="0"/>
                <a:cs typeface="Arial" charset="0"/>
                <a:sym typeface="Arial" charset="0"/>
              </a:rPr>
              <a:t>прием</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стари</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напуснали</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ротарианци</a:t>
            </a:r>
            <a:endParaRPr lang="en-US" sz="2800" dirty="0" smtClean="0">
              <a:solidFill>
                <a:srgbClr val="595959"/>
              </a:solidFill>
              <a:latin typeface="Arial" charset="0"/>
              <a:cs typeface="Arial" charset="0"/>
              <a:sym typeface="Arial" charset="0"/>
            </a:endParaRPr>
          </a:p>
          <a:p>
            <a:pPr eaLnBrk="1" hangingPunct="1">
              <a:lnSpc>
                <a:spcPct val="115000"/>
              </a:lnSpc>
              <a:spcBef>
                <a:spcPct val="0"/>
              </a:spcBef>
              <a:spcAft>
                <a:spcPct val="0"/>
              </a:spcAft>
              <a:buClr>
                <a:srgbClr val="595959"/>
              </a:buClr>
              <a:buFont typeface="Arial" charset="0"/>
              <a:buChar char="-"/>
            </a:pPr>
            <a:r>
              <a:rPr lang="en-US" sz="2800" dirty="0" err="1" smtClean="0">
                <a:solidFill>
                  <a:srgbClr val="595959"/>
                </a:solidFill>
                <a:latin typeface="Arial" charset="0"/>
                <a:cs typeface="Arial" charset="0"/>
                <a:sym typeface="Arial" charset="0"/>
              </a:rPr>
              <a:t>Спонсориране</a:t>
            </a:r>
            <a:r>
              <a:rPr lang="en-US" sz="2800" dirty="0" smtClean="0">
                <a:solidFill>
                  <a:srgbClr val="595959"/>
                </a:solidFill>
                <a:latin typeface="Arial" charset="0"/>
                <a:cs typeface="Arial" charset="0"/>
                <a:sym typeface="Arial" charset="0"/>
              </a:rPr>
              <a:t> и </a:t>
            </a:r>
            <a:r>
              <a:rPr lang="en-US" sz="2800" dirty="0" err="1" smtClean="0">
                <a:solidFill>
                  <a:srgbClr val="595959"/>
                </a:solidFill>
                <a:latin typeface="Arial" charset="0"/>
                <a:cs typeface="Arial" charset="0"/>
                <a:sym typeface="Arial" charset="0"/>
              </a:rPr>
              <a:t>създаване</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Сателитен</a:t>
            </a:r>
            <a:r>
              <a:rPr lang="en-US" sz="2800" dirty="0" smtClean="0">
                <a:solidFill>
                  <a:srgbClr val="595959"/>
                </a:solidFill>
                <a:latin typeface="Arial" charset="0"/>
                <a:cs typeface="Arial" charset="0"/>
                <a:sym typeface="Arial" charset="0"/>
              </a:rPr>
              <a:t> Ротари </a:t>
            </a:r>
            <a:r>
              <a:rPr lang="en-US" sz="2800" dirty="0" err="1" smtClean="0">
                <a:solidFill>
                  <a:srgbClr val="595959"/>
                </a:solidFill>
                <a:latin typeface="Arial" charset="0"/>
                <a:cs typeface="Arial" charset="0"/>
                <a:sym typeface="Arial" charset="0"/>
              </a:rPr>
              <a:t>клуб</a:t>
            </a:r>
            <a:r>
              <a:rPr lang="en-US" sz="2800" dirty="0" smtClean="0">
                <a:solidFill>
                  <a:srgbClr val="595959"/>
                </a:solidFill>
                <a:latin typeface="Arial" charset="0"/>
                <a:cs typeface="Arial" charset="0"/>
                <a:sym typeface="Arial" charset="0"/>
              </a:rPr>
              <a:t> </a:t>
            </a:r>
            <a:endParaRPr lang="bg-BG" sz="2800" dirty="0" smtClean="0">
              <a:solidFill>
                <a:srgbClr val="595959"/>
              </a:solidFill>
              <a:latin typeface="Arial" charset="0"/>
              <a:cs typeface="Arial" charset="0"/>
              <a:sym typeface="Arial" charset="0"/>
            </a:endParaRPr>
          </a:p>
          <a:p>
            <a:pPr eaLnBrk="1" hangingPunct="1">
              <a:lnSpc>
                <a:spcPct val="115000"/>
              </a:lnSpc>
              <a:spcBef>
                <a:spcPct val="0"/>
              </a:spcBef>
              <a:spcAft>
                <a:spcPct val="0"/>
              </a:spcAft>
              <a:buClr>
                <a:srgbClr val="595959"/>
              </a:buClr>
              <a:buFont typeface="Arial" charset="0"/>
              <a:buChar char="-"/>
            </a:pPr>
            <a:r>
              <a:rPr lang="en-US" sz="2800" dirty="0" err="1" smtClean="0">
                <a:solidFill>
                  <a:srgbClr val="595959"/>
                </a:solidFill>
                <a:latin typeface="Arial" charset="0"/>
                <a:cs typeface="Arial" charset="0"/>
                <a:sym typeface="Arial" charset="0"/>
              </a:rPr>
              <a:t>Спонсориране</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клуб</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по</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програмата</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Интеракт</a:t>
            </a:r>
            <a:endParaRPr lang="bg-BG" sz="2800" dirty="0" smtClean="0">
              <a:solidFill>
                <a:srgbClr val="595959"/>
              </a:solidFill>
              <a:latin typeface="Arial" charset="0"/>
              <a:cs typeface="Arial" charset="0"/>
              <a:sym typeface="Arial" charset="0"/>
            </a:endParaRPr>
          </a:p>
          <a:p>
            <a:pPr eaLnBrk="1" hangingPunct="1">
              <a:lnSpc>
                <a:spcPct val="115000"/>
              </a:lnSpc>
              <a:spcBef>
                <a:spcPct val="0"/>
              </a:spcBef>
              <a:spcAft>
                <a:spcPct val="0"/>
              </a:spcAft>
              <a:buClr>
                <a:srgbClr val="595959"/>
              </a:buClr>
              <a:buFont typeface="Arial" charset="0"/>
              <a:buChar char="-"/>
            </a:pPr>
            <a:r>
              <a:rPr lang="en-US" sz="2800" dirty="0" err="1" smtClean="0">
                <a:solidFill>
                  <a:srgbClr val="595959"/>
                </a:solidFill>
                <a:latin typeface="Arial" charset="0"/>
                <a:cs typeface="Arial" charset="0"/>
                <a:sym typeface="Arial" charset="0"/>
              </a:rPr>
              <a:t>Прием</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жени</a:t>
            </a:r>
            <a:r>
              <a:rPr lang="en-US" sz="2800" dirty="0" smtClean="0">
                <a:solidFill>
                  <a:srgbClr val="595959"/>
                </a:solidFill>
                <a:latin typeface="Arial" charset="0"/>
                <a:cs typeface="Arial" charset="0"/>
                <a:sym typeface="Arial" charset="0"/>
              </a:rPr>
              <a:t> в </a:t>
            </a:r>
            <a:r>
              <a:rPr lang="en-US" sz="2800" dirty="0" err="1" smtClean="0">
                <a:solidFill>
                  <a:srgbClr val="595959"/>
                </a:solidFill>
                <a:latin typeface="Arial" charset="0"/>
                <a:cs typeface="Arial" charset="0"/>
                <a:sym typeface="Arial" charset="0"/>
              </a:rPr>
              <a:t>клуба</a:t>
            </a:r>
            <a:endParaRPr lang="bg-BG" sz="2800" dirty="0" smtClean="0">
              <a:latin typeface="Georgia" pitchFamily="18" charset="0"/>
              <a:cs typeface="Arial" charset="0"/>
              <a:sym typeface="Georgia" pitchFamily="18" charset="0"/>
            </a:endParaRPr>
          </a:p>
          <a:p>
            <a:pPr eaLnBrk="1" hangingPunct="1">
              <a:spcBef>
                <a:spcPts val="1600"/>
              </a:spcBef>
              <a:spcAft>
                <a:spcPct val="0"/>
              </a:spcAft>
              <a:buClr>
                <a:srgbClr val="958D85"/>
              </a:buClr>
              <a:buSzPts val="1800"/>
              <a:buFont typeface="Arial" charset="0"/>
              <a:buNone/>
            </a:pPr>
            <a:endParaRPr lang="bg-BG" sz="1800" dirty="0" smtClean="0">
              <a:solidFill>
                <a:srgbClr val="002060"/>
              </a:solidFill>
              <a:latin typeface="Georgia" pitchFamily="18" charset="0"/>
              <a:cs typeface="Arial" charset="0"/>
              <a:sym typeface="Georgia" pitchFamily="18" charset="0"/>
            </a:endParaRPr>
          </a:p>
        </p:txBody>
      </p:sp>
      <p:pic>
        <p:nvPicPr>
          <p:cNvPr id="4" name="Picture 3" descr="520-ratio-rotari-klub.jpg"/>
          <p:cNvPicPr>
            <a:picLocks noChangeAspect="1"/>
          </p:cNvPicPr>
          <p:nvPr/>
        </p:nvPicPr>
        <p:blipFill>
          <a:blip r:embed="rId3"/>
          <a:stretch>
            <a:fillRect/>
          </a:stretch>
        </p:blipFill>
        <p:spPr>
          <a:xfrm>
            <a:off x="6303795" y="4136571"/>
            <a:ext cx="2395111" cy="1593670"/>
          </a:xfrm>
          <a:prstGeom prst="rect">
            <a:avLst/>
          </a:prstGeom>
        </p:spPr>
      </p:pic>
    </p:spTree>
    <p:extLst>
      <p:ext uri="{BB962C8B-B14F-4D97-AF65-F5344CB8AC3E}">
        <p14:creationId xmlns:p14="http://schemas.microsoft.com/office/powerpoint/2010/main" val="1336737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4"/>
          <p:cNvPicPr>
            <a:picLocks noChangeAspect="1" noChangeArrowheads="1"/>
          </p:cNvPicPr>
          <p:nvPr/>
        </p:nvPicPr>
        <p:blipFill>
          <a:blip r:embed="rId3" cstate="print">
            <a:extLst>
              <a:ext uri="{28A0092B-C50C-407E-A947-70E740481C1C}">
                <a14:useLocalDpi xmlns:a14="http://schemas.microsoft.com/office/drawing/2010/main" val="0"/>
              </a:ext>
            </a:extLst>
          </a:blip>
          <a:srcRect l="4851" t="14445" r="1830"/>
          <a:stretch>
            <a:fillRect/>
          </a:stretch>
        </p:blipFill>
        <p:spPr bwMode="auto">
          <a:xfrm>
            <a:off x="6013450" y="3930650"/>
            <a:ext cx="125888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0"/>
          <p:cNvPicPr>
            <a:picLocks noChangeAspect="1" noChangeArrowheads="1"/>
          </p:cNvPicPr>
          <p:nvPr/>
        </p:nvPicPr>
        <p:blipFill>
          <a:blip r:embed="rId4" cstate="print">
            <a:extLst>
              <a:ext uri="{28A0092B-C50C-407E-A947-70E740481C1C}">
                <a14:useLocalDpi xmlns:a14="http://schemas.microsoft.com/office/drawing/2010/main" val="0"/>
              </a:ext>
            </a:extLst>
          </a:blip>
          <a:srcRect l="20483" t="14445" r="30298" b="43263"/>
          <a:stretch>
            <a:fillRect/>
          </a:stretch>
        </p:blipFill>
        <p:spPr bwMode="auto">
          <a:xfrm>
            <a:off x="3321050" y="4562475"/>
            <a:ext cx="11699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Ротари – това сме ние, нашият клуб, нашите приятели!</a:t>
            </a:r>
          </a:p>
        </p:txBody>
      </p:sp>
      <p:pic>
        <p:nvPicPr>
          <p:cNvPr id="42001" name="Content Placeholder 4"/>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3851910" y="2464911"/>
            <a:ext cx="1440180" cy="2034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7550" y="1341438"/>
            <a:ext cx="8223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6875" y="1325563"/>
            <a:ext cx="1016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0" y="2200275"/>
            <a:ext cx="76041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3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9913" y="3051175"/>
            <a:ext cx="1023937"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42"/>
          <p:cNvPicPr>
            <a:picLocks noChangeAspect="1" noChangeArrowheads="1"/>
          </p:cNvPicPr>
          <p:nvPr/>
        </p:nvPicPr>
        <p:blipFill>
          <a:blip r:embed="rId10" cstate="print">
            <a:extLst>
              <a:ext uri="{28A0092B-C50C-407E-A947-70E740481C1C}">
                <a14:useLocalDpi xmlns:a14="http://schemas.microsoft.com/office/drawing/2010/main" val="0"/>
              </a:ext>
            </a:extLst>
          </a:blip>
          <a:srcRect l="7835" r="1051" b="27153"/>
          <a:stretch>
            <a:fillRect/>
          </a:stretch>
        </p:blipFill>
        <p:spPr bwMode="auto">
          <a:xfrm>
            <a:off x="5076825" y="4092575"/>
            <a:ext cx="106203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46"/>
          <p:cNvPicPr>
            <a:picLocks noChangeAspect="1" noChangeArrowheads="1"/>
          </p:cNvPicPr>
          <p:nvPr/>
        </p:nvPicPr>
        <p:blipFill>
          <a:blip r:embed="rId11" cstate="print">
            <a:extLst>
              <a:ext uri="{28A0092B-C50C-407E-A947-70E740481C1C}">
                <a14:useLocalDpi xmlns:a14="http://schemas.microsoft.com/office/drawing/2010/main" val="0"/>
              </a:ext>
            </a:extLst>
          </a:blip>
          <a:srcRect l="16449" r="1831" b="22340"/>
          <a:stretch>
            <a:fillRect/>
          </a:stretch>
        </p:blipFill>
        <p:spPr bwMode="auto">
          <a:xfrm>
            <a:off x="1047750" y="2436813"/>
            <a:ext cx="119221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l="6952" t="2751" r="11150" b="24800"/>
          <a:stretch>
            <a:fillRect/>
          </a:stretch>
        </p:blipFill>
        <p:spPr bwMode="auto">
          <a:xfrm>
            <a:off x="2063750" y="2136775"/>
            <a:ext cx="100012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5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46300" y="4935538"/>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2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62638" y="2794000"/>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52"/>
          <p:cNvPicPr>
            <a:picLocks noChangeAspect="1" noChangeArrowheads="1"/>
          </p:cNvPicPr>
          <p:nvPr/>
        </p:nvPicPr>
        <p:blipFill>
          <a:blip r:embed="rId15" cstate="print">
            <a:extLst>
              <a:ext uri="{28A0092B-C50C-407E-A947-70E740481C1C}">
                <a14:useLocalDpi xmlns:a14="http://schemas.microsoft.com/office/drawing/2010/main" val="0"/>
              </a:ext>
            </a:extLst>
          </a:blip>
          <a:srcRect l="12814" t="-2" r="-1207" b="43599"/>
          <a:stretch>
            <a:fillRect/>
          </a:stretch>
        </p:blipFill>
        <p:spPr bwMode="auto">
          <a:xfrm>
            <a:off x="7097713" y="4660900"/>
            <a:ext cx="11033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5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3900" y="3562350"/>
            <a:ext cx="10985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48"/>
          <p:cNvPicPr>
            <a:picLocks noChangeAspect="1" noChangeArrowheads="1"/>
          </p:cNvPicPr>
          <p:nvPr/>
        </p:nvPicPr>
        <p:blipFill>
          <a:blip r:embed="rId17" cstate="print">
            <a:extLst>
              <a:ext uri="{28A0092B-C50C-407E-A947-70E740481C1C}">
                <a14:useLocalDpi xmlns:a14="http://schemas.microsoft.com/office/drawing/2010/main" val="0"/>
              </a:ext>
            </a:extLst>
          </a:blip>
          <a:srcRect l="2042" r="2042" b="2040"/>
          <a:stretch>
            <a:fillRect/>
          </a:stretch>
        </p:blipFill>
        <p:spPr bwMode="auto">
          <a:xfrm>
            <a:off x="1277938" y="4510088"/>
            <a:ext cx="103981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2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62375" y="2681288"/>
            <a:ext cx="11699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3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100638" y="3206750"/>
            <a:ext cx="92868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xmlns="" id="{3D3230CC-F509-4724-AF5B-5A12D332464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97400" y="2319338"/>
            <a:ext cx="960438" cy="960437"/>
          </a:xfrm>
          <a:prstGeom prst="rect">
            <a:avLst/>
          </a:prstGeom>
          <a:ln>
            <a:noFill/>
          </a:ln>
          <a:effectLst>
            <a:outerShdw blurRad="292100" dist="139700" dir="2700000" algn="tl" rotWithShape="0">
              <a:srgbClr val="333333">
                <a:alpha val="65000"/>
              </a:srgbClr>
            </a:outerShdw>
          </a:effectLst>
        </p:spPr>
      </p:pic>
      <p:pic>
        <p:nvPicPr>
          <p:cNvPr id="42005" name="Picture 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11775" y="1895475"/>
            <a:ext cx="7493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013450" y="1811338"/>
            <a:ext cx="10541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xmlns="" id="{7539B784-0EA2-4CFC-982B-40D44B8B1FF1}"/>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0063" t="-1" r="10517" b="30732"/>
          <a:stretch/>
        </p:blipFill>
        <p:spPr>
          <a:xfrm>
            <a:off x="3078163" y="3368675"/>
            <a:ext cx="1162050" cy="1173163"/>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xmlns="" id="{85491D43-ADF9-479B-9431-9DF9D472FE1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24088" y="2909888"/>
            <a:ext cx="1171575" cy="1182687"/>
          </a:xfrm>
          <a:prstGeom prst="rect">
            <a:avLst/>
          </a:prstGeom>
          <a:ln>
            <a:noFill/>
          </a:ln>
          <a:effectLst>
            <a:outerShdw blurRad="292100" dist="139700" dir="2700000" algn="tl" rotWithShape="0">
              <a:srgbClr val="333333">
                <a:alpha val="65000"/>
              </a:srgbClr>
            </a:outerShdw>
          </a:effectLst>
        </p:spPr>
      </p:pic>
      <p:pic>
        <p:nvPicPr>
          <p:cNvPr id="42009" name="Picture 30"/>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35125" y="3365500"/>
            <a:ext cx="9525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0" name="Picture 3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327275" y="3994150"/>
            <a:ext cx="11525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xmlns="" id="{1266F911-8FC7-4425-8838-E71712AA0CA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952875" y="3365500"/>
            <a:ext cx="1208088" cy="1212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2718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Google Shape;306;p64"/>
          <p:cNvSpPr txBox="1">
            <a:spLocks noGrp="1"/>
          </p:cNvSpPr>
          <p:nvPr>
            <p:ph type="title"/>
          </p:nvPr>
        </p:nvSpPr>
        <p:spPr bwMode="auto">
          <a:noFill/>
          <a:ln>
            <a:miter lim="800000"/>
            <a:headEnd/>
            <a:tailEnd/>
          </a:ln>
        </p:spPr>
        <p:txBody>
          <a:bodyPr vert="horz" numCol="1" compatLnSpc="1">
            <a:prstTxWarp prst="textNoShape">
              <a:avLst/>
            </a:prstTxWarp>
          </a:bodyPr>
          <a:lstStyle/>
          <a:p>
            <a:pPr eaLnBrk="1" hangingPunct="1">
              <a:spcBef>
                <a:spcPct val="0"/>
              </a:spcBef>
              <a:spcAft>
                <a:spcPct val="0"/>
              </a:spcAft>
            </a:pPr>
            <a:r>
              <a:rPr lang="en-US" b="1" dirty="0" err="1" smtClean="0">
                <a:solidFill>
                  <a:srgbClr val="FFFFFF"/>
                </a:solidFill>
                <a:latin typeface="Arial Narrow" pitchFamily="34" charset="0"/>
                <a:cs typeface="Arial" charset="0"/>
                <a:sym typeface="Arial Narrow" pitchFamily="34" charset="0"/>
              </a:rPr>
              <a:t>Пропуски</a:t>
            </a:r>
            <a:r>
              <a:rPr lang="en-US" b="1" dirty="0" smtClean="0">
                <a:solidFill>
                  <a:srgbClr val="FFFFFF"/>
                </a:solidFill>
                <a:latin typeface="Arial Narrow" pitchFamily="34" charset="0"/>
                <a:cs typeface="Arial" charset="0"/>
                <a:sym typeface="Arial Narrow" pitchFamily="34" charset="0"/>
              </a:rPr>
              <a:t> /</a:t>
            </a:r>
            <a:r>
              <a:rPr lang="en-US" b="1" dirty="0" err="1" smtClean="0">
                <a:solidFill>
                  <a:srgbClr val="FFFFFF"/>
                </a:solidFill>
                <a:latin typeface="Arial Narrow" pitchFamily="34" charset="0"/>
                <a:cs typeface="Arial" charset="0"/>
                <a:sym typeface="Arial Narrow" pitchFamily="34" charset="0"/>
              </a:rPr>
              <a:t>грешки</a:t>
            </a:r>
            <a:r>
              <a:rPr lang="en-US" b="1" dirty="0" smtClean="0">
                <a:solidFill>
                  <a:srgbClr val="FFFFFF"/>
                </a:solidFill>
                <a:latin typeface="Arial Narrow" pitchFamily="34" charset="0"/>
                <a:cs typeface="Arial" charset="0"/>
                <a:sym typeface="Arial Narrow" pitchFamily="34" charset="0"/>
              </a:rPr>
              <a:t>/ - ВЪЗМОЖНОСТИ</a:t>
            </a:r>
            <a:endParaRPr lang="bg-BG" b="1" dirty="0" smtClean="0">
              <a:solidFill>
                <a:srgbClr val="FFFFFF"/>
              </a:solidFill>
              <a:latin typeface="Arial Narrow" pitchFamily="34" charset="0"/>
              <a:cs typeface="Arial" charset="0"/>
              <a:sym typeface="Arial Narrow" pitchFamily="34" charset="0"/>
            </a:endParaRPr>
          </a:p>
        </p:txBody>
      </p:sp>
      <p:sp>
        <p:nvSpPr>
          <p:cNvPr id="34819" name="Google Shape;307;p64"/>
          <p:cNvSpPr txBox="1">
            <a:spLocks noGrp="1"/>
          </p:cNvSpPr>
          <p:nvPr>
            <p:ph idx="1"/>
          </p:nvPr>
        </p:nvSpPr>
        <p:spPr bwMode="auto">
          <a:noFill/>
          <a:ln>
            <a:miter lim="800000"/>
            <a:headEnd/>
            <a:tailEnd/>
          </a:ln>
        </p:spPr>
        <p:txBody>
          <a:bodyPr vert="horz" numCol="1" compatLnSpc="1">
            <a:prstTxWarp prst="textNoShape">
              <a:avLst/>
            </a:prstTxWarp>
          </a:bodyPr>
          <a:lstStyle/>
          <a:p>
            <a:pPr indent="-406400" eaLnBrk="1" hangingPunct="1">
              <a:lnSpc>
                <a:spcPct val="115000"/>
              </a:lnSpc>
              <a:spcBef>
                <a:spcPct val="0"/>
              </a:spcBef>
              <a:spcAft>
                <a:spcPct val="0"/>
              </a:spcAft>
              <a:buClr>
                <a:srgbClr val="595959"/>
              </a:buClr>
              <a:buSzPts val="2800"/>
              <a:buFont typeface="Arial" charset="0"/>
              <a:buChar char="-"/>
            </a:pPr>
            <a:r>
              <a:rPr lang="en-US" sz="2800" dirty="0" err="1" smtClean="0">
                <a:solidFill>
                  <a:srgbClr val="595959"/>
                </a:solidFill>
                <a:latin typeface="Arial" charset="0"/>
                <a:cs typeface="Arial" charset="0"/>
                <a:sym typeface="Arial" charset="0"/>
              </a:rPr>
              <a:t>Увеличаване</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членовете</a:t>
            </a:r>
            <a:r>
              <a:rPr lang="en-US" sz="2800" dirty="0" smtClean="0">
                <a:solidFill>
                  <a:srgbClr val="595959"/>
                </a:solidFill>
                <a:latin typeface="Arial" charset="0"/>
                <a:cs typeface="Arial" charset="0"/>
                <a:sym typeface="Arial" charset="0"/>
              </a:rPr>
              <a:t> с </a:t>
            </a:r>
            <a:r>
              <a:rPr lang="en-US" sz="2800" dirty="0" err="1" smtClean="0">
                <a:solidFill>
                  <a:srgbClr val="595959"/>
                </a:solidFill>
                <a:latin typeface="Arial" charset="0"/>
                <a:cs typeface="Arial" charset="0"/>
                <a:sym typeface="Arial" charset="0"/>
              </a:rPr>
              <a:t>приемането</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жени</a:t>
            </a:r>
            <a:endParaRPr lang="bg-BG" sz="2800" dirty="0" smtClean="0">
              <a:solidFill>
                <a:srgbClr val="595959"/>
              </a:solidFill>
              <a:latin typeface="Arial" charset="0"/>
              <a:cs typeface="Arial" charset="0"/>
              <a:sym typeface="Arial" charset="0"/>
            </a:endParaRPr>
          </a:p>
          <a:p>
            <a:pPr indent="-406400" eaLnBrk="1" hangingPunct="1">
              <a:lnSpc>
                <a:spcPct val="115000"/>
              </a:lnSpc>
              <a:spcBef>
                <a:spcPct val="0"/>
              </a:spcBef>
              <a:spcAft>
                <a:spcPct val="0"/>
              </a:spcAft>
              <a:buClr>
                <a:srgbClr val="595959"/>
              </a:buClr>
              <a:buSzPts val="2800"/>
              <a:buFont typeface="Arial" charset="0"/>
              <a:buChar char="-"/>
            </a:pPr>
            <a:r>
              <a:rPr lang="en-US" sz="2800" dirty="0" err="1" smtClean="0">
                <a:solidFill>
                  <a:srgbClr val="595959"/>
                </a:solidFill>
                <a:latin typeface="Arial" charset="0"/>
                <a:cs typeface="Arial" charset="0"/>
                <a:sym typeface="Arial" charset="0"/>
              </a:rPr>
              <a:t>Липса</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дългосрочна</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клубна</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кауза</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за</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набиране</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външни</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средства</a:t>
            </a:r>
            <a:endParaRPr lang="bg-BG" sz="2800" dirty="0" smtClean="0">
              <a:solidFill>
                <a:srgbClr val="595959"/>
              </a:solidFill>
              <a:latin typeface="Arial" charset="0"/>
              <a:cs typeface="Arial" charset="0"/>
              <a:sym typeface="Arial" charset="0"/>
            </a:endParaRPr>
          </a:p>
          <a:p>
            <a:pPr indent="-406400" eaLnBrk="1" hangingPunct="1">
              <a:lnSpc>
                <a:spcPct val="115000"/>
              </a:lnSpc>
              <a:spcBef>
                <a:spcPct val="0"/>
              </a:spcBef>
              <a:spcAft>
                <a:spcPct val="0"/>
              </a:spcAft>
              <a:buClr>
                <a:srgbClr val="595959"/>
              </a:buClr>
              <a:buSzPts val="2800"/>
              <a:buFont typeface="Arial" charset="0"/>
              <a:buChar char="-"/>
            </a:pPr>
            <a:r>
              <a:rPr lang="en-US" sz="2800" dirty="0" err="1" smtClean="0">
                <a:solidFill>
                  <a:srgbClr val="595959"/>
                </a:solidFill>
                <a:latin typeface="Arial" charset="0"/>
                <a:cs typeface="Arial" charset="0"/>
                <a:sym typeface="Arial" charset="0"/>
              </a:rPr>
              <a:t>Разширяване</a:t>
            </a:r>
            <a:r>
              <a:rPr lang="en-US" sz="2800" dirty="0" smtClean="0">
                <a:solidFill>
                  <a:srgbClr val="595959"/>
                </a:solidFill>
                <a:latin typeface="Arial" charset="0"/>
                <a:cs typeface="Arial" charset="0"/>
                <a:sym typeface="Arial" charset="0"/>
              </a:rPr>
              <a:t> на </a:t>
            </a:r>
            <a:r>
              <a:rPr lang="en-US" sz="2800" dirty="0" err="1" smtClean="0">
                <a:solidFill>
                  <a:srgbClr val="595959"/>
                </a:solidFill>
                <a:latin typeface="Arial" charset="0"/>
                <a:cs typeface="Arial" charset="0"/>
                <a:sym typeface="Arial" charset="0"/>
              </a:rPr>
              <a:t>партньорство</a:t>
            </a:r>
            <a:r>
              <a:rPr lang="en-US" sz="2800" dirty="0" smtClean="0">
                <a:solidFill>
                  <a:srgbClr val="595959"/>
                </a:solidFill>
                <a:latin typeface="Arial" charset="0"/>
                <a:cs typeface="Arial" charset="0"/>
                <a:sym typeface="Arial" charset="0"/>
              </a:rPr>
              <a:t> и </a:t>
            </a:r>
            <a:r>
              <a:rPr lang="en-US" sz="2800" dirty="0" err="1" smtClean="0">
                <a:solidFill>
                  <a:srgbClr val="595959"/>
                </a:solidFill>
                <a:latin typeface="Arial" charset="0"/>
                <a:cs typeface="Arial" charset="0"/>
                <a:sym typeface="Arial" charset="0"/>
              </a:rPr>
              <a:t>сътрудничество</a:t>
            </a:r>
            <a:r>
              <a:rPr lang="en-US" sz="2800" dirty="0" smtClean="0">
                <a:solidFill>
                  <a:srgbClr val="595959"/>
                </a:solidFill>
                <a:latin typeface="Arial" charset="0"/>
                <a:cs typeface="Arial" charset="0"/>
                <a:sym typeface="Arial" charset="0"/>
              </a:rPr>
              <a:t> с </a:t>
            </a:r>
            <a:r>
              <a:rPr lang="en-US" sz="2800" dirty="0" err="1" smtClean="0">
                <a:solidFill>
                  <a:srgbClr val="595959"/>
                </a:solidFill>
                <a:latin typeface="Arial" charset="0"/>
                <a:cs typeface="Arial" charset="0"/>
                <a:sym typeface="Arial" charset="0"/>
              </a:rPr>
              <a:t>клубове</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от</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зоната</a:t>
            </a:r>
            <a:r>
              <a:rPr lang="en-US" sz="2800" dirty="0" smtClean="0">
                <a:solidFill>
                  <a:srgbClr val="595959"/>
                </a:solidFill>
                <a:latin typeface="Arial" charset="0"/>
                <a:cs typeface="Arial" charset="0"/>
                <a:sym typeface="Arial" charset="0"/>
              </a:rPr>
              <a:t> и </a:t>
            </a:r>
            <a:r>
              <a:rPr lang="en-US" sz="2800" dirty="0" err="1" smtClean="0">
                <a:solidFill>
                  <a:srgbClr val="595959"/>
                </a:solidFill>
                <a:latin typeface="Arial" charset="0"/>
                <a:cs typeface="Arial" charset="0"/>
                <a:sym typeface="Arial" charset="0"/>
              </a:rPr>
              <a:t>Дистрикта</a:t>
            </a:r>
            <a:r>
              <a:rPr lang="en-US" sz="2800" dirty="0" smtClean="0">
                <a:solidFill>
                  <a:srgbClr val="595959"/>
                </a:solidFill>
                <a:latin typeface="Arial" charset="0"/>
                <a:cs typeface="Arial" charset="0"/>
                <a:sym typeface="Arial" charset="0"/>
              </a:rPr>
              <a:t> </a:t>
            </a:r>
            <a:endParaRPr lang="bg-BG" sz="2800" dirty="0" smtClean="0">
              <a:solidFill>
                <a:srgbClr val="595959"/>
              </a:solidFill>
              <a:latin typeface="Arial" charset="0"/>
              <a:cs typeface="Arial" charset="0"/>
              <a:sym typeface="Arial" charset="0"/>
            </a:endParaRPr>
          </a:p>
          <a:p>
            <a:pPr indent="-406400" eaLnBrk="1" hangingPunct="1">
              <a:lnSpc>
                <a:spcPct val="115000"/>
              </a:lnSpc>
              <a:spcBef>
                <a:spcPct val="0"/>
              </a:spcBef>
              <a:spcAft>
                <a:spcPct val="0"/>
              </a:spcAft>
              <a:buClr>
                <a:srgbClr val="595959"/>
              </a:buClr>
              <a:buSzPts val="2800"/>
              <a:buFont typeface="Arial" charset="0"/>
              <a:buChar char="-"/>
            </a:pPr>
            <a:r>
              <a:rPr lang="en-US" sz="2800" dirty="0" err="1" smtClean="0">
                <a:solidFill>
                  <a:srgbClr val="595959"/>
                </a:solidFill>
                <a:latin typeface="Arial" charset="0"/>
                <a:cs typeface="Arial" charset="0"/>
                <a:sym typeface="Arial" charset="0"/>
              </a:rPr>
              <a:t>Поне</a:t>
            </a:r>
            <a:r>
              <a:rPr lang="en-US" sz="2800" dirty="0" smtClean="0">
                <a:solidFill>
                  <a:srgbClr val="595959"/>
                </a:solidFill>
                <a:latin typeface="Arial" charset="0"/>
                <a:cs typeface="Arial" charset="0"/>
                <a:sym typeface="Arial" charset="0"/>
              </a:rPr>
              <a:t> 4 </a:t>
            </a:r>
            <a:r>
              <a:rPr lang="en-US" sz="2800" dirty="0" err="1" smtClean="0">
                <a:solidFill>
                  <a:srgbClr val="595959"/>
                </a:solidFill>
                <a:latin typeface="Arial" charset="0"/>
                <a:cs typeface="Arial" charset="0"/>
                <a:sym typeface="Arial" charset="0"/>
              </a:rPr>
              <a:t>клубни</a:t>
            </a:r>
            <a:r>
              <a:rPr lang="en-US" sz="2800" dirty="0" smtClean="0">
                <a:solidFill>
                  <a:srgbClr val="595959"/>
                </a:solidFill>
                <a:latin typeface="Arial" charset="0"/>
                <a:cs typeface="Arial" charset="0"/>
                <a:sym typeface="Arial" charset="0"/>
              </a:rPr>
              <a:t> </a:t>
            </a:r>
            <a:r>
              <a:rPr lang="en-US" sz="2800" dirty="0" err="1" smtClean="0">
                <a:solidFill>
                  <a:srgbClr val="595959"/>
                </a:solidFill>
                <a:latin typeface="Arial" charset="0"/>
                <a:cs typeface="Arial" charset="0"/>
                <a:sym typeface="Arial" charset="0"/>
              </a:rPr>
              <a:t>събития</a:t>
            </a:r>
            <a:r>
              <a:rPr lang="en-US" sz="2800" dirty="0" smtClean="0">
                <a:solidFill>
                  <a:srgbClr val="595959"/>
                </a:solidFill>
                <a:latin typeface="Arial" charset="0"/>
                <a:cs typeface="Arial" charset="0"/>
                <a:sym typeface="Arial" charset="0"/>
              </a:rPr>
              <a:t> с </a:t>
            </a:r>
            <a:r>
              <a:rPr lang="en-US" sz="2800" dirty="0" err="1" smtClean="0">
                <a:solidFill>
                  <a:srgbClr val="595959"/>
                </a:solidFill>
                <a:latin typeface="Arial" charset="0"/>
                <a:cs typeface="Arial" charset="0"/>
                <a:sym typeface="Arial" charset="0"/>
              </a:rPr>
              <a:t>каузи</a:t>
            </a:r>
            <a:endParaRPr lang="bg-BG" sz="2800" dirty="0" smtClean="0">
              <a:latin typeface="Georgia" pitchFamily="18" charset="0"/>
              <a:cs typeface="Arial" charset="0"/>
              <a:sym typeface="Georgia" pitchFamily="18" charset="0"/>
            </a:endParaRPr>
          </a:p>
        </p:txBody>
      </p:sp>
    </p:spTree>
    <p:extLst>
      <p:ext uri="{BB962C8B-B14F-4D97-AF65-F5344CB8AC3E}">
        <p14:creationId xmlns:p14="http://schemas.microsoft.com/office/powerpoint/2010/main" val="39623657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40_happy-82a08b9056.jpg"/>
          <p:cNvPicPr>
            <a:picLocks noChangeAspect="1"/>
          </p:cNvPicPr>
          <p:nvPr/>
        </p:nvPicPr>
        <p:blipFill>
          <a:blip r:embed="rId3">
            <a:lum bright="30000"/>
          </a:blip>
          <a:stretch>
            <a:fillRect/>
          </a:stretch>
        </p:blipFill>
        <p:spPr>
          <a:xfrm>
            <a:off x="1524000" y="1719262"/>
            <a:ext cx="6096000" cy="3419475"/>
          </a:xfrm>
          <a:prstGeom prst="rect">
            <a:avLst/>
          </a:prstGeom>
        </p:spPr>
      </p:pic>
      <p:sp>
        <p:nvSpPr>
          <p:cNvPr id="35842" name="Google Shape;312;p65"/>
          <p:cNvSpPr txBox="1">
            <a:spLocks noGrp="1"/>
          </p:cNvSpPr>
          <p:nvPr>
            <p:ph type="title"/>
          </p:nvPr>
        </p:nvSpPr>
        <p:spPr bwMode="auto">
          <a:noFill/>
          <a:ln>
            <a:miter lim="800000"/>
            <a:headEnd/>
            <a:tailEnd/>
          </a:ln>
        </p:spPr>
        <p:txBody>
          <a:bodyPr vert="horz" numCol="1" compatLnSpc="1">
            <a:prstTxWarp prst="textNoShape">
              <a:avLst/>
            </a:prstTxWarp>
          </a:bodyPr>
          <a:lstStyle/>
          <a:p>
            <a:pPr eaLnBrk="1" hangingPunct="1">
              <a:spcBef>
                <a:spcPct val="0"/>
              </a:spcBef>
              <a:spcAft>
                <a:spcPct val="0"/>
              </a:spcAft>
              <a:buClr>
                <a:srgbClr val="FFFFFF"/>
              </a:buClr>
              <a:buSzPts val="2000"/>
              <a:buFont typeface="Arial Narrow" pitchFamily="34" charset="0"/>
              <a:buNone/>
            </a:pPr>
            <a:r>
              <a:rPr lang="en-US" b="1" smtClean="0">
                <a:solidFill>
                  <a:srgbClr val="FFFFFF"/>
                </a:solidFill>
                <a:latin typeface="Arial Narrow" pitchFamily="34" charset="0"/>
                <a:cs typeface="Arial" charset="0"/>
                <a:sym typeface="Arial Narrow" pitchFamily="34" charset="0"/>
              </a:rPr>
              <a:t>ЦЕННОСТИ</a:t>
            </a:r>
            <a:endParaRPr lang="bg-BG" smtClean="0">
              <a:solidFill>
                <a:srgbClr val="FFFFFF"/>
              </a:solidFill>
              <a:latin typeface="Arial Narrow" pitchFamily="34" charset="0"/>
              <a:cs typeface="Arial" charset="0"/>
              <a:sym typeface="Arial Narrow" pitchFamily="34" charset="0"/>
            </a:endParaRPr>
          </a:p>
        </p:txBody>
      </p:sp>
      <p:sp>
        <p:nvSpPr>
          <p:cNvPr id="35843" name="Google Shape;313;p65"/>
          <p:cNvSpPr txBox="1">
            <a:spLocks noGrp="1"/>
          </p:cNvSpPr>
          <p:nvPr>
            <p:ph idx="1"/>
          </p:nvPr>
        </p:nvSpPr>
        <p:spPr bwMode="auto">
          <a:noFill/>
          <a:ln>
            <a:miter lim="800000"/>
            <a:headEnd/>
            <a:tailEnd/>
          </a:ln>
        </p:spPr>
        <p:txBody>
          <a:bodyPr vert="horz" numCol="1" compatLnSpc="1">
            <a:prstTxWarp prst="textNoShape">
              <a:avLst/>
            </a:prstTxWarp>
          </a:bodyPr>
          <a:lstStyle/>
          <a:p>
            <a:pPr marL="342900" indent="0" algn="ctr" eaLnBrk="1" hangingPunct="1">
              <a:spcBef>
                <a:spcPct val="0"/>
              </a:spcBef>
              <a:spcAft>
                <a:spcPct val="0"/>
              </a:spcAft>
              <a:buFont typeface="Arial" charset="0"/>
              <a:buNone/>
            </a:pPr>
            <a:endParaRPr lang="bg-BG" sz="3600" dirty="0" smtClean="0">
              <a:solidFill>
                <a:srgbClr val="002060"/>
              </a:solidFill>
              <a:latin typeface="Georgia" pitchFamily="18" charset="0"/>
              <a:cs typeface="Arial" charset="0"/>
              <a:sym typeface="Georgia" pitchFamily="18" charset="0"/>
            </a:endParaRPr>
          </a:p>
          <a:p>
            <a:pPr marL="342900" indent="0" algn="ctr" eaLnBrk="1" hangingPunct="1">
              <a:spcBef>
                <a:spcPct val="0"/>
              </a:spcBef>
              <a:spcAft>
                <a:spcPct val="0"/>
              </a:spcAft>
              <a:buFont typeface="Arial" charset="0"/>
              <a:buNone/>
            </a:pPr>
            <a:r>
              <a:rPr lang="en-US" sz="3600" b="1" dirty="0" smtClean="0">
                <a:solidFill>
                  <a:srgbClr val="002060"/>
                </a:solidFill>
                <a:latin typeface="Georgia" pitchFamily="18" charset="0"/>
                <a:cs typeface="Arial" charset="0"/>
                <a:sym typeface="Georgia" pitchFamily="18" charset="0"/>
              </a:rPr>
              <a:t>БЕЗКОРИСТНА СЛУЖБА</a:t>
            </a:r>
            <a:endParaRPr lang="bg-BG" sz="3600" b="1" dirty="0" smtClean="0">
              <a:solidFill>
                <a:srgbClr val="002060"/>
              </a:solidFill>
              <a:latin typeface="Georgia" pitchFamily="18" charset="0"/>
              <a:cs typeface="Arial" charset="0"/>
              <a:sym typeface="Georgia" pitchFamily="18" charset="0"/>
            </a:endParaRPr>
          </a:p>
          <a:p>
            <a:pPr marL="342900" indent="0" algn="ctr" eaLnBrk="1" hangingPunct="1">
              <a:spcBef>
                <a:spcPct val="0"/>
              </a:spcBef>
              <a:spcAft>
                <a:spcPct val="0"/>
              </a:spcAft>
              <a:buFont typeface="Arial" charset="0"/>
              <a:buNone/>
            </a:pPr>
            <a:endParaRPr lang="bg-BG" sz="3600" b="1" dirty="0" smtClean="0">
              <a:solidFill>
                <a:srgbClr val="002060"/>
              </a:solidFill>
              <a:latin typeface="Georgia" pitchFamily="18" charset="0"/>
              <a:cs typeface="Arial" charset="0"/>
              <a:sym typeface="Georgia" pitchFamily="18" charset="0"/>
            </a:endParaRPr>
          </a:p>
          <a:p>
            <a:pPr marL="342900" indent="0" algn="ctr" eaLnBrk="1" hangingPunct="1">
              <a:spcBef>
                <a:spcPct val="0"/>
              </a:spcBef>
              <a:spcAft>
                <a:spcPct val="0"/>
              </a:spcAft>
              <a:buFont typeface="Arial" charset="0"/>
              <a:buNone/>
            </a:pPr>
            <a:r>
              <a:rPr lang="en-US" sz="3600" b="1" dirty="0" smtClean="0">
                <a:solidFill>
                  <a:srgbClr val="002060"/>
                </a:solidFill>
                <a:latin typeface="Georgia" pitchFamily="18" charset="0"/>
                <a:cs typeface="Arial" charset="0"/>
                <a:sym typeface="Georgia" pitchFamily="18" charset="0"/>
              </a:rPr>
              <a:t>ДОВЕРИЕ И ИМИДЖ</a:t>
            </a:r>
          </a:p>
          <a:p>
            <a:pPr marL="342900" indent="0" algn="ctr" eaLnBrk="1" hangingPunct="1">
              <a:spcBef>
                <a:spcPct val="0"/>
              </a:spcBef>
              <a:spcAft>
                <a:spcPct val="0"/>
              </a:spcAft>
              <a:buFont typeface="Arial" charset="0"/>
              <a:buNone/>
            </a:pPr>
            <a:endParaRPr lang="bg-BG" sz="3600" b="1" dirty="0" smtClean="0">
              <a:solidFill>
                <a:srgbClr val="002060"/>
              </a:solidFill>
              <a:latin typeface="Georgia" pitchFamily="18" charset="0"/>
              <a:cs typeface="Arial" charset="0"/>
              <a:sym typeface="Georgia" pitchFamily="18" charset="0"/>
            </a:endParaRPr>
          </a:p>
          <a:p>
            <a:pPr marL="342900" indent="0" eaLnBrk="1" hangingPunct="1">
              <a:spcBef>
                <a:spcPct val="0"/>
              </a:spcBef>
              <a:spcAft>
                <a:spcPct val="0"/>
              </a:spcAft>
              <a:buFont typeface="Arial" charset="0"/>
              <a:buNone/>
            </a:pPr>
            <a:r>
              <a:rPr lang="en-US" sz="3600" b="1" dirty="0" smtClean="0">
                <a:solidFill>
                  <a:srgbClr val="002060"/>
                </a:solidFill>
                <a:latin typeface="Georgia" pitchFamily="18" charset="0"/>
                <a:cs typeface="Arial" charset="0"/>
                <a:sym typeface="Georgia" pitchFamily="18" charset="0"/>
              </a:rPr>
              <a:t>                   ПРИЯТЕЛСТВО</a:t>
            </a:r>
            <a:endParaRPr lang="bg-BG" sz="3600" b="1" dirty="0" smtClean="0">
              <a:solidFill>
                <a:srgbClr val="002060"/>
              </a:solidFill>
              <a:latin typeface="Georgia" pitchFamily="18" charset="0"/>
              <a:cs typeface="Arial" charset="0"/>
              <a:sym typeface="Georgia" pitchFamily="18" charset="0"/>
            </a:endParaRPr>
          </a:p>
          <a:p>
            <a:pPr marL="342900" indent="0" eaLnBrk="1" hangingPunct="1">
              <a:spcBef>
                <a:spcPct val="0"/>
              </a:spcBef>
              <a:spcAft>
                <a:spcPct val="0"/>
              </a:spcAft>
              <a:buFont typeface="Arial" charset="0"/>
              <a:buNone/>
            </a:pPr>
            <a:endParaRPr lang="bg-BG" dirty="0" smtClean="0">
              <a:solidFill>
                <a:srgbClr val="002060"/>
              </a:solidFill>
              <a:latin typeface="Georgia" pitchFamily="18" charset="0"/>
              <a:cs typeface="Arial" charset="0"/>
              <a:sym typeface="Georgia" pitchFamily="18" charset="0"/>
            </a:endParaRPr>
          </a:p>
          <a:p>
            <a:pPr marL="342900" indent="0" eaLnBrk="1" hangingPunct="1">
              <a:spcBef>
                <a:spcPct val="0"/>
              </a:spcBef>
              <a:spcAft>
                <a:spcPct val="0"/>
              </a:spcAft>
              <a:buFont typeface="Arial" charset="0"/>
              <a:buNone/>
            </a:pPr>
            <a:endParaRPr lang="bg-BG" dirty="0" smtClean="0">
              <a:solidFill>
                <a:srgbClr val="002060"/>
              </a:solidFill>
              <a:latin typeface="Georgia" pitchFamily="18" charset="0"/>
              <a:cs typeface="Arial" charset="0"/>
              <a:sym typeface="Georgia" pitchFamily="18" charset="0"/>
            </a:endParaRPr>
          </a:p>
          <a:p>
            <a:pPr marL="342900" indent="0" eaLnBrk="1" hangingPunct="1">
              <a:spcBef>
                <a:spcPct val="0"/>
              </a:spcBef>
              <a:spcAft>
                <a:spcPct val="0"/>
              </a:spcAft>
              <a:buFont typeface="Arial" charset="0"/>
              <a:buNone/>
            </a:pPr>
            <a:endParaRPr lang="bg-BG" sz="2000" dirty="0" smtClean="0">
              <a:solidFill>
                <a:srgbClr val="002060"/>
              </a:solidFill>
              <a:latin typeface="Georgia" pitchFamily="18" charset="0"/>
              <a:cs typeface="Arial" charset="0"/>
              <a:sym typeface="Georgia" pitchFamily="18" charset="0"/>
            </a:endParaRPr>
          </a:p>
        </p:txBody>
      </p:sp>
    </p:spTree>
    <p:extLst>
      <p:ext uri="{BB962C8B-B14F-4D97-AF65-F5344CB8AC3E}">
        <p14:creationId xmlns:p14="http://schemas.microsoft.com/office/powerpoint/2010/main" val="36928346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81413" y="2571750"/>
            <a:ext cx="5462587" cy="1200150"/>
          </a:xfrm>
          <a:prstGeom prst="rect">
            <a:avLst/>
          </a:prstGeom>
          <a:noFill/>
        </p:spPr>
        <p:txBody>
          <a:bodyPr>
            <a:spAutoFit/>
          </a:bodyPr>
          <a:lstStyle/>
          <a:p>
            <a:pPr algn="ctr" eaLnBrk="1" hangingPunct="1">
              <a:defRPr/>
            </a:pPr>
            <a:r>
              <a:rPr lang="bg-BG" sz="3600" b="1" dirty="0">
                <a:solidFill>
                  <a:srgbClr val="002060"/>
                </a:solidFill>
                <a:effectLst>
                  <a:outerShdw blurRad="38100" dist="38100" dir="2700000" algn="tl">
                    <a:srgbClr val="000000">
                      <a:alpha val="43137"/>
                    </a:srgbClr>
                  </a:outerShdw>
                </a:effectLst>
                <a:latin typeface="Arial Narrow" pitchFamily="34" charset="0"/>
              </a:rPr>
              <a:t>НА ДОБЪР ЧАС </a:t>
            </a:r>
          </a:p>
          <a:p>
            <a:pPr algn="ctr" eaLnBrk="1" hangingPunct="1">
              <a:defRPr/>
            </a:pPr>
            <a:r>
              <a:rPr lang="bg-BG" sz="3600" b="1" dirty="0">
                <a:solidFill>
                  <a:srgbClr val="002060"/>
                </a:solidFill>
                <a:effectLst>
                  <a:outerShdw blurRad="38100" dist="38100" dir="2700000" algn="tl">
                    <a:srgbClr val="000000">
                      <a:alpha val="43137"/>
                    </a:srgbClr>
                  </a:outerShdw>
                </a:effectLst>
                <a:latin typeface="Arial Narrow" pitchFamily="34" charset="0"/>
              </a:rPr>
              <a:t>И УСПЕХ!</a:t>
            </a:r>
          </a:p>
        </p:txBody>
      </p:sp>
      <p:pic>
        <p:nvPicPr>
          <p:cNvPr id="3" name="The Good The Bad The Ugly Mp3 Download.fl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7481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33463" y="3429000"/>
            <a:ext cx="6972300" cy="742950"/>
          </a:xfrm>
        </p:spPr>
        <p:txBody>
          <a:bodyPr anchor="ctr"/>
          <a:lstStyle/>
          <a:p>
            <a:pPr eaLnBrk="1" hangingPunct="1">
              <a:defRPr/>
            </a:pPr>
            <a:r>
              <a:rPr lang="ru-RU" altLang="en-US" sz="2100" b="1" dirty="0" err="1">
                <a:latin typeface="Bookman Old Style" panose="02050604050505020204" pitchFamily="18" charset="0"/>
                <a:cs typeface="Times New Roman" panose="02020603050405020304" pitchFamily="18" charset="0"/>
              </a:rPr>
              <a:t>Визия</a:t>
            </a:r>
            <a:r>
              <a:rPr lang="ru-RU" altLang="en-US" sz="2100" b="1" dirty="0">
                <a:latin typeface="Bookman Old Style" panose="02050604050505020204" pitchFamily="18" charset="0"/>
                <a:cs typeface="Times New Roman" panose="02020603050405020304" pitchFamily="18" charset="0"/>
              </a:rPr>
              <a:t> и Лого. Стратегически </a:t>
            </a:r>
            <a:r>
              <a:rPr lang="ru-RU" altLang="en-US" sz="2100" b="1" dirty="0" err="1">
                <a:latin typeface="Bookman Old Style" panose="02050604050505020204" pitchFamily="18" charset="0"/>
                <a:cs typeface="Times New Roman" panose="02020603050405020304" pitchFamily="18" charset="0"/>
              </a:rPr>
              <a:t>приоритети</a:t>
            </a:r>
            <a:r>
              <a:rPr lang="ru-RU" altLang="en-US" sz="2100" b="1" dirty="0">
                <a:latin typeface="Bookman Old Style" panose="02050604050505020204" pitchFamily="18" charset="0"/>
                <a:cs typeface="Times New Roman" panose="02020603050405020304" pitchFamily="18" charset="0"/>
              </a:rPr>
              <a:t>. Цели на Дистрикт 2482 РИ за 2019-2020 г.</a:t>
            </a:r>
            <a:endParaRPr lang="en-US" sz="2100" b="1" dirty="0">
              <a:latin typeface="Bookman Old Style" panose="02050604050505020204" pitchFamily="18" charset="0"/>
              <a:cs typeface="Times New Roman" panose="02020603050405020304" pitchFamily="18" charset="0"/>
            </a:endParaRPr>
          </a:p>
        </p:txBody>
      </p:sp>
      <p:sp>
        <p:nvSpPr>
          <p:cNvPr id="39939" name="Rectangle 3"/>
          <p:cNvSpPr>
            <a:spLocks noGrp="1" noChangeArrowheads="1"/>
          </p:cNvSpPr>
          <p:nvPr>
            <p:ph type="subTitle" idx="1"/>
          </p:nvPr>
        </p:nvSpPr>
        <p:spPr bwMode="auto">
          <a:xfrm>
            <a:off x="1543050" y="4316017"/>
            <a:ext cx="5243513" cy="9489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1500" b="1">
                <a:latin typeface="Georgia" panose="02040502050405020303" pitchFamily="18" charset="0"/>
                <a:cs typeface="Times New Roman" panose="02020603050405020304" pitchFamily="18" charset="0"/>
              </a:rPr>
              <a:t>Митко Минев, ДГЕ</a:t>
            </a:r>
          </a:p>
          <a:p>
            <a:pPr eaLnBrk="1" hangingPunct="1"/>
            <a:r>
              <a:rPr lang="bg-BG" altLang="en-US" sz="1500" b="1">
                <a:latin typeface="Georgia" panose="02040502050405020303" pitchFamily="18" charset="0"/>
                <a:cs typeface="Times New Roman" panose="02020603050405020304" pitchFamily="18" charset="0"/>
              </a:rPr>
              <a:t>РК Велико Търново</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2552052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effectLst>
            <a:outerShdw blurRad="57150" dist="50800" dir="2700000" algn="tl" rotWithShape="0">
              <a:srgbClr val="000000">
                <a:alpha val="39998"/>
              </a:srgbClr>
            </a:outerShdw>
          </a:effectLst>
        </p:spPr>
        <p:txBody>
          <a:bodyPr anchor="ctr"/>
          <a:lstStyle/>
          <a:p>
            <a:pPr eaLnBrk="1" hangingPunct="1">
              <a:defRPr/>
            </a:pPr>
            <a:r>
              <a:rPr lang="en-US" sz="2400" b="1" dirty="0" smtClean="0">
                <a:latin typeface="Georgia" pitchFamily="18" charset="0"/>
              </a:rPr>
              <a:t/>
            </a:r>
            <a:br>
              <a:rPr lang="en-US" sz="2400" b="1" dirty="0" smtClean="0">
                <a:latin typeface="Georgia" pitchFamily="18" charset="0"/>
              </a:rPr>
            </a:br>
            <a:r>
              <a:rPr lang="en-US" sz="2400" b="1" dirty="0">
                <a:latin typeface="Georgia" pitchFamily="18" charset="0"/>
              </a:rPr>
              <a:t/>
            </a:r>
            <a:br>
              <a:rPr lang="en-US" sz="2400" b="1" dirty="0">
                <a:latin typeface="Georgia" pitchFamily="18" charset="0"/>
              </a:rPr>
            </a:br>
            <a:r>
              <a:rPr lang="bg-BG" sz="2400" b="1" dirty="0" smtClean="0">
                <a:latin typeface="Georgia" pitchFamily="18" charset="0"/>
              </a:rPr>
              <a:t>Предизвикателствата </a:t>
            </a:r>
            <a:r>
              <a:rPr lang="bg-BG" sz="2400" b="1" dirty="0">
                <a:latin typeface="Georgia" pitchFamily="18" charset="0"/>
              </a:rPr>
              <a:t>и техните решения </a:t>
            </a:r>
            <a:br>
              <a:rPr lang="bg-BG" sz="2400" b="1" dirty="0">
                <a:latin typeface="Georgia" pitchFamily="18" charset="0"/>
              </a:rPr>
            </a:br>
            <a:r>
              <a:rPr lang="bg-BG" sz="2400" b="1" dirty="0">
                <a:latin typeface="Georgia" pitchFamily="18" charset="0"/>
              </a:rPr>
              <a:t>за един нов Ротари клуб</a:t>
            </a:r>
            <a:r>
              <a:rPr lang="en-US" sz="3600" b="1" dirty="0">
                <a:latin typeface="Georgia" pitchFamily="18" charset="0"/>
              </a:rPr>
              <a:t/>
            </a:r>
            <a:br>
              <a:rPr lang="en-US" sz="3600" b="1" dirty="0">
                <a:latin typeface="Georgia" pitchFamily="18" charset="0"/>
              </a:rPr>
            </a:br>
            <a:endParaRPr lang="en-US" sz="3600" b="1" dirty="0" smtClean="0">
              <a:latin typeface="Times New Roman" pitchFamily="18" charset="0"/>
            </a:endParaRPr>
          </a:p>
        </p:txBody>
      </p:sp>
      <p:sp>
        <p:nvSpPr>
          <p:cNvPr id="39939" name="Rectangle 1"/>
          <p:cNvSpPr>
            <a:spLocks noChangeArrowheads="1"/>
          </p:cNvSpPr>
          <p:nvPr/>
        </p:nvSpPr>
        <p:spPr bwMode="auto">
          <a:xfrm>
            <a:off x="539750" y="4581525"/>
            <a:ext cx="60483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bg-BG" sz="2400" b="1" dirty="0">
                <a:solidFill>
                  <a:srgbClr val="002060"/>
                </a:solidFill>
                <a:latin typeface="Georgia" pitchFamily="18" charset="0"/>
              </a:rPr>
              <a:t>Цветелина Маймарова</a:t>
            </a:r>
            <a:r>
              <a:rPr lang="en-US" sz="2400" b="1" dirty="0">
                <a:solidFill>
                  <a:srgbClr val="002060"/>
                </a:solidFill>
                <a:latin typeface="Georgia" pitchFamily="18" charset="0"/>
              </a:rPr>
              <a:t>, </a:t>
            </a:r>
            <a:r>
              <a:rPr lang="bg-BG" sz="2400" b="1" dirty="0">
                <a:solidFill>
                  <a:srgbClr val="002060"/>
                </a:solidFill>
                <a:latin typeface="Georgia" pitchFamily="18" charset="0"/>
              </a:rPr>
              <a:t>Президент </a:t>
            </a:r>
          </a:p>
          <a:p>
            <a:r>
              <a:rPr lang="bg-BG" sz="2000" b="1" dirty="0">
                <a:solidFill>
                  <a:srgbClr val="002060"/>
                </a:solidFill>
                <a:latin typeface="Georgia" pitchFamily="18" charset="0"/>
              </a:rPr>
              <a:t>РК</a:t>
            </a:r>
            <a:r>
              <a:rPr lang="en-US" sz="2000" b="1" dirty="0">
                <a:solidFill>
                  <a:srgbClr val="002060"/>
                </a:solidFill>
                <a:latin typeface="Georgia" pitchFamily="18" charset="0"/>
              </a:rPr>
              <a:t> </a:t>
            </a:r>
            <a:r>
              <a:rPr lang="bg-BG" sz="2000" b="1" dirty="0">
                <a:solidFill>
                  <a:srgbClr val="002060"/>
                </a:solidFill>
                <a:latin typeface="Georgia" pitchFamily="18" charset="0"/>
              </a:rPr>
              <a:t>София Капитал</a:t>
            </a:r>
            <a:endParaRPr lang="en-US" sz="2000" dirty="0">
              <a:solidFill>
                <a:srgbClr val="002060"/>
              </a:solidFill>
              <a:latin typeface="Georgia" pitchFamily="18" charset="0"/>
            </a:endParaRPr>
          </a:p>
        </p:txBody>
      </p:sp>
    </p:spTree>
    <p:extLst>
      <p:ext uri="{BB962C8B-B14F-4D97-AF65-F5344CB8AC3E}">
        <p14:creationId xmlns:p14="http://schemas.microsoft.com/office/powerpoint/2010/main" val="3074414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viber image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2917825"/>
            <a:ext cx="385127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viber imag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25" y="3343275"/>
            <a:ext cx="331152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b="1" smtClean="0">
                <a:latin typeface="Georgia" pitchFamily="18" charset="0"/>
              </a:rPr>
              <a:t>Ротари клуб София Капитал</a:t>
            </a:r>
            <a:endParaRPr lang="en-US" b="1" smtClean="0">
              <a:latin typeface="Georgia" pitchFamily="18" charset="0"/>
            </a:endParaRPr>
          </a:p>
        </p:txBody>
      </p:sp>
      <p:sp>
        <p:nvSpPr>
          <p:cNvPr id="57347" name="Content Placeholder 2"/>
          <p:cNvSpPr>
            <a:spLocks noGrp="1"/>
          </p:cNvSpPr>
          <p:nvPr>
            <p:ph idx="1"/>
          </p:nvPr>
        </p:nvSpPr>
        <p:spPr/>
        <p:txBody>
          <a:bodyPr/>
          <a:lstStyle/>
          <a:p>
            <a:pPr eaLnBrk="1" hangingPunct="1">
              <a:defRPr/>
            </a:pPr>
            <a:endParaRPr lang="en-US" sz="1600" b="1" dirty="0" smtClean="0"/>
          </a:p>
          <a:p>
            <a:pPr eaLnBrk="1" hangingPunct="1">
              <a:buFont typeface="Arial" pitchFamily="34" charset="0"/>
              <a:buNone/>
              <a:defRPr/>
            </a:pPr>
            <a:r>
              <a:rPr lang="en-US" sz="1600" b="1" dirty="0" smtClean="0">
                <a:solidFill>
                  <a:srgbClr val="0000FF"/>
                </a:solidFill>
                <a:latin typeface="Arial" pitchFamily="34" charset="0"/>
                <a:cs typeface="Arial" pitchFamily="34" charset="0"/>
              </a:rPr>
              <a:t>www. rotaryclubsofiacapital.org</a:t>
            </a:r>
            <a:endParaRPr lang="bg-BG" sz="1600" b="1" dirty="0" smtClean="0">
              <a:solidFill>
                <a:srgbClr val="0000FF"/>
              </a:solidFill>
              <a:latin typeface="Arial" pitchFamily="34" charset="0"/>
              <a:cs typeface="Arial" pitchFamily="34" charset="0"/>
            </a:endParaRPr>
          </a:p>
          <a:p>
            <a:pPr eaLnBrk="1" hangingPunct="1">
              <a:buFont typeface="Arial" pitchFamily="34" charset="0"/>
              <a:buNone/>
              <a:defRPr/>
            </a:pPr>
            <a:r>
              <a:rPr lang="en-US" sz="1600" u="sng" dirty="0" smtClean="0">
                <a:solidFill>
                  <a:srgbClr val="0000FF"/>
                </a:solidFill>
                <a:latin typeface="Arial" pitchFamily="34" charset="0"/>
                <a:cs typeface="Arial" pitchFamily="34" charset="0"/>
                <a:hlinkClick r:id="rId4"/>
              </a:rPr>
              <a:t>www.facebook.com/rotarysofiacapital</a:t>
            </a:r>
            <a:endParaRPr lang="bg-BG" sz="1600" u="sng" dirty="0" smtClean="0">
              <a:solidFill>
                <a:srgbClr val="0000FF"/>
              </a:solidFill>
              <a:latin typeface="Arial" pitchFamily="34" charset="0"/>
              <a:cs typeface="Arial" pitchFamily="34" charset="0"/>
            </a:endParaRPr>
          </a:p>
          <a:p>
            <a:pPr marL="0" indent="0" eaLnBrk="1" hangingPunct="1">
              <a:buFont typeface="Arial" pitchFamily="34" charset="0"/>
              <a:buNone/>
              <a:defRPr/>
            </a:pPr>
            <a:r>
              <a:rPr lang="en-US" sz="1600" b="1" dirty="0" smtClean="0">
                <a:latin typeface="Arial" pitchFamily="34" charset="0"/>
                <a:cs typeface="Arial" pitchFamily="34" charset="0"/>
              </a:rPr>
              <a:t>Twitter</a:t>
            </a:r>
            <a:r>
              <a:rPr lang="bg-BG" sz="1600" b="1" dirty="0" smtClean="0">
                <a:latin typeface="Arial" pitchFamily="34" charset="0"/>
                <a:cs typeface="Arial" pitchFamily="34" charset="0"/>
              </a:rPr>
              <a:t>: </a:t>
            </a:r>
            <a:r>
              <a:rPr lang="en-US" sz="1600" u="sng" dirty="0" smtClean="0">
                <a:latin typeface="Arial" pitchFamily="34" charset="0"/>
                <a:cs typeface="Arial" pitchFamily="34" charset="0"/>
                <a:hlinkClick r:id="rId5"/>
              </a:rPr>
              <a:t>www.twitter.com/rotarycapital</a:t>
            </a:r>
            <a:endParaRPr lang="en-US" sz="1600" u="sng" dirty="0">
              <a:latin typeface="Arial" pitchFamily="34" charset="0"/>
              <a:cs typeface="Arial" pitchFamily="34" charset="0"/>
              <a:hlinkClick r:id="rId5"/>
            </a:endParaRPr>
          </a:p>
          <a:p>
            <a:pPr eaLnBrk="1" hangingPunct="1">
              <a:buFont typeface="Arial" pitchFamily="34" charset="0"/>
              <a:buNone/>
              <a:defRPr/>
            </a:pPr>
            <a:endParaRPr lang="en-US" sz="1600" dirty="0" smtClean="0">
              <a:solidFill>
                <a:srgbClr val="0000FF"/>
              </a:solidFill>
            </a:endParaRPr>
          </a:p>
        </p:txBody>
      </p:sp>
      <p:sp>
        <p:nvSpPr>
          <p:cNvPr id="40966" name="TextBox 7"/>
          <p:cNvSpPr txBox="1">
            <a:spLocks noChangeArrowheads="1"/>
          </p:cNvSpPr>
          <p:nvPr/>
        </p:nvSpPr>
        <p:spPr bwMode="auto">
          <a:xfrm>
            <a:off x="687388" y="2466975"/>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b="1">
              <a:latin typeface="Calibri" pitchFamily="34" charset="0"/>
            </a:endParaRPr>
          </a:p>
          <a:p>
            <a:pPr eaLnBrk="1" hangingPunct="1"/>
            <a:endParaRPr lang="en-US">
              <a:latin typeface="Calibri" pitchFamily="34" charset="0"/>
            </a:endParaRPr>
          </a:p>
        </p:txBody>
      </p:sp>
      <p:pic>
        <p:nvPicPr>
          <p:cNvPr id="40967" name="Picture 8" descr="\\LIDERA-SERVER\Docu\OLDPC\4. PERSONAL\Mariya\7. LINA\Rotari\Logo RKS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1268413"/>
            <a:ext cx="129381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40152" y="1820233"/>
            <a:ext cx="2793231" cy="646331"/>
          </a:xfrm>
          <a:prstGeom prst="rect">
            <a:avLst/>
          </a:prstGeom>
        </p:spPr>
        <p:txBody>
          <a:bodyPr>
            <a:spAutoFit/>
          </a:bodyPr>
          <a:lstStyle/>
          <a:p>
            <a:pPr algn="ctr" eaLnBrk="1" fontAlgn="auto" hangingPunct="1">
              <a:spcAft>
                <a:spcPts val="0"/>
              </a:spcAft>
              <a:buFont typeface="Arial" charset="0"/>
              <a:buNone/>
              <a:defRPr/>
            </a:pPr>
            <a:r>
              <a:rPr lang="bg-BG" b="1" dirty="0">
                <a:ln w="1905"/>
                <a:solidFill>
                  <a:srgbClr val="000090"/>
                </a:solidFill>
                <a:effectLst>
                  <a:innerShdw blurRad="69850" dist="43180" dir="5400000">
                    <a:srgbClr val="000000">
                      <a:alpha val="65000"/>
                    </a:srgbClr>
                  </a:innerShdw>
                </a:effectLst>
                <a:latin typeface="Arial" charset="0"/>
                <a:ea typeface="MS PGothic" charset="0"/>
                <a:cs typeface="MS PGothic" charset="0"/>
              </a:rPr>
              <a:t>Основан 2015/2016</a:t>
            </a:r>
          </a:p>
          <a:p>
            <a:pPr algn="ctr" eaLnBrk="1" fontAlgn="auto" hangingPunct="1">
              <a:spcAft>
                <a:spcPts val="0"/>
              </a:spcAft>
              <a:buFont typeface="Arial" charset="0"/>
              <a:buNone/>
              <a:defRPr/>
            </a:pPr>
            <a:r>
              <a:rPr lang="bg-BG" b="1" dirty="0">
                <a:ln w="1905"/>
                <a:solidFill>
                  <a:srgbClr val="000090"/>
                </a:solidFill>
                <a:effectLst>
                  <a:innerShdw blurRad="69850" dist="43180" dir="5400000">
                    <a:srgbClr val="000000">
                      <a:alpha val="65000"/>
                    </a:srgbClr>
                  </a:innerShdw>
                </a:effectLst>
                <a:latin typeface="Arial" charset="0"/>
                <a:ea typeface="MS PGothic" charset="0"/>
                <a:cs typeface="MS PGothic" charset="0"/>
              </a:rPr>
              <a:t>Чартиран:2016</a:t>
            </a:r>
          </a:p>
        </p:txBody>
      </p:sp>
    </p:spTree>
    <p:extLst>
      <p:ext uri="{BB962C8B-B14F-4D97-AF65-F5344CB8AC3E}">
        <p14:creationId xmlns:p14="http://schemas.microsoft.com/office/powerpoint/2010/main" val="559376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IMG_967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1275" y="2349500"/>
            <a:ext cx="2486025" cy="331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0-02-04-dcf082f1667f1befebf6ce05f979d6ab2ba37890d5aa3de24c90b16cdf7da760_c2b2a4c5-300x300.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349500"/>
            <a:ext cx="331152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itle 2"/>
          <p:cNvSpPr txBox="1">
            <a:spLocks/>
          </p:cNvSpPr>
          <p:nvPr/>
        </p:nvSpPr>
        <p:spPr bwMode="auto">
          <a:xfrm>
            <a:off x="533400" y="4762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a:solidFill>
                  <a:schemeClr val="tx1"/>
                </a:solidFill>
                <a:latin typeface="Arial" pitchFamily="34" charset="0"/>
                <a:ea typeface="MS PGothic" pitchFamily="34" charset="-128"/>
              </a:defRPr>
            </a:lvl1pPr>
            <a:lvl2pPr marL="742950" indent="-285750" defTabSz="457200">
              <a:defRPr>
                <a:solidFill>
                  <a:schemeClr val="tx1"/>
                </a:solidFill>
                <a:latin typeface="Arial" pitchFamily="34" charset="0"/>
                <a:ea typeface="MS PGothic" pitchFamily="34" charset="-128"/>
              </a:defRPr>
            </a:lvl2pPr>
            <a:lvl3pPr marL="1143000" indent="-228600" defTabSz="457200">
              <a:defRPr>
                <a:solidFill>
                  <a:schemeClr val="tx1"/>
                </a:solidFill>
                <a:latin typeface="Arial" pitchFamily="34" charset="0"/>
                <a:ea typeface="MS PGothic" pitchFamily="34" charset="-128"/>
              </a:defRPr>
            </a:lvl3pPr>
            <a:lvl4pPr marL="1600200" indent="-228600" defTabSz="457200">
              <a:defRPr>
                <a:solidFill>
                  <a:schemeClr val="tx1"/>
                </a:solidFill>
                <a:latin typeface="Arial" pitchFamily="34" charset="0"/>
                <a:ea typeface="MS PGothic" pitchFamily="34" charset="-128"/>
              </a:defRPr>
            </a:lvl4pPr>
            <a:lvl5pPr marL="2057400" indent="-228600" defTabSz="4572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r>
              <a:rPr lang="bg-BG" sz="2000" b="1">
                <a:solidFill>
                  <a:schemeClr val="bg1"/>
                </a:solidFill>
                <a:latin typeface="Georgia" pitchFamily="18" charset="0"/>
              </a:rPr>
              <a:t>Ротари клуб София Капитал</a:t>
            </a:r>
            <a:endParaRPr lang="en-US" sz="2000" b="1">
              <a:solidFill>
                <a:schemeClr val="bg1"/>
              </a:solidFill>
              <a:latin typeface="Georgia" pitchFamily="18" charset="0"/>
            </a:endParaRPr>
          </a:p>
        </p:txBody>
      </p:sp>
    </p:spTree>
    <p:extLst>
      <p:ext uri="{BB962C8B-B14F-4D97-AF65-F5344CB8AC3E}">
        <p14:creationId xmlns:p14="http://schemas.microsoft.com/office/powerpoint/2010/main" val="8239795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md0006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2916238"/>
            <a:ext cx="12985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3"/>
          <p:cNvSpPr txBox="1">
            <a:spLocks noChangeArrowheads="1"/>
          </p:cNvSpPr>
          <p:nvPr/>
        </p:nvSpPr>
        <p:spPr bwMode="auto">
          <a:xfrm>
            <a:off x="2411413" y="3441700"/>
            <a:ext cx="4824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bg-BG" sz="2400" i="1">
                <a:solidFill>
                  <a:srgbClr val="000090"/>
                </a:solidFill>
                <a:latin typeface="Calibri" pitchFamily="34" charset="0"/>
              </a:rPr>
              <a:t>Диагнозата:</a:t>
            </a:r>
          </a:p>
          <a:p>
            <a:pPr algn="ctr" eaLnBrk="1" hangingPunct="1"/>
            <a:r>
              <a:rPr lang="bg-BG" sz="2400" i="1">
                <a:solidFill>
                  <a:srgbClr val="000090"/>
                </a:solidFill>
                <a:latin typeface="Calibri" pitchFamily="34" charset="0"/>
              </a:rPr>
              <a:t>Честен и открит анализ за намиране   на решения....... </a:t>
            </a:r>
            <a:endParaRPr lang="en-US" sz="2400" i="1">
              <a:solidFill>
                <a:srgbClr val="000090"/>
              </a:solidFill>
              <a:latin typeface="Calibri" pitchFamily="34" charset="0"/>
            </a:endParaRPr>
          </a:p>
        </p:txBody>
      </p:sp>
      <p:pic>
        <p:nvPicPr>
          <p:cNvPr id="430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12875"/>
            <a:ext cx="253047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itle 2"/>
          <p:cNvSpPr txBox="1">
            <a:spLocks/>
          </p:cNvSpPr>
          <p:nvPr/>
        </p:nvSpPr>
        <p:spPr bwMode="auto">
          <a:xfrm>
            <a:off x="533400" y="476250"/>
            <a:ext cx="66309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a:solidFill>
                  <a:schemeClr val="tx1"/>
                </a:solidFill>
                <a:latin typeface="Arial" pitchFamily="34" charset="0"/>
                <a:ea typeface="MS PGothic" pitchFamily="34" charset="-128"/>
              </a:defRPr>
            </a:lvl1pPr>
            <a:lvl2pPr marL="742950" indent="-285750" defTabSz="457200">
              <a:defRPr>
                <a:solidFill>
                  <a:schemeClr val="tx1"/>
                </a:solidFill>
                <a:latin typeface="Arial" pitchFamily="34" charset="0"/>
                <a:ea typeface="MS PGothic" pitchFamily="34" charset="-128"/>
              </a:defRPr>
            </a:lvl2pPr>
            <a:lvl3pPr marL="1143000" indent="-228600" defTabSz="457200">
              <a:defRPr>
                <a:solidFill>
                  <a:schemeClr val="tx1"/>
                </a:solidFill>
                <a:latin typeface="Arial" pitchFamily="34" charset="0"/>
                <a:ea typeface="MS PGothic" pitchFamily="34" charset="-128"/>
              </a:defRPr>
            </a:lvl3pPr>
            <a:lvl4pPr marL="1600200" indent="-228600" defTabSz="457200">
              <a:defRPr>
                <a:solidFill>
                  <a:schemeClr val="tx1"/>
                </a:solidFill>
                <a:latin typeface="Arial" pitchFamily="34" charset="0"/>
                <a:ea typeface="MS PGothic" pitchFamily="34" charset="-128"/>
              </a:defRPr>
            </a:lvl4pPr>
            <a:lvl5pPr marL="2057400" indent="-228600" defTabSz="4572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r>
              <a:rPr lang="bg-BG" sz="2000" b="1">
                <a:solidFill>
                  <a:schemeClr val="bg1"/>
                </a:solidFill>
                <a:latin typeface="Georgia" pitchFamily="18" charset="0"/>
              </a:rPr>
              <a:t>Ротари клуб София Капитал</a:t>
            </a:r>
            <a:endParaRPr lang="en-US" sz="2000" b="1">
              <a:solidFill>
                <a:schemeClr val="bg1"/>
              </a:solidFill>
              <a:latin typeface="Georgia" pitchFamily="18" charset="0"/>
            </a:endParaRPr>
          </a:p>
        </p:txBody>
      </p:sp>
    </p:spTree>
    <p:extLst>
      <p:ext uri="{BB962C8B-B14F-4D97-AF65-F5344CB8AC3E}">
        <p14:creationId xmlns:p14="http://schemas.microsoft.com/office/powerpoint/2010/main" val="176812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457200" y="1423317"/>
            <a:ext cx="8229600" cy="4525963"/>
          </a:xfrm>
          <a:extLst/>
        </p:spPr>
        <p:txBody>
          <a:bodyPr/>
          <a:lstStyle/>
          <a:p>
            <a:pPr eaLnBrk="1" hangingPunct="1">
              <a:spcBef>
                <a:spcPct val="0"/>
              </a:spcBef>
              <a:buFont typeface="Wingdings" charset="2"/>
              <a:buChar char="ü"/>
              <a:defRPr/>
            </a:pPr>
            <a:r>
              <a:rPr lang="bg-BG" sz="1400" dirty="0">
                <a:solidFill>
                  <a:srgbClr val="142A6B"/>
                </a:solidFill>
                <a:latin typeface="Arial" pitchFamily="34" charset="0"/>
                <a:cs typeface="Arial" pitchFamily="34" charset="0"/>
              </a:rPr>
              <a:t>Администрация, </a:t>
            </a:r>
            <a:r>
              <a:rPr lang="bg-BG" sz="1400" dirty="0" smtClean="0">
                <a:solidFill>
                  <a:srgbClr val="142A6B"/>
                </a:solidFill>
                <a:latin typeface="Arial" pitchFamily="34" charset="0"/>
                <a:cs typeface="Arial" pitchFamily="34" charset="0"/>
              </a:rPr>
              <a:t>фина</a:t>
            </a:r>
            <a:r>
              <a:rPr lang="bg-BG" sz="1400" dirty="0">
                <a:solidFill>
                  <a:srgbClr val="142A6B"/>
                </a:solidFill>
                <a:latin typeface="Arial" pitchFamily="34" charset="0"/>
                <a:cs typeface="Arial" pitchFamily="34" charset="0"/>
              </a:rPr>
              <a:t>н</a:t>
            </a:r>
            <a:r>
              <a:rPr lang="bg-BG" sz="1400" dirty="0" smtClean="0">
                <a:solidFill>
                  <a:srgbClr val="142A6B"/>
                </a:solidFill>
                <a:latin typeface="Arial" pitchFamily="34" charset="0"/>
                <a:cs typeface="Arial" pitchFamily="34" charset="0"/>
              </a:rPr>
              <a:t>си</a:t>
            </a:r>
            <a:r>
              <a:rPr lang="bg-BG" sz="1400" dirty="0">
                <a:solidFill>
                  <a:srgbClr val="142A6B"/>
                </a:solidFill>
                <a:latin typeface="Arial" pitchFamily="34" charset="0"/>
                <a:cs typeface="Arial" pitchFamily="34" charset="0"/>
              </a:rPr>
              <a:t>, </a:t>
            </a:r>
            <a:r>
              <a:rPr lang="bg-BG" sz="1400" dirty="0" smtClean="0">
                <a:solidFill>
                  <a:srgbClr val="142A6B"/>
                </a:solidFill>
                <a:latin typeface="Arial" pitchFamily="34" charset="0"/>
                <a:cs typeface="Arial" pitchFamily="34" charset="0"/>
              </a:rPr>
              <a:t>бюджет - </a:t>
            </a:r>
            <a:r>
              <a:rPr lang="bg-BG" sz="1400" b="1" dirty="0" smtClean="0">
                <a:solidFill>
                  <a:srgbClr val="142A6B"/>
                </a:solidFill>
                <a:latin typeface="Arial" pitchFamily="34" charset="0"/>
                <a:cs typeface="Arial" pitchFamily="34" charset="0"/>
              </a:rPr>
              <a:t>прозрачност</a:t>
            </a:r>
            <a:r>
              <a:rPr lang="bg-BG" sz="1400" dirty="0" smtClean="0">
                <a:solidFill>
                  <a:srgbClr val="142A6B"/>
                </a:solidFill>
                <a:latin typeface="Arial" pitchFamily="34" charset="0"/>
                <a:cs typeface="Arial" pitchFamily="34" charset="0"/>
              </a:rPr>
              <a:t>;</a:t>
            </a:r>
          </a:p>
          <a:p>
            <a:pPr eaLnBrk="1" hangingPunct="1">
              <a:spcBef>
                <a:spcPct val="0"/>
              </a:spcBef>
              <a:buFont typeface="Wingdings" charset="2"/>
              <a:buChar char="ü"/>
              <a:defRPr/>
            </a:pPr>
            <a:endParaRPr lang="bg-BG" sz="1400" dirty="0" smtClean="0">
              <a:solidFill>
                <a:srgbClr val="142A6B"/>
              </a:solidFill>
              <a:latin typeface="Arial" pitchFamily="34" charset="0"/>
              <a:cs typeface="Arial" pitchFamily="34" charset="0"/>
            </a:endParaRPr>
          </a:p>
          <a:p>
            <a:pPr eaLnBrk="1" hangingPunct="1">
              <a:spcBef>
                <a:spcPct val="0"/>
              </a:spcBef>
              <a:buFont typeface="Wingdings" charset="2"/>
              <a:buChar char="ü"/>
              <a:defRPr/>
            </a:pPr>
            <a:r>
              <a:rPr lang="bg-BG" sz="1400" b="1" dirty="0" smtClean="0">
                <a:solidFill>
                  <a:srgbClr val="142A6B"/>
                </a:solidFill>
                <a:latin typeface="Arial" pitchFamily="34" charset="0"/>
                <a:cs typeface="Arial" pitchFamily="34" charset="0"/>
              </a:rPr>
              <a:t>Развиване </a:t>
            </a:r>
            <a:r>
              <a:rPr lang="bg-BG" sz="1400" b="1" dirty="0">
                <a:solidFill>
                  <a:srgbClr val="142A6B"/>
                </a:solidFill>
                <a:latin typeface="Arial" pitchFamily="34" charset="0"/>
                <a:cs typeface="Arial" pitchFamily="34" charset="0"/>
              </a:rPr>
              <a:t>на дейността</a:t>
            </a:r>
            <a:r>
              <a:rPr lang="bg-BG" sz="1400" dirty="0">
                <a:solidFill>
                  <a:srgbClr val="142A6B"/>
                </a:solidFill>
                <a:latin typeface="Arial" pitchFamily="34" charset="0"/>
                <a:cs typeface="Arial" pitchFamily="34" charset="0"/>
              </a:rPr>
              <a:t> на клубните комисии и борд/секретар, елект, вицепрезидент, касиер</a:t>
            </a:r>
            <a:r>
              <a:rPr lang="bg-BG" sz="1400" dirty="0" smtClean="0">
                <a:solidFill>
                  <a:srgbClr val="142A6B"/>
                </a:solidFill>
                <a:latin typeface="Arial" pitchFamily="34" charset="0"/>
                <a:cs typeface="Arial" pitchFamily="34" charset="0"/>
              </a:rPr>
              <a:t>;</a:t>
            </a:r>
          </a:p>
          <a:p>
            <a:pPr eaLnBrk="1" hangingPunct="1">
              <a:spcBef>
                <a:spcPct val="0"/>
              </a:spcBef>
              <a:buFont typeface="Wingdings" charset="2"/>
              <a:buChar char="ü"/>
              <a:defRPr/>
            </a:pPr>
            <a:endParaRPr lang="bg-BG" sz="1400" dirty="0" smtClean="0">
              <a:solidFill>
                <a:srgbClr val="142A6B"/>
              </a:solidFill>
              <a:latin typeface="Arial" pitchFamily="34" charset="0"/>
              <a:cs typeface="Arial" pitchFamily="34" charset="0"/>
            </a:endParaRPr>
          </a:p>
          <a:p>
            <a:pPr eaLnBrk="1" hangingPunct="1">
              <a:spcBef>
                <a:spcPct val="0"/>
              </a:spcBef>
              <a:buFont typeface="Wingdings" charset="2"/>
              <a:buChar char="ü"/>
              <a:defRPr/>
            </a:pPr>
            <a:r>
              <a:rPr lang="bg-BG" sz="1400" dirty="0" smtClean="0">
                <a:solidFill>
                  <a:srgbClr val="142A6B"/>
                </a:solidFill>
                <a:latin typeface="Arial" pitchFamily="34" charset="0"/>
                <a:cs typeface="Arial" pitchFamily="34" charset="0"/>
              </a:rPr>
              <a:t>Запознаване</a:t>
            </a:r>
            <a:r>
              <a:rPr lang="bg-BG" sz="1400" dirty="0">
                <a:solidFill>
                  <a:srgbClr val="142A6B"/>
                </a:solidFill>
                <a:latin typeface="Arial" pitchFamily="34" charset="0"/>
                <a:cs typeface="Arial" pitchFamily="34" charset="0"/>
              </a:rPr>
              <a:t>, разбиране и разпределение на </a:t>
            </a:r>
            <a:r>
              <a:rPr lang="bg-BG" sz="1400" b="1" dirty="0" smtClean="0">
                <a:solidFill>
                  <a:srgbClr val="142A6B"/>
                </a:solidFill>
                <a:latin typeface="Arial" pitchFamily="34" charset="0"/>
                <a:cs typeface="Arial" pitchFamily="34" charset="0"/>
              </a:rPr>
              <a:t>отговорностите</a:t>
            </a:r>
            <a:r>
              <a:rPr lang="bg-BG" sz="1400" dirty="0" smtClean="0">
                <a:solidFill>
                  <a:srgbClr val="142A6B"/>
                </a:solidFill>
                <a:latin typeface="Arial" pitchFamily="34" charset="0"/>
                <a:cs typeface="Arial" pitchFamily="34" charset="0"/>
              </a:rPr>
              <a:t> за </a:t>
            </a:r>
            <a:r>
              <a:rPr lang="bg-BG" sz="1400" dirty="0">
                <a:solidFill>
                  <a:srgbClr val="142A6B"/>
                </a:solidFill>
                <a:latin typeface="Arial" pitchFamily="34" charset="0"/>
                <a:cs typeface="Arial" pitchFamily="34" charset="0"/>
              </a:rPr>
              <a:t>в</a:t>
            </a:r>
            <a:r>
              <a:rPr lang="bg-BG" sz="1400" dirty="0" smtClean="0">
                <a:solidFill>
                  <a:srgbClr val="142A6B"/>
                </a:solidFill>
                <a:latin typeface="Arial" pitchFamily="34" charset="0"/>
                <a:cs typeface="Arial" pitchFamily="34" charset="0"/>
              </a:rPr>
              <a:t>секи член </a:t>
            </a:r>
            <a:r>
              <a:rPr lang="bg-BG" sz="1400" dirty="0">
                <a:solidFill>
                  <a:srgbClr val="142A6B"/>
                </a:solidFill>
                <a:latin typeface="Arial" pitchFamily="34" charset="0"/>
                <a:cs typeface="Arial" pitchFamily="34" charset="0"/>
              </a:rPr>
              <a:t>на борда и </a:t>
            </a:r>
            <a:r>
              <a:rPr lang="bg-BG" sz="1400" dirty="0" smtClean="0">
                <a:solidFill>
                  <a:srgbClr val="142A6B"/>
                </a:solidFill>
                <a:latin typeface="Arial" pitchFamily="34" charset="0"/>
                <a:cs typeface="Arial" pitchFamily="34" charset="0"/>
              </a:rPr>
              <a:t>комисии;</a:t>
            </a:r>
          </a:p>
          <a:p>
            <a:pPr eaLnBrk="1" hangingPunct="1">
              <a:spcBef>
                <a:spcPct val="0"/>
              </a:spcBef>
              <a:buFont typeface="Wingdings" charset="2"/>
              <a:buChar char="ü"/>
              <a:defRPr/>
            </a:pPr>
            <a:endParaRPr lang="bg-BG" sz="1400" dirty="0" smtClean="0">
              <a:solidFill>
                <a:srgbClr val="142A6B"/>
              </a:solidFill>
              <a:latin typeface="Arial" pitchFamily="34" charset="0"/>
              <a:cs typeface="Arial" pitchFamily="34" charset="0"/>
            </a:endParaRPr>
          </a:p>
          <a:p>
            <a:pPr eaLnBrk="1" hangingPunct="1">
              <a:spcBef>
                <a:spcPct val="0"/>
              </a:spcBef>
              <a:buFont typeface="Wingdings" charset="2"/>
              <a:buChar char="ü"/>
              <a:defRPr/>
            </a:pPr>
            <a:r>
              <a:rPr lang="bg-BG" sz="1400" dirty="0" smtClean="0">
                <a:solidFill>
                  <a:srgbClr val="142A6B"/>
                </a:solidFill>
                <a:latin typeface="Arial" pitchFamily="34" charset="0"/>
                <a:cs typeface="Arial" pitchFamily="34" charset="0"/>
              </a:rPr>
              <a:t>Изработване </a:t>
            </a:r>
            <a:r>
              <a:rPr lang="bg-BG" sz="1400" dirty="0">
                <a:solidFill>
                  <a:srgbClr val="142A6B"/>
                </a:solidFill>
                <a:latin typeface="Arial" pitchFamily="34" charset="0"/>
                <a:cs typeface="Arial" pitchFamily="34" charset="0"/>
              </a:rPr>
              <a:t>на </a:t>
            </a:r>
            <a:r>
              <a:rPr lang="bg-BG" sz="1400" b="1" dirty="0">
                <a:solidFill>
                  <a:srgbClr val="142A6B"/>
                </a:solidFill>
                <a:latin typeface="Arial" pitchFamily="34" charset="0"/>
                <a:cs typeface="Arial" pitchFamily="34" charset="0"/>
              </a:rPr>
              <a:t>бюджет</a:t>
            </a:r>
            <a:r>
              <a:rPr lang="bg-BG" sz="1400" dirty="0">
                <a:solidFill>
                  <a:srgbClr val="142A6B"/>
                </a:solidFill>
                <a:latin typeface="Arial" pitchFamily="34" charset="0"/>
                <a:cs typeface="Arial" pitchFamily="34" charset="0"/>
              </a:rPr>
              <a:t>, правилник и запознаване на членовете</a:t>
            </a:r>
            <a:r>
              <a:rPr lang="bg-BG" sz="1400" dirty="0" smtClean="0">
                <a:solidFill>
                  <a:srgbClr val="142A6B"/>
                </a:solidFill>
                <a:latin typeface="Arial" pitchFamily="34" charset="0"/>
                <a:cs typeface="Arial" pitchFamily="34" charset="0"/>
              </a:rPr>
              <a:t>; предлагане и приемане на бюджет;</a:t>
            </a:r>
          </a:p>
          <a:p>
            <a:pPr eaLnBrk="1" hangingPunct="1">
              <a:spcBef>
                <a:spcPct val="0"/>
              </a:spcBef>
              <a:buFont typeface="Wingdings" charset="2"/>
              <a:buChar char="ü"/>
              <a:defRPr/>
            </a:pPr>
            <a:endParaRPr lang="bg-BG" sz="1400" dirty="0" smtClean="0">
              <a:solidFill>
                <a:srgbClr val="142A6B"/>
              </a:solidFill>
              <a:latin typeface="Arial" pitchFamily="34" charset="0"/>
              <a:cs typeface="Arial" pitchFamily="34" charset="0"/>
            </a:endParaRPr>
          </a:p>
          <a:p>
            <a:pPr eaLnBrk="1" hangingPunct="1">
              <a:spcBef>
                <a:spcPct val="0"/>
              </a:spcBef>
              <a:buFont typeface="Wingdings" charset="2"/>
              <a:buChar char="ü"/>
              <a:defRPr/>
            </a:pPr>
            <a:r>
              <a:rPr lang="bg-BG" sz="1400" dirty="0" smtClean="0">
                <a:solidFill>
                  <a:srgbClr val="142A6B"/>
                </a:solidFill>
                <a:latin typeface="Arial" pitchFamily="34" charset="0"/>
                <a:cs typeface="Arial" pitchFamily="34" charset="0"/>
              </a:rPr>
              <a:t>Предлагане </a:t>
            </a:r>
            <a:r>
              <a:rPr lang="bg-BG" sz="1400" dirty="0">
                <a:solidFill>
                  <a:srgbClr val="142A6B"/>
                </a:solidFill>
                <a:latin typeface="Arial" pitchFamily="34" charset="0"/>
                <a:cs typeface="Arial" pitchFamily="34" charset="0"/>
              </a:rPr>
              <a:t>и </a:t>
            </a:r>
            <a:r>
              <a:rPr lang="bg-BG" sz="1400" b="1" dirty="0">
                <a:solidFill>
                  <a:srgbClr val="142A6B"/>
                </a:solidFill>
                <a:latin typeface="Arial" pitchFamily="34" charset="0"/>
                <a:cs typeface="Arial" pitchFamily="34" charset="0"/>
              </a:rPr>
              <a:t>ПРИЕМАНЕ на програма</a:t>
            </a:r>
            <a:r>
              <a:rPr lang="bg-BG" sz="1400" dirty="0" smtClean="0">
                <a:solidFill>
                  <a:srgbClr val="142A6B"/>
                </a:solidFill>
                <a:latin typeface="Arial" pitchFamily="34" charset="0"/>
                <a:cs typeface="Arial" pitchFamily="34" charset="0"/>
              </a:rPr>
              <a:t>;</a:t>
            </a:r>
          </a:p>
          <a:p>
            <a:pPr eaLnBrk="1" hangingPunct="1">
              <a:spcBef>
                <a:spcPct val="0"/>
              </a:spcBef>
              <a:buFont typeface="Wingdings" charset="2"/>
              <a:buChar char="ü"/>
              <a:defRPr/>
            </a:pPr>
            <a:endParaRPr lang="bg-BG" sz="1400" dirty="0" smtClean="0">
              <a:solidFill>
                <a:srgbClr val="142A6B"/>
              </a:solidFill>
              <a:latin typeface="Arial" pitchFamily="34" charset="0"/>
              <a:cs typeface="Arial" pitchFamily="34" charset="0"/>
            </a:endParaRPr>
          </a:p>
          <a:p>
            <a:pPr eaLnBrk="1" hangingPunct="1">
              <a:spcBef>
                <a:spcPct val="0"/>
              </a:spcBef>
              <a:buFont typeface="Wingdings" charset="2"/>
              <a:buChar char="ü"/>
              <a:defRPr/>
            </a:pPr>
            <a:r>
              <a:rPr lang="bg-BG" sz="1400" b="1" dirty="0" smtClean="0">
                <a:solidFill>
                  <a:srgbClr val="142A6B"/>
                </a:solidFill>
                <a:latin typeface="Arial" pitchFamily="34" charset="0"/>
                <a:cs typeface="Arial" pitchFamily="34" charset="0"/>
              </a:rPr>
              <a:t>Включване</a:t>
            </a:r>
            <a:r>
              <a:rPr lang="bg-BG" sz="1400" dirty="0" smtClean="0">
                <a:solidFill>
                  <a:srgbClr val="142A6B"/>
                </a:solidFill>
                <a:latin typeface="Arial" pitchFamily="34" charset="0"/>
                <a:cs typeface="Arial" pitchFamily="34" charset="0"/>
              </a:rPr>
              <a:t> </a:t>
            </a:r>
            <a:r>
              <a:rPr lang="bg-BG" sz="1400" dirty="0">
                <a:solidFill>
                  <a:srgbClr val="142A6B"/>
                </a:solidFill>
                <a:latin typeface="Arial" pitchFamily="34" charset="0"/>
                <a:cs typeface="Arial" pitchFamily="34" charset="0"/>
              </a:rPr>
              <a:t>на семейството към различните активности</a:t>
            </a:r>
            <a:r>
              <a:rPr lang="bg-BG" sz="1400" dirty="0" smtClean="0">
                <a:solidFill>
                  <a:srgbClr val="142A6B"/>
                </a:solidFill>
                <a:latin typeface="Arial" pitchFamily="34" charset="0"/>
                <a:cs typeface="Arial" pitchFamily="34" charset="0"/>
              </a:rPr>
              <a:t>;</a:t>
            </a:r>
          </a:p>
          <a:p>
            <a:pPr eaLnBrk="1" hangingPunct="1">
              <a:spcBef>
                <a:spcPct val="0"/>
              </a:spcBef>
              <a:buFont typeface="Wingdings" charset="2"/>
              <a:buChar char="ü"/>
              <a:defRPr/>
            </a:pPr>
            <a:endParaRPr lang="bg-BG" sz="1400" dirty="0">
              <a:solidFill>
                <a:srgbClr val="142A6B"/>
              </a:solidFill>
              <a:latin typeface="Arial" pitchFamily="34" charset="0"/>
              <a:cs typeface="Arial" pitchFamily="34" charset="0"/>
            </a:endParaRPr>
          </a:p>
          <a:p>
            <a:pPr eaLnBrk="1" hangingPunct="1">
              <a:spcBef>
                <a:spcPct val="0"/>
              </a:spcBef>
              <a:buFont typeface="Wingdings" charset="2"/>
              <a:buChar char="ü"/>
              <a:defRPr/>
            </a:pPr>
            <a:r>
              <a:rPr lang="bg-BG" sz="1400" b="1" dirty="0">
                <a:solidFill>
                  <a:srgbClr val="142A6B"/>
                </a:solidFill>
                <a:latin typeface="Arial" pitchFamily="34" charset="0"/>
                <a:cs typeface="Arial" pitchFamily="34" charset="0"/>
              </a:rPr>
              <a:t>Привличане</a:t>
            </a:r>
            <a:r>
              <a:rPr lang="bg-BG" sz="1400" dirty="0">
                <a:solidFill>
                  <a:srgbClr val="142A6B"/>
                </a:solidFill>
                <a:latin typeface="Arial" pitchFamily="34" charset="0"/>
                <a:cs typeface="Arial" pitchFamily="34" charset="0"/>
              </a:rPr>
              <a:t> </a:t>
            </a:r>
            <a:r>
              <a:rPr lang="bg-BG" sz="1400" dirty="0" smtClean="0">
                <a:solidFill>
                  <a:srgbClr val="142A6B"/>
                </a:solidFill>
                <a:latin typeface="Arial" pitchFamily="34" charset="0"/>
                <a:cs typeface="Arial" pitchFamily="34" charset="0"/>
              </a:rPr>
              <a:t>на нови </a:t>
            </a:r>
            <a:r>
              <a:rPr lang="bg-BG" sz="1400" dirty="0">
                <a:solidFill>
                  <a:srgbClr val="142A6B"/>
                </a:solidFill>
                <a:latin typeface="Arial" pitchFamily="34" charset="0"/>
                <a:cs typeface="Arial" pitchFamily="34" charset="0"/>
              </a:rPr>
              <a:t>членове от региона</a:t>
            </a:r>
            <a:r>
              <a:rPr lang="bg-BG" sz="1400" dirty="0" smtClean="0">
                <a:solidFill>
                  <a:srgbClr val="142A6B"/>
                </a:solidFill>
                <a:latin typeface="Arial" pitchFamily="34" charset="0"/>
                <a:cs typeface="Arial" pitchFamily="34" charset="0"/>
              </a:rPr>
              <a:t>;</a:t>
            </a:r>
          </a:p>
          <a:p>
            <a:pPr eaLnBrk="1" hangingPunct="1">
              <a:spcBef>
                <a:spcPct val="0"/>
              </a:spcBef>
              <a:buFont typeface="Wingdings" charset="2"/>
              <a:buChar char="ü"/>
              <a:defRPr/>
            </a:pPr>
            <a:endParaRPr lang="bg-BG" sz="1400" dirty="0">
              <a:solidFill>
                <a:srgbClr val="142A6B"/>
              </a:solidFill>
              <a:latin typeface="Arial" pitchFamily="34" charset="0"/>
              <a:cs typeface="Arial" pitchFamily="34" charset="0"/>
            </a:endParaRPr>
          </a:p>
          <a:p>
            <a:pPr eaLnBrk="1" hangingPunct="1">
              <a:spcBef>
                <a:spcPct val="0"/>
              </a:spcBef>
              <a:buFont typeface="Wingdings" charset="2"/>
              <a:buChar char="ü"/>
              <a:defRPr/>
            </a:pPr>
            <a:r>
              <a:rPr lang="bg-BG" sz="1400" b="1" dirty="0">
                <a:solidFill>
                  <a:srgbClr val="142A6B"/>
                </a:solidFill>
                <a:latin typeface="Arial" pitchFamily="34" charset="0"/>
                <a:cs typeface="Arial" pitchFamily="34" charset="0"/>
              </a:rPr>
              <a:t>Сателитен </a:t>
            </a:r>
            <a:r>
              <a:rPr lang="bg-BG" sz="1400" b="1" dirty="0" smtClean="0">
                <a:solidFill>
                  <a:srgbClr val="142A6B"/>
                </a:solidFill>
                <a:latin typeface="Arial" pitchFamily="34" charset="0"/>
                <a:cs typeface="Arial" pitchFamily="34" charset="0"/>
              </a:rPr>
              <a:t>клуб</a:t>
            </a:r>
            <a:r>
              <a:rPr lang="bg-BG" sz="1400" dirty="0" smtClean="0">
                <a:solidFill>
                  <a:srgbClr val="142A6B"/>
                </a:solidFill>
                <a:latin typeface="Arial" pitchFamily="34" charset="0"/>
                <a:cs typeface="Arial" pitchFamily="34" charset="0"/>
              </a:rPr>
              <a:t> - приобщаване</a:t>
            </a:r>
            <a:r>
              <a:rPr lang="bg-BG" sz="1400" dirty="0">
                <a:solidFill>
                  <a:srgbClr val="142A6B"/>
                </a:solidFill>
                <a:latin typeface="Arial" pitchFamily="34" charset="0"/>
                <a:cs typeface="Arial" pitchFamily="34" charset="0"/>
              </a:rPr>
              <a:t>, развиване на службата</a:t>
            </a:r>
            <a:r>
              <a:rPr lang="bg-BG" sz="1400" dirty="0" smtClean="0">
                <a:solidFill>
                  <a:srgbClr val="142A6B"/>
                </a:solidFill>
                <a:latin typeface="Arial" pitchFamily="34" charset="0"/>
                <a:cs typeface="Arial" pitchFamily="34" charset="0"/>
              </a:rPr>
              <a:t>;</a:t>
            </a:r>
            <a:endParaRPr lang="en-US" sz="1050" b="1" dirty="0">
              <a:ln w="17780" cmpd="sng">
                <a:solidFill>
                  <a:srgbClr val="FFFFFF"/>
                </a:solidFill>
                <a:prstDash val="solid"/>
                <a:miter lim="800000"/>
              </a:ln>
              <a:solidFill>
                <a:srgbClr val="142A6B"/>
              </a:solidFill>
              <a:effectLst>
                <a:outerShdw blurRad="50800" algn="tl" rotWithShape="0">
                  <a:srgbClr val="000000"/>
                </a:outerShdw>
              </a:effectLst>
              <a:latin typeface="Arial" pitchFamily="34" charset="0"/>
              <a:cs typeface="Arial" pitchFamily="34" charset="0"/>
            </a:endParaRPr>
          </a:p>
        </p:txBody>
      </p:sp>
      <p:sp>
        <p:nvSpPr>
          <p:cNvPr id="44035" name="TextBox 1"/>
          <p:cNvSpPr txBox="1">
            <a:spLocks noChangeArrowheads="1"/>
          </p:cNvSpPr>
          <p:nvPr/>
        </p:nvSpPr>
        <p:spPr bwMode="auto">
          <a:xfrm>
            <a:off x="539750" y="549275"/>
            <a:ext cx="6335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bg-BG" sz="2000" b="1">
                <a:solidFill>
                  <a:schemeClr val="bg1"/>
                </a:solidFill>
                <a:latin typeface="Georgia" pitchFamily="18" charset="0"/>
              </a:rPr>
              <a:t>Идентифициране на конфликтните точки</a:t>
            </a:r>
          </a:p>
        </p:txBody>
      </p:sp>
    </p:spTree>
    <p:extLst>
      <p:ext uri="{BB962C8B-B14F-4D97-AF65-F5344CB8AC3E}">
        <p14:creationId xmlns:p14="http://schemas.microsoft.com/office/powerpoint/2010/main" val="26916344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txBox="1">
            <a:spLocks/>
          </p:cNvSpPr>
          <p:nvPr/>
        </p:nvSpPr>
        <p:spPr bwMode="auto">
          <a:xfrm>
            <a:off x="323850" y="420688"/>
            <a:ext cx="4389438"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bg-BG" sz="2000" b="1">
                <a:solidFill>
                  <a:srgbClr val="FFFFFF"/>
                </a:solidFill>
                <a:latin typeface="Georgia" pitchFamily="18" charset="0"/>
              </a:rPr>
              <a:t>ЦЕЛИ</a:t>
            </a:r>
            <a:r>
              <a:rPr lang="bg-BG" sz="3600">
                <a:solidFill>
                  <a:srgbClr val="FFFFFF"/>
                </a:solidFill>
                <a:latin typeface="Calibri" pitchFamily="34" charset="0"/>
              </a:rPr>
              <a:t>:</a:t>
            </a:r>
            <a:endParaRPr lang="en-US" sz="3600">
              <a:solidFill>
                <a:srgbClr val="FFFFFF"/>
              </a:solidFill>
              <a:latin typeface="Calibri" pitchFamily="34" charset="0"/>
            </a:endParaRPr>
          </a:p>
        </p:txBody>
      </p:sp>
      <p:sp>
        <p:nvSpPr>
          <p:cNvPr id="45059" name="Content Placeholder 2"/>
          <p:cNvSpPr txBox="1">
            <a:spLocks/>
          </p:cNvSpPr>
          <p:nvPr/>
        </p:nvSpPr>
        <p:spPr bwMode="auto">
          <a:xfrm>
            <a:off x="468313" y="1268413"/>
            <a:ext cx="83518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itchFamily="34" charset="0"/>
                <a:ea typeface="MS PGothic" pitchFamily="34" charset="-128"/>
              </a:defRPr>
            </a:lvl1pPr>
            <a:lvl2pPr marL="742950" indent="-285750" defTabSz="457200">
              <a:defRPr>
                <a:solidFill>
                  <a:schemeClr val="tx1"/>
                </a:solidFill>
                <a:latin typeface="Arial" pitchFamily="34" charset="0"/>
                <a:ea typeface="MS PGothic" pitchFamily="34" charset="-128"/>
              </a:defRPr>
            </a:lvl2pPr>
            <a:lvl3pPr marL="1143000" indent="-228600" defTabSz="457200">
              <a:defRPr>
                <a:solidFill>
                  <a:schemeClr val="tx1"/>
                </a:solidFill>
                <a:latin typeface="Arial" pitchFamily="34" charset="0"/>
                <a:ea typeface="MS PGothic" pitchFamily="34" charset="-128"/>
              </a:defRPr>
            </a:lvl3pPr>
            <a:lvl4pPr marL="1600200" indent="-228600" defTabSz="457200">
              <a:defRPr>
                <a:solidFill>
                  <a:schemeClr val="tx1"/>
                </a:solidFill>
                <a:latin typeface="Arial" pitchFamily="34" charset="0"/>
                <a:ea typeface="MS PGothic" pitchFamily="34" charset="-128"/>
              </a:defRPr>
            </a:lvl4pPr>
            <a:lvl5pPr marL="2057400" indent="-228600" defTabSz="4572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spcBef>
                <a:spcPct val="20000"/>
              </a:spcBef>
              <a:buFont typeface="Arial" pitchFamily="34" charset="0"/>
              <a:buNone/>
            </a:pPr>
            <a:r>
              <a:rPr lang="bg-BG" sz="1400" b="1">
                <a:solidFill>
                  <a:srgbClr val="142A6B"/>
                </a:solidFill>
                <a:cs typeface="Arial" pitchFamily="34" charset="0"/>
              </a:rPr>
              <a:t>АДМИНИСТРАЦИЯ И ФИНАНСИ</a:t>
            </a:r>
          </a:p>
          <a:p>
            <a:pPr eaLnBrk="1" hangingPunct="1">
              <a:spcBef>
                <a:spcPct val="20000"/>
              </a:spcBef>
              <a:buFont typeface="Wingdings" pitchFamily="2" charset="2"/>
              <a:buChar char="Ø"/>
            </a:pPr>
            <a:r>
              <a:rPr lang="bg-BG" sz="1400">
                <a:solidFill>
                  <a:srgbClr val="142A6B"/>
                </a:solidFill>
                <a:cs typeface="Arial" pitchFamily="34" charset="0"/>
              </a:rPr>
              <a:t>Регистриране на сдружение; прозрачност и доверие, откриване на сметки-карти-терминал;</a:t>
            </a:r>
          </a:p>
          <a:p>
            <a:pPr eaLnBrk="1" hangingPunct="1">
              <a:spcBef>
                <a:spcPct val="20000"/>
              </a:spcBef>
              <a:buFont typeface="Wingdings" pitchFamily="2" charset="2"/>
              <a:buChar char="Ø"/>
            </a:pPr>
            <a:r>
              <a:rPr lang="bg-BG" sz="1400">
                <a:solidFill>
                  <a:srgbClr val="142A6B"/>
                </a:solidFill>
                <a:cs typeface="Arial" pitchFamily="34" charset="0"/>
              </a:rPr>
              <a:t>Издаване на членски карти, актуализиране на данните за чл.състав;</a:t>
            </a:r>
          </a:p>
          <a:p>
            <a:pPr eaLnBrk="1" hangingPunct="1">
              <a:spcBef>
                <a:spcPct val="20000"/>
              </a:spcBef>
              <a:buFont typeface="Arial" pitchFamily="34" charset="0"/>
              <a:buNone/>
            </a:pPr>
            <a:r>
              <a:rPr lang="bg-BG" sz="1400" b="1">
                <a:solidFill>
                  <a:srgbClr val="142A6B"/>
                </a:solidFill>
                <a:cs typeface="Arial" pitchFamily="34" charset="0"/>
              </a:rPr>
              <a:t>ПРОГРАМА</a:t>
            </a:r>
          </a:p>
          <a:p>
            <a:pPr eaLnBrk="1" hangingPunct="1">
              <a:spcBef>
                <a:spcPct val="20000"/>
              </a:spcBef>
              <a:buFont typeface="Wingdings" pitchFamily="2" charset="2"/>
              <a:buChar char="Ø"/>
            </a:pPr>
            <a:r>
              <a:rPr lang="bg-BG" sz="1400">
                <a:solidFill>
                  <a:srgbClr val="142A6B"/>
                </a:solidFill>
                <a:cs typeface="Arial" pitchFamily="34" charset="0"/>
              </a:rPr>
              <a:t>Разкриване на очакванията на приятелите -</a:t>
            </a:r>
            <a:r>
              <a:rPr lang="bg-BG" sz="1400" b="1">
                <a:solidFill>
                  <a:srgbClr val="142A6B"/>
                </a:solidFill>
                <a:cs typeface="Arial" pitchFamily="34" charset="0"/>
              </a:rPr>
              <a:t>– предварителни разговори;</a:t>
            </a:r>
          </a:p>
          <a:p>
            <a:pPr eaLnBrk="1" hangingPunct="1">
              <a:spcBef>
                <a:spcPct val="20000"/>
              </a:spcBef>
              <a:buFont typeface="Wingdings" pitchFamily="2" charset="2"/>
              <a:buChar char="Ø"/>
            </a:pPr>
            <a:r>
              <a:rPr lang="bg-BG" sz="1400">
                <a:solidFill>
                  <a:srgbClr val="142A6B"/>
                </a:solidFill>
                <a:cs typeface="Arial" pitchFamily="34" charset="0"/>
              </a:rPr>
              <a:t>Търсене на нови подходи и активности, включване на семейство и приятели;</a:t>
            </a:r>
          </a:p>
          <a:p>
            <a:pPr eaLnBrk="1" hangingPunct="1">
              <a:spcBef>
                <a:spcPct val="20000"/>
              </a:spcBef>
              <a:buFont typeface="Wingdings" pitchFamily="2" charset="2"/>
              <a:buChar char="Ø"/>
            </a:pPr>
            <a:r>
              <a:rPr lang="bg-BG" sz="1400">
                <a:solidFill>
                  <a:srgbClr val="142A6B"/>
                </a:solidFill>
                <a:cs typeface="Arial" pitchFamily="34" charset="0"/>
              </a:rPr>
              <a:t>Съставяне, предлагане, обсъждане и приемане;</a:t>
            </a:r>
            <a:endParaRPr lang="bg-BG" sz="1400" b="1">
              <a:solidFill>
                <a:srgbClr val="142A6B"/>
              </a:solidFill>
              <a:cs typeface="Arial" pitchFamily="34" charset="0"/>
            </a:endParaRPr>
          </a:p>
          <a:p>
            <a:pPr eaLnBrk="1" hangingPunct="1">
              <a:spcBef>
                <a:spcPct val="20000"/>
              </a:spcBef>
              <a:buFont typeface="Arial" pitchFamily="34" charset="0"/>
              <a:buNone/>
            </a:pPr>
            <a:r>
              <a:rPr lang="bg-BG" sz="1400" b="1">
                <a:solidFill>
                  <a:srgbClr val="142A6B"/>
                </a:solidFill>
                <a:cs typeface="Arial" pitchFamily="34" charset="0"/>
              </a:rPr>
              <a:t>ЧЛЕНСТВО</a:t>
            </a:r>
            <a:r>
              <a:rPr lang="bg-BG" sz="1400">
                <a:solidFill>
                  <a:srgbClr val="142A6B"/>
                </a:solidFill>
                <a:cs typeface="Arial" pitchFamily="34" charset="0"/>
              </a:rPr>
              <a:t> – млад клуб, 19 отписани за първите три години, в.т.ч. 5 от Сателитна група Горна Баня; отписване от Ротари на чартиращия президент; </a:t>
            </a:r>
          </a:p>
          <a:p>
            <a:pPr eaLnBrk="1" hangingPunct="1">
              <a:spcBef>
                <a:spcPct val="20000"/>
              </a:spcBef>
              <a:buFont typeface="Wingdings" pitchFamily="2" charset="2"/>
              <a:buChar char="Ø"/>
            </a:pPr>
            <a:r>
              <a:rPr lang="bg-BG" sz="1400">
                <a:solidFill>
                  <a:srgbClr val="142A6B"/>
                </a:solidFill>
                <a:cs typeface="Arial" pitchFamily="34" charset="0"/>
              </a:rPr>
              <a:t>Укрепване на клуба:  равитие на членството, мотивация, как да е интересно и полезно;</a:t>
            </a:r>
          </a:p>
          <a:p>
            <a:pPr eaLnBrk="1" hangingPunct="1">
              <a:spcBef>
                <a:spcPct val="20000"/>
              </a:spcBef>
              <a:buFont typeface="Wingdings" pitchFamily="2" charset="2"/>
              <a:buChar char="Ø"/>
            </a:pPr>
            <a:r>
              <a:rPr lang="bg-BG" sz="1400">
                <a:solidFill>
                  <a:srgbClr val="142A6B"/>
                </a:solidFill>
                <a:cs typeface="Arial" pitchFamily="34" charset="0"/>
              </a:rPr>
              <a:t>Разкриване на очакванията и интересите на членовете - ангажираност и развитие;</a:t>
            </a:r>
          </a:p>
          <a:p>
            <a:pPr eaLnBrk="1" hangingPunct="1">
              <a:spcBef>
                <a:spcPct val="20000"/>
              </a:spcBef>
              <a:buFont typeface="Wingdings" pitchFamily="2" charset="2"/>
              <a:buChar char="Ø"/>
            </a:pPr>
            <a:r>
              <a:rPr lang="bg-BG" sz="1400">
                <a:solidFill>
                  <a:srgbClr val="142A6B"/>
                </a:solidFill>
                <a:cs typeface="Arial" pitchFamily="34" charset="0"/>
              </a:rPr>
              <a:t>Предизвикателствата: пасивните членове, Реактивиране на </a:t>
            </a:r>
            <a:r>
              <a:rPr lang="bg-BG" altLang="en-US" sz="1400">
                <a:solidFill>
                  <a:srgbClr val="142A6B"/>
                </a:solidFill>
                <a:cs typeface="Arial" pitchFamily="34" charset="0"/>
              </a:rPr>
              <a:t>“</a:t>
            </a:r>
            <a:r>
              <a:rPr lang="bg-BG" sz="1400">
                <a:solidFill>
                  <a:srgbClr val="142A6B"/>
                </a:solidFill>
                <a:cs typeface="Arial" pitchFamily="34" charset="0"/>
              </a:rPr>
              <a:t>заспали</a:t>
            </a:r>
            <a:r>
              <a:rPr lang="bg-BG" altLang="en-US" sz="1400">
                <a:solidFill>
                  <a:srgbClr val="142A6B"/>
                </a:solidFill>
                <a:cs typeface="Arial" pitchFamily="34" charset="0"/>
              </a:rPr>
              <a:t>”</a:t>
            </a:r>
            <a:r>
              <a:rPr lang="bg-BG" sz="1400">
                <a:solidFill>
                  <a:srgbClr val="142A6B"/>
                </a:solidFill>
                <a:cs typeface="Arial" pitchFamily="34" charset="0"/>
              </a:rPr>
              <a:t> и бивши членове;</a:t>
            </a:r>
          </a:p>
          <a:p>
            <a:pPr eaLnBrk="1" hangingPunct="1">
              <a:spcBef>
                <a:spcPct val="20000"/>
              </a:spcBef>
              <a:buFont typeface="Wingdings" pitchFamily="2" charset="2"/>
              <a:buChar char="Ø"/>
            </a:pPr>
            <a:r>
              <a:rPr lang="bg-BG" sz="1400">
                <a:solidFill>
                  <a:srgbClr val="142A6B"/>
                </a:solidFill>
                <a:cs typeface="Arial" pitchFamily="34" charset="0"/>
              </a:rPr>
              <a:t>Привличане на членове от региона, интересен подбор и спонсориране  на нови;</a:t>
            </a:r>
            <a:endParaRPr lang="bg-BG" sz="1400" b="1">
              <a:solidFill>
                <a:srgbClr val="142A6B"/>
              </a:solidFill>
              <a:cs typeface="Arial" pitchFamily="34" charset="0"/>
            </a:endParaRPr>
          </a:p>
          <a:p>
            <a:pPr eaLnBrk="1" hangingPunct="1">
              <a:spcBef>
                <a:spcPct val="20000"/>
              </a:spcBef>
              <a:buFont typeface="Arial" pitchFamily="34" charset="0"/>
              <a:buNone/>
            </a:pPr>
            <a:r>
              <a:rPr lang="bg-BG" sz="1400" b="1">
                <a:solidFill>
                  <a:srgbClr val="142A6B"/>
                </a:solidFill>
                <a:cs typeface="Arial" pitchFamily="34" charset="0"/>
              </a:rPr>
              <a:t>ПРОЕКТИ</a:t>
            </a:r>
          </a:p>
          <a:p>
            <a:pPr eaLnBrk="1" hangingPunct="1">
              <a:spcBef>
                <a:spcPct val="20000"/>
              </a:spcBef>
              <a:buFont typeface="Wingdings" pitchFamily="2" charset="2"/>
              <a:buChar char="Ø"/>
            </a:pPr>
            <a:r>
              <a:rPr lang="en-US" sz="1400">
                <a:solidFill>
                  <a:srgbClr val="142A6B"/>
                </a:solidFill>
                <a:cs typeface="Arial" pitchFamily="34" charset="0"/>
              </a:rPr>
              <a:t> </a:t>
            </a:r>
            <a:r>
              <a:rPr lang="bg-BG" sz="1400">
                <a:solidFill>
                  <a:srgbClr val="142A6B"/>
                </a:solidFill>
                <a:cs typeface="Arial" pitchFamily="34" charset="0"/>
              </a:rPr>
              <a:t>Интересни и нови форми на развитие и проекти;</a:t>
            </a:r>
          </a:p>
          <a:p>
            <a:pPr eaLnBrk="1" hangingPunct="1">
              <a:spcBef>
                <a:spcPct val="20000"/>
              </a:spcBef>
              <a:buFont typeface="Wingdings" pitchFamily="2" charset="2"/>
              <a:buChar char="Ø"/>
            </a:pPr>
            <a:r>
              <a:rPr lang="en-US" sz="1400">
                <a:solidFill>
                  <a:srgbClr val="142A6B"/>
                </a:solidFill>
                <a:cs typeface="Arial" pitchFamily="34" charset="0"/>
              </a:rPr>
              <a:t> </a:t>
            </a:r>
            <a:r>
              <a:rPr lang="bg-BG" sz="1400">
                <a:solidFill>
                  <a:srgbClr val="142A6B"/>
                </a:solidFill>
                <a:cs typeface="Arial" pitchFamily="34" charset="0"/>
              </a:rPr>
              <a:t>Продължаване на съществуващите проекти - приемственост;</a:t>
            </a:r>
          </a:p>
          <a:p>
            <a:pPr eaLnBrk="1" hangingPunct="1">
              <a:spcBef>
                <a:spcPct val="20000"/>
              </a:spcBef>
              <a:buFont typeface="Wingdings" pitchFamily="2" charset="2"/>
              <a:buChar char="Ø"/>
            </a:pPr>
            <a:r>
              <a:rPr lang="en-US" sz="1400">
                <a:solidFill>
                  <a:srgbClr val="142A6B"/>
                </a:solidFill>
                <a:cs typeface="Arial" pitchFamily="34" charset="0"/>
              </a:rPr>
              <a:t> </a:t>
            </a:r>
            <a:r>
              <a:rPr lang="bg-BG" sz="1400">
                <a:solidFill>
                  <a:srgbClr val="142A6B"/>
                </a:solidFill>
                <a:cs typeface="Arial" pitchFamily="34" charset="0"/>
              </a:rPr>
              <a:t>Регионални проекти;</a:t>
            </a:r>
          </a:p>
          <a:p>
            <a:pPr eaLnBrk="1" hangingPunct="1">
              <a:spcBef>
                <a:spcPct val="20000"/>
              </a:spcBef>
              <a:buFont typeface="Wingdings" pitchFamily="2" charset="2"/>
              <a:buChar char="Ø"/>
            </a:pPr>
            <a:r>
              <a:rPr lang="en-US" sz="1400">
                <a:solidFill>
                  <a:srgbClr val="142A6B"/>
                </a:solidFill>
                <a:cs typeface="Arial" pitchFamily="34" charset="0"/>
              </a:rPr>
              <a:t> </a:t>
            </a:r>
            <a:r>
              <a:rPr lang="bg-BG" sz="1400">
                <a:solidFill>
                  <a:srgbClr val="142A6B"/>
                </a:solidFill>
                <a:cs typeface="Arial" pitchFamily="34" charset="0"/>
              </a:rPr>
              <a:t>Партньорство и сътрудничество с други клубове;</a:t>
            </a:r>
          </a:p>
          <a:p>
            <a:pPr eaLnBrk="1" hangingPunct="1">
              <a:spcBef>
                <a:spcPct val="20000"/>
              </a:spcBef>
              <a:buFont typeface="Arial" pitchFamily="34" charset="0"/>
              <a:buNone/>
            </a:pPr>
            <a:endParaRPr lang="bg-BG" sz="1400">
              <a:solidFill>
                <a:srgbClr val="142A6B"/>
              </a:solidFill>
              <a:cs typeface="Arial" pitchFamily="34" charset="0"/>
            </a:endParaRPr>
          </a:p>
          <a:p>
            <a:pPr eaLnBrk="1" hangingPunct="1">
              <a:spcBef>
                <a:spcPct val="20000"/>
              </a:spcBef>
              <a:buFont typeface="Arial" pitchFamily="34" charset="0"/>
              <a:buNone/>
            </a:pPr>
            <a:endParaRPr lang="bg-BG" sz="1400">
              <a:solidFill>
                <a:srgbClr val="142A6B"/>
              </a:solidFill>
              <a:cs typeface="Arial" pitchFamily="34" charset="0"/>
            </a:endParaRPr>
          </a:p>
          <a:p>
            <a:pPr eaLnBrk="1" hangingPunct="1">
              <a:spcBef>
                <a:spcPct val="20000"/>
              </a:spcBef>
              <a:buFont typeface="Arial" pitchFamily="34" charset="0"/>
              <a:buNone/>
            </a:pPr>
            <a:endParaRPr lang="en-US" sz="1400">
              <a:solidFill>
                <a:srgbClr val="142A6B"/>
              </a:solidFill>
              <a:cs typeface="Arial" pitchFamily="34" charset="0"/>
            </a:endParaRPr>
          </a:p>
        </p:txBody>
      </p:sp>
    </p:spTree>
    <p:extLst>
      <p:ext uri="{BB962C8B-B14F-4D97-AF65-F5344CB8AC3E}">
        <p14:creationId xmlns:p14="http://schemas.microsoft.com/office/powerpoint/2010/main" val="3833346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Целите на новия стратегически план</a:t>
            </a:r>
          </a:p>
        </p:txBody>
      </p:sp>
      <p:sp>
        <p:nvSpPr>
          <p:cNvPr id="3" name="Content Placeholder 2">
            <a:extLst>
              <a:ext uri="{FF2B5EF4-FFF2-40B4-BE49-F238E27FC236}">
                <a16:creationId xmlns:a16="http://schemas.microsoft.com/office/drawing/2014/main" xmlns="" id="{563CF723-CC8F-4698-BF83-AED484826713}"/>
              </a:ext>
            </a:extLst>
          </p:cNvPr>
          <p:cNvSpPr>
            <a:spLocks noGrp="1"/>
          </p:cNvSpPr>
          <p:nvPr>
            <p:ph idx="1"/>
          </p:nvPr>
        </p:nvSpPr>
        <p:spPr/>
        <p:txBody>
          <a:bodyPr/>
          <a:lstStyle/>
          <a:p>
            <a:pPr marL="0" indent="0">
              <a:buFont typeface="Arial" pitchFamily="34" charset="0"/>
              <a:buNone/>
              <a:defRPr/>
            </a:pPr>
            <a:r>
              <a:rPr lang="bg-BG" sz="1400" b="1" dirty="0">
                <a:solidFill>
                  <a:srgbClr val="C00000"/>
                </a:solidFill>
              </a:rPr>
              <a:t>Увеличаване на  нашето влияние</a:t>
            </a:r>
          </a:p>
          <a:p>
            <a:pPr>
              <a:defRPr/>
            </a:pPr>
            <a:r>
              <a:rPr lang="bg-BG" sz="1200" dirty="0">
                <a:solidFill>
                  <a:schemeClr val="tx2"/>
                </a:solidFill>
              </a:rPr>
              <a:t>Премахване на полиомиелита и надграждане на създадения опит и ресурси </a:t>
            </a:r>
          </a:p>
          <a:p>
            <a:pPr>
              <a:defRPr/>
            </a:pPr>
            <a:r>
              <a:rPr lang="bg-BG" sz="1200" dirty="0">
                <a:solidFill>
                  <a:schemeClr val="tx2"/>
                </a:solidFill>
              </a:rPr>
              <a:t>Фокусиране на нашите програми и предложения </a:t>
            </a:r>
          </a:p>
          <a:p>
            <a:pPr>
              <a:defRPr/>
            </a:pPr>
            <a:r>
              <a:rPr lang="bg-BG" sz="1200" dirty="0">
                <a:solidFill>
                  <a:schemeClr val="tx2"/>
                </a:solidFill>
              </a:rPr>
              <a:t>Подобряване на способността ни да постигаме устойчива промяна с конкретни измерения  </a:t>
            </a:r>
          </a:p>
          <a:p>
            <a:pPr marL="0" indent="0">
              <a:buFont typeface="Arial" pitchFamily="34" charset="0"/>
              <a:buNone/>
              <a:defRPr/>
            </a:pPr>
            <a:r>
              <a:rPr lang="bg-BG" sz="1400" b="1" dirty="0">
                <a:solidFill>
                  <a:srgbClr val="C00000"/>
                </a:solidFill>
              </a:rPr>
              <a:t>Разширяване на нашия обхват</a:t>
            </a:r>
            <a:endParaRPr lang="bg-BG" sz="1400" dirty="0">
              <a:solidFill>
                <a:srgbClr val="C00000"/>
              </a:solidFill>
            </a:endParaRPr>
          </a:p>
          <a:p>
            <a:pPr>
              <a:defRPr/>
            </a:pPr>
            <a:r>
              <a:rPr lang="bg-BG" sz="1200" dirty="0">
                <a:solidFill>
                  <a:schemeClr val="tx2"/>
                </a:solidFill>
              </a:rPr>
              <a:t>Постигане на ръст и многообразие в членството</a:t>
            </a:r>
          </a:p>
          <a:p>
            <a:pPr>
              <a:defRPr/>
            </a:pPr>
            <a:r>
              <a:rPr lang="bg-BG" sz="1200" dirty="0">
                <a:solidFill>
                  <a:schemeClr val="tx2"/>
                </a:solidFill>
              </a:rPr>
              <a:t>Създаване на нови канали за членство и въздействие</a:t>
            </a:r>
          </a:p>
          <a:p>
            <a:pPr>
              <a:defRPr/>
            </a:pPr>
            <a:r>
              <a:rPr lang="bg-BG" sz="1200" dirty="0">
                <a:solidFill>
                  <a:schemeClr val="tx2"/>
                </a:solidFill>
              </a:rPr>
              <a:t>Увеличаване на откритостта и привлекателността на Ротари</a:t>
            </a:r>
          </a:p>
          <a:p>
            <a:pPr>
              <a:defRPr/>
            </a:pPr>
            <a:r>
              <a:rPr lang="bg-BG" sz="1200" dirty="0">
                <a:solidFill>
                  <a:schemeClr val="tx2"/>
                </a:solidFill>
              </a:rPr>
              <a:t>Постигане на обществена осведоменост и признание за нашето въздействие и нашия бранд</a:t>
            </a:r>
          </a:p>
          <a:p>
            <a:pPr marL="0" indent="0">
              <a:buFont typeface="Arial" pitchFamily="34" charset="0"/>
              <a:buNone/>
              <a:defRPr/>
            </a:pPr>
            <a:r>
              <a:rPr lang="bg-BG" sz="1400" b="1" dirty="0">
                <a:solidFill>
                  <a:srgbClr val="C00000"/>
                </a:solidFill>
              </a:rPr>
              <a:t>Увеличаване на ангажираността на членовете</a:t>
            </a:r>
            <a:endParaRPr lang="bg-BG" sz="1400" dirty="0">
              <a:solidFill>
                <a:srgbClr val="C00000"/>
              </a:solidFill>
            </a:endParaRPr>
          </a:p>
          <a:p>
            <a:pPr>
              <a:defRPr/>
            </a:pPr>
            <a:r>
              <a:rPr lang="bg-BG" sz="1200" dirty="0">
                <a:solidFill>
                  <a:schemeClr val="tx2"/>
                </a:solidFill>
              </a:rPr>
              <a:t>Подкрепа на клубовете за увеличаване на тяхната способност за ангажираност на членовете им</a:t>
            </a:r>
          </a:p>
          <a:p>
            <a:pPr>
              <a:defRPr/>
            </a:pPr>
            <a:r>
              <a:rPr lang="bg-BG" sz="1200" dirty="0">
                <a:solidFill>
                  <a:schemeClr val="tx2"/>
                </a:solidFill>
              </a:rPr>
              <a:t>Налагане на подход, центриран около дейност и събития, които имат стойност за членовете ни. </a:t>
            </a:r>
          </a:p>
          <a:p>
            <a:pPr>
              <a:defRPr/>
            </a:pPr>
            <a:r>
              <a:rPr lang="bg-BG" sz="1200" dirty="0">
                <a:solidFill>
                  <a:schemeClr val="tx2"/>
                </a:solidFill>
              </a:rPr>
              <a:t>Предлагане на нови възможности за лични и професионални контакти</a:t>
            </a:r>
          </a:p>
          <a:p>
            <a:pPr>
              <a:defRPr/>
            </a:pPr>
            <a:r>
              <a:rPr lang="bg-BG" sz="1200" dirty="0">
                <a:solidFill>
                  <a:schemeClr val="tx2"/>
                </a:solidFill>
              </a:rPr>
              <a:t>Развитие на лидерските умения</a:t>
            </a:r>
            <a:endParaRPr lang="en-US" sz="1200" dirty="0">
              <a:solidFill>
                <a:schemeClr val="tx2"/>
              </a:solidFill>
            </a:endParaRPr>
          </a:p>
          <a:p>
            <a:pPr marL="0" indent="0">
              <a:buFont typeface="Arial" pitchFamily="34" charset="0"/>
              <a:buNone/>
              <a:defRPr/>
            </a:pPr>
            <a:r>
              <a:rPr lang="bg-BG" sz="1400" b="1" dirty="0">
                <a:solidFill>
                  <a:srgbClr val="C00000"/>
                </a:solidFill>
              </a:rPr>
              <a:t>Увеличаване на способността за адаптиране към промените</a:t>
            </a:r>
            <a:endParaRPr lang="bg-BG" sz="1400" dirty="0">
              <a:solidFill>
                <a:srgbClr val="C00000"/>
              </a:solidFill>
            </a:endParaRPr>
          </a:p>
          <a:p>
            <a:pPr>
              <a:defRPr/>
            </a:pPr>
            <a:r>
              <a:rPr lang="bg-BG" sz="1200" dirty="0">
                <a:solidFill>
                  <a:schemeClr val="tx2"/>
                </a:solidFill>
              </a:rPr>
              <a:t>Изграждане на култура на търсене, иновативност и способност за поемане на рискове</a:t>
            </a:r>
          </a:p>
          <a:p>
            <a:pPr>
              <a:defRPr/>
            </a:pPr>
            <a:r>
              <a:rPr lang="bg-BG" sz="1200" dirty="0">
                <a:solidFill>
                  <a:schemeClr val="tx2"/>
                </a:solidFill>
              </a:rPr>
              <a:t>Постигане на по-ефективно управление, структура и процеси</a:t>
            </a:r>
          </a:p>
          <a:p>
            <a:pPr>
              <a:defRPr/>
            </a:pPr>
            <a:r>
              <a:rPr lang="bg-BG" sz="1200" dirty="0">
                <a:solidFill>
                  <a:schemeClr val="tx2"/>
                </a:solidFill>
              </a:rPr>
              <a:t>Оптимизиране на правила и процедури за насърчаване на различните перспективи при вземане на решения  </a:t>
            </a:r>
          </a:p>
          <a:p>
            <a:pPr>
              <a:defRPr/>
            </a:pPr>
            <a:endParaRPr lang="bg-BG" sz="1400" dirty="0">
              <a:solidFill>
                <a:schemeClr val="tx2"/>
              </a:solidFill>
            </a:endParaRPr>
          </a:p>
          <a:p>
            <a:pPr>
              <a:defRPr/>
            </a:pPr>
            <a:endParaRPr lang="bg-BG" dirty="0"/>
          </a:p>
        </p:txBody>
      </p:sp>
    </p:spTree>
    <p:extLst>
      <p:ext uri="{BB962C8B-B14F-4D97-AF65-F5344CB8AC3E}">
        <p14:creationId xmlns:p14="http://schemas.microsoft.com/office/powerpoint/2010/main" val="3004002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endParaRPr lang="en-US">
              <a:latin typeface="Arial" charset="0"/>
              <a:ea typeface="MS PGothic" charset="0"/>
              <a:cs typeface="MS PGothic" charset="0"/>
            </a:endParaRPr>
          </a:p>
        </p:txBody>
      </p:sp>
      <p:sp>
        <p:nvSpPr>
          <p:cNvPr id="46083" name="TextBox 7"/>
          <p:cNvSpPr txBox="1">
            <a:spLocks noChangeArrowheads="1"/>
          </p:cNvSpPr>
          <p:nvPr/>
        </p:nvSpPr>
        <p:spPr bwMode="auto">
          <a:xfrm>
            <a:off x="684213" y="2349500"/>
            <a:ext cx="7704137"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bg-BG" sz="1400" b="1">
                <a:cs typeface="Arial" pitchFamily="34" charset="0"/>
              </a:rPr>
              <a:t>ТИП СРЕЩА:</a:t>
            </a:r>
          </a:p>
          <a:p>
            <a:pPr eaLnBrk="1" hangingPunct="1"/>
            <a:r>
              <a:rPr lang="bg-BG" sz="1400" b="1">
                <a:solidFill>
                  <a:srgbClr val="142A6B"/>
                </a:solidFill>
                <a:cs typeface="Arial" pitchFamily="34" charset="0"/>
              </a:rPr>
              <a:t>1. Неформална</a:t>
            </a:r>
            <a:r>
              <a:rPr lang="bg-BG" sz="1400">
                <a:solidFill>
                  <a:srgbClr val="142A6B"/>
                </a:solidFill>
                <a:cs typeface="Arial" pitchFamily="34" charset="0"/>
              </a:rPr>
              <a:t> или </a:t>
            </a:r>
            <a:r>
              <a:rPr lang="bg-BG" sz="1400" b="1">
                <a:solidFill>
                  <a:srgbClr val="142A6B"/>
                </a:solidFill>
                <a:cs typeface="Arial" pitchFamily="34" charset="0"/>
              </a:rPr>
              <a:t>съвместна на  РКСК  и Сателитен  ГБ  </a:t>
            </a:r>
          </a:p>
          <a:p>
            <a:pPr eaLnBrk="1" hangingPunct="1"/>
            <a:r>
              <a:rPr lang="bg-BG" sz="1400" b="1">
                <a:solidFill>
                  <a:srgbClr val="142A6B"/>
                </a:solidFill>
                <a:cs typeface="Arial" pitchFamily="34" charset="0"/>
              </a:rPr>
              <a:t>всяка първа сряда от месеца</a:t>
            </a:r>
            <a:r>
              <a:rPr lang="bg-BG" sz="1400" b="1" i="1">
                <a:solidFill>
                  <a:srgbClr val="142A6B"/>
                </a:solidFill>
                <a:cs typeface="Arial" pitchFamily="34" charset="0"/>
              </a:rPr>
              <a:t> </a:t>
            </a:r>
            <a:r>
              <a:rPr lang="en-US" sz="1400" b="1" i="1">
                <a:solidFill>
                  <a:srgbClr val="142A6B"/>
                </a:solidFill>
                <a:cs typeface="Arial" pitchFamily="34" charset="0"/>
              </a:rPr>
              <a:t>(</a:t>
            </a:r>
            <a:r>
              <a:rPr lang="bg-BG" sz="1400" b="1" i="1">
                <a:solidFill>
                  <a:srgbClr val="142A6B"/>
                </a:solidFill>
                <a:cs typeface="Arial" pitchFamily="34" charset="0"/>
              </a:rPr>
              <a:t>или гостуване на друг клуб</a:t>
            </a:r>
            <a:r>
              <a:rPr lang="en-US" sz="1400" b="1" i="1">
                <a:solidFill>
                  <a:srgbClr val="142A6B"/>
                </a:solidFill>
                <a:cs typeface="Arial" pitchFamily="34" charset="0"/>
              </a:rPr>
              <a:t>)</a:t>
            </a:r>
            <a:r>
              <a:rPr lang="bg-BG" sz="1400" b="1" i="1">
                <a:solidFill>
                  <a:srgbClr val="142A6B"/>
                </a:solidFill>
                <a:cs typeface="Arial" pitchFamily="34" charset="0"/>
              </a:rPr>
              <a:t> с </a:t>
            </a:r>
            <a:r>
              <a:rPr lang="bg-BG" sz="1400" b="1">
                <a:solidFill>
                  <a:srgbClr val="142A6B"/>
                </a:solidFill>
                <a:cs typeface="Arial" pitchFamily="34" charset="0"/>
              </a:rPr>
              <a:t> гости, кандидат ченове и семейство</a:t>
            </a:r>
          </a:p>
          <a:p>
            <a:pPr eaLnBrk="1" hangingPunct="1"/>
            <a:r>
              <a:rPr lang="bg-BG" sz="1400" b="1">
                <a:solidFill>
                  <a:srgbClr val="BC231C"/>
                </a:solidFill>
                <a:cs typeface="Arial" pitchFamily="34" charset="0"/>
              </a:rPr>
              <a:t>2.Закрита/БОРД в приятелски офис</a:t>
            </a:r>
          </a:p>
          <a:p>
            <a:pPr eaLnBrk="1" hangingPunct="1"/>
            <a:r>
              <a:rPr lang="bg-BG" sz="1400" b="1">
                <a:cs typeface="Arial" pitchFamily="34" charset="0"/>
              </a:rPr>
              <a:t>3.Формална ОТКРИТА</a:t>
            </a:r>
            <a:r>
              <a:rPr lang="en-US" sz="1400" b="1">
                <a:cs typeface="Arial" pitchFamily="34" charset="0"/>
              </a:rPr>
              <a:t>/</a:t>
            </a:r>
            <a:r>
              <a:rPr lang="bg-BG" sz="1400" b="1">
                <a:cs typeface="Arial" pitchFamily="34" charset="0"/>
              </a:rPr>
              <a:t>БОРД- гости, кандидат ченове и семейство </a:t>
            </a:r>
            <a:endParaRPr lang="bg-BG" sz="1400">
              <a:cs typeface="Arial" pitchFamily="34" charset="0"/>
            </a:endParaRPr>
          </a:p>
          <a:p>
            <a:pPr eaLnBrk="1" hangingPunct="1"/>
            <a:r>
              <a:rPr lang="bg-BG" sz="1400" b="1" i="1">
                <a:solidFill>
                  <a:srgbClr val="00B050"/>
                </a:solidFill>
                <a:cs typeface="Arial" pitchFamily="34" charset="0"/>
              </a:rPr>
              <a:t>4.Културна</a:t>
            </a:r>
            <a:r>
              <a:rPr lang="bg-BG" sz="1400" b="1" i="1">
                <a:cs typeface="Arial" pitchFamily="34" charset="0"/>
              </a:rPr>
              <a:t> или включване към проект, активност на друг клуб, събитие</a:t>
            </a:r>
            <a:r>
              <a:rPr lang="bg-BG" sz="1400" b="1">
                <a:cs typeface="Arial" pitchFamily="34" charset="0"/>
              </a:rPr>
              <a:t> </a:t>
            </a:r>
            <a:endParaRPr lang="bg-BG" sz="1400">
              <a:cs typeface="Arial" pitchFamily="34" charset="0"/>
            </a:endParaRPr>
          </a:p>
          <a:p>
            <a:pPr eaLnBrk="1" hangingPunct="1"/>
            <a:r>
              <a:rPr lang="bg-BG" sz="1400" b="1">
                <a:cs typeface="Arial" pitchFamily="34" charset="0"/>
              </a:rPr>
              <a:t>  </a:t>
            </a:r>
            <a:endParaRPr lang="bg-BG" sz="1400">
              <a:cs typeface="Arial" pitchFamily="34" charset="0"/>
            </a:endParaRPr>
          </a:p>
          <a:p>
            <a:pPr eaLnBrk="1" hangingPunct="1"/>
            <a:r>
              <a:rPr lang="bg-BG" sz="1400" i="1">
                <a:cs typeface="Arial" pitchFamily="34" charset="0"/>
              </a:rPr>
              <a:t>Ротари ценности:</a:t>
            </a:r>
            <a:endParaRPr lang="bg-BG" sz="1400">
              <a:cs typeface="Arial" pitchFamily="34" charset="0"/>
            </a:endParaRPr>
          </a:p>
          <a:p>
            <a:pPr eaLnBrk="1" hangingPunct="1">
              <a:buFont typeface="Arial" pitchFamily="34" charset="0"/>
              <a:buChar char="•"/>
            </a:pPr>
            <a:r>
              <a:rPr lang="bg-BG" sz="1400" i="1">
                <a:cs typeface="Arial" pitchFamily="34" charset="0"/>
              </a:rPr>
              <a:t>Приятелство – изграждане на отношения за цял живот и популяризиране на  разбирателството в световен мащаб;</a:t>
            </a:r>
            <a:endParaRPr lang="bg-BG" sz="1400">
              <a:cs typeface="Arial" pitchFamily="34" charset="0"/>
            </a:endParaRPr>
          </a:p>
          <a:p>
            <a:pPr eaLnBrk="1" hangingPunct="1">
              <a:buFont typeface="Arial" pitchFamily="34" charset="0"/>
              <a:buChar char="•"/>
            </a:pPr>
            <a:r>
              <a:rPr lang="bg-BG" sz="1400" i="1">
                <a:cs typeface="Arial" pitchFamily="34" charset="0"/>
              </a:rPr>
              <a:t>Почтеност – ангажимент за етичен стандарт</a:t>
            </a:r>
            <a:endParaRPr lang="bg-BG" sz="1400">
              <a:cs typeface="Arial" pitchFamily="34" charset="0"/>
            </a:endParaRPr>
          </a:p>
          <a:p>
            <a:pPr eaLnBrk="1" hangingPunct="1">
              <a:buFont typeface="Arial" pitchFamily="34" charset="0"/>
              <a:buChar char="•"/>
            </a:pPr>
            <a:r>
              <a:rPr lang="bg-BG" sz="1400" i="1">
                <a:cs typeface="Arial" pitchFamily="34" charset="0"/>
              </a:rPr>
              <a:t>Разнообразие – свързване на различните гледни точки;</a:t>
            </a:r>
            <a:endParaRPr lang="bg-BG" sz="1400">
              <a:cs typeface="Arial" pitchFamily="34" charset="0"/>
            </a:endParaRPr>
          </a:p>
          <a:p>
            <a:pPr eaLnBrk="1" hangingPunct="1">
              <a:buFont typeface="Arial" pitchFamily="34" charset="0"/>
              <a:buChar char="•"/>
            </a:pPr>
            <a:r>
              <a:rPr lang="bg-BG" sz="1400" i="1">
                <a:cs typeface="Arial" pitchFamily="34" charset="0"/>
              </a:rPr>
              <a:t>Служба и Лидерство;</a:t>
            </a:r>
            <a:endParaRPr lang="bg-BG" sz="1400">
              <a:cs typeface="Arial" pitchFamily="34" charset="0"/>
            </a:endParaRPr>
          </a:p>
          <a:p>
            <a:pPr eaLnBrk="1" hangingPunct="1"/>
            <a:endParaRPr lang="bg-BG" sz="1400">
              <a:cs typeface="Arial" pitchFamily="34" charset="0"/>
            </a:endParaRPr>
          </a:p>
        </p:txBody>
      </p:sp>
      <p:sp>
        <p:nvSpPr>
          <p:cNvPr id="46084" name="Text Box 2"/>
          <p:cNvSpPr txBox="1">
            <a:spLocks noChangeArrowheads="1"/>
          </p:cNvSpPr>
          <p:nvPr/>
        </p:nvSpPr>
        <p:spPr bwMode="auto">
          <a:xfrm>
            <a:off x="539750" y="1136650"/>
            <a:ext cx="590391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bg-BG" sz="1200" b="1">
                <a:solidFill>
                  <a:srgbClr val="17365D"/>
                </a:solidFill>
              </a:rPr>
              <a:t>Бъди Вдъхновението </a:t>
            </a:r>
            <a:r>
              <a:rPr lang="bg-BG" sz="1200" b="1">
                <a:solidFill>
                  <a:srgbClr val="17365D"/>
                </a:solidFill>
                <a:latin typeface="Calibri" pitchFamily="34" charset="0"/>
              </a:rPr>
              <a:t>–</a:t>
            </a:r>
            <a:r>
              <a:rPr lang="bg-BG" sz="1200" b="1">
                <a:solidFill>
                  <a:srgbClr val="17365D"/>
                </a:solidFill>
              </a:rPr>
              <a:t> Ротари Интернешънъл</a:t>
            </a:r>
            <a:endParaRPr lang="bg-BG" sz="500">
              <a:cs typeface="Arial" pitchFamily="34" charset="0"/>
            </a:endParaRPr>
          </a:p>
          <a:p>
            <a:r>
              <a:rPr lang="bg-BG" sz="1200" b="1">
                <a:solidFill>
                  <a:srgbClr val="17365D"/>
                </a:solidFill>
              </a:rPr>
              <a:t>Бъди промяната, която искаш да видиш в света</a:t>
            </a:r>
            <a:r>
              <a:rPr lang="en-US" sz="1200" b="1">
                <a:solidFill>
                  <a:srgbClr val="17365D"/>
                </a:solidFill>
              </a:rPr>
              <a:t> </a:t>
            </a:r>
            <a:r>
              <a:rPr lang="bg-BG" sz="1200" b="1">
                <a:solidFill>
                  <a:srgbClr val="17365D"/>
                </a:solidFill>
                <a:latin typeface="Calibri" pitchFamily="34" charset="0"/>
              </a:rPr>
              <a:t>–</a:t>
            </a:r>
            <a:r>
              <a:rPr lang="bg-BG" sz="1200" b="1">
                <a:solidFill>
                  <a:srgbClr val="17365D"/>
                </a:solidFill>
              </a:rPr>
              <a:t> мото Цв.</a:t>
            </a:r>
            <a:r>
              <a:rPr lang="en-US" sz="1200" b="1">
                <a:solidFill>
                  <a:srgbClr val="17365D"/>
                </a:solidFill>
              </a:rPr>
              <a:t> </a:t>
            </a:r>
            <a:r>
              <a:rPr lang="bg-BG" sz="1200" b="1">
                <a:solidFill>
                  <a:srgbClr val="17365D"/>
                </a:solidFill>
              </a:rPr>
              <a:t>Маймарова</a:t>
            </a:r>
            <a:endParaRPr lang="bg-BG" sz="1600">
              <a:cs typeface="Arial" pitchFamily="34" charset="0"/>
            </a:endParaRPr>
          </a:p>
        </p:txBody>
      </p:sp>
      <p:sp>
        <p:nvSpPr>
          <p:cNvPr id="12" name="TextBox 11"/>
          <p:cNvSpPr txBox="1"/>
          <p:nvPr/>
        </p:nvSpPr>
        <p:spPr>
          <a:xfrm>
            <a:off x="6588125" y="1479550"/>
            <a:ext cx="2152650" cy="307975"/>
          </a:xfrm>
          <a:prstGeom prst="rect">
            <a:avLst/>
          </a:prstGeom>
          <a:noFill/>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r>
              <a:rPr lang="en-US" sz="1400" b="1" i="1" dirty="0" smtClean="0">
                <a:solidFill>
                  <a:srgbClr val="142A6B"/>
                </a:solidFill>
                <a:effectLst>
                  <a:outerShdw blurRad="38100" dist="38100" dir="2700000" algn="tl">
                    <a:srgbClr val="C0C0C0"/>
                  </a:outerShdw>
                </a:effectLst>
                <a:cs typeface="Arial" pitchFamily="34" charset="0"/>
              </a:rPr>
              <a:t>ПРОГРАМА 2018-</a:t>
            </a:r>
            <a:r>
              <a:rPr lang="bg-BG" sz="1400" b="1" i="1" dirty="0" smtClean="0">
                <a:solidFill>
                  <a:srgbClr val="142A6B"/>
                </a:solidFill>
                <a:effectLst>
                  <a:outerShdw blurRad="38100" dist="38100" dir="2700000" algn="tl">
                    <a:srgbClr val="C0C0C0"/>
                  </a:outerShdw>
                </a:effectLst>
                <a:cs typeface="Arial" pitchFamily="34" charset="0"/>
              </a:rPr>
              <a:t>20</a:t>
            </a:r>
            <a:r>
              <a:rPr lang="en-US" sz="1400" b="1" i="1" dirty="0" smtClean="0">
                <a:solidFill>
                  <a:srgbClr val="142A6B"/>
                </a:solidFill>
                <a:effectLst>
                  <a:outerShdw blurRad="38100" dist="38100" dir="2700000" algn="tl">
                    <a:srgbClr val="C0C0C0"/>
                  </a:outerShdw>
                </a:effectLst>
                <a:cs typeface="Arial" pitchFamily="34" charset="0"/>
              </a:rPr>
              <a:t>19  </a:t>
            </a:r>
            <a:endParaRPr lang="bg-BG" sz="1400" dirty="0" smtClean="0">
              <a:solidFill>
                <a:srgbClr val="142A6B"/>
              </a:solidFill>
              <a:cs typeface="Arial" pitchFamily="34" charset="0"/>
            </a:endParaRPr>
          </a:p>
        </p:txBody>
      </p:sp>
      <p:sp>
        <p:nvSpPr>
          <p:cNvPr id="46086" name="TextBox 1"/>
          <p:cNvSpPr txBox="1">
            <a:spLocks noChangeArrowheads="1"/>
          </p:cNvSpPr>
          <p:nvPr/>
        </p:nvSpPr>
        <p:spPr bwMode="auto">
          <a:xfrm>
            <a:off x="423863" y="1763713"/>
            <a:ext cx="7893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ru-RU" sz="1600">
                <a:solidFill>
                  <a:srgbClr val="142A6B"/>
                </a:solidFill>
                <a:latin typeface="Calibri" pitchFamily="34" charset="0"/>
              </a:rPr>
              <a:t>И</a:t>
            </a:r>
            <a:r>
              <a:rPr lang="bg-BG" sz="1600">
                <a:solidFill>
                  <a:srgbClr val="142A6B"/>
                </a:solidFill>
                <a:latin typeface="Calibri" pitchFamily="34" charset="0"/>
              </a:rPr>
              <a:t>зпратено до членовете на БОРД 2018/2019, май 2018</a:t>
            </a:r>
            <a:endParaRPr lang="en-US" sz="1600">
              <a:solidFill>
                <a:srgbClr val="142A6B"/>
              </a:solidFill>
              <a:latin typeface="Calibri" pitchFamily="34" charset="0"/>
            </a:endParaRPr>
          </a:p>
        </p:txBody>
      </p:sp>
      <p:sp>
        <p:nvSpPr>
          <p:cNvPr id="46087" name="Title 2"/>
          <p:cNvSpPr txBox="1">
            <a:spLocks/>
          </p:cNvSpPr>
          <p:nvPr/>
        </p:nvSpPr>
        <p:spPr bwMode="auto">
          <a:xfrm>
            <a:off x="533400" y="4762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a:solidFill>
                  <a:schemeClr val="tx1"/>
                </a:solidFill>
                <a:latin typeface="Arial" pitchFamily="34" charset="0"/>
                <a:ea typeface="MS PGothic" pitchFamily="34" charset="-128"/>
              </a:defRPr>
            </a:lvl1pPr>
            <a:lvl2pPr marL="742950" indent="-285750" defTabSz="457200">
              <a:defRPr>
                <a:solidFill>
                  <a:schemeClr val="tx1"/>
                </a:solidFill>
                <a:latin typeface="Arial" pitchFamily="34" charset="0"/>
                <a:ea typeface="MS PGothic" pitchFamily="34" charset="-128"/>
              </a:defRPr>
            </a:lvl2pPr>
            <a:lvl3pPr marL="1143000" indent="-228600" defTabSz="457200">
              <a:defRPr>
                <a:solidFill>
                  <a:schemeClr val="tx1"/>
                </a:solidFill>
                <a:latin typeface="Arial" pitchFamily="34" charset="0"/>
                <a:ea typeface="MS PGothic" pitchFamily="34" charset="-128"/>
              </a:defRPr>
            </a:lvl3pPr>
            <a:lvl4pPr marL="1600200" indent="-228600" defTabSz="457200">
              <a:defRPr>
                <a:solidFill>
                  <a:schemeClr val="tx1"/>
                </a:solidFill>
                <a:latin typeface="Arial" pitchFamily="34" charset="0"/>
                <a:ea typeface="MS PGothic" pitchFamily="34" charset="-128"/>
              </a:defRPr>
            </a:lvl4pPr>
            <a:lvl5pPr marL="2057400" indent="-228600" defTabSz="4572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r>
              <a:rPr lang="bg-BG" sz="2000" b="1">
                <a:solidFill>
                  <a:schemeClr val="bg1"/>
                </a:solidFill>
                <a:latin typeface="Georgia" pitchFamily="18" charset="0"/>
              </a:rPr>
              <a:t>Ротари клуб София Капитал</a:t>
            </a:r>
            <a:endParaRPr lang="en-US" sz="2000" b="1">
              <a:solidFill>
                <a:schemeClr val="bg1"/>
              </a:solidFill>
              <a:latin typeface="Georgia" pitchFamily="18" charset="0"/>
            </a:endParaRPr>
          </a:p>
        </p:txBody>
      </p:sp>
    </p:spTree>
    <p:extLst>
      <p:ext uri="{BB962C8B-B14F-4D97-AF65-F5344CB8AC3E}">
        <p14:creationId xmlns:p14="http://schemas.microsoft.com/office/powerpoint/2010/main" val="3661979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123viber 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557338"/>
            <a:ext cx="5976937"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2"/>
          <p:cNvSpPr txBox="1">
            <a:spLocks/>
          </p:cNvSpPr>
          <p:nvPr/>
        </p:nvSpPr>
        <p:spPr bwMode="auto">
          <a:xfrm>
            <a:off x="533400" y="4762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a:solidFill>
                  <a:schemeClr val="tx1"/>
                </a:solidFill>
                <a:latin typeface="Arial" pitchFamily="34" charset="0"/>
                <a:ea typeface="MS PGothic" pitchFamily="34" charset="-128"/>
              </a:defRPr>
            </a:lvl1pPr>
            <a:lvl2pPr marL="742950" indent="-285750" defTabSz="457200">
              <a:defRPr>
                <a:solidFill>
                  <a:schemeClr val="tx1"/>
                </a:solidFill>
                <a:latin typeface="Arial" pitchFamily="34" charset="0"/>
                <a:ea typeface="MS PGothic" pitchFamily="34" charset="-128"/>
              </a:defRPr>
            </a:lvl2pPr>
            <a:lvl3pPr marL="1143000" indent="-228600" defTabSz="457200">
              <a:defRPr>
                <a:solidFill>
                  <a:schemeClr val="tx1"/>
                </a:solidFill>
                <a:latin typeface="Arial" pitchFamily="34" charset="0"/>
                <a:ea typeface="MS PGothic" pitchFamily="34" charset="-128"/>
              </a:defRPr>
            </a:lvl3pPr>
            <a:lvl4pPr marL="1600200" indent="-228600" defTabSz="457200">
              <a:defRPr>
                <a:solidFill>
                  <a:schemeClr val="tx1"/>
                </a:solidFill>
                <a:latin typeface="Arial" pitchFamily="34" charset="0"/>
                <a:ea typeface="MS PGothic" pitchFamily="34" charset="-128"/>
              </a:defRPr>
            </a:lvl4pPr>
            <a:lvl5pPr marL="2057400" indent="-228600" defTabSz="4572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r>
              <a:rPr lang="bg-BG" sz="2000" b="1">
                <a:solidFill>
                  <a:schemeClr val="bg1"/>
                </a:solidFill>
                <a:latin typeface="Georgia" pitchFamily="18" charset="0"/>
              </a:rPr>
              <a:t>Ротари клуб София Капитал</a:t>
            </a:r>
            <a:endParaRPr lang="en-US" sz="2000" b="1">
              <a:solidFill>
                <a:schemeClr val="bg1"/>
              </a:solidFill>
              <a:latin typeface="Georgia" pitchFamily="18" charset="0"/>
            </a:endParaRPr>
          </a:p>
        </p:txBody>
      </p:sp>
    </p:spTree>
    <p:extLst>
      <p:ext uri="{BB962C8B-B14F-4D97-AF65-F5344CB8AC3E}">
        <p14:creationId xmlns:p14="http://schemas.microsoft.com/office/powerpoint/2010/main" val="2550237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22221viber 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96975"/>
            <a:ext cx="61436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2"/>
          <p:cNvSpPr txBox="1">
            <a:spLocks/>
          </p:cNvSpPr>
          <p:nvPr/>
        </p:nvSpPr>
        <p:spPr bwMode="auto">
          <a:xfrm>
            <a:off x="533400" y="476250"/>
            <a:ext cx="67754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a:solidFill>
                  <a:schemeClr val="tx1"/>
                </a:solidFill>
                <a:latin typeface="Arial" pitchFamily="34" charset="0"/>
                <a:ea typeface="MS PGothic" pitchFamily="34" charset="-128"/>
              </a:defRPr>
            </a:lvl1pPr>
            <a:lvl2pPr marL="742950" indent="-285750" defTabSz="457200">
              <a:defRPr>
                <a:solidFill>
                  <a:schemeClr val="tx1"/>
                </a:solidFill>
                <a:latin typeface="Arial" pitchFamily="34" charset="0"/>
                <a:ea typeface="MS PGothic" pitchFamily="34" charset="-128"/>
              </a:defRPr>
            </a:lvl2pPr>
            <a:lvl3pPr marL="1143000" indent="-228600" defTabSz="457200">
              <a:defRPr>
                <a:solidFill>
                  <a:schemeClr val="tx1"/>
                </a:solidFill>
                <a:latin typeface="Arial" pitchFamily="34" charset="0"/>
                <a:ea typeface="MS PGothic" pitchFamily="34" charset="-128"/>
              </a:defRPr>
            </a:lvl3pPr>
            <a:lvl4pPr marL="1600200" indent="-228600" defTabSz="457200">
              <a:defRPr>
                <a:solidFill>
                  <a:schemeClr val="tx1"/>
                </a:solidFill>
                <a:latin typeface="Arial" pitchFamily="34" charset="0"/>
                <a:ea typeface="MS PGothic" pitchFamily="34" charset="-128"/>
              </a:defRPr>
            </a:lvl4pPr>
            <a:lvl5pPr marL="2057400" indent="-228600" defTabSz="4572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r>
              <a:rPr lang="bg-BG" sz="2000" b="1">
                <a:solidFill>
                  <a:schemeClr val="bg1"/>
                </a:solidFill>
                <a:latin typeface="Georgia" pitchFamily="18" charset="0"/>
              </a:rPr>
              <a:t>Ротари клуб София Капитал</a:t>
            </a:r>
            <a:endParaRPr lang="en-US" sz="2000" b="1">
              <a:solidFill>
                <a:schemeClr val="bg1"/>
              </a:solidFill>
              <a:latin typeface="Georgia" pitchFamily="18" charset="0"/>
            </a:endParaRPr>
          </a:p>
        </p:txBody>
      </p:sp>
    </p:spTree>
    <p:extLst>
      <p:ext uri="{BB962C8B-B14F-4D97-AF65-F5344CB8AC3E}">
        <p14:creationId xmlns:p14="http://schemas.microsoft.com/office/powerpoint/2010/main" val="2956948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0-02-04-228362640ebc5a79c5a6e4a9e4aa4f673e46f9b23490f9b00ffb7f3b090e78cb_4dbda18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1341438"/>
            <a:ext cx="297021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viber image 2019-03-07 , 11.28.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993900"/>
            <a:ext cx="25844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descr="IMG_20190306_17435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9138" y="3727450"/>
            <a:ext cx="2668587"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IMG_20190306_18441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3284538"/>
            <a:ext cx="3040063"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1"/>
          <p:cNvSpPr txBox="1">
            <a:spLocks noChangeArrowheads="1"/>
          </p:cNvSpPr>
          <p:nvPr/>
        </p:nvSpPr>
        <p:spPr bwMode="auto">
          <a:xfrm>
            <a:off x="684213" y="1341438"/>
            <a:ext cx="3959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ru-RU" sz="1600" i="1">
                <a:solidFill>
                  <a:srgbClr val="002060"/>
                </a:solidFill>
                <a:latin typeface="Calibri" pitchFamily="34" charset="0"/>
              </a:rPr>
              <a:t>Активности за приятели и семейство</a:t>
            </a:r>
          </a:p>
          <a:p>
            <a:pPr eaLnBrk="1" hangingPunct="1"/>
            <a:r>
              <a:rPr lang="ru-RU" sz="1600" i="1">
                <a:solidFill>
                  <a:srgbClr val="002060"/>
                </a:solidFill>
                <a:latin typeface="Calibri" pitchFamily="34" charset="0"/>
              </a:rPr>
              <a:t>И</a:t>
            </a:r>
            <a:r>
              <a:rPr lang="bg-BG" sz="1600" i="1">
                <a:solidFill>
                  <a:srgbClr val="002060"/>
                </a:solidFill>
                <a:latin typeface="Calibri" pitchFamily="34" charset="0"/>
              </a:rPr>
              <a:t>зложба и Арт коктейл</a:t>
            </a:r>
            <a:endParaRPr lang="en-US" sz="1600" i="1">
              <a:solidFill>
                <a:srgbClr val="002060"/>
              </a:solidFill>
              <a:latin typeface="Calibri" pitchFamily="34" charset="0"/>
            </a:endParaRPr>
          </a:p>
        </p:txBody>
      </p:sp>
      <p:pic>
        <p:nvPicPr>
          <p:cNvPr id="49159" name="Picture 4" descr="Logo RKS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0488" y="2363788"/>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itle 2"/>
          <p:cNvSpPr txBox="1">
            <a:spLocks/>
          </p:cNvSpPr>
          <p:nvPr/>
        </p:nvSpPr>
        <p:spPr bwMode="auto">
          <a:xfrm>
            <a:off x="533400" y="4762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a:solidFill>
                  <a:schemeClr val="tx1"/>
                </a:solidFill>
                <a:latin typeface="Arial" pitchFamily="34" charset="0"/>
                <a:ea typeface="MS PGothic" pitchFamily="34" charset="-128"/>
              </a:defRPr>
            </a:lvl1pPr>
            <a:lvl2pPr marL="742950" indent="-285750" defTabSz="457200">
              <a:defRPr>
                <a:solidFill>
                  <a:schemeClr val="tx1"/>
                </a:solidFill>
                <a:latin typeface="Arial" pitchFamily="34" charset="0"/>
                <a:ea typeface="MS PGothic" pitchFamily="34" charset="-128"/>
              </a:defRPr>
            </a:lvl2pPr>
            <a:lvl3pPr marL="1143000" indent="-228600" defTabSz="457200">
              <a:defRPr>
                <a:solidFill>
                  <a:schemeClr val="tx1"/>
                </a:solidFill>
                <a:latin typeface="Arial" pitchFamily="34" charset="0"/>
                <a:ea typeface="MS PGothic" pitchFamily="34" charset="-128"/>
              </a:defRPr>
            </a:lvl3pPr>
            <a:lvl4pPr marL="1600200" indent="-228600" defTabSz="457200">
              <a:defRPr>
                <a:solidFill>
                  <a:schemeClr val="tx1"/>
                </a:solidFill>
                <a:latin typeface="Arial" pitchFamily="34" charset="0"/>
                <a:ea typeface="MS PGothic" pitchFamily="34" charset="-128"/>
              </a:defRPr>
            </a:lvl4pPr>
            <a:lvl5pPr marL="2057400" indent="-228600" defTabSz="4572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r>
              <a:rPr lang="bg-BG" sz="2000" b="1">
                <a:solidFill>
                  <a:schemeClr val="bg1"/>
                </a:solidFill>
                <a:latin typeface="Georgia" pitchFamily="18" charset="0"/>
              </a:rPr>
              <a:t>Ротари клуб София Капитал</a:t>
            </a:r>
            <a:endParaRPr lang="en-US" sz="2000" b="1">
              <a:solidFill>
                <a:schemeClr val="bg1"/>
              </a:solidFill>
              <a:latin typeface="Georgia" pitchFamily="18" charset="0"/>
            </a:endParaRPr>
          </a:p>
        </p:txBody>
      </p:sp>
    </p:spTree>
    <p:extLst>
      <p:ext uri="{BB962C8B-B14F-4D97-AF65-F5344CB8AC3E}">
        <p14:creationId xmlns:p14="http://schemas.microsoft.com/office/powerpoint/2010/main" val="1737701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viber image1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341438"/>
            <a:ext cx="5087938"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viber image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8525" y="1341438"/>
            <a:ext cx="2638425"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5"/>
          <p:cNvSpPr txBox="1">
            <a:spLocks noChangeArrowheads="1"/>
          </p:cNvSpPr>
          <p:nvPr/>
        </p:nvSpPr>
        <p:spPr bwMode="auto">
          <a:xfrm>
            <a:off x="1036638" y="5334000"/>
            <a:ext cx="390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bg-BG" sz="2000" i="1">
                <a:solidFill>
                  <a:srgbClr val="0000FF"/>
                </a:solidFill>
                <a:latin typeface="Calibri" pitchFamily="34" charset="0"/>
              </a:rPr>
              <a:t>Джаз фест, Банско, август 2018</a:t>
            </a:r>
            <a:endParaRPr lang="en-US" sz="2000" i="1">
              <a:solidFill>
                <a:srgbClr val="0000FF"/>
              </a:solidFill>
              <a:latin typeface="Calibri" pitchFamily="34" charset="0"/>
            </a:endParaRPr>
          </a:p>
        </p:txBody>
      </p:sp>
      <p:sp>
        <p:nvSpPr>
          <p:cNvPr id="50181" name="Title 2"/>
          <p:cNvSpPr txBox="1">
            <a:spLocks/>
          </p:cNvSpPr>
          <p:nvPr/>
        </p:nvSpPr>
        <p:spPr bwMode="auto">
          <a:xfrm>
            <a:off x="533400" y="4762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a:solidFill>
                  <a:schemeClr val="tx1"/>
                </a:solidFill>
                <a:latin typeface="Arial" pitchFamily="34" charset="0"/>
                <a:ea typeface="MS PGothic" pitchFamily="34" charset="-128"/>
              </a:defRPr>
            </a:lvl1pPr>
            <a:lvl2pPr marL="742950" indent="-285750" defTabSz="457200">
              <a:defRPr>
                <a:solidFill>
                  <a:schemeClr val="tx1"/>
                </a:solidFill>
                <a:latin typeface="Arial" pitchFamily="34" charset="0"/>
                <a:ea typeface="MS PGothic" pitchFamily="34" charset="-128"/>
              </a:defRPr>
            </a:lvl2pPr>
            <a:lvl3pPr marL="1143000" indent="-228600" defTabSz="457200">
              <a:defRPr>
                <a:solidFill>
                  <a:schemeClr val="tx1"/>
                </a:solidFill>
                <a:latin typeface="Arial" pitchFamily="34" charset="0"/>
                <a:ea typeface="MS PGothic" pitchFamily="34" charset="-128"/>
              </a:defRPr>
            </a:lvl3pPr>
            <a:lvl4pPr marL="1600200" indent="-228600" defTabSz="457200">
              <a:defRPr>
                <a:solidFill>
                  <a:schemeClr val="tx1"/>
                </a:solidFill>
                <a:latin typeface="Arial" pitchFamily="34" charset="0"/>
                <a:ea typeface="MS PGothic" pitchFamily="34" charset="-128"/>
              </a:defRPr>
            </a:lvl4pPr>
            <a:lvl5pPr marL="2057400" indent="-228600" defTabSz="4572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r>
              <a:rPr lang="bg-BG" sz="2000" b="1">
                <a:solidFill>
                  <a:schemeClr val="bg1"/>
                </a:solidFill>
                <a:latin typeface="Georgia" pitchFamily="18" charset="0"/>
              </a:rPr>
              <a:t>Ротари клуб София Капитал</a:t>
            </a:r>
            <a:endParaRPr lang="en-US" sz="2000" b="1">
              <a:solidFill>
                <a:schemeClr val="bg1"/>
              </a:solidFill>
              <a:latin typeface="Georgia" pitchFamily="18" charset="0"/>
            </a:endParaRPr>
          </a:p>
        </p:txBody>
      </p:sp>
    </p:spTree>
    <p:extLst>
      <p:ext uri="{BB962C8B-B14F-4D97-AF65-F5344CB8AC3E}">
        <p14:creationId xmlns:p14="http://schemas.microsoft.com/office/powerpoint/2010/main" val="33492758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sz="4000" b="1" smtClean="0">
                <a:latin typeface="Arial Narrow" pitchFamily="34" charset="0"/>
              </a:rPr>
              <a:t>На добър час!</a:t>
            </a:r>
            <a:endParaRPr lang="en-US" sz="4000" b="1" smtClean="0">
              <a:latin typeface="Arial Narrow" pitchFamily="34" charset="0"/>
            </a:endParaRPr>
          </a:p>
        </p:txBody>
      </p:sp>
      <p:pic>
        <p:nvPicPr>
          <p:cNvPr id="51203" name="Picture 3" descr="\\LIDERA-SERVER\Docu\OLDPC\4. PERSONAL\Mariya\7. LINA\Rotari\Logo RK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445125"/>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2625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33463" y="3429000"/>
            <a:ext cx="6972300" cy="742950"/>
          </a:xfrm>
        </p:spPr>
        <p:txBody>
          <a:bodyPr anchor="ctr"/>
          <a:lstStyle/>
          <a:p>
            <a:pPr eaLnBrk="1" hangingPunct="1">
              <a:defRPr/>
            </a:pPr>
            <a:r>
              <a:rPr lang="ru-RU" altLang="en-US" sz="2100" b="1" dirty="0" err="1">
                <a:latin typeface="Bookman Old Style" panose="02050604050505020204" pitchFamily="18" charset="0"/>
                <a:cs typeface="Times New Roman" panose="02020603050405020304" pitchFamily="18" charset="0"/>
              </a:rPr>
              <a:t>Визия</a:t>
            </a:r>
            <a:r>
              <a:rPr lang="ru-RU" altLang="en-US" sz="2100" b="1" dirty="0">
                <a:latin typeface="Bookman Old Style" panose="02050604050505020204" pitchFamily="18" charset="0"/>
                <a:cs typeface="Times New Roman" panose="02020603050405020304" pitchFamily="18" charset="0"/>
              </a:rPr>
              <a:t> и Лого. Стратегически </a:t>
            </a:r>
            <a:r>
              <a:rPr lang="ru-RU" altLang="en-US" sz="2100" b="1" dirty="0" err="1">
                <a:latin typeface="Bookman Old Style" panose="02050604050505020204" pitchFamily="18" charset="0"/>
                <a:cs typeface="Times New Roman" panose="02020603050405020304" pitchFamily="18" charset="0"/>
              </a:rPr>
              <a:t>приоритети</a:t>
            </a:r>
            <a:r>
              <a:rPr lang="ru-RU" altLang="en-US" sz="2100" b="1" dirty="0">
                <a:latin typeface="Bookman Old Style" panose="02050604050505020204" pitchFamily="18" charset="0"/>
                <a:cs typeface="Times New Roman" panose="02020603050405020304" pitchFamily="18" charset="0"/>
              </a:rPr>
              <a:t>. Цели на Дистрикт 2482 РИ за 2019-2020 г.</a:t>
            </a:r>
            <a:endParaRPr lang="en-US" sz="2100" b="1" dirty="0">
              <a:latin typeface="Bookman Old Style" panose="02050604050505020204" pitchFamily="18" charset="0"/>
              <a:cs typeface="Times New Roman" panose="02020603050405020304" pitchFamily="18" charset="0"/>
            </a:endParaRPr>
          </a:p>
        </p:txBody>
      </p:sp>
      <p:sp>
        <p:nvSpPr>
          <p:cNvPr id="39939" name="Rectangle 3"/>
          <p:cNvSpPr>
            <a:spLocks noGrp="1" noChangeArrowheads="1"/>
          </p:cNvSpPr>
          <p:nvPr>
            <p:ph type="subTitle" idx="1"/>
          </p:nvPr>
        </p:nvSpPr>
        <p:spPr bwMode="auto">
          <a:xfrm>
            <a:off x="1543050" y="4316017"/>
            <a:ext cx="5243513" cy="9489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1500" b="1">
                <a:latin typeface="Georgia" panose="02040502050405020303" pitchFamily="18" charset="0"/>
                <a:cs typeface="Times New Roman" panose="02020603050405020304" pitchFamily="18" charset="0"/>
              </a:rPr>
              <a:t>Митко Минев, ДГЕ</a:t>
            </a:r>
          </a:p>
          <a:p>
            <a:pPr eaLnBrk="1" hangingPunct="1"/>
            <a:r>
              <a:rPr lang="bg-BG" altLang="en-US" sz="1500" b="1">
                <a:latin typeface="Georgia" panose="02040502050405020303" pitchFamily="18" charset="0"/>
                <a:cs typeface="Times New Roman" panose="02020603050405020304" pitchFamily="18" charset="0"/>
              </a:rPr>
              <a:t>РК Велико Търново</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2552052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chor="ctr" anchorCtr="0"/>
          <a:lstStyle/>
          <a:p>
            <a:pPr>
              <a:defRPr/>
            </a:pPr>
            <a:r>
              <a:rPr lang="ru-RU" sz="3200" b="1" dirty="0">
                <a:latin typeface="Georgia" pitchFamily="18" charset="0"/>
              </a:rPr>
              <a:t>Разширяване на нашето </a:t>
            </a:r>
            <a:r>
              <a:rPr lang="ru-RU" sz="3200" b="1" dirty="0" smtClean="0">
                <a:latin typeface="Georgia" pitchFamily="18" charset="0"/>
              </a:rPr>
              <a:t>въздействие</a:t>
            </a:r>
            <a:endParaRPr lang="en-US" sz="3200" b="1" dirty="0">
              <a:latin typeface="Georgia" pitchFamily="18" charset="0"/>
              <a:cs typeface="Times New Roman" panose="02020603050405020304" pitchFamily="18" charset="0"/>
            </a:endParaRPr>
          </a:p>
        </p:txBody>
      </p:sp>
      <p:sp>
        <p:nvSpPr>
          <p:cNvPr id="54275"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62500" lnSpcReduction="20000"/>
          </a:bodyPr>
          <a:lstStyle/>
          <a:p>
            <a:r>
              <a:rPr lang="ru-RU" sz="1800" b="1" dirty="0"/>
              <a:t>Резултати от една кампанията, посветена на 114 годишнина на РИ. Цели, ресурси, резултати, изводи</a:t>
            </a:r>
            <a:endParaRPr lang="en-US" altLang="en-US" sz="1800" b="1" dirty="0" smtClean="0">
              <a:latin typeface="Georgia" panose="02040502050405020303" pitchFamily="18" charset="0"/>
              <a:cs typeface="Times New Roman" pitchFamily="18" charset="0"/>
            </a:endParaRPr>
          </a:p>
          <a:p>
            <a:r>
              <a:rPr lang="bg-BG" altLang="en-US" sz="2400" b="1" dirty="0" smtClean="0">
                <a:latin typeface="Georgia" panose="02040502050405020303" pitchFamily="18" charset="0"/>
                <a:cs typeface="Times New Roman" pitchFamily="18" charset="0"/>
              </a:rPr>
              <a:t>Стоянка Георгиева, РК Бургас</a:t>
            </a:r>
            <a:br>
              <a:rPr lang="bg-BG" altLang="en-US" sz="2400" b="1" dirty="0" smtClean="0">
                <a:latin typeface="Georgia" panose="02040502050405020303" pitchFamily="18" charset="0"/>
                <a:cs typeface="Times New Roman" pitchFamily="18" charset="0"/>
              </a:rPr>
            </a:br>
            <a:r>
              <a:rPr lang="bg-BG" altLang="en-US" sz="2400" b="1" dirty="0" smtClean="0">
                <a:latin typeface="Georgia" panose="02040502050405020303" pitchFamily="18" charset="0"/>
                <a:cs typeface="Times New Roman" pitchFamily="18" charset="0"/>
              </a:rPr>
              <a:t>секретар н дистрикт 2482</a:t>
            </a:r>
            <a:endParaRPr lang="bg-BG" altLang="en-US" sz="2400" b="1" dirty="0">
              <a:latin typeface="Georgia" panose="02040502050405020303" pitchFamily="18" charset="0"/>
              <a:cs typeface="Times New Roman" pitchFamily="18" charset="0"/>
            </a:endParaRPr>
          </a:p>
          <a:p>
            <a:r>
              <a:rPr lang="bg-BG" altLang="en-US" sz="1900" dirty="0" smtClean="0">
                <a:latin typeface="Georgia" panose="02040502050405020303" pitchFamily="18" charset="0"/>
                <a:cs typeface="Times New Roman" pitchFamily="18" charset="0"/>
              </a:rPr>
              <a:t>Комитет за връзки с обществеността и публичен имидж</a:t>
            </a:r>
            <a:r>
              <a:rPr lang="en-US" altLang="en-US" sz="1900" dirty="0" smtClean="0">
                <a:latin typeface="Georgia" panose="02040502050405020303" pitchFamily="18" charset="0"/>
                <a:cs typeface="Times New Roman" pitchFamily="18" charset="0"/>
              </a:rPr>
              <a:t> 2019-2020</a:t>
            </a:r>
            <a:endParaRPr lang="bg-BG" altLang="en-US" sz="1900" dirty="0">
              <a:latin typeface="Georgia" panose="02040502050405020303" pitchFamily="18" charset="0"/>
              <a:cs typeface="Times New Roman" pitchFamily="18" charset="0"/>
            </a:endParaRPr>
          </a:p>
        </p:txBody>
      </p:sp>
    </p:spTree>
    <p:extLst>
      <p:ext uri="{BB962C8B-B14F-4D97-AF65-F5344CB8AC3E}">
        <p14:creationId xmlns:p14="http://schemas.microsoft.com/office/powerpoint/2010/main" val="36164045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457200" y="1052736"/>
            <a:ext cx="8229600" cy="5184576"/>
          </a:xfrm>
        </p:spPr>
        <p:txBody>
          <a:bodyPr/>
          <a:lstStyle/>
          <a:p>
            <a:pPr marL="0" lvl="0" indent="0">
              <a:buNone/>
            </a:pPr>
            <a:endParaRPr lang="bg-BG" sz="1800" b="1" dirty="0">
              <a:solidFill>
                <a:schemeClr val="tx2"/>
              </a:solidFill>
            </a:endParaRPr>
          </a:p>
          <a:p>
            <a:pPr marL="0" lvl="0" indent="0">
              <a:buNone/>
            </a:pPr>
            <a:r>
              <a:rPr lang="bg-BG" sz="1800" b="1" dirty="0" smtClean="0">
                <a:solidFill>
                  <a:srgbClr val="002060"/>
                </a:solidFill>
              </a:rPr>
              <a:t>Разширяване на нашето въздействие чрез изграждане на </a:t>
            </a:r>
            <a:r>
              <a:rPr lang="bg-BG" sz="1800" b="1" dirty="0" smtClean="0">
                <a:solidFill>
                  <a:srgbClr val="FF0000"/>
                </a:solidFill>
              </a:rPr>
              <a:t>позитивен</a:t>
            </a:r>
            <a:r>
              <a:rPr lang="bg-BG" sz="1800" b="1" dirty="0" smtClean="0">
                <a:solidFill>
                  <a:schemeClr val="tx2"/>
                </a:solidFill>
              </a:rPr>
              <a:t> публичен имидж</a:t>
            </a:r>
            <a:r>
              <a:rPr lang="bg-BG" sz="1800" b="1" dirty="0">
                <a:solidFill>
                  <a:schemeClr val="tx2"/>
                </a:solidFill>
              </a:rPr>
              <a:t> </a:t>
            </a:r>
            <a:endParaRPr lang="bg-BG" sz="1800" b="1" dirty="0" smtClean="0">
              <a:solidFill>
                <a:schemeClr val="tx2"/>
              </a:solidFill>
            </a:endParaRPr>
          </a:p>
          <a:p>
            <a:pPr marL="0" lvl="0" indent="0">
              <a:buNone/>
            </a:pPr>
            <a:endParaRPr lang="bg-BG" sz="1800" b="1" dirty="0" smtClean="0">
              <a:solidFill>
                <a:schemeClr val="tx2"/>
              </a:solidFill>
            </a:endParaRPr>
          </a:p>
          <a:p>
            <a:pPr marL="0" lvl="0" indent="0">
              <a:buNone/>
            </a:pPr>
            <a:r>
              <a:rPr lang="bg-BG" sz="1800" b="1" dirty="0" smtClean="0">
                <a:solidFill>
                  <a:schemeClr val="tx2"/>
                </a:solidFill>
              </a:rPr>
              <a:t>	Въздействието в самата организация.</a:t>
            </a:r>
          </a:p>
          <a:p>
            <a:pPr marL="0" indent="0">
              <a:buNone/>
            </a:pPr>
            <a:r>
              <a:rPr lang="bg-BG" sz="1800" b="1" dirty="0" smtClean="0">
                <a:solidFill>
                  <a:schemeClr val="tx2"/>
                </a:solidFill>
              </a:rPr>
              <a:t>	Въздействие извън организацията</a:t>
            </a:r>
            <a:br>
              <a:rPr lang="bg-BG" sz="1800" b="1" dirty="0" smtClean="0">
                <a:solidFill>
                  <a:schemeClr val="tx2"/>
                </a:solidFill>
              </a:rPr>
            </a:br>
            <a:r>
              <a:rPr lang="bg-BG" sz="1800" dirty="0" smtClean="0">
                <a:solidFill>
                  <a:srgbClr val="002060"/>
                </a:solidFill>
              </a:rPr>
              <a:t>		Знаят ли за нас</a:t>
            </a:r>
            <a:r>
              <a:rPr lang="bg-BG" sz="1800" dirty="0">
                <a:solidFill>
                  <a:srgbClr val="002060"/>
                </a:solidFill>
              </a:rPr>
              <a:t>?</a:t>
            </a:r>
            <a:endParaRPr lang="bg-BG" sz="1800" dirty="0" smtClean="0">
              <a:solidFill>
                <a:srgbClr val="002060"/>
              </a:solidFill>
            </a:endParaRPr>
          </a:p>
          <a:p>
            <a:pPr marL="0" lvl="0" indent="0">
              <a:buNone/>
            </a:pPr>
            <a:r>
              <a:rPr lang="bg-BG" sz="1800" dirty="0">
                <a:solidFill>
                  <a:srgbClr val="002060"/>
                </a:solidFill>
              </a:rPr>
              <a:t>	</a:t>
            </a:r>
            <a:r>
              <a:rPr lang="bg-BG" sz="1800" dirty="0" smtClean="0">
                <a:solidFill>
                  <a:srgbClr val="002060"/>
                </a:solidFill>
              </a:rPr>
              <a:t>	Има ли кого да питат за нашата активност</a:t>
            </a:r>
            <a:r>
              <a:rPr lang="bg-BG" sz="1800" dirty="0">
                <a:solidFill>
                  <a:srgbClr val="002060"/>
                </a:solidFill>
              </a:rPr>
              <a:t>?</a:t>
            </a:r>
            <a:endParaRPr lang="bg-BG" sz="1800" dirty="0" smtClean="0">
              <a:solidFill>
                <a:srgbClr val="002060"/>
              </a:solidFill>
            </a:endParaRPr>
          </a:p>
          <a:p>
            <a:pPr marL="0" lvl="0" indent="0">
              <a:buNone/>
            </a:pPr>
            <a:r>
              <a:rPr lang="bg-BG" sz="1800" dirty="0">
                <a:solidFill>
                  <a:srgbClr val="002060"/>
                </a:solidFill>
              </a:rPr>
              <a:t>	</a:t>
            </a:r>
            <a:r>
              <a:rPr lang="bg-BG" sz="1800" dirty="0" smtClean="0">
                <a:solidFill>
                  <a:srgbClr val="002060"/>
                </a:solidFill>
              </a:rPr>
              <a:t>	Какво им предлагаме?</a:t>
            </a:r>
          </a:p>
          <a:p>
            <a:pPr marL="0" lvl="0" indent="0">
              <a:buNone/>
            </a:pPr>
            <a:endParaRPr lang="bg-BG" sz="1800" b="1" dirty="0">
              <a:solidFill>
                <a:srgbClr val="002060"/>
              </a:solidFill>
            </a:endParaRPr>
          </a:p>
          <a:p>
            <a:pPr marL="0" lvl="0" indent="0">
              <a:buNone/>
            </a:pPr>
            <a:r>
              <a:rPr lang="bg-BG" sz="1800" b="1" i="1" dirty="0" smtClean="0">
                <a:solidFill>
                  <a:srgbClr val="002060"/>
                </a:solidFill>
              </a:rPr>
              <a:t>Истина ли е, че не знаят за нашата организация или информацията, налична за нас е хаотичнаи неразпознаваема?</a:t>
            </a:r>
          </a:p>
          <a:p>
            <a:pPr marL="0" lvl="0" indent="0">
              <a:buNone/>
            </a:pPr>
            <a:endParaRPr lang="bg-BG" sz="1800" b="1" dirty="0" smtClean="0">
              <a:solidFill>
                <a:srgbClr val="002060"/>
              </a:solidFill>
            </a:endParaRPr>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Репутация, публичен имидж, връзки, възприемане</a:t>
            </a:r>
            <a:endParaRPr lang="bg-BG" b="1" dirty="0"/>
          </a:p>
        </p:txBody>
      </p:sp>
    </p:spTree>
    <p:extLst>
      <p:ext uri="{BB962C8B-B14F-4D97-AF65-F5344CB8AC3E}">
        <p14:creationId xmlns:p14="http://schemas.microsoft.com/office/powerpoint/2010/main" val="16153231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457200" y="1052736"/>
            <a:ext cx="8229600" cy="5184576"/>
          </a:xfrm>
        </p:spPr>
        <p:txBody>
          <a:bodyPr/>
          <a:lstStyle/>
          <a:p>
            <a:pPr marL="0" lvl="0" indent="0">
              <a:buNone/>
            </a:pPr>
            <a:r>
              <a:rPr lang="bg-BG" sz="1800" b="1" dirty="0" smtClean="0">
                <a:solidFill>
                  <a:schemeClr val="tx2"/>
                </a:solidFill>
              </a:rPr>
              <a:t>Отговори на въпросите можем да дадем:</a:t>
            </a:r>
          </a:p>
          <a:p>
            <a:pPr marL="0" indent="0">
              <a:buNone/>
            </a:pPr>
            <a:endParaRPr lang="bg-BG" sz="1800" dirty="0" smtClean="0">
              <a:solidFill>
                <a:schemeClr val="tx2"/>
              </a:solidFill>
            </a:endParaRPr>
          </a:p>
          <a:p>
            <a:r>
              <a:rPr lang="bg-BG" sz="1800" dirty="0" smtClean="0">
                <a:solidFill>
                  <a:schemeClr val="tx2"/>
                </a:solidFill>
              </a:rPr>
              <a:t>Като напишем истории </a:t>
            </a:r>
          </a:p>
          <a:p>
            <a:pPr lvl="1"/>
            <a:r>
              <a:rPr lang="bg-BG" sz="1400" dirty="0" smtClean="0">
                <a:solidFill>
                  <a:schemeClr val="tx2"/>
                </a:solidFill>
              </a:rPr>
              <a:t>с </a:t>
            </a:r>
            <a:r>
              <a:rPr lang="bg-BG" sz="1400" dirty="0">
                <a:solidFill>
                  <a:schemeClr val="tx2"/>
                </a:solidFill>
              </a:rPr>
              <a:t>реални герои и сюжет, за да се запомнят. </a:t>
            </a:r>
          </a:p>
          <a:p>
            <a:pPr lvl="1"/>
            <a:r>
              <a:rPr lang="bg-BG" sz="1400" dirty="0">
                <a:solidFill>
                  <a:schemeClr val="tx2"/>
                </a:solidFill>
              </a:rPr>
              <a:t>з</a:t>
            </a:r>
            <a:r>
              <a:rPr lang="bg-BG" sz="1400" dirty="0" smtClean="0">
                <a:solidFill>
                  <a:schemeClr val="tx2"/>
                </a:solidFill>
              </a:rPr>
              <a:t>а да </a:t>
            </a:r>
            <a:r>
              <a:rPr lang="bg-BG" sz="1400" b="1" dirty="0" smtClean="0">
                <a:solidFill>
                  <a:schemeClr val="tx2"/>
                </a:solidFill>
              </a:rPr>
              <a:t>реални </a:t>
            </a:r>
            <a:r>
              <a:rPr lang="bg-BG" sz="1400" b="1" dirty="0">
                <a:solidFill>
                  <a:schemeClr val="tx2"/>
                </a:solidFill>
              </a:rPr>
              <a:t>хора, на които сме помогнали. </a:t>
            </a:r>
            <a:endParaRPr lang="bg-BG" sz="1400" b="1" dirty="0" smtClean="0">
              <a:solidFill>
                <a:schemeClr val="tx2"/>
              </a:solidFill>
            </a:endParaRPr>
          </a:p>
          <a:p>
            <a:pPr lvl="1"/>
            <a:r>
              <a:rPr lang="bg-BG" sz="1400" dirty="0" smtClean="0">
                <a:solidFill>
                  <a:schemeClr val="tx2"/>
                </a:solidFill>
              </a:rPr>
              <a:t>разказани </a:t>
            </a:r>
            <a:r>
              <a:rPr lang="bg-BG" sz="1400" dirty="0">
                <a:solidFill>
                  <a:schemeClr val="tx2"/>
                </a:solidFill>
              </a:rPr>
              <a:t>на </a:t>
            </a:r>
            <a:r>
              <a:rPr lang="bg-BG" sz="1400" b="1" dirty="0">
                <a:solidFill>
                  <a:schemeClr val="tx2"/>
                </a:solidFill>
              </a:rPr>
              <a:t>езика на другите</a:t>
            </a:r>
            <a:r>
              <a:rPr lang="bg-BG" sz="1400" dirty="0">
                <a:solidFill>
                  <a:schemeClr val="tx2"/>
                </a:solidFill>
              </a:rPr>
              <a:t>, за да бъдат видяни, прочетени и запомнени</a:t>
            </a:r>
            <a:r>
              <a:rPr lang="bg-BG" sz="1400" b="1" dirty="0">
                <a:solidFill>
                  <a:schemeClr val="tx2"/>
                </a:solidFill>
              </a:rPr>
              <a:t>. Близките на тези герои ще разказват историите им отново и отново.</a:t>
            </a:r>
          </a:p>
          <a:p>
            <a:r>
              <a:rPr lang="bg-BG" sz="1800" dirty="0" smtClean="0">
                <a:solidFill>
                  <a:schemeClr val="tx2"/>
                </a:solidFill>
              </a:rPr>
              <a:t>Да </a:t>
            </a:r>
            <a:r>
              <a:rPr lang="bg-BG" sz="1800" b="1" dirty="0" smtClean="0">
                <a:solidFill>
                  <a:schemeClr val="tx2"/>
                </a:solidFill>
              </a:rPr>
              <a:t>разпространим</a:t>
            </a:r>
            <a:r>
              <a:rPr lang="bg-BG" sz="1800" dirty="0" smtClean="0">
                <a:solidFill>
                  <a:schemeClr val="tx2"/>
                </a:solidFill>
              </a:rPr>
              <a:t> тези истории чрез различни </a:t>
            </a:r>
            <a:r>
              <a:rPr lang="bg-BG" sz="1800" b="1" dirty="0" smtClean="0">
                <a:solidFill>
                  <a:schemeClr val="tx2"/>
                </a:solidFill>
              </a:rPr>
              <a:t>комуникационни канали, един от които са инфлуенсърите.</a:t>
            </a:r>
          </a:p>
          <a:p>
            <a:r>
              <a:rPr lang="bg-BG" sz="1800" dirty="0" smtClean="0">
                <a:solidFill>
                  <a:schemeClr val="tx2"/>
                </a:solidFill>
              </a:rPr>
              <a:t>Да </a:t>
            </a:r>
            <a:r>
              <a:rPr lang="bg-BG" sz="1800" dirty="0">
                <a:solidFill>
                  <a:schemeClr val="tx2"/>
                </a:solidFill>
              </a:rPr>
              <a:t>променим начина на </a:t>
            </a:r>
            <a:r>
              <a:rPr lang="bg-BG" sz="1800" b="1" dirty="0">
                <a:solidFill>
                  <a:schemeClr val="tx2"/>
                </a:solidFill>
              </a:rPr>
              <a:t>комуникация</a:t>
            </a:r>
            <a:r>
              <a:rPr lang="bg-BG" sz="1800" dirty="0">
                <a:solidFill>
                  <a:schemeClr val="tx2"/>
                </a:solidFill>
              </a:rPr>
              <a:t> с обществото и особено с </a:t>
            </a:r>
            <a:r>
              <a:rPr lang="bg-BG" sz="1800" b="1" dirty="0">
                <a:solidFill>
                  <a:schemeClr val="tx2"/>
                </a:solidFill>
              </a:rPr>
              <a:t>лидерите на </a:t>
            </a:r>
            <a:r>
              <a:rPr lang="bg-BG" sz="1800" b="1" dirty="0" smtClean="0">
                <a:solidFill>
                  <a:schemeClr val="tx2"/>
                </a:solidFill>
              </a:rPr>
              <a:t>мнение.</a:t>
            </a:r>
          </a:p>
          <a:p>
            <a:endParaRPr lang="bg-BG" sz="1800" b="1" dirty="0">
              <a:solidFill>
                <a:schemeClr val="tx2"/>
              </a:solidFill>
            </a:endParaRPr>
          </a:p>
          <a:p>
            <a:pPr marL="0" lvl="0" indent="0">
              <a:buNone/>
            </a:pPr>
            <a:r>
              <a:rPr lang="bg-BG" sz="1800" i="1" dirty="0" smtClean="0">
                <a:solidFill>
                  <a:srgbClr val="C00000"/>
                </a:solidFill>
              </a:rPr>
              <a:t>Да следим за </a:t>
            </a:r>
            <a:r>
              <a:rPr lang="bg-BG" sz="1800" b="1" i="1" dirty="0" smtClean="0">
                <a:solidFill>
                  <a:srgbClr val="C00000"/>
                </a:solidFill>
              </a:rPr>
              <a:t>промяната</a:t>
            </a:r>
            <a:r>
              <a:rPr lang="bg-BG" sz="1800" i="1" dirty="0" smtClean="0">
                <a:solidFill>
                  <a:srgbClr val="C00000"/>
                </a:solidFill>
              </a:rPr>
              <a:t>, която настъпва. Ако не настъпва да направим промени и пак да опитаме. И да следим  </a:t>
            </a:r>
            <a:r>
              <a:rPr lang="bg-BG" sz="1800" b="1" i="1" dirty="0" smtClean="0">
                <a:solidFill>
                  <a:srgbClr val="C00000"/>
                </a:solidFill>
              </a:rPr>
              <a:t>непрекръснато. </a:t>
            </a:r>
            <a:endParaRPr lang="en-US" sz="1800" b="1" i="1" dirty="0" smtClean="0">
              <a:solidFill>
                <a:srgbClr val="C00000"/>
              </a:solidFill>
            </a:endParaRPr>
          </a:p>
          <a:p>
            <a:pPr marL="0" lvl="0" indent="0">
              <a:buNone/>
            </a:pPr>
            <a:r>
              <a:rPr lang="bg-BG" sz="1800" b="1" i="1" dirty="0" smtClean="0">
                <a:solidFill>
                  <a:srgbClr val="C00000"/>
                </a:solidFill>
              </a:rPr>
              <a:t>Защото информацията е увеличила неимоверно жизнения си цикъл.</a:t>
            </a:r>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Решения</a:t>
            </a:r>
            <a:endParaRPr lang="bg-BG" b="1" dirty="0"/>
          </a:p>
        </p:txBody>
      </p:sp>
    </p:spTree>
    <p:extLst>
      <p:ext uri="{BB962C8B-B14F-4D97-AF65-F5344CB8AC3E}">
        <p14:creationId xmlns:p14="http://schemas.microsoft.com/office/powerpoint/2010/main" val="3141720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Нашето членство в Ротари – факти и тенденции</a:t>
            </a:r>
          </a:p>
        </p:txBody>
      </p:sp>
      <p:sp>
        <p:nvSpPr>
          <p:cNvPr id="3" name="Content Placeholder 2">
            <a:extLst>
              <a:ext uri="{FF2B5EF4-FFF2-40B4-BE49-F238E27FC236}">
                <a16:creationId xmlns:a16="http://schemas.microsoft.com/office/drawing/2014/main" xmlns="" id="{92B23289-F126-4BAC-9E89-C24FF2C48655}"/>
              </a:ext>
            </a:extLst>
          </p:cNvPr>
          <p:cNvSpPr>
            <a:spLocks noGrp="1" noChangeAspect="1"/>
          </p:cNvSpPr>
          <p:nvPr>
            <p:ph idx="1"/>
          </p:nvPr>
        </p:nvSpPr>
        <p:spPr/>
        <p:txBody>
          <a:bodyPr/>
          <a:lstStyle/>
          <a:p>
            <a:pPr>
              <a:buFont typeface="Wingdings" panose="05000000000000000000" pitchFamily="2" charset="2"/>
              <a:buChar char="q"/>
              <a:defRPr/>
            </a:pPr>
            <a:endParaRPr lang="bg-BG" sz="1400" dirty="0">
              <a:solidFill>
                <a:srgbClr val="002060"/>
              </a:solidFill>
            </a:endParaRPr>
          </a:p>
          <a:p>
            <a:pPr marL="0" indent="0">
              <a:buFont typeface="Arial" pitchFamily="34" charset="0"/>
              <a:buNone/>
              <a:defRPr/>
            </a:pPr>
            <a:r>
              <a:rPr lang="bg-BG" sz="1400" b="1" dirty="0">
                <a:solidFill>
                  <a:srgbClr val="002060"/>
                </a:solidFill>
              </a:rPr>
              <a:t>Структура:</a:t>
            </a:r>
          </a:p>
          <a:p>
            <a:pPr marL="0" indent="0">
              <a:buFont typeface="Arial" pitchFamily="34" charset="0"/>
              <a:buNone/>
              <a:defRPr/>
            </a:pPr>
            <a:r>
              <a:rPr lang="bg-BG" sz="1400" dirty="0">
                <a:solidFill>
                  <a:srgbClr val="002060"/>
                </a:solidFill>
              </a:rPr>
              <a:t>Брой клубове: 89</a:t>
            </a:r>
          </a:p>
          <a:p>
            <a:pPr>
              <a:buFont typeface="Wingdings" panose="05000000000000000000" pitchFamily="2" charset="2"/>
              <a:buChar char="q"/>
              <a:defRPr/>
            </a:pPr>
            <a:r>
              <a:rPr lang="bg-BG" sz="1400" dirty="0">
                <a:solidFill>
                  <a:srgbClr val="002060"/>
                </a:solidFill>
              </a:rPr>
              <a:t>Членове: 2010</a:t>
            </a:r>
          </a:p>
          <a:p>
            <a:pPr>
              <a:buFont typeface="Wingdings" panose="05000000000000000000" pitchFamily="2" charset="2"/>
              <a:buChar char="q"/>
              <a:defRPr/>
            </a:pPr>
            <a:r>
              <a:rPr lang="bg-BG" sz="1400" dirty="0">
                <a:solidFill>
                  <a:srgbClr val="002060"/>
                </a:solidFill>
              </a:rPr>
              <a:t>Брой – устойчиво около 2000, </a:t>
            </a:r>
          </a:p>
          <a:p>
            <a:pPr marL="0" indent="0">
              <a:buFont typeface="Arial" pitchFamily="34" charset="0"/>
              <a:buNone/>
              <a:defRPr/>
            </a:pPr>
            <a:r>
              <a:rPr lang="bg-BG" sz="1400" b="1" dirty="0">
                <a:solidFill>
                  <a:srgbClr val="FF0000"/>
                </a:solidFill>
              </a:rPr>
              <a:t>Но:</a:t>
            </a:r>
          </a:p>
          <a:p>
            <a:pPr>
              <a:buFontTx/>
              <a:buChar char="-"/>
              <a:defRPr/>
            </a:pPr>
            <a:r>
              <a:rPr lang="bg-BG" sz="1400" dirty="0">
                <a:solidFill>
                  <a:srgbClr val="002060"/>
                </a:solidFill>
              </a:rPr>
              <a:t>Постигаме го с нови клубове във всяка </a:t>
            </a:r>
          </a:p>
          <a:p>
            <a:pPr marL="0" indent="0">
              <a:buFont typeface="Arial" pitchFamily="34" charset="0"/>
              <a:buNone/>
              <a:defRPr/>
            </a:pPr>
            <a:r>
              <a:rPr lang="bg-BG" sz="1400" dirty="0">
                <a:solidFill>
                  <a:srgbClr val="002060"/>
                </a:solidFill>
              </a:rPr>
              <a:t>от предходните пет години</a:t>
            </a:r>
          </a:p>
          <a:p>
            <a:pPr>
              <a:buFontTx/>
              <a:buChar char="-"/>
              <a:defRPr/>
            </a:pPr>
            <a:r>
              <a:rPr lang="en-US" sz="1400" b="1" dirty="0">
                <a:solidFill>
                  <a:srgbClr val="FF0000"/>
                </a:solidFill>
              </a:rPr>
              <a:t>38</a:t>
            </a:r>
            <a:r>
              <a:rPr lang="en-US" sz="1400" dirty="0">
                <a:solidFill>
                  <a:srgbClr val="002060"/>
                </a:solidFill>
              </a:rPr>
              <a:t> </a:t>
            </a:r>
            <a:r>
              <a:rPr lang="bg-BG" sz="1400" dirty="0">
                <a:solidFill>
                  <a:srgbClr val="002060"/>
                </a:solidFill>
              </a:rPr>
              <a:t>клуба с под 20 члена</a:t>
            </a:r>
            <a:r>
              <a:rPr lang="en-US" sz="1400" dirty="0">
                <a:solidFill>
                  <a:srgbClr val="002060"/>
                </a:solidFill>
              </a:rPr>
              <a:t>;</a:t>
            </a:r>
            <a:r>
              <a:rPr lang="bg-BG" sz="1400" dirty="0">
                <a:solidFill>
                  <a:srgbClr val="002060"/>
                </a:solidFill>
              </a:rPr>
              <a:t> 2015 - 28</a:t>
            </a:r>
          </a:p>
          <a:p>
            <a:pPr>
              <a:buFontTx/>
              <a:buChar char="-"/>
              <a:defRPr/>
            </a:pPr>
            <a:r>
              <a:rPr lang="bg-BG" sz="1400" dirty="0">
                <a:solidFill>
                  <a:srgbClr val="002060"/>
                </a:solidFill>
              </a:rPr>
              <a:t>Паритет нови – напуснали</a:t>
            </a:r>
          </a:p>
          <a:p>
            <a:pPr>
              <a:buFontTx/>
              <a:buChar char="-"/>
              <a:defRPr/>
            </a:pPr>
            <a:r>
              <a:rPr lang="bg-BG" sz="1400" dirty="0">
                <a:solidFill>
                  <a:srgbClr val="002060"/>
                </a:solidFill>
              </a:rPr>
              <a:t>Белези за застой: трудно намиране на </a:t>
            </a:r>
          </a:p>
          <a:p>
            <a:pPr marL="0" indent="0">
              <a:buFont typeface="Arial" pitchFamily="34" charset="0"/>
              <a:buNone/>
              <a:defRPr/>
            </a:pPr>
            <a:r>
              <a:rPr lang="bg-BG" sz="1400" dirty="0">
                <a:solidFill>
                  <a:srgbClr val="002060"/>
                </a:solidFill>
              </a:rPr>
              <a:t>клубен президент, липса на приемственост, </a:t>
            </a:r>
          </a:p>
          <a:p>
            <a:pPr marL="0" indent="0">
              <a:buFont typeface="Arial" pitchFamily="34" charset="0"/>
              <a:buNone/>
              <a:defRPr/>
            </a:pPr>
            <a:r>
              <a:rPr lang="bg-BG" sz="1400" dirty="0">
                <a:solidFill>
                  <a:srgbClr val="002060"/>
                </a:solidFill>
              </a:rPr>
              <a:t>липса на значими проекти, съществуване </a:t>
            </a:r>
          </a:p>
          <a:p>
            <a:pPr marL="0" indent="0">
              <a:buFont typeface="Arial" pitchFamily="34" charset="0"/>
              <a:buNone/>
              <a:defRPr/>
            </a:pPr>
            <a:r>
              <a:rPr lang="bg-BG" sz="1400" dirty="0">
                <a:solidFill>
                  <a:srgbClr val="002060"/>
                </a:solidFill>
              </a:rPr>
              <a:t>във формата социален клуб;</a:t>
            </a:r>
          </a:p>
          <a:p>
            <a:pPr>
              <a:buFont typeface="Wingdings" panose="05000000000000000000" pitchFamily="2" charset="2"/>
              <a:buChar char="q"/>
              <a:defRPr/>
            </a:pPr>
            <a:endParaRPr lang="bg-BG" sz="1400" dirty="0">
              <a:solidFill>
                <a:srgbClr val="002060"/>
              </a:solidFill>
            </a:endParaRPr>
          </a:p>
          <a:p>
            <a:pPr>
              <a:buFont typeface="Wingdings" panose="05000000000000000000" pitchFamily="2" charset="2"/>
              <a:buChar char="q"/>
              <a:defRPr/>
            </a:pPr>
            <a:endParaRPr lang="bg-BG" sz="1400" dirty="0">
              <a:solidFill>
                <a:srgbClr val="002060"/>
              </a:solidFill>
            </a:endParaRPr>
          </a:p>
          <a:p>
            <a:pPr>
              <a:buFont typeface="Wingdings" panose="05000000000000000000" pitchFamily="2" charset="2"/>
              <a:buChar char="q"/>
              <a:defRPr/>
            </a:pPr>
            <a:r>
              <a:rPr lang="bg-BG" sz="1400" dirty="0">
                <a:solidFill>
                  <a:srgbClr val="002060"/>
                </a:solidFill>
              </a:rPr>
              <a:t>Имаме много работа за промяна в </a:t>
            </a:r>
          </a:p>
          <a:p>
            <a:pPr marL="0" indent="0">
              <a:buFont typeface="Arial" pitchFamily="34" charset="0"/>
              <a:buNone/>
              <a:defRPr/>
            </a:pPr>
            <a:r>
              <a:rPr lang="bg-BG" sz="1400" b="1" dirty="0">
                <a:solidFill>
                  <a:srgbClr val="002060"/>
                </a:solidFill>
              </a:rPr>
              <a:t>културата на организацията</a:t>
            </a:r>
            <a:r>
              <a:rPr lang="bg-BG" sz="1400" dirty="0">
                <a:solidFill>
                  <a:srgbClr val="002060"/>
                </a:solidFill>
              </a:rPr>
              <a:t>: ценности, </a:t>
            </a:r>
          </a:p>
          <a:p>
            <a:pPr marL="0" indent="0">
              <a:buFont typeface="Arial" pitchFamily="34" charset="0"/>
              <a:buNone/>
              <a:defRPr/>
            </a:pPr>
            <a:r>
              <a:rPr lang="bg-BG" sz="1400" dirty="0">
                <a:solidFill>
                  <a:srgbClr val="002060"/>
                </a:solidFill>
              </a:rPr>
              <a:t>комуникация, отношения…</a:t>
            </a:r>
          </a:p>
          <a:p>
            <a:pPr>
              <a:buFont typeface="Wingdings" panose="05000000000000000000" pitchFamily="2" charset="2"/>
              <a:buChar char="q"/>
              <a:defRPr/>
            </a:pPr>
            <a:endParaRPr lang="bg-BG" sz="1400" dirty="0">
              <a:solidFill>
                <a:srgbClr val="002060"/>
              </a:solidFill>
            </a:endParaRPr>
          </a:p>
          <a:p>
            <a:pPr>
              <a:buFont typeface="Wingdings" panose="05000000000000000000" pitchFamily="2" charset="2"/>
              <a:buChar char="q"/>
              <a:defRPr/>
            </a:pPr>
            <a:endParaRPr lang="bg-BG" sz="1400" dirty="0">
              <a:solidFill>
                <a:srgbClr val="002060"/>
              </a:solidFill>
            </a:endParaRPr>
          </a:p>
          <a:p>
            <a:pPr>
              <a:buFont typeface="Wingdings" panose="05000000000000000000" pitchFamily="2" charset="2"/>
              <a:buChar char="q"/>
              <a:defRPr/>
            </a:pPr>
            <a:endParaRPr lang="bg-BG" sz="1400" dirty="0">
              <a:solidFill>
                <a:srgbClr val="002060"/>
              </a:solidFill>
            </a:endParaRPr>
          </a:p>
          <a:p>
            <a:pPr marL="0" indent="0">
              <a:buFont typeface="Arial" pitchFamily="34" charset="0"/>
              <a:buNone/>
              <a:defRPr/>
            </a:pPr>
            <a:endParaRPr lang="bg-BG" sz="1400" dirty="0">
              <a:solidFill>
                <a:srgbClr val="002060"/>
              </a:solidFill>
            </a:endParaRPr>
          </a:p>
        </p:txBody>
      </p:sp>
      <p:sp>
        <p:nvSpPr>
          <p:cNvPr id="45060"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107000"/>
              </a:lnSpc>
              <a:spcAft>
                <a:spcPts val="800"/>
              </a:spcAft>
            </a:pPr>
            <a:r>
              <a:rPr lang="bg-BG" altLang="bg-BG">
                <a:latin typeface="Calibri" pitchFamily="34" charset="0"/>
                <a:ea typeface="Calibri" pitchFamily="34" charset="0"/>
                <a:cs typeface="Times New Roman" pitchFamily="18" charset="0"/>
              </a:rPr>
              <a:t> </a:t>
            </a:r>
          </a:p>
        </p:txBody>
      </p:sp>
      <p:sp>
        <p:nvSpPr>
          <p:cNvPr id="5" name="Arrow: Right 4">
            <a:extLst>
              <a:ext uri="{FF2B5EF4-FFF2-40B4-BE49-F238E27FC236}">
                <a16:creationId xmlns:a16="http://schemas.microsoft.com/office/drawing/2014/main" xmlns="" id="{FC4C4F1D-4FAC-4EC7-AE36-4C10B6B89600}"/>
              </a:ext>
            </a:extLst>
          </p:cNvPr>
          <p:cNvSpPr>
            <a:spLocks noChangeAspect="1"/>
          </p:cNvSpPr>
          <p:nvPr/>
        </p:nvSpPr>
        <p:spPr>
          <a:xfrm rot="5400000">
            <a:off x="1897857" y="4777581"/>
            <a:ext cx="493712" cy="2444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bg-BG" dirty="0"/>
          </a:p>
        </p:txBody>
      </p:sp>
      <p:cxnSp>
        <p:nvCxnSpPr>
          <p:cNvPr id="19" name="Straight Arrow Connector 18">
            <a:extLst>
              <a:ext uri="{FF2B5EF4-FFF2-40B4-BE49-F238E27FC236}">
                <a16:creationId xmlns:a16="http://schemas.microsoft.com/office/drawing/2014/main" xmlns="" id="{D7678119-6FB4-4C93-9051-D018059079E7}"/>
              </a:ext>
            </a:extLst>
          </p:cNvPr>
          <p:cNvCxnSpPr>
            <a:cxnSpLocks/>
          </p:cNvCxnSpPr>
          <p:nvPr/>
        </p:nvCxnSpPr>
        <p:spPr>
          <a:xfrm flipV="1">
            <a:off x="3851275" y="3074988"/>
            <a:ext cx="0" cy="323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506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1397000"/>
            <a:ext cx="4530725" cy="18399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2763" y="3429000"/>
            <a:ext cx="4579937" cy="21002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824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457200" y="1052736"/>
            <a:ext cx="8229600" cy="5184576"/>
          </a:xfrm>
        </p:spPr>
        <p:txBody>
          <a:bodyPr/>
          <a:lstStyle/>
          <a:p>
            <a:pPr marL="0" lvl="0" indent="0">
              <a:buNone/>
            </a:pPr>
            <a:endParaRPr lang="bg-BG" sz="1800" b="1" dirty="0">
              <a:solidFill>
                <a:schemeClr val="tx2"/>
              </a:solidFill>
            </a:endParaRPr>
          </a:p>
          <a:p>
            <a:pPr marL="0" lvl="0" indent="0">
              <a:buNone/>
            </a:pPr>
            <a:endParaRPr lang="bg-BG" sz="1800" b="1" dirty="0" smtClean="0">
              <a:solidFill>
                <a:schemeClr val="tx2"/>
              </a:solidFill>
            </a:endParaRPr>
          </a:p>
          <a:p>
            <a:pPr marL="0" lvl="0" indent="0">
              <a:buNone/>
            </a:pPr>
            <a:r>
              <a:rPr lang="bg-BG" sz="1800" b="1" dirty="0" smtClean="0">
                <a:solidFill>
                  <a:schemeClr val="tx2"/>
                </a:solidFill>
              </a:rPr>
              <a:t>Активност и жизнен цикъл </a:t>
            </a:r>
          </a:p>
          <a:p>
            <a:pPr marL="0" lvl="0" indent="0">
              <a:buNone/>
            </a:pPr>
            <a:r>
              <a:rPr lang="bg-BG" sz="1800" b="1" dirty="0">
                <a:solidFill>
                  <a:schemeClr val="tx2"/>
                </a:solidFill>
              </a:rPr>
              <a:t>	</a:t>
            </a:r>
            <a:r>
              <a:rPr lang="bg-BG" sz="1800" b="1" dirty="0" smtClean="0">
                <a:solidFill>
                  <a:schemeClr val="tx2"/>
                </a:solidFill>
              </a:rPr>
              <a:t>- на класическата публикация</a:t>
            </a:r>
          </a:p>
          <a:p>
            <a:pPr marL="0" lvl="0" indent="0">
              <a:buNone/>
            </a:pPr>
            <a:r>
              <a:rPr lang="bg-BG" sz="1800" b="1" dirty="0" smtClean="0">
                <a:solidFill>
                  <a:schemeClr val="tx2"/>
                </a:solidFill>
              </a:rPr>
              <a:t>	- на дигиталната публикация</a:t>
            </a:r>
          </a:p>
          <a:p>
            <a:pPr marL="0" lvl="0" indent="0">
              <a:buNone/>
            </a:pPr>
            <a:r>
              <a:rPr lang="bg-BG" sz="1800" b="1" dirty="0">
                <a:solidFill>
                  <a:schemeClr val="tx2"/>
                </a:solidFill>
              </a:rPr>
              <a:t>	</a:t>
            </a:r>
            <a:r>
              <a:rPr lang="bg-BG" sz="1800" b="1" dirty="0" smtClean="0">
                <a:solidFill>
                  <a:schemeClr val="tx2"/>
                </a:solidFill>
              </a:rPr>
              <a:t>- и </a:t>
            </a:r>
            <a:r>
              <a:rPr lang="bg-BG" sz="1800" b="1" dirty="0" smtClean="0">
                <a:solidFill>
                  <a:srgbClr val="C00000"/>
                </a:solidFill>
              </a:rPr>
              <a:t>контрол </a:t>
            </a:r>
            <a:r>
              <a:rPr lang="bg-BG" sz="1800" b="1" dirty="0" smtClean="0">
                <a:solidFill>
                  <a:schemeClr val="tx2"/>
                </a:solidFill>
              </a:rPr>
              <a:t>на споделянето</a:t>
            </a:r>
            <a:endParaRPr lang="bg-BG" sz="1800" b="1" dirty="0">
              <a:solidFill>
                <a:schemeClr val="tx2"/>
              </a:solidFill>
            </a:endParaRPr>
          </a:p>
          <a:p>
            <a:pPr marL="0" lvl="0" indent="0">
              <a:buNone/>
            </a:pPr>
            <a:endParaRPr lang="bg-BG" sz="1800" b="1" dirty="0">
              <a:solidFill>
                <a:schemeClr val="tx2"/>
              </a:solidFill>
            </a:endParaRPr>
          </a:p>
          <a:p>
            <a:pPr marL="0" lvl="0" indent="0">
              <a:buNone/>
            </a:pPr>
            <a:r>
              <a:rPr lang="bg-BG" sz="1800" dirty="0" smtClean="0">
                <a:solidFill>
                  <a:srgbClr val="002060"/>
                </a:solidFill>
              </a:rPr>
              <a:t>В епохата на </a:t>
            </a:r>
            <a:r>
              <a:rPr lang="bg-BG" sz="1800" b="1" dirty="0" smtClean="0">
                <a:solidFill>
                  <a:srgbClr val="002060"/>
                </a:solidFill>
              </a:rPr>
              <a:t>Дигитална трансформация</a:t>
            </a:r>
            <a:r>
              <a:rPr lang="bg-BG" sz="1800" dirty="0" smtClean="0">
                <a:solidFill>
                  <a:srgbClr val="002060"/>
                </a:solidFill>
              </a:rPr>
              <a:t> е необходимо да се публикува </a:t>
            </a:r>
            <a:r>
              <a:rPr lang="bg-BG" sz="1800" b="1" dirty="0" smtClean="0">
                <a:solidFill>
                  <a:srgbClr val="002060"/>
                </a:solidFill>
              </a:rPr>
              <a:t>информация с непреходна стойност</a:t>
            </a:r>
            <a:r>
              <a:rPr lang="bg-BG" sz="1800" dirty="0" smtClean="0">
                <a:solidFill>
                  <a:srgbClr val="002060"/>
                </a:solidFill>
              </a:rPr>
              <a:t>. Тя остава и в пострансформационния период.</a:t>
            </a:r>
          </a:p>
          <a:p>
            <a:pPr marL="0" lvl="0" indent="0">
              <a:buNone/>
            </a:pPr>
            <a:endParaRPr lang="bg-BG" sz="1800" dirty="0">
              <a:solidFill>
                <a:srgbClr val="002060"/>
              </a:solidFill>
            </a:endParaRPr>
          </a:p>
          <a:p>
            <a:pPr algn="ctr"/>
            <a:r>
              <a:rPr lang="bg-BG" sz="1100" dirty="0">
                <a:latin typeface="Georgia" pitchFamily="18" charset="0"/>
                <a:cs typeface="Georgia" pitchFamily="18" charset="0"/>
              </a:rPr>
              <a:t>Светът е станал </a:t>
            </a:r>
            <a:r>
              <a:rPr lang="bg-BG" sz="1100" dirty="0">
                <a:solidFill>
                  <a:srgbClr val="D91B5C"/>
                </a:solidFill>
                <a:latin typeface="Georgia" pitchFamily="18" charset="0"/>
                <a:cs typeface="Georgia" pitchFamily="18" charset="0"/>
              </a:rPr>
              <a:t>прагматичен</a:t>
            </a:r>
            <a:r>
              <a:rPr lang="bg-BG" sz="1100" dirty="0">
                <a:latin typeface="Georgia" pitchFamily="18" charset="0"/>
                <a:cs typeface="Georgia" pitchFamily="18" charset="0"/>
              </a:rPr>
              <a:t>.  Технологиите са навлезли в </a:t>
            </a:r>
            <a:r>
              <a:rPr lang="bg-BG" sz="1100" dirty="0">
                <a:solidFill>
                  <a:srgbClr val="D91B5C"/>
                </a:solidFill>
                <a:latin typeface="Georgia" pitchFamily="18" charset="0"/>
                <a:cs typeface="Georgia" pitchFamily="18" charset="0"/>
              </a:rPr>
              <a:t>бита</a:t>
            </a:r>
            <a:r>
              <a:rPr lang="bg-BG" sz="1100" dirty="0">
                <a:latin typeface="Georgia" pitchFamily="18" charset="0"/>
                <a:cs typeface="Georgia" pitchFamily="18" charset="0"/>
              </a:rPr>
              <a:t>.</a:t>
            </a:r>
          </a:p>
          <a:p>
            <a:pPr algn="ctr"/>
            <a:r>
              <a:rPr lang="bg-BG" sz="1100" dirty="0">
                <a:latin typeface="Georgia" pitchFamily="18" charset="0"/>
                <a:cs typeface="Georgia" pitchFamily="18" charset="0"/>
              </a:rPr>
              <a:t>Трябва да търсим ... да разширим обхвата на информацията за нас. </a:t>
            </a:r>
          </a:p>
          <a:p>
            <a:pPr algn="ctr"/>
            <a:r>
              <a:rPr lang="bg-BG" sz="1100" dirty="0">
                <a:latin typeface="Georgia" pitchFamily="18" charset="0"/>
                <a:cs typeface="Georgia" pitchFamily="18" charset="0"/>
              </a:rPr>
              <a:t>Виртуалното замества реалното. </a:t>
            </a:r>
            <a:r>
              <a:rPr lang="bg-BG" sz="1100" b="1" dirty="0">
                <a:latin typeface="Georgia" pitchFamily="18" charset="0"/>
                <a:cs typeface="Georgia" pitchFamily="18" charset="0"/>
              </a:rPr>
              <a:t>Съществуването на виртуален субект/обект е налице, само, ако е налична откриваема информация за него, отговаряща н търсенето на публиката</a:t>
            </a:r>
            <a:r>
              <a:rPr lang="bg-BG" sz="1100" dirty="0">
                <a:latin typeface="Georgia" pitchFamily="18" charset="0"/>
                <a:cs typeface="Georgia" pitchFamily="18" charset="0"/>
              </a:rPr>
              <a:t>. </a:t>
            </a:r>
            <a:r>
              <a:rPr lang="bg-BG" sz="1100" i="1" dirty="0">
                <a:latin typeface="Georgia" pitchFamily="18" charset="0"/>
                <a:cs typeface="Georgia" pitchFamily="18" charset="0"/>
              </a:rPr>
              <a:t>Ако няма информация – няма виртуален субект</a:t>
            </a:r>
            <a:r>
              <a:rPr lang="bg-BG" sz="1100" dirty="0">
                <a:latin typeface="Georgia" pitchFamily="18" charset="0"/>
                <a:cs typeface="Georgia" pitchFamily="18" charset="0"/>
              </a:rPr>
              <a:t>– ще останем затворена система с няколко казуса, с които сме решили да се заемем. Решаването на тези казуси ще е краят на нуждата от </a:t>
            </a:r>
            <a:r>
              <a:rPr lang="en-US" sz="1100" dirty="0">
                <a:latin typeface="Georgia" pitchFamily="18" charset="0"/>
                <a:cs typeface="Georgia" pitchFamily="18" charset="0"/>
              </a:rPr>
              <a:t>Rotary.</a:t>
            </a:r>
            <a:r>
              <a:rPr lang="bg-BG" sz="1100" dirty="0">
                <a:latin typeface="Georgia" pitchFamily="18" charset="0"/>
                <a:cs typeface="Georgia" pitchFamily="18" charset="0"/>
              </a:rPr>
              <a:t>  Твърдим,.че се променяме – наистина ли е така и дали го прави навреме.</a:t>
            </a:r>
          </a:p>
          <a:p>
            <a:pPr marL="0" lvl="0" indent="0">
              <a:buNone/>
            </a:pPr>
            <a:endParaRPr lang="bg-BG" sz="1100" dirty="0">
              <a:solidFill>
                <a:srgbClr val="002060"/>
              </a:solidFill>
            </a:endParaRPr>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За жизнения цикъл на Информацията</a:t>
            </a:r>
            <a:endParaRPr lang="bg-BG" b="1" dirty="0"/>
          </a:p>
        </p:txBody>
      </p:sp>
    </p:spTree>
    <p:extLst>
      <p:ext uri="{BB962C8B-B14F-4D97-AF65-F5344CB8AC3E}">
        <p14:creationId xmlns:p14="http://schemas.microsoft.com/office/powerpoint/2010/main" val="36861106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457200" y="1052736"/>
            <a:ext cx="8229600" cy="5184576"/>
          </a:xfrm>
        </p:spPr>
        <p:txBody>
          <a:bodyPr/>
          <a:lstStyle/>
          <a:p>
            <a:pPr marL="0" lvl="0" indent="0">
              <a:buNone/>
            </a:pPr>
            <a:endParaRPr lang="bg-BG" sz="1800" b="1" dirty="0" smtClean="0">
              <a:solidFill>
                <a:schemeClr val="tx2"/>
              </a:solidFill>
            </a:endParaRPr>
          </a:p>
          <a:p>
            <a:pPr marL="0" indent="0">
              <a:buNone/>
            </a:pPr>
            <a:r>
              <a:rPr lang="bg-BG" sz="1800" b="1" dirty="0" smtClean="0">
                <a:solidFill>
                  <a:schemeClr val="tx2"/>
                </a:solidFill>
              </a:rPr>
              <a:t>Да планираме </a:t>
            </a:r>
          </a:p>
          <a:p>
            <a:pPr marL="0" indent="0">
              <a:buNone/>
            </a:pPr>
            <a:r>
              <a:rPr lang="bg-BG" sz="1800" b="1" dirty="0" smtClean="0">
                <a:solidFill>
                  <a:schemeClr val="tx2"/>
                </a:solidFill>
              </a:rPr>
              <a:t>	- </a:t>
            </a:r>
            <a:r>
              <a:rPr lang="bg-BG" sz="1800" dirty="0" smtClean="0">
                <a:solidFill>
                  <a:schemeClr val="tx2"/>
                </a:solidFill>
              </a:rPr>
              <a:t>да сме наясно с целта и да подчиним действията си на нея</a:t>
            </a:r>
          </a:p>
          <a:p>
            <a:pPr marL="0" indent="0">
              <a:buNone/>
            </a:pPr>
            <a:r>
              <a:rPr lang="bg-BG" sz="1800" dirty="0">
                <a:solidFill>
                  <a:schemeClr val="tx2"/>
                </a:solidFill>
              </a:rPr>
              <a:t>	</a:t>
            </a:r>
            <a:r>
              <a:rPr lang="bg-BG" sz="1800" dirty="0" smtClean="0">
                <a:solidFill>
                  <a:schemeClr val="tx2"/>
                </a:solidFill>
              </a:rPr>
              <a:t>- бюджет и човешки ресурс </a:t>
            </a:r>
            <a:r>
              <a:rPr lang="bg-BG" sz="1800" i="1" dirty="0" smtClean="0">
                <a:solidFill>
                  <a:schemeClr val="tx2"/>
                </a:solidFill>
              </a:rPr>
              <a:t>– това е лесното</a:t>
            </a:r>
            <a:r>
              <a:rPr lang="bg-BG" sz="1800" dirty="0" smtClean="0">
                <a:solidFill>
                  <a:schemeClr val="tx2"/>
                </a:solidFill>
              </a:rPr>
              <a:t>.</a:t>
            </a:r>
          </a:p>
          <a:p>
            <a:pPr marL="0" indent="0">
              <a:buNone/>
            </a:pPr>
            <a:endParaRPr lang="bg-BG" sz="1800" b="1" dirty="0" smtClean="0">
              <a:solidFill>
                <a:schemeClr val="tx2"/>
              </a:solidFill>
            </a:endParaRPr>
          </a:p>
          <a:p>
            <a:pPr marL="0" indent="0">
              <a:buNone/>
            </a:pPr>
            <a:r>
              <a:rPr lang="bg-BG" sz="1800" b="1" strike="sngStrike" dirty="0" smtClean="0">
                <a:solidFill>
                  <a:srgbClr val="FF0000"/>
                </a:solidFill>
              </a:rPr>
              <a:t>Какво публиката очаква от нас</a:t>
            </a:r>
          </a:p>
          <a:p>
            <a:pPr marL="0" indent="0">
              <a:buNone/>
            </a:pPr>
            <a:r>
              <a:rPr lang="bg-BG" sz="1800" b="1" dirty="0" smtClean="0">
                <a:solidFill>
                  <a:srgbClr val="FFC000"/>
                </a:solidFill>
              </a:rPr>
              <a:t>или</a:t>
            </a:r>
          </a:p>
          <a:p>
            <a:pPr marL="0" lvl="0" indent="0">
              <a:buNone/>
            </a:pPr>
            <a:r>
              <a:rPr lang="bg-BG" sz="1800" b="1" dirty="0" smtClean="0">
                <a:solidFill>
                  <a:schemeClr val="tx2"/>
                </a:solidFill>
              </a:rPr>
              <a:t>Как ние желаем публиката да реагира</a:t>
            </a:r>
            <a:endParaRPr lang="bg-BG" sz="1800" dirty="0">
              <a:solidFill>
                <a:schemeClr val="tx2"/>
              </a:solidFill>
            </a:endParaRPr>
          </a:p>
          <a:p>
            <a:pPr marL="0" lvl="0" indent="0">
              <a:buNone/>
            </a:pPr>
            <a:r>
              <a:rPr lang="bg-BG" sz="1800" dirty="0" smtClean="0">
                <a:solidFill>
                  <a:schemeClr val="tx2"/>
                </a:solidFill>
              </a:rPr>
              <a:t>	</a:t>
            </a:r>
            <a:r>
              <a:rPr lang="bg-BG" sz="1800" dirty="0">
                <a:solidFill>
                  <a:schemeClr val="tx2"/>
                </a:solidFill>
              </a:rPr>
              <a:t>- да ни </a:t>
            </a:r>
            <a:r>
              <a:rPr lang="bg-BG" sz="1800" dirty="0" smtClean="0">
                <a:solidFill>
                  <a:schemeClr val="tx2"/>
                </a:solidFill>
              </a:rPr>
              <a:t>хареса, да </a:t>
            </a:r>
            <a:r>
              <a:rPr lang="bg-BG" sz="1800" dirty="0">
                <a:solidFill>
                  <a:schemeClr val="tx2"/>
                </a:solidFill>
              </a:rPr>
              <a:t>ни </a:t>
            </a:r>
            <a:r>
              <a:rPr lang="bg-BG" sz="1800" dirty="0" smtClean="0">
                <a:solidFill>
                  <a:schemeClr val="tx2"/>
                </a:solidFill>
              </a:rPr>
              <a:t>запомни, да ни последва, да </a:t>
            </a:r>
            <a:r>
              <a:rPr lang="bg-BG" sz="1800" dirty="0">
                <a:solidFill>
                  <a:schemeClr val="tx2"/>
                </a:solidFill>
              </a:rPr>
              <a:t>се </a:t>
            </a:r>
            <a:r>
              <a:rPr lang="bg-BG" sz="1800" dirty="0" smtClean="0">
                <a:solidFill>
                  <a:schemeClr val="tx2"/>
                </a:solidFill>
              </a:rPr>
              <a:t>присъедини, да привлечем дарения, да привлечем доброволци.</a:t>
            </a:r>
            <a:endParaRPr lang="bg-BG" sz="1800" dirty="0">
              <a:solidFill>
                <a:schemeClr val="tx2"/>
              </a:solidFill>
            </a:endParaRPr>
          </a:p>
          <a:p>
            <a:pPr marL="0" lvl="0" indent="0">
              <a:buNone/>
            </a:pPr>
            <a:r>
              <a:rPr lang="bg-BG" sz="1800" dirty="0">
                <a:solidFill>
                  <a:schemeClr val="tx2"/>
                </a:solidFill>
              </a:rPr>
              <a:t>	</a:t>
            </a:r>
          </a:p>
          <a:p>
            <a:pPr marL="0" lvl="0" indent="0">
              <a:buNone/>
            </a:pPr>
            <a:r>
              <a:rPr lang="bg-BG" sz="1800" b="1" dirty="0">
                <a:solidFill>
                  <a:schemeClr val="tx2"/>
                </a:solidFill>
              </a:rPr>
              <a:t>Да </a:t>
            </a:r>
            <a:r>
              <a:rPr lang="bg-BG" sz="1800" b="1" dirty="0" smtClean="0">
                <a:solidFill>
                  <a:schemeClr val="tx2"/>
                </a:solidFill>
              </a:rPr>
              <a:t>управляваме процесите и да отчитаме резултата:</a:t>
            </a:r>
            <a:endParaRPr lang="en-US" sz="1800" b="1" dirty="0" smtClean="0">
              <a:solidFill>
                <a:schemeClr val="tx2"/>
              </a:solidFill>
            </a:endParaRPr>
          </a:p>
          <a:p>
            <a:pPr marL="0" lvl="0" indent="0">
              <a:buNone/>
            </a:pPr>
            <a:r>
              <a:rPr lang="en-US" sz="1800" dirty="0" smtClean="0">
                <a:solidFill>
                  <a:schemeClr val="tx2"/>
                </a:solidFill>
              </a:rPr>
              <a:t>	</a:t>
            </a:r>
            <a:r>
              <a:rPr lang="bg-BG" sz="1800" dirty="0" smtClean="0">
                <a:solidFill>
                  <a:schemeClr val="tx2"/>
                </a:solidFill>
              </a:rPr>
              <a:t>- следене и управление: има множество средства за това</a:t>
            </a:r>
            <a:endParaRPr lang="bg-BG" sz="1800" dirty="0">
              <a:solidFill>
                <a:schemeClr val="tx2"/>
              </a:solidFill>
            </a:endParaRPr>
          </a:p>
          <a:p>
            <a:pPr marL="0" lvl="0" indent="0">
              <a:buNone/>
            </a:pPr>
            <a:r>
              <a:rPr lang="bg-BG" sz="1800" dirty="0">
                <a:solidFill>
                  <a:schemeClr val="tx2"/>
                </a:solidFill>
              </a:rPr>
              <a:t>	</a:t>
            </a:r>
            <a:r>
              <a:rPr lang="bg-BG" sz="1800" dirty="0" smtClean="0">
                <a:solidFill>
                  <a:schemeClr val="tx2"/>
                </a:solidFill>
              </a:rPr>
              <a:t>- </a:t>
            </a:r>
            <a:r>
              <a:rPr lang="bg-BG" sz="1800" b="1" dirty="0" smtClean="0">
                <a:solidFill>
                  <a:schemeClr val="tx2"/>
                </a:solidFill>
              </a:rPr>
              <a:t>финализиране</a:t>
            </a:r>
            <a:r>
              <a:rPr lang="bg-BG" sz="1800" dirty="0" smtClean="0">
                <a:solidFill>
                  <a:schemeClr val="tx2"/>
                </a:solidFill>
              </a:rPr>
              <a:t> </a:t>
            </a:r>
            <a:r>
              <a:rPr lang="bg-BG" sz="1800" dirty="0">
                <a:solidFill>
                  <a:schemeClr val="tx2"/>
                </a:solidFill>
              </a:rPr>
              <a:t>и отчитане</a:t>
            </a:r>
            <a:r>
              <a:rPr lang="bg-BG" sz="1800" dirty="0" smtClean="0">
                <a:solidFill>
                  <a:schemeClr val="tx2"/>
                </a:solidFill>
              </a:rPr>
              <a:t>.</a:t>
            </a:r>
            <a:endParaRPr lang="bg-BG" sz="1800" dirty="0">
              <a:solidFill>
                <a:schemeClr val="tx2"/>
              </a:solidFill>
            </a:endParaRPr>
          </a:p>
          <a:p>
            <a:pPr marL="0" lvl="0" indent="0">
              <a:buNone/>
            </a:pPr>
            <a:endParaRPr lang="bg-BG" sz="1800" b="1" dirty="0" smtClean="0">
              <a:solidFill>
                <a:schemeClr val="tx2"/>
              </a:solidFill>
            </a:endParaRPr>
          </a:p>
          <a:p>
            <a:pPr marL="0" lvl="0" indent="0">
              <a:buNone/>
            </a:pPr>
            <a:r>
              <a:rPr lang="bg-BG" sz="1800" b="1" dirty="0">
                <a:solidFill>
                  <a:schemeClr val="tx2"/>
                </a:solidFill>
              </a:rPr>
              <a:t>	</a:t>
            </a:r>
            <a:r>
              <a:rPr lang="bg-BG" sz="1800" dirty="0">
                <a:solidFill>
                  <a:schemeClr val="tx2"/>
                </a:solidFill>
              </a:rPr>
              <a:t>	</a:t>
            </a:r>
            <a:endParaRPr lang="bg-BG" sz="1800" dirty="0"/>
          </a:p>
          <a:p>
            <a:pPr marL="0" indent="0">
              <a:buNone/>
            </a:pPr>
            <a:endParaRPr lang="bg-BG" sz="1400" dirty="0">
              <a:solidFill>
                <a:srgbClr val="002060"/>
              </a:solidFill>
            </a:endParaRPr>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Да управляваме процесит</a:t>
            </a:r>
            <a:r>
              <a:rPr lang="en-US" b="1" dirty="0" smtClean="0"/>
              <a:t>e</a:t>
            </a:r>
            <a:endParaRPr lang="bg-BG" b="1" dirty="0"/>
          </a:p>
        </p:txBody>
      </p:sp>
    </p:spTree>
    <p:extLst>
      <p:ext uri="{BB962C8B-B14F-4D97-AF65-F5344CB8AC3E}">
        <p14:creationId xmlns:p14="http://schemas.microsoft.com/office/powerpoint/2010/main" val="18283768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EEA6E-DB2C-4C7E-B2E0-0378096164F0}"/>
              </a:ext>
            </a:extLst>
          </p:cNvPr>
          <p:cNvSpPr>
            <a:spLocks noGrp="1"/>
          </p:cNvSpPr>
          <p:nvPr>
            <p:ph type="title"/>
          </p:nvPr>
        </p:nvSpPr>
        <p:spPr/>
        <p:txBody>
          <a:bodyPr/>
          <a:lstStyle/>
          <a:p>
            <a:r>
              <a:rPr lang="bg-BG" b="1" dirty="0" smtClean="0"/>
              <a:t>Онлайн платформи</a:t>
            </a:r>
            <a:endParaRPr lang="bg-BG" b="1" dirty="0"/>
          </a:p>
        </p:txBody>
      </p:sp>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457200" y="1052736"/>
            <a:ext cx="8229600" cy="5184576"/>
          </a:xfrm>
        </p:spPr>
        <p:txBody>
          <a:bodyPr/>
          <a:lstStyle/>
          <a:p>
            <a:pPr marL="0" lvl="0" indent="0">
              <a:buNone/>
            </a:pPr>
            <a:endParaRPr lang="bg-BG" sz="1800" b="1" dirty="0">
              <a:solidFill>
                <a:schemeClr val="tx2"/>
              </a:solidFill>
            </a:endParaRPr>
          </a:p>
          <a:p>
            <a:pPr marL="0" indent="0" algn="ctr">
              <a:buNone/>
            </a:pPr>
            <a:r>
              <a:rPr lang="bg-BG" sz="1800" b="1" dirty="0" smtClean="0">
                <a:solidFill>
                  <a:schemeClr val="tx2"/>
                </a:solidFill>
              </a:rPr>
              <a:t>Уеб сайт </a:t>
            </a:r>
          </a:p>
          <a:p>
            <a:pPr marL="0" indent="0" algn="ctr">
              <a:buNone/>
            </a:pPr>
            <a:r>
              <a:rPr lang="bg-BG" sz="1800" b="1" dirty="0" smtClean="0">
                <a:solidFill>
                  <a:schemeClr val="tx2"/>
                </a:solidFill>
              </a:rPr>
              <a:t>	</a:t>
            </a:r>
            <a:r>
              <a:rPr lang="bg-BG" sz="1800" dirty="0" smtClean="0">
                <a:solidFill>
                  <a:schemeClr val="tx2"/>
                </a:solidFill>
              </a:rPr>
              <a:t>това е нашето място за публикуване и концентриране. </a:t>
            </a:r>
            <a:br>
              <a:rPr lang="bg-BG" sz="1800" dirty="0" smtClean="0">
                <a:solidFill>
                  <a:schemeClr val="tx2"/>
                </a:solidFill>
              </a:rPr>
            </a:br>
            <a:r>
              <a:rPr lang="bg-BG" sz="1800" b="1" dirty="0" smtClean="0">
                <a:solidFill>
                  <a:srgbClr val="C00000"/>
                </a:solidFill>
              </a:rPr>
              <a:t>УПРАВЛЕНИЕ на първоизточника</a:t>
            </a:r>
            <a:r>
              <a:rPr lang="en-US" sz="1800" b="1" dirty="0" smtClean="0">
                <a:solidFill>
                  <a:srgbClr val="C00000"/>
                </a:solidFill>
              </a:rPr>
              <a:t> !!</a:t>
            </a:r>
            <a:endParaRPr lang="bg-BG" sz="1800" b="1" dirty="0" smtClean="0">
              <a:solidFill>
                <a:srgbClr val="C00000"/>
              </a:solidFill>
            </a:endParaRPr>
          </a:p>
          <a:p>
            <a:pPr marL="0" indent="0">
              <a:buNone/>
            </a:pPr>
            <a:endParaRPr lang="bg-BG" sz="1800" b="1" dirty="0" smtClean="0">
              <a:solidFill>
                <a:schemeClr val="tx2"/>
              </a:solidFill>
            </a:endParaRPr>
          </a:p>
          <a:p>
            <a:pPr marL="0" indent="0">
              <a:buNone/>
            </a:pPr>
            <a:r>
              <a:rPr lang="bg-BG" sz="1800" b="1" dirty="0" smtClean="0">
                <a:solidFill>
                  <a:schemeClr val="tx2"/>
                </a:solidFill>
              </a:rPr>
              <a:t>Споделяне на публикации от сайта в социалните мрежи </a:t>
            </a:r>
          </a:p>
          <a:p>
            <a:pPr marL="0" indent="0">
              <a:buNone/>
            </a:pPr>
            <a:r>
              <a:rPr lang="bg-BG" sz="1800" b="1" dirty="0">
                <a:solidFill>
                  <a:schemeClr val="tx2"/>
                </a:solidFill>
              </a:rPr>
              <a:t>	</a:t>
            </a:r>
            <a:r>
              <a:rPr lang="bg-BG" sz="1800" dirty="0" smtClean="0">
                <a:solidFill>
                  <a:schemeClr val="tx2"/>
                </a:solidFill>
              </a:rPr>
              <a:t>- в официалните страници на дистрикта в социалните мрежи</a:t>
            </a:r>
          </a:p>
          <a:p>
            <a:pPr marL="0" indent="0">
              <a:buNone/>
            </a:pPr>
            <a:r>
              <a:rPr lang="bg-BG" sz="1800" dirty="0">
                <a:solidFill>
                  <a:schemeClr val="tx2"/>
                </a:solidFill>
              </a:rPr>
              <a:t>	</a:t>
            </a:r>
            <a:r>
              <a:rPr lang="bg-BG" sz="1800" dirty="0" smtClean="0">
                <a:solidFill>
                  <a:schemeClr val="tx2"/>
                </a:solidFill>
              </a:rPr>
              <a:t>- в групите</a:t>
            </a:r>
          </a:p>
          <a:p>
            <a:pPr marL="0" indent="0">
              <a:buNone/>
            </a:pPr>
            <a:r>
              <a:rPr lang="bg-BG" sz="1800" dirty="0">
                <a:solidFill>
                  <a:schemeClr val="tx2"/>
                </a:solidFill>
              </a:rPr>
              <a:t>	</a:t>
            </a:r>
            <a:r>
              <a:rPr lang="bg-BG" sz="1800" dirty="0" smtClean="0">
                <a:solidFill>
                  <a:schemeClr val="tx2"/>
                </a:solidFill>
              </a:rPr>
              <a:t>- в клубните страници на различни социални мрежи</a:t>
            </a:r>
          </a:p>
          <a:p>
            <a:pPr marL="0" indent="0">
              <a:buNone/>
            </a:pPr>
            <a:r>
              <a:rPr lang="bg-BG" sz="1800" dirty="0">
                <a:solidFill>
                  <a:schemeClr val="tx2"/>
                </a:solidFill>
              </a:rPr>
              <a:t>	</a:t>
            </a:r>
            <a:r>
              <a:rPr lang="bg-BG" sz="1800" dirty="0" smtClean="0">
                <a:solidFill>
                  <a:schemeClr val="tx2"/>
                </a:solidFill>
              </a:rPr>
              <a:t>- в профили и страници на РАК и (!) ИАК.</a:t>
            </a:r>
          </a:p>
          <a:p>
            <a:pPr marL="0" lvl="0" indent="0">
              <a:buNone/>
            </a:pPr>
            <a:endParaRPr lang="bg-BG" sz="1800" b="1" dirty="0" smtClean="0">
              <a:solidFill>
                <a:schemeClr val="tx2"/>
              </a:solidFill>
            </a:endParaRPr>
          </a:p>
          <a:p>
            <a:pPr marL="0" lvl="0" indent="0">
              <a:buNone/>
            </a:pPr>
            <a:r>
              <a:rPr lang="bg-BG" sz="1800" b="1" dirty="0" smtClean="0">
                <a:solidFill>
                  <a:schemeClr val="tx2"/>
                </a:solidFill>
              </a:rPr>
              <a:t>Бюлетин.</a:t>
            </a:r>
          </a:p>
          <a:p>
            <a:pPr marL="0" lvl="0" indent="0">
              <a:buNone/>
            </a:pPr>
            <a:endParaRPr lang="bg-BG" sz="1800" b="1" dirty="0" smtClean="0">
              <a:solidFill>
                <a:schemeClr val="tx2"/>
              </a:solidFill>
            </a:endParaRPr>
          </a:p>
          <a:p>
            <a:pPr marL="0" lvl="0" indent="0">
              <a:buNone/>
            </a:pPr>
            <a:r>
              <a:rPr lang="bg-BG" sz="1800" b="1" dirty="0" smtClean="0">
                <a:solidFill>
                  <a:schemeClr val="tx2"/>
                </a:solidFill>
              </a:rPr>
              <a:t>Класическите медии?</a:t>
            </a:r>
            <a:endParaRPr lang="bg-BG" sz="1800" dirty="0">
              <a:solidFill>
                <a:schemeClr val="tx2"/>
              </a:solidFill>
            </a:endParaRPr>
          </a:p>
          <a:p>
            <a:pPr marL="0" lvl="0" indent="0">
              <a:buNone/>
            </a:pPr>
            <a:r>
              <a:rPr lang="bg-BG" sz="1800" dirty="0" smtClean="0">
                <a:solidFill>
                  <a:schemeClr val="tx2"/>
                </a:solidFill>
              </a:rPr>
              <a:t>	Да, ако са дигитални</a:t>
            </a:r>
            <a:endParaRPr lang="bg-BG" sz="1800" dirty="0"/>
          </a:p>
          <a:p>
            <a:pPr marL="0" indent="0">
              <a:buNone/>
            </a:pPr>
            <a:endParaRPr lang="bg-BG" sz="1400" dirty="0">
              <a:solidFill>
                <a:srgbClr val="002060"/>
              </a:solidFill>
            </a:endParaRPr>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7090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EEA6E-DB2C-4C7E-B2E0-0378096164F0}"/>
              </a:ext>
            </a:extLst>
          </p:cNvPr>
          <p:cNvSpPr>
            <a:spLocks noGrp="1"/>
          </p:cNvSpPr>
          <p:nvPr>
            <p:ph type="title"/>
          </p:nvPr>
        </p:nvSpPr>
        <p:spPr/>
        <p:txBody>
          <a:bodyPr/>
          <a:lstStyle/>
          <a:p>
            <a:r>
              <a:rPr lang="bg-BG" b="1" dirty="0" smtClean="0"/>
              <a:t>Работа с клубовете</a:t>
            </a:r>
            <a:endParaRPr lang="bg-BG" b="1" dirty="0"/>
          </a:p>
        </p:txBody>
      </p:sp>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457200" y="1052736"/>
            <a:ext cx="8229600" cy="5184576"/>
          </a:xfrm>
        </p:spPr>
        <p:txBody>
          <a:bodyPr/>
          <a:lstStyle/>
          <a:p>
            <a:pPr marL="0" lvl="0" indent="0">
              <a:buNone/>
            </a:pPr>
            <a:endParaRPr lang="bg-BG" sz="1800" b="1" dirty="0">
              <a:solidFill>
                <a:schemeClr val="tx2"/>
              </a:solidFill>
            </a:endParaRPr>
          </a:p>
          <a:p>
            <a:pPr marL="0" lvl="0" indent="0">
              <a:buNone/>
            </a:pPr>
            <a:r>
              <a:rPr lang="bg-BG" sz="1800" b="1" dirty="0">
                <a:solidFill>
                  <a:schemeClr val="tx2"/>
                </a:solidFill>
              </a:rPr>
              <a:t>Управление на </a:t>
            </a:r>
            <a:r>
              <a:rPr lang="bg-BG" sz="1800" b="1" dirty="0" smtClean="0">
                <a:solidFill>
                  <a:schemeClr val="tx2"/>
                </a:solidFill>
              </a:rPr>
              <a:t>кризи</a:t>
            </a:r>
            <a:r>
              <a:rPr lang="bg-BG" sz="1800" dirty="0" smtClean="0">
                <a:solidFill>
                  <a:schemeClr val="tx2"/>
                </a:solidFill>
              </a:rPr>
              <a:t> – има специално ръководство и специфика</a:t>
            </a:r>
            <a:endParaRPr lang="en-US" sz="1800" dirty="0" smtClean="0">
              <a:solidFill>
                <a:schemeClr val="tx2"/>
              </a:solidFill>
            </a:endParaRPr>
          </a:p>
          <a:p>
            <a:pPr marL="0" lvl="0" indent="0">
              <a:buNone/>
            </a:pPr>
            <a:endParaRPr lang="en-US" sz="1800" dirty="0" smtClean="0">
              <a:solidFill>
                <a:schemeClr val="tx2"/>
              </a:solidFill>
            </a:endParaRPr>
          </a:p>
          <a:p>
            <a:pPr marL="0" lvl="0" indent="0">
              <a:buNone/>
            </a:pPr>
            <a:r>
              <a:rPr lang="bg-BG" sz="1800" b="1" dirty="0" smtClean="0">
                <a:solidFill>
                  <a:schemeClr val="tx2"/>
                </a:solidFill>
              </a:rPr>
              <a:t>Онлайн управление на събития </a:t>
            </a:r>
          </a:p>
          <a:p>
            <a:pPr marL="0" lvl="0" indent="0">
              <a:buNone/>
            </a:pPr>
            <a:r>
              <a:rPr lang="bg-BG" sz="1800" b="1" dirty="0">
                <a:solidFill>
                  <a:schemeClr val="tx2"/>
                </a:solidFill>
              </a:rPr>
              <a:t>	</a:t>
            </a:r>
            <a:r>
              <a:rPr lang="bg-BG" sz="1800" dirty="0" smtClean="0">
                <a:solidFill>
                  <a:schemeClr val="tx2"/>
                </a:solidFill>
              </a:rPr>
              <a:t>- Шипка, </a:t>
            </a:r>
            <a:r>
              <a:rPr lang="en-US" sz="1800" dirty="0" err="1" smtClean="0">
                <a:solidFill>
                  <a:schemeClr val="tx2"/>
                </a:solidFill>
              </a:rPr>
              <a:t>EndPolio</a:t>
            </a:r>
            <a:r>
              <a:rPr lang="en-US" sz="1800" dirty="0" smtClean="0">
                <a:solidFill>
                  <a:schemeClr val="tx2"/>
                </a:solidFill>
              </a:rPr>
              <a:t>, </a:t>
            </a:r>
            <a:r>
              <a:rPr lang="bg-BG" sz="1800" dirty="0" smtClean="0">
                <a:solidFill>
                  <a:schemeClr val="tx2"/>
                </a:solidFill>
              </a:rPr>
              <a:t>Годишнина на Ротари</a:t>
            </a:r>
          </a:p>
          <a:p>
            <a:pPr marL="0" lvl="0" indent="0">
              <a:buNone/>
            </a:pPr>
            <a:r>
              <a:rPr lang="bg-BG" sz="1800" dirty="0">
                <a:solidFill>
                  <a:schemeClr val="tx2"/>
                </a:solidFill>
              </a:rPr>
              <a:t>	</a:t>
            </a:r>
            <a:r>
              <a:rPr lang="bg-BG" sz="1800" dirty="0" smtClean="0">
                <a:solidFill>
                  <a:schemeClr val="tx2"/>
                </a:solidFill>
              </a:rPr>
              <a:t>- 5 събития, свързани с месечните послания заедно със Списанието</a:t>
            </a:r>
          </a:p>
          <a:p>
            <a:pPr marL="0" lvl="0" indent="0">
              <a:buNone/>
            </a:pPr>
            <a:r>
              <a:rPr lang="bg-BG" sz="1800" dirty="0">
                <a:solidFill>
                  <a:schemeClr val="tx2"/>
                </a:solidFill>
              </a:rPr>
              <a:t>	</a:t>
            </a:r>
            <a:r>
              <a:rPr lang="bg-BG" sz="1800" dirty="0" smtClean="0">
                <a:solidFill>
                  <a:schemeClr val="tx2"/>
                </a:solidFill>
              </a:rPr>
              <a:t>- клубни събития</a:t>
            </a:r>
          </a:p>
          <a:p>
            <a:pPr marL="0" lvl="0" indent="0">
              <a:buNone/>
            </a:pPr>
            <a:endParaRPr lang="en-US" sz="1800" b="1" dirty="0" smtClean="0">
              <a:solidFill>
                <a:schemeClr val="tx2"/>
              </a:solidFill>
            </a:endParaRPr>
          </a:p>
          <a:p>
            <a:pPr marL="0" lvl="0" indent="0">
              <a:buNone/>
            </a:pPr>
            <a:r>
              <a:rPr lang="bg-BG" sz="1800" b="1" dirty="0" smtClean="0">
                <a:solidFill>
                  <a:schemeClr val="tx2"/>
                </a:solidFill>
              </a:rPr>
              <a:t>Интензитет на публикации </a:t>
            </a:r>
            <a:r>
              <a:rPr lang="bg-BG" sz="1800" dirty="0" smtClean="0">
                <a:solidFill>
                  <a:schemeClr val="tx2"/>
                </a:solidFill>
              </a:rPr>
              <a:t>в пространството (извън социалните мрежи). Следене на сигналите – текущо положение.</a:t>
            </a:r>
          </a:p>
          <a:p>
            <a:pPr lvl="0">
              <a:buFont typeface="Wingdings" panose="05000000000000000000" pitchFamily="2" charset="2"/>
              <a:buChar char="§"/>
            </a:pPr>
            <a:endParaRPr lang="bg-BG" sz="1800" dirty="0"/>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2765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EEA6E-DB2C-4C7E-B2E0-0378096164F0}"/>
              </a:ext>
            </a:extLst>
          </p:cNvPr>
          <p:cNvSpPr>
            <a:spLocks noGrp="1"/>
          </p:cNvSpPr>
          <p:nvPr>
            <p:ph type="title"/>
          </p:nvPr>
        </p:nvSpPr>
        <p:spPr/>
        <p:txBody>
          <a:bodyPr/>
          <a:lstStyle/>
          <a:p>
            <a:r>
              <a:rPr lang="bg-BG" b="1" dirty="0" smtClean="0"/>
              <a:t>Работа на комитета</a:t>
            </a:r>
            <a:endParaRPr lang="bg-BG" b="1" dirty="0"/>
          </a:p>
        </p:txBody>
      </p:sp>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457200" y="1052736"/>
            <a:ext cx="8229600" cy="5184576"/>
          </a:xfrm>
        </p:spPr>
        <p:txBody>
          <a:bodyPr/>
          <a:lstStyle/>
          <a:p>
            <a:pPr marL="0" lvl="0" indent="0">
              <a:buNone/>
            </a:pPr>
            <a:endParaRPr lang="bg-BG" sz="1800" b="1" dirty="0">
              <a:solidFill>
                <a:schemeClr val="tx2"/>
              </a:solidFill>
            </a:endParaRPr>
          </a:p>
          <a:p>
            <a:pPr marL="0" indent="0">
              <a:buNone/>
            </a:pPr>
            <a:r>
              <a:rPr lang="bg-BG" sz="1800" b="1" dirty="0" smtClean="0">
                <a:solidFill>
                  <a:schemeClr val="tx2"/>
                </a:solidFill>
              </a:rPr>
              <a:t>Екип</a:t>
            </a:r>
          </a:p>
          <a:p>
            <a:pPr marL="0" indent="0">
              <a:buNone/>
            </a:pPr>
            <a:r>
              <a:rPr lang="bg-BG" sz="1800" b="1" dirty="0" smtClean="0">
                <a:solidFill>
                  <a:schemeClr val="tx2"/>
                </a:solidFill>
              </a:rPr>
              <a:t>	</a:t>
            </a:r>
            <a:r>
              <a:rPr lang="en-US" sz="1800" dirty="0" smtClean="0">
                <a:solidFill>
                  <a:schemeClr val="tx2"/>
                </a:solidFill>
              </a:rPr>
              <a:t>- </a:t>
            </a:r>
            <a:r>
              <a:rPr lang="bg-BG" sz="1800" dirty="0" smtClean="0">
                <a:solidFill>
                  <a:schemeClr val="tx2"/>
                </a:solidFill>
              </a:rPr>
              <a:t>привличане на членове за определена задача</a:t>
            </a:r>
          </a:p>
          <a:p>
            <a:pPr marL="0" indent="0">
              <a:buNone/>
            </a:pPr>
            <a:r>
              <a:rPr lang="bg-BG" sz="1800" b="1" dirty="0">
                <a:solidFill>
                  <a:schemeClr val="tx2"/>
                </a:solidFill>
              </a:rPr>
              <a:t>	</a:t>
            </a:r>
            <a:r>
              <a:rPr lang="bg-BG" sz="1800" dirty="0" smtClean="0">
                <a:solidFill>
                  <a:schemeClr val="tx2"/>
                </a:solidFill>
              </a:rPr>
              <a:t>- привличане на РАК – като реални участници. Да са с увереност за това, че вършат съществена част от работата. Помощ не е нашата дума. </a:t>
            </a:r>
            <a:r>
              <a:rPr lang="bg-BG" sz="1800" b="1" i="1" strike="sngStrike" dirty="0" smtClean="0">
                <a:solidFill>
                  <a:srgbClr val="FF0000"/>
                </a:solidFill>
              </a:rPr>
              <a:t>Молбата</a:t>
            </a:r>
            <a:r>
              <a:rPr lang="bg-BG" sz="1800" dirty="0" smtClean="0">
                <a:solidFill>
                  <a:schemeClr val="tx2"/>
                </a:solidFill>
              </a:rPr>
              <a:t> не е решение – решение е </a:t>
            </a:r>
            <a:r>
              <a:rPr lang="bg-BG" sz="1800" b="1" i="1" dirty="0" smtClean="0">
                <a:solidFill>
                  <a:schemeClr val="tx2"/>
                </a:solidFill>
              </a:rPr>
              <a:t>поканата</a:t>
            </a:r>
          </a:p>
          <a:p>
            <a:pPr marL="0" indent="0">
              <a:buNone/>
            </a:pPr>
            <a:r>
              <a:rPr lang="bg-BG" sz="1800" dirty="0">
                <a:solidFill>
                  <a:schemeClr val="tx2"/>
                </a:solidFill>
              </a:rPr>
              <a:t>	</a:t>
            </a:r>
            <a:r>
              <a:rPr lang="bg-BG" sz="1800" dirty="0" smtClean="0">
                <a:solidFill>
                  <a:schemeClr val="tx2"/>
                </a:solidFill>
              </a:rPr>
              <a:t>- привличане на доброволци-професионалисти по определена кампания, за определена задача, с определена цел.</a:t>
            </a:r>
          </a:p>
          <a:p>
            <a:pPr marL="0" indent="0">
              <a:buNone/>
            </a:pPr>
            <a:endParaRPr lang="bg-BG" sz="1800" dirty="0">
              <a:solidFill>
                <a:schemeClr val="tx2"/>
              </a:solidFill>
            </a:endParaRPr>
          </a:p>
          <a:p>
            <a:pPr marL="0" indent="0">
              <a:buNone/>
            </a:pPr>
            <a:r>
              <a:rPr lang="bg-BG" sz="1800" b="1" dirty="0" smtClean="0">
                <a:solidFill>
                  <a:schemeClr val="tx2"/>
                </a:solidFill>
              </a:rPr>
              <a:t>ЗАЩО Ротаракт?</a:t>
            </a:r>
            <a:r>
              <a:rPr lang="en-US" sz="1800" b="1" dirty="0" smtClean="0">
                <a:solidFill>
                  <a:schemeClr val="tx2"/>
                </a:solidFill>
              </a:rPr>
              <a:t> </a:t>
            </a:r>
            <a:r>
              <a:rPr lang="bg-BG" sz="1800" b="1" dirty="0" smtClean="0">
                <a:solidFill>
                  <a:schemeClr val="tx2"/>
                </a:solidFill>
              </a:rPr>
              <a:t>Защото те са с по-малко жизнен опит!</a:t>
            </a:r>
          </a:p>
          <a:p>
            <a:pPr marL="0" indent="0">
              <a:buNone/>
            </a:pPr>
            <a:r>
              <a:rPr lang="bg-BG" sz="1800" b="1" dirty="0">
                <a:solidFill>
                  <a:schemeClr val="tx2"/>
                </a:solidFill>
              </a:rPr>
              <a:t>	</a:t>
            </a:r>
            <a:r>
              <a:rPr lang="bg-BG" sz="1800" b="1" dirty="0" smtClean="0">
                <a:solidFill>
                  <a:schemeClr val="tx2"/>
                </a:solidFill>
              </a:rPr>
              <a:t>Свръзването и Трансформацията.</a:t>
            </a:r>
          </a:p>
          <a:p>
            <a:pPr marL="0" indent="0">
              <a:buNone/>
            </a:pPr>
            <a:endParaRPr lang="bg-BG" sz="1800" b="1" dirty="0">
              <a:solidFill>
                <a:schemeClr val="tx2"/>
              </a:solidFill>
            </a:endParaRPr>
          </a:p>
          <a:p>
            <a:pPr marL="0" indent="0">
              <a:buNone/>
            </a:pPr>
            <a:r>
              <a:rPr lang="bg-BG" sz="1800" b="1" dirty="0" smtClean="0">
                <a:solidFill>
                  <a:schemeClr val="tx2"/>
                </a:solidFill>
              </a:rPr>
              <a:t>Да открием онези сред нас, които са отдадено активни – действат без подкана</a:t>
            </a:r>
            <a:endParaRPr lang="bg-BG" sz="1400" b="1" dirty="0">
              <a:solidFill>
                <a:srgbClr val="002060"/>
              </a:solidFill>
            </a:endParaRPr>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54424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457200" y="1052736"/>
            <a:ext cx="8229600" cy="5184576"/>
          </a:xfrm>
        </p:spPr>
        <p:txBody>
          <a:bodyPr/>
          <a:lstStyle/>
          <a:p>
            <a:pPr marL="0" lvl="0" indent="0">
              <a:buNone/>
            </a:pPr>
            <a:endParaRPr lang="bg-BG" sz="2000" b="1" dirty="0">
              <a:solidFill>
                <a:schemeClr val="tx2"/>
              </a:solidFill>
            </a:endParaRPr>
          </a:p>
          <a:p>
            <a:pPr marL="0" indent="0" algn="ctr">
              <a:buNone/>
            </a:pPr>
            <a:r>
              <a:rPr lang="en-US" sz="3200" b="1" dirty="0" smtClean="0">
                <a:solidFill>
                  <a:schemeClr val="tx2"/>
                </a:solidFill>
              </a:rPr>
              <a:t>Together we transform</a:t>
            </a:r>
            <a:endParaRPr lang="bg-BG" sz="3200" b="1" dirty="0" smtClean="0">
              <a:solidFill>
                <a:schemeClr val="tx2"/>
              </a:solidFill>
            </a:endParaRPr>
          </a:p>
          <a:p>
            <a:pPr marL="0" indent="0">
              <a:buNone/>
            </a:pPr>
            <a:r>
              <a:rPr lang="bg-BG" sz="1800" b="1" dirty="0" smtClean="0">
                <a:solidFill>
                  <a:schemeClr val="tx2"/>
                </a:solidFill>
              </a:rPr>
              <a:t>	</a:t>
            </a:r>
            <a:endParaRPr lang="en-US" sz="1800" b="1" dirty="0" smtClean="0">
              <a:solidFill>
                <a:schemeClr val="tx2"/>
              </a:solidFill>
            </a:endParaRPr>
          </a:p>
          <a:p>
            <a:pPr marL="0" indent="0" algn="ctr">
              <a:buNone/>
            </a:pPr>
            <a:r>
              <a:rPr lang="en-US" sz="2800" b="1" dirty="0" smtClean="0">
                <a:solidFill>
                  <a:srgbClr val="C00000"/>
                </a:solidFill>
              </a:rPr>
              <a:t>Connect</a:t>
            </a:r>
            <a:endParaRPr lang="bg-BG" sz="1800" b="1" dirty="0" smtClean="0">
              <a:solidFill>
                <a:srgbClr val="C00000"/>
              </a:solidFill>
            </a:endParaRPr>
          </a:p>
          <a:p>
            <a:pPr marL="0" indent="0" algn="ctr">
              <a:buNone/>
            </a:pPr>
            <a:r>
              <a:rPr lang="bg-BG" sz="1800" b="1" dirty="0" smtClean="0">
                <a:solidFill>
                  <a:schemeClr val="tx2"/>
                </a:solidFill>
              </a:rPr>
              <a:t>ротарианската ключова дума за годината</a:t>
            </a:r>
          </a:p>
          <a:p>
            <a:pPr marL="0" lvl="0" indent="0" algn="ctr">
              <a:buNone/>
            </a:pPr>
            <a:endParaRPr lang="bg-BG" sz="1800" b="1" dirty="0" smtClean="0">
              <a:solidFill>
                <a:schemeClr val="tx2"/>
              </a:solidFill>
            </a:endParaRPr>
          </a:p>
          <a:p>
            <a:pPr marL="0" lvl="0" indent="0" algn="ctr">
              <a:buNone/>
            </a:pPr>
            <a:r>
              <a:rPr lang="en-US" sz="2800" b="1" dirty="0" smtClean="0">
                <a:solidFill>
                  <a:srgbClr val="C00000"/>
                </a:solidFill>
              </a:rPr>
              <a:t>Transform</a:t>
            </a:r>
            <a:endParaRPr lang="bg-BG" sz="1800" b="1" dirty="0" smtClean="0">
              <a:solidFill>
                <a:srgbClr val="C00000"/>
              </a:solidFill>
            </a:endParaRPr>
          </a:p>
          <a:p>
            <a:pPr marL="0" lvl="0" indent="0" algn="ctr">
              <a:buNone/>
            </a:pPr>
            <a:r>
              <a:rPr lang="bg-BG" sz="1800" b="1" dirty="0" smtClean="0">
                <a:solidFill>
                  <a:schemeClr val="tx2"/>
                </a:solidFill>
              </a:rPr>
              <a:t>ключовата дума за епохата.</a:t>
            </a:r>
            <a:endParaRPr lang="bg-BG" sz="1400" dirty="0">
              <a:solidFill>
                <a:srgbClr val="002060"/>
              </a:solidFill>
            </a:endParaRPr>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endParaRPr lang="bg-BG"/>
          </a:p>
        </p:txBody>
      </p:sp>
    </p:spTree>
    <p:extLst>
      <p:ext uri="{BB962C8B-B14F-4D97-AF65-F5344CB8AC3E}">
        <p14:creationId xmlns:p14="http://schemas.microsoft.com/office/powerpoint/2010/main" val="10933436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Кампания 114 години на безкористна служба</a:t>
            </a:r>
            <a:endParaRPr lang="bg-BG" b="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7719" y="1219200"/>
            <a:ext cx="8048562" cy="4525963"/>
          </a:xfrm>
        </p:spPr>
      </p:pic>
    </p:spTree>
    <p:extLst>
      <p:ext uri="{BB962C8B-B14F-4D97-AF65-F5344CB8AC3E}">
        <p14:creationId xmlns:p14="http://schemas.microsoft.com/office/powerpoint/2010/main" val="28766830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Кампания 114 години на безкористна служба</a:t>
            </a:r>
            <a:endParaRPr lang="bg-BG" b="1" dirty="0"/>
          </a:p>
        </p:txBody>
      </p:sp>
      <p:sp>
        <p:nvSpPr>
          <p:cNvPr id="2" name="Content Placeholder 1"/>
          <p:cNvSpPr>
            <a:spLocks noGrp="1"/>
          </p:cNvSpPr>
          <p:nvPr>
            <p:ph idx="1"/>
          </p:nvPr>
        </p:nvSpPr>
        <p:spPr/>
        <p:txBody>
          <a:bodyPr/>
          <a:lstStyle/>
          <a:p>
            <a:r>
              <a:rPr lang="bg-BG" sz="2400" dirty="0" smtClean="0">
                <a:solidFill>
                  <a:srgbClr val="002060"/>
                </a:solidFill>
              </a:rPr>
              <a:t>Достигнахме до повече от 300 000 потребителя.</a:t>
            </a:r>
          </a:p>
          <a:p>
            <a:r>
              <a:rPr lang="bg-BG" sz="2400" dirty="0" smtClean="0">
                <a:solidFill>
                  <a:srgbClr val="002060"/>
                </a:solidFill>
              </a:rPr>
              <a:t>Позитивно отношение с няколко „дребни“, овладяни неодобрения.</a:t>
            </a:r>
          </a:p>
          <a:p>
            <a:r>
              <a:rPr lang="bg-BG" sz="2400" dirty="0" smtClean="0">
                <a:solidFill>
                  <a:srgbClr val="002060"/>
                </a:solidFill>
              </a:rPr>
              <a:t>Реално изразено желание за съвместни проекти от други организации.</a:t>
            </a:r>
          </a:p>
          <a:p>
            <a:r>
              <a:rPr lang="bg-BG" sz="2400" dirty="0" smtClean="0">
                <a:solidFill>
                  <a:srgbClr val="002060"/>
                </a:solidFill>
              </a:rPr>
              <a:t>Реално проявен интерес за членство в Ротари и РАК.</a:t>
            </a:r>
          </a:p>
          <a:p>
            <a:endParaRPr lang="en-US" sz="2400" dirty="0" smtClean="0">
              <a:solidFill>
                <a:srgbClr val="002060"/>
              </a:solidFill>
            </a:endParaRPr>
          </a:p>
          <a:p>
            <a:pPr marL="0" indent="0" algn="ctr">
              <a:buNone/>
            </a:pPr>
            <a:r>
              <a:rPr lang="bg-BG" sz="2400" b="1" dirty="0" smtClean="0">
                <a:solidFill>
                  <a:srgbClr val="002060"/>
                </a:solidFill>
              </a:rPr>
              <a:t>Демографски и Географски особености</a:t>
            </a:r>
          </a:p>
          <a:p>
            <a:pPr marL="0" indent="0" algn="ctr">
              <a:buNone/>
            </a:pPr>
            <a:endParaRPr lang="en-US" sz="2400" b="1" dirty="0">
              <a:solidFill>
                <a:srgbClr val="002060"/>
              </a:solidFill>
            </a:endParaRPr>
          </a:p>
        </p:txBody>
      </p:sp>
    </p:spTree>
    <p:extLst>
      <p:ext uri="{BB962C8B-B14F-4D97-AF65-F5344CB8AC3E}">
        <p14:creationId xmlns:p14="http://schemas.microsoft.com/office/powerpoint/2010/main" val="36788090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Кампания 114 години на безкористна служба</a:t>
            </a:r>
            <a:endParaRPr lang="bg-BG" b="1" dirty="0"/>
          </a:p>
        </p:txBody>
      </p:sp>
      <p:sp>
        <p:nvSpPr>
          <p:cNvPr id="2" name="Content Placeholder 1"/>
          <p:cNvSpPr>
            <a:spLocks noGrp="1"/>
          </p:cNvSpPr>
          <p:nvPr>
            <p:ph idx="1"/>
          </p:nvPr>
        </p:nvSpPr>
        <p:spPr/>
        <p:txBody>
          <a:bodyPr/>
          <a:lstStyle/>
          <a:p>
            <a:pPr marL="0" indent="0" algn="ctr">
              <a:buNone/>
            </a:pPr>
            <a:r>
              <a:rPr lang="bg-BG" sz="2400" b="1" dirty="0" smtClean="0">
                <a:solidFill>
                  <a:srgbClr val="002060"/>
                </a:solidFill>
              </a:rPr>
              <a:t>Демографски и Географски особености</a:t>
            </a:r>
          </a:p>
          <a:p>
            <a:pPr marL="0" indent="0" algn="ctr">
              <a:buNone/>
            </a:pPr>
            <a:endParaRPr lang="bg-BG" sz="2400" b="1" dirty="0" smtClean="0">
              <a:solidFill>
                <a:srgbClr val="002060"/>
              </a:solidFill>
            </a:endParaRPr>
          </a:p>
          <a:p>
            <a:pPr marL="0" indent="0" algn="ctr">
              <a:buNone/>
            </a:pPr>
            <a:endParaRPr lang="en-US" sz="2400" b="1" dirty="0">
              <a:solidFill>
                <a:srgbClr val="002060"/>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844" t="34933" r="20860" b="29723"/>
          <a:stretch/>
        </p:blipFill>
        <p:spPr bwMode="auto">
          <a:xfrm>
            <a:off x="856109" y="2348880"/>
            <a:ext cx="3571875" cy="24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859" t="38845" r="22501" b="26505"/>
          <a:stretch/>
        </p:blipFill>
        <p:spPr bwMode="auto">
          <a:xfrm>
            <a:off x="4860032" y="2369257"/>
            <a:ext cx="3248025" cy="237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5989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Кампания 114 години на безкористна служба</a:t>
            </a:r>
            <a:endParaRPr lang="bg-BG" b="1" dirty="0"/>
          </a:p>
        </p:txBody>
      </p:sp>
      <p:sp>
        <p:nvSpPr>
          <p:cNvPr id="2" name="Content Placeholder 1"/>
          <p:cNvSpPr>
            <a:spLocks noGrp="1"/>
          </p:cNvSpPr>
          <p:nvPr>
            <p:ph idx="1"/>
          </p:nvPr>
        </p:nvSpPr>
        <p:spPr/>
        <p:txBody>
          <a:bodyPr/>
          <a:lstStyle/>
          <a:p>
            <a:endParaRPr lang="en-US" sz="2400" dirty="0">
              <a:solidFill>
                <a:srgbClr val="002060"/>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97" t="24029" r="44140" b="10832"/>
          <a:stretch/>
        </p:blipFill>
        <p:spPr bwMode="auto">
          <a:xfrm>
            <a:off x="395536" y="1268760"/>
            <a:ext cx="4152900" cy="446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110" t="24722" r="44609" b="12223"/>
          <a:stretch/>
        </p:blipFill>
        <p:spPr bwMode="auto">
          <a:xfrm>
            <a:off x="4535488" y="1268760"/>
            <a:ext cx="4057650" cy="446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003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bwMode="auto">
          <a:solidFill>
            <a:schemeClr val="tx2"/>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Нашето членство в Ротари – факти и тенденции</a:t>
            </a:r>
          </a:p>
        </p:txBody>
      </p:sp>
      <p:sp>
        <p:nvSpPr>
          <p:cNvPr id="3" name="Content Placeholder 2">
            <a:extLst>
              <a:ext uri="{FF2B5EF4-FFF2-40B4-BE49-F238E27FC236}">
                <a16:creationId xmlns:a16="http://schemas.microsoft.com/office/drawing/2014/main" xmlns="" id="{92B23289-F126-4BAC-9E89-C24FF2C48655}"/>
              </a:ext>
            </a:extLst>
          </p:cNvPr>
          <p:cNvSpPr>
            <a:spLocks noGrp="1"/>
          </p:cNvSpPr>
          <p:nvPr>
            <p:ph idx="1"/>
          </p:nvPr>
        </p:nvSpPr>
        <p:spPr/>
        <p:txBody>
          <a:bodyPr/>
          <a:lstStyle/>
          <a:p>
            <a:pPr marL="0" indent="0">
              <a:buFont typeface="Arial" pitchFamily="34" charset="0"/>
              <a:buNone/>
              <a:defRPr/>
            </a:pPr>
            <a:endParaRPr lang="bg-BG" sz="1400" dirty="0">
              <a:solidFill>
                <a:srgbClr val="002060"/>
              </a:solidFill>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bg-BG" altLang="en-US" sz="1600" b="1" dirty="0">
              <a:solidFill>
                <a:srgbClr val="872175"/>
              </a:solidFill>
              <a:latin typeface="Georgia" panose="02040502050405020303" pitchFamily="18" charset="0"/>
            </a:endParaRPr>
          </a:p>
          <a:p>
            <a:pPr eaLnBrk="1" hangingPunct="1">
              <a:buFont typeface="Arial" pitchFamily="34" charset="0"/>
              <a:buNone/>
              <a:defRPr/>
            </a:pPr>
            <a:endParaRPr lang="en-US" altLang="en-US" sz="1200" b="1" dirty="0">
              <a:solidFill>
                <a:srgbClr val="872175"/>
              </a:solidFill>
              <a:latin typeface="Georgia" panose="02040502050405020303" pitchFamily="18" charset="0"/>
            </a:endParaRPr>
          </a:p>
          <a:p>
            <a:pPr eaLnBrk="1" hangingPunct="1">
              <a:buFont typeface="Arial" pitchFamily="34" charset="0"/>
              <a:buNone/>
              <a:defRPr/>
            </a:pPr>
            <a:r>
              <a:rPr lang="en-US" altLang="en-US" sz="1200" b="1" dirty="0">
                <a:solidFill>
                  <a:srgbClr val="872175"/>
                </a:solidFill>
                <a:latin typeface="Georgia" panose="02040502050405020303" pitchFamily="18" charset="0"/>
              </a:rPr>
              <a:t>Population/Membership:</a:t>
            </a:r>
          </a:p>
          <a:p>
            <a:pPr eaLnBrk="1" hangingPunct="1">
              <a:buFont typeface="Arial" pitchFamily="34" charset="0"/>
              <a:buNone/>
              <a:defRPr/>
            </a:pPr>
            <a:r>
              <a:rPr lang="en-US" altLang="bg-BG" sz="1200" dirty="0">
                <a:latin typeface="Georgia" panose="02040502050405020303" pitchFamily="18" charset="0"/>
                <a:hlinkClick r:id="rId3"/>
              </a:rPr>
              <a:t>http://worldpopulationreview.com/</a:t>
            </a:r>
            <a:endParaRPr lang="en-US" altLang="bg-BG" sz="1200" dirty="0">
              <a:latin typeface="Georgia" panose="02040502050405020303" pitchFamily="18" charset="0"/>
            </a:endParaRPr>
          </a:p>
          <a:p>
            <a:pPr eaLnBrk="1" hangingPunct="1">
              <a:buFont typeface="Arial" pitchFamily="34" charset="0"/>
              <a:buNone/>
              <a:defRPr/>
            </a:pPr>
            <a:r>
              <a:rPr lang="en-US" altLang="bg-BG" sz="1200" dirty="0">
                <a:latin typeface="Georgia" panose="02040502050405020303" pitchFamily="18" charset="0"/>
                <a:hlinkClick r:id="rId4"/>
              </a:rPr>
              <a:t>www.rotary.org</a:t>
            </a:r>
            <a:endParaRPr lang="en-US" altLang="bg-BG" sz="1200" dirty="0">
              <a:latin typeface="Georgia" panose="02040502050405020303" pitchFamily="18" charset="0"/>
            </a:endParaRPr>
          </a:p>
        </p:txBody>
      </p:sp>
      <p:sp>
        <p:nvSpPr>
          <p:cNvPr id="47108"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107000"/>
              </a:lnSpc>
              <a:spcAft>
                <a:spcPts val="800"/>
              </a:spcAft>
            </a:pPr>
            <a:r>
              <a:rPr lang="bg-BG" altLang="bg-BG">
                <a:latin typeface="Calibri" pitchFamily="34" charset="0"/>
                <a:ea typeface="Calibri" pitchFamily="34" charset="0"/>
                <a:cs typeface="Times New Roman" pitchFamily="18" charset="0"/>
              </a:rPr>
              <a:t> </a:t>
            </a:r>
          </a:p>
        </p:txBody>
      </p:sp>
      <p:pic>
        <p:nvPicPr>
          <p:cNvPr id="4710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065213"/>
            <a:ext cx="4135437" cy="40481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47110"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2060575"/>
            <a:ext cx="4552950" cy="40100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9400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Кампания 114 години на безкористна служба</a:t>
            </a:r>
            <a:endParaRPr lang="bg-BG" b="1" dirty="0"/>
          </a:p>
        </p:txBody>
      </p:sp>
      <p:sp>
        <p:nvSpPr>
          <p:cNvPr id="2" name="Content Placeholder 1"/>
          <p:cNvSpPr>
            <a:spLocks noGrp="1"/>
          </p:cNvSpPr>
          <p:nvPr>
            <p:ph idx="1"/>
          </p:nvPr>
        </p:nvSpPr>
        <p:spPr/>
        <p:txBody>
          <a:bodyPr/>
          <a:lstStyle/>
          <a:p>
            <a:endParaRPr lang="en-US" sz="2400" dirty="0">
              <a:solidFill>
                <a:srgbClr val="002060"/>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97" t="25139" r="45505" b="13334"/>
          <a:stretch/>
        </p:blipFill>
        <p:spPr bwMode="auto">
          <a:xfrm>
            <a:off x="397320" y="1124744"/>
            <a:ext cx="3986562" cy="421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0391" t="21627" r="44062" b="16707"/>
          <a:stretch/>
        </p:blipFill>
        <p:spPr bwMode="auto">
          <a:xfrm>
            <a:off x="4383882" y="1268760"/>
            <a:ext cx="4333875" cy="422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09460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Кампания 114 години на безкористна служба</a:t>
            </a:r>
            <a:endParaRPr lang="bg-BG" b="1" dirty="0"/>
          </a:p>
        </p:txBody>
      </p:sp>
      <p:sp>
        <p:nvSpPr>
          <p:cNvPr id="2" name="Content Placeholder 1"/>
          <p:cNvSpPr>
            <a:spLocks noGrp="1"/>
          </p:cNvSpPr>
          <p:nvPr>
            <p:ph idx="1"/>
          </p:nvPr>
        </p:nvSpPr>
        <p:spPr/>
        <p:txBody>
          <a:bodyPr/>
          <a:lstStyle/>
          <a:p>
            <a:endParaRPr lang="en-US" sz="2400" dirty="0">
              <a:solidFill>
                <a:srgbClr val="002060"/>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368" t="30517" r="44976" b="8928"/>
          <a:stretch/>
        </p:blipFill>
        <p:spPr bwMode="auto">
          <a:xfrm>
            <a:off x="402431" y="1196752"/>
            <a:ext cx="3981451" cy="415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344" t="22500" r="44609" b="15000"/>
          <a:stretch/>
        </p:blipFill>
        <p:spPr bwMode="auto">
          <a:xfrm>
            <a:off x="4383882" y="1169690"/>
            <a:ext cx="4029075"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5086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bg-BG" b="1" dirty="0" smtClean="0"/>
              <a:t>Кампания 114 години на безкористна служба</a:t>
            </a:r>
            <a:endParaRPr lang="bg-BG" b="1"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53" t="35416" r="44297" b="22639"/>
          <a:stretch/>
        </p:blipFill>
        <p:spPr bwMode="auto">
          <a:xfrm>
            <a:off x="971600" y="1052736"/>
            <a:ext cx="7150181" cy="499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7106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en-US" b="1" dirty="0" smtClean="0"/>
              <a:t>Off Topic	</a:t>
            </a:r>
            <a:endParaRPr lang="bg-BG" b="1" dirty="0"/>
          </a:p>
        </p:txBody>
      </p:sp>
      <p:sp>
        <p:nvSpPr>
          <p:cNvPr id="3" name="Content Placeholder 2"/>
          <p:cNvSpPr>
            <a:spLocks noGrp="1"/>
          </p:cNvSpPr>
          <p:nvPr>
            <p:ph idx="1"/>
          </p:nvPr>
        </p:nvSpPr>
        <p:spPr>
          <a:prstGeom prst="rect">
            <a:avLst/>
          </a:prstGeom>
        </p:spPr>
        <p:txBody>
          <a:bodyPr/>
          <a:lstStyle/>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032" t="28195" r="44765" b="22778"/>
          <a:stretch/>
        </p:blipFill>
        <p:spPr bwMode="auto">
          <a:xfrm>
            <a:off x="395537" y="980729"/>
            <a:ext cx="320772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352" t="21015" r="45469" b="17872"/>
          <a:stretch/>
        </p:blipFill>
        <p:spPr bwMode="auto">
          <a:xfrm>
            <a:off x="4427984" y="1340768"/>
            <a:ext cx="319172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85" t="31772" r="44600" b="11839"/>
          <a:stretch/>
        </p:blipFill>
        <p:spPr bwMode="auto">
          <a:xfrm>
            <a:off x="2195736" y="3430166"/>
            <a:ext cx="2592288" cy="24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8838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r>
              <a:rPr lang="en-US" b="1" dirty="0" smtClean="0"/>
              <a:t>Off Topic	</a:t>
            </a:r>
            <a:endParaRPr lang="bg-BG"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29" t="25833" r="44531" b="22778"/>
          <a:stretch/>
        </p:blipFill>
        <p:spPr bwMode="auto">
          <a:xfrm>
            <a:off x="2600324" y="1771651"/>
            <a:ext cx="416242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0292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4000" b="1" dirty="0">
                <a:latin typeface="Georgia" pitchFamily="18" charset="0"/>
              </a:rPr>
              <a:t>На добър час </a:t>
            </a:r>
            <a:r>
              <a:rPr lang="bg-BG" altLang="en-US" sz="4000" b="1" dirty="0" smtClean="0">
                <a:latin typeface="Georgia" pitchFamily="18" charset="0"/>
              </a:rPr>
              <a:t>от </a:t>
            </a:r>
            <a:r>
              <a:rPr lang="bg-BG" altLang="en-US" sz="4000" b="1" dirty="0">
                <a:latin typeface="Georgia" pitchFamily="18" charset="0"/>
              </a:rPr>
              <a:t>нашия екип</a:t>
            </a:r>
            <a:r>
              <a:rPr lang="bg-BG" altLang="en-US" sz="4000" b="1" dirty="0" smtClean="0">
                <a:latin typeface="Georgia" pitchFamily="18" charset="0"/>
              </a:rPr>
              <a:t>!</a:t>
            </a:r>
            <a:br>
              <a:rPr lang="bg-BG" altLang="en-US" sz="4000" b="1" dirty="0" smtClean="0">
                <a:latin typeface="Georgia" pitchFamily="18" charset="0"/>
              </a:rPr>
            </a:br>
            <a:r>
              <a:rPr lang="bg-BG" altLang="en-US" sz="4000" b="1" dirty="0" smtClean="0">
                <a:latin typeface="Georgia" pitchFamily="18" charset="0"/>
              </a:rPr>
              <a:t>Да сме живи и здрави!</a:t>
            </a:r>
            <a:endParaRPr lang="en-US" altLang="en-US" sz="4000" b="1" dirty="0">
              <a:latin typeface="Georgia" pitchFamily="18" charset="0"/>
            </a:endParaRPr>
          </a:p>
        </p:txBody>
      </p:sp>
    </p:spTree>
    <p:extLst>
      <p:ext uri="{BB962C8B-B14F-4D97-AF65-F5344CB8AC3E}">
        <p14:creationId xmlns:p14="http://schemas.microsoft.com/office/powerpoint/2010/main" val="23567779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effectLst>
            <a:outerShdw blurRad="57150" dist="50800" dir="2700000" algn="tl" rotWithShape="0">
              <a:srgbClr val="000000">
                <a:alpha val="39998"/>
              </a:srgbClr>
            </a:outerShdw>
          </a:effectLst>
        </p:spPr>
        <p:txBody>
          <a:bodyPr anchor="ctr"/>
          <a:lstStyle/>
          <a:p>
            <a:pPr eaLnBrk="1" hangingPunct="1">
              <a:defRPr/>
            </a:pPr>
            <a:r>
              <a:rPr lang="en-US" sz="2800" b="1" dirty="0" smtClean="0">
                <a:latin typeface="Georgia" pitchFamily="18" charset="0"/>
              </a:rPr>
              <a:t/>
            </a:r>
            <a:br>
              <a:rPr lang="en-US" sz="2800" b="1" dirty="0" smtClean="0">
                <a:latin typeface="Georgia" pitchFamily="18" charset="0"/>
              </a:rPr>
            </a:br>
            <a:r>
              <a:rPr lang="en-US" sz="2800" b="1" dirty="0">
                <a:latin typeface="Georgia" pitchFamily="18" charset="0"/>
              </a:rPr>
              <a:t/>
            </a:r>
            <a:br>
              <a:rPr lang="en-US" sz="2800" b="1" dirty="0">
                <a:latin typeface="Georgia" pitchFamily="18" charset="0"/>
              </a:rPr>
            </a:br>
            <a:r>
              <a:rPr lang="bg-BG" sz="2800" b="1" dirty="0" smtClean="0">
                <a:latin typeface="Georgia" pitchFamily="18" charset="0"/>
              </a:rPr>
              <a:t>Разширяваме нашето въздействие</a:t>
            </a:r>
            <a:r>
              <a:rPr lang="en-US" sz="4000" b="1" dirty="0">
                <a:latin typeface="Georgia" pitchFamily="18" charset="0"/>
              </a:rPr>
              <a:t/>
            </a:r>
            <a:br>
              <a:rPr lang="en-US" sz="4000" b="1" dirty="0">
                <a:latin typeface="Georgia" pitchFamily="18" charset="0"/>
              </a:rPr>
            </a:br>
            <a:endParaRPr lang="en-US" sz="4000" b="1" dirty="0" smtClean="0">
              <a:latin typeface="Times New Roman" pitchFamily="18" charset="0"/>
            </a:endParaRPr>
          </a:p>
        </p:txBody>
      </p:sp>
      <p:sp>
        <p:nvSpPr>
          <p:cNvPr id="39939" name="Rectangle 1"/>
          <p:cNvSpPr>
            <a:spLocks noChangeArrowheads="1"/>
          </p:cNvSpPr>
          <p:nvPr/>
        </p:nvSpPr>
        <p:spPr bwMode="auto">
          <a:xfrm>
            <a:off x="539750" y="4581525"/>
            <a:ext cx="60483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bg-BG" sz="2400" b="1" dirty="0" smtClean="0">
                <a:solidFill>
                  <a:srgbClr val="002060"/>
                </a:solidFill>
                <a:latin typeface="Georgia" pitchFamily="18" charset="0"/>
              </a:rPr>
              <a:t>Динко Атанасов, ПАДГ</a:t>
            </a:r>
            <a:endParaRPr lang="bg-BG" sz="2400" b="1" dirty="0">
              <a:solidFill>
                <a:srgbClr val="002060"/>
              </a:solidFill>
              <a:latin typeface="Georgia" pitchFamily="18" charset="0"/>
            </a:endParaRPr>
          </a:p>
          <a:p>
            <a:r>
              <a:rPr lang="bg-BG" sz="2000" b="1" dirty="0">
                <a:solidFill>
                  <a:srgbClr val="002060"/>
                </a:solidFill>
                <a:latin typeface="Georgia" pitchFamily="18" charset="0"/>
              </a:rPr>
              <a:t>РК</a:t>
            </a:r>
            <a:r>
              <a:rPr lang="en-US" sz="2000" b="1" dirty="0">
                <a:solidFill>
                  <a:srgbClr val="002060"/>
                </a:solidFill>
                <a:latin typeface="Georgia" pitchFamily="18" charset="0"/>
              </a:rPr>
              <a:t> </a:t>
            </a:r>
            <a:r>
              <a:rPr lang="bg-BG" sz="2000" b="1" dirty="0" smtClean="0">
                <a:solidFill>
                  <a:srgbClr val="002060"/>
                </a:solidFill>
                <a:latin typeface="Georgia" pitchFamily="18" charset="0"/>
              </a:rPr>
              <a:t>Хасково</a:t>
            </a:r>
            <a:endParaRPr lang="en-US" sz="2000" dirty="0">
              <a:solidFill>
                <a:srgbClr val="002060"/>
              </a:solidFill>
              <a:latin typeface="Georgia" pitchFamily="18" charset="0"/>
            </a:endParaRPr>
          </a:p>
        </p:txBody>
      </p:sp>
    </p:spTree>
    <p:extLst>
      <p:ext uri="{BB962C8B-B14F-4D97-AF65-F5344CB8AC3E}">
        <p14:creationId xmlns:p14="http://schemas.microsoft.com/office/powerpoint/2010/main" val="3407669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Box 7"/>
          <p:cNvSpPr txBox="1">
            <a:spLocks noChangeArrowheads="1"/>
          </p:cNvSpPr>
          <p:nvPr/>
        </p:nvSpPr>
        <p:spPr bwMode="auto">
          <a:xfrm>
            <a:off x="687388" y="2466975"/>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b="1">
              <a:latin typeface="Calibri" pitchFamily="34" charset="0"/>
            </a:endParaRPr>
          </a:p>
          <a:p>
            <a:pPr eaLnBrk="1" hangingPunct="1"/>
            <a:endParaRPr lang="en-US">
              <a:latin typeface="Calibri" pitchFamily="34" charset="0"/>
            </a:endParaRPr>
          </a:p>
        </p:txBody>
      </p:sp>
      <p:sp>
        <p:nvSpPr>
          <p:cNvPr id="3" name="Title 2"/>
          <p:cNvSpPr>
            <a:spLocks noGrp="1"/>
          </p:cNvSpPr>
          <p:nvPr>
            <p:ph type="title"/>
          </p:nvPr>
        </p:nvSpPr>
        <p:spPr/>
        <p:txBody>
          <a:bodyPr/>
          <a:lstStyle/>
          <a:p>
            <a:endParaRPr lang="bg-BG"/>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8082"/>
            <a:ext cx="9144000" cy="4921836"/>
          </a:xfrm>
          <a:prstGeom prst="rect">
            <a:avLst/>
          </a:prstGeom>
        </p:spPr>
      </p:pic>
    </p:spTree>
    <p:extLst>
      <p:ext uri="{BB962C8B-B14F-4D97-AF65-F5344CB8AC3E}">
        <p14:creationId xmlns:p14="http://schemas.microsoft.com/office/powerpoint/2010/main" val="25036438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Box 7"/>
          <p:cNvSpPr txBox="1">
            <a:spLocks noChangeArrowheads="1"/>
          </p:cNvSpPr>
          <p:nvPr/>
        </p:nvSpPr>
        <p:spPr bwMode="auto">
          <a:xfrm>
            <a:off x="687388" y="2466975"/>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b="1">
              <a:latin typeface="Calibri" pitchFamily="34" charset="0"/>
            </a:endParaRPr>
          </a:p>
          <a:p>
            <a:pPr eaLnBrk="1" hangingPunct="1"/>
            <a:endParaRPr lang="en-US">
              <a:latin typeface="Calibri" pitchFamily="34" charset="0"/>
            </a:endParaRPr>
          </a:p>
        </p:txBody>
      </p:sp>
      <p:sp>
        <p:nvSpPr>
          <p:cNvPr id="3" name="Title 2"/>
          <p:cNvSpPr>
            <a:spLocks noGrp="1"/>
          </p:cNvSpPr>
          <p:nvPr>
            <p:ph type="title"/>
          </p:nvPr>
        </p:nvSpPr>
        <p:spPr/>
        <p:txBody>
          <a:bodyPr/>
          <a:lstStyle/>
          <a:p>
            <a:endParaRPr lang="bg-BG"/>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989" y="1283586"/>
            <a:ext cx="4001787" cy="36590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47" y="960733"/>
            <a:ext cx="3714013" cy="43047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261" y="3620391"/>
            <a:ext cx="2710704" cy="2503029"/>
          </a:xfrm>
          <a:prstGeom prst="rect">
            <a:avLst/>
          </a:prstGeom>
        </p:spPr>
      </p:pic>
    </p:spTree>
    <p:extLst>
      <p:ext uri="{BB962C8B-B14F-4D97-AF65-F5344CB8AC3E}">
        <p14:creationId xmlns:p14="http://schemas.microsoft.com/office/powerpoint/2010/main" val="50505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Box 7"/>
          <p:cNvSpPr txBox="1">
            <a:spLocks noChangeArrowheads="1"/>
          </p:cNvSpPr>
          <p:nvPr/>
        </p:nvSpPr>
        <p:spPr bwMode="auto">
          <a:xfrm>
            <a:off x="687388" y="2466975"/>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b="1">
              <a:latin typeface="Calibri" pitchFamily="34" charset="0"/>
            </a:endParaRPr>
          </a:p>
          <a:p>
            <a:pPr eaLnBrk="1" hangingPunct="1"/>
            <a:endParaRPr lang="en-US">
              <a:latin typeface="Calibri" pitchFamily="34" charset="0"/>
            </a:endParaRPr>
          </a:p>
        </p:txBody>
      </p:sp>
      <p:sp>
        <p:nvSpPr>
          <p:cNvPr id="3" name="Title 2"/>
          <p:cNvSpPr>
            <a:spLocks noGrp="1"/>
          </p:cNvSpPr>
          <p:nvPr>
            <p:ph type="title"/>
          </p:nvPr>
        </p:nvSpPr>
        <p:spPr/>
        <p:txBody>
          <a:bodyPr/>
          <a:lstStyle/>
          <a:p>
            <a:endParaRPr lang="bg-BG"/>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88" y="1157467"/>
            <a:ext cx="4391461" cy="511022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583" y="2152891"/>
            <a:ext cx="4476351" cy="3850913"/>
          </a:xfrm>
          <a:prstGeom prst="rect">
            <a:avLst/>
          </a:prstGeom>
        </p:spPr>
      </p:pic>
    </p:spTree>
    <p:extLst>
      <p:ext uri="{BB962C8B-B14F-4D97-AF65-F5344CB8AC3E}">
        <p14:creationId xmlns:p14="http://schemas.microsoft.com/office/powerpoint/2010/main" val="3530842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Нашите цели като екип – с фокус хората в организацията</a:t>
            </a:r>
            <a:endParaRPr lang="bg-BG" altLang="bg-BG" smtClean="0">
              <a:latin typeface="Arial Narrow" pitchFamily="34" charset="0"/>
            </a:endParaRPr>
          </a:p>
        </p:txBody>
      </p:sp>
      <p:pic>
        <p:nvPicPr>
          <p:cNvPr id="4915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2978" y="1219200"/>
            <a:ext cx="5858044" cy="4525963"/>
          </a:xfr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042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Box 7"/>
          <p:cNvSpPr txBox="1">
            <a:spLocks noChangeArrowheads="1"/>
          </p:cNvSpPr>
          <p:nvPr/>
        </p:nvSpPr>
        <p:spPr bwMode="auto">
          <a:xfrm>
            <a:off x="687388" y="2466975"/>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b="1">
              <a:latin typeface="Calibri" pitchFamily="34" charset="0"/>
            </a:endParaRPr>
          </a:p>
          <a:p>
            <a:pPr eaLnBrk="1" hangingPunct="1"/>
            <a:endParaRPr lang="en-US">
              <a:latin typeface="Calibri" pitchFamily="34" charset="0"/>
            </a:endParaRPr>
          </a:p>
        </p:txBody>
      </p:sp>
      <p:sp>
        <p:nvSpPr>
          <p:cNvPr id="3" name="Title 2"/>
          <p:cNvSpPr>
            <a:spLocks noGrp="1"/>
          </p:cNvSpPr>
          <p:nvPr>
            <p:ph type="title"/>
          </p:nvPr>
        </p:nvSpPr>
        <p:spPr/>
        <p:txBody>
          <a:bodyPr/>
          <a:lstStyle/>
          <a:p>
            <a:endParaRPr lang="bg-BG"/>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96" y="1467055"/>
            <a:ext cx="3654165" cy="377086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73" y="1467055"/>
            <a:ext cx="3960387" cy="3746098"/>
          </a:xfrm>
          <a:prstGeom prst="rect">
            <a:avLst/>
          </a:prstGeom>
        </p:spPr>
      </p:pic>
    </p:spTree>
    <p:extLst>
      <p:ext uri="{BB962C8B-B14F-4D97-AF65-F5344CB8AC3E}">
        <p14:creationId xmlns:p14="http://schemas.microsoft.com/office/powerpoint/2010/main" val="31165357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Box 7"/>
          <p:cNvSpPr txBox="1">
            <a:spLocks noChangeArrowheads="1"/>
          </p:cNvSpPr>
          <p:nvPr/>
        </p:nvSpPr>
        <p:spPr bwMode="auto">
          <a:xfrm>
            <a:off x="687388" y="2466975"/>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b="1">
              <a:latin typeface="Calibri" pitchFamily="34" charset="0"/>
            </a:endParaRPr>
          </a:p>
          <a:p>
            <a:pPr eaLnBrk="1" hangingPunct="1"/>
            <a:endParaRPr lang="en-US">
              <a:latin typeface="Calibri" pitchFamily="34" charset="0"/>
            </a:endParaRPr>
          </a:p>
        </p:txBody>
      </p:sp>
      <p:sp>
        <p:nvSpPr>
          <p:cNvPr id="3" name="Title 2"/>
          <p:cNvSpPr>
            <a:spLocks noGrp="1"/>
          </p:cNvSpPr>
          <p:nvPr>
            <p:ph type="title"/>
          </p:nvPr>
        </p:nvSpPr>
        <p:spPr/>
        <p:txBody>
          <a:bodyPr/>
          <a:lstStyle/>
          <a:p>
            <a:endParaRPr lang="bg-BG"/>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88" y="1489266"/>
            <a:ext cx="4153754" cy="374249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918" y="1489266"/>
            <a:ext cx="4092109" cy="3742491"/>
          </a:xfrm>
          <a:prstGeom prst="rect">
            <a:avLst/>
          </a:prstGeom>
        </p:spPr>
      </p:pic>
    </p:spTree>
    <p:extLst>
      <p:ext uri="{BB962C8B-B14F-4D97-AF65-F5344CB8AC3E}">
        <p14:creationId xmlns:p14="http://schemas.microsoft.com/office/powerpoint/2010/main" val="22140715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Box 7"/>
          <p:cNvSpPr txBox="1">
            <a:spLocks noChangeArrowheads="1"/>
          </p:cNvSpPr>
          <p:nvPr/>
        </p:nvSpPr>
        <p:spPr bwMode="auto">
          <a:xfrm>
            <a:off x="687388" y="2466975"/>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b="1">
              <a:latin typeface="Calibri" pitchFamily="34" charset="0"/>
            </a:endParaRPr>
          </a:p>
          <a:p>
            <a:pPr eaLnBrk="1" hangingPunct="1"/>
            <a:endParaRPr lang="en-US">
              <a:latin typeface="Calibri" pitchFamily="34" charset="0"/>
            </a:endParaRPr>
          </a:p>
        </p:txBody>
      </p:sp>
      <p:sp>
        <p:nvSpPr>
          <p:cNvPr id="3" name="Title 2"/>
          <p:cNvSpPr>
            <a:spLocks noGrp="1"/>
          </p:cNvSpPr>
          <p:nvPr>
            <p:ph type="title"/>
          </p:nvPr>
        </p:nvSpPr>
        <p:spPr/>
        <p:txBody>
          <a:bodyPr/>
          <a:lstStyle/>
          <a:p>
            <a:endParaRPr lang="bg-BG"/>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70" y="1453535"/>
            <a:ext cx="3213803" cy="45710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611" y="1904009"/>
            <a:ext cx="4497719" cy="3670139"/>
          </a:xfrm>
          <a:prstGeom prst="rect">
            <a:avLst/>
          </a:prstGeom>
        </p:spPr>
      </p:pic>
    </p:spTree>
    <p:extLst>
      <p:ext uri="{BB962C8B-B14F-4D97-AF65-F5344CB8AC3E}">
        <p14:creationId xmlns:p14="http://schemas.microsoft.com/office/powerpoint/2010/main" val="29311271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sz="4000" b="1" smtClean="0">
                <a:latin typeface="Arial Narrow" pitchFamily="34" charset="0"/>
              </a:rPr>
              <a:t>На добър час!</a:t>
            </a:r>
            <a:endParaRPr lang="en-US" sz="4000" b="1" smtClean="0">
              <a:latin typeface="Arial Narrow" pitchFamily="34" charset="0"/>
            </a:endParaRPr>
          </a:p>
        </p:txBody>
      </p:sp>
    </p:spTree>
    <p:extLst>
      <p:ext uri="{BB962C8B-B14F-4D97-AF65-F5344CB8AC3E}">
        <p14:creationId xmlns:p14="http://schemas.microsoft.com/office/powerpoint/2010/main" val="38023053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33463" y="3429000"/>
            <a:ext cx="6972300" cy="742950"/>
          </a:xfrm>
        </p:spPr>
        <p:txBody>
          <a:bodyPr anchor="ctr"/>
          <a:lstStyle/>
          <a:p>
            <a:pPr eaLnBrk="1" hangingPunct="1">
              <a:defRPr/>
            </a:pPr>
            <a:r>
              <a:rPr lang="ru-RU" altLang="en-US" sz="2100" b="1" dirty="0" err="1">
                <a:latin typeface="Bookman Old Style" panose="02050604050505020204" pitchFamily="18" charset="0"/>
                <a:cs typeface="Times New Roman" panose="02020603050405020304" pitchFamily="18" charset="0"/>
              </a:rPr>
              <a:t>Визия</a:t>
            </a:r>
            <a:r>
              <a:rPr lang="ru-RU" altLang="en-US" sz="2100" b="1" dirty="0">
                <a:latin typeface="Bookman Old Style" panose="02050604050505020204" pitchFamily="18" charset="0"/>
                <a:cs typeface="Times New Roman" panose="02020603050405020304" pitchFamily="18" charset="0"/>
              </a:rPr>
              <a:t> и Лого. Стратегически </a:t>
            </a:r>
            <a:r>
              <a:rPr lang="ru-RU" altLang="en-US" sz="2100" b="1" dirty="0" err="1">
                <a:latin typeface="Bookman Old Style" panose="02050604050505020204" pitchFamily="18" charset="0"/>
                <a:cs typeface="Times New Roman" panose="02020603050405020304" pitchFamily="18" charset="0"/>
              </a:rPr>
              <a:t>приоритети</a:t>
            </a:r>
            <a:r>
              <a:rPr lang="ru-RU" altLang="en-US" sz="2100" b="1" dirty="0">
                <a:latin typeface="Bookman Old Style" panose="02050604050505020204" pitchFamily="18" charset="0"/>
                <a:cs typeface="Times New Roman" panose="02020603050405020304" pitchFamily="18" charset="0"/>
              </a:rPr>
              <a:t>. Цели на Дистрикт 2482 РИ за 2019-2020 г.</a:t>
            </a:r>
            <a:endParaRPr lang="en-US" sz="2100" b="1" dirty="0">
              <a:latin typeface="Bookman Old Style" panose="02050604050505020204" pitchFamily="18" charset="0"/>
              <a:cs typeface="Times New Roman" panose="02020603050405020304" pitchFamily="18" charset="0"/>
            </a:endParaRPr>
          </a:p>
        </p:txBody>
      </p:sp>
      <p:sp>
        <p:nvSpPr>
          <p:cNvPr id="39939" name="Rectangle 3"/>
          <p:cNvSpPr>
            <a:spLocks noGrp="1" noChangeArrowheads="1"/>
          </p:cNvSpPr>
          <p:nvPr>
            <p:ph type="subTitle" idx="1"/>
          </p:nvPr>
        </p:nvSpPr>
        <p:spPr bwMode="auto">
          <a:xfrm>
            <a:off x="1543050" y="4316017"/>
            <a:ext cx="5243513" cy="9489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1500" b="1">
                <a:latin typeface="Georgia" panose="02040502050405020303" pitchFamily="18" charset="0"/>
                <a:cs typeface="Times New Roman" panose="02020603050405020304" pitchFamily="18" charset="0"/>
              </a:rPr>
              <a:t>Митко Минев, ДГЕ</a:t>
            </a:r>
          </a:p>
          <a:p>
            <a:pPr eaLnBrk="1" hangingPunct="1"/>
            <a:r>
              <a:rPr lang="bg-BG" altLang="en-US" sz="1500" b="1">
                <a:latin typeface="Georgia" panose="02040502050405020303" pitchFamily="18" charset="0"/>
                <a:cs typeface="Times New Roman" panose="02020603050405020304" pitchFamily="18" charset="0"/>
              </a:rPr>
              <a:t>РК Велико Търново</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25520526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vert="horz" wrap="square" numCol="1" anchor="ctr" compatLnSpc="1">
            <a:prstTxWarp prst="textNoShape">
              <a:avLst/>
            </a:prstTxWarp>
          </a:bodyPr>
          <a:lstStyle/>
          <a:p>
            <a:pPr>
              <a:buClr>
                <a:srgbClr val="FFFFFF"/>
              </a:buClr>
              <a:buSzPts val="3000"/>
              <a:defRPr/>
            </a:pPr>
            <a:r>
              <a:rPr lang="ru-RU" altLang="bg-BG" sz="2400" b="1" dirty="0" smtClean="0">
                <a:solidFill>
                  <a:srgbClr val="FFFFFF"/>
                </a:solidFill>
                <a:latin typeface="Georgia" panose="02040502050405020303" pitchFamily="18" charset="0"/>
                <a:sym typeface="Arial Narrow" panose="020B0606020202030204" pitchFamily="34" charset="0"/>
              </a:rPr>
              <a:t>БАСКЕТБОЛЕН ОТБОР ЗА ХОРА В ИНВАЛИДНИ КОЛИЧКИ СОФИЯ-БАЛКАН</a:t>
            </a:r>
            <a:endParaRPr lang="ru-RU" altLang="bg-BG" sz="2400" dirty="0" smtClean="0">
              <a:latin typeface="Georgia" panose="02040502050405020303" pitchFamily="18" charset="0"/>
            </a:endParaRPr>
          </a:p>
        </p:txBody>
      </p:sp>
      <p:sp>
        <p:nvSpPr>
          <p:cNvPr id="40963"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spcBef>
                <a:spcPts val="2400"/>
              </a:spcBef>
              <a:buClr>
                <a:srgbClr val="01B4E7"/>
              </a:buClr>
              <a:buSzPts val="1600"/>
            </a:pPr>
            <a:r>
              <a:rPr lang="ru-RU" altLang="bg-BG" sz="2400" b="1" dirty="0" smtClean="0">
                <a:solidFill>
                  <a:srgbClr val="002060"/>
                </a:solidFill>
                <a:latin typeface="Georgia" pitchFamily="18" charset="0"/>
                <a:sym typeface="Georgia" pitchFamily="18" charset="0"/>
              </a:rPr>
              <a:t>Жечко Балабанов, Паст Президент, РК София-Балкан</a:t>
            </a:r>
            <a:endParaRPr lang="ru-RU" altLang="bg-BG" sz="2400" b="1" dirty="0" smtClean="0">
              <a:solidFill>
                <a:srgbClr val="002060"/>
              </a:solidFill>
              <a:latin typeface="Georgia" pitchFamily="18" charset="0"/>
            </a:endParaRPr>
          </a:p>
        </p:txBody>
      </p:sp>
    </p:spTree>
    <p:extLst>
      <p:ext uri="{BB962C8B-B14F-4D97-AF65-F5344CB8AC3E}">
        <p14:creationId xmlns:p14="http://schemas.microsoft.com/office/powerpoint/2010/main" val="10713827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bg-BG" sz="2000" b="1" dirty="0" smtClean="0">
                <a:solidFill>
                  <a:srgbClr val="FFFFFF"/>
                </a:solidFill>
                <a:latin typeface="Georgia" panose="02040502050405020303" pitchFamily="18" charset="0"/>
                <a:sym typeface="Arial Narrow" pitchFamily="34" charset="0"/>
              </a:rPr>
              <a:t>ТРЕНИРОВКИ</a:t>
            </a:r>
            <a:endParaRPr lang="bg-BG" altLang="bg-BG" sz="2000" b="1" dirty="0" smtClean="0">
              <a:latin typeface="Georgia" panose="02040502050405020303" pitchFamily="18" charset="0"/>
            </a:endParaRPr>
          </a:p>
        </p:txBody>
      </p:sp>
      <p:pic>
        <p:nvPicPr>
          <p:cNvPr id="430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3038" y="1143000"/>
            <a:ext cx="4524375" cy="281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07000"/>
              </a:lnSpc>
              <a:spcAft>
                <a:spcPts val="800"/>
              </a:spcAft>
            </a:pPr>
            <a:r>
              <a:rPr lang="bg-BG" altLang="bg-BG">
                <a:latin typeface="Calibri" pitchFamily="34" charset="0"/>
                <a:ea typeface="Calibri" pitchFamily="34" charset="0"/>
                <a:cs typeface="Times New Roman" pitchFamily="18" charset="0"/>
              </a:rPr>
              <a:t> </a:t>
            </a:r>
          </a:p>
        </p:txBody>
      </p:sp>
      <p:pic>
        <p:nvPicPr>
          <p:cNvPr id="4301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4088" y="1143000"/>
            <a:ext cx="4206875"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4"/>
          <p:cNvSpPr>
            <a:spLocks noChangeArrowheads="1"/>
          </p:cNvSpPr>
          <p:nvPr/>
        </p:nvSpPr>
        <p:spPr bwMode="auto">
          <a:xfrm>
            <a:off x="381000" y="4106863"/>
            <a:ext cx="83677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80000"/>
              </a:lnSpc>
              <a:buClr>
                <a:srgbClr val="4B4742"/>
              </a:buClr>
              <a:buSzPts val="1800"/>
            </a:pPr>
            <a:r>
              <a:rPr lang="ru-RU" altLang="bg-BG" dirty="0">
                <a:solidFill>
                  <a:srgbClr val="002060"/>
                </a:solidFill>
                <a:latin typeface="Georgia" pitchFamily="18" charset="0"/>
                <a:sym typeface="Georgia" pitchFamily="18" charset="0"/>
              </a:rPr>
              <a:t>30 играчи</a:t>
            </a:r>
            <a:endParaRPr lang="ru-RU" altLang="bg-BG" dirty="0">
              <a:solidFill>
                <a:srgbClr val="002060"/>
              </a:solidFill>
            </a:endParaRPr>
          </a:p>
          <a:p>
            <a:pPr algn="ctr" eaLnBrk="1" hangingPunct="1">
              <a:lnSpc>
                <a:spcPct val="80000"/>
              </a:lnSpc>
              <a:buClr>
                <a:srgbClr val="4B4742"/>
              </a:buClr>
              <a:buSzPts val="1800"/>
            </a:pPr>
            <a:r>
              <a:rPr lang="ru-RU" altLang="bg-BG" dirty="0">
                <a:solidFill>
                  <a:srgbClr val="002060"/>
                </a:solidFill>
                <a:latin typeface="Georgia" pitchFamily="18" charset="0"/>
                <a:sym typeface="Georgia" pitchFamily="18" charset="0"/>
              </a:rPr>
              <a:t>3 треньори</a:t>
            </a:r>
          </a:p>
          <a:p>
            <a:pPr eaLnBrk="1" hangingPunct="1">
              <a:buClr>
                <a:srgbClr val="958D85"/>
              </a:buClr>
              <a:buSzPts val="1800"/>
            </a:pPr>
            <a:endParaRPr lang="ru-RU" altLang="bg-BG" dirty="0">
              <a:solidFill>
                <a:srgbClr val="002060"/>
              </a:solidFill>
              <a:latin typeface="Georgia" pitchFamily="18" charset="0"/>
              <a:sym typeface="Georgia" pitchFamily="18" charset="0"/>
            </a:endParaRPr>
          </a:p>
          <a:p>
            <a:pPr eaLnBrk="1" hangingPunct="1">
              <a:buClr>
                <a:srgbClr val="958D85"/>
              </a:buClr>
              <a:buSzPts val="1800"/>
            </a:pPr>
            <a:endParaRPr lang="ru-RU" altLang="bg-BG" dirty="0">
              <a:solidFill>
                <a:srgbClr val="002060"/>
              </a:solidFill>
              <a:latin typeface="Georgia" pitchFamily="18" charset="0"/>
              <a:sym typeface="Georgia" pitchFamily="18" charset="0"/>
            </a:endParaRPr>
          </a:p>
          <a:p>
            <a:pPr eaLnBrk="1" hangingPunct="1">
              <a:buClr>
                <a:srgbClr val="4B4742"/>
              </a:buClr>
              <a:buSzPts val="1800"/>
            </a:pPr>
            <a:r>
              <a:rPr lang="ru-RU" altLang="bg-BG" dirty="0">
                <a:solidFill>
                  <a:srgbClr val="002060"/>
                </a:solidFill>
                <a:latin typeface="Georgia" pitchFamily="18" charset="0"/>
                <a:sym typeface="Georgia" pitchFamily="18" charset="0"/>
              </a:rPr>
              <a:t>Тренировките на отбора се провеждат всеки вторник и четвъртък от 20:30ч. в адаптираната зала за инвалидни колички на Националния стадион „Васил Левски“.</a:t>
            </a:r>
            <a:endParaRPr lang="ru-RU" altLang="bg-BG" dirty="0">
              <a:solidFill>
                <a:srgbClr val="002060"/>
              </a:solidFill>
            </a:endParaRPr>
          </a:p>
        </p:txBody>
      </p:sp>
    </p:spTree>
    <p:extLst>
      <p:ext uri="{BB962C8B-B14F-4D97-AF65-F5344CB8AC3E}">
        <p14:creationId xmlns:p14="http://schemas.microsoft.com/office/powerpoint/2010/main" val="23957674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bg-BG" sz="2400" b="1" dirty="0" smtClean="0">
                <a:solidFill>
                  <a:srgbClr val="FFFFFF"/>
                </a:solidFill>
                <a:latin typeface="Georgia" panose="02040502050405020303" pitchFamily="18" charset="0"/>
                <a:sym typeface="Arial Narrow" pitchFamily="34" charset="0"/>
              </a:rPr>
              <a:t>ПАРТНЬОРИ</a:t>
            </a:r>
            <a:endParaRPr lang="bg-BG" altLang="bg-BG" sz="2400" b="1" dirty="0" smtClean="0">
              <a:latin typeface="Georgia" panose="02040502050405020303" pitchFamily="18" charset="0"/>
            </a:endParaRPr>
          </a:p>
        </p:txBody>
      </p:sp>
      <p:sp>
        <p:nvSpPr>
          <p:cNvPr id="45059" name="Content Placeholder 2"/>
          <p:cNvSpPr>
            <a:spLocks noGrp="1"/>
          </p:cNvSpPr>
          <p:nvPr>
            <p:ph idx="1"/>
          </p:nvPr>
        </p:nvSpPr>
        <p:spPr bwMode="auto">
          <a:xfrm>
            <a:off x="457200" y="1219200"/>
            <a:ext cx="3754438" cy="487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buClr>
                <a:srgbClr val="58585A"/>
              </a:buClr>
              <a:buSzPts val="1800"/>
            </a:pPr>
            <a:r>
              <a:rPr lang="ru-RU" altLang="bg-BG" sz="2000" dirty="0" smtClean="0">
                <a:solidFill>
                  <a:srgbClr val="002060"/>
                </a:solidFill>
                <a:latin typeface="Georgia" pitchFamily="18" charset="0"/>
                <a:sym typeface="Georgia" pitchFamily="18" charset="0"/>
              </a:rPr>
              <a:t>Министерството на младежта и спорта</a:t>
            </a:r>
            <a:endParaRPr lang="ru-RU" altLang="bg-BG" sz="2000" dirty="0" smtClean="0">
              <a:solidFill>
                <a:srgbClr val="002060"/>
              </a:solidFill>
              <a:latin typeface="Georgia" pitchFamily="18" charset="0"/>
            </a:endParaRPr>
          </a:p>
          <a:p>
            <a:pPr>
              <a:spcBef>
                <a:spcPts val="363"/>
              </a:spcBef>
              <a:buClr>
                <a:srgbClr val="58585A"/>
              </a:buClr>
              <a:buSzPts val="1800"/>
            </a:pPr>
            <a:r>
              <a:rPr lang="ru-RU" altLang="bg-BG" sz="2000" dirty="0" smtClean="0">
                <a:solidFill>
                  <a:srgbClr val="002060"/>
                </a:solidFill>
                <a:latin typeface="Georgia" pitchFamily="18" charset="0"/>
                <a:sym typeface="Georgia" pitchFamily="18" charset="0"/>
              </a:rPr>
              <a:t>Българската Федерация по баскетбол</a:t>
            </a:r>
            <a:endParaRPr lang="ru-RU" altLang="bg-BG" sz="2000" dirty="0" smtClean="0">
              <a:solidFill>
                <a:srgbClr val="002060"/>
              </a:solidFill>
              <a:latin typeface="Georgia" pitchFamily="18" charset="0"/>
            </a:endParaRPr>
          </a:p>
          <a:p>
            <a:pPr>
              <a:spcBef>
                <a:spcPts val="363"/>
              </a:spcBef>
              <a:buClr>
                <a:srgbClr val="58585A"/>
              </a:buClr>
              <a:buSzPts val="1800"/>
            </a:pPr>
            <a:r>
              <a:rPr lang="ru-RU" altLang="bg-BG" sz="2000" dirty="0" smtClean="0">
                <a:solidFill>
                  <a:srgbClr val="002060"/>
                </a:solidFill>
                <a:latin typeface="Georgia" pitchFamily="18" charset="0"/>
                <a:sym typeface="Georgia" pitchFamily="18" charset="0"/>
              </a:rPr>
              <a:t>Националната спортна академия</a:t>
            </a:r>
            <a:endParaRPr lang="ru-RU" altLang="bg-BG" sz="2000" dirty="0" smtClean="0">
              <a:solidFill>
                <a:srgbClr val="002060"/>
              </a:solidFill>
              <a:latin typeface="Georgia" pitchFamily="18" charset="0"/>
            </a:endParaRPr>
          </a:p>
          <a:p>
            <a:pPr>
              <a:spcBef>
                <a:spcPts val="363"/>
              </a:spcBef>
              <a:buClr>
                <a:srgbClr val="58585A"/>
              </a:buClr>
              <a:buSzPts val="1800"/>
            </a:pPr>
            <a:r>
              <a:rPr lang="ru-RU" altLang="bg-BG" sz="2000" dirty="0" smtClean="0">
                <a:solidFill>
                  <a:srgbClr val="002060"/>
                </a:solidFill>
                <a:latin typeface="Georgia" pitchFamily="18" charset="0"/>
                <a:sym typeface="Georgia" pitchFamily="18" charset="0"/>
              </a:rPr>
              <a:t>Агенция за хората с увреждания/АХУ/</a:t>
            </a:r>
            <a:endParaRPr lang="ru-RU" altLang="bg-BG" sz="2000" dirty="0" smtClean="0">
              <a:solidFill>
                <a:srgbClr val="002060"/>
              </a:solidFill>
              <a:latin typeface="Georgia" pitchFamily="18" charset="0"/>
            </a:endParaRPr>
          </a:p>
          <a:p>
            <a:pPr>
              <a:spcBef>
                <a:spcPts val="363"/>
              </a:spcBef>
              <a:buClr>
                <a:srgbClr val="58585A"/>
              </a:buClr>
              <a:buSzPts val="1800"/>
            </a:pPr>
            <a:r>
              <a:rPr lang="ru-RU" altLang="bg-BG" sz="2000" dirty="0" smtClean="0">
                <a:solidFill>
                  <a:srgbClr val="002060"/>
                </a:solidFill>
                <a:latin typeface="Georgia" pitchFamily="18" charset="0"/>
                <a:sym typeface="Georgia" pitchFamily="18" charset="0"/>
              </a:rPr>
              <a:t>Холандската баскетболна федерация</a:t>
            </a:r>
            <a:endParaRPr lang="ru-RU" altLang="bg-BG" sz="2000" dirty="0" smtClean="0">
              <a:solidFill>
                <a:srgbClr val="002060"/>
              </a:solidFill>
              <a:latin typeface="Georgia" pitchFamily="18" charset="0"/>
            </a:endParaRPr>
          </a:p>
          <a:p>
            <a:pPr>
              <a:buFont typeface="Arial" pitchFamily="34" charset="0"/>
              <a:buNone/>
            </a:pPr>
            <a:endParaRPr lang="bg-BG" altLang="bg-BG" sz="2000" dirty="0" smtClean="0">
              <a:solidFill>
                <a:srgbClr val="002060"/>
              </a:solidFill>
              <a:latin typeface="Georgia" pitchFamily="18" charset="0"/>
            </a:endParaRPr>
          </a:p>
        </p:txBody>
      </p:sp>
      <p:pic>
        <p:nvPicPr>
          <p:cNvPr id="450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052513"/>
            <a:ext cx="38100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4288" y="3860800"/>
            <a:ext cx="377348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4075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bwMode="auto">
          <a:xfrm>
            <a:off x="457200" y="47625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en-US" altLang="bg-BG" sz="2000" b="1" dirty="0">
                <a:solidFill>
                  <a:srgbClr val="FFFFFF"/>
                </a:solidFill>
                <a:latin typeface="Georgia" panose="02040502050405020303" pitchFamily="18" charset="0"/>
                <a:sym typeface="Arial Narrow" pitchFamily="34" charset="0"/>
              </a:rPr>
              <a:t>ОБУЧИТЕЛНИ СЕМИНАРИ</a:t>
            </a:r>
            <a:endParaRPr lang="bg-BG" altLang="bg-BG" sz="2000" b="1" dirty="0">
              <a:solidFill>
                <a:srgbClr val="FFFFFF"/>
              </a:solidFill>
              <a:latin typeface="Georgia" panose="02040502050405020303" pitchFamily="18" charset="0"/>
            </a:endParaRPr>
          </a:p>
        </p:txBody>
      </p:sp>
      <p:sp>
        <p:nvSpPr>
          <p:cNvPr id="46083" name="Content Placeholder 2"/>
          <p:cNvSpPr>
            <a:spLocks noGrp="1"/>
          </p:cNvSpPr>
          <p:nvPr>
            <p:ph idx="1"/>
          </p:nvPr>
        </p:nvSpPr>
        <p:spPr bwMode="auto">
          <a:xfrm>
            <a:off x="457200" y="1219200"/>
            <a:ext cx="34671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spcBef>
                <a:spcPct val="0"/>
              </a:spcBef>
              <a:buClr>
                <a:srgbClr val="4B4742"/>
              </a:buClr>
              <a:buSzPts val="1400"/>
              <a:buFont typeface="Arial" pitchFamily="34" charset="0"/>
              <a:buNone/>
            </a:pPr>
            <a:r>
              <a:rPr lang="ru-RU" altLang="bg-BG" sz="1200" dirty="0" smtClean="0">
                <a:solidFill>
                  <a:srgbClr val="002060"/>
                </a:solidFill>
                <a:latin typeface="Georgia" pitchFamily="18" charset="0"/>
                <a:sym typeface="Georgia" pitchFamily="18" charset="0"/>
              </a:rPr>
              <a:t>Обучителен семинар с Европейската федерация по баскетбол за хора в инвалидни колички (ФИБА) през пролетта на 2009г. в НСА. </a:t>
            </a:r>
            <a:endParaRPr lang="ru-RU" altLang="bg-BG" sz="1200" dirty="0" smtClean="0">
              <a:solidFill>
                <a:srgbClr val="002060"/>
              </a:solidFill>
              <a:latin typeface="Georgia" pitchFamily="18" charset="0"/>
            </a:endParaRPr>
          </a:p>
          <a:p>
            <a:pPr marL="0" indent="0" algn="just">
              <a:spcBef>
                <a:spcPct val="0"/>
              </a:spcBef>
              <a:buClr>
                <a:srgbClr val="958D85"/>
              </a:buClr>
              <a:buSzPts val="1400"/>
              <a:buFont typeface="Arial" pitchFamily="34" charset="0"/>
              <a:buNone/>
            </a:pPr>
            <a:endParaRPr lang="ru-RU" altLang="bg-BG" sz="1200" dirty="0" smtClean="0">
              <a:solidFill>
                <a:srgbClr val="002060"/>
              </a:solidFill>
              <a:latin typeface="Georgia" pitchFamily="18" charset="0"/>
              <a:sym typeface="Georgia" pitchFamily="18" charset="0"/>
            </a:endParaRPr>
          </a:p>
          <a:p>
            <a:pPr marL="0" indent="0" algn="just">
              <a:spcBef>
                <a:spcPct val="0"/>
              </a:spcBef>
              <a:buClr>
                <a:srgbClr val="4B4742"/>
              </a:buClr>
              <a:buSzPts val="1400"/>
              <a:buFont typeface="Arial" pitchFamily="34" charset="0"/>
              <a:buNone/>
            </a:pPr>
            <a:r>
              <a:rPr lang="ru-RU" altLang="bg-BG" sz="1200" b="1" dirty="0" smtClean="0">
                <a:solidFill>
                  <a:srgbClr val="002060"/>
                </a:solidFill>
                <a:latin typeface="Georgia" pitchFamily="18" charset="0"/>
                <a:sym typeface="Georgia" pitchFamily="18" charset="0"/>
              </a:rPr>
              <a:t>Семинарът поставя основаната за развитие на спорта в България.</a:t>
            </a:r>
            <a:endParaRPr lang="ru-RU" altLang="bg-BG" sz="1200" dirty="0" smtClean="0">
              <a:solidFill>
                <a:srgbClr val="002060"/>
              </a:solidFill>
              <a:latin typeface="Georgia" pitchFamily="18" charset="0"/>
            </a:endParaRPr>
          </a:p>
          <a:p>
            <a:pPr marL="0" indent="0" algn="just">
              <a:spcBef>
                <a:spcPct val="0"/>
              </a:spcBef>
              <a:buClr>
                <a:srgbClr val="958D85"/>
              </a:buClr>
              <a:buSzPts val="1400"/>
              <a:buFont typeface="Arial" pitchFamily="34" charset="0"/>
              <a:buNone/>
            </a:pPr>
            <a:endParaRPr lang="ru-RU" altLang="bg-BG" sz="1200" b="1" dirty="0" smtClean="0">
              <a:solidFill>
                <a:srgbClr val="002060"/>
              </a:solidFill>
              <a:latin typeface="Georgia" pitchFamily="18" charset="0"/>
              <a:sym typeface="Georgia" pitchFamily="18" charset="0"/>
            </a:endParaRPr>
          </a:p>
          <a:p>
            <a:pPr marL="0" indent="0" algn="just">
              <a:spcBef>
                <a:spcPct val="0"/>
              </a:spcBef>
              <a:buClr>
                <a:srgbClr val="958D85"/>
              </a:buClr>
              <a:buSzPts val="1400"/>
              <a:buFont typeface="Arial" pitchFamily="34" charset="0"/>
              <a:buNone/>
            </a:pPr>
            <a:endParaRPr lang="ru-RU" altLang="bg-BG" sz="1200" dirty="0" smtClean="0">
              <a:solidFill>
                <a:srgbClr val="002060"/>
              </a:solidFill>
              <a:latin typeface="Georgia" pitchFamily="18" charset="0"/>
              <a:sym typeface="Georgia" pitchFamily="18" charset="0"/>
            </a:endParaRPr>
          </a:p>
          <a:p>
            <a:pPr marL="0" indent="0" algn="just">
              <a:spcBef>
                <a:spcPct val="0"/>
              </a:spcBef>
              <a:buClr>
                <a:srgbClr val="4B4742"/>
              </a:buClr>
              <a:buSzPts val="1400"/>
              <a:buFont typeface="Arial" pitchFamily="34" charset="0"/>
              <a:buNone/>
            </a:pPr>
            <a:r>
              <a:rPr lang="ru-RU" altLang="bg-BG" sz="1200" dirty="0" smtClean="0">
                <a:solidFill>
                  <a:srgbClr val="002060"/>
                </a:solidFill>
                <a:latin typeface="Georgia" pitchFamily="18" charset="0"/>
                <a:sym typeface="Georgia" pitchFamily="18" charset="0"/>
              </a:rPr>
              <a:t>През есента на 2009г. ФИБА участва в четиридневен тренировъчен лагер за играчите на стадион „Васил Левски” в адаптираната зала за хора в инвалидни колички. </a:t>
            </a:r>
            <a:endParaRPr lang="ru-RU" altLang="bg-BG" sz="1200" dirty="0" smtClean="0">
              <a:solidFill>
                <a:srgbClr val="002060"/>
              </a:solidFill>
              <a:latin typeface="Georgia" pitchFamily="18" charset="0"/>
            </a:endParaRPr>
          </a:p>
          <a:p>
            <a:pPr marL="0" indent="0" algn="just">
              <a:spcBef>
                <a:spcPct val="0"/>
              </a:spcBef>
              <a:buClr>
                <a:srgbClr val="958D85"/>
              </a:buClr>
              <a:buSzPts val="1400"/>
              <a:buFont typeface="Arial" pitchFamily="34" charset="0"/>
              <a:buNone/>
            </a:pPr>
            <a:endParaRPr lang="ru-RU" altLang="bg-BG" sz="1200" dirty="0" smtClean="0">
              <a:solidFill>
                <a:srgbClr val="002060"/>
              </a:solidFill>
              <a:latin typeface="Georgia" pitchFamily="18" charset="0"/>
              <a:sym typeface="Georgia" pitchFamily="18" charset="0"/>
            </a:endParaRPr>
          </a:p>
          <a:p>
            <a:pPr marL="0" indent="0" algn="just">
              <a:spcBef>
                <a:spcPct val="0"/>
              </a:spcBef>
              <a:buClr>
                <a:srgbClr val="4B4742"/>
              </a:buClr>
              <a:buSzPts val="1400"/>
              <a:buFont typeface="Arial" pitchFamily="34" charset="0"/>
              <a:buNone/>
            </a:pPr>
            <a:r>
              <a:rPr lang="ru-RU" altLang="bg-BG" sz="1200" b="1" dirty="0" smtClean="0">
                <a:solidFill>
                  <a:srgbClr val="002060"/>
                </a:solidFill>
                <a:latin typeface="Georgia" pitchFamily="18" charset="0"/>
                <a:sym typeface="Georgia" pitchFamily="18" charset="0"/>
              </a:rPr>
              <a:t>Тези четири дни, от интензивни тренировки, успяват да развият качества и умения у всеки един от играчите, да ги сплоти като колектив, да им вдъхне кураж и увереност за развитие, хъс за игра и постигане на по-големи резултати.</a:t>
            </a:r>
            <a:endParaRPr lang="ru-RU" altLang="bg-BG" sz="1200" dirty="0" smtClean="0">
              <a:solidFill>
                <a:srgbClr val="002060"/>
              </a:solidFill>
              <a:latin typeface="Georgia" pitchFamily="18" charset="0"/>
            </a:endParaRPr>
          </a:p>
          <a:p>
            <a:pPr marL="0" indent="0"/>
            <a:endParaRPr lang="bg-BG" altLang="bg-BG" dirty="0" smtClean="0">
              <a:solidFill>
                <a:srgbClr val="002060"/>
              </a:solidFill>
              <a:latin typeface="Georgia" pitchFamily="18" charset="0"/>
            </a:endParaRPr>
          </a:p>
        </p:txBody>
      </p:sp>
      <p:pic>
        <p:nvPicPr>
          <p:cNvPr id="460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77925"/>
            <a:ext cx="35306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649663"/>
            <a:ext cx="35306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0248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en-US" altLang="bg-BG" sz="1800" b="1">
                <a:solidFill>
                  <a:srgbClr val="FFFFFF"/>
                </a:solidFill>
                <a:latin typeface="Georgia" panose="02040502050405020303" pitchFamily="18" charset="0"/>
                <a:sym typeface="Arial Narrow" pitchFamily="34" charset="0"/>
              </a:rPr>
              <a:t>УСПЕХЪТ ВОДИ ДО СЪЗДАВАНЕТО НА ДРУГИ ОТБОРИ</a:t>
            </a:r>
            <a:endParaRPr lang="bg-BG" altLang="bg-BG" sz="1800" b="1">
              <a:solidFill>
                <a:srgbClr val="FFFFFF"/>
              </a:solidFill>
              <a:latin typeface="Georgia" panose="02040502050405020303" pitchFamily="18" charset="0"/>
            </a:endParaRPr>
          </a:p>
        </p:txBody>
      </p:sp>
      <p:sp>
        <p:nvSpPr>
          <p:cNvPr id="43011" name="Content Placeholder 2"/>
          <p:cNvSpPr>
            <a:spLocks noGrp="1"/>
          </p:cNvSpPr>
          <p:nvPr>
            <p:ph idx="1"/>
          </p:nvPr>
        </p:nvSpPr>
        <p:spPr bwMode="auto">
          <a:xfrm>
            <a:off x="539750" y="1341438"/>
            <a:ext cx="3671888" cy="4824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Bef>
                <a:spcPts val="0"/>
              </a:spcBef>
              <a:spcAft>
                <a:spcPts val="0"/>
              </a:spcAft>
              <a:buClr>
                <a:srgbClr val="58585A"/>
              </a:buClr>
              <a:buSzPts val="1800"/>
              <a:buFont typeface="Arial"/>
              <a:buChar char="•"/>
              <a:defRPr/>
            </a:pPr>
            <a:r>
              <a:rPr lang="ru-RU" sz="1400" dirty="0">
                <a:solidFill>
                  <a:srgbClr val="002060"/>
                </a:solidFill>
                <a:sym typeface="Georgia"/>
              </a:rPr>
              <a:t>Ротари и Ротаракт клубoвете от Варна и Бургас създават следващите баскетболни отбори за хора в инвалидни колички (2014г.)</a:t>
            </a:r>
            <a:endParaRPr lang="ru-RU" sz="1400" dirty="0">
              <a:solidFill>
                <a:srgbClr val="002060"/>
              </a:solidFill>
            </a:endParaRPr>
          </a:p>
          <a:p>
            <a:pPr indent="-228600" algn="just">
              <a:spcBef>
                <a:spcPts val="360"/>
              </a:spcBef>
              <a:spcAft>
                <a:spcPts val="0"/>
              </a:spcAft>
              <a:buClr>
                <a:schemeClr val="dk1"/>
              </a:buClr>
              <a:buSzPts val="1800"/>
              <a:buFont typeface="Arial" pitchFamily="34" charset="0"/>
              <a:buNone/>
              <a:defRPr/>
            </a:pPr>
            <a:endParaRPr lang="ru-RU" sz="1400" dirty="0">
              <a:solidFill>
                <a:srgbClr val="002060"/>
              </a:solidFill>
              <a:sym typeface="Georgia"/>
            </a:endParaRPr>
          </a:p>
          <a:p>
            <a:pPr algn="just">
              <a:spcBef>
                <a:spcPts val="360"/>
              </a:spcBef>
              <a:spcAft>
                <a:spcPts val="0"/>
              </a:spcAft>
              <a:buClr>
                <a:srgbClr val="4B4742"/>
              </a:buClr>
              <a:buSzPts val="1800"/>
              <a:buFont typeface="Arial"/>
              <a:buChar char="•"/>
              <a:defRPr/>
            </a:pPr>
            <a:r>
              <a:rPr lang="ru-RU" sz="1400" dirty="0">
                <a:solidFill>
                  <a:srgbClr val="002060"/>
                </a:solidFill>
                <a:sym typeface="Georgia"/>
              </a:rPr>
              <a:t>Баскетболният отбор на ЦСКА поема 8 от най-добрите състезатели на София-Балкан (2017г.).</a:t>
            </a:r>
            <a:endParaRPr lang="ru-RU" sz="1400" dirty="0">
              <a:solidFill>
                <a:srgbClr val="002060"/>
              </a:solidFill>
            </a:endParaRPr>
          </a:p>
          <a:p>
            <a:pPr indent="-228600" algn="just">
              <a:spcBef>
                <a:spcPts val="360"/>
              </a:spcBef>
              <a:spcAft>
                <a:spcPts val="0"/>
              </a:spcAft>
              <a:buClr>
                <a:schemeClr val="dk1"/>
              </a:buClr>
              <a:buSzPts val="1800"/>
              <a:buFont typeface="Arial" pitchFamily="34" charset="0"/>
              <a:buNone/>
              <a:defRPr/>
            </a:pPr>
            <a:endParaRPr lang="ru-RU" sz="1400" dirty="0">
              <a:solidFill>
                <a:srgbClr val="002060"/>
              </a:solidFill>
              <a:sym typeface="Georgia"/>
            </a:endParaRPr>
          </a:p>
          <a:p>
            <a:pPr algn="just">
              <a:spcBef>
                <a:spcPts val="360"/>
              </a:spcBef>
              <a:spcAft>
                <a:spcPts val="0"/>
              </a:spcAft>
              <a:buClr>
                <a:srgbClr val="58585A"/>
              </a:buClr>
              <a:buSzPts val="1800"/>
              <a:buFont typeface="Arial"/>
              <a:buChar char="•"/>
              <a:defRPr/>
            </a:pPr>
            <a:r>
              <a:rPr lang="ru-RU" sz="1400" dirty="0">
                <a:solidFill>
                  <a:srgbClr val="002060"/>
                </a:solidFill>
                <a:sym typeface="Georgia"/>
              </a:rPr>
              <a:t>Трима играчи от София - Балкан и ЦСКА участват в един от кръговете на гръцкия шампионат (2018г.)</a:t>
            </a:r>
          </a:p>
          <a:p>
            <a:pPr algn="just">
              <a:spcBef>
                <a:spcPts val="360"/>
              </a:spcBef>
              <a:buSzPts val="1800"/>
              <a:defRPr/>
            </a:pPr>
            <a:r>
              <a:rPr lang="ru-RU" sz="1400" dirty="0">
                <a:solidFill>
                  <a:srgbClr val="002060"/>
                </a:solidFill>
              </a:rPr>
              <a:t>Алберто Иванов от Тийм Бургас е закупен от Турското първенство (2018)</a:t>
            </a:r>
          </a:p>
          <a:p>
            <a:pPr algn="just">
              <a:spcBef>
                <a:spcPts val="360"/>
              </a:spcBef>
              <a:buSzPts val="1800"/>
              <a:defRPr/>
            </a:pPr>
            <a:r>
              <a:rPr lang="ru-RU" sz="1400" dirty="0">
                <a:solidFill>
                  <a:srgbClr val="002060"/>
                </a:solidFill>
              </a:rPr>
              <a:t>Николай Ваклинов и Георги Иванов от ЦСКА заминават да играят за Панатинайкос</a:t>
            </a:r>
          </a:p>
          <a:p>
            <a:pPr algn="just">
              <a:spcBef>
                <a:spcPts val="360"/>
              </a:spcBef>
              <a:spcAft>
                <a:spcPts val="0"/>
              </a:spcAft>
              <a:buSzPts val="1800"/>
              <a:defRPr/>
            </a:pPr>
            <a:r>
              <a:rPr lang="ru-RU" sz="1400" dirty="0">
                <a:solidFill>
                  <a:srgbClr val="002060"/>
                </a:solidFill>
              </a:rPr>
              <a:t>С помоща на РК София - Балкан </a:t>
            </a:r>
            <a:r>
              <a:rPr lang="ru-RU" sz="1400" dirty="0" smtClean="0">
                <a:solidFill>
                  <a:srgbClr val="002060"/>
                </a:solidFill>
              </a:rPr>
              <a:t>се създава </a:t>
            </a:r>
            <a:r>
              <a:rPr lang="ru-RU" sz="1400" dirty="0">
                <a:solidFill>
                  <a:srgbClr val="002060"/>
                </a:solidFill>
              </a:rPr>
              <a:t>БКХУ Левски (2019)</a:t>
            </a:r>
          </a:p>
          <a:p>
            <a:pPr>
              <a:defRPr/>
            </a:pPr>
            <a:endParaRPr lang="bg-BG" altLang="bg-BG" sz="2000" dirty="0" smtClean="0">
              <a:solidFill>
                <a:srgbClr val="002060"/>
              </a:solidFill>
              <a:latin typeface="Georgia" panose="02040502050405020303" pitchFamily="18" charset="0"/>
            </a:endParaRPr>
          </a:p>
        </p:txBody>
      </p:sp>
      <p:pic>
        <p:nvPicPr>
          <p:cNvPr id="471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179513"/>
            <a:ext cx="3425825"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1288" y="3943350"/>
            <a:ext cx="347027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851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Нашите цели като екип – с фокус хората в организацията</a:t>
            </a:r>
            <a:endParaRPr lang="bg-BG" altLang="bg-BG" smtClean="0">
              <a:latin typeface="Arial Narrow" pitchFamily="34" charset="0"/>
            </a:endParaRPr>
          </a:p>
        </p:txBody>
      </p:sp>
      <p:sp>
        <p:nvSpPr>
          <p:cNvPr id="3" name="Content Placeholder 2">
            <a:extLst>
              <a:ext uri="{FF2B5EF4-FFF2-40B4-BE49-F238E27FC236}">
                <a16:creationId xmlns:a16="http://schemas.microsoft.com/office/drawing/2014/main" xmlns="" id="{FEC04C5E-8EF2-4B3E-8813-2A7E1E06E974}"/>
              </a:ext>
            </a:extLst>
          </p:cNvPr>
          <p:cNvSpPr>
            <a:spLocks noGrp="1"/>
          </p:cNvSpPr>
          <p:nvPr>
            <p:ph idx="1"/>
          </p:nvPr>
        </p:nvSpPr>
        <p:spPr>
          <a:solidFill>
            <a:schemeClr val="accent2">
              <a:lumMod val="20000"/>
              <a:lumOff val="80000"/>
            </a:schemeClr>
          </a:solidFill>
        </p:spPr>
        <p:txBody>
          <a:bodyPr/>
          <a:lstStyle/>
          <a:p>
            <a:pPr marL="0" indent="0">
              <a:buFont typeface="Arial" pitchFamily="34" charset="0"/>
              <a:buNone/>
              <a:defRPr/>
            </a:pPr>
            <a:r>
              <a:rPr lang="bg-BG" sz="1600" b="1" dirty="0"/>
              <a:t>Разширяване на нашия обхват</a:t>
            </a:r>
            <a:endParaRPr lang="bg-BG" sz="1600" dirty="0"/>
          </a:p>
          <a:p>
            <a:pPr>
              <a:defRPr/>
            </a:pPr>
            <a:r>
              <a:rPr lang="bg-BG" sz="1600" dirty="0"/>
              <a:t>Постигане на ръст и многообразие в членството</a:t>
            </a:r>
          </a:p>
          <a:p>
            <a:pPr>
              <a:defRPr/>
            </a:pPr>
            <a:r>
              <a:rPr lang="bg-BG" sz="1600" dirty="0"/>
              <a:t>Създаване на нови канали за членство и въздействие</a:t>
            </a:r>
          </a:p>
          <a:p>
            <a:pPr>
              <a:defRPr/>
            </a:pPr>
            <a:endParaRPr lang="bg-BG" dirty="0"/>
          </a:p>
        </p:txBody>
      </p:sp>
      <p:sp>
        <p:nvSpPr>
          <p:cNvPr id="4" name="Rectangle 3">
            <a:extLst>
              <a:ext uri="{FF2B5EF4-FFF2-40B4-BE49-F238E27FC236}">
                <a16:creationId xmlns:a16="http://schemas.microsoft.com/office/drawing/2014/main" xmlns="" id="{6B33C61A-7AD2-4D64-B24D-8F6C099EECAD}"/>
              </a:ext>
            </a:extLst>
          </p:cNvPr>
          <p:cNvSpPr/>
          <p:nvPr/>
        </p:nvSpPr>
        <p:spPr>
          <a:xfrm>
            <a:off x="250825" y="3716338"/>
            <a:ext cx="8512175" cy="2062162"/>
          </a:xfrm>
          <a:prstGeom prst="rect">
            <a:avLst/>
          </a:prstGeom>
          <a:solidFill>
            <a:schemeClr val="accent1">
              <a:lumMod val="20000"/>
              <a:lumOff val="80000"/>
            </a:schemeClr>
          </a:solidFill>
        </p:spPr>
        <p:txBody>
          <a:bodyPr>
            <a:spAutoFit/>
          </a:bodyPr>
          <a:lstStyle/>
          <a:p>
            <a:pPr marL="285750" indent="-285750">
              <a:buFont typeface="Wingdings" panose="05000000000000000000" pitchFamily="2" charset="2"/>
              <a:buChar char="Ø"/>
              <a:defRPr/>
            </a:pPr>
            <a:r>
              <a:rPr lang="bg-BG" sz="1600" b="1" dirty="0">
                <a:solidFill>
                  <a:srgbClr val="002060"/>
                </a:solidFill>
                <a:latin typeface="Georgia" panose="02040502050405020303" pitchFamily="18" charset="0"/>
              </a:rPr>
              <a:t>Да идентифицираме нови сегменти на бизнеса и на професионалната общност</a:t>
            </a:r>
            <a:r>
              <a:rPr lang="bg-BG" sz="1600" dirty="0">
                <a:solidFill>
                  <a:srgbClr val="002060"/>
                </a:solidFill>
                <a:latin typeface="Georgia" panose="02040502050405020303" pitchFamily="18" charset="0"/>
              </a:rPr>
              <a:t>, непредставени като членство до момента. </a:t>
            </a:r>
          </a:p>
          <a:p>
            <a:pPr marL="285750" indent="-285750">
              <a:buFont typeface="Wingdings" panose="05000000000000000000" pitchFamily="2" charset="2"/>
              <a:buChar char="Ø"/>
              <a:defRPr/>
            </a:pPr>
            <a:endParaRPr lang="bg-BG" sz="1600" dirty="0">
              <a:solidFill>
                <a:srgbClr val="002060"/>
              </a:solidFill>
              <a:latin typeface="Georgia" panose="02040502050405020303" pitchFamily="18" charset="0"/>
            </a:endParaRPr>
          </a:p>
          <a:p>
            <a:pPr marL="285750" indent="-285750">
              <a:buFont typeface="Wingdings" panose="05000000000000000000" pitchFamily="2" charset="2"/>
              <a:buChar char="Ø"/>
              <a:defRPr/>
            </a:pPr>
            <a:r>
              <a:rPr lang="bg-BG" sz="1600" b="1" dirty="0">
                <a:solidFill>
                  <a:srgbClr val="002060"/>
                </a:solidFill>
                <a:latin typeface="Georgia" panose="02040502050405020303" pitchFamily="18" charset="0"/>
              </a:rPr>
              <a:t>Да насърчим многообразието </a:t>
            </a:r>
            <a:r>
              <a:rPr lang="bg-BG" sz="1600" dirty="0">
                <a:solidFill>
                  <a:srgbClr val="002060"/>
                </a:solidFill>
                <a:latin typeface="Georgia" panose="02040502050405020303" pitchFamily="18" charset="0"/>
              </a:rPr>
              <a:t>в клуба, като търсим представяне на всички възрастови групи, увеличаване на броя на жените и младите хора.</a:t>
            </a:r>
          </a:p>
          <a:p>
            <a:pPr marL="285750" indent="-285750">
              <a:buFont typeface="Wingdings" panose="05000000000000000000" pitchFamily="2" charset="2"/>
              <a:buChar char="Ø"/>
              <a:defRPr/>
            </a:pPr>
            <a:endParaRPr lang="bg-BG" sz="1600" dirty="0">
              <a:solidFill>
                <a:srgbClr val="002060"/>
              </a:solidFill>
              <a:latin typeface="Georgia" panose="02040502050405020303" pitchFamily="18" charset="0"/>
            </a:endParaRPr>
          </a:p>
          <a:p>
            <a:pPr marL="285750" indent="-285750">
              <a:buFont typeface="Wingdings" panose="05000000000000000000" pitchFamily="2" charset="2"/>
              <a:buChar char="Ø"/>
              <a:defRPr/>
            </a:pPr>
            <a:r>
              <a:rPr lang="bg-BG" sz="1600" dirty="0">
                <a:solidFill>
                  <a:srgbClr val="002060"/>
                </a:solidFill>
                <a:latin typeface="Georgia" panose="02040502050405020303" pitchFamily="18" charset="0"/>
              </a:rPr>
              <a:t>С целенасочена комуникация </a:t>
            </a:r>
            <a:r>
              <a:rPr lang="bg-BG" sz="1600" b="1" dirty="0">
                <a:solidFill>
                  <a:srgbClr val="002060"/>
                </a:solidFill>
                <a:latin typeface="Georgia" panose="02040502050405020303" pitchFamily="18" charset="0"/>
              </a:rPr>
              <a:t>да направим Ротари желан избор </a:t>
            </a:r>
            <a:r>
              <a:rPr lang="bg-BG" sz="1600" dirty="0">
                <a:solidFill>
                  <a:srgbClr val="002060"/>
                </a:solidFill>
                <a:latin typeface="Georgia" panose="02040502050405020303" pitchFamily="18" charset="0"/>
              </a:rPr>
              <a:t>за</a:t>
            </a:r>
            <a:r>
              <a:rPr lang="bg-BG" sz="1600" b="1" dirty="0">
                <a:solidFill>
                  <a:srgbClr val="002060"/>
                </a:solidFill>
                <a:latin typeface="Georgia" panose="02040502050405020303" pitchFamily="18" charset="0"/>
              </a:rPr>
              <a:t> </a:t>
            </a:r>
            <a:r>
              <a:rPr lang="bg-BG" sz="1600" dirty="0">
                <a:solidFill>
                  <a:srgbClr val="002060"/>
                </a:solidFill>
                <a:latin typeface="Georgia" panose="02040502050405020303" pitchFamily="18" charset="0"/>
              </a:rPr>
              <a:t>свързване на </a:t>
            </a:r>
            <a:r>
              <a:rPr lang="bg-BG" sz="1600" b="1" dirty="0">
                <a:solidFill>
                  <a:srgbClr val="002060"/>
                </a:solidFill>
                <a:latin typeface="Georgia" panose="02040502050405020303" pitchFamily="18" charset="0"/>
              </a:rPr>
              <a:t>професионалисти и лидери </a:t>
            </a:r>
            <a:r>
              <a:rPr lang="bg-BG" sz="1600" dirty="0">
                <a:solidFill>
                  <a:srgbClr val="002060"/>
                </a:solidFill>
                <a:latin typeface="Georgia" panose="02040502050405020303" pitchFamily="18" charset="0"/>
              </a:rPr>
              <a:t>с нагласа за работа в полза на общността.</a:t>
            </a:r>
          </a:p>
        </p:txBody>
      </p:sp>
    </p:spTree>
    <p:extLst>
      <p:ext uri="{BB962C8B-B14F-4D97-AF65-F5344CB8AC3E}">
        <p14:creationId xmlns:p14="http://schemas.microsoft.com/office/powerpoint/2010/main" val="26176416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en-US" altLang="bg-BG" sz="1800" b="1">
                <a:solidFill>
                  <a:srgbClr val="FFFFFF"/>
                </a:solidFill>
                <a:latin typeface="Georgia" panose="02040502050405020303" pitchFamily="18" charset="0"/>
                <a:sym typeface="Arial Narrow" pitchFamily="34" charset="0"/>
              </a:rPr>
              <a:t>МАЧОВЕ И ТУРНИРИ</a:t>
            </a:r>
            <a:endParaRPr lang="bg-BG" altLang="bg-BG" sz="1800" b="1">
              <a:solidFill>
                <a:srgbClr val="FFFFFF"/>
              </a:solidFill>
              <a:latin typeface="Georgia" panose="02040502050405020303" pitchFamily="18" charset="0"/>
            </a:endParaRPr>
          </a:p>
        </p:txBody>
      </p:sp>
      <p:sp>
        <p:nvSpPr>
          <p:cNvPr id="48131" name="Content Placeholder 2"/>
          <p:cNvSpPr>
            <a:spLocks noGrp="1"/>
          </p:cNvSpPr>
          <p:nvPr>
            <p:ph idx="1"/>
          </p:nvPr>
        </p:nvSpPr>
        <p:spPr bwMode="auto">
          <a:xfrm>
            <a:off x="457200" y="1219200"/>
            <a:ext cx="36830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defTabSz="914400" eaLnBrk="1" hangingPunct="1">
              <a:spcBef>
                <a:spcPct val="0"/>
              </a:spcBef>
              <a:buClr>
                <a:srgbClr val="4B4742"/>
              </a:buClr>
              <a:buSzPts val="1400"/>
            </a:pPr>
            <a:r>
              <a:rPr lang="ru-RU" altLang="bg-BG" sz="1400" dirty="0" smtClean="0">
                <a:solidFill>
                  <a:srgbClr val="002060"/>
                </a:solidFill>
                <a:latin typeface="Georgia" pitchFamily="18" charset="0"/>
                <a:sym typeface="Georgia" pitchFamily="18" charset="0"/>
              </a:rPr>
              <a:t>Множество демонстративни мачове в България и съседните балкански държави;</a:t>
            </a:r>
          </a:p>
          <a:p>
            <a:pPr algn="just" defTabSz="914400" eaLnBrk="1" hangingPunct="1">
              <a:spcBef>
                <a:spcPct val="0"/>
              </a:spcBef>
              <a:buClr>
                <a:srgbClr val="4B4742"/>
              </a:buClr>
              <a:buSzPts val="1400"/>
            </a:pPr>
            <a:r>
              <a:rPr lang="ru-RU" altLang="bg-BG" sz="1400" dirty="0" smtClean="0">
                <a:solidFill>
                  <a:srgbClr val="002060"/>
                </a:solidFill>
                <a:latin typeface="Georgia" pitchFamily="18" charset="0"/>
                <a:sym typeface="Georgia" pitchFamily="18" charset="0"/>
              </a:rPr>
              <a:t>Провеждане на национални и балкански турнири;</a:t>
            </a:r>
          </a:p>
          <a:p>
            <a:pPr algn="just" defTabSz="914400" eaLnBrk="1" hangingPunct="1">
              <a:spcBef>
                <a:spcPct val="0"/>
              </a:spcBef>
              <a:buClr>
                <a:srgbClr val="4B4742"/>
              </a:buClr>
              <a:buSzPts val="1400"/>
            </a:pPr>
            <a:r>
              <a:rPr lang="ru-RU" altLang="bg-BG" sz="1400" dirty="0" smtClean="0">
                <a:solidFill>
                  <a:srgbClr val="002060"/>
                </a:solidFill>
                <a:latin typeface="Georgia" pitchFamily="18" charset="0"/>
                <a:sym typeface="Georgia" pitchFamily="18" charset="0"/>
              </a:rPr>
              <a:t>Национален шампионат и Купа България;</a:t>
            </a:r>
          </a:p>
          <a:p>
            <a:pPr algn="just" defTabSz="914400" eaLnBrk="1" hangingPunct="1">
              <a:spcBef>
                <a:spcPts val="275"/>
              </a:spcBef>
              <a:buClr>
                <a:srgbClr val="58585A"/>
              </a:buClr>
              <a:buSzPts val="1400"/>
            </a:pPr>
            <a:r>
              <a:rPr lang="ru-RU" altLang="bg-BG" sz="1400" dirty="0" smtClean="0">
                <a:solidFill>
                  <a:srgbClr val="002060"/>
                </a:solidFill>
                <a:latin typeface="Georgia" pitchFamily="18" charset="0"/>
                <a:sym typeface="Georgia" pitchFamily="18" charset="0"/>
              </a:rPr>
              <a:t>Създаване на Национален отбор и първо участие на България в европейски шамионат в Кипър (2017г.);</a:t>
            </a:r>
          </a:p>
          <a:p>
            <a:pPr algn="just" defTabSz="914400" eaLnBrk="1" hangingPunct="1">
              <a:spcBef>
                <a:spcPts val="275"/>
              </a:spcBef>
              <a:buClr>
                <a:srgbClr val="58585A"/>
              </a:buClr>
              <a:buSzPts val="1400"/>
            </a:pPr>
            <a:r>
              <a:rPr lang="ru-RU" altLang="bg-BG" sz="1400" dirty="0" smtClean="0">
                <a:solidFill>
                  <a:srgbClr val="002060"/>
                </a:solidFill>
                <a:latin typeface="Georgia" pitchFamily="18" charset="0"/>
                <a:sym typeface="Georgia" pitchFamily="18" charset="0"/>
              </a:rPr>
              <a:t>За първи път България приема домакинството за европейския шампионат за мъже в дивизия “C”, който ще се проведе в периода 29.07-04.08. В шампионата ще вземат участие националните тимове на Чехия, Гърция, Унгария, Ирландия, Португалия, Сърбия и разбира се България.</a:t>
            </a:r>
          </a:p>
          <a:p>
            <a:pPr defTabSz="914400" eaLnBrk="1" hangingPunct="1">
              <a:spcBef>
                <a:spcPts val="275"/>
              </a:spcBef>
              <a:buClr>
                <a:srgbClr val="58585A"/>
              </a:buClr>
              <a:buSzPts val="3000"/>
              <a:buFont typeface="Arial" pitchFamily="34" charset="0"/>
              <a:buNone/>
            </a:pPr>
            <a:endParaRPr lang="ru-RU" altLang="bg-BG" sz="1400" dirty="0" smtClean="0">
              <a:solidFill>
                <a:srgbClr val="002060"/>
              </a:solidFill>
              <a:latin typeface="Georgia" pitchFamily="18" charset="0"/>
              <a:sym typeface="Georgia" pitchFamily="18" charset="0"/>
            </a:endParaRPr>
          </a:p>
          <a:p>
            <a:pPr defTabSz="914400"/>
            <a:endParaRPr lang="bg-BG" altLang="bg-BG" dirty="0" smtClean="0">
              <a:solidFill>
                <a:srgbClr val="002060"/>
              </a:solidFill>
              <a:latin typeface="Georgia" pitchFamily="18" charset="0"/>
            </a:endParaRPr>
          </a:p>
        </p:txBody>
      </p:sp>
      <p:pic>
        <p:nvPicPr>
          <p:cNvPr id="481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219200"/>
            <a:ext cx="360045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3937000"/>
            <a:ext cx="35591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1589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sz="1800" b="1" dirty="0">
                <a:solidFill>
                  <a:srgbClr val="FFFFFF"/>
                </a:solidFill>
                <a:latin typeface="Georgia" panose="02040502050405020303" pitchFamily="18" charset="0"/>
                <a:sym typeface="Arial Narrow"/>
              </a:rPr>
              <a:t>Детска мечта, която стана лицето на един Ротари клуб</a:t>
            </a:r>
            <a:endParaRPr lang="bg-BG" sz="1800" b="1" dirty="0">
              <a:solidFill>
                <a:srgbClr val="FFFFFF"/>
              </a:solidFill>
              <a:latin typeface="Georgia" panose="02040502050405020303" pitchFamily="18" charset="0"/>
            </a:endParaRPr>
          </a:p>
        </p:txBody>
      </p:sp>
      <p:sp>
        <p:nvSpPr>
          <p:cNvPr id="49155" name="Content Placeholder 2"/>
          <p:cNvSpPr>
            <a:spLocks noGrp="1"/>
          </p:cNvSpPr>
          <p:nvPr>
            <p:ph idx="1"/>
          </p:nvPr>
        </p:nvSpPr>
        <p:spPr bwMode="auto">
          <a:xfrm>
            <a:off x="457200" y="3644900"/>
            <a:ext cx="8229600" cy="2592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defTabSz="914400" eaLnBrk="1" hangingPunct="1">
              <a:spcBef>
                <a:spcPct val="0"/>
              </a:spcBef>
              <a:buClr>
                <a:srgbClr val="4B4742"/>
              </a:buClr>
              <a:buSzPts val="1800"/>
              <a:buFont typeface="Arial" pitchFamily="34" charset="0"/>
              <a:buNone/>
            </a:pPr>
            <a:r>
              <a:rPr lang="ru-RU" altLang="bg-BG" sz="1600" dirty="0" smtClean="0">
                <a:solidFill>
                  <a:srgbClr val="002060"/>
                </a:solidFill>
                <a:latin typeface="Georgia" pitchFamily="18" charset="0"/>
                <a:sym typeface="Georgia" pitchFamily="18" charset="0"/>
              </a:rPr>
              <a:t>Идея взаимствана от приятелите от Ротаракт клуб Белград – Метрополитан.</a:t>
            </a:r>
            <a:endParaRPr lang="ru-RU" altLang="bg-BG" sz="1600" dirty="0" smtClean="0">
              <a:solidFill>
                <a:srgbClr val="002060"/>
              </a:solidFill>
              <a:latin typeface="Arial" pitchFamily="34" charset="0"/>
              <a:cs typeface="Arial" pitchFamily="34" charset="0"/>
              <a:sym typeface="Arial" pitchFamily="34" charset="0"/>
            </a:endParaRPr>
          </a:p>
          <a:p>
            <a:pPr marL="0" indent="0" algn="just" defTabSz="914400" eaLnBrk="1" hangingPunct="1">
              <a:spcBef>
                <a:spcPct val="0"/>
              </a:spcBef>
              <a:buClr>
                <a:srgbClr val="4B4742"/>
              </a:buClr>
              <a:buSzPts val="1800"/>
              <a:buFont typeface="Arial" pitchFamily="34" charset="0"/>
              <a:buNone/>
            </a:pPr>
            <a:r>
              <a:rPr lang="ru-RU" altLang="bg-BG" sz="1600" dirty="0" smtClean="0">
                <a:solidFill>
                  <a:srgbClr val="002060"/>
                </a:solidFill>
                <a:latin typeface="Georgia" pitchFamily="18" charset="0"/>
                <a:sym typeface="Georgia" pitchFamily="18" charset="0"/>
              </a:rPr>
              <a:t/>
            </a:r>
            <a:br>
              <a:rPr lang="ru-RU" altLang="bg-BG" sz="1600" dirty="0" smtClean="0">
                <a:solidFill>
                  <a:srgbClr val="002060"/>
                </a:solidFill>
                <a:latin typeface="Georgia" pitchFamily="18" charset="0"/>
                <a:sym typeface="Georgia" pitchFamily="18" charset="0"/>
              </a:rPr>
            </a:br>
            <a:r>
              <a:rPr lang="ru-RU" altLang="bg-BG" sz="1600" dirty="0" smtClean="0">
                <a:solidFill>
                  <a:srgbClr val="002060"/>
                </a:solidFill>
                <a:latin typeface="Georgia" pitchFamily="18" charset="0"/>
                <a:sym typeface="Georgia" pitchFamily="18" charset="0"/>
              </a:rPr>
              <a:t>През 2007 г. Ротари и Ротаракт клубовете учредяват сдружението с нестопанска цел – баскетболен клуб за хора в инвалидни колички София-Балкан. </a:t>
            </a:r>
            <a:endParaRPr lang="ru-RU" altLang="bg-BG" sz="1600" dirty="0" smtClean="0">
              <a:solidFill>
                <a:srgbClr val="002060"/>
              </a:solidFill>
              <a:latin typeface="Arial" pitchFamily="34" charset="0"/>
              <a:cs typeface="Arial" pitchFamily="34" charset="0"/>
              <a:sym typeface="Arial" pitchFamily="34" charset="0"/>
            </a:endParaRPr>
          </a:p>
          <a:p>
            <a:pPr marL="0" indent="0" algn="just" defTabSz="914400" eaLnBrk="1" hangingPunct="1">
              <a:spcBef>
                <a:spcPct val="0"/>
              </a:spcBef>
              <a:buClr>
                <a:srgbClr val="958D85"/>
              </a:buClr>
              <a:buSzPts val="1800"/>
              <a:buFont typeface="Arial" pitchFamily="34" charset="0"/>
              <a:buNone/>
            </a:pPr>
            <a:endParaRPr lang="ru-RU" altLang="bg-BG" sz="1600" dirty="0" smtClean="0">
              <a:solidFill>
                <a:srgbClr val="002060"/>
              </a:solidFill>
              <a:latin typeface="Georgia" pitchFamily="18" charset="0"/>
              <a:sym typeface="Georgia" pitchFamily="18" charset="0"/>
            </a:endParaRPr>
          </a:p>
          <a:p>
            <a:pPr marL="0" indent="0" algn="just" defTabSz="914400" eaLnBrk="1" hangingPunct="1">
              <a:spcBef>
                <a:spcPct val="0"/>
              </a:spcBef>
              <a:buClr>
                <a:srgbClr val="4B4742"/>
              </a:buClr>
              <a:buSzPts val="1800"/>
              <a:buFont typeface="Arial" pitchFamily="34" charset="0"/>
              <a:buNone/>
            </a:pPr>
            <a:r>
              <a:rPr lang="ru-RU" altLang="bg-BG" sz="1600" dirty="0" smtClean="0">
                <a:solidFill>
                  <a:srgbClr val="002060"/>
                </a:solidFill>
                <a:latin typeface="Georgia" pitchFamily="18" charset="0"/>
                <a:sym typeface="Georgia" pitchFamily="18" charset="0"/>
              </a:rPr>
              <a:t>Партньори са Българската федерация по баскетбол и Националната спортна академия.</a:t>
            </a:r>
            <a:endParaRPr lang="ru-RU" altLang="bg-BG" sz="1600" dirty="0" smtClean="0">
              <a:solidFill>
                <a:srgbClr val="002060"/>
              </a:solidFill>
              <a:latin typeface="Arial" pitchFamily="34" charset="0"/>
              <a:cs typeface="Arial" pitchFamily="34" charset="0"/>
              <a:sym typeface="Arial" pitchFamily="34" charset="0"/>
            </a:endParaRPr>
          </a:p>
          <a:p>
            <a:pPr marL="0" indent="0" defTabSz="914400"/>
            <a:endParaRPr lang="bg-BG" altLang="bg-BG" dirty="0" smtClean="0">
              <a:solidFill>
                <a:srgbClr val="002060"/>
              </a:solidFill>
              <a:latin typeface="Georgia" pitchFamily="18" charset="0"/>
            </a:endParaRPr>
          </a:p>
        </p:txBody>
      </p:sp>
      <p:pic>
        <p:nvPicPr>
          <p:cNvPr id="491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41400"/>
            <a:ext cx="41275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1041400"/>
            <a:ext cx="4217988"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075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altLang="bg-BG" sz="1800" b="1">
                <a:solidFill>
                  <a:srgbClr val="FFFFFF"/>
                </a:solidFill>
                <a:latin typeface="Georgia" panose="02040502050405020303" pitchFamily="18" charset="0"/>
              </a:rPr>
              <a:t>Как го правим?</a:t>
            </a:r>
          </a:p>
        </p:txBody>
      </p:sp>
      <p:sp>
        <p:nvSpPr>
          <p:cNvPr id="50179" name="Content Placeholder 2"/>
          <p:cNvSpPr>
            <a:spLocks noGrp="1"/>
          </p:cNvSpPr>
          <p:nvPr>
            <p:ph idx="1"/>
          </p:nvPr>
        </p:nvSpPr>
        <p:spPr bwMode="auto">
          <a:xfrm>
            <a:off x="415925" y="1268413"/>
            <a:ext cx="8229600"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bg-BG" altLang="bg-BG" sz="2000" dirty="0" smtClean="0">
                <a:solidFill>
                  <a:srgbClr val="002060"/>
                </a:solidFill>
                <a:latin typeface="Georgia" pitchFamily="18" charset="0"/>
              </a:rPr>
              <a:t>Организиране на множество мероприятия за популяризиране на отбора и непрекъсната и последователна стратегия за информиране на обществото и всички които биха могли да помогнат</a:t>
            </a:r>
          </a:p>
          <a:p>
            <a:r>
              <a:rPr lang="bg-BG" altLang="bg-BG" sz="2000" dirty="0" smtClean="0">
                <a:solidFill>
                  <a:srgbClr val="002060"/>
                </a:solidFill>
                <a:latin typeface="Georgia" pitchFamily="18" charset="0"/>
              </a:rPr>
              <a:t>Перфектно сътрудничество с Ротаракт клуб София-Балкан и въвличането им към каузата</a:t>
            </a:r>
          </a:p>
          <a:p>
            <a:r>
              <a:rPr lang="bg-BG" altLang="bg-BG" sz="2000" dirty="0" smtClean="0">
                <a:solidFill>
                  <a:srgbClr val="002060"/>
                </a:solidFill>
                <a:latin typeface="Georgia" pitchFamily="18" charset="0"/>
              </a:rPr>
              <a:t>Тясна връзка с медии и журналисти за отразяване на всяко едно мероприятие свързано с проекта</a:t>
            </a:r>
          </a:p>
          <a:p>
            <a:r>
              <a:rPr lang="bg-BG" altLang="bg-BG" sz="2000" dirty="0" smtClean="0">
                <a:solidFill>
                  <a:srgbClr val="002060"/>
                </a:solidFill>
                <a:latin typeface="Georgia" pitchFamily="18" charset="0"/>
              </a:rPr>
              <a:t>Работа с общината, Министерството на младежта и спорта и Федерацията по баскетбол</a:t>
            </a:r>
          </a:p>
          <a:p>
            <a:r>
              <a:rPr lang="bg-BG" altLang="bg-BG" sz="2000" dirty="0" smtClean="0">
                <a:solidFill>
                  <a:srgbClr val="002060"/>
                </a:solidFill>
                <a:latin typeface="Georgia" pitchFamily="18" charset="0"/>
              </a:rPr>
              <a:t>Поддържане на страниците на Ротари Клуб София-Балкан и </a:t>
            </a:r>
            <a:r>
              <a:rPr lang="ru-RU" altLang="bg-BG" sz="2000" dirty="0" smtClean="0">
                <a:solidFill>
                  <a:srgbClr val="002060"/>
                </a:solidFill>
                <a:latin typeface="Georgia" pitchFamily="18" charset="0"/>
              </a:rPr>
              <a:t>Първи баскетболен клуб за хора с инвалидни колички София- Балкан във Фейсбук</a:t>
            </a:r>
            <a:endParaRPr lang="bg-BG" altLang="bg-BG" sz="2000" dirty="0" smtClean="0">
              <a:solidFill>
                <a:srgbClr val="002060"/>
              </a:solidFill>
              <a:latin typeface="Georgia" pitchFamily="18" charset="0"/>
            </a:endParaRPr>
          </a:p>
        </p:txBody>
      </p:sp>
    </p:spTree>
    <p:extLst>
      <p:ext uri="{BB962C8B-B14F-4D97-AF65-F5344CB8AC3E}">
        <p14:creationId xmlns:p14="http://schemas.microsoft.com/office/powerpoint/2010/main" val="19590143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altLang="bg-BG" sz="1800" b="1">
                <a:solidFill>
                  <a:srgbClr val="FFFFFF"/>
                </a:solidFill>
                <a:latin typeface="Georgia" panose="02040502050405020303" pitchFamily="18" charset="0"/>
              </a:rPr>
              <a:t>Немски коледен базар</a:t>
            </a:r>
          </a:p>
        </p:txBody>
      </p:sp>
      <p:pic>
        <p:nvPicPr>
          <p:cNvPr id="512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388" y="1268413"/>
            <a:ext cx="2128837" cy="243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75" y="1268413"/>
            <a:ext cx="325120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425" y="1257300"/>
            <a:ext cx="309562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875" y="3860800"/>
            <a:ext cx="32512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6154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altLang="bg-BG" sz="1800" b="1">
                <a:solidFill>
                  <a:srgbClr val="FFFFFF"/>
                </a:solidFill>
                <a:latin typeface="Georgia" panose="02040502050405020303" pitchFamily="18" charset="0"/>
              </a:rPr>
              <a:t>Музикално парти за Ротари и приятели</a:t>
            </a:r>
          </a:p>
        </p:txBody>
      </p:sp>
      <p:pic>
        <p:nvPicPr>
          <p:cNvPr id="522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950" y="1196975"/>
            <a:ext cx="2109788" cy="1392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1123950"/>
            <a:ext cx="21955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123950"/>
            <a:ext cx="20272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1138238"/>
            <a:ext cx="21780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763" y="2779713"/>
            <a:ext cx="2255837"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43700" y="2636838"/>
            <a:ext cx="2309813"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2719388"/>
            <a:ext cx="2879725"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2138" y="4495800"/>
            <a:ext cx="28797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444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altLang="bg-BG" sz="1800" b="1" dirty="0">
                <a:solidFill>
                  <a:srgbClr val="FFFFFF"/>
                </a:solidFill>
                <a:latin typeface="Georgia" panose="02040502050405020303" pitchFamily="18" charset="0"/>
              </a:rPr>
              <a:t>15 години Ротари Клуб София Балкан</a:t>
            </a:r>
          </a:p>
        </p:txBody>
      </p:sp>
      <p:pic>
        <p:nvPicPr>
          <p:cNvPr id="532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575" y="1125538"/>
            <a:ext cx="2697163" cy="179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120775"/>
            <a:ext cx="2697163"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125538"/>
            <a:ext cx="2936875"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325" y="3213100"/>
            <a:ext cx="266541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3213100"/>
            <a:ext cx="266541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3213100"/>
            <a:ext cx="266541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0398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en-US" altLang="bg-BG" sz="1200" b="1">
                <a:solidFill>
                  <a:srgbClr val="FFFFFF"/>
                </a:solidFill>
                <a:latin typeface="Georgia" panose="02040502050405020303" pitchFamily="18" charset="0"/>
                <a:sym typeface="Arial Narrow" pitchFamily="34" charset="0"/>
              </a:rPr>
              <a:t>РЕПОРТАЖИ И ИНТЕРВЮТА С ОТБОРА ПОМАГАТ ЗА НЕГОВАТА ПОПУЛЯРНОСТ</a:t>
            </a:r>
            <a:endParaRPr lang="bg-BG" altLang="bg-BG" sz="1200" b="1">
              <a:solidFill>
                <a:srgbClr val="FFFFFF"/>
              </a:solidFill>
              <a:latin typeface="Georgia" panose="02040502050405020303" pitchFamily="18" charset="0"/>
            </a:endParaRPr>
          </a:p>
        </p:txBody>
      </p:sp>
      <p:sp>
        <p:nvSpPr>
          <p:cNvPr id="54275" name="Content Placeholder 2"/>
          <p:cNvSpPr>
            <a:spLocks noGrp="1"/>
          </p:cNvSpPr>
          <p:nvPr>
            <p:ph idx="1"/>
          </p:nvPr>
        </p:nvSpPr>
        <p:spPr bwMode="auto">
          <a:xfrm>
            <a:off x="457200" y="3644900"/>
            <a:ext cx="8229600" cy="244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defTabSz="914400" eaLnBrk="1" hangingPunct="1">
              <a:spcBef>
                <a:spcPct val="0"/>
              </a:spcBef>
              <a:buClr>
                <a:srgbClr val="58585A"/>
              </a:buClr>
              <a:buSzPts val="1600"/>
              <a:buFont typeface="Arial" pitchFamily="34" charset="0"/>
              <a:buNone/>
            </a:pPr>
            <a:r>
              <a:rPr lang="ru-RU" altLang="bg-BG" sz="1600" smtClean="0">
                <a:latin typeface="Georgia" pitchFamily="18" charset="0"/>
                <a:sym typeface="Georgia" pitchFamily="18" charset="0"/>
              </a:rPr>
              <a:t>БНТ, БНТ2, bTV, NovaTV, Канал 3, ТВ +, BBT</a:t>
            </a:r>
            <a:endParaRPr lang="ru-RU" altLang="bg-BG" smtClean="0">
              <a:latin typeface="Georgia" pitchFamily="18" charset="0"/>
              <a:sym typeface="Georgia" pitchFamily="18" charset="0"/>
            </a:endParaRPr>
          </a:p>
          <a:p>
            <a:pPr marL="0" indent="0" defTabSz="914400" eaLnBrk="1" hangingPunct="1">
              <a:spcBef>
                <a:spcPts val="325"/>
              </a:spcBef>
              <a:buClr>
                <a:srgbClr val="58585A"/>
              </a:buClr>
              <a:buSzPts val="1600"/>
              <a:buFont typeface="Arial" pitchFamily="34" charset="0"/>
              <a:buNone/>
            </a:pPr>
            <a:r>
              <a:rPr lang="ru-RU" altLang="bg-BG" sz="1600" smtClean="0">
                <a:latin typeface="Georgia" pitchFamily="18" charset="0"/>
                <a:sym typeface="Georgia" pitchFamily="18" charset="0"/>
              </a:rPr>
              <a:t>новинарска агенция BGNes, БТА, Крос БГ</a:t>
            </a:r>
            <a:endParaRPr lang="ru-RU" altLang="bg-BG" smtClean="0">
              <a:latin typeface="Georgia" pitchFamily="18" charset="0"/>
              <a:sym typeface="Georgia" pitchFamily="18" charset="0"/>
            </a:endParaRPr>
          </a:p>
          <a:p>
            <a:pPr marL="0" indent="0" defTabSz="914400" eaLnBrk="1" hangingPunct="1">
              <a:spcBef>
                <a:spcPts val="325"/>
              </a:spcBef>
              <a:buClr>
                <a:srgbClr val="58585A"/>
              </a:buClr>
              <a:buSzPts val="1600"/>
              <a:buFont typeface="Arial" pitchFamily="34" charset="0"/>
              <a:buNone/>
            </a:pPr>
            <a:r>
              <a:rPr lang="ru-RU" altLang="bg-BG" sz="1600" smtClean="0">
                <a:latin typeface="Georgia" pitchFamily="18" charset="0"/>
                <a:sym typeface="Georgia" pitchFamily="18" charset="0"/>
              </a:rPr>
              <a:t>национални вестници 24 Часа, Дневник, Сега, Класа </a:t>
            </a:r>
            <a:endParaRPr lang="ru-RU" altLang="bg-BG" smtClean="0">
              <a:latin typeface="Georgia" pitchFamily="18" charset="0"/>
              <a:sym typeface="Georgia" pitchFamily="18" charset="0"/>
            </a:endParaRPr>
          </a:p>
          <a:p>
            <a:pPr marL="0" indent="0" defTabSz="914400" eaLnBrk="1" hangingPunct="1">
              <a:spcBef>
                <a:spcPts val="325"/>
              </a:spcBef>
              <a:buClr>
                <a:srgbClr val="58585A"/>
              </a:buClr>
              <a:buSzPts val="1600"/>
              <a:buFont typeface="Arial" pitchFamily="34" charset="0"/>
              <a:buNone/>
            </a:pPr>
            <a:r>
              <a:rPr lang="ru-RU" altLang="bg-BG" sz="1600" smtClean="0">
                <a:latin typeface="Georgia" pitchFamily="18" charset="0"/>
                <a:sym typeface="Georgia" pitchFamily="18" charset="0"/>
              </a:rPr>
              <a:t>радио БНР, БГ Радио</a:t>
            </a:r>
            <a:endParaRPr lang="ru-RU" altLang="bg-BG" smtClean="0">
              <a:latin typeface="Georgia" pitchFamily="18" charset="0"/>
              <a:sym typeface="Georgia" pitchFamily="18" charset="0"/>
            </a:endParaRPr>
          </a:p>
          <a:p>
            <a:pPr marL="0" indent="0" defTabSz="914400" eaLnBrk="1" hangingPunct="1">
              <a:spcBef>
                <a:spcPts val="325"/>
              </a:spcBef>
              <a:buClr>
                <a:srgbClr val="58585A"/>
              </a:buClr>
              <a:buSzPts val="1600"/>
              <a:buFont typeface="Arial" pitchFamily="34" charset="0"/>
              <a:buNone/>
            </a:pPr>
            <a:r>
              <a:rPr lang="ru-RU" altLang="bg-BG" sz="1600" smtClean="0">
                <a:latin typeface="Georgia" pitchFamily="18" charset="0"/>
                <a:sym typeface="Georgia" pitchFamily="18" charset="0"/>
              </a:rPr>
              <a:t>онлайн порталите www.sportal.bg, www.gong.bg, www.dir.bg, www.dariknews.bg, www.actualno.com, www.dnevnik.bg, www.novsport.com, www.focuss-press.net и др. </a:t>
            </a:r>
            <a:endParaRPr lang="ru-RU" altLang="bg-BG" smtClean="0">
              <a:latin typeface="Georgia" pitchFamily="18" charset="0"/>
              <a:sym typeface="Georgia" pitchFamily="18" charset="0"/>
            </a:endParaRPr>
          </a:p>
          <a:p>
            <a:pPr marL="0" indent="0" defTabSz="914400" eaLnBrk="1" hangingPunct="1">
              <a:spcBef>
                <a:spcPts val="325"/>
              </a:spcBef>
              <a:buClr>
                <a:srgbClr val="58585A"/>
              </a:buClr>
              <a:buSzPts val="1600"/>
              <a:buFont typeface="Arial" pitchFamily="34" charset="0"/>
              <a:buNone/>
            </a:pPr>
            <a:r>
              <a:rPr lang="ru-RU" altLang="bg-BG" sz="1600" smtClean="0">
                <a:latin typeface="Georgia" pitchFamily="18" charset="0"/>
                <a:sym typeface="Georgia" pitchFamily="18" charset="0"/>
              </a:rPr>
              <a:t>Участия на отбора в предавания като: „Преди обед“ по bTV; „Тази неделя с Лора Крумова” по bTV; „Жените” с Марта Вачкова по БНТ; „Споделено с Камелия” по ТВ 7.</a:t>
            </a:r>
            <a:endParaRPr lang="ru-RU" altLang="bg-BG" smtClean="0">
              <a:latin typeface="Georgia" pitchFamily="18" charset="0"/>
              <a:sym typeface="Georgia" pitchFamily="18" charset="0"/>
            </a:endParaRPr>
          </a:p>
          <a:p>
            <a:pPr marL="0" indent="0" defTabSz="914400"/>
            <a:endParaRPr lang="bg-BG" altLang="bg-BG" smtClean="0">
              <a:latin typeface="Georgia" pitchFamily="18" charset="0"/>
            </a:endParaRPr>
          </a:p>
        </p:txBody>
      </p:sp>
      <p:pic>
        <p:nvPicPr>
          <p:cNvPr id="542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280828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087438"/>
            <a:ext cx="29400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087438"/>
            <a:ext cx="2974975"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9658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381000" y="333375"/>
            <a:ext cx="8763000"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altLang="bg-BG" sz="1200" b="1">
                <a:solidFill>
                  <a:srgbClr val="FFFFFF"/>
                </a:solidFill>
                <a:latin typeface="Georgia" panose="02040502050405020303" pitchFamily="18" charset="0"/>
              </a:rPr>
              <a:t>Работа с общината, Министерството на младежта и спорта </a:t>
            </a:r>
            <a:br>
              <a:rPr lang="bg-BG" altLang="bg-BG" sz="1200" b="1">
                <a:solidFill>
                  <a:srgbClr val="FFFFFF"/>
                </a:solidFill>
                <a:latin typeface="Georgia" panose="02040502050405020303" pitchFamily="18" charset="0"/>
              </a:rPr>
            </a:br>
            <a:r>
              <a:rPr lang="bg-BG" altLang="bg-BG" sz="1200" b="1">
                <a:solidFill>
                  <a:srgbClr val="FFFFFF"/>
                </a:solidFill>
                <a:latin typeface="Georgia" panose="02040502050405020303" pitchFamily="18" charset="0"/>
              </a:rPr>
              <a:t>и Федерацията по баскетбол</a:t>
            </a:r>
            <a:br>
              <a:rPr lang="bg-BG" altLang="bg-BG" sz="1200" b="1">
                <a:solidFill>
                  <a:srgbClr val="FFFFFF"/>
                </a:solidFill>
                <a:latin typeface="Georgia" panose="02040502050405020303" pitchFamily="18" charset="0"/>
              </a:rPr>
            </a:br>
            <a:endParaRPr lang="bg-BG" altLang="bg-BG" sz="1200" b="1">
              <a:solidFill>
                <a:srgbClr val="FFFFFF"/>
              </a:solidFill>
              <a:latin typeface="Georgia" panose="02040502050405020303" pitchFamily="18" charset="0"/>
            </a:endParaRPr>
          </a:p>
        </p:txBody>
      </p:sp>
      <p:pic>
        <p:nvPicPr>
          <p:cNvPr id="552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825" y="1196975"/>
            <a:ext cx="2765425" cy="184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1206500"/>
            <a:ext cx="293846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196975"/>
            <a:ext cx="27717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3100388"/>
            <a:ext cx="4721225"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5647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altLang="bg-BG" sz="1800" b="1">
                <a:solidFill>
                  <a:srgbClr val="FFFFFF"/>
                </a:solidFill>
                <a:latin typeface="Georgia" panose="02040502050405020303" pitchFamily="18" charset="0"/>
              </a:rPr>
              <a:t>Социални медии</a:t>
            </a:r>
          </a:p>
        </p:txBody>
      </p:sp>
      <p:pic>
        <p:nvPicPr>
          <p:cNvPr id="56323"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530350"/>
            <a:ext cx="4033838" cy="3843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530350"/>
            <a:ext cx="4418012"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8542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altLang="bg-BG" sz="1200" b="1">
                <a:solidFill>
                  <a:srgbClr val="FFFFFF"/>
                </a:solidFill>
                <a:latin typeface="Georgia" panose="02040502050405020303" pitchFamily="18" charset="0"/>
              </a:rPr>
              <a:t>Лого на Европейско първенство по баскетбол за хора в инвалидни </a:t>
            </a:r>
            <a:br>
              <a:rPr lang="bg-BG" altLang="bg-BG" sz="1200" b="1">
                <a:solidFill>
                  <a:srgbClr val="FFFFFF"/>
                </a:solidFill>
                <a:latin typeface="Georgia" panose="02040502050405020303" pitchFamily="18" charset="0"/>
              </a:rPr>
            </a:br>
            <a:r>
              <a:rPr lang="bg-BG" altLang="bg-BG" sz="1200" b="1">
                <a:solidFill>
                  <a:srgbClr val="FFFFFF"/>
                </a:solidFill>
                <a:latin typeface="Georgia" panose="02040502050405020303" pitchFamily="18" charset="0"/>
              </a:rPr>
              <a:t>колички 2019</a:t>
            </a:r>
          </a:p>
        </p:txBody>
      </p:sp>
      <p:pic>
        <p:nvPicPr>
          <p:cNvPr id="4" name="GkpVLJdUrJM"/>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87375" y="1511300"/>
            <a:ext cx="8016875"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066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altLang="bg-BG" b="1" smtClean="0">
                <a:latin typeface="Arial Narrow" pitchFamily="34" charset="0"/>
              </a:rPr>
              <a:t>Нашите цели като екип – с фокус хората в организацията</a:t>
            </a:r>
            <a:endParaRPr lang="bg-BG" altLang="bg-BG" smtClean="0">
              <a:latin typeface="Arial Narrow" pitchFamily="34" charset="0"/>
            </a:endParaRPr>
          </a:p>
        </p:txBody>
      </p:sp>
      <p:sp>
        <p:nvSpPr>
          <p:cNvPr id="3" name="Content Placeholder 2">
            <a:extLst>
              <a:ext uri="{FF2B5EF4-FFF2-40B4-BE49-F238E27FC236}">
                <a16:creationId xmlns:a16="http://schemas.microsoft.com/office/drawing/2014/main" xmlns="" id="{FEC04C5E-8EF2-4B3E-8813-2A7E1E06E974}"/>
              </a:ext>
            </a:extLst>
          </p:cNvPr>
          <p:cNvSpPr>
            <a:spLocks noGrp="1"/>
          </p:cNvSpPr>
          <p:nvPr>
            <p:ph idx="1"/>
          </p:nvPr>
        </p:nvSpPr>
        <p:spPr>
          <a:solidFill>
            <a:schemeClr val="accent2">
              <a:lumMod val="20000"/>
              <a:lumOff val="80000"/>
            </a:schemeClr>
          </a:solidFill>
        </p:spPr>
        <p:txBody>
          <a:bodyPr/>
          <a:lstStyle/>
          <a:p>
            <a:pPr marL="0" indent="0">
              <a:buFont typeface="Arial" pitchFamily="34" charset="0"/>
              <a:buNone/>
              <a:defRPr/>
            </a:pPr>
            <a:r>
              <a:rPr lang="bg-BG" sz="1600" b="1" dirty="0"/>
              <a:t>Увеличаване на ангажираността на членовете</a:t>
            </a:r>
          </a:p>
          <a:p>
            <a:pPr>
              <a:buFont typeface="Wingdings" panose="05000000000000000000" pitchFamily="2" charset="2"/>
              <a:buChar char="§"/>
              <a:defRPr/>
            </a:pPr>
            <a:r>
              <a:rPr lang="bg-BG" sz="1400" dirty="0"/>
              <a:t>Подкрепа на клубовете за увеличаване на тяхната способност за ангажираност на членовете им</a:t>
            </a:r>
          </a:p>
          <a:p>
            <a:pPr>
              <a:defRPr/>
            </a:pPr>
            <a:r>
              <a:rPr lang="bg-BG" sz="1400" dirty="0"/>
              <a:t>Налагане на подход, центриран около дейност и събития, които имат стойност за членовете ни </a:t>
            </a:r>
          </a:p>
          <a:p>
            <a:pPr>
              <a:defRPr/>
            </a:pPr>
            <a:r>
              <a:rPr lang="bg-BG" sz="1400" dirty="0"/>
              <a:t>Предлагане на нови възможности за лични и професионални контакти</a:t>
            </a:r>
          </a:p>
          <a:p>
            <a:pPr>
              <a:defRPr/>
            </a:pPr>
            <a:r>
              <a:rPr lang="bg-BG" sz="1400" dirty="0"/>
              <a:t>Развитие на лидерските умения</a:t>
            </a:r>
          </a:p>
          <a:p>
            <a:pPr>
              <a:defRPr/>
            </a:pPr>
            <a:endParaRPr lang="bg-BG" sz="1600" dirty="0"/>
          </a:p>
          <a:p>
            <a:pPr>
              <a:defRPr/>
            </a:pPr>
            <a:endParaRPr lang="bg-BG" dirty="0"/>
          </a:p>
        </p:txBody>
      </p:sp>
      <p:sp>
        <p:nvSpPr>
          <p:cNvPr id="4" name="Rectangle 3">
            <a:extLst>
              <a:ext uri="{FF2B5EF4-FFF2-40B4-BE49-F238E27FC236}">
                <a16:creationId xmlns:a16="http://schemas.microsoft.com/office/drawing/2014/main" xmlns="" id="{6B33C61A-7AD2-4D64-B24D-8F6C099EECAD}"/>
              </a:ext>
            </a:extLst>
          </p:cNvPr>
          <p:cNvSpPr/>
          <p:nvPr/>
        </p:nvSpPr>
        <p:spPr>
          <a:xfrm>
            <a:off x="539750" y="2994025"/>
            <a:ext cx="7943850" cy="3108325"/>
          </a:xfrm>
          <a:prstGeom prst="rect">
            <a:avLst/>
          </a:prstGeom>
          <a:solidFill>
            <a:schemeClr val="accent1">
              <a:lumMod val="20000"/>
              <a:lumOff val="80000"/>
            </a:schemeClr>
          </a:solidFill>
        </p:spPr>
        <p:txBody>
          <a:bodyPr>
            <a:spAutoFit/>
          </a:bodyPr>
          <a:lstStyle/>
          <a:p>
            <a:pPr marL="285750" indent="-285750">
              <a:buFont typeface="Wingdings" panose="05000000000000000000" pitchFamily="2" charset="2"/>
              <a:buChar char="Ø"/>
              <a:defRPr/>
            </a:pPr>
            <a:r>
              <a:rPr lang="bg-BG" sz="1400" dirty="0">
                <a:solidFill>
                  <a:srgbClr val="002060"/>
                </a:solidFill>
                <a:latin typeface="Georgia" panose="02040502050405020303" pitchFamily="18" charset="0"/>
              </a:rPr>
              <a:t>Да проучваме нуждите и нагласите на ротарианците, за да планираме дейност и събития които имат стойност за членовете ни. </a:t>
            </a:r>
          </a:p>
          <a:p>
            <a:pPr marL="285750" indent="-285750">
              <a:buFont typeface="Wingdings" panose="05000000000000000000" pitchFamily="2" charset="2"/>
              <a:buChar char="Ø"/>
              <a:defRPr/>
            </a:pPr>
            <a:r>
              <a:rPr lang="bg-BG" sz="1400" dirty="0">
                <a:solidFill>
                  <a:srgbClr val="002060"/>
                </a:solidFill>
                <a:latin typeface="Georgia" panose="02040502050405020303" pitchFamily="18" charset="0"/>
              </a:rPr>
              <a:t>Да търсим обратна връзка за нашите събития, партньорства и дейности на всички нива.</a:t>
            </a:r>
          </a:p>
          <a:p>
            <a:pPr marL="285750" indent="-285750">
              <a:buFont typeface="Wingdings" panose="05000000000000000000" pitchFamily="2" charset="2"/>
              <a:buChar char="Ø"/>
              <a:defRPr/>
            </a:pPr>
            <a:r>
              <a:rPr lang="bg-BG" sz="1400" dirty="0">
                <a:solidFill>
                  <a:srgbClr val="002060"/>
                </a:solidFill>
                <a:latin typeface="Georgia" panose="02040502050405020303" pitchFamily="18" charset="0"/>
              </a:rPr>
              <a:t>Нашите срещи, проекти, събития да включват семействата ни, да търсим участие и на децата ни, когато е възможно, така че Ротари да допълва, а не да конкурира нашите семейства.</a:t>
            </a:r>
          </a:p>
          <a:p>
            <a:pPr marL="285750" indent="-285750">
              <a:buFont typeface="Wingdings" panose="05000000000000000000" pitchFamily="2" charset="2"/>
              <a:buChar char="Ø"/>
              <a:defRPr/>
            </a:pPr>
            <a:r>
              <a:rPr lang="bg-BG" sz="1400" dirty="0">
                <a:solidFill>
                  <a:srgbClr val="002060"/>
                </a:solidFill>
                <a:latin typeface="Georgia" panose="02040502050405020303" pitchFamily="18" charset="0"/>
              </a:rPr>
              <a:t>Да укрепим партньорството с Ротаракт  и да развиваме младежките програми.</a:t>
            </a:r>
          </a:p>
          <a:p>
            <a:pPr marL="285750" indent="-285750">
              <a:buFont typeface="Wingdings" panose="05000000000000000000" pitchFamily="2" charset="2"/>
              <a:buChar char="Ø"/>
              <a:defRPr/>
            </a:pPr>
            <a:r>
              <a:rPr lang="bg-BG" sz="1400" b="1" dirty="0">
                <a:solidFill>
                  <a:srgbClr val="002060"/>
                </a:solidFill>
                <a:latin typeface="Georgia" panose="02040502050405020303" pitchFamily="18" charset="0"/>
              </a:rPr>
              <a:t>Нашият клуб:</a:t>
            </a:r>
          </a:p>
          <a:p>
            <a:pPr>
              <a:buFontTx/>
              <a:buChar char="-"/>
              <a:defRPr/>
            </a:pPr>
            <a:r>
              <a:rPr lang="bg-BG" sz="1400" dirty="0">
                <a:solidFill>
                  <a:schemeClr val="tx2"/>
                </a:solidFill>
                <a:latin typeface="Georgia" panose="02040502050405020303" pitchFamily="18" charset="0"/>
              </a:rPr>
              <a:t>       </a:t>
            </a:r>
            <a:r>
              <a:rPr lang="en-US" sz="1400" dirty="0">
                <a:solidFill>
                  <a:schemeClr val="tx2"/>
                </a:solidFill>
                <a:latin typeface="Georgia" panose="02040502050405020303" pitchFamily="18" charset="0"/>
              </a:rPr>
              <a:t>  </a:t>
            </a:r>
            <a:r>
              <a:rPr lang="bg-BG" sz="1400" dirty="0">
                <a:solidFill>
                  <a:schemeClr val="tx2"/>
                </a:solidFill>
                <a:latin typeface="Georgia" panose="02040502050405020303" pitchFamily="18" charset="0"/>
              </a:rPr>
              <a:t>Среда на </a:t>
            </a:r>
            <a:r>
              <a:rPr lang="bg-BG" sz="1400" b="1" dirty="0">
                <a:solidFill>
                  <a:srgbClr val="002060"/>
                </a:solidFill>
                <a:latin typeface="Georgia" panose="02040502050405020303" pitchFamily="18" charset="0"/>
              </a:rPr>
              <a:t>активни и почтени хора, които споделят ценностите на Ротари </a:t>
            </a:r>
          </a:p>
          <a:p>
            <a:pPr>
              <a:buFontTx/>
              <a:buChar char="-"/>
              <a:defRPr/>
            </a:pPr>
            <a:r>
              <a:rPr lang="bg-BG" sz="1400" dirty="0">
                <a:solidFill>
                  <a:schemeClr val="tx2"/>
                </a:solidFill>
                <a:latin typeface="Georgia" panose="02040502050405020303" pitchFamily="18" charset="0"/>
              </a:rPr>
              <a:t>       </a:t>
            </a:r>
            <a:r>
              <a:rPr lang="en-US" sz="1400" dirty="0">
                <a:solidFill>
                  <a:schemeClr val="tx2"/>
                </a:solidFill>
                <a:latin typeface="Georgia" panose="02040502050405020303" pitchFamily="18" charset="0"/>
              </a:rPr>
              <a:t>  </a:t>
            </a:r>
            <a:r>
              <a:rPr lang="bg-BG" sz="1400" b="1" dirty="0">
                <a:solidFill>
                  <a:srgbClr val="002060"/>
                </a:solidFill>
                <a:latin typeface="Georgia" panose="02040502050405020303" pitchFamily="18" charset="0"/>
              </a:rPr>
              <a:t>Лидери на влияние </a:t>
            </a:r>
            <a:r>
              <a:rPr lang="bg-BG" sz="1400" dirty="0">
                <a:solidFill>
                  <a:schemeClr val="tx2"/>
                </a:solidFill>
                <a:latin typeface="Georgia" panose="02040502050405020303" pitchFamily="18" charset="0"/>
              </a:rPr>
              <a:t>в своята общност и в своята професия</a:t>
            </a:r>
          </a:p>
          <a:p>
            <a:pPr>
              <a:buFontTx/>
              <a:buChar char="-"/>
              <a:defRPr/>
            </a:pPr>
            <a:r>
              <a:rPr lang="bg-BG" sz="1400" dirty="0">
                <a:solidFill>
                  <a:schemeClr val="tx2"/>
                </a:solidFill>
                <a:latin typeface="Georgia" panose="02040502050405020303" pitchFamily="18" charset="0"/>
              </a:rPr>
              <a:t>       </a:t>
            </a:r>
            <a:r>
              <a:rPr lang="en-US" sz="1400" dirty="0">
                <a:solidFill>
                  <a:schemeClr val="tx2"/>
                </a:solidFill>
                <a:latin typeface="Georgia" panose="02040502050405020303" pitchFamily="18" charset="0"/>
              </a:rPr>
              <a:t>  </a:t>
            </a:r>
            <a:r>
              <a:rPr lang="bg-BG" sz="1400" dirty="0">
                <a:solidFill>
                  <a:schemeClr val="tx2"/>
                </a:solidFill>
                <a:latin typeface="Georgia" panose="02040502050405020303" pitchFamily="18" charset="0"/>
              </a:rPr>
              <a:t>Хора с нагласа за идентифициране на нужди и проблеми на общността</a:t>
            </a:r>
          </a:p>
          <a:p>
            <a:pPr>
              <a:buFontTx/>
              <a:buChar char="-"/>
              <a:defRPr/>
            </a:pPr>
            <a:r>
              <a:rPr lang="bg-BG" sz="1400" dirty="0">
                <a:solidFill>
                  <a:schemeClr val="tx2"/>
                </a:solidFill>
                <a:latin typeface="Georgia" panose="02040502050405020303" pitchFamily="18" charset="0"/>
              </a:rPr>
              <a:t>       </a:t>
            </a:r>
            <a:r>
              <a:rPr lang="en-US" sz="1400" dirty="0">
                <a:solidFill>
                  <a:schemeClr val="tx2"/>
                </a:solidFill>
                <a:latin typeface="Georgia" panose="02040502050405020303" pitchFamily="18" charset="0"/>
              </a:rPr>
              <a:t>  </a:t>
            </a:r>
            <a:r>
              <a:rPr lang="bg-BG" sz="1400" b="1" dirty="0">
                <a:solidFill>
                  <a:srgbClr val="002060"/>
                </a:solidFill>
                <a:latin typeface="Georgia" panose="02040502050405020303" pitchFamily="18" charset="0"/>
              </a:rPr>
              <a:t>Способност за стойностни проекти</a:t>
            </a:r>
            <a:r>
              <a:rPr lang="bg-BG" sz="1400" dirty="0">
                <a:solidFill>
                  <a:schemeClr val="tx2"/>
                </a:solidFill>
                <a:latin typeface="Georgia" panose="02040502050405020303" pitchFamily="18" charset="0"/>
              </a:rPr>
              <a:t>, които мобилизират професионалния и личностния потенциал на членовете</a:t>
            </a:r>
          </a:p>
          <a:p>
            <a:pPr>
              <a:buFontTx/>
              <a:buChar char="-"/>
              <a:defRPr/>
            </a:pPr>
            <a:r>
              <a:rPr lang="bg-BG" sz="1400" dirty="0">
                <a:solidFill>
                  <a:schemeClr val="tx2"/>
                </a:solidFill>
                <a:latin typeface="Georgia" panose="02040502050405020303" pitchFamily="18" charset="0"/>
              </a:rPr>
              <a:t>       </a:t>
            </a:r>
            <a:r>
              <a:rPr lang="en-US" sz="1400" dirty="0">
                <a:solidFill>
                  <a:schemeClr val="tx2"/>
                </a:solidFill>
                <a:latin typeface="Georgia" panose="02040502050405020303" pitchFamily="18" charset="0"/>
              </a:rPr>
              <a:t>  </a:t>
            </a:r>
            <a:r>
              <a:rPr lang="bg-BG" sz="1400" b="1" dirty="0">
                <a:solidFill>
                  <a:schemeClr val="tx2"/>
                </a:solidFill>
                <a:latin typeface="Georgia" panose="02040502050405020303" pitchFamily="18" charset="0"/>
              </a:rPr>
              <a:t>Място на  приятелство, лично и професионално израстване</a:t>
            </a:r>
            <a:r>
              <a:rPr lang="bg-BG" sz="14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3478673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ctrTitle"/>
          </p:nvPr>
        </p:nvSpPr>
        <p:spPr bwMode="auto">
          <a:xfrm>
            <a:off x="152400" y="2667000"/>
            <a:ext cx="8839200" cy="148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4000" b="1" smtClean="0">
                <a:latin typeface="Arial Narrow" pitchFamily="34" charset="0"/>
              </a:rPr>
              <a:t>БЛАГОДАРЯ ЗА ВНИМАНИЕТО!</a:t>
            </a:r>
          </a:p>
        </p:txBody>
      </p:sp>
    </p:spTree>
    <p:extLst>
      <p:ext uri="{BB962C8B-B14F-4D97-AF65-F5344CB8AC3E}">
        <p14:creationId xmlns:p14="http://schemas.microsoft.com/office/powerpoint/2010/main" val="35532882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chor="ctr"/>
          <a:lstStyle/>
          <a:p>
            <a:pPr eaLnBrk="1" hangingPunct="1">
              <a:defRPr/>
            </a:pPr>
            <a:r>
              <a:rPr lang="bg-BG" altLang="en-US" sz="3600" b="1" dirty="0">
                <a:latin typeface="Times New Roman" panose="02020603050405020304" pitchFamily="18" charset="0"/>
                <a:cs typeface="Times New Roman" panose="02020603050405020304" pitchFamily="18" charset="0"/>
              </a:rPr>
              <a:t>Силата на медиите. Как го правим:</a:t>
            </a:r>
            <a:endParaRPr lang="en-US" sz="3600" b="1" dirty="0">
              <a:latin typeface="Times New Roman" panose="02020603050405020304" pitchFamily="18" charset="0"/>
              <a:cs typeface="Times New Roman" panose="02020603050405020304" pitchFamily="18" charset="0"/>
            </a:endParaRPr>
          </a:p>
        </p:txBody>
      </p:sp>
      <p:sp>
        <p:nvSpPr>
          <p:cNvPr id="38915"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10000"/>
          </a:bodyPr>
          <a:lstStyle/>
          <a:p>
            <a:pPr eaLnBrk="1" hangingPunct="1"/>
            <a:r>
              <a:rPr lang="bg-BG" altLang="en-US" sz="2400" b="1" dirty="0" smtClean="0">
                <a:latin typeface="Georgia" pitchFamily="18" charset="0"/>
                <a:cs typeface="Times New Roman" pitchFamily="18" charset="0"/>
              </a:rPr>
              <a:t>Успехи и предизвикателства</a:t>
            </a:r>
          </a:p>
          <a:p>
            <a:pPr eaLnBrk="1" hangingPunct="1"/>
            <a:r>
              <a:rPr lang="bg-BG" altLang="en-US" sz="2000" b="1" dirty="0" smtClean="0">
                <a:latin typeface="Georgia" pitchFamily="18" charset="0"/>
                <a:cs typeface="Times New Roman" pitchFamily="18" charset="0"/>
              </a:rPr>
              <a:t>Пламен Прокопиев</a:t>
            </a:r>
          </a:p>
          <a:p>
            <a:pPr eaLnBrk="1" hangingPunct="1"/>
            <a:r>
              <a:rPr lang="bg-BG" altLang="en-US" sz="2000" b="1" dirty="0" smtClean="0">
                <a:latin typeface="Georgia" pitchFamily="18" charset="0"/>
                <a:cs typeface="Times New Roman" pitchFamily="18" charset="0"/>
              </a:rPr>
              <a:t>РК Нова Загора</a:t>
            </a:r>
          </a:p>
        </p:txBody>
      </p:sp>
    </p:spTree>
    <p:extLst>
      <p:ext uri="{BB962C8B-B14F-4D97-AF65-F5344CB8AC3E}">
        <p14:creationId xmlns:p14="http://schemas.microsoft.com/office/powerpoint/2010/main" val="29812655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bg-BG" sz="2000" b="1" dirty="0" smtClean="0">
                <a:latin typeface="Georgia" panose="02040502050405020303" pitchFamily="18" charset="0"/>
              </a:rPr>
              <a:t>Една аналогия с бизнеса </a:t>
            </a:r>
          </a:p>
        </p:txBody>
      </p:sp>
      <p:sp>
        <p:nvSpPr>
          <p:cNvPr id="3" name="Content Placeholder 2">
            <a:extLst>
              <a:ext uri="{FF2B5EF4-FFF2-40B4-BE49-F238E27FC236}"/>
            </a:extLst>
          </p:cNvPr>
          <p:cNvSpPr>
            <a:spLocks noGrp="1"/>
          </p:cNvSpPr>
          <p:nvPr>
            <p:ph idx="1"/>
          </p:nvPr>
        </p:nvSpPr>
        <p:spPr>
          <a:xfrm>
            <a:off x="457200" y="1052513"/>
            <a:ext cx="8229600" cy="5184775"/>
          </a:xfrm>
        </p:spPr>
        <p:txBody>
          <a:bodyPr/>
          <a:lstStyle/>
          <a:p>
            <a:pPr marL="0" indent="0" algn="just">
              <a:buFont typeface="Arial" pitchFamily="34" charset="0"/>
              <a:buNone/>
              <a:defRPr/>
            </a:pPr>
            <a:r>
              <a:rPr lang="ru-RU" sz="2000" dirty="0" err="1">
                <a:solidFill>
                  <a:srgbClr val="002060"/>
                </a:solidFill>
              </a:rPr>
              <a:t>Още</a:t>
            </a:r>
            <a:r>
              <a:rPr lang="ru-RU" sz="2000" dirty="0">
                <a:solidFill>
                  <a:srgbClr val="002060"/>
                </a:solidFill>
              </a:rPr>
              <a:t> </a:t>
            </a:r>
            <a:r>
              <a:rPr lang="ru-RU" sz="2000" dirty="0" err="1">
                <a:solidFill>
                  <a:srgbClr val="002060"/>
                </a:solidFill>
              </a:rPr>
              <a:t>през</a:t>
            </a:r>
            <a:r>
              <a:rPr lang="ru-RU" sz="2000" dirty="0">
                <a:solidFill>
                  <a:srgbClr val="002060"/>
                </a:solidFill>
              </a:rPr>
              <a:t> 1922 г. </a:t>
            </a:r>
            <a:r>
              <a:rPr lang="ru-RU" sz="2000" dirty="0" err="1">
                <a:solidFill>
                  <a:srgbClr val="002060"/>
                </a:solidFill>
              </a:rPr>
              <a:t>Уолтър</a:t>
            </a:r>
            <a:r>
              <a:rPr lang="ru-RU" sz="2000" dirty="0">
                <a:solidFill>
                  <a:srgbClr val="002060"/>
                </a:solidFill>
              </a:rPr>
              <a:t> </a:t>
            </a:r>
            <a:r>
              <a:rPr lang="ru-RU" sz="2000" dirty="0" err="1">
                <a:solidFill>
                  <a:srgbClr val="002060"/>
                </a:solidFill>
              </a:rPr>
              <a:t>Липман</a:t>
            </a:r>
            <a:r>
              <a:rPr lang="ru-RU" sz="2000" dirty="0">
                <a:solidFill>
                  <a:srgbClr val="002060"/>
                </a:solidFill>
              </a:rPr>
              <a:t> </a:t>
            </a:r>
            <a:r>
              <a:rPr lang="ru-RU" sz="2000" dirty="0" err="1">
                <a:solidFill>
                  <a:srgbClr val="002060"/>
                </a:solidFill>
              </a:rPr>
              <a:t>заявява</a:t>
            </a:r>
            <a:r>
              <a:rPr lang="ru-RU" sz="2000" dirty="0">
                <a:solidFill>
                  <a:srgbClr val="002060"/>
                </a:solidFill>
              </a:rPr>
              <a:t>: “Всяка новина в </a:t>
            </a:r>
            <a:r>
              <a:rPr lang="ru-RU" sz="2000" dirty="0" err="1">
                <a:solidFill>
                  <a:srgbClr val="002060"/>
                </a:solidFill>
              </a:rPr>
              <a:t>медиите</a:t>
            </a:r>
            <a:r>
              <a:rPr lang="ru-RU" sz="2000" dirty="0">
                <a:solidFill>
                  <a:srgbClr val="002060"/>
                </a:solidFill>
              </a:rPr>
              <a:t> </a:t>
            </a:r>
            <a:r>
              <a:rPr lang="ru-RU" sz="2000" dirty="0" err="1">
                <a:solidFill>
                  <a:srgbClr val="002060"/>
                </a:solidFill>
              </a:rPr>
              <a:t>достига</a:t>
            </a:r>
            <a:r>
              <a:rPr lang="ru-RU" sz="2000" dirty="0">
                <a:solidFill>
                  <a:srgbClr val="002060"/>
                </a:solidFill>
              </a:rPr>
              <a:t> до своя </a:t>
            </a:r>
            <a:r>
              <a:rPr lang="ru-RU" sz="2000" dirty="0" err="1">
                <a:solidFill>
                  <a:srgbClr val="002060"/>
                </a:solidFill>
              </a:rPr>
              <a:t>читател</a:t>
            </a:r>
            <a:r>
              <a:rPr lang="ru-RU" sz="2000" dirty="0">
                <a:solidFill>
                  <a:srgbClr val="002060"/>
                </a:solidFill>
              </a:rPr>
              <a:t> в </a:t>
            </a:r>
            <a:r>
              <a:rPr lang="ru-RU" sz="2000" dirty="0" err="1">
                <a:solidFill>
                  <a:srgbClr val="002060"/>
                </a:solidFill>
              </a:rPr>
              <a:t>резултат</a:t>
            </a:r>
            <a:r>
              <a:rPr lang="ru-RU" sz="2000" dirty="0">
                <a:solidFill>
                  <a:srgbClr val="002060"/>
                </a:solidFill>
              </a:rPr>
              <a:t> на серия от </a:t>
            </a:r>
            <a:r>
              <a:rPr lang="ru-RU" sz="2000" dirty="0" err="1">
                <a:solidFill>
                  <a:srgbClr val="002060"/>
                </a:solidFill>
              </a:rPr>
              <a:t>предварително</a:t>
            </a:r>
            <a:r>
              <a:rPr lang="ru-RU" sz="2000" dirty="0">
                <a:solidFill>
                  <a:srgbClr val="002060"/>
                </a:solidFill>
              </a:rPr>
              <a:t> </a:t>
            </a:r>
            <a:r>
              <a:rPr lang="ru-RU" sz="2000" dirty="0" err="1">
                <a:solidFill>
                  <a:srgbClr val="002060"/>
                </a:solidFill>
              </a:rPr>
              <a:t>направени</a:t>
            </a:r>
            <a:r>
              <a:rPr lang="ru-RU" sz="2000" dirty="0">
                <a:solidFill>
                  <a:srgbClr val="002060"/>
                </a:solidFill>
              </a:rPr>
              <a:t> </a:t>
            </a:r>
            <a:r>
              <a:rPr lang="ru-RU" sz="2000" dirty="0" err="1">
                <a:solidFill>
                  <a:srgbClr val="002060"/>
                </a:solidFill>
              </a:rPr>
              <a:t>избори</a:t>
            </a:r>
            <a:r>
              <a:rPr lang="ru-RU" sz="2000" dirty="0">
                <a:solidFill>
                  <a:srgbClr val="002060"/>
                </a:solidFill>
              </a:rPr>
              <a:t> – кой материал да се </a:t>
            </a:r>
            <a:r>
              <a:rPr lang="ru-RU" sz="2000" dirty="0" err="1">
                <a:solidFill>
                  <a:srgbClr val="002060"/>
                </a:solidFill>
              </a:rPr>
              <a:t>покаже</a:t>
            </a:r>
            <a:r>
              <a:rPr lang="ru-RU" sz="2000" dirty="0">
                <a:solidFill>
                  <a:srgbClr val="002060"/>
                </a:solidFill>
              </a:rPr>
              <a:t>, на кое </a:t>
            </a:r>
            <a:r>
              <a:rPr lang="ru-RU" sz="2000" dirty="0" err="1">
                <a:solidFill>
                  <a:srgbClr val="002060"/>
                </a:solidFill>
              </a:rPr>
              <a:t>място</a:t>
            </a:r>
            <a:r>
              <a:rPr lang="ru-RU" sz="2000" dirty="0">
                <a:solidFill>
                  <a:srgbClr val="002060"/>
                </a:solidFill>
              </a:rPr>
              <a:t>, колко пространство да </a:t>
            </a:r>
            <a:r>
              <a:rPr lang="ru-RU" sz="2000" dirty="0" err="1">
                <a:solidFill>
                  <a:srgbClr val="002060"/>
                </a:solidFill>
              </a:rPr>
              <a:t>заеме</a:t>
            </a:r>
            <a:r>
              <a:rPr lang="ru-RU" sz="2000" dirty="0">
                <a:solidFill>
                  <a:srgbClr val="002060"/>
                </a:solidFill>
              </a:rPr>
              <a:t>, </a:t>
            </a:r>
            <a:r>
              <a:rPr lang="ru-RU" sz="2000" dirty="0" err="1">
                <a:solidFill>
                  <a:srgbClr val="002060"/>
                </a:solidFill>
              </a:rPr>
              <a:t>къде</a:t>
            </a:r>
            <a:r>
              <a:rPr lang="ru-RU" sz="2000" dirty="0">
                <a:solidFill>
                  <a:srgbClr val="002060"/>
                </a:solidFill>
              </a:rPr>
              <a:t> да </a:t>
            </a:r>
            <a:r>
              <a:rPr lang="ru-RU" sz="2000" dirty="0" err="1">
                <a:solidFill>
                  <a:srgbClr val="002060"/>
                </a:solidFill>
              </a:rPr>
              <a:t>бъде</a:t>
            </a:r>
            <a:r>
              <a:rPr lang="ru-RU" sz="2000" dirty="0">
                <a:solidFill>
                  <a:srgbClr val="002060"/>
                </a:solidFill>
              </a:rPr>
              <a:t> </a:t>
            </a:r>
            <a:r>
              <a:rPr lang="ru-RU" sz="2000" dirty="0" err="1">
                <a:solidFill>
                  <a:srgbClr val="002060"/>
                </a:solidFill>
              </a:rPr>
              <a:t>ударението</a:t>
            </a:r>
            <a:r>
              <a:rPr lang="ru-RU" sz="2000" dirty="0">
                <a:solidFill>
                  <a:srgbClr val="002060"/>
                </a:solidFill>
              </a:rPr>
              <a:t> </a:t>
            </a:r>
            <a:r>
              <a:rPr lang="ru-RU" sz="2000" dirty="0" err="1">
                <a:solidFill>
                  <a:srgbClr val="002060"/>
                </a:solidFill>
              </a:rPr>
              <a:t>върху</a:t>
            </a:r>
            <a:r>
              <a:rPr lang="ru-RU" sz="2000" dirty="0">
                <a:solidFill>
                  <a:srgbClr val="002060"/>
                </a:solidFill>
              </a:rPr>
              <a:t> </a:t>
            </a:r>
            <a:r>
              <a:rPr lang="ru-RU" sz="2000" dirty="0" err="1">
                <a:solidFill>
                  <a:srgbClr val="002060"/>
                </a:solidFill>
              </a:rPr>
              <a:t>всеки</a:t>
            </a:r>
            <a:r>
              <a:rPr lang="ru-RU" sz="2000" dirty="0">
                <a:solidFill>
                  <a:srgbClr val="002060"/>
                </a:solidFill>
              </a:rPr>
              <a:t> от </a:t>
            </a:r>
            <a:r>
              <a:rPr lang="ru-RU" sz="2000" dirty="0" err="1" smtClean="0">
                <a:solidFill>
                  <a:srgbClr val="002060"/>
                </a:solidFill>
              </a:rPr>
              <a:t>материалите</a:t>
            </a:r>
            <a:r>
              <a:rPr lang="ru-RU" sz="2000" dirty="0" smtClean="0">
                <a:solidFill>
                  <a:srgbClr val="002060"/>
                </a:solidFill>
              </a:rPr>
              <a:t>.”</a:t>
            </a:r>
            <a:endParaRPr lang="en-US" sz="2000" dirty="0">
              <a:solidFill>
                <a:srgbClr val="002060"/>
              </a:solidFill>
            </a:endParaRPr>
          </a:p>
          <a:p>
            <a:pPr>
              <a:defRPr/>
            </a:pPr>
            <a:endParaRPr lang="en-US" sz="2000" dirty="0">
              <a:solidFill>
                <a:srgbClr val="002060"/>
              </a:solidFill>
            </a:endParaRPr>
          </a:p>
          <a:p>
            <a:pPr>
              <a:defRPr/>
            </a:pPr>
            <a:endParaRPr lang="en-US" sz="2000" dirty="0">
              <a:solidFill>
                <a:srgbClr val="002060"/>
              </a:solidFill>
            </a:endParaRPr>
          </a:p>
          <a:p>
            <a:pPr>
              <a:defRPr/>
            </a:pPr>
            <a:endParaRPr lang="en-US" sz="2000" dirty="0">
              <a:solidFill>
                <a:srgbClr val="002060"/>
              </a:solidFill>
            </a:endParaRPr>
          </a:p>
          <a:p>
            <a:pPr>
              <a:defRPr/>
            </a:pPr>
            <a:endParaRPr lang="en-US" sz="2000" dirty="0">
              <a:solidFill>
                <a:srgbClr val="002060"/>
              </a:solidFill>
            </a:endParaRPr>
          </a:p>
          <a:p>
            <a:pPr>
              <a:defRPr/>
            </a:pPr>
            <a:endParaRPr lang="ru-RU" sz="1400" dirty="0">
              <a:solidFill>
                <a:srgbClr val="002060"/>
              </a:solidFill>
            </a:endParaRPr>
          </a:p>
          <a:p>
            <a:pPr algn="just">
              <a:defRPr/>
            </a:pPr>
            <a:r>
              <a:rPr lang="ru-RU" sz="2000" dirty="0" err="1">
                <a:solidFill>
                  <a:srgbClr val="002060"/>
                </a:solidFill>
              </a:rPr>
              <a:t>Преди</a:t>
            </a:r>
            <a:r>
              <a:rPr lang="ru-RU" sz="2000" dirty="0">
                <a:solidFill>
                  <a:srgbClr val="002060"/>
                </a:solidFill>
              </a:rPr>
              <a:t> </a:t>
            </a:r>
            <a:r>
              <a:rPr lang="ru-RU" sz="2000" dirty="0" err="1">
                <a:solidFill>
                  <a:srgbClr val="002060"/>
                </a:solidFill>
              </a:rPr>
              <a:t>години</a:t>
            </a:r>
            <a:r>
              <a:rPr lang="ru-RU" sz="2000" dirty="0">
                <a:solidFill>
                  <a:srgbClr val="002060"/>
                </a:solidFill>
              </a:rPr>
              <a:t> </a:t>
            </a:r>
            <a:r>
              <a:rPr lang="ru-RU" sz="2000" dirty="0" err="1">
                <a:solidFill>
                  <a:srgbClr val="002060"/>
                </a:solidFill>
              </a:rPr>
              <a:t>казваха</a:t>
            </a:r>
            <a:r>
              <a:rPr lang="ru-RU" sz="2000" dirty="0">
                <a:solidFill>
                  <a:srgbClr val="002060"/>
                </a:solidFill>
              </a:rPr>
              <a:t>, че </a:t>
            </a:r>
            <a:r>
              <a:rPr lang="ru-RU" sz="2000" dirty="0" err="1">
                <a:solidFill>
                  <a:srgbClr val="002060"/>
                </a:solidFill>
              </a:rPr>
              <a:t>книгата</a:t>
            </a:r>
            <a:r>
              <a:rPr lang="ru-RU" sz="2000" dirty="0">
                <a:solidFill>
                  <a:srgbClr val="002060"/>
                </a:solidFill>
              </a:rPr>
              <a:t> е </a:t>
            </a:r>
            <a:r>
              <a:rPr lang="ru-RU" sz="2000" dirty="0" err="1">
                <a:solidFill>
                  <a:srgbClr val="002060"/>
                </a:solidFill>
              </a:rPr>
              <a:t>прозорец</a:t>
            </a:r>
            <a:r>
              <a:rPr lang="ru-RU" sz="2000" dirty="0">
                <a:solidFill>
                  <a:srgbClr val="002060"/>
                </a:solidFill>
              </a:rPr>
              <a:t> </a:t>
            </a:r>
            <a:r>
              <a:rPr lang="ru-RU" sz="2000" dirty="0" err="1">
                <a:solidFill>
                  <a:srgbClr val="002060"/>
                </a:solidFill>
              </a:rPr>
              <a:t>към</a:t>
            </a:r>
            <a:r>
              <a:rPr lang="ru-RU" sz="2000" dirty="0">
                <a:solidFill>
                  <a:srgbClr val="002060"/>
                </a:solidFill>
              </a:rPr>
              <a:t> света. </a:t>
            </a:r>
            <a:r>
              <a:rPr lang="ru-RU" sz="2000" dirty="0" err="1">
                <a:solidFill>
                  <a:srgbClr val="002060"/>
                </a:solidFill>
              </a:rPr>
              <a:t>По-късно</a:t>
            </a:r>
            <a:r>
              <a:rPr lang="ru-RU" sz="2000" dirty="0">
                <a:solidFill>
                  <a:srgbClr val="002060"/>
                </a:solidFill>
              </a:rPr>
              <a:t> </a:t>
            </a:r>
            <a:r>
              <a:rPr lang="ru-RU" sz="2000" dirty="0" err="1">
                <a:solidFill>
                  <a:srgbClr val="002060"/>
                </a:solidFill>
              </a:rPr>
              <a:t>казваха</a:t>
            </a:r>
            <a:r>
              <a:rPr lang="ru-RU" sz="2000" dirty="0">
                <a:solidFill>
                  <a:srgbClr val="002060"/>
                </a:solidFill>
              </a:rPr>
              <a:t>, че </a:t>
            </a:r>
            <a:r>
              <a:rPr lang="ru-RU" sz="2000" dirty="0" err="1">
                <a:solidFill>
                  <a:srgbClr val="002060"/>
                </a:solidFill>
              </a:rPr>
              <a:t>телевизията</a:t>
            </a:r>
            <a:r>
              <a:rPr lang="ru-RU" sz="2000" dirty="0">
                <a:solidFill>
                  <a:srgbClr val="002060"/>
                </a:solidFill>
              </a:rPr>
              <a:t> </a:t>
            </a:r>
            <a:r>
              <a:rPr lang="ru-RU" sz="2000" dirty="0" err="1">
                <a:solidFill>
                  <a:srgbClr val="002060"/>
                </a:solidFill>
              </a:rPr>
              <a:t>внася</a:t>
            </a:r>
            <a:r>
              <a:rPr lang="ru-RU" sz="2000" dirty="0">
                <a:solidFill>
                  <a:srgbClr val="002060"/>
                </a:solidFill>
              </a:rPr>
              <a:t> света в дома ни. </a:t>
            </a:r>
            <a:r>
              <a:rPr lang="ru-RU" sz="2000" dirty="0" err="1">
                <a:solidFill>
                  <a:srgbClr val="002060"/>
                </a:solidFill>
              </a:rPr>
              <a:t>Какво</a:t>
            </a:r>
            <a:r>
              <a:rPr lang="ru-RU" sz="2000" dirty="0">
                <a:solidFill>
                  <a:srgbClr val="002060"/>
                </a:solidFill>
              </a:rPr>
              <a:t> да кажем </a:t>
            </a:r>
            <a:r>
              <a:rPr lang="ru-RU" sz="2000" dirty="0" err="1">
                <a:solidFill>
                  <a:srgbClr val="002060"/>
                </a:solidFill>
              </a:rPr>
              <a:t>днес</a:t>
            </a:r>
            <a:r>
              <a:rPr lang="ru-RU" sz="2000" dirty="0">
                <a:solidFill>
                  <a:srgbClr val="002060"/>
                </a:solidFill>
              </a:rPr>
              <a:t> за </a:t>
            </a:r>
            <a:r>
              <a:rPr lang="ru-RU" sz="2000" dirty="0" smtClean="0">
                <a:solidFill>
                  <a:srgbClr val="002060"/>
                </a:solidFill>
              </a:rPr>
              <a:t>интернет и </a:t>
            </a:r>
            <a:r>
              <a:rPr lang="ru-RU" sz="2000" dirty="0" err="1" smtClean="0">
                <a:solidFill>
                  <a:srgbClr val="002060"/>
                </a:solidFill>
              </a:rPr>
              <a:t>социалните</a:t>
            </a:r>
            <a:r>
              <a:rPr lang="ru-RU" sz="2000" dirty="0" smtClean="0">
                <a:solidFill>
                  <a:srgbClr val="002060"/>
                </a:solidFill>
              </a:rPr>
              <a:t> мрежи, </a:t>
            </a:r>
            <a:r>
              <a:rPr lang="ru-RU" sz="2000" dirty="0" err="1">
                <a:solidFill>
                  <a:srgbClr val="002060"/>
                </a:solidFill>
              </a:rPr>
              <a:t>който</a:t>
            </a:r>
            <a:r>
              <a:rPr lang="ru-RU" sz="2000" dirty="0">
                <a:solidFill>
                  <a:srgbClr val="002060"/>
                </a:solidFill>
              </a:rPr>
              <a:t> </a:t>
            </a:r>
            <a:r>
              <a:rPr lang="ru-RU" sz="2000" dirty="0" err="1">
                <a:solidFill>
                  <a:srgbClr val="002060"/>
                </a:solidFill>
              </a:rPr>
              <a:t>буквално</a:t>
            </a:r>
            <a:r>
              <a:rPr lang="ru-RU" sz="2000" dirty="0">
                <a:solidFill>
                  <a:srgbClr val="002060"/>
                </a:solidFill>
              </a:rPr>
              <a:t> отварят </a:t>
            </a:r>
            <a:r>
              <a:rPr lang="ru-RU" sz="2000" dirty="0" err="1">
                <a:solidFill>
                  <a:srgbClr val="002060"/>
                </a:solidFill>
              </a:rPr>
              <a:t>безброй</a:t>
            </a:r>
            <a:r>
              <a:rPr lang="ru-RU" sz="2000" dirty="0">
                <a:solidFill>
                  <a:srgbClr val="002060"/>
                </a:solidFill>
              </a:rPr>
              <a:t> </a:t>
            </a:r>
            <a:r>
              <a:rPr lang="ru-RU" sz="2000" dirty="0" err="1">
                <a:solidFill>
                  <a:srgbClr val="002060"/>
                </a:solidFill>
              </a:rPr>
              <a:t>прозорци</a:t>
            </a:r>
            <a:r>
              <a:rPr lang="ru-RU" sz="2000" dirty="0">
                <a:solidFill>
                  <a:srgbClr val="002060"/>
                </a:solidFill>
              </a:rPr>
              <a:t> </a:t>
            </a:r>
            <a:r>
              <a:rPr lang="ru-RU" sz="2000" dirty="0" err="1">
                <a:solidFill>
                  <a:srgbClr val="002060"/>
                </a:solidFill>
              </a:rPr>
              <a:t>към</a:t>
            </a:r>
            <a:r>
              <a:rPr lang="ru-RU" sz="2000" dirty="0">
                <a:solidFill>
                  <a:srgbClr val="002060"/>
                </a:solidFill>
              </a:rPr>
              <a:t> света и благодарение, на </a:t>
            </a:r>
            <a:r>
              <a:rPr lang="ru-RU" sz="2000" dirty="0" err="1">
                <a:solidFill>
                  <a:srgbClr val="002060"/>
                </a:solidFill>
              </a:rPr>
              <a:t>които</a:t>
            </a:r>
            <a:r>
              <a:rPr lang="ru-RU" sz="2000" dirty="0">
                <a:solidFill>
                  <a:srgbClr val="002060"/>
                </a:solidFill>
              </a:rPr>
              <a:t> </a:t>
            </a:r>
            <a:r>
              <a:rPr lang="ru-RU" sz="2000" dirty="0" err="1">
                <a:solidFill>
                  <a:srgbClr val="002060"/>
                </a:solidFill>
              </a:rPr>
              <a:t>хората</a:t>
            </a:r>
            <a:r>
              <a:rPr lang="ru-RU" sz="2000" dirty="0">
                <a:solidFill>
                  <a:srgbClr val="002060"/>
                </a:solidFill>
              </a:rPr>
              <a:t> </a:t>
            </a:r>
            <a:r>
              <a:rPr lang="ru-RU" sz="2000" dirty="0" err="1">
                <a:solidFill>
                  <a:srgbClr val="002060"/>
                </a:solidFill>
              </a:rPr>
              <a:t>наистина</a:t>
            </a:r>
            <a:r>
              <a:rPr lang="ru-RU" sz="2000" dirty="0">
                <a:solidFill>
                  <a:srgbClr val="002060"/>
                </a:solidFill>
              </a:rPr>
              <a:t> </a:t>
            </a:r>
            <a:r>
              <a:rPr lang="ru-RU" sz="2000" dirty="0" err="1">
                <a:solidFill>
                  <a:srgbClr val="002060"/>
                </a:solidFill>
              </a:rPr>
              <a:t>общуват</a:t>
            </a:r>
            <a:r>
              <a:rPr lang="ru-RU" sz="2000" dirty="0">
                <a:solidFill>
                  <a:srgbClr val="002060"/>
                </a:solidFill>
              </a:rPr>
              <a:t> от </a:t>
            </a:r>
            <a:r>
              <a:rPr lang="ru-RU" sz="2000" dirty="0" err="1" smtClean="0">
                <a:solidFill>
                  <a:srgbClr val="002060"/>
                </a:solidFill>
              </a:rPr>
              <a:t>разстояние</a:t>
            </a:r>
            <a:endParaRPr lang="bg-BG" sz="1600" dirty="0">
              <a:solidFill>
                <a:srgbClr val="002060"/>
              </a:solidFill>
            </a:endParaRPr>
          </a:p>
        </p:txBody>
      </p:sp>
      <p:sp>
        <p:nvSpPr>
          <p:cNvPr id="39940" name="Rectangle 3"/>
          <p:cNvSpPr>
            <a:spLocks noChangeArrowheads="1"/>
          </p:cNvSpPr>
          <p:nvPr/>
        </p:nvSpPr>
        <p:spPr bwMode="auto">
          <a:xfrm>
            <a:off x="2124075" y="-100013"/>
            <a:ext cx="45196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07000"/>
              </a:lnSpc>
              <a:spcAft>
                <a:spcPts val="800"/>
              </a:spcAft>
            </a:pPr>
            <a:r>
              <a:rPr lang="bg-BG">
                <a:latin typeface="Calibri" pitchFamily="34" charset="0"/>
                <a:ea typeface="Calibri" pitchFamily="34" charset="0"/>
                <a:cs typeface="Times New Roman" pitchFamily="18" charset="0"/>
              </a:rPr>
              <a:t> </a:t>
            </a:r>
          </a:p>
        </p:txBody>
      </p:sp>
      <p:pic>
        <p:nvPicPr>
          <p:cNvPr id="39941" name="Picture 12" descr="C:\Users\User_1\Desktop\Rotary\2018_2019\BANSKO\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754313"/>
            <a:ext cx="36972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0143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sz="2000" b="1">
                <a:latin typeface="Georgia" panose="02040502050405020303" pitchFamily="18" charset="0"/>
              </a:rPr>
              <a:t>Цели:</a:t>
            </a:r>
          </a:p>
        </p:txBody>
      </p:sp>
      <p:sp>
        <p:nvSpPr>
          <p:cNvPr id="4096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ru-RU" sz="2000" smtClean="0">
                <a:solidFill>
                  <a:srgbClr val="002060"/>
                </a:solidFill>
                <a:latin typeface="Georgia" pitchFamily="18" charset="0"/>
              </a:rPr>
              <a:t>Какво се знае</a:t>
            </a:r>
            <a:r>
              <a:rPr lang="en-US" sz="2000" smtClean="0">
                <a:solidFill>
                  <a:srgbClr val="002060"/>
                </a:solidFill>
                <a:latin typeface="Georgia" pitchFamily="18" charset="0"/>
              </a:rPr>
              <a:t> </a:t>
            </a:r>
            <a:r>
              <a:rPr lang="bg-BG" sz="2000" smtClean="0">
                <a:solidFill>
                  <a:srgbClr val="002060"/>
                </a:solidFill>
                <a:latin typeface="Georgia" pitchFamily="18" charset="0"/>
              </a:rPr>
              <a:t>за нас</a:t>
            </a:r>
            <a:r>
              <a:rPr lang="ru-RU" sz="2000" smtClean="0">
                <a:solidFill>
                  <a:srgbClr val="002060"/>
                </a:solidFill>
                <a:latin typeface="Georgia" pitchFamily="18" charset="0"/>
              </a:rPr>
              <a:t>;</a:t>
            </a:r>
          </a:p>
          <a:p>
            <a:r>
              <a:rPr lang="ru-RU" sz="2000" smtClean="0">
                <a:solidFill>
                  <a:srgbClr val="002060"/>
                </a:solidFill>
                <a:latin typeface="Georgia" pitchFamily="18" charset="0"/>
              </a:rPr>
              <a:t>Какво да се прави;</a:t>
            </a:r>
          </a:p>
          <a:p>
            <a:r>
              <a:rPr lang="ru-RU" sz="2000" smtClean="0">
                <a:solidFill>
                  <a:srgbClr val="002060"/>
                </a:solidFill>
                <a:latin typeface="Georgia" pitchFamily="18" charset="0"/>
              </a:rPr>
              <a:t>Какво да се каже;</a:t>
            </a:r>
          </a:p>
          <a:p>
            <a:r>
              <a:rPr lang="ru-RU" sz="2000" smtClean="0">
                <a:solidFill>
                  <a:srgbClr val="002060"/>
                </a:solidFill>
                <a:latin typeface="Georgia" pitchFamily="18" charset="0"/>
              </a:rPr>
              <a:t>Как да се каже;</a:t>
            </a:r>
          </a:p>
          <a:p>
            <a:r>
              <a:rPr lang="ru-RU" sz="2000" smtClean="0">
                <a:solidFill>
                  <a:srgbClr val="002060"/>
                </a:solidFill>
                <a:latin typeface="Georgia" pitchFamily="18" charset="0"/>
              </a:rPr>
              <a:t>От кого да се каже...</a:t>
            </a:r>
          </a:p>
          <a:p>
            <a:r>
              <a:rPr lang="ru-RU" sz="2000" smtClean="0">
                <a:solidFill>
                  <a:srgbClr val="002060"/>
                </a:solidFill>
                <a:latin typeface="Georgia" pitchFamily="18" charset="0"/>
              </a:rPr>
              <a:t>                       ...за да се постигне желаният ефект.</a:t>
            </a:r>
          </a:p>
          <a:p>
            <a:endParaRPr lang="bg-BG" sz="2000" smtClean="0">
              <a:latin typeface="Georgia" pitchFamily="18" charset="0"/>
            </a:endParaRPr>
          </a:p>
        </p:txBody>
      </p:sp>
      <p:pic>
        <p:nvPicPr>
          <p:cNvPr id="40964" name="Picture 7" descr="C:\Users\User_1\Desktop\news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086100"/>
            <a:ext cx="235267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C:\Users\User_1\Desktop\news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4078288"/>
            <a:ext cx="34401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8" descr="C:\Users\User_1\Desktop\news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3" y="3924300"/>
            <a:ext cx="26463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descr="D:\MozDownload\Screenshot_2018-11-04 Списание „Ротари на Балканите“, ноември 2017 г , № 2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290638"/>
            <a:ext cx="39385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0221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sz="2000" b="1">
                <a:latin typeface="Georgia" panose="02040502050405020303" pitchFamily="18" charset="0"/>
              </a:rPr>
              <a:t>Ккк го правим?</a:t>
            </a:r>
          </a:p>
        </p:txBody>
      </p:sp>
      <p:sp>
        <p:nvSpPr>
          <p:cNvPr id="3" name="Content Placeholder 2">
            <a:extLst>
              <a:ext uri="{FF2B5EF4-FFF2-40B4-BE49-F238E27FC236}"/>
            </a:extLst>
          </p:cNvPr>
          <p:cNvSpPr>
            <a:spLocks noGrp="1"/>
          </p:cNvSpPr>
          <p:nvPr>
            <p:ph idx="1"/>
          </p:nvPr>
        </p:nvSpPr>
        <p:spPr/>
        <p:txBody>
          <a:bodyPr/>
          <a:lstStyle/>
          <a:p>
            <a:pPr lvl="1">
              <a:defRPr/>
            </a:pPr>
            <a:r>
              <a:rPr lang="bg-BG" sz="1800" dirty="0" smtClean="0">
                <a:solidFill>
                  <a:srgbClr val="002060"/>
                </a:solidFill>
              </a:rPr>
              <a:t>Създаваме събития (новини)</a:t>
            </a:r>
          </a:p>
          <a:p>
            <a:pPr lvl="1">
              <a:defRPr/>
            </a:pPr>
            <a:r>
              <a:rPr lang="bg-BG" sz="1800" dirty="0" smtClean="0">
                <a:solidFill>
                  <a:srgbClr val="002060"/>
                </a:solidFill>
              </a:rPr>
              <a:t>Подбираме какво да публикуваме</a:t>
            </a:r>
          </a:p>
          <a:p>
            <a:pPr lvl="1">
              <a:defRPr/>
            </a:pPr>
            <a:r>
              <a:rPr lang="bg-BG" sz="1800" dirty="0" smtClean="0">
                <a:solidFill>
                  <a:srgbClr val="002060"/>
                </a:solidFill>
              </a:rPr>
              <a:t>Как / къде да публикуваме</a:t>
            </a:r>
          </a:p>
          <a:p>
            <a:pPr marL="457200" lvl="1" indent="0">
              <a:buFont typeface="Arial" pitchFamily="34" charset="0"/>
              <a:buNone/>
              <a:defRPr/>
            </a:pPr>
            <a:endParaRPr lang="bg-BG" sz="1800" dirty="0" smtClean="0">
              <a:solidFill>
                <a:srgbClr val="002060"/>
              </a:solidFill>
            </a:endParaRPr>
          </a:p>
          <a:p>
            <a:pPr lvl="1">
              <a:defRPr/>
            </a:pPr>
            <a:endParaRPr lang="bg-BG" sz="1800" dirty="0" smtClean="0">
              <a:solidFill>
                <a:srgbClr val="002060"/>
              </a:solidFill>
            </a:endParaRPr>
          </a:p>
          <a:p>
            <a:pPr lvl="1">
              <a:defRPr/>
            </a:pPr>
            <a:r>
              <a:rPr lang="bg-BG" sz="1800" dirty="0" smtClean="0">
                <a:solidFill>
                  <a:srgbClr val="002060"/>
                </a:solidFill>
              </a:rPr>
              <a:t>Социални медии</a:t>
            </a:r>
          </a:p>
          <a:p>
            <a:pPr lvl="1">
              <a:defRPr/>
            </a:pPr>
            <a:endParaRPr lang="bg-BG" sz="1800" dirty="0" smtClean="0">
              <a:solidFill>
                <a:srgbClr val="002060"/>
              </a:solidFill>
            </a:endParaRPr>
          </a:p>
          <a:p>
            <a:pPr lvl="1">
              <a:defRPr/>
            </a:pPr>
            <a:endParaRPr lang="bg-BG" sz="1800" dirty="0">
              <a:solidFill>
                <a:srgbClr val="002060"/>
              </a:solidFill>
            </a:endParaRPr>
          </a:p>
          <a:p>
            <a:pPr lvl="1">
              <a:defRPr/>
            </a:pPr>
            <a:r>
              <a:rPr lang="bg-BG" sz="1800" dirty="0" smtClean="0">
                <a:solidFill>
                  <a:srgbClr val="002060"/>
                </a:solidFill>
              </a:rPr>
              <a:t>Публикации в сайта</a:t>
            </a:r>
          </a:p>
          <a:p>
            <a:pPr lvl="1">
              <a:defRPr/>
            </a:pPr>
            <a:endParaRPr lang="bg-BG" sz="1800" dirty="0">
              <a:solidFill>
                <a:srgbClr val="002060"/>
              </a:solidFill>
            </a:endParaRPr>
          </a:p>
          <a:p>
            <a:pPr marL="457200" lvl="1" indent="0">
              <a:buFont typeface="Arial" pitchFamily="34" charset="0"/>
              <a:buNone/>
              <a:defRPr/>
            </a:pPr>
            <a:endParaRPr lang="bg-BG" sz="1800" dirty="0">
              <a:solidFill>
                <a:srgbClr val="002060"/>
              </a:solidFill>
            </a:endParaRPr>
          </a:p>
          <a:p>
            <a:pPr lvl="1">
              <a:defRPr/>
            </a:pPr>
            <a:r>
              <a:rPr lang="bg-BG" sz="1800" dirty="0" smtClean="0">
                <a:solidFill>
                  <a:srgbClr val="002060"/>
                </a:solidFill>
              </a:rPr>
              <a:t>Традиционни медии </a:t>
            </a:r>
            <a:endParaRPr lang="bg-BG" sz="1800" dirty="0">
              <a:solidFill>
                <a:srgbClr val="002060"/>
              </a:solidFill>
            </a:endParaRPr>
          </a:p>
          <a:p>
            <a:pPr>
              <a:defRPr/>
            </a:pPr>
            <a:endParaRPr lang="bg-BG" dirty="0"/>
          </a:p>
        </p:txBody>
      </p:sp>
      <p:pic>
        <p:nvPicPr>
          <p:cNvPr id="41988" name="Picture 4" descr="C:\Users\User_1\Desktop\social-media-mont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200" y="2409825"/>
            <a:ext cx="22875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C:\Users\User_1\Desktop\news_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250" y="2346325"/>
            <a:ext cx="15494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C:\Users\User_1\Desktop\televisio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684713"/>
            <a:ext cx="28368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C:\Users\User_1\Desktop\15492038715768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950" y="1238250"/>
            <a:ext cx="2717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C:\Users\User_1\Desktop\Rotary\2018_2019\PHOTOS\53777982_2123856324376396_620380258943631360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5113" y="4303713"/>
            <a:ext cx="78263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913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bg-BG" sz="1800" b="1">
                <a:latin typeface="Georgia" panose="02040502050405020303" pitchFamily="18" charset="0"/>
              </a:rPr>
              <a:t>Защо по този начин? Успехи и предизвикателства.</a:t>
            </a:r>
          </a:p>
        </p:txBody>
      </p:sp>
      <p:sp>
        <p:nvSpPr>
          <p:cNvPr id="43011"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bg-BG" sz="2000" smtClean="0">
                <a:solidFill>
                  <a:srgbClr val="002060"/>
                </a:solidFill>
                <a:latin typeface="Georgia" pitchFamily="18" charset="0"/>
              </a:rPr>
              <a:t>Достигане максимална публичност</a:t>
            </a:r>
          </a:p>
          <a:p>
            <a:r>
              <a:rPr lang="bg-BG" sz="2000" smtClean="0">
                <a:solidFill>
                  <a:srgbClr val="002060"/>
                </a:solidFill>
                <a:latin typeface="Georgia" pitchFamily="18" charset="0"/>
              </a:rPr>
              <a:t>Клуба е разпознаваем</a:t>
            </a:r>
          </a:p>
          <a:p>
            <a:r>
              <a:rPr lang="bg-BG" sz="2000" smtClean="0">
                <a:solidFill>
                  <a:srgbClr val="002060"/>
                </a:solidFill>
                <a:latin typeface="Georgia" pitchFamily="18" charset="0"/>
              </a:rPr>
              <a:t>Това, което правим също е разпознаваемо и свързано с клуба</a:t>
            </a:r>
          </a:p>
        </p:txBody>
      </p:sp>
      <p:pic>
        <p:nvPicPr>
          <p:cNvPr id="43012" name="Picture 5" descr="C:\Users\User_1\Desktop\Me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684463"/>
            <a:ext cx="21145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C:\Users\User_1\Desktop\Rotary\2018_2019\BANSKO\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673350"/>
            <a:ext cx="2073275"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C:\Users\User_1\Desktop\Rotary\2016_2017\Photos\22042017_BAL\SZ_Beroe\18076548_1598021453571556_8481042208448180276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3716338"/>
            <a:ext cx="2830513"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1631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4000" b="1" smtClean="0">
                <a:latin typeface="Arial Narrow" pitchFamily="34" charset="0"/>
              </a:rPr>
              <a:t>Благодаря за вниманието!</a:t>
            </a:r>
            <a:endParaRPr lang="en-US" altLang="en-US" sz="4000" b="1" smtClean="0">
              <a:latin typeface="Arial Narrow" pitchFamily="34" charset="0"/>
            </a:endParaRPr>
          </a:p>
        </p:txBody>
      </p:sp>
    </p:spTree>
    <p:extLst>
      <p:ext uri="{BB962C8B-B14F-4D97-AF65-F5344CB8AC3E}">
        <p14:creationId xmlns:p14="http://schemas.microsoft.com/office/powerpoint/2010/main" val="11413152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33463" y="3429000"/>
            <a:ext cx="6972300" cy="742950"/>
          </a:xfrm>
        </p:spPr>
        <p:txBody>
          <a:bodyPr anchor="ctr"/>
          <a:lstStyle/>
          <a:p>
            <a:pPr eaLnBrk="1" hangingPunct="1">
              <a:defRPr/>
            </a:pPr>
            <a:r>
              <a:rPr lang="ru-RU" altLang="en-US" sz="2100" b="1" dirty="0" err="1">
                <a:latin typeface="Bookman Old Style" panose="02050604050505020204" pitchFamily="18" charset="0"/>
                <a:cs typeface="Times New Roman" panose="02020603050405020304" pitchFamily="18" charset="0"/>
              </a:rPr>
              <a:t>Визия</a:t>
            </a:r>
            <a:r>
              <a:rPr lang="ru-RU" altLang="en-US" sz="2100" b="1" dirty="0">
                <a:latin typeface="Bookman Old Style" panose="02050604050505020204" pitchFamily="18" charset="0"/>
                <a:cs typeface="Times New Roman" panose="02020603050405020304" pitchFamily="18" charset="0"/>
              </a:rPr>
              <a:t> и Лого. Стратегически </a:t>
            </a:r>
            <a:r>
              <a:rPr lang="ru-RU" altLang="en-US" sz="2100" b="1" dirty="0" err="1">
                <a:latin typeface="Bookman Old Style" panose="02050604050505020204" pitchFamily="18" charset="0"/>
                <a:cs typeface="Times New Roman" panose="02020603050405020304" pitchFamily="18" charset="0"/>
              </a:rPr>
              <a:t>приоритети</a:t>
            </a:r>
            <a:r>
              <a:rPr lang="ru-RU" altLang="en-US" sz="2100" b="1" dirty="0">
                <a:latin typeface="Bookman Old Style" panose="02050604050505020204" pitchFamily="18" charset="0"/>
                <a:cs typeface="Times New Roman" panose="02020603050405020304" pitchFamily="18" charset="0"/>
              </a:rPr>
              <a:t>. Цели на Дистрикт 2482 РИ за 2019-2020 г.</a:t>
            </a:r>
            <a:endParaRPr lang="en-US" sz="2100" b="1" dirty="0">
              <a:latin typeface="Bookman Old Style" panose="02050604050505020204" pitchFamily="18" charset="0"/>
              <a:cs typeface="Times New Roman" panose="02020603050405020304" pitchFamily="18" charset="0"/>
            </a:endParaRPr>
          </a:p>
        </p:txBody>
      </p:sp>
      <p:sp>
        <p:nvSpPr>
          <p:cNvPr id="39939" name="Rectangle 3"/>
          <p:cNvSpPr>
            <a:spLocks noGrp="1" noChangeArrowheads="1"/>
          </p:cNvSpPr>
          <p:nvPr>
            <p:ph type="subTitle" idx="1"/>
          </p:nvPr>
        </p:nvSpPr>
        <p:spPr bwMode="auto">
          <a:xfrm>
            <a:off x="1543050" y="4316017"/>
            <a:ext cx="5243513" cy="9489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1500" b="1">
                <a:latin typeface="Georgia" panose="02040502050405020303" pitchFamily="18" charset="0"/>
                <a:cs typeface="Times New Roman" panose="02020603050405020304" pitchFamily="18" charset="0"/>
              </a:rPr>
              <a:t>Митко Минев, ДГЕ</a:t>
            </a:r>
          </a:p>
          <a:p>
            <a:pPr eaLnBrk="1" hangingPunct="1"/>
            <a:r>
              <a:rPr lang="bg-BG" altLang="en-US" sz="1500" b="1">
                <a:latin typeface="Georgia" panose="02040502050405020303" pitchFamily="18" charset="0"/>
                <a:cs typeface="Times New Roman" panose="02020603050405020304" pitchFamily="18" charset="0"/>
              </a:rPr>
              <a:t>РК Велико Търново</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2552052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DTeamPresentationsSlive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3574</Words>
  <Application>Microsoft Office PowerPoint</Application>
  <PresentationFormat>On-screen Show (4:3)</PresentationFormat>
  <Paragraphs>629</Paragraphs>
  <Slides>97</Slides>
  <Notes>45</Notes>
  <HiddenSlides>0</HiddenSlides>
  <MMClips>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97</vt:i4>
      </vt:variant>
    </vt:vector>
  </HeadingPairs>
  <TitlesOfParts>
    <vt:vector size="110" baseType="lpstr">
      <vt:lpstr>MS PGothic</vt:lpstr>
      <vt:lpstr>MS PGothic</vt:lpstr>
      <vt:lpstr>Arial</vt:lpstr>
      <vt:lpstr>Arial Narrow</vt:lpstr>
      <vt:lpstr>Bookman Old Style</vt:lpstr>
      <vt:lpstr>Calibri</vt:lpstr>
      <vt:lpstr>Georgia</vt:lpstr>
      <vt:lpstr>inherit</vt:lpstr>
      <vt:lpstr>Times New Roman</vt:lpstr>
      <vt:lpstr>Wingdings</vt:lpstr>
      <vt:lpstr>ヒラギノ角ゴ Pro W3</vt:lpstr>
      <vt:lpstr>Template DTeamPresentationsSliven</vt:lpstr>
      <vt:lpstr>Custom Design</vt:lpstr>
      <vt:lpstr>Визия и Лого. Стратегически приоритети. Цели на Дистрикт 2482 РИ за 2019-2020 г.</vt:lpstr>
      <vt:lpstr>    Нашите цели: Влияние, обхват, ангажиране, адаптивност и иновативност    </vt:lpstr>
      <vt:lpstr>Ротари – това сме ние, нашият клуб, нашите приятели!</vt:lpstr>
      <vt:lpstr>Целите на новия стратегически план</vt:lpstr>
      <vt:lpstr>Нашето членство в Ротари – факти и тенденции</vt:lpstr>
      <vt:lpstr>Нашето членство в Ротари – факти и тенденции</vt:lpstr>
      <vt:lpstr>Нашите цели като екип – с фокус хората в организацията</vt:lpstr>
      <vt:lpstr>Нашите цели като екип – с фокус хората в организацията</vt:lpstr>
      <vt:lpstr>Нашите цели като екип – с фокус хората в организацията</vt:lpstr>
      <vt:lpstr>Нашите цели като екип – с фокус хората в организацията</vt:lpstr>
      <vt:lpstr>Нашите цели като екип – с фокус хората в организацията</vt:lpstr>
      <vt:lpstr>Нашите цели като екип – с фокус хората в организацията</vt:lpstr>
      <vt:lpstr>На добър час към една успешна година!</vt:lpstr>
      <vt:lpstr>PowerPoint Presentation</vt:lpstr>
      <vt:lpstr>  УСПЕХИ И ГРЕШКИ, ПРЕДИЗВИКАТЕЛСТВА И ТЕХНИТЕ РЕШЕНИЯ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Разширяване чрез действия! </vt:lpstr>
      <vt:lpstr>Мисия - Разширяване на нашият обхват</vt:lpstr>
      <vt:lpstr>Мисия - Въздействие чрез проекти</vt:lpstr>
      <vt:lpstr>Мисия - мотивирани членове</vt:lpstr>
      <vt:lpstr>Визия – Успехът!</vt:lpstr>
      <vt:lpstr>Визия - Менажираме успеха</vt:lpstr>
      <vt:lpstr>Възможности и предизвикателства?</vt:lpstr>
      <vt:lpstr>Пропуски /грешки/ - ВЪЗМОЖНОСТИ</vt:lpstr>
      <vt:lpstr>ЦЕННОСТИ</vt:lpstr>
      <vt:lpstr>PowerPoint Presentation</vt:lpstr>
      <vt:lpstr>Визия и Лого. Стратегически приоритети. Цели на Дистрикт 2482 РИ за 2019-2020 г.</vt:lpstr>
      <vt:lpstr>  Предизвикателствата и техните решения  за един нов Ротари клуб </vt:lpstr>
      <vt:lpstr>Ротари клуб София Капитал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На добър час!</vt:lpstr>
      <vt:lpstr>Визия и Лого. Стратегически приоритети. Цели на Дистрикт 2482 РИ за 2019-2020 г.</vt:lpstr>
      <vt:lpstr>Разширяване на нашето въздействие</vt:lpstr>
      <vt:lpstr>Репутация, публичен имидж, връзки, възприемане</vt:lpstr>
      <vt:lpstr>Решения</vt:lpstr>
      <vt:lpstr>За жизнения цикъл на Информацията</vt:lpstr>
      <vt:lpstr>Да управляваме процеситe</vt:lpstr>
      <vt:lpstr>Онлайн платформи</vt:lpstr>
      <vt:lpstr>Работа с клубовете</vt:lpstr>
      <vt:lpstr>Работа на комитета</vt:lpstr>
      <vt:lpstr>PowerPoint Presentation</vt:lpstr>
      <vt:lpstr>Кампания 114 години на безкористна служба</vt:lpstr>
      <vt:lpstr>Кампания 114 години на безкористна служба</vt:lpstr>
      <vt:lpstr>Кампания 114 години на безкористна служба</vt:lpstr>
      <vt:lpstr>Кампания 114 години на безкористна служба</vt:lpstr>
      <vt:lpstr>Кампания 114 години на безкористна служба</vt:lpstr>
      <vt:lpstr>Кампания 114 години на безкористна служба</vt:lpstr>
      <vt:lpstr>Кампания 114 години на безкористна служба</vt:lpstr>
      <vt:lpstr>Off Topic </vt:lpstr>
      <vt:lpstr>Off Topic </vt:lpstr>
      <vt:lpstr>На добър час от нашия екип! Да сме живи и здрави!</vt:lpstr>
      <vt:lpstr>  Разширяваме нашето въздействие </vt:lpstr>
      <vt:lpstr>PowerPoint Presentation</vt:lpstr>
      <vt:lpstr>PowerPoint Presentation</vt:lpstr>
      <vt:lpstr>PowerPoint Presentation</vt:lpstr>
      <vt:lpstr>PowerPoint Presentation</vt:lpstr>
      <vt:lpstr>PowerPoint Presentation</vt:lpstr>
      <vt:lpstr>PowerPoint Presentation</vt:lpstr>
      <vt:lpstr>На добър час!</vt:lpstr>
      <vt:lpstr>Визия и Лого. Стратегически приоритети. Цели на Дистрикт 2482 РИ за 2019-2020 г.</vt:lpstr>
      <vt:lpstr>БАСКЕТБОЛЕН ОТБОР ЗА ХОРА В ИНВАЛИДНИ КОЛИЧКИ СОФИЯ-БАЛКАН</vt:lpstr>
      <vt:lpstr>ТРЕНИРОВКИ</vt:lpstr>
      <vt:lpstr>ПАРТНЬОРИ</vt:lpstr>
      <vt:lpstr>ОБУЧИТЕЛНИ СЕМИНАРИ</vt:lpstr>
      <vt:lpstr>УСПЕХЪТ ВОДИ ДО СЪЗДАВАНЕТО НА ДРУГИ ОТБОРИ</vt:lpstr>
      <vt:lpstr>МАЧОВЕ И ТУРНИРИ</vt:lpstr>
      <vt:lpstr>Детска мечта, която стана лицето на един Ротари клуб</vt:lpstr>
      <vt:lpstr>Как го правим?</vt:lpstr>
      <vt:lpstr>Немски коледен базар</vt:lpstr>
      <vt:lpstr>Музикално парти за Ротари и приятели</vt:lpstr>
      <vt:lpstr>15 години Ротари Клуб София Балкан</vt:lpstr>
      <vt:lpstr>РЕПОРТАЖИ И ИНТЕРВЮТА С ОТБОРА ПОМАГАТ ЗА НЕГОВАТА ПОПУЛЯРНОСТ</vt:lpstr>
      <vt:lpstr>Работа с общината, Министерството на младежта и спорта  и Федерацията по баскетбол </vt:lpstr>
      <vt:lpstr>Социални медии</vt:lpstr>
      <vt:lpstr>Лого на Европейско първенство по баскетбол за хора в инвалидни  колички 2019</vt:lpstr>
      <vt:lpstr>БЛАГОДАРЯ ЗА ВНИМАНИЕТО!</vt:lpstr>
      <vt:lpstr>Силата на медиите. Как го правим:</vt:lpstr>
      <vt:lpstr>Една аналогия с бизнеса </vt:lpstr>
      <vt:lpstr>Цели:</vt:lpstr>
      <vt:lpstr>Ккк го правим?</vt:lpstr>
      <vt:lpstr>Защо по този начин? Успехи и предизвикателства.</vt:lpstr>
      <vt:lpstr>Благодаря за вниманието!</vt:lpstr>
      <vt:lpstr>Визия и Лого. Стратегически приоритети. Цели на Дистрикт 2482 РИ за 2019-2020 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Визия и Лого. Стратегически приоритети. Цели на Дистрикт 2482 РИ за 2019-2020 г.</dc:title>
  <dc:creator>adv.mitkominev@gmail.com</dc:creator>
  <cp:lastModifiedBy>User</cp:lastModifiedBy>
  <cp:revision>40</cp:revision>
  <dcterms:created xsi:type="dcterms:W3CDTF">2019-03-20T17:33:27Z</dcterms:created>
  <dcterms:modified xsi:type="dcterms:W3CDTF">2019-03-23T10:51:30Z</dcterms:modified>
</cp:coreProperties>
</file>