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44.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 id="2147483684" r:id="rId3"/>
    <p:sldMasterId id="2147483691" r:id="rId4"/>
  </p:sldMasterIdLst>
  <p:notesMasterIdLst>
    <p:notesMasterId r:id="rId20"/>
  </p:notesMasterIdLst>
  <p:handoutMasterIdLst>
    <p:handoutMasterId r:id="rId21"/>
  </p:handoutMasterIdLst>
  <p:sldIdLst>
    <p:sldId id="424" r:id="rId5"/>
    <p:sldId id="460" r:id="rId6"/>
    <p:sldId id="447" r:id="rId7"/>
    <p:sldId id="448" r:id="rId8"/>
    <p:sldId id="449" r:id="rId9"/>
    <p:sldId id="450" r:id="rId10"/>
    <p:sldId id="451" r:id="rId11"/>
    <p:sldId id="452" r:id="rId12"/>
    <p:sldId id="453" r:id="rId13"/>
    <p:sldId id="454" r:id="rId14"/>
    <p:sldId id="455" r:id="rId15"/>
    <p:sldId id="456" r:id="rId16"/>
    <p:sldId id="457" r:id="rId17"/>
    <p:sldId id="458" r:id="rId18"/>
    <p:sldId id="459" r:id="rId19"/>
  </p:sldIdLst>
  <p:sldSz cx="9144000" cy="6858000" type="screen4x3"/>
  <p:notesSz cx="6797675" cy="9874250"/>
  <p:defaultTex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na Miteva" initials="NM" lastIdx="1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00" autoAdjust="0"/>
    <p:restoredTop sz="93712" autoAdjust="0"/>
  </p:normalViewPr>
  <p:slideViewPr>
    <p:cSldViewPr>
      <p:cViewPr varScale="1">
        <p:scale>
          <a:sx n="86" d="100"/>
          <a:sy n="86" d="100"/>
        </p:scale>
        <p:origin x="1674" y="96"/>
      </p:cViewPr>
      <p:guideLst>
        <p:guide orient="horz" pos="2160"/>
        <p:guide pos="2880"/>
      </p:guideLst>
    </p:cSldViewPr>
  </p:slideViewPr>
  <p:notesTextViewPr>
    <p:cViewPr>
      <p:scale>
        <a:sx n="100" d="100"/>
        <a:sy n="100" d="100"/>
      </p:scale>
      <p:origin x="0" y="0"/>
    </p:cViewPr>
  </p:notesTextViewPr>
  <p:sorterViewPr>
    <p:cViewPr>
      <p:scale>
        <a:sx n="33" d="100"/>
        <a:sy n="33" d="100"/>
      </p:scale>
      <p:origin x="0" y="0"/>
    </p:cViewPr>
  </p:sorterViewPr>
  <p:notesViewPr>
    <p:cSldViewPr>
      <p:cViewPr varScale="1">
        <p:scale>
          <a:sx n="56" d="100"/>
          <a:sy n="56" d="100"/>
        </p:scale>
        <p:origin x="-2886" y="-84"/>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50443" y="0"/>
            <a:ext cx="2945659" cy="493713"/>
          </a:xfrm>
          <a:prstGeom prst="rect">
            <a:avLst/>
          </a:prstGeom>
        </p:spPr>
        <p:txBody>
          <a:bodyPr vert="horz" lIns="91440" tIns="45720" rIns="91440" bIns="45720" rtlCol="0"/>
          <a:lstStyle>
            <a:lvl1pPr algn="r">
              <a:defRPr sz="1200"/>
            </a:lvl1pPr>
          </a:lstStyle>
          <a:p>
            <a:fld id="{84A602A1-4739-4E60-90B9-8D8041668778}" type="datetimeFigureOut">
              <a:rPr lang="en-US" smtClean="0"/>
              <a:pPr/>
              <a:t>2/22/2019</a:t>
            </a:fld>
            <a:endParaRPr lang="en-US" dirty="0"/>
          </a:p>
        </p:txBody>
      </p:sp>
      <p:sp>
        <p:nvSpPr>
          <p:cNvPr id="4" name="Footer Placeholder 3"/>
          <p:cNvSpPr>
            <a:spLocks noGrp="1"/>
          </p:cNvSpPr>
          <p:nvPr>
            <p:ph type="ftr" sz="quarter" idx="2"/>
          </p:nvPr>
        </p:nvSpPr>
        <p:spPr>
          <a:xfrm>
            <a:off x="0" y="9378824"/>
            <a:ext cx="2945659" cy="493713"/>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50443" y="9378824"/>
            <a:ext cx="2945659" cy="493713"/>
          </a:xfrm>
          <a:prstGeom prst="rect">
            <a:avLst/>
          </a:prstGeom>
        </p:spPr>
        <p:txBody>
          <a:bodyPr vert="horz" lIns="91440" tIns="45720" rIns="91440" bIns="45720" rtlCol="0" anchor="b"/>
          <a:lstStyle>
            <a:lvl1pPr algn="r">
              <a:defRPr sz="1200"/>
            </a:lvl1pPr>
          </a:lstStyle>
          <a:p>
            <a:fld id="{4D5ED526-7549-4ECD-A723-3F1E61DE3FE2}" type="slidenum">
              <a:rPr lang="en-US" smtClean="0"/>
              <a:pPr/>
              <a:t>‹#›</a:t>
            </a:fld>
            <a:endParaRPr lang="en-US" dirty="0"/>
          </a:p>
        </p:txBody>
      </p:sp>
    </p:spTree>
    <p:extLst>
      <p:ext uri="{BB962C8B-B14F-4D97-AF65-F5344CB8AC3E}">
        <p14:creationId xmlns:p14="http://schemas.microsoft.com/office/powerpoint/2010/main" val="17494947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45659"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bg-BG" dirty="0"/>
          </a:p>
        </p:txBody>
      </p:sp>
      <p:sp>
        <p:nvSpPr>
          <p:cNvPr id="7171" name="Rectangle 3"/>
          <p:cNvSpPr>
            <a:spLocks noGrp="1" noChangeArrowheads="1"/>
          </p:cNvSpPr>
          <p:nvPr>
            <p:ph type="dt" idx="1"/>
          </p:nvPr>
        </p:nvSpPr>
        <p:spPr bwMode="auto">
          <a:xfrm>
            <a:off x="3850443" y="0"/>
            <a:ext cx="2945659"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bg-BG" dirty="0"/>
          </a:p>
        </p:txBody>
      </p:sp>
      <p:sp>
        <p:nvSpPr>
          <p:cNvPr id="146436" name="Rectangle 4"/>
          <p:cNvSpPr>
            <a:spLocks noGrp="1" noRot="1" noChangeAspect="1" noChangeArrowheads="1" noTextEdit="1"/>
          </p:cNvSpPr>
          <p:nvPr>
            <p:ph type="sldImg" idx="2"/>
          </p:nvPr>
        </p:nvSpPr>
        <p:spPr bwMode="auto">
          <a:xfrm>
            <a:off x="931863" y="741363"/>
            <a:ext cx="4933950" cy="37020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679768" y="4690269"/>
            <a:ext cx="5438140" cy="4443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bg-BG" noProof="0"/>
              <a:t>Click to edit Master text styles</a:t>
            </a:r>
          </a:p>
          <a:p>
            <a:pPr lvl="1"/>
            <a:r>
              <a:rPr lang="bg-BG" noProof="0"/>
              <a:t>Second level</a:t>
            </a:r>
          </a:p>
          <a:p>
            <a:pPr lvl="2"/>
            <a:r>
              <a:rPr lang="bg-BG" noProof="0"/>
              <a:t>Third level</a:t>
            </a:r>
          </a:p>
          <a:p>
            <a:pPr lvl="3"/>
            <a:r>
              <a:rPr lang="bg-BG" noProof="0"/>
              <a:t>Fourth level</a:t>
            </a:r>
          </a:p>
          <a:p>
            <a:pPr lvl="4"/>
            <a:r>
              <a:rPr lang="bg-BG" noProof="0"/>
              <a:t>Fifth level</a:t>
            </a:r>
          </a:p>
        </p:txBody>
      </p:sp>
      <p:sp>
        <p:nvSpPr>
          <p:cNvPr id="7174" name="Rectangle 6"/>
          <p:cNvSpPr>
            <a:spLocks noGrp="1" noChangeArrowheads="1"/>
          </p:cNvSpPr>
          <p:nvPr>
            <p:ph type="ftr" sz="quarter" idx="4"/>
          </p:nvPr>
        </p:nvSpPr>
        <p:spPr bwMode="auto">
          <a:xfrm>
            <a:off x="0" y="9378824"/>
            <a:ext cx="2945659"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bg-BG" dirty="0"/>
          </a:p>
        </p:txBody>
      </p:sp>
      <p:sp>
        <p:nvSpPr>
          <p:cNvPr id="7175" name="Rectangle 7"/>
          <p:cNvSpPr>
            <a:spLocks noGrp="1" noChangeArrowheads="1"/>
          </p:cNvSpPr>
          <p:nvPr>
            <p:ph type="sldNum" sz="quarter" idx="5"/>
          </p:nvPr>
        </p:nvSpPr>
        <p:spPr bwMode="auto">
          <a:xfrm>
            <a:off x="3850443" y="9378824"/>
            <a:ext cx="2945659" cy="493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16929FBC-DC2E-4090-9D68-96DC05C65C59}" type="slidenum">
              <a:rPr lang="bg-BG"/>
              <a:pPr>
                <a:defRPr/>
              </a:pPr>
              <a:t>‹#›</a:t>
            </a:fld>
            <a:endParaRPr lang="bg-BG" dirty="0"/>
          </a:p>
        </p:txBody>
      </p:sp>
    </p:spTree>
    <p:extLst>
      <p:ext uri="{BB962C8B-B14F-4D97-AF65-F5344CB8AC3E}">
        <p14:creationId xmlns:p14="http://schemas.microsoft.com/office/powerpoint/2010/main" val="13501897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1</a:t>
            </a:fld>
            <a:endParaRPr lang="bg-BG" dirty="0"/>
          </a:p>
        </p:txBody>
      </p:sp>
    </p:spTree>
    <p:extLst>
      <p:ext uri="{BB962C8B-B14F-4D97-AF65-F5344CB8AC3E}">
        <p14:creationId xmlns:p14="http://schemas.microsoft.com/office/powerpoint/2010/main" val="3295507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bg-BG"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2</a:t>
            </a:fld>
            <a:endParaRPr lang="bg-BG" dirty="0"/>
          </a:p>
        </p:txBody>
      </p:sp>
    </p:spTree>
    <p:extLst>
      <p:ext uri="{BB962C8B-B14F-4D97-AF65-F5344CB8AC3E}">
        <p14:creationId xmlns:p14="http://schemas.microsoft.com/office/powerpoint/2010/main" val="3295507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2298BE63-8DFF-4F2A-90F9-95C5926646F0}" type="slidenum">
              <a:rPr lang="en-US" altLang="en-US" smtClean="0">
                <a:ea typeface="ヒラギノ角ゴ Pro W3" pitchFamily="-84" charset="-128"/>
              </a:rPr>
              <a:pPr>
                <a:spcBef>
                  <a:spcPct val="0"/>
                </a:spcBef>
              </a:pPr>
              <a:t>3</a:t>
            </a:fld>
            <a:endParaRPr lang="en-US" altLang="en-US">
              <a:ea typeface="ヒラギノ角ゴ Pro W3" pitchFamily="-84" charset="-128"/>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bg-BG" altLang="en-US" dirty="0">
                <a:latin typeface="Arial" pitchFamily="34" charset="0"/>
                <a:ea typeface="ヒラギノ角ゴ Pro W3" pitchFamily="-84" charset="-128"/>
                <a:cs typeface="Arial" pitchFamily="34" charset="0"/>
              </a:rPr>
              <a:t>За да говорим за членство в една организация, т.е. за принадлежност, има нещо, с което трябва да сме наясно: това е нейната идентичност. Къде всъщност членуваме? Коя е нашата организация? Един прост пример, да речем с един хор. Това е мястото, което обединява хора които могат да пеят, обичат да пеят и се събират с подобни на тях, за да реализират това което носят като дарба. Тук всичко е ясно. Интересно за нас е ако попитаме сто ротарианци какво е Ротари, какво ще научим от техните отговори. </a:t>
            </a:r>
          </a:p>
        </p:txBody>
      </p:sp>
    </p:spTree>
    <p:extLst>
      <p:ext uri="{BB962C8B-B14F-4D97-AF65-F5344CB8AC3E}">
        <p14:creationId xmlns:p14="http://schemas.microsoft.com/office/powerpoint/2010/main" val="2120974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dirty="0"/>
              <a:t>Началото – </a:t>
            </a:r>
            <a:r>
              <a:rPr lang="bg-BG" dirty="0" err="1"/>
              <a:t>Сакичи</a:t>
            </a:r>
            <a:r>
              <a:rPr lang="bg-BG" dirty="0"/>
              <a:t> </a:t>
            </a:r>
            <a:r>
              <a:rPr lang="bg-BG" dirty="0" err="1"/>
              <a:t>Тойода</a:t>
            </a:r>
            <a:r>
              <a:rPr lang="bg-BG" dirty="0"/>
              <a:t>,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a:t>
            </a:r>
            <a:r>
              <a:rPr lang="bg-BG" dirty="0" err="1"/>
              <a:t>Киичиро</a:t>
            </a:r>
            <a:r>
              <a:rPr lang="bg-BG" dirty="0"/>
              <a:t> през 1924 патентоват жакардовия стан, в употреба и до днес. Но този млад мъж </a:t>
            </a:r>
            <a:r>
              <a:rPr lang="bg-BG" dirty="0" err="1"/>
              <a:t>Киичиро</a:t>
            </a:r>
            <a:r>
              <a:rPr lang="bg-BG" dirty="0"/>
              <a:t> </a:t>
            </a:r>
            <a:r>
              <a:rPr lang="bg-BG" dirty="0" err="1"/>
              <a:t>Тойода</a:t>
            </a:r>
            <a:r>
              <a:rPr lang="bg-BG" dirty="0"/>
              <a:t>,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b="1" dirty="0"/>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b="1" dirty="0"/>
              <a:t> </a:t>
            </a:r>
            <a:endParaRPr lang="bg-BG" b="1" dirty="0"/>
          </a:p>
          <a:p>
            <a:r>
              <a:rPr lang="bg-BG" b="1" dirty="0"/>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sz="1200" b="1" kern="1200" dirty="0">
                <a:solidFill>
                  <a:schemeClr val="tx1"/>
                </a:solidFill>
                <a:effectLst/>
                <a:latin typeface="Arial" charset="0"/>
                <a:ea typeface="+mn-ea"/>
                <a:cs typeface="Arial"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sz="1200" kern="1200" dirty="0">
              <a:solidFill>
                <a:schemeClr val="tx1"/>
              </a:solidFill>
              <a:effectLst/>
              <a:latin typeface="Arial" charset="0"/>
              <a:ea typeface="+mn-ea"/>
              <a:cs typeface="Arial" charset="0"/>
            </a:endParaRPr>
          </a:p>
          <a:p>
            <a:r>
              <a:rPr lang="en-US" sz="1200" i="1" kern="1200" dirty="0">
                <a:solidFill>
                  <a:schemeClr val="tx1"/>
                </a:solidFill>
                <a:effectLst/>
                <a:latin typeface="Arial" charset="0"/>
                <a:ea typeface="+mn-ea"/>
                <a:cs typeface="Arial" charset="0"/>
              </a:rPr>
              <a:t>BARRY RASSIN, RI PRESIDENT-ELECT’S THEME ADDRESS TO THE 2018 INTERNATIONAL ASSEMBLY </a:t>
            </a:r>
            <a:endParaRPr lang="bg-BG" sz="1200" kern="1200" dirty="0">
              <a:solidFill>
                <a:schemeClr val="tx1"/>
              </a:solidFill>
              <a:effectLst/>
              <a:latin typeface="Arial" charset="0"/>
              <a:ea typeface="+mn-ea"/>
              <a:cs typeface="Arial" charset="0"/>
            </a:endParaRPr>
          </a:p>
          <a:p>
            <a:endParaRPr lang="bg-BG" sz="1200" kern="1200" dirty="0">
              <a:solidFill>
                <a:schemeClr val="tx1"/>
              </a:solidFill>
              <a:effectLst/>
              <a:latin typeface="Arial" charset="0"/>
              <a:ea typeface="+mn-ea"/>
              <a:cs typeface="Arial" charset="0"/>
            </a:endParaRPr>
          </a:p>
          <a:p>
            <a:r>
              <a:rPr lang="bg-BG" sz="1200" kern="1200" dirty="0">
                <a:solidFill>
                  <a:schemeClr val="tx1"/>
                </a:solidFill>
                <a:effectLst/>
                <a:latin typeface="Arial" charset="0"/>
                <a:ea typeface="+mn-ea"/>
                <a:cs typeface="Arial" charset="0"/>
              </a:rPr>
              <a:t> </a:t>
            </a:r>
          </a:p>
          <a:p>
            <a:r>
              <a:rPr lang="bg-BG" sz="1200" kern="1200" dirty="0">
                <a:solidFill>
                  <a:schemeClr val="tx1"/>
                </a:solidFill>
                <a:effectLst/>
                <a:latin typeface="Arial" charset="0"/>
                <a:ea typeface="+mn-ea"/>
                <a:cs typeface="Arial" charset="0"/>
              </a:rPr>
              <a:t> </a:t>
            </a:r>
          </a:p>
          <a:p>
            <a:endParaRPr lang="bg-BG" b="1" dirty="0"/>
          </a:p>
          <a:p>
            <a:endParaRPr lang="bg-BG" b="1" dirty="0"/>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4</a:t>
            </a:fld>
            <a:endParaRPr lang="bg-BG"/>
          </a:p>
        </p:txBody>
      </p:sp>
    </p:spTree>
    <p:extLst>
      <p:ext uri="{BB962C8B-B14F-4D97-AF65-F5344CB8AC3E}">
        <p14:creationId xmlns:p14="http://schemas.microsoft.com/office/powerpoint/2010/main" val="2744685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4.xml"/><Relationship Id="rId4" Type="http://schemas.openxmlformats.org/officeDocument/2006/relationships/image" Target="../media/image10.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jpeg"/><Relationship Id="rId1" Type="http://schemas.openxmlformats.org/officeDocument/2006/relationships/slideMaster" Target="../slideMasters/slideMaster4.xml"/><Relationship Id="rId4" Type="http://schemas.openxmlformats.org/officeDocument/2006/relationships/image" Target="../media/image10.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eg"/><Relationship Id="rId1" Type="http://schemas.openxmlformats.org/officeDocument/2006/relationships/slideMaster" Target="../slideMasters/slideMaster4.xml"/><Relationship Id="rId4"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AEEF"/>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00AEEF"/>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4" name="TextBox 13"/>
          <p:cNvSpPr txBox="1">
            <a:spLocks noChangeArrowheads="1"/>
          </p:cNvSpPr>
          <p:nvPr userDrawn="1"/>
        </p:nvSpPr>
        <p:spPr bwMode="auto">
          <a:xfrm>
            <a:off x="2595254" y="620688"/>
            <a:ext cx="284084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Година 201</a:t>
            </a:r>
            <a:r>
              <a:rPr lang="en-US" altLang="en-US" sz="1400" dirty="0">
                <a:solidFill>
                  <a:schemeClr val="tx1">
                    <a:lumMod val="50000"/>
                  </a:schemeClr>
                </a:solidFill>
                <a:latin typeface="Georgia" pitchFamily="18" charset="0"/>
                <a:ea typeface="MS PGothic" pitchFamily="34" charset="-128"/>
                <a:cs typeface="Georgia" pitchFamily="18" charset="0"/>
              </a:rPr>
              <a:t>8</a:t>
            </a:r>
            <a:r>
              <a:rPr lang="ru-RU" altLang="en-US" sz="1400" dirty="0">
                <a:solidFill>
                  <a:schemeClr val="tx1">
                    <a:lumMod val="50000"/>
                  </a:schemeClr>
                </a:solidFill>
                <a:latin typeface="Georgia" pitchFamily="18" charset="0"/>
                <a:ea typeface="MS PGothic" pitchFamily="34" charset="-128"/>
                <a:cs typeface="Georgia" pitchFamily="18" charset="0"/>
              </a:rPr>
              <a:t>-201</a:t>
            </a:r>
            <a:r>
              <a:rPr lang="en-US" altLang="en-US" sz="1400" dirty="0">
                <a:solidFill>
                  <a:schemeClr val="tx1">
                    <a:lumMod val="50000"/>
                  </a:schemeClr>
                </a:solidFill>
                <a:latin typeface="Georgia" pitchFamily="18" charset="0"/>
                <a:ea typeface="MS PGothic" pitchFamily="34" charset="-128"/>
                <a:cs typeface="Georgia" pitchFamily="18" charset="0"/>
              </a:rPr>
              <a:t>9</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Президент РИ: </a:t>
            </a:r>
            <a:r>
              <a:rPr lang="bg-BG" altLang="en-US" sz="1400" dirty="0">
                <a:solidFill>
                  <a:schemeClr val="tx1">
                    <a:lumMod val="50000"/>
                  </a:schemeClr>
                </a:solidFill>
                <a:latin typeface="Georgia" pitchFamily="18" charset="0"/>
                <a:ea typeface="MS PGothic" pitchFamily="34" charset="-128"/>
                <a:cs typeface="Georgia" pitchFamily="18" charset="0"/>
              </a:rPr>
              <a:t>Бари</a:t>
            </a:r>
            <a:r>
              <a:rPr lang="bg-BG" altLang="en-US" sz="1400" baseline="0" dirty="0">
                <a:solidFill>
                  <a:schemeClr val="tx1">
                    <a:lumMod val="50000"/>
                  </a:schemeClr>
                </a:solidFill>
                <a:latin typeface="Georgia" pitchFamily="18" charset="0"/>
                <a:ea typeface="MS PGothic" pitchFamily="34" charset="-128"/>
                <a:cs typeface="Georgia" pitchFamily="18" charset="0"/>
              </a:rPr>
              <a:t> Расин</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a:t>
            </a:r>
            <a:r>
              <a:rPr lang="ru-RU" altLang="en-US" sz="1400" baseline="0" dirty="0">
                <a:solidFill>
                  <a:schemeClr val="tx1">
                    <a:lumMod val="50000"/>
                  </a:schemeClr>
                </a:solidFill>
                <a:latin typeface="Georgia" pitchFamily="18" charset="0"/>
                <a:ea typeface="MS PGothic" pitchFamily="34" charset="-128"/>
                <a:cs typeface="Georgia" pitchFamily="18" charset="0"/>
              </a:rPr>
              <a:t> 2018-19</a:t>
            </a:r>
            <a:r>
              <a:rPr lang="ru-RU" altLang="en-US" sz="1400" dirty="0">
                <a:solidFill>
                  <a:schemeClr val="tx1">
                    <a:lumMod val="50000"/>
                  </a:schemeClr>
                </a:solidFill>
                <a:latin typeface="Georgia" pitchFamily="18" charset="0"/>
                <a:ea typeface="MS PGothic" pitchFamily="34" charset="-128"/>
                <a:cs typeface="Georgia" pitchFamily="18" charset="0"/>
              </a:rPr>
              <a:t>:  Веселин Димитров</a:t>
            </a: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ДГЕ 2019-20:</a:t>
            </a:r>
            <a:r>
              <a:rPr lang="ru-RU" altLang="en-US" sz="1400" baseline="0" dirty="0">
                <a:solidFill>
                  <a:schemeClr val="tx1">
                    <a:lumMod val="50000"/>
                  </a:schemeClr>
                </a:solidFill>
                <a:latin typeface="Georgia" pitchFamily="18" charset="0"/>
                <a:ea typeface="MS PGothic" pitchFamily="34" charset="-128"/>
                <a:cs typeface="Georgia" pitchFamily="18" charset="0"/>
              </a:rPr>
              <a:t> Митко Минев</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Дистрикт 2482</a:t>
            </a:r>
            <a:endParaRPr lang="en-US" altLang="en-US" sz="1400" dirty="0">
              <a:solidFill>
                <a:schemeClr val="tx1">
                  <a:lumMod val="50000"/>
                </a:schemeClr>
              </a:solidFill>
              <a:latin typeface="Georgia" pitchFamily="18" charset="0"/>
              <a:ea typeface="MS PGothic" pitchFamily="34" charset="-128"/>
              <a:cs typeface="Georgia" pitchFamily="18" charset="0"/>
            </a:endParaRPr>
          </a:p>
        </p:txBody>
      </p:sp>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l="8704" t="9051" r="13147" b="20926"/>
          <a:stretch/>
        </p:blipFill>
        <p:spPr>
          <a:xfrm>
            <a:off x="435882" y="19782"/>
            <a:ext cx="1975878" cy="1770457"/>
          </a:xfrm>
          <a:prstGeom prst="rect">
            <a:avLst/>
          </a:prstGeom>
        </p:spPr>
      </p:pic>
    </p:spTree>
    <p:extLst>
      <p:ext uri="{BB962C8B-B14F-4D97-AF65-F5344CB8AC3E}">
        <p14:creationId xmlns:p14="http://schemas.microsoft.com/office/powerpoint/2010/main" val="441678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5" name="Rectangle 4"/>
          <p:cNvSpPr>
            <a:spLocks noChangeArrowheads="1"/>
          </p:cNvSpPr>
          <p:nvPr userDrawn="1"/>
        </p:nvSpPr>
        <p:spPr bwMode="auto">
          <a:xfrm>
            <a:off x="-76200" y="457200"/>
            <a:ext cx="9296400" cy="533400"/>
          </a:xfrm>
          <a:prstGeom prst="rect">
            <a:avLst/>
          </a:prstGeom>
          <a:solidFill>
            <a:schemeClr val="tx2"/>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3046198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5" name="Rectangle 4"/>
          <p:cNvSpPr>
            <a:spLocks noChangeArrowheads="1"/>
          </p:cNvSpPr>
          <p:nvPr userDrawn="1"/>
        </p:nvSpPr>
        <p:spPr bwMode="auto">
          <a:xfrm>
            <a:off x="-76200" y="457200"/>
            <a:ext cx="9296400" cy="533400"/>
          </a:xfrm>
          <a:prstGeom prst="rect">
            <a:avLst/>
          </a:prstGeom>
          <a:solidFill>
            <a:srgbClr val="009999"/>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13535517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5" name="Rectangle 4"/>
          <p:cNvSpPr>
            <a:spLocks noChangeArrowheads="1"/>
          </p:cNvSpPr>
          <p:nvPr userDrawn="1"/>
        </p:nvSpPr>
        <p:spPr bwMode="auto">
          <a:xfrm>
            <a:off x="-76200" y="457200"/>
            <a:ext cx="9296400" cy="533400"/>
          </a:xfrm>
          <a:prstGeom prst="rect">
            <a:avLst/>
          </a:prstGeom>
          <a:solidFill>
            <a:srgbClr val="FF7600"/>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27686001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p:cNvSpPr>
            <a:spLocks noGrp="1"/>
          </p:cNvSpPr>
          <p:nvPr>
            <p:ph type="title"/>
          </p:nvPr>
        </p:nvSpPr>
        <p:spPr>
          <a:xfrm>
            <a:off x="381000" y="228600"/>
            <a:ext cx="8763000" cy="533400"/>
          </a:xfrm>
          <a:prstGeom prst="rect">
            <a:avLst/>
          </a:prstGeom>
        </p:spPr>
        <p:txBody>
          <a:bodyPr lIns="0" tIns="0" rIns="0" bIns="0" anchor="ctr" anchorCtr="0"/>
          <a:lstStyle>
            <a:lvl1pPr algn="l">
              <a:defRPr sz="1800">
                <a:solidFill>
                  <a:schemeClr val="bg1">
                    <a:lumMod val="85000"/>
                  </a:schemeClr>
                </a:solidFill>
                <a:latin typeface="Arial Narrow"/>
                <a:cs typeface="Arial Narrow"/>
              </a:defRPr>
            </a:lvl1pPr>
          </a:lstStyle>
          <a:p>
            <a:r>
              <a:rPr lang="en-US"/>
              <a:t>Click to edit Master title style</a:t>
            </a:r>
            <a:endParaRPr lang="en-US" dirty="0"/>
          </a:p>
        </p:txBody>
      </p:sp>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4074108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0" i="0" cap="all">
                <a:latin typeface="Arial Narrow"/>
                <a:cs typeface="Arial Narrow"/>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latin typeface="Georgia"/>
                <a:cs typeface="Georgia"/>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27031765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39569695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12495962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sz="3600">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6112520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14509853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atin typeface="Georgia"/>
                <a:cs typeface="Georgia"/>
              </a:defRPr>
            </a:lvl1pPr>
            <a:lvl2pPr>
              <a:defRPr sz="2800">
                <a:latin typeface="Georgia"/>
                <a:cs typeface="Georgia"/>
              </a:defRPr>
            </a:lvl2pPr>
            <a:lvl3pPr>
              <a:defRPr sz="2400">
                <a:latin typeface="Georgia"/>
                <a:cs typeface="Georgia"/>
              </a:defRPr>
            </a:lvl3pPr>
            <a:lvl4pPr>
              <a:defRPr sz="2000">
                <a:latin typeface="Georgia"/>
                <a:cs typeface="Georgia"/>
              </a:defRPr>
            </a:lvl4pPr>
            <a:lvl5pPr>
              <a:defRPr sz="2000">
                <a:latin typeface="Georgia"/>
                <a:cs typeface="Georgia"/>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0655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5DAA"/>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005DAA"/>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210860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Arial Narrow"/>
                <a:cs typeface="Arial Narrow"/>
              </a:defRPr>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27026921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37576165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37149111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12706230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49587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TextBox 6"/>
          <p:cNvSpPr txBox="1">
            <a:spLocks noChangeArrowheads="1"/>
          </p:cNvSpPr>
          <p:nvPr userDrawn="1"/>
        </p:nvSpPr>
        <p:spPr bwMode="auto">
          <a:xfrm>
            <a:off x="2595254" y="620688"/>
            <a:ext cx="284084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Година 201</a:t>
            </a:r>
            <a:r>
              <a:rPr lang="en-US" altLang="en-US" sz="1400" dirty="0">
                <a:solidFill>
                  <a:schemeClr val="tx1">
                    <a:lumMod val="50000"/>
                  </a:schemeClr>
                </a:solidFill>
                <a:latin typeface="Georgia" pitchFamily="18" charset="0"/>
                <a:ea typeface="MS PGothic" pitchFamily="34" charset="-128"/>
                <a:cs typeface="Georgia" pitchFamily="18" charset="0"/>
              </a:rPr>
              <a:t>8</a:t>
            </a:r>
            <a:r>
              <a:rPr lang="ru-RU" altLang="en-US" sz="1400" dirty="0">
                <a:solidFill>
                  <a:schemeClr val="tx1">
                    <a:lumMod val="50000"/>
                  </a:schemeClr>
                </a:solidFill>
                <a:latin typeface="Georgia" pitchFamily="18" charset="0"/>
                <a:ea typeface="MS PGothic" pitchFamily="34" charset="-128"/>
                <a:cs typeface="Georgia" pitchFamily="18" charset="0"/>
              </a:rPr>
              <a:t>-201</a:t>
            </a:r>
            <a:r>
              <a:rPr lang="en-US" altLang="en-US" sz="1400" dirty="0">
                <a:solidFill>
                  <a:schemeClr val="tx1">
                    <a:lumMod val="50000"/>
                  </a:schemeClr>
                </a:solidFill>
                <a:latin typeface="Georgia" pitchFamily="18" charset="0"/>
                <a:ea typeface="MS PGothic" pitchFamily="34" charset="-128"/>
                <a:cs typeface="Georgia" pitchFamily="18" charset="0"/>
              </a:rPr>
              <a:t>9</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Президент РИ: </a:t>
            </a:r>
            <a:r>
              <a:rPr lang="bg-BG" altLang="en-US" sz="1400" dirty="0">
                <a:solidFill>
                  <a:schemeClr val="tx1">
                    <a:lumMod val="50000"/>
                  </a:schemeClr>
                </a:solidFill>
                <a:latin typeface="Georgia" pitchFamily="18" charset="0"/>
                <a:ea typeface="MS PGothic" pitchFamily="34" charset="-128"/>
                <a:cs typeface="Georgia" pitchFamily="18" charset="0"/>
              </a:rPr>
              <a:t>Бари</a:t>
            </a:r>
            <a:r>
              <a:rPr lang="bg-BG" altLang="en-US" sz="1400" baseline="0" dirty="0">
                <a:solidFill>
                  <a:schemeClr val="tx1">
                    <a:lumMod val="50000"/>
                  </a:schemeClr>
                </a:solidFill>
                <a:latin typeface="Georgia" pitchFamily="18" charset="0"/>
                <a:ea typeface="MS PGothic" pitchFamily="34" charset="-128"/>
                <a:cs typeface="Georgia" pitchFamily="18" charset="0"/>
              </a:rPr>
              <a:t> Расин</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a:t>
            </a:r>
            <a:r>
              <a:rPr lang="ru-RU" altLang="en-US" sz="1400" baseline="0" dirty="0">
                <a:solidFill>
                  <a:schemeClr val="tx1">
                    <a:lumMod val="50000"/>
                  </a:schemeClr>
                </a:solidFill>
                <a:latin typeface="Georgia" pitchFamily="18" charset="0"/>
                <a:ea typeface="MS PGothic" pitchFamily="34" charset="-128"/>
                <a:cs typeface="Georgia" pitchFamily="18" charset="0"/>
              </a:rPr>
              <a:t> 2018-19</a:t>
            </a:r>
            <a:r>
              <a:rPr lang="ru-RU" altLang="en-US" sz="1400" dirty="0">
                <a:solidFill>
                  <a:schemeClr val="tx1">
                    <a:lumMod val="50000"/>
                  </a:schemeClr>
                </a:solidFill>
                <a:latin typeface="Georgia" pitchFamily="18" charset="0"/>
                <a:ea typeface="MS PGothic" pitchFamily="34" charset="-128"/>
                <a:cs typeface="Georgia" pitchFamily="18" charset="0"/>
              </a:rPr>
              <a:t>:  Веселин Димитров</a:t>
            </a: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ДГЕ 2019-20:</a:t>
            </a:r>
            <a:r>
              <a:rPr lang="ru-RU" altLang="en-US" sz="1400" baseline="0" dirty="0">
                <a:solidFill>
                  <a:schemeClr val="tx1">
                    <a:lumMod val="50000"/>
                  </a:schemeClr>
                </a:solidFill>
                <a:latin typeface="Georgia" pitchFamily="18" charset="0"/>
                <a:ea typeface="MS PGothic" pitchFamily="34" charset="-128"/>
                <a:cs typeface="Georgia" pitchFamily="18" charset="0"/>
              </a:rPr>
              <a:t> Митко Минев</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Дистрикт 2482</a:t>
            </a:r>
            <a:endParaRPr lang="en-US" altLang="en-US" sz="1400" dirty="0">
              <a:solidFill>
                <a:schemeClr val="tx1">
                  <a:lumMod val="50000"/>
                </a:schemeClr>
              </a:solidFill>
              <a:latin typeface="Georgia" pitchFamily="18" charset="0"/>
              <a:ea typeface="MS PGothic" pitchFamily="34" charset="-128"/>
              <a:cs typeface="Georgia" pitchFamily="18" charset="0"/>
            </a:endParaRPr>
          </a:p>
        </p:txBody>
      </p:sp>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l="8704" t="9051" r="13147" b="20926"/>
          <a:stretch/>
        </p:blipFill>
        <p:spPr>
          <a:xfrm>
            <a:off x="435882" y="19782"/>
            <a:ext cx="1975878" cy="1770457"/>
          </a:xfrm>
          <a:prstGeom prst="rect">
            <a:avLst/>
          </a:prstGeom>
        </p:spPr>
      </p:pic>
    </p:spTree>
    <p:extLst>
      <p:ext uri="{BB962C8B-B14F-4D97-AF65-F5344CB8AC3E}">
        <p14:creationId xmlns:p14="http://schemas.microsoft.com/office/powerpoint/2010/main" val="31849181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41687378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chemeClr val="accent1"/>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761605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rgbClr val="005DAA"/>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4155644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3858374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9285588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rgbClr val="009999"/>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28337070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rgbClr val="FF7600"/>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27707011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1041424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6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0" name="TextBox 9"/>
          <p:cNvSpPr txBox="1">
            <a:spLocks noChangeArrowheads="1"/>
          </p:cNvSpPr>
          <p:nvPr userDrawn="1"/>
        </p:nvSpPr>
        <p:spPr bwMode="auto">
          <a:xfrm>
            <a:off x="2595254" y="620688"/>
            <a:ext cx="284084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Година 201</a:t>
            </a:r>
            <a:r>
              <a:rPr lang="en-US" altLang="en-US" sz="1400" dirty="0">
                <a:solidFill>
                  <a:schemeClr val="tx1">
                    <a:lumMod val="50000"/>
                  </a:schemeClr>
                </a:solidFill>
                <a:latin typeface="Georgia" pitchFamily="18" charset="0"/>
                <a:ea typeface="MS PGothic" pitchFamily="34" charset="-128"/>
                <a:cs typeface="Georgia" pitchFamily="18" charset="0"/>
              </a:rPr>
              <a:t>8</a:t>
            </a:r>
            <a:r>
              <a:rPr lang="ru-RU" altLang="en-US" sz="1400" dirty="0">
                <a:solidFill>
                  <a:schemeClr val="tx1">
                    <a:lumMod val="50000"/>
                  </a:schemeClr>
                </a:solidFill>
                <a:latin typeface="Georgia" pitchFamily="18" charset="0"/>
                <a:ea typeface="MS PGothic" pitchFamily="34" charset="-128"/>
                <a:cs typeface="Georgia" pitchFamily="18" charset="0"/>
              </a:rPr>
              <a:t>-201</a:t>
            </a:r>
            <a:r>
              <a:rPr lang="en-US" altLang="en-US" sz="1400" dirty="0">
                <a:solidFill>
                  <a:schemeClr val="tx1">
                    <a:lumMod val="50000"/>
                  </a:schemeClr>
                </a:solidFill>
                <a:latin typeface="Georgia" pitchFamily="18" charset="0"/>
                <a:ea typeface="MS PGothic" pitchFamily="34" charset="-128"/>
                <a:cs typeface="Georgia" pitchFamily="18" charset="0"/>
              </a:rPr>
              <a:t>9</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Президент РИ: </a:t>
            </a:r>
            <a:r>
              <a:rPr lang="bg-BG" altLang="en-US" sz="1400" dirty="0">
                <a:solidFill>
                  <a:schemeClr val="tx1">
                    <a:lumMod val="50000"/>
                  </a:schemeClr>
                </a:solidFill>
                <a:latin typeface="Georgia" pitchFamily="18" charset="0"/>
                <a:ea typeface="MS PGothic" pitchFamily="34" charset="-128"/>
                <a:cs typeface="Georgia" pitchFamily="18" charset="0"/>
              </a:rPr>
              <a:t>Бари</a:t>
            </a:r>
            <a:r>
              <a:rPr lang="bg-BG" altLang="en-US" sz="1400" baseline="0" dirty="0">
                <a:solidFill>
                  <a:schemeClr val="tx1">
                    <a:lumMod val="50000"/>
                  </a:schemeClr>
                </a:solidFill>
                <a:latin typeface="Georgia" pitchFamily="18" charset="0"/>
                <a:ea typeface="MS PGothic" pitchFamily="34" charset="-128"/>
                <a:cs typeface="Georgia" pitchFamily="18" charset="0"/>
              </a:rPr>
              <a:t> Расин</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a:t>
            </a:r>
            <a:r>
              <a:rPr lang="ru-RU" altLang="en-US" sz="1400" baseline="0" dirty="0">
                <a:solidFill>
                  <a:schemeClr val="tx1">
                    <a:lumMod val="50000"/>
                  </a:schemeClr>
                </a:solidFill>
                <a:latin typeface="Georgia" pitchFamily="18" charset="0"/>
                <a:ea typeface="MS PGothic" pitchFamily="34" charset="-128"/>
                <a:cs typeface="Georgia" pitchFamily="18" charset="0"/>
              </a:rPr>
              <a:t> 2018-19</a:t>
            </a:r>
            <a:r>
              <a:rPr lang="ru-RU" altLang="en-US" sz="1400" dirty="0">
                <a:solidFill>
                  <a:schemeClr val="tx1">
                    <a:lumMod val="50000"/>
                  </a:schemeClr>
                </a:solidFill>
                <a:latin typeface="Georgia" pitchFamily="18" charset="0"/>
                <a:ea typeface="MS PGothic" pitchFamily="34" charset="-128"/>
                <a:cs typeface="Georgia" pitchFamily="18" charset="0"/>
              </a:rPr>
              <a:t>:  Веселин Димитров</a:t>
            </a: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ДГЕ 2019-20:</a:t>
            </a:r>
            <a:r>
              <a:rPr lang="ru-RU" altLang="en-US" sz="1400" baseline="0" dirty="0">
                <a:solidFill>
                  <a:schemeClr val="tx1">
                    <a:lumMod val="50000"/>
                  </a:schemeClr>
                </a:solidFill>
                <a:latin typeface="Georgia" pitchFamily="18" charset="0"/>
                <a:ea typeface="MS PGothic" pitchFamily="34" charset="-128"/>
                <a:cs typeface="Georgia" pitchFamily="18" charset="0"/>
              </a:rPr>
              <a:t> Митко Минев</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Дистрикт 2482</a:t>
            </a:r>
            <a:endParaRPr lang="en-US" altLang="en-US" sz="1400" dirty="0">
              <a:solidFill>
                <a:schemeClr val="tx1">
                  <a:lumMod val="50000"/>
                </a:schemeClr>
              </a:solidFill>
              <a:latin typeface="Georgia" pitchFamily="18" charset="0"/>
              <a:ea typeface="MS PGothic" pitchFamily="34" charset="-128"/>
              <a:cs typeface="Georgia" pitchFamily="18" charset="0"/>
            </a:endParaRPr>
          </a:p>
        </p:txBody>
      </p:sp>
      <p:pic>
        <p:nvPicPr>
          <p:cNvPr id="11"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l="8704" t="9051" r="13147" b="20926"/>
          <a:stretch/>
        </p:blipFill>
        <p:spPr>
          <a:xfrm>
            <a:off x="435882" y="19782"/>
            <a:ext cx="1975878" cy="1770457"/>
          </a:xfrm>
          <a:prstGeom prst="rect">
            <a:avLst/>
          </a:prstGeom>
        </p:spPr>
      </p:pic>
    </p:spTree>
    <p:extLst>
      <p:ext uri="{BB962C8B-B14F-4D97-AF65-F5344CB8AC3E}">
        <p14:creationId xmlns:p14="http://schemas.microsoft.com/office/powerpoint/2010/main" val="35571231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userDrawn="1"/>
        </p:nvPicPr>
        <p:blipFill>
          <a:blip r:embed="rId3" cstate="print">
            <a:extLst>
              <a:ext uri="{28A0092B-C50C-407E-A947-70E740481C1C}">
                <a14:useLocalDpi xmlns:a14="http://schemas.microsoft.com/office/drawing/2010/main" val="0"/>
              </a:ext>
            </a:extLst>
          </a:blip>
          <a:srcRect r="60782"/>
          <a:stretch>
            <a:fillRect/>
          </a:stretch>
        </p:blipFill>
        <p:spPr bwMode="auto">
          <a:xfrm>
            <a:off x="6858000" y="469900"/>
            <a:ext cx="17081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userDrawn="1"/>
        </p:nvPicPr>
        <p:blipFill rotWithShape="1">
          <a:blip r:embed="rId4" cstate="print">
            <a:extLst>
              <a:ext uri="{28A0092B-C50C-407E-A947-70E740481C1C}">
                <a14:useLocalDpi xmlns:a14="http://schemas.microsoft.com/office/drawing/2010/main" val="0"/>
              </a:ext>
            </a:extLst>
          </a:blip>
          <a:srcRect l="8704" t="9051" r="13147" b="20926"/>
          <a:stretch/>
        </p:blipFill>
        <p:spPr>
          <a:xfrm>
            <a:off x="3168650" y="2520328"/>
            <a:ext cx="1975878" cy="1770457"/>
          </a:xfrm>
          <a:prstGeom prst="rect">
            <a:avLst/>
          </a:prstGeom>
        </p:spPr>
      </p:pic>
    </p:spTree>
    <p:extLst>
      <p:ext uri="{BB962C8B-B14F-4D97-AF65-F5344CB8AC3E}">
        <p14:creationId xmlns:p14="http://schemas.microsoft.com/office/powerpoint/2010/main" val="6881570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print">
            <a:extLst>
              <a:ext uri="{28A0092B-C50C-407E-A947-70E740481C1C}">
                <a14:useLocalDpi xmlns:a14="http://schemas.microsoft.com/office/drawing/2010/main" val="0"/>
              </a:ext>
            </a:extLst>
          </a:blip>
          <a:srcRect l="8704" t="9051" r="13147" b="20926"/>
          <a:stretch/>
        </p:blipFill>
        <p:spPr>
          <a:xfrm>
            <a:off x="3168650" y="795934"/>
            <a:ext cx="1975878" cy="1770457"/>
          </a:xfrm>
          <a:prstGeom prst="rect">
            <a:avLst/>
          </a:prstGeom>
        </p:spPr>
      </p:pic>
    </p:spTree>
    <p:extLst>
      <p:ext uri="{BB962C8B-B14F-4D97-AF65-F5344CB8AC3E}">
        <p14:creationId xmlns:p14="http://schemas.microsoft.com/office/powerpoint/2010/main" val="1640014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grpSp>
        <p:nvGrpSpPr>
          <p:cNvPr id="2" name="Group 1"/>
          <p:cNvGrpSpPr/>
          <p:nvPr userDrawn="1"/>
        </p:nvGrpSpPr>
        <p:grpSpPr>
          <a:xfrm>
            <a:off x="381000" y="2867472"/>
            <a:ext cx="2606824" cy="777552"/>
            <a:chOff x="381000" y="2867472"/>
            <a:chExt cx="2606824" cy="777552"/>
          </a:xfrm>
        </p:grpSpPr>
        <p:pic>
          <p:nvPicPr>
            <p:cNvPr id="24578" name="Picture 2" descr="D:\rotary\0000 Vesko\grafics\T1819EN_Lockup_PMS-C-TRANSPERENT.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r="50000"/>
            <a:stretch/>
          </p:blipFill>
          <p:spPr bwMode="auto">
            <a:xfrm>
              <a:off x="381000" y="2867472"/>
              <a:ext cx="1699456" cy="77755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userDrawn="1"/>
          </p:nvPicPr>
          <p:blipFill rotWithShape="1">
            <a:blip r:embed="rId4" cstate="print">
              <a:extLst>
                <a:ext uri="{28A0092B-C50C-407E-A947-70E740481C1C}">
                  <a14:useLocalDpi xmlns:a14="http://schemas.microsoft.com/office/drawing/2010/main" val="0"/>
                </a:ext>
              </a:extLst>
            </a:blip>
            <a:srcRect l="8704" t="9051" r="13147" b="20926"/>
            <a:stretch/>
          </p:blipFill>
          <p:spPr>
            <a:xfrm>
              <a:off x="2168722" y="2911079"/>
              <a:ext cx="819102" cy="733945"/>
            </a:xfrm>
            <a:prstGeom prst="rect">
              <a:avLst/>
            </a:prstGeom>
          </p:spPr>
        </p:pic>
      </p:grpSp>
    </p:spTree>
    <p:extLst>
      <p:ext uri="{BB962C8B-B14F-4D97-AF65-F5344CB8AC3E}">
        <p14:creationId xmlns:p14="http://schemas.microsoft.com/office/powerpoint/2010/main" val="16246196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4" name="Picture 2" descr="D:\rotary\0000 Vesko\grafics\T1819EN_Lockup_PMS-C-TRANSPERENT.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r="50000"/>
          <a:stretch/>
        </p:blipFill>
        <p:spPr bwMode="auto">
          <a:xfrm>
            <a:off x="5143053" y="2687116"/>
            <a:ext cx="1699456" cy="77755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userDrawn="1"/>
        </p:nvPicPr>
        <p:blipFill rotWithShape="1">
          <a:blip r:embed="rId4" cstate="print">
            <a:extLst>
              <a:ext uri="{28A0092B-C50C-407E-A947-70E740481C1C}">
                <a14:useLocalDpi xmlns:a14="http://schemas.microsoft.com/office/drawing/2010/main" val="0"/>
              </a:ext>
            </a:extLst>
          </a:blip>
          <a:srcRect l="8704" t="9051" r="13147" b="20926"/>
          <a:stretch/>
        </p:blipFill>
        <p:spPr>
          <a:xfrm>
            <a:off x="6930775" y="2730723"/>
            <a:ext cx="819102" cy="733945"/>
          </a:xfrm>
          <a:prstGeom prst="rect">
            <a:avLst/>
          </a:prstGeom>
        </p:spPr>
      </p:pic>
    </p:spTree>
    <p:extLst>
      <p:ext uri="{BB962C8B-B14F-4D97-AF65-F5344CB8AC3E}">
        <p14:creationId xmlns:p14="http://schemas.microsoft.com/office/powerpoint/2010/main" val="31933825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3" cstate="print">
            <a:extLst>
              <a:ext uri="{28A0092B-C50C-407E-A947-70E740481C1C}">
                <a14:useLocalDpi xmlns:a14="http://schemas.microsoft.com/office/drawing/2010/main" val="0"/>
              </a:ext>
            </a:extLst>
          </a:blip>
          <a:srcRect l="8704" t="9051" r="13147" b="20926"/>
          <a:stretch/>
        </p:blipFill>
        <p:spPr>
          <a:xfrm>
            <a:off x="3748250" y="2735063"/>
            <a:ext cx="1975878" cy="1770457"/>
          </a:xfrm>
          <a:prstGeom prst="rect">
            <a:avLst/>
          </a:prstGeom>
        </p:spPr>
      </p:pic>
    </p:spTree>
    <p:extLst>
      <p:ext uri="{BB962C8B-B14F-4D97-AF65-F5344CB8AC3E}">
        <p14:creationId xmlns:p14="http://schemas.microsoft.com/office/powerpoint/2010/main" val="21535724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userDrawn="1"/>
        </p:nvPicPr>
        <p:blipFill>
          <a:blip r:embed="rId3" cstate="print">
            <a:extLst>
              <a:ext uri="{28A0092B-C50C-407E-A947-70E740481C1C}">
                <a14:useLocalDpi xmlns:a14="http://schemas.microsoft.com/office/drawing/2010/main" val="0"/>
              </a:ext>
            </a:extLst>
          </a:blip>
          <a:srcRect r="60782"/>
          <a:stretch>
            <a:fillRect/>
          </a:stretch>
        </p:blipFill>
        <p:spPr bwMode="auto">
          <a:xfrm>
            <a:off x="6651625" y="469900"/>
            <a:ext cx="17081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userDrawn="1"/>
        </p:nvPicPr>
        <p:blipFill rotWithShape="1">
          <a:blip r:embed="rId4" cstate="print">
            <a:extLst>
              <a:ext uri="{28A0092B-C50C-407E-A947-70E740481C1C}">
                <a14:useLocalDpi xmlns:a14="http://schemas.microsoft.com/office/drawing/2010/main" val="0"/>
              </a:ext>
            </a:extLst>
          </a:blip>
          <a:srcRect l="8704" t="9051" r="13147" b="20926"/>
          <a:stretch/>
        </p:blipFill>
        <p:spPr>
          <a:xfrm>
            <a:off x="6839212" y="4298204"/>
            <a:ext cx="1332975" cy="1194393"/>
          </a:xfrm>
          <a:prstGeom prst="rect">
            <a:avLst/>
          </a:prstGeom>
        </p:spPr>
      </p:pic>
    </p:spTree>
    <p:extLst>
      <p:ext uri="{BB962C8B-B14F-4D97-AF65-F5344CB8AC3E}">
        <p14:creationId xmlns:p14="http://schemas.microsoft.com/office/powerpoint/2010/main" val="92707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3"/>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accent3"/>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9447615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00735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33395212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8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TextBox 11"/>
          <p:cNvSpPr txBox="1">
            <a:spLocks noChangeArrowheads="1"/>
          </p:cNvSpPr>
          <p:nvPr userDrawn="1"/>
        </p:nvSpPr>
        <p:spPr bwMode="auto">
          <a:xfrm>
            <a:off x="2595254" y="620688"/>
            <a:ext cx="284084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Година 201</a:t>
            </a:r>
            <a:r>
              <a:rPr lang="en-US" altLang="en-US" sz="1400" dirty="0">
                <a:solidFill>
                  <a:schemeClr val="tx1">
                    <a:lumMod val="50000"/>
                  </a:schemeClr>
                </a:solidFill>
                <a:latin typeface="Georgia" pitchFamily="18" charset="0"/>
                <a:ea typeface="MS PGothic" pitchFamily="34" charset="-128"/>
                <a:cs typeface="Georgia" pitchFamily="18" charset="0"/>
              </a:rPr>
              <a:t>8</a:t>
            </a:r>
            <a:r>
              <a:rPr lang="ru-RU" altLang="en-US" sz="1400" dirty="0">
                <a:solidFill>
                  <a:schemeClr val="tx1">
                    <a:lumMod val="50000"/>
                  </a:schemeClr>
                </a:solidFill>
                <a:latin typeface="Georgia" pitchFamily="18" charset="0"/>
                <a:ea typeface="MS PGothic" pitchFamily="34" charset="-128"/>
                <a:cs typeface="Georgia" pitchFamily="18" charset="0"/>
              </a:rPr>
              <a:t>-201</a:t>
            </a:r>
            <a:r>
              <a:rPr lang="en-US" altLang="en-US" sz="1400" dirty="0">
                <a:solidFill>
                  <a:schemeClr val="tx1">
                    <a:lumMod val="50000"/>
                  </a:schemeClr>
                </a:solidFill>
                <a:latin typeface="Georgia" pitchFamily="18" charset="0"/>
                <a:ea typeface="MS PGothic" pitchFamily="34" charset="-128"/>
                <a:cs typeface="Georgia" pitchFamily="18" charset="0"/>
              </a:rPr>
              <a:t>9</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Президент РИ: </a:t>
            </a:r>
            <a:r>
              <a:rPr lang="bg-BG" altLang="en-US" sz="1400" dirty="0">
                <a:solidFill>
                  <a:schemeClr val="tx1">
                    <a:lumMod val="50000"/>
                  </a:schemeClr>
                </a:solidFill>
                <a:latin typeface="Georgia" pitchFamily="18" charset="0"/>
                <a:ea typeface="MS PGothic" pitchFamily="34" charset="-128"/>
                <a:cs typeface="Georgia" pitchFamily="18" charset="0"/>
              </a:rPr>
              <a:t>Бари</a:t>
            </a:r>
            <a:r>
              <a:rPr lang="bg-BG" altLang="en-US" sz="1400" baseline="0" dirty="0">
                <a:solidFill>
                  <a:schemeClr val="tx1">
                    <a:lumMod val="50000"/>
                  </a:schemeClr>
                </a:solidFill>
                <a:latin typeface="Georgia" pitchFamily="18" charset="0"/>
                <a:ea typeface="MS PGothic" pitchFamily="34" charset="-128"/>
                <a:cs typeface="Georgia" pitchFamily="18" charset="0"/>
              </a:rPr>
              <a:t> Расин</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a:t>
            </a:r>
            <a:r>
              <a:rPr lang="ru-RU" altLang="en-US" sz="1400" baseline="0" dirty="0">
                <a:solidFill>
                  <a:schemeClr val="tx1">
                    <a:lumMod val="50000"/>
                  </a:schemeClr>
                </a:solidFill>
                <a:latin typeface="Georgia" pitchFamily="18" charset="0"/>
                <a:ea typeface="MS PGothic" pitchFamily="34" charset="-128"/>
                <a:cs typeface="Georgia" pitchFamily="18" charset="0"/>
              </a:rPr>
              <a:t> 2018-19</a:t>
            </a:r>
            <a:r>
              <a:rPr lang="ru-RU" altLang="en-US" sz="1400" dirty="0">
                <a:solidFill>
                  <a:schemeClr val="tx1">
                    <a:lumMod val="50000"/>
                  </a:schemeClr>
                </a:solidFill>
                <a:latin typeface="Georgia" pitchFamily="18" charset="0"/>
                <a:ea typeface="MS PGothic" pitchFamily="34" charset="-128"/>
                <a:cs typeface="Georgia" pitchFamily="18" charset="0"/>
              </a:rPr>
              <a:t>:  Веселин Димитров</a:t>
            </a: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ДГЕ 2019-20:</a:t>
            </a:r>
            <a:r>
              <a:rPr lang="ru-RU" altLang="en-US" sz="1400" baseline="0" dirty="0">
                <a:solidFill>
                  <a:schemeClr val="tx1">
                    <a:lumMod val="50000"/>
                  </a:schemeClr>
                </a:solidFill>
                <a:latin typeface="Georgia" pitchFamily="18" charset="0"/>
                <a:ea typeface="MS PGothic" pitchFamily="34" charset="-128"/>
                <a:cs typeface="Georgia" pitchFamily="18" charset="0"/>
              </a:rPr>
              <a:t> Митко Минев</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Дистрикт 2482</a:t>
            </a:r>
            <a:endParaRPr lang="en-US" altLang="en-US" sz="1400" dirty="0">
              <a:solidFill>
                <a:schemeClr val="tx1">
                  <a:lumMod val="50000"/>
                </a:schemeClr>
              </a:solidFill>
              <a:latin typeface="Georgia" pitchFamily="18" charset="0"/>
              <a:ea typeface="MS PGothic" pitchFamily="34" charset="-128"/>
              <a:cs typeface="Georgia" pitchFamily="18" charset="0"/>
            </a:endParaRPr>
          </a:p>
        </p:txBody>
      </p:sp>
      <p:pic>
        <p:nvPicPr>
          <p:cNvPr id="13" name="Picture 12"/>
          <p:cNvPicPr>
            <a:picLocks noChangeAspect="1"/>
          </p:cNvPicPr>
          <p:nvPr userDrawn="1"/>
        </p:nvPicPr>
        <p:blipFill rotWithShape="1">
          <a:blip r:embed="rId2" cstate="print">
            <a:extLst>
              <a:ext uri="{28A0092B-C50C-407E-A947-70E740481C1C}">
                <a14:useLocalDpi xmlns:a14="http://schemas.microsoft.com/office/drawing/2010/main" val="0"/>
              </a:ext>
            </a:extLst>
          </a:blip>
          <a:srcRect l="8704" t="9051" r="13147" b="20926"/>
          <a:stretch/>
        </p:blipFill>
        <p:spPr>
          <a:xfrm>
            <a:off x="435882" y="19782"/>
            <a:ext cx="1975878" cy="1770457"/>
          </a:xfrm>
          <a:prstGeom prst="rect">
            <a:avLst/>
          </a:prstGeom>
        </p:spPr>
      </p:pic>
    </p:spTree>
    <p:extLst>
      <p:ext uri="{BB962C8B-B14F-4D97-AF65-F5344CB8AC3E}">
        <p14:creationId xmlns:p14="http://schemas.microsoft.com/office/powerpoint/2010/main" val="3683071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6"/>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accent6"/>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949315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86600" y="6477000"/>
            <a:ext cx="350838" cy="344488"/>
          </a:xfrm>
          <a:prstGeom prst="rect">
            <a:avLst/>
          </a:prstGeom>
          <a:ln/>
        </p:spPr>
        <p:txBody>
          <a:bodyPr/>
          <a:lstStyle>
            <a:lvl1pPr>
              <a:defRPr/>
            </a:lvl1pPr>
          </a:lstStyle>
          <a:p>
            <a:pPr>
              <a:defRPr/>
            </a:pPr>
            <a:fld id="{5667A516-A3C7-4CAD-B1F5-944C7681502D}" type="slidenum">
              <a:rPr lang="bg-BG" altLang="bg-BG"/>
              <a:pPr>
                <a:defRPr/>
              </a:pPr>
              <a:t>‹#›</a:t>
            </a:fld>
            <a:endParaRPr lang="bg-BG" altLang="bg-BG" dirty="0"/>
          </a:p>
        </p:txBody>
      </p:sp>
    </p:spTree>
    <p:extLst>
      <p:ext uri="{BB962C8B-B14F-4D97-AF65-F5344CB8AC3E}">
        <p14:creationId xmlns:p14="http://schemas.microsoft.com/office/powerpoint/2010/main" val="3489697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3" name="Rectangle 4">
            <a:extLst>
              <a:ext uri="{FF2B5EF4-FFF2-40B4-BE49-F238E27FC236}">
                <a16:creationId xmlns="" xmlns:a16="http://schemas.microsoft.com/office/drawing/2014/main" id="{EADEB15F-0A20-456F-AF4A-1F4E00ED8773}"/>
              </a:ext>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5">
            <a:extLst>
              <a:ext uri="{FF2B5EF4-FFF2-40B4-BE49-F238E27FC236}">
                <a16:creationId xmlns="" xmlns:a16="http://schemas.microsoft.com/office/drawing/2014/main" id="{4F35E6EC-4409-45EB-94D9-D97C450C5AE6}"/>
              </a:ext>
            </a:extLst>
          </p:cNvPr>
          <p:cNvSpPr>
            <a:spLocks noChangeArrowheads="1"/>
          </p:cNvSpPr>
          <p:nvPr userDrawn="1"/>
        </p:nvSpPr>
        <p:spPr bwMode="auto">
          <a:xfrm>
            <a:off x="-152400" y="2667000"/>
            <a:ext cx="9525000" cy="1600200"/>
          </a:xfrm>
          <a:prstGeom prst="rect">
            <a:avLst/>
          </a:prstGeom>
          <a:solidFill>
            <a:schemeClr val="accent1"/>
          </a:solidFill>
          <a:ln>
            <a:noFill/>
          </a:ln>
          <a:effectLst>
            <a:outerShdw blurRad="88900" dist="61087" dir="5400000" rotWithShape="0">
              <a:srgbClr val="808080">
                <a:alpha val="45999"/>
              </a:srgbClr>
            </a:outerShdw>
          </a:effectLst>
          <a:extLst/>
        </p:spPr>
        <p:txBody>
          <a:bodyPr anchor="ctr"/>
          <a:lstStyle/>
          <a:p>
            <a:pPr algn="ctr">
              <a:defRPr/>
            </a:pPr>
            <a:endParaRPr lang="en-US" dirty="0">
              <a:solidFill>
                <a:schemeClr val="lt1"/>
              </a:solidFill>
              <a:latin typeface="+mn-lt"/>
              <a:ea typeface="+mn-ea"/>
              <a:cs typeface="+mn-cs"/>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a:t>Click to edit Master title style</a:t>
            </a:r>
            <a:endParaRPr lang="en-US" dirty="0"/>
          </a:p>
        </p:txBody>
      </p:sp>
    </p:spTree>
    <p:extLst>
      <p:ext uri="{BB962C8B-B14F-4D97-AF65-F5344CB8AC3E}">
        <p14:creationId xmlns:p14="http://schemas.microsoft.com/office/powerpoint/2010/main" val="465583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5" name="Rectangle 4"/>
          <p:cNvSpPr>
            <a:spLocks noChangeArrowheads="1"/>
          </p:cNvSpPr>
          <p:nvPr userDrawn="1"/>
        </p:nvSpPr>
        <p:spPr bwMode="auto">
          <a:xfrm>
            <a:off x="-76200" y="457200"/>
            <a:ext cx="9296400" cy="533400"/>
          </a:xfrm>
          <a:prstGeom prst="rect">
            <a:avLst/>
          </a:prstGeom>
          <a:solidFill>
            <a:schemeClr val="accent1"/>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123699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5" name="Rectangle 4"/>
          <p:cNvSpPr>
            <a:spLocks noChangeArrowheads="1"/>
          </p:cNvSpPr>
          <p:nvPr userDrawn="1"/>
        </p:nvSpPr>
        <p:spPr bwMode="auto">
          <a:xfrm>
            <a:off x="-76200" y="457200"/>
            <a:ext cx="9296400" cy="533400"/>
          </a:xfrm>
          <a:prstGeom prst="rect">
            <a:avLst/>
          </a:prstGeom>
          <a:solidFill>
            <a:srgbClr val="005DAA"/>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l="58889" t="25490" r="8333" b="24712"/>
          <a:stretch/>
        </p:blipFill>
        <p:spPr>
          <a:xfrm>
            <a:off x="7630616" y="409811"/>
            <a:ext cx="1117848" cy="606292"/>
          </a:xfrm>
          <a:prstGeom prst="rect">
            <a:avLst/>
          </a:prstGeom>
        </p:spPr>
      </p:pic>
    </p:spTree>
    <p:extLst>
      <p:ext uri="{BB962C8B-B14F-4D97-AF65-F5344CB8AC3E}">
        <p14:creationId xmlns:p14="http://schemas.microsoft.com/office/powerpoint/2010/main" val="1149831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3" Type="http://schemas.openxmlformats.org/officeDocument/2006/relationships/slideLayout" Target="../slideLayouts/slideLayout10.xml"/><Relationship Id="rId21" Type="http://schemas.openxmlformats.org/officeDocument/2006/relationships/image" Target="../media/image4.png"/><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theme" Target="../theme/theme2.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9"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10" Type="http://schemas.openxmlformats.org/officeDocument/2006/relationships/theme" Target="../theme/theme4.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E6E5D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pic>
        <p:nvPicPr>
          <p:cNvPr id="1027" name="Picture 3"/>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8788" y="6165850"/>
            <a:ext cx="1216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562600" y="152400"/>
            <a:ext cx="31242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2"/>
          <p:cNvSpPr txBox="1"/>
          <p:nvPr/>
        </p:nvSpPr>
        <p:spPr>
          <a:xfrm>
            <a:off x="5148064" y="6165850"/>
            <a:ext cx="3951312" cy="461665"/>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ru-RU" sz="1200" b="1" kern="1200" cap="all" dirty="0">
                <a:solidFill>
                  <a:srgbClr val="002060"/>
                </a:solidFill>
                <a:effectLst/>
                <a:latin typeface="+mn-lt"/>
                <a:ea typeface="+mn-ea"/>
                <a:cs typeface="+mn-cs"/>
              </a:rPr>
              <a:t>СЕМИНАР ЗА ОБУЧЕНИЕ НА ДИСТРИКТНИЯ ЕКИП</a:t>
            </a:r>
          </a:p>
          <a:p>
            <a:r>
              <a:rPr lang="ru-RU" sz="1200" b="1" kern="1200" cap="none" baseline="0" dirty="0">
                <a:solidFill>
                  <a:srgbClr val="002060"/>
                </a:solidFill>
                <a:effectLst/>
                <a:latin typeface="+mn-lt"/>
                <a:ea typeface="+mn-ea"/>
                <a:cs typeface="+mn-cs"/>
              </a:rPr>
              <a:t>Арбанаси, х-л Севастократор, 15-16 февруари 2019 </a:t>
            </a:r>
            <a:endParaRPr lang="en-US" sz="1400" cap="none" baseline="0" dirty="0"/>
          </a:p>
        </p:txBody>
      </p:sp>
      <p:sp>
        <p:nvSpPr>
          <p:cNvPr id="6" name="TextBox 5"/>
          <p:cNvSpPr txBox="1">
            <a:spLocks noChangeArrowheads="1"/>
          </p:cNvSpPr>
          <p:nvPr userDrawn="1"/>
        </p:nvSpPr>
        <p:spPr bwMode="auto">
          <a:xfrm>
            <a:off x="2595254" y="620688"/>
            <a:ext cx="284084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Година 201</a:t>
            </a:r>
            <a:r>
              <a:rPr lang="en-US" altLang="en-US" sz="1400" dirty="0">
                <a:solidFill>
                  <a:schemeClr val="tx1">
                    <a:lumMod val="50000"/>
                  </a:schemeClr>
                </a:solidFill>
                <a:latin typeface="Georgia" pitchFamily="18" charset="0"/>
                <a:ea typeface="MS PGothic" pitchFamily="34" charset="-128"/>
                <a:cs typeface="Georgia" pitchFamily="18" charset="0"/>
              </a:rPr>
              <a:t>8</a:t>
            </a:r>
            <a:r>
              <a:rPr lang="ru-RU" altLang="en-US" sz="1400" dirty="0">
                <a:solidFill>
                  <a:schemeClr val="tx1">
                    <a:lumMod val="50000"/>
                  </a:schemeClr>
                </a:solidFill>
                <a:latin typeface="Georgia" pitchFamily="18" charset="0"/>
                <a:ea typeface="MS PGothic" pitchFamily="34" charset="-128"/>
                <a:cs typeface="Georgia" pitchFamily="18" charset="0"/>
              </a:rPr>
              <a:t>-201</a:t>
            </a:r>
            <a:r>
              <a:rPr lang="en-US" altLang="en-US" sz="1400" dirty="0">
                <a:solidFill>
                  <a:schemeClr val="tx1">
                    <a:lumMod val="50000"/>
                  </a:schemeClr>
                </a:solidFill>
                <a:latin typeface="Georgia" pitchFamily="18" charset="0"/>
                <a:ea typeface="MS PGothic" pitchFamily="34" charset="-128"/>
                <a:cs typeface="Georgia" pitchFamily="18" charset="0"/>
              </a:rPr>
              <a:t>9</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Президент РИ: </a:t>
            </a:r>
            <a:r>
              <a:rPr lang="bg-BG" altLang="en-US" sz="1400" dirty="0">
                <a:solidFill>
                  <a:schemeClr val="tx1">
                    <a:lumMod val="50000"/>
                  </a:schemeClr>
                </a:solidFill>
                <a:latin typeface="Georgia" pitchFamily="18" charset="0"/>
                <a:ea typeface="MS PGothic" pitchFamily="34" charset="-128"/>
                <a:cs typeface="Georgia" pitchFamily="18" charset="0"/>
              </a:rPr>
              <a:t>Бари</a:t>
            </a:r>
            <a:r>
              <a:rPr lang="bg-BG" altLang="en-US" sz="1400" baseline="0" dirty="0">
                <a:solidFill>
                  <a:schemeClr val="tx1">
                    <a:lumMod val="50000"/>
                  </a:schemeClr>
                </a:solidFill>
                <a:latin typeface="Georgia" pitchFamily="18" charset="0"/>
                <a:ea typeface="MS PGothic" pitchFamily="34" charset="-128"/>
                <a:cs typeface="Georgia" pitchFamily="18" charset="0"/>
              </a:rPr>
              <a:t> Расин</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a:t>
            </a:r>
            <a:r>
              <a:rPr lang="ru-RU" altLang="en-US" sz="1400" baseline="0" dirty="0">
                <a:solidFill>
                  <a:schemeClr val="tx1">
                    <a:lumMod val="50000"/>
                  </a:schemeClr>
                </a:solidFill>
                <a:latin typeface="Georgia" pitchFamily="18" charset="0"/>
                <a:ea typeface="MS PGothic" pitchFamily="34" charset="-128"/>
                <a:cs typeface="Georgia" pitchFamily="18" charset="0"/>
              </a:rPr>
              <a:t> 2018-19</a:t>
            </a:r>
            <a:r>
              <a:rPr lang="ru-RU" altLang="en-US" sz="1400" dirty="0">
                <a:solidFill>
                  <a:schemeClr val="tx1">
                    <a:lumMod val="50000"/>
                  </a:schemeClr>
                </a:solidFill>
                <a:latin typeface="Georgia" pitchFamily="18" charset="0"/>
                <a:ea typeface="MS PGothic" pitchFamily="34" charset="-128"/>
                <a:cs typeface="Georgia" pitchFamily="18" charset="0"/>
              </a:rPr>
              <a:t>:  Веселин Димитров</a:t>
            </a: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ДГЕ 2019-20:</a:t>
            </a:r>
            <a:r>
              <a:rPr lang="ru-RU" altLang="en-US" sz="1400" baseline="0" dirty="0">
                <a:solidFill>
                  <a:schemeClr val="tx1">
                    <a:lumMod val="50000"/>
                  </a:schemeClr>
                </a:solidFill>
                <a:latin typeface="Georgia" pitchFamily="18" charset="0"/>
                <a:ea typeface="MS PGothic" pitchFamily="34" charset="-128"/>
                <a:cs typeface="Georgia" pitchFamily="18" charset="0"/>
              </a:rPr>
              <a:t> Митко Минев</a:t>
            </a:r>
            <a:endParaRPr lang="ru-RU" altLang="en-US" sz="1400" dirty="0">
              <a:solidFill>
                <a:schemeClr val="tx1">
                  <a:lumMod val="50000"/>
                </a:schemeClr>
              </a:solidFill>
              <a:latin typeface="Georgia" pitchFamily="18" charset="0"/>
              <a:ea typeface="MS PGothic" pitchFamily="34" charset="-128"/>
              <a:cs typeface="Georgia" pitchFamily="18" charset="0"/>
            </a:endParaRPr>
          </a:p>
          <a:p>
            <a:pPr eaLnBrk="1" hangingPunct="1">
              <a:defRPr/>
            </a:pPr>
            <a:r>
              <a:rPr lang="ru-RU" altLang="en-US" sz="1400" dirty="0">
                <a:solidFill>
                  <a:schemeClr val="tx1">
                    <a:lumMod val="50000"/>
                  </a:schemeClr>
                </a:solidFill>
                <a:latin typeface="Georgia" pitchFamily="18" charset="0"/>
                <a:ea typeface="MS PGothic" pitchFamily="34" charset="-128"/>
                <a:cs typeface="Georgia" pitchFamily="18" charset="0"/>
              </a:rPr>
              <a:t>Дистрикт 2482</a:t>
            </a:r>
            <a:endParaRPr lang="en-US" altLang="en-US" sz="1400" dirty="0">
              <a:solidFill>
                <a:schemeClr val="tx1">
                  <a:lumMod val="50000"/>
                </a:schemeClr>
              </a:solidFill>
              <a:latin typeface="Georgia" pitchFamily="18" charset="0"/>
              <a:ea typeface="MS PGothic" pitchFamily="34" charset="-128"/>
              <a:cs typeface="Georgia" pitchFamily="18" charset="0"/>
            </a:endParaRPr>
          </a:p>
        </p:txBody>
      </p:sp>
      <p:pic>
        <p:nvPicPr>
          <p:cNvPr id="8" name="Picture 7"/>
          <p:cNvPicPr>
            <a:picLocks noChangeAspect="1"/>
          </p:cNvPicPr>
          <p:nvPr userDrawn="1"/>
        </p:nvPicPr>
        <p:blipFill rotWithShape="1">
          <a:blip r:embed="rId11" cstate="print">
            <a:extLst>
              <a:ext uri="{28A0092B-C50C-407E-A947-70E740481C1C}">
                <a14:useLocalDpi xmlns:a14="http://schemas.microsoft.com/office/drawing/2010/main" val="0"/>
              </a:ext>
            </a:extLst>
          </a:blip>
          <a:srcRect l="8704" t="9051" r="13147" b="20926"/>
          <a:stretch/>
        </p:blipFill>
        <p:spPr>
          <a:xfrm>
            <a:off x="435882" y="19782"/>
            <a:ext cx="1975878" cy="1770457"/>
          </a:xfrm>
          <a:prstGeom prst="rect">
            <a:avLst/>
          </a:prstGeom>
        </p:spPr>
      </p:pic>
    </p:spTree>
  </p:cSld>
  <p:clrMap bg1="lt1" tx1="dk1" bg2="lt2" tx2="dk2" accent1="accent1" accent2="accent2" accent3="accent3" accent4="accent4" accent5="accent5" accent6="accent6" hlink="hlink" folHlink="folHlink"/>
  <p:sldLayoutIdLst>
    <p:sldLayoutId id="2147484212" r:id="rId1"/>
    <p:sldLayoutId id="2147484213" r:id="rId2"/>
    <p:sldLayoutId id="2147484214" r:id="rId3"/>
    <p:sldLayoutId id="2147484215" r:id="rId4"/>
    <p:sldLayoutId id="2147484216" r:id="rId5"/>
    <p:sldLayoutId id="2147484259" r:id="rId6"/>
    <p:sldLayoutId id="2147484262" r:id="rId7"/>
  </p:sldLayoutIdLst>
  <p:txStyles>
    <p:title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p:nvSpPr>
        <p:spPr>
          <a:xfrm>
            <a:off x="7086600" y="6477000"/>
            <a:ext cx="1600200" cy="138113"/>
          </a:xfrm>
          <a:prstGeom prst="rect">
            <a:avLst/>
          </a:prstGeom>
          <a:noFill/>
        </p:spPr>
        <p:txBody>
          <a:bodyPr lIns="0" tIns="0" rIns="0" bIns="0">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algn="r">
              <a:defRPr/>
            </a:pPr>
            <a:r>
              <a:rPr lang="en-US" sz="900" dirty="0">
                <a:solidFill>
                  <a:srgbClr val="BCBDC0"/>
                </a:solidFill>
                <a:latin typeface="Arial Narrow" pitchFamily="34" charset="0"/>
                <a:cs typeface="Arial" charset="0"/>
              </a:rPr>
              <a:t>TITLE  |  </a:t>
            </a:r>
            <a:fld id="{A1B04FAA-E9C8-4338-8FC9-2EF4234472A3}" type="slidenum">
              <a:rPr lang="en-US" sz="900" smtClean="0">
                <a:solidFill>
                  <a:srgbClr val="BCBDC0"/>
                </a:solidFill>
                <a:latin typeface="Arial Narrow" pitchFamily="34" charset="0"/>
                <a:cs typeface="Arial" charset="0"/>
              </a:rPr>
              <a:pPr algn="r">
                <a:defRPr/>
              </a:pPr>
              <a:t>‹#›</a:t>
            </a:fld>
            <a:r>
              <a:rPr lang="en-US" sz="900" dirty="0">
                <a:solidFill>
                  <a:srgbClr val="BCBDC0"/>
                </a:solidFill>
                <a:latin typeface="Arial Narrow" pitchFamily="34" charset="0"/>
                <a:cs typeface="Arial" charset="0"/>
              </a:rPr>
              <a:t>  </a:t>
            </a:r>
            <a:endParaRPr lang="en-US" sz="900" dirty="0">
              <a:solidFill>
                <a:srgbClr val="958D85"/>
              </a:solidFill>
              <a:latin typeface="Arial Narrow" pitchFamily="34" charset="0"/>
              <a:cs typeface="Arial" charset="0"/>
            </a:endParaRPr>
          </a:p>
        </p:txBody>
      </p:sp>
      <p:pic>
        <p:nvPicPr>
          <p:cNvPr id="2051" name="Picture 5"/>
          <p:cNvPicPr>
            <a:picLocks noChangeAspect="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457200" y="6299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2"/>
          <p:cNvSpPr txBox="1"/>
          <p:nvPr userDrawn="1"/>
        </p:nvSpPr>
        <p:spPr>
          <a:xfrm>
            <a:off x="5148064" y="6165850"/>
            <a:ext cx="3951312" cy="461665"/>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ru-RU" sz="1200" b="1" kern="1200" cap="all" dirty="0">
                <a:solidFill>
                  <a:srgbClr val="002060"/>
                </a:solidFill>
                <a:effectLst/>
                <a:latin typeface="+mn-lt"/>
                <a:ea typeface="+mn-ea"/>
                <a:cs typeface="+mn-cs"/>
              </a:rPr>
              <a:t>СЕМИНАР ЗА ОБУЧЕНИЕ НА ДИСТРИКТНИЯ ЕКИП</a:t>
            </a:r>
          </a:p>
          <a:p>
            <a:r>
              <a:rPr lang="ru-RU" sz="1200" b="1" kern="1200" cap="none" baseline="0" dirty="0">
                <a:solidFill>
                  <a:srgbClr val="002060"/>
                </a:solidFill>
                <a:effectLst/>
                <a:latin typeface="+mn-lt"/>
                <a:ea typeface="+mn-ea"/>
                <a:cs typeface="+mn-cs"/>
              </a:rPr>
              <a:t>Арбанаси, х-л Севастократор, 15-16 февруари 2019 </a:t>
            </a:r>
            <a:endParaRPr lang="en-US" sz="1400" cap="none" baseline="0" dirty="0"/>
          </a:p>
        </p:txBody>
      </p:sp>
    </p:spTree>
  </p:cSld>
  <p:clrMap bg1="lt1" tx1="dk1" bg2="lt2" tx2="dk2" accent1="accent1" accent2="accent2" accent3="accent3" accent4="accent4" accent5="accent5" accent6="accent6" hlink="hlink" folHlink="folHlink"/>
  <p:sldLayoutIdLst>
    <p:sldLayoutId id="2147484219" r:id="rId1"/>
    <p:sldLayoutId id="2147484220" r:id="rId2"/>
    <p:sldLayoutId id="2147484221" r:id="rId3"/>
    <p:sldLayoutId id="2147484222" r:id="rId4"/>
    <p:sldLayoutId id="2147484223" r:id="rId5"/>
    <p:sldLayoutId id="2147484224" r:id="rId6"/>
    <p:sldLayoutId id="2147484225" r:id="rId7"/>
    <p:sldLayoutId id="2147484226" r:id="rId8"/>
    <p:sldLayoutId id="2147484227" r:id="rId9"/>
    <p:sldLayoutId id="2147484183" r:id="rId10"/>
    <p:sldLayoutId id="2147484228" r:id="rId11"/>
    <p:sldLayoutId id="2147484184" r:id="rId12"/>
    <p:sldLayoutId id="2147484229" r:id="rId13"/>
    <p:sldLayoutId id="2147484230" r:id="rId14"/>
    <p:sldLayoutId id="2147484231" r:id="rId15"/>
    <p:sldLayoutId id="2147484232" r:id="rId16"/>
    <p:sldLayoutId id="2147484186" r:id="rId17"/>
    <p:sldLayoutId id="2147484233" r:id="rId18"/>
    <p:sldLayoutId id="2147484263" r:id="rId19"/>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p:nvSpPr>
        <p:spPr>
          <a:xfrm>
            <a:off x="7162800" y="6477000"/>
            <a:ext cx="1524000" cy="138113"/>
          </a:xfrm>
          <a:prstGeom prst="rect">
            <a:avLst/>
          </a:prstGeom>
          <a:noFill/>
        </p:spPr>
        <p:txBody>
          <a:bodyPr lIns="0" tIns="0" rIns="0" bIns="0">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algn="r">
              <a:defRPr/>
            </a:pPr>
            <a:r>
              <a:rPr lang="en-US" sz="900" dirty="0">
                <a:solidFill>
                  <a:srgbClr val="BCBDC0"/>
                </a:solidFill>
                <a:latin typeface="Arial Narrow" pitchFamily="34" charset="0"/>
                <a:cs typeface="Arial" charset="0"/>
              </a:rPr>
              <a:t>TITLE |  </a:t>
            </a:r>
            <a:fld id="{2A4D1648-BB23-4CA2-BD19-DD6D6A712B07}" type="slidenum">
              <a:rPr lang="en-US" sz="900" smtClean="0">
                <a:solidFill>
                  <a:srgbClr val="BCBDC0"/>
                </a:solidFill>
                <a:latin typeface="Arial Narrow" pitchFamily="34" charset="0"/>
                <a:cs typeface="Arial" charset="0"/>
              </a:rPr>
              <a:pPr algn="r">
                <a:defRPr/>
              </a:pPr>
              <a:t>‹#›</a:t>
            </a:fld>
            <a:r>
              <a:rPr lang="en-US" sz="900" dirty="0">
                <a:solidFill>
                  <a:srgbClr val="BCBDC0"/>
                </a:solidFill>
                <a:latin typeface="Arial Narrow" pitchFamily="34" charset="0"/>
                <a:cs typeface="Arial" charset="0"/>
              </a:rPr>
              <a:t>  </a:t>
            </a:r>
            <a:endParaRPr lang="en-US" sz="900" dirty="0">
              <a:solidFill>
                <a:srgbClr val="958D85"/>
              </a:solidFill>
              <a:latin typeface="Arial Narrow" pitchFamily="34" charset="0"/>
              <a:cs typeface="Arial" charset="0"/>
            </a:endParaRPr>
          </a:p>
        </p:txBody>
      </p:sp>
      <p:pic>
        <p:nvPicPr>
          <p:cNvPr id="3075" name="Picture 3"/>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7200" y="6299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2"/>
          <p:cNvSpPr txBox="1"/>
          <p:nvPr userDrawn="1"/>
        </p:nvSpPr>
        <p:spPr>
          <a:xfrm>
            <a:off x="5148064" y="6165850"/>
            <a:ext cx="3951312" cy="461665"/>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ru-RU" sz="1200" b="1" kern="1200" cap="all" dirty="0">
                <a:solidFill>
                  <a:srgbClr val="002060"/>
                </a:solidFill>
                <a:effectLst/>
                <a:latin typeface="+mn-lt"/>
                <a:ea typeface="+mn-ea"/>
                <a:cs typeface="+mn-cs"/>
              </a:rPr>
              <a:t>СЕМИНАР ЗА ОБУЧЕНИЕ НА ДИСТРИКТНИЯ ЕКИП</a:t>
            </a:r>
          </a:p>
          <a:p>
            <a:r>
              <a:rPr lang="ru-RU" sz="1200" b="1" kern="1200" cap="none" baseline="0" dirty="0">
                <a:solidFill>
                  <a:srgbClr val="002060"/>
                </a:solidFill>
                <a:effectLst/>
                <a:latin typeface="+mn-lt"/>
                <a:ea typeface="+mn-ea"/>
                <a:cs typeface="+mn-cs"/>
              </a:rPr>
              <a:t>Арбанаси, х-л Севастократор, 15-16 февруари 2019 </a:t>
            </a:r>
            <a:endParaRPr lang="en-US" sz="1400" cap="none" baseline="0" dirty="0"/>
          </a:p>
        </p:txBody>
      </p:sp>
    </p:spTree>
  </p:cSld>
  <p:clrMap bg1="lt1" tx1="dk1" bg2="lt2" tx2="dk2" accent1="accent1" accent2="accent2" accent3="accent3" accent4="accent4" accent5="accent5" accent6="accent6" hlink="hlink" folHlink="folHlink"/>
  <p:sldLayoutIdLst>
    <p:sldLayoutId id="2147484236" r:id="rId1"/>
    <p:sldLayoutId id="2147484237" r:id="rId2"/>
    <p:sldLayoutId id="2147484238" r:id="rId3"/>
    <p:sldLayoutId id="2147484239" r:id="rId4"/>
    <p:sldLayoutId id="2147484240" r:id="rId5"/>
    <p:sldLayoutId id="2147484241" r:id="rId6"/>
    <p:sldLayoutId id="2147484242" r:id="rId7"/>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userDrawn="1"/>
        </p:nvSpPr>
        <p:spPr>
          <a:xfrm>
            <a:off x="5148064" y="6165850"/>
            <a:ext cx="3951312" cy="461665"/>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ru-RU" sz="1200" b="1" kern="1200" cap="all" dirty="0">
                <a:solidFill>
                  <a:srgbClr val="002060"/>
                </a:solidFill>
                <a:effectLst/>
                <a:latin typeface="+mn-lt"/>
                <a:ea typeface="+mn-ea"/>
                <a:cs typeface="+mn-cs"/>
              </a:rPr>
              <a:t>СЕМИНАР ЗА ОБУЧЕНИЕ НА ДИСТРИКТНИЯ ЕКИП</a:t>
            </a:r>
          </a:p>
          <a:p>
            <a:r>
              <a:rPr lang="ru-RU" sz="1200" b="1" kern="1200" cap="none" baseline="0" dirty="0">
                <a:solidFill>
                  <a:srgbClr val="002060"/>
                </a:solidFill>
                <a:effectLst/>
                <a:latin typeface="+mn-lt"/>
                <a:ea typeface="+mn-ea"/>
                <a:cs typeface="+mn-cs"/>
              </a:rPr>
              <a:t>Арбанаси, х-л Севастократор, 15-16 февруари 2019 </a:t>
            </a:r>
            <a:endParaRPr lang="en-US" sz="1400" cap="none" baseline="0" dirty="0"/>
          </a:p>
        </p:txBody>
      </p:sp>
    </p:spTree>
  </p:cSld>
  <p:clrMap bg1="lt1" tx1="dk1" bg2="lt2" tx2="dk2" accent1="accent1" accent2="accent2" accent3="accent3" accent4="accent4" accent5="accent5" accent6="accent6" hlink="hlink" folHlink="folHlink"/>
  <p:sldLayoutIdLst>
    <p:sldLayoutId id="2147484245" r:id="rId1"/>
    <p:sldLayoutId id="2147484246" r:id="rId2"/>
    <p:sldLayoutId id="2147484247" r:id="rId3"/>
    <p:sldLayoutId id="2147484248" r:id="rId4"/>
    <p:sldLayoutId id="2147484249" r:id="rId5"/>
    <p:sldLayoutId id="2147484250" r:id="rId6"/>
    <p:sldLayoutId id="2147484209" r:id="rId7"/>
    <p:sldLayoutId id="2147484252" r:id="rId8"/>
    <p:sldLayoutId id="2147484253" r:id="rId9"/>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10.xml"/><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10.xml"/><Relationship Id="rId5" Type="http://schemas.openxmlformats.org/officeDocument/2006/relationships/image" Target="../media/image47.jpg"/><Relationship Id="rId4" Type="http://schemas.openxmlformats.org/officeDocument/2006/relationships/image" Target="../media/image46.jpeg"/></Relationships>
</file>

<file path=ppt/slides/_rels/slide1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g"/><Relationship Id="rId1" Type="http://schemas.openxmlformats.org/officeDocument/2006/relationships/slideLayout" Target="../slideLayouts/slideLayout10.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image" Target="../media/image30.jpg"/><Relationship Id="rId2" Type="http://schemas.openxmlformats.org/officeDocument/2006/relationships/image" Target="../media/image25.jpeg"/><Relationship Id="rId1" Type="http://schemas.openxmlformats.org/officeDocument/2006/relationships/slideLayout" Target="../slideLayouts/slideLayout10.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10.xml"/><Relationship Id="rId6" Type="http://schemas.openxmlformats.org/officeDocument/2006/relationships/image" Target="../media/image35.jpg"/><Relationship Id="rId5" Type="http://schemas.openxmlformats.org/officeDocument/2006/relationships/image" Target="../media/image34.jpeg"/><Relationship Id="rId4" Type="http://schemas.openxmlformats.org/officeDocument/2006/relationships/image" Target="../media/image3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A62ED7E-775C-4088-A15F-91DFB6415E3A}"/>
              </a:ext>
            </a:extLst>
          </p:cNvPr>
          <p:cNvSpPr>
            <a:spLocks noGrp="1"/>
          </p:cNvSpPr>
          <p:nvPr>
            <p:ph idx="4294967295"/>
          </p:nvPr>
        </p:nvSpPr>
        <p:spPr>
          <a:xfrm>
            <a:off x="0" y="1219200"/>
            <a:ext cx="8229600" cy="4525963"/>
          </a:xfrm>
          <a:prstGeom prst="rect">
            <a:avLst/>
          </a:prstGeom>
        </p:spPr>
        <p:txBody>
          <a:bodyPr/>
          <a:lstStyle/>
          <a:p>
            <a:pPr marL="0" indent="0">
              <a:buNone/>
            </a:pPr>
            <a:r>
              <a:rPr lang="bg-BG" sz="2800" dirty="0">
                <a:solidFill>
                  <a:srgbClr val="002060"/>
                </a:solidFill>
              </a:rPr>
              <a:t>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0181004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75E9DC-8AB6-4BD0-AD08-A13CCD752010}"/>
              </a:ext>
            </a:extLst>
          </p:cNvPr>
          <p:cNvSpPr>
            <a:spLocks noGrp="1"/>
          </p:cNvSpPr>
          <p:nvPr>
            <p:ph type="title"/>
          </p:nvPr>
        </p:nvSpPr>
        <p:spPr/>
        <p:txBody>
          <a:bodyPr/>
          <a:lstStyle/>
          <a:p>
            <a:r>
              <a:rPr lang="bg-BG" b="1" dirty="0" smtClean="0"/>
              <a:t>КАК ЩЕ ПОСТИГНЕМ ЦЕЛИТЕ ЗА СЛЕДВАЩАТА ГОДИНА?</a:t>
            </a:r>
            <a:endParaRPr lang="bg-BG" b="1" dirty="0"/>
          </a:p>
        </p:txBody>
      </p:sp>
      <p:sp>
        <p:nvSpPr>
          <p:cNvPr id="6" name="Content Placeholder 2">
            <a:extLst>
              <a:ext uri="{FF2B5EF4-FFF2-40B4-BE49-F238E27FC236}">
                <a16:creationId xmlns="" xmlns:a16="http://schemas.microsoft.com/office/drawing/2014/main" id="{015C1F96-7D48-4570-8047-2C69B2D475FA}"/>
              </a:ext>
            </a:extLst>
          </p:cNvPr>
          <p:cNvSpPr>
            <a:spLocks noGrp="1"/>
          </p:cNvSpPr>
          <p:nvPr>
            <p:ph idx="1"/>
          </p:nvPr>
        </p:nvSpPr>
        <p:spPr>
          <a:xfrm>
            <a:off x="1080000" y="1296000"/>
            <a:ext cx="7272808" cy="464993"/>
          </a:xfrm>
        </p:spPr>
        <p:txBody>
          <a:bodyPr/>
          <a:lstStyle/>
          <a:p>
            <a:pPr marL="0" indent="0">
              <a:buNone/>
            </a:pPr>
            <a:r>
              <a:rPr lang="en-US" sz="2400" b="1" dirty="0">
                <a:solidFill>
                  <a:srgbClr val="002060"/>
                </a:solidFill>
              </a:rPr>
              <a:t>4</a:t>
            </a:r>
            <a:r>
              <a:rPr lang="bg-BG" sz="2400" b="1" dirty="0" smtClean="0">
                <a:solidFill>
                  <a:srgbClr val="002060"/>
                </a:solidFill>
              </a:rPr>
              <a:t>. АКТИВНО ВКЛЮЧВАНЕ НА РОТАРАКТ</a:t>
            </a:r>
            <a:endParaRPr lang="bg-BG" sz="2400" b="1" dirty="0">
              <a:solidFill>
                <a:srgbClr val="002060"/>
              </a:solidFill>
            </a:endParaRPr>
          </a:p>
        </p:txBody>
      </p:sp>
      <p:pic>
        <p:nvPicPr>
          <p:cNvPr id="19" name="Picture 18"/>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988840"/>
            <a:ext cx="6408712" cy="3960440"/>
          </a:xfrm>
          <a:prstGeom prst="rect">
            <a:avLst/>
          </a:prstGeom>
          <a:noFill/>
          <a:ln>
            <a:noFill/>
          </a:ln>
        </p:spPr>
      </p:pic>
    </p:spTree>
    <p:extLst>
      <p:ext uri="{BB962C8B-B14F-4D97-AF65-F5344CB8AC3E}">
        <p14:creationId xmlns:p14="http://schemas.microsoft.com/office/powerpoint/2010/main" val="17729741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6"/>
          <p:cNvPicPr/>
          <p:nvPr/>
        </p:nvPicPr>
        <p:blipFill rotWithShape="1">
          <a:blip r:embed="rId2" cstate="print">
            <a:extLst>
              <a:ext uri="{28A0092B-C50C-407E-A947-70E740481C1C}">
                <a14:useLocalDpi xmlns:a14="http://schemas.microsoft.com/office/drawing/2010/main" val="0"/>
              </a:ext>
            </a:extLst>
          </a:blip>
          <a:srcRect t="4300" r="1675" b="51388"/>
          <a:stretch/>
        </p:blipFill>
        <p:spPr bwMode="auto">
          <a:xfrm>
            <a:off x="380999" y="2420888"/>
            <a:ext cx="8388395" cy="2520280"/>
          </a:xfrm>
          <a:prstGeom prst="rect">
            <a:avLst/>
          </a:prstGeom>
          <a:ln>
            <a:noFill/>
          </a:ln>
          <a:extLst>
            <a:ext uri="{53640926-AAD7-44D8-BBD7-CCE9431645EC}">
              <a14:shadowObscured xmlns:a14="http://schemas.microsoft.com/office/drawing/2010/main"/>
            </a:ext>
          </a:extLst>
        </p:spPr>
      </p:pic>
      <p:sp>
        <p:nvSpPr>
          <p:cNvPr id="2" name="Title 1">
            <a:extLst>
              <a:ext uri="{FF2B5EF4-FFF2-40B4-BE49-F238E27FC236}">
                <a16:creationId xmlns="" xmlns:a16="http://schemas.microsoft.com/office/drawing/2014/main" id="{D4AAFCB2-C89B-4305-A9E4-BA2FECCE1252}"/>
              </a:ext>
            </a:extLst>
          </p:cNvPr>
          <p:cNvSpPr>
            <a:spLocks noGrp="1"/>
          </p:cNvSpPr>
          <p:nvPr>
            <p:ph type="title"/>
          </p:nvPr>
        </p:nvSpPr>
        <p:spPr/>
        <p:txBody>
          <a:bodyPr/>
          <a:lstStyle/>
          <a:p>
            <a:r>
              <a:rPr lang="bg-BG" b="1" dirty="0" smtClean="0"/>
              <a:t>КАКВО ПОВЕЧЕ?     КАКВО ДА ПОДОБРИМ?</a:t>
            </a:r>
            <a:endParaRPr lang="bg-BG" b="1" dirty="0"/>
          </a:p>
        </p:txBody>
      </p:sp>
      <p:pic>
        <p:nvPicPr>
          <p:cNvPr id="5" name="Picture 4">
            <a:extLst>
              <a:ext uri="{FF2B5EF4-FFF2-40B4-BE49-F238E27FC236}">
                <a16:creationId xmlns:a16="http://schemas.microsoft.com/office/drawing/2014/main" xmlns="" id="{F2B9995E-6062-495B-8EE3-ABF1815593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000" y="2061963"/>
            <a:ext cx="4086430" cy="3758642"/>
          </a:xfrm>
          <a:prstGeom prst="rect">
            <a:avLst/>
          </a:prstGeom>
          <a:ln>
            <a:noFill/>
          </a:ln>
          <a:effectLst>
            <a:outerShdw blurRad="190500" algn="tl" rotWithShape="0">
              <a:srgbClr val="000000">
                <a:alpha val="70000"/>
              </a:srgbClr>
            </a:outerShdw>
          </a:effectLst>
        </p:spPr>
      </p:pic>
      <p:sp>
        <p:nvSpPr>
          <p:cNvPr id="14" name="Content Placeholder 2">
            <a:extLst>
              <a:ext uri="{FF2B5EF4-FFF2-40B4-BE49-F238E27FC236}">
                <a16:creationId xmlns="" xmlns:a16="http://schemas.microsoft.com/office/drawing/2014/main" id="{015C1F96-7D48-4570-8047-2C69B2D475FA}"/>
              </a:ext>
            </a:extLst>
          </p:cNvPr>
          <p:cNvSpPr>
            <a:spLocks noGrp="1"/>
          </p:cNvSpPr>
          <p:nvPr>
            <p:ph idx="1"/>
          </p:nvPr>
        </p:nvSpPr>
        <p:spPr>
          <a:xfrm>
            <a:off x="381000" y="1293785"/>
            <a:ext cx="4117056" cy="464993"/>
          </a:xfrm>
        </p:spPr>
        <p:txBody>
          <a:bodyPr/>
          <a:lstStyle/>
          <a:p>
            <a:pPr marL="0" indent="0">
              <a:buNone/>
            </a:pPr>
            <a:r>
              <a:rPr lang="bg-BG" sz="2200" b="1" dirty="0" smtClean="0">
                <a:solidFill>
                  <a:srgbClr val="002060"/>
                </a:solidFill>
              </a:rPr>
              <a:t>ПУБЛИЧНОСТ</a:t>
            </a:r>
            <a:endParaRPr lang="bg-BG" sz="2200" b="1" dirty="0">
              <a:solidFill>
                <a:srgbClr val="002060"/>
              </a:solidFill>
            </a:endParaRPr>
          </a:p>
        </p:txBody>
      </p:sp>
      <p:pic>
        <p:nvPicPr>
          <p:cNvPr id="10" name="Picture 9"/>
          <p:cNvPicPr/>
          <p:nvPr/>
        </p:nvPicPr>
        <p:blipFill rotWithShape="1">
          <a:blip r:embed="rId4"/>
          <a:srcRect l="8708" t="11052" r="44003" b="9537"/>
          <a:stretch/>
        </p:blipFill>
        <p:spPr bwMode="auto">
          <a:xfrm>
            <a:off x="4392000" y="1976671"/>
            <a:ext cx="4392395" cy="3972609"/>
          </a:xfrm>
          <a:prstGeom prst="rect">
            <a:avLst/>
          </a:prstGeom>
          <a:ln>
            <a:noFill/>
          </a:ln>
          <a:effectLst>
            <a:outerShdw blurRad="190500" algn="ctr" rotWithShape="0">
              <a:srgbClr val="000000">
                <a:alpha val="70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46143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AAFCB2-C89B-4305-A9E4-BA2FECCE1252}"/>
              </a:ext>
            </a:extLst>
          </p:cNvPr>
          <p:cNvSpPr>
            <a:spLocks noGrp="1"/>
          </p:cNvSpPr>
          <p:nvPr>
            <p:ph type="title"/>
          </p:nvPr>
        </p:nvSpPr>
        <p:spPr/>
        <p:txBody>
          <a:bodyPr/>
          <a:lstStyle/>
          <a:p>
            <a:r>
              <a:rPr lang="bg-BG" b="1" dirty="0" smtClean="0"/>
              <a:t>КАКВО ПОВЕЧЕ?     КАКВО ДА ПОДОБРИМ?</a:t>
            </a:r>
            <a:endParaRPr lang="bg-BG" b="1" dirty="0"/>
          </a:p>
        </p:txBody>
      </p:sp>
      <p:pic>
        <p:nvPicPr>
          <p:cNvPr id="13" name="Picture 12"/>
          <p:cNvPicPr/>
          <p:nvPr/>
        </p:nvPicPr>
        <p:blipFill rotWithShape="1">
          <a:blip r:embed="rId2"/>
          <a:srcRect l="29541" t="9824" r="30556" b="20180"/>
          <a:stretch/>
        </p:blipFill>
        <p:spPr bwMode="auto">
          <a:xfrm>
            <a:off x="3642077" y="1148619"/>
            <a:ext cx="5146149" cy="4861831"/>
          </a:xfrm>
          <a:prstGeom prst="rect">
            <a:avLst/>
          </a:prstGeom>
          <a:ln>
            <a:noFill/>
          </a:ln>
          <a:extLst>
            <a:ext uri="{53640926-AAD7-44D8-BBD7-CCE9431645EC}">
              <a14:shadowObscured xmlns:a14="http://schemas.microsoft.com/office/drawing/2010/main"/>
            </a:ext>
          </a:extLst>
        </p:spPr>
      </p:pic>
      <p:sp>
        <p:nvSpPr>
          <p:cNvPr id="14" name="Content Placeholder 2">
            <a:extLst>
              <a:ext uri="{FF2B5EF4-FFF2-40B4-BE49-F238E27FC236}">
                <a16:creationId xmlns="" xmlns:a16="http://schemas.microsoft.com/office/drawing/2014/main" id="{015C1F96-7D48-4570-8047-2C69B2D475FA}"/>
              </a:ext>
            </a:extLst>
          </p:cNvPr>
          <p:cNvSpPr>
            <a:spLocks noGrp="1"/>
          </p:cNvSpPr>
          <p:nvPr>
            <p:ph idx="1"/>
          </p:nvPr>
        </p:nvSpPr>
        <p:spPr>
          <a:xfrm>
            <a:off x="381000" y="1293785"/>
            <a:ext cx="2933283" cy="464993"/>
          </a:xfrm>
        </p:spPr>
        <p:txBody>
          <a:bodyPr/>
          <a:lstStyle/>
          <a:p>
            <a:pPr marL="0" indent="0">
              <a:buNone/>
            </a:pPr>
            <a:r>
              <a:rPr lang="bg-BG" sz="2200" b="1" dirty="0" smtClean="0">
                <a:solidFill>
                  <a:srgbClr val="002060"/>
                </a:solidFill>
              </a:rPr>
              <a:t>КРЕАТИВНОСТ</a:t>
            </a:r>
            <a:endParaRPr lang="bg-BG" sz="2200" b="1" dirty="0">
              <a:solidFill>
                <a:srgbClr val="002060"/>
              </a:solidFill>
            </a:endParaRPr>
          </a:p>
        </p:txBody>
      </p:sp>
      <p:sp>
        <p:nvSpPr>
          <p:cNvPr id="3" name="Rectangle 2"/>
          <p:cNvSpPr/>
          <p:nvPr/>
        </p:nvSpPr>
        <p:spPr>
          <a:xfrm>
            <a:off x="3923928" y="3672000"/>
            <a:ext cx="2160000" cy="216000"/>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5" name="Picture 14"/>
          <p:cNvPicPr/>
          <p:nvPr/>
        </p:nvPicPr>
        <p:blipFill rotWithShape="1">
          <a:blip r:embed="rId3"/>
          <a:srcRect l="62279" t="38272" r="14021" b="3807"/>
          <a:stretch/>
        </p:blipFill>
        <p:spPr bwMode="auto">
          <a:xfrm>
            <a:off x="383952" y="1922843"/>
            <a:ext cx="3009490" cy="393031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562140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AAFCB2-C89B-4305-A9E4-BA2FECCE1252}"/>
              </a:ext>
            </a:extLst>
          </p:cNvPr>
          <p:cNvSpPr>
            <a:spLocks noGrp="1"/>
          </p:cNvSpPr>
          <p:nvPr>
            <p:ph type="title"/>
          </p:nvPr>
        </p:nvSpPr>
        <p:spPr/>
        <p:txBody>
          <a:bodyPr/>
          <a:lstStyle/>
          <a:p>
            <a:r>
              <a:rPr lang="bg-BG" b="1" dirty="0" smtClean="0"/>
              <a:t>КАКВО ПОВЕЧЕ?     КАКВО ДА ПОДОБРИМ?</a:t>
            </a:r>
            <a:endParaRPr lang="bg-BG" b="1" dirty="0"/>
          </a:p>
        </p:txBody>
      </p:sp>
      <p:sp>
        <p:nvSpPr>
          <p:cNvPr id="15" name="Content Placeholder 2">
            <a:extLst>
              <a:ext uri="{FF2B5EF4-FFF2-40B4-BE49-F238E27FC236}">
                <a16:creationId xmlns="" xmlns:a16="http://schemas.microsoft.com/office/drawing/2014/main" id="{015C1F96-7D48-4570-8047-2C69B2D475FA}"/>
              </a:ext>
            </a:extLst>
          </p:cNvPr>
          <p:cNvSpPr>
            <a:spLocks noGrp="1"/>
          </p:cNvSpPr>
          <p:nvPr>
            <p:ph idx="1"/>
          </p:nvPr>
        </p:nvSpPr>
        <p:spPr>
          <a:xfrm>
            <a:off x="381000" y="1293785"/>
            <a:ext cx="2933283" cy="464993"/>
          </a:xfrm>
        </p:spPr>
        <p:txBody>
          <a:bodyPr/>
          <a:lstStyle/>
          <a:p>
            <a:pPr marL="0" indent="0">
              <a:buNone/>
            </a:pPr>
            <a:r>
              <a:rPr lang="bg-BG" sz="2200" b="1" dirty="0" smtClean="0">
                <a:solidFill>
                  <a:srgbClr val="002060"/>
                </a:solidFill>
              </a:rPr>
              <a:t>КООПЕРИРАНЕ</a:t>
            </a:r>
            <a:endParaRPr lang="bg-BG" sz="2200" b="1" dirty="0">
              <a:solidFill>
                <a:srgbClr val="002060"/>
              </a:solidFill>
            </a:endParaRPr>
          </a:p>
        </p:txBody>
      </p:sp>
      <p:grpSp>
        <p:nvGrpSpPr>
          <p:cNvPr id="13" name="Group 12"/>
          <p:cNvGrpSpPr/>
          <p:nvPr/>
        </p:nvGrpSpPr>
        <p:grpSpPr>
          <a:xfrm>
            <a:off x="0" y="2153289"/>
            <a:ext cx="9221025" cy="3530978"/>
            <a:chOff x="0" y="2153289"/>
            <a:chExt cx="9221025" cy="3530978"/>
          </a:xfrm>
        </p:grpSpPr>
        <p:pic>
          <p:nvPicPr>
            <p:cNvPr id="11" name="Picture 10"/>
            <p:cNvPicPr>
              <a:picLocks noChangeAspect="1"/>
            </p:cNvPicPr>
            <p:nvPr/>
          </p:nvPicPr>
          <p:blipFill>
            <a:blip r:embed="rId2"/>
            <a:stretch>
              <a:fillRect/>
            </a:stretch>
          </p:blipFill>
          <p:spPr>
            <a:xfrm>
              <a:off x="0" y="2153289"/>
              <a:ext cx="4707971" cy="3530978"/>
            </a:xfrm>
            <a:prstGeom prst="rect">
              <a:avLst/>
            </a:prstGeom>
          </p:spPr>
        </p:pic>
        <p:pic>
          <p:nvPicPr>
            <p:cNvPr id="12" name="Picture 11"/>
            <p:cNvPicPr>
              <a:picLocks noChangeAspect="1"/>
            </p:cNvPicPr>
            <p:nvPr/>
          </p:nvPicPr>
          <p:blipFill>
            <a:blip r:embed="rId3"/>
            <a:stretch>
              <a:fillRect/>
            </a:stretch>
          </p:blipFill>
          <p:spPr>
            <a:xfrm>
              <a:off x="4561236" y="2158360"/>
              <a:ext cx="4659789" cy="3525907"/>
            </a:xfrm>
            <a:prstGeom prst="rect">
              <a:avLst/>
            </a:prstGeom>
          </p:spPr>
        </p:pic>
      </p:grpSp>
    </p:spTree>
    <p:extLst>
      <p:ext uri="{BB962C8B-B14F-4D97-AF65-F5344CB8AC3E}">
        <p14:creationId xmlns:p14="http://schemas.microsoft.com/office/powerpoint/2010/main" val="30871380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4AAFCB2-C89B-4305-A9E4-BA2FECCE1252}"/>
              </a:ext>
            </a:extLst>
          </p:cNvPr>
          <p:cNvSpPr>
            <a:spLocks noGrp="1"/>
          </p:cNvSpPr>
          <p:nvPr>
            <p:ph type="title"/>
          </p:nvPr>
        </p:nvSpPr>
        <p:spPr/>
        <p:txBody>
          <a:bodyPr/>
          <a:lstStyle/>
          <a:p>
            <a:r>
              <a:rPr lang="bg-BG" b="1" dirty="0" smtClean="0"/>
              <a:t>КАКВО ПОВЕЧЕ?     КАКВО ДА ПОДОБРИМ?</a:t>
            </a:r>
            <a:endParaRPr lang="bg-BG"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959" y="1918911"/>
            <a:ext cx="2327429" cy="2158161"/>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0014" y="3501008"/>
            <a:ext cx="2427930" cy="2576843"/>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7944" y="1316894"/>
            <a:ext cx="3462534" cy="2308356"/>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48599" y="3673328"/>
            <a:ext cx="3130612" cy="2347959"/>
          </a:xfrm>
          <a:prstGeom prst="rect">
            <a:avLst/>
          </a:prstGeom>
        </p:spPr>
      </p:pic>
      <p:sp>
        <p:nvSpPr>
          <p:cNvPr id="15" name="Content Placeholder 2">
            <a:extLst>
              <a:ext uri="{FF2B5EF4-FFF2-40B4-BE49-F238E27FC236}">
                <a16:creationId xmlns="" xmlns:a16="http://schemas.microsoft.com/office/drawing/2014/main" id="{015C1F96-7D48-4570-8047-2C69B2D475FA}"/>
              </a:ext>
            </a:extLst>
          </p:cNvPr>
          <p:cNvSpPr>
            <a:spLocks noGrp="1"/>
          </p:cNvSpPr>
          <p:nvPr>
            <p:ph idx="1"/>
          </p:nvPr>
        </p:nvSpPr>
        <p:spPr>
          <a:xfrm>
            <a:off x="381000" y="1293785"/>
            <a:ext cx="2933283" cy="464993"/>
          </a:xfrm>
        </p:spPr>
        <p:txBody>
          <a:bodyPr/>
          <a:lstStyle/>
          <a:p>
            <a:pPr marL="0" indent="0">
              <a:buNone/>
            </a:pPr>
            <a:r>
              <a:rPr lang="bg-BG" sz="2200" b="1" dirty="0" smtClean="0">
                <a:solidFill>
                  <a:srgbClr val="002060"/>
                </a:solidFill>
              </a:rPr>
              <a:t>СМИСЛЕНОСТ</a:t>
            </a:r>
            <a:endParaRPr lang="bg-BG" sz="2200" b="1" dirty="0">
              <a:solidFill>
                <a:srgbClr val="002060"/>
              </a:solidFill>
            </a:endParaRPr>
          </a:p>
        </p:txBody>
      </p:sp>
    </p:spTree>
    <p:extLst>
      <p:ext uri="{BB962C8B-B14F-4D97-AF65-F5344CB8AC3E}">
        <p14:creationId xmlns:p14="http://schemas.microsoft.com/office/powerpoint/2010/main" val="34457842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3"/>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4000" b="1">
                <a:latin typeface="Arial Narrow" pitchFamily="34" charset="0"/>
              </a:rPr>
              <a:t>На добър час!</a:t>
            </a:r>
            <a:endParaRPr lang="en-US" altLang="en-US" sz="4000" b="1">
              <a:latin typeface="Arial Narrow" pitchFamily="34"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9" y="0"/>
            <a:ext cx="91423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3"/>
          <p:cNvSpPr txBox="1">
            <a:spLocks/>
          </p:cNvSpPr>
          <p:nvPr/>
        </p:nvSpPr>
        <p:spPr bwMode="auto">
          <a:xfrm>
            <a:off x="3491880" y="2204864"/>
            <a:ext cx="5040560" cy="64807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eaLnBrk="1" hangingPunct="1">
              <a:lnSpc>
                <a:spcPts val="4000"/>
              </a:lnSpc>
            </a:pPr>
            <a:r>
              <a:rPr lang="bg-BG" sz="3200" b="1" cap="all" dirty="0">
                <a:solidFill>
                  <a:schemeClr val="bg1"/>
                </a:solidFill>
              </a:rPr>
              <a:t>Together We Transform</a:t>
            </a:r>
            <a:endParaRPr lang="en-US" altLang="en-US" sz="3200" b="1" cap="all" dirty="0" smtClean="0">
              <a:solidFill>
                <a:schemeClr val="bg1"/>
              </a:solidFill>
              <a:latin typeface="Arial Narrow" pitchFamily="34" charset="0"/>
            </a:endParaRPr>
          </a:p>
        </p:txBody>
      </p:sp>
      <p:sp>
        <p:nvSpPr>
          <p:cNvPr id="6" name="Title 3"/>
          <p:cNvSpPr txBox="1">
            <a:spLocks/>
          </p:cNvSpPr>
          <p:nvPr/>
        </p:nvSpPr>
        <p:spPr bwMode="auto">
          <a:xfrm>
            <a:off x="899592" y="685428"/>
            <a:ext cx="7704856" cy="64807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eaLnBrk="1" hangingPunct="1">
              <a:lnSpc>
                <a:spcPts val="4000"/>
              </a:lnSpc>
            </a:pPr>
            <a:r>
              <a:rPr lang="bg-BG" sz="3200" b="1" dirty="0">
                <a:solidFill>
                  <a:srgbClr val="002060"/>
                </a:solidFill>
                <a:latin typeface="Calibri" panose="020F0502020204030204" pitchFamily="34" charset="0"/>
                <a:cs typeface="Calibri" panose="020F0502020204030204" pitchFamily="34" charset="0"/>
              </a:rPr>
              <a:t>НА ДОБЪР ЧАС И ПОЛЗОТВОРНА СЛУЖБА</a:t>
            </a:r>
            <a:endParaRPr lang="en-US" altLang="en-US" sz="32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26098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7A62ED7E-775C-4088-A15F-91DFB6415E3A}"/>
              </a:ext>
            </a:extLst>
          </p:cNvPr>
          <p:cNvSpPr>
            <a:spLocks noGrp="1"/>
          </p:cNvSpPr>
          <p:nvPr>
            <p:ph idx="4294967295"/>
          </p:nvPr>
        </p:nvSpPr>
        <p:spPr>
          <a:xfrm>
            <a:off x="0" y="1219200"/>
            <a:ext cx="8229600" cy="4525963"/>
          </a:xfrm>
          <a:prstGeom prst="rect">
            <a:avLst/>
          </a:prstGeom>
        </p:spPr>
        <p:txBody>
          <a:bodyPr/>
          <a:lstStyle/>
          <a:p>
            <a:pPr marL="0" indent="0">
              <a:buNone/>
            </a:pPr>
            <a:r>
              <a:rPr lang="bg-BG" sz="2800" dirty="0">
                <a:solidFill>
                  <a:srgbClr val="002060"/>
                </a:solidFill>
              </a:rPr>
              <a:t>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3797381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chor="ctr" anchorCtr="0"/>
          <a:lstStyle/>
          <a:p>
            <a:pPr>
              <a:defRPr/>
            </a:pPr>
            <a:r>
              <a:rPr lang="bg-BG" sz="3600" b="1" dirty="0" smtClean="0">
                <a:latin typeface="Times New Roman" panose="02020603050405020304" pitchFamily="18" charset="0"/>
                <a:cs typeface="Times New Roman" panose="02020603050405020304" pitchFamily="18" charset="0"/>
              </a:rPr>
              <a:t>Как </a:t>
            </a:r>
            <a:r>
              <a:rPr lang="bg-BG" sz="3600" b="1" dirty="0">
                <a:latin typeface="Times New Roman" panose="02020603050405020304" pitchFamily="18" charset="0"/>
                <a:cs typeface="Times New Roman" panose="02020603050405020304" pitchFamily="18" charset="0"/>
              </a:rPr>
              <a:t>помагаме на </a:t>
            </a:r>
            <a:r>
              <a:rPr lang="bg-BG" sz="3600" b="1" dirty="0" smtClean="0">
                <a:latin typeface="Times New Roman" panose="02020603050405020304" pitchFamily="18" charset="0"/>
                <a:cs typeface="Times New Roman" panose="02020603050405020304" pitchFamily="18" charset="0"/>
              </a:rPr>
              <a:t>общността</a:t>
            </a:r>
            <a:endParaRPr lang="en-US" sz="3600" b="1" dirty="0">
              <a:latin typeface="Times New Roman" panose="02020603050405020304" pitchFamily="18" charset="0"/>
              <a:cs typeface="Times New Roman" panose="02020603050405020304" pitchFamily="18" charset="0"/>
            </a:endParaRPr>
          </a:p>
        </p:txBody>
      </p:sp>
      <p:sp>
        <p:nvSpPr>
          <p:cNvPr id="54275" name="Rectangle 3"/>
          <p:cNvSpPr>
            <a:spLocks noGrp="1" noChangeArrowheads="1"/>
          </p:cNvSpPr>
          <p:nvPr>
            <p:ph type="subTitle"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2400" b="1" dirty="0" smtClean="0">
                <a:latin typeface="Georgia" panose="02040502050405020303" pitchFamily="18" charset="0"/>
                <a:cs typeface="Times New Roman" pitchFamily="18" charset="0"/>
              </a:rPr>
              <a:t>Виолина Костова, РК София Сити</a:t>
            </a:r>
          </a:p>
          <a:p>
            <a:pPr eaLnBrk="1" hangingPunct="1"/>
            <a:r>
              <a:rPr lang="bg-BG" altLang="en-US" sz="2400" b="1" dirty="0" smtClean="0">
                <a:latin typeface="Georgia" panose="02040502050405020303" pitchFamily="18" charset="0"/>
                <a:cs typeface="Times New Roman" pitchFamily="18" charset="0"/>
              </a:rPr>
              <a:t>Председател на ДКФР</a:t>
            </a:r>
            <a:endParaRPr lang="bg-BG" altLang="en-US" b="1" dirty="0">
              <a:latin typeface="Georgia" panose="02040502050405020303" pitchFamily="18" charset="0"/>
              <a:cs typeface="Times New Roman" pitchFamily="18" charset="0"/>
            </a:endParaRPr>
          </a:p>
        </p:txBody>
      </p:sp>
    </p:spTree>
    <p:extLst>
      <p:ext uri="{BB962C8B-B14F-4D97-AF65-F5344CB8AC3E}">
        <p14:creationId xmlns:p14="http://schemas.microsoft.com/office/powerpoint/2010/main" val="29757324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73EEA6E-DB2C-4C7E-B2E0-0378096164F0}"/>
              </a:ext>
            </a:extLst>
          </p:cNvPr>
          <p:cNvSpPr>
            <a:spLocks noGrp="1"/>
          </p:cNvSpPr>
          <p:nvPr>
            <p:ph type="title"/>
          </p:nvPr>
        </p:nvSpPr>
        <p:spPr/>
        <p:txBody>
          <a:bodyPr/>
          <a:lstStyle/>
          <a:p>
            <a:r>
              <a:rPr lang="bg-BG" b="1" dirty="0" smtClean="0"/>
              <a:t>МИСИЯ И ВИЗИЯ, КОИТО ВДЪХНОВЯВАТ и СВЪРЗВАТ МИЛИОНИ</a:t>
            </a:r>
            <a:endParaRPr lang="bg-BG" b="1" dirty="0"/>
          </a:p>
        </p:txBody>
      </p:sp>
      <p:sp>
        <p:nvSpPr>
          <p:cNvPr id="3" name="Content Placeholder 2">
            <a:extLst>
              <a:ext uri="{FF2B5EF4-FFF2-40B4-BE49-F238E27FC236}">
                <a16:creationId xmlns="" xmlns:a16="http://schemas.microsoft.com/office/drawing/2014/main" id="{92B23289-F126-4BAC-9E89-C24FF2C48655}"/>
              </a:ext>
            </a:extLst>
          </p:cNvPr>
          <p:cNvSpPr>
            <a:spLocks noGrp="1"/>
          </p:cNvSpPr>
          <p:nvPr>
            <p:ph idx="1"/>
          </p:nvPr>
        </p:nvSpPr>
        <p:spPr>
          <a:xfrm>
            <a:off x="381000" y="1268760"/>
            <a:ext cx="8229600" cy="1152128"/>
          </a:xfrm>
        </p:spPr>
        <p:txBody>
          <a:bodyPr/>
          <a:lstStyle/>
          <a:p>
            <a:pPr marL="0" indent="0" algn="ctr">
              <a:buNone/>
            </a:pPr>
            <a:r>
              <a:rPr lang="ru-RU" sz="2200" dirty="0">
                <a:solidFill>
                  <a:srgbClr val="002060"/>
                </a:solidFill>
              </a:rPr>
              <a:t>Заедно ние виждаме свят, в който хората се обединяват и предприемат действия за създаване на трайна промяна - по целия свят, в нашите общности и в </a:t>
            </a:r>
            <a:r>
              <a:rPr lang="ru-RU" sz="2200" dirty="0" smtClean="0">
                <a:solidFill>
                  <a:srgbClr val="002060"/>
                </a:solidFill>
              </a:rPr>
              <a:t>нас самите!</a:t>
            </a:r>
            <a:endParaRPr lang="bg-BG" sz="2200" dirty="0">
              <a:solidFill>
                <a:srgbClr val="002060"/>
              </a:solidFill>
            </a:endParaRPr>
          </a:p>
        </p:txBody>
      </p:sp>
      <p:sp>
        <p:nvSpPr>
          <p:cNvPr id="4" name="Rectangle 3">
            <a:extLst>
              <a:ext uri="{FF2B5EF4-FFF2-40B4-BE49-F238E27FC236}">
                <a16:creationId xmlns="" xmlns:a16="http://schemas.microsoft.com/office/drawing/2014/main" id="{BC76FE90-2ECB-41EE-8D8C-F0C57E441024}"/>
              </a:ext>
            </a:extLst>
          </p:cNvPr>
          <p:cNvSpPr/>
          <p:nvPr/>
        </p:nvSpPr>
        <p:spPr>
          <a:xfrm>
            <a:off x="2123728" y="-99390"/>
            <a:ext cx="4520309" cy="375552"/>
          </a:xfrm>
          <a:prstGeom prst="rect">
            <a:avLst/>
          </a:prstGeom>
        </p:spPr>
        <p:txBody>
          <a:bodyPr wrap="square">
            <a:spAutoFit/>
          </a:bodyPr>
          <a:lstStyle/>
          <a:p>
            <a:pPr>
              <a:lnSpc>
                <a:spcPct val="107000"/>
              </a:lnSpc>
              <a:spcAft>
                <a:spcPts val="800"/>
              </a:spcAft>
            </a:pPr>
            <a:r>
              <a:rPr lang="bg-BG" dirty="0">
                <a:latin typeface="Calibri" panose="020F0502020204030204" pitchFamily="34" charset="0"/>
                <a:ea typeface="Calibri" panose="020F0502020204030204" pitchFamily="34" charset="0"/>
                <a:cs typeface="Times New Roman" panose="02020603050405020304" pitchFamily="18" charset="0"/>
              </a:rPr>
              <a:t> </a:t>
            </a: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1475656" y="2492896"/>
            <a:ext cx="6047828" cy="3528392"/>
          </a:xfrm>
          <a:prstGeom prst="rect">
            <a:avLst/>
          </a:prstGeom>
        </p:spPr>
      </p:pic>
    </p:spTree>
    <p:extLst>
      <p:ext uri="{BB962C8B-B14F-4D97-AF65-F5344CB8AC3E}">
        <p14:creationId xmlns:p14="http://schemas.microsoft.com/office/powerpoint/2010/main" val="19496264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6F4B621-8278-403E-9988-E1E7F45F8406}"/>
              </a:ext>
            </a:extLst>
          </p:cNvPr>
          <p:cNvSpPr>
            <a:spLocks noGrp="1"/>
          </p:cNvSpPr>
          <p:nvPr>
            <p:ph type="title"/>
          </p:nvPr>
        </p:nvSpPr>
        <p:spPr/>
        <p:txBody>
          <a:bodyPr/>
          <a:lstStyle/>
          <a:p>
            <a:r>
              <a:rPr lang="bg-BG" b="1" dirty="0" smtClean="0"/>
              <a:t>КАКВО ПОСТИГНАХМЕ ПРЕЗ ПОСЛЕДНИТЕ ГОДИНИ?</a:t>
            </a:r>
            <a:endParaRPr lang="bg-BG" b="1" dirty="0"/>
          </a:p>
        </p:txBody>
      </p:sp>
      <p:sp>
        <p:nvSpPr>
          <p:cNvPr id="5" name="Content Placeholder 2">
            <a:extLst>
              <a:ext uri="{FF2B5EF4-FFF2-40B4-BE49-F238E27FC236}">
                <a16:creationId xmlns="" xmlns:a16="http://schemas.microsoft.com/office/drawing/2014/main" id="{015C1F96-7D48-4570-8047-2C69B2D475FA}"/>
              </a:ext>
            </a:extLst>
          </p:cNvPr>
          <p:cNvSpPr>
            <a:spLocks noGrp="1"/>
          </p:cNvSpPr>
          <p:nvPr>
            <p:ph idx="1"/>
          </p:nvPr>
        </p:nvSpPr>
        <p:spPr>
          <a:xfrm>
            <a:off x="2332801" y="1227819"/>
            <a:ext cx="4392488" cy="461665"/>
          </a:xfrm>
        </p:spPr>
        <p:txBody>
          <a:bodyPr wrap="square">
            <a:spAutoFit/>
          </a:bodyPr>
          <a:lstStyle/>
          <a:p>
            <a:pPr marL="0" indent="0" algn="ctr">
              <a:buNone/>
            </a:pPr>
            <a:r>
              <a:rPr lang="bg-BG" sz="2400" b="1" dirty="0" smtClean="0">
                <a:solidFill>
                  <a:srgbClr val="002060"/>
                </a:solidFill>
              </a:rPr>
              <a:t>ГРАНТОВЕ</a:t>
            </a:r>
            <a:r>
              <a:rPr lang="en-US" sz="2400" b="1" dirty="0" smtClean="0">
                <a:solidFill>
                  <a:srgbClr val="002060"/>
                </a:solidFill>
              </a:rPr>
              <a:t> </a:t>
            </a:r>
            <a:r>
              <a:rPr lang="bg-BG" altLang="zh-CN" sz="2400" b="1" dirty="0">
                <a:solidFill>
                  <a:srgbClr val="002060"/>
                </a:solidFill>
              </a:rPr>
              <a:t>2013-2018</a:t>
            </a:r>
            <a:endParaRPr lang="bg-BG" sz="2400" b="1" dirty="0">
              <a:solidFill>
                <a:srgbClr val="002060"/>
              </a:solidFill>
            </a:endParaRPr>
          </a:p>
        </p:txBody>
      </p:sp>
      <p:pic>
        <p:nvPicPr>
          <p:cNvPr id="9" name="Picture 8">
            <a:extLst>
              <a:ext uri="{FF2B5EF4-FFF2-40B4-BE49-F238E27FC236}">
                <a16:creationId xmlns:a16="http://schemas.microsoft.com/office/drawing/2014/main" xmlns="" id="{CF2D1216-C1B8-45B0-8C5F-A028F6C2A18C}"/>
              </a:ext>
            </a:extLst>
          </p:cNvPr>
          <p:cNvPicPr>
            <a:picLocks noChangeAspect="1"/>
          </p:cNvPicPr>
          <p:nvPr/>
        </p:nvPicPr>
        <p:blipFill>
          <a:blip r:embed="rId2"/>
          <a:stretch>
            <a:fillRect/>
          </a:stretch>
        </p:blipFill>
        <p:spPr>
          <a:xfrm>
            <a:off x="2541" y="2132855"/>
            <a:ext cx="4853764" cy="3640323"/>
          </a:xfrm>
          <a:prstGeom prst="rect">
            <a:avLst/>
          </a:prstGeom>
          <a:ln>
            <a:noFill/>
          </a:ln>
          <a:effectLst/>
        </p:spPr>
      </p:pic>
      <p:sp>
        <p:nvSpPr>
          <p:cNvPr id="10" name="Rectangle 3"/>
          <p:cNvSpPr txBox="1">
            <a:spLocks noChangeArrowheads="1"/>
          </p:cNvSpPr>
          <p:nvPr/>
        </p:nvSpPr>
        <p:spPr bwMode="auto">
          <a:xfrm>
            <a:off x="5364088" y="2060848"/>
            <a:ext cx="3312368" cy="86409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spcBef>
                <a:spcPts val="200"/>
              </a:spcBef>
              <a:buFont typeface="Arial" pitchFamily="34" charset="0"/>
              <a:buNone/>
            </a:pPr>
            <a:r>
              <a:rPr lang="en-US" altLang="zh-CN" sz="2200" b="1" dirty="0" smtClean="0">
                <a:solidFill>
                  <a:srgbClr val="00246C"/>
                </a:solidFill>
                <a:latin typeface="Arial" charset="0"/>
                <a:ea typeface="+mn-ea"/>
                <a:cs typeface="+mn-cs"/>
              </a:rPr>
              <a:t>28</a:t>
            </a:r>
            <a:r>
              <a:rPr lang="bg-BG" altLang="zh-CN" sz="2200" b="1" dirty="0" smtClean="0">
                <a:solidFill>
                  <a:srgbClr val="00246C"/>
                </a:solidFill>
                <a:latin typeface="Arial" charset="0"/>
                <a:ea typeface="+mn-ea"/>
                <a:cs typeface="+mn-cs"/>
              </a:rPr>
              <a:t> </a:t>
            </a:r>
            <a:r>
              <a:rPr lang="bg-BG" altLang="zh-CN" sz="2200" b="1" dirty="0">
                <a:solidFill>
                  <a:srgbClr val="00246C"/>
                </a:solidFill>
                <a:latin typeface="Arial" charset="0"/>
                <a:ea typeface="+mn-ea"/>
                <a:cs typeface="+mn-cs"/>
              </a:rPr>
              <a:t>дистриктни гранта</a:t>
            </a:r>
            <a:endParaRPr lang="bg-BG" altLang="en-US" sz="2200" b="1" dirty="0">
              <a:solidFill>
                <a:srgbClr val="00246C"/>
              </a:solidFill>
              <a:latin typeface="Arial" charset="0"/>
              <a:ea typeface="+mn-ea"/>
              <a:cs typeface="+mn-cs"/>
            </a:endParaRPr>
          </a:p>
          <a:p>
            <a:pPr algn="r">
              <a:spcBef>
                <a:spcPts val="200"/>
              </a:spcBef>
              <a:buFont typeface="Arial" pitchFamily="34" charset="0"/>
              <a:buNone/>
            </a:pPr>
            <a:r>
              <a:rPr lang="en-US" altLang="en-US" sz="2800" b="1" dirty="0" smtClean="0">
                <a:solidFill>
                  <a:srgbClr val="00246C"/>
                </a:solidFill>
                <a:latin typeface="Arial" charset="0"/>
                <a:ea typeface="+mn-ea"/>
                <a:cs typeface="+mn-cs"/>
              </a:rPr>
              <a:t>162</a:t>
            </a:r>
            <a:r>
              <a:rPr lang="bg-BG" altLang="en-US" sz="2800" b="1" dirty="0" smtClean="0">
                <a:solidFill>
                  <a:srgbClr val="00246C"/>
                </a:solidFill>
                <a:latin typeface="Arial" charset="0"/>
                <a:ea typeface="+mn-ea"/>
                <a:cs typeface="+mn-cs"/>
              </a:rPr>
              <a:t>,</a:t>
            </a:r>
            <a:r>
              <a:rPr lang="en-US" altLang="en-US" sz="2800" b="1" dirty="0" smtClean="0">
                <a:solidFill>
                  <a:srgbClr val="00246C"/>
                </a:solidFill>
                <a:latin typeface="Arial" charset="0"/>
                <a:ea typeface="+mn-ea"/>
                <a:cs typeface="+mn-cs"/>
              </a:rPr>
              <a:t>349</a:t>
            </a:r>
            <a:r>
              <a:rPr lang="bg-BG" altLang="en-US" sz="2800" b="1" dirty="0" smtClean="0">
                <a:solidFill>
                  <a:srgbClr val="00246C"/>
                </a:solidFill>
                <a:latin typeface="Arial" charset="0"/>
                <a:ea typeface="+mn-ea"/>
                <a:cs typeface="+mn-cs"/>
              </a:rPr>
              <a:t> $</a:t>
            </a:r>
            <a:endParaRPr lang="bg-BG" altLang="en-US" sz="2800" b="1" dirty="0">
              <a:solidFill>
                <a:srgbClr val="00246C"/>
              </a:solidFill>
              <a:latin typeface="Arial" charset="0"/>
              <a:ea typeface="+mn-ea"/>
              <a:cs typeface="+mn-cs"/>
            </a:endParaRPr>
          </a:p>
        </p:txBody>
      </p:sp>
      <p:sp>
        <p:nvSpPr>
          <p:cNvPr id="12" name="Rectangle 3"/>
          <p:cNvSpPr txBox="1">
            <a:spLocks noChangeArrowheads="1"/>
          </p:cNvSpPr>
          <p:nvPr/>
        </p:nvSpPr>
        <p:spPr bwMode="auto">
          <a:xfrm>
            <a:off x="4932040" y="4221088"/>
            <a:ext cx="3744416" cy="16561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spcBef>
                <a:spcPts val="200"/>
              </a:spcBef>
              <a:buFont typeface="Arial" pitchFamily="34" charset="0"/>
              <a:buNone/>
            </a:pPr>
            <a:r>
              <a:rPr lang="bg-BG" altLang="en-US" sz="2800" b="1" dirty="0" smtClean="0">
                <a:solidFill>
                  <a:srgbClr val="FF0000"/>
                </a:solidFill>
                <a:latin typeface="Arial" charset="0"/>
                <a:ea typeface="+mn-ea"/>
                <a:cs typeface="+mn-cs"/>
              </a:rPr>
              <a:t>657,147 </a:t>
            </a:r>
            <a:r>
              <a:rPr lang="en-US" altLang="en-US" sz="2800" b="1" dirty="0" smtClean="0">
                <a:solidFill>
                  <a:srgbClr val="FF0000"/>
                </a:solidFill>
                <a:latin typeface="Arial" charset="0"/>
                <a:ea typeface="+mn-ea"/>
                <a:cs typeface="+mn-cs"/>
              </a:rPr>
              <a:t>$</a:t>
            </a:r>
            <a:endParaRPr lang="bg-BG" altLang="en-US" sz="2800" b="1" dirty="0">
              <a:solidFill>
                <a:srgbClr val="FF0000"/>
              </a:solidFill>
              <a:latin typeface="Arial" charset="0"/>
              <a:ea typeface="+mn-ea"/>
              <a:cs typeface="+mn-cs"/>
            </a:endParaRPr>
          </a:p>
          <a:p>
            <a:pPr algn="r">
              <a:spcBef>
                <a:spcPts val="200"/>
              </a:spcBef>
              <a:buFont typeface="Arial" pitchFamily="34" charset="0"/>
              <a:buNone/>
            </a:pPr>
            <a:r>
              <a:rPr lang="bg-BG" altLang="en-US" sz="2200" b="1" dirty="0">
                <a:solidFill>
                  <a:srgbClr val="FF0000"/>
                </a:solidFill>
                <a:latin typeface="Arial" charset="0"/>
                <a:ea typeface="+mn-ea"/>
                <a:cs typeface="+mn-cs"/>
              </a:rPr>
              <a:t>инвестирани в проекти</a:t>
            </a:r>
          </a:p>
          <a:p>
            <a:pPr algn="r">
              <a:spcBef>
                <a:spcPts val="200"/>
              </a:spcBef>
              <a:buFont typeface="Arial" pitchFamily="34" charset="0"/>
              <a:buNone/>
            </a:pPr>
            <a:r>
              <a:rPr lang="bg-BG" altLang="en-US" sz="2600" b="1" dirty="0" smtClean="0">
                <a:solidFill>
                  <a:srgbClr val="FF0000"/>
                </a:solidFill>
                <a:latin typeface="Arial" charset="0"/>
                <a:ea typeface="+mn-ea"/>
                <a:cs typeface="+mn-cs"/>
              </a:rPr>
              <a:t>65,780 </a:t>
            </a:r>
            <a:r>
              <a:rPr lang="bg-BG" altLang="en-US" sz="2600" b="1" dirty="0">
                <a:solidFill>
                  <a:srgbClr val="FF0000"/>
                </a:solidFill>
                <a:latin typeface="Arial" charset="0"/>
                <a:ea typeface="+mn-ea"/>
                <a:cs typeface="+mn-cs"/>
              </a:rPr>
              <a:t>$</a:t>
            </a:r>
            <a:r>
              <a:rPr lang="bg-BG" altLang="en-US" sz="2200" b="1" dirty="0">
                <a:solidFill>
                  <a:srgbClr val="FF0000"/>
                </a:solidFill>
                <a:latin typeface="Arial" charset="0"/>
                <a:ea typeface="+mn-ea"/>
                <a:cs typeface="+mn-cs"/>
              </a:rPr>
              <a:t> от </a:t>
            </a:r>
            <a:r>
              <a:rPr lang="bg-BG" altLang="en-US" sz="2200" b="1" dirty="0" smtClean="0">
                <a:solidFill>
                  <a:srgbClr val="FF0000"/>
                </a:solidFill>
                <a:latin typeface="Arial" charset="0"/>
                <a:ea typeface="+mn-ea"/>
                <a:cs typeface="+mn-cs"/>
              </a:rPr>
              <a:t>ДДФ</a:t>
            </a:r>
          </a:p>
          <a:p>
            <a:pPr algn="r">
              <a:spcBef>
                <a:spcPts val="200"/>
              </a:spcBef>
              <a:buFont typeface="Arial" pitchFamily="34" charset="0"/>
              <a:buNone/>
            </a:pPr>
            <a:r>
              <a:rPr lang="bg-BG" altLang="en-US" sz="2600" b="1" dirty="0" smtClean="0">
                <a:solidFill>
                  <a:srgbClr val="FF0000"/>
                </a:solidFill>
                <a:latin typeface="Arial" charset="0"/>
                <a:ea typeface="+mn-ea"/>
                <a:cs typeface="+mn-cs"/>
              </a:rPr>
              <a:t>210,870 $</a:t>
            </a:r>
            <a:r>
              <a:rPr lang="bg-BG" altLang="en-US" sz="2200" b="1" dirty="0" smtClean="0">
                <a:solidFill>
                  <a:srgbClr val="FF0000"/>
                </a:solidFill>
                <a:latin typeface="Arial" charset="0"/>
                <a:ea typeface="+mn-ea"/>
                <a:cs typeface="+mn-cs"/>
              </a:rPr>
              <a:t> от ФР</a:t>
            </a:r>
            <a:endParaRPr lang="bg-BG" altLang="en-US" sz="2200" b="1" dirty="0">
              <a:solidFill>
                <a:srgbClr val="FF0000"/>
              </a:solidFill>
              <a:latin typeface="Arial" charset="0"/>
              <a:ea typeface="+mn-ea"/>
              <a:cs typeface="+mn-cs"/>
            </a:endParaRPr>
          </a:p>
        </p:txBody>
      </p:sp>
      <p:sp>
        <p:nvSpPr>
          <p:cNvPr id="13" name="Rectangle 3"/>
          <p:cNvSpPr txBox="1">
            <a:spLocks noChangeArrowheads="1"/>
          </p:cNvSpPr>
          <p:nvPr/>
        </p:nvSpPr>
        <p:spPr bwMode="auto">
          <a:xfrm>
            <a:off x="5364088" y="3068960"/>
            <a:ext cx="3312368" cy="86409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spcBef>
                <a:spcPts val="200"/>
              </a:spcBef>
              <a:buFont typeface="Arial" pitchFamily="34" charset="0"/>
              <a:buNone/>
            </a:pPr>
            <a:r>
              <a:rPr lang="en-US" altLang="zh-CN" sz="2200" b="1" dirty="0" smtClean="0">
                <a:solidFill>
                  <a:srgbClr val="00246C"/>
                </a:solidFill>
                <a:latin typeface="Arial" charset="0"/>
                <a:ea typeface="+mn-ea"/>
                <a:cs typeface="+mn-cs"/>
              </a:rPr>
              <a:t>8 </a:t>
            </a:r>
            <a:r>
              <a:rPr lang="bg-BG" altLang="zh-CN" sz="2200" b="1" dirty="0" smtClean="0">
                <a:solidFill>
                  <a:srgbClr val="00246C"/>
                </a:solidFill>
                <a:latin typeface="Arial" charset="0"/>
                <a:ea typeface="+mn-ea"/>
                <a:cs typeface="+mn-cs"/>
              </a:rPr>
              <a:t>глобални гранта</a:t>
            </a:r>
            <a:endParaRPr lang="bg-BG" altLang="en-US" sz="2200" b="1" dirty="0">
              <a:solidFill>
                <a:srgbClr val="00246C"/>
              </a:solidFill>
              <a:latin typeface="Arial" charset="0"/>
              <a:ea typeface="+mn-ea"/>
              <a:cs typeface="+mn-cs"/>
            </a:endParaRPr>
          </a:p>
          <a:p>
            <a:pPr algn="r">
              <a:spcBef>
                <a:spcPts val="200"/>
              </a:spcBef>
              <a:buFont typeface="Arial" pitchFamily="34" charset="0"/>
              <a:buNone/>
            </a:pPr>
            <a:r>
              <a:rPr lang="bg-BG" altLang="en-US" sz="2800" b="1" dirty="0" smtClean="0">
                <a:solidFill>
                  <a:srgbClr val="00246C"/>
                </a:solidFill>
                <a:latin typeface="Arial" charset="0"/>
                <a:ea typeface="+mn-ea"/>
                <a:cs typeface="+mn-cs"/>
              </a:rPr>
              <a:t>494,798 $</a:t>
            </a:r>
            <a:endParaRPr lang="bg-BG" altLang="en-US" sz="2800" b="1" dirty="0">
              <a:solidFill>
                <a:srgbClr val="00246C"/>
              </a:solidFill>
              <a:latin typeface="Arial" charset="0"/>
              <a:ea typeface="+mn-ea"/>
              <a:cs typeface="+mn-cs"/>
            </a:endParaRPr>
          </a:p>
        </p:txBody>
      </p:sp>
    </p:spTree>
    <p:extLst>
      <p:ext uri="{BB962C8B-B14F-4D97-AF65-F5344CB8AC3E}">
        <p14:creationId xmlns:p14="http://schemas.microsoft.com/office/powerpoint/2010/main" val="1620053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300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2000" fill="hold"/>
                                        <p:tgtEl>
                                          <p:spTgt spid="10"/>
                                        </p:tgtEl>
                                        <p:attrNameLst>
                                          <p:attrName>ppt_x</p:attrName>
                                        </p:attrNameLst>
                                      </p:cBhvr>
                                      <p:tavLst>
                                        <p:tav tm="0">
                                          <p:val>
                                            <p:strVal val="#ppt_x"/>
                                          </p:val>
                                        </p:tav>
                                        <p:tav tm="100000">
                                          <p:val>
                                            <p:strVal val="#ppt_x"/>
                                          </p:val>
                                        </p:tav>
                                      </p:tavLst>
                                    </p:anim>
                                    <p:anim calcmode="lin" valueType="num">
                                      <p:cBhvr additive="base">
                                        <p:cTn id="8" dur="20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2" presetClass="entr" presetSubtype="1" fill="hold" grpId="0" nodeType="afterEffect">
                                  <p:stCondLst>
                                    <p:cond delay="200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2000" fill="hold"/>
                                        <p:tgtEl>
                                          <p:spTgt spid="13"/>
                                        </p:tgtEl>
                                        <p:attrNameLst>
                                          <p:attrName>ppt_x</p:attrName>
                                        </p:attrNameLst>
                                      </p:cBhvr>
                                      <p:tavLst>
                                        <p:tav tm="0">
                                          <p:val>
                                            <p:strVal val="#ppt_x"/>
                                          </p:val>
                                        </p:tav>
                                        <p:tav tm="100000">
                                          <p:val>
                                            <p:strVal val="#ppt_x"/>
                                          </p:val>
                                        </p:tav>
                                      </p:tavLst>
                                    </p:anim>
                                    <p:anim calcmode="lin" valueType="num">
                                      <p:cBhvr additive="base">
                                        <p:cTn id="13" dur="2000" fill="hold"/>
                                        <p:tgtEl>
                                          <p:spTgt spid="13"/>
                                        </p:tgtEl>
                                        <p:attrNameLst>
                                          <p:attrName>ppt_y</p:attrName>
                                        </p:attrNameLst>
                                      </p:cBhvr>
                                      <p:tavLst>
                                        <p:tav tm="0">
                                          <p:val>
                                            <p:strVal val="0-#ppt_h/2"/>
                                          </p:val>
                                        </p:tav>
                                        <p:tav tm="100000">
                                          <p:val>
                                            <p:strVal val="#ppt_y"/>
                                          </p:val>
                                        </p:tav>
                                      </p:tavLst>
                                    </p:anim>
                                  </p:childTnLst>
                                </p:cTn>
                              </p:par>
                            </p:childTnLst>
                          </p:cTn>
                        </p:par>
                        <p:par>
                          <p:cTn id="14" fill="hold">
                            <p:stCondLst>
                              <p:cond delay="9000"/>
                            </p:stCondLst>
                            <p:childTnLst>
                              <p:par>
                                <p:cTn id="15" presetID="2" presetClass="entr" presetSubtype="1" fill="hold" grpId="0" nodeType="afterEffect">
                                  <p:stCondLst>
                                    <p:cond delay="200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2000" fill="hold"/>
                                        <p:tgtEl>
                                          <p:spTgt spid="12"/>
                                        </p:tgtEl>
                                        <p:attrNameLst>
                                          <p:attrName>ppt_x</p:attrName>
                                        </p:attrNameLst>
                                      </p:cBhvr>
                                      <p:tavLst>
                                        <p:tav tm="0">
                                          <p:val>
                                            <p:strVal val="#ppt_x"/>
                                          </p:val>
                                        </p:tav>
                                        <p:tav tm="100000">
                                          <p:val>
                                            <p:strVal val="#ppt_x"/>
                                          </p:val>
                                        </p:tav>
                                      </p:tavLst>
                                    </p:anim>
                                    <p:anim calcmode="lin" valueType="num">
                                      <p:cBhvr additive="base">
                                        <p:cTn id="18" dur="20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6F4B621-8278-403E-9988-E1E7F45F8406}"/>
              </a:ext>
            </a:extLst>
          </p:cNvPr>
          <p:cNvSpPr>
            <a:spLocks noGrp="1"/>
          </p:cNvSpPr>
          <p:nvPr>
            <p:ph type="title"/>
          </p:nvPr>
        </p:nvSpPr>
        <p:spPr/>
        <p:txBody>
          <a:bodyPr/>
          <a:lstStyle/>
          <a:p>
            <a:r>
              <a:rPr lang="bg-BG" b="1" dirty="0" smtClean="0"/>
              <a:t>КАКВО ПОСТИГНАХМЕ ПРЕЗ ПОСЛЕДНИТЕ ГОДИНИ?</a:t>
            </a:r>
            <a:endParaRPr lang="bg-BG" b="1" dirty="0"/>
          </a:p>
        </p:txBody>
      </p:sp>
      <p:sp>
        <p:nvSpPr>
          <p:cNvPr id="11" name="Content Placeholder 2">
            <a:extLst>
              <a:ext uri="{FF2B5EF4-FFF2-40B4-BE49-F238E27FC236}">
                <a16:creationId xmlns="" xmlns:a16="http://schemas.microsoft.com/office/drawing/2014/main" id="{015C1F96-7D48-4570-8047-2C69B2D475FA}"/>
              </a:ext>
            </a:extLst>
          </p:cNvPr>
          <p:cNvSpPr>
            <a:spLocks noGrp="1"/>
          </p:cNvSpPr>
          <p:nvPr>
            <p:ph idx="1"/>
          </p:nvPr>
        </p:nvSpPr>
        <p:spPr>
          <a:xfrm>
            <a:off x="1475656" y="1612327"/>
            <a:ext cx="2030760" cy="464993"/>
          </a:xfrm>
        </p:spPr>
        <p:txBody>
          <a:bodyPr/>
          <a:lstStyle/>
          <a:p>
            <a:pPr marL="0" indent="0">
              <a:buNone/>
            </a:pPr>
            <a:r>
              <a:rPr lang="bg-BG" sz="2400" b="1" dirty="0" smtClean="0">
                <a:solidFill>
                  <a:srgbClr val="002060"/>
                </a:solidFill>
              </a:rPr>
              <a:t>ДАРЕНИЯ</a:t>
            </a:r>
            <a:endParaRPr lang="bg-BG" sz="2400" b="1" dirty="0">
              <a:solidFill>
                <a:srgbClr val="002060"/>
              </a:solidFill>
            </a:endParaRPr>
          </a:p>
        </p:txBody>
      </p:sp>
      <p:graphicFrame>
        <p:nvGraphicFramePr>
          <p:cNvPr id="18" name="Table 17"/>
          <p:cNvGraphicFramePr>
            <a:graphicFrameLocks noGrp="1"/>
          </p:cNvGraphicFramePr>
          <p:nvPr>
            <p:extLst>
              <p:ext uri="{D42A27DB-BD31-4B8C-83A1-F6EECF244321}">
                <p14:modId xmlns:p14="http://schemas.microsoft.com/office/powerpoint/2010/main" val="2063602885"/>
              </p:ext>
            </p:extLst>
          </p:nvPr>
        </p:nvGraphicFramePr>
        <p:xfrm>
          <a:off x="251520" y="2348879"/>
          <a:ext cx="4839072" cy="2952329"/>
        </p:xfrm>
        <a:graphic>
          <a:graphicData uri="http://schemas.openxmlformats.org/drawingml/2006/table">
            <a:tbl>
              <a:tblPr firstRow="1" bandRow="1">
                <a:tableStyleId>{5C22544A-7EE6-4342-B048-85BDC9FD1C3A}</a:tableStyleId>
              </a:tblPr>
              <a:tblGrid>
                <a:gridCol w="1022648"/>
                <a:gridCol w="1296144"/>
                <a:gridCol w="1224136"/>
                <a:gridCol w="1296144"/>
              </a:tblGrid>
              <a:tr h="757624">
                <a:tc>
                  <a:txBody>
                    <a:bodyPr/>
                    <a:lstStyle/>
                    <a:p>
                      <a:r>
                        <a:rPr lang="bg-BG" sz="1800" b="1" i="0" u="none" strike="noStrike" kern="1200" dirty="0" smtClean="0">
                          <a:solidFill>
                            <a:srgbClr val="00246C"/>
                          </a:solidFill>
                          <a:effectLst/>
                          <a:latin typeface="Arial" charset="0"/>
                          <a:ea typeface="+mn-ea"/>
                          <a:cs typeface="+mn-cs"/>
                        </a:rPr>
                        <a:t>година</a:t>
                      </a:r>
                      <a:endParaRPr lang="en-GB" dirty="0"/>
                    </a:p>
                  </a:txBody>
                  <a:tcPr/>
                </a:tc>
                <a:tc>
                  <a:txBody>
                    <a:bodyPr/>
                    <a:lstStyle/>
                    <a:p>
                      <a:pPr algn="ctr"/>
                      <a:r>
                        <a:rPr lang="bg-BG" sz="1800" b="1" i="0" u="none" strike="noStrike" kern="1200" dirty="0" smtClean="0">
                          <a:solidFill>
                            <a:srgbClr val="00246C"/>
                          </a:solidFill>
                          <a:effectLst/>
                          <a:latin typeface="Arial" charset="0"/>
                          <a:ea typeface="+mn-ea"/>
                          <a:cs typeface="+mn-cs"/>
                        </a:rPr>
                        <a:t>Годишен фонд</a:t>
                      </a:r>
                      <a:endParaRPr lang="en-GB" sz="1800" b="1" i="0" u="none" strike="noStrike" kern="1200" dirty="0">
                        <a:solidFill>
                          <a:srgbClr val="00246C"/>
                        </a:solidFill>
                        <a:effectLst/>
                        <a:latin typeface="Arial" charset="0"/>
                        <a:ea typeface="+mn-ea"/>
                        <a:cs typeface="+mn-cs"/>
                      </a:endParaRPr>
                    </a:p>
                  </a:txBody>
                  <a:tcPr/>
                </a:tc>
                <a:tc>
                  <a:txBody>
                    <a:bodyPr/>
                    <a:lstStyle/>
                    <a:p>
                      <a:pPr algn="ctr"/>
                      <a:r>
                        <a:rPr lang="bg-BG" sz="1800" b="1" i="0" u="none" strike="noStrike" kern="1200" dirty="0" smtClean="0">
                          <a:solidFill>
                            <a:srgbClr val="00246C"/>
                          </a:solidFill>
                          <a:effectLst/>
                          <a:latin typeface="Arial" charset="0"/>
                          <a:ea typeface="+mn-ea"/>
                          <a:cs typeface="+mn-cs"/>
                        </a:rPr>
                        <a:t>Полио Плюс</a:t>
                      </a:r>
                      <a:endParaRPr lang="en-GB" sz="1800" b="1" i="0" u="none" strike="noStrike" kern="1200" dirty="0">
                        <a:solidFill>
                          <a:srgbClr val="00246C"/>
                        </a:solidFill>
                        <a:effectLst/>
                        <a:latin typeface="Arial" charset="0"/>
                        <a:ea typeface="+mn-ea"/>
                        <a:cs typeface="+mn-cs"/>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bg-BG" sz="1800" b="1" i="0" u="none" strike="noStrike" noProof="0" dirty="0" smtClean="0">
                          <a:solidFill>
                            <a:srgbClr val="00246C"/>
                          </a:solidFill>
                          <a:effectLst/>
                          <a:latin typeface="Arial" charset="0"/>
                        </a:rPr>
                        <a:t>Общо Дарения</a:t>
                      </a:r>
                    </a:p>
                  </a:txBody>
                  <a:tcPr/>
                </a:tc>
              </a:tr>
              <a:tr h="43894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mr-IN" sz="1700" b="1" i="0" u="none" strike="noStrike" dirty="0" smtClean="0">
                          <a:solidFill>
                            <a:srgbClr val="000000"/>
                          </a:solidFill>
                          <a:effectLst/>
                          <a:latin typeface="Arial" charset="0"/>
                        </a:rPr>
                        <a:t>2018-19</a:t>
                      </a:r>
                    </a:p>
                  </a:txBody>
                  <a:tcPr/>
                </a:tc>
                <a:tc>
                  <a:txBody>
                    <a:bodyPr/>
                    <a:lstStyle/>
                    <a:p>
                      <a:pPr algn="ctr"/>
                      <a:r>
                        <a:rPr lang="en-GB" sz="1800" b="1" i="0" u="none" strike="noStrike" kern="1200" dirty="0" smtClean="0">
                          <a:solidFill>
                            <a:srgbClr val="000000"/>
                          </a:solidFill>
                          <a:effectLst/>
                          <a:latin typeface="Arial" charset="0"/>
                          <a:ea typeface="+mn-ea"/>
                          <a:cs typeface="+mn-cs"/>
                        </a:rPr>
                        <a:t>$21,932</a:t>
                      </a:r>
                      <a:endParaRPr lang="en-GB" sz="1800" b="1" i="0" u="none" strike="noStrike" kern="1200" dirty="0">
                        <a:solidFill>
                          <a:srgbClr val="000000"/>
                        </a:solidFill>
                        <a:effectLst/>
                        <a:latin typeface="Arial" charset="0"/>
                        <a:ea typeface="+mn-ea"/>
                        <a:cs typeface="+mn-cs"/>
                      </a:endParaRPr>
                    </a:p>
                  </a:txBody>
                  <a:tcPr/>
                </a:tc>
                <a:tc>
                  <a:txBody>
                    <a:bodyPr/>
                    <a:lstStyle/>
                    <a:p>
                      <a:pPr algn="ctr"/>
                      <a:r>
                        <a:rPr lang="en-GB" sz="1800" b="1" i="0" u="none" strike="noStrike" kern="1200" dirty="0" smtClean="0">
                          <a:solidFill>
                            <a:srgbClr val="000000"/>
                          </a:solidFill>
                          <a:effectLst/>
                          <a:latin typeface="Arial" charset="0"/>
                          <a:ea typeface="+mn-ea"/>
                          <a:cs typeface="+mn-cs"/>
                        </a:rPr>
                        <a:t>$10,570</a:t>
                      </a:r>
                      <a:endParaRPr lang="en-GB" sz="1800" b="1" i="0" u="none" strike="noStrike" kern="1200" dirty="0">
                        <a:solidFill>
                          <a:srgbClr val="000000"/>
                        </a:solidFill>
                        <a:effectLst/>
                        <a:latin typeface="Arial" charset="0"/>
                        <a:ea typeface="+mn-ea"/>
                        <a:cs typeface="+mn-cs"/>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i="0" u="none" strike="noStrike" dirty="0" smtClean="0">
                          <a:solidFill>
                            <a:srgbClr val="000000"/>
                          </a:solidFill>
                          <a:effectLst/>
                          <a:latin typeface="Arial" charset="0"/>
                        </a:rPr>
                        <a:t>$</a:t>
                      </a:r>
                      <a:r>
                        <a:rPr lang="bg-BG" sz="1800" b="1" i="0" u="none" strike="noStrike" dirty="0" smtClean="0">
                          <a:solidFill>
                            <a:srgbClr val="000000"/>
                          </a:solidFill>
                          <a:effectLst/>
                          <a:latin typeface="Arial" charset="0"/>
                        </a:rPr>
                        <a:t>40</a:t>
                      </a:r>
                      <a:r>
                        <a:rPr lang="en-US" sz="1800" b="1" i="0" u="none" strike="noStrike" dirty="0" smtClean="0">
                          <a:solidFill>
                            <a:srgbClr val="000000"/>
                          </a:solidFill>
                          <a:effectLst/>
                          <a:latin typeface="Arial" charset="0"/>
                        </a:rPr>
                        <a:t> </a:t>
                      </a:r>
                      <a:r>
                        <a:rPr lang="bg-BG" sz="1800" b="1" i="0" u="none" strike="noStrike" dirty="0" smtClean="0">
                          <a:solidFill>
                            <a:srgbClr val="000000"/>
                          </a:solidFill>
                          <a:effectLst/>
                          <a:latin typeface="Arial" charset="0"/>
                        </a:rPr>
                        <a:t>096</a:t>
                      </a:r>
                      <a:endParaRPr lang="en-US" sz="1800" b="1" i="0" u="none" strike="noStrike" dirty="0" smtClean="0">
                        <a:solidFill>
                          <a:srgbClr val="000000"/>
                        </a:solidFill>
                        <a:effectLst/>
                        <a:latin typeface="Arial" charset="0"/>
                      </a:endParaRPr>
                    </a:p>
                  </a:txBody>
                  <a:tcPr/>
                </a:tc>
              </a:tr>
              <a:tr h="43894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i-FI" sz="1700" b="1" i="0" u="none" strike="noStrike" dirty="0" smtClean="0">
                          <a:solidFill>
                            <a:srgbClr val="000000"/>
                          </a:solidFill>
                          <a:effectLst/>
                          <a:latin typeface="Arial" charset="0"/>
                        </a:rPr>
                        <a:t>2017-18</a:t>
                      </a:r>
                    </a:p>
                  </a:txBody>
                  <a:tcPr/>
                </a:tc>
                <a:tc>
                  <a:txBody>
                    <a:bodyPr/>
                    <a:lstStyle/>
                    <a:p>
                      <a:pPr algn="ctr"/>
                      <a:r>
                        <a:rPr lang="en-GB" sz="1800" b="1" i="0" u="none" strike="noStrike" kern="1200" dirty="0" smtClean="0">
                          <a:solidFill>
                            <a:srgbClr val="005DAA"/>
                          </a:solidFill>
                          <a:effectLst/>
                          <a:latin typeface="Arial" charset="0"/>
                          <a:ea typeface="+mn-ea"/>
                          <a:cs typeface="+mn-cs"/>
                        </a:rPr>
                        <a:t>$59,594</a:t>
                      </a:r>
                      <a:endParaRPr lang="en-GB" sz="1800" b="1" i="0" u="none" strike="noStrike" kern="1200" dirty="0">
                        <a:solidFill>
                          <a:srgbClr val="005DAA"/>
                        </a:solidFill>
                        <a:effectLst/>
                        <a:latin typeface="Arial" charset="0"/>
                        <a:ea typeface="+mn-ea"/>
                        <a:cs typeface="+mn-cs"/>
                      </a:endParaRPr>
                    </a:p>
                  </a:txBody>
                  <a:tcPr/>
                </a:tc>
                <a:tc>
                  <a:txBody>
                    <a:bodyPr/>
                    <a:lstStyle/>
                    <a:p>
                      <a:pPr algn="ctr"/>
                      <a:r>
                        <a:rPr lang="en-GB" sz="1800" b="1" i="0" u="none" strike="noStrike" kern="1200" dirty="0" smtClean="0">
                          <a:solidFill>
                            <a:srgbClr val="000000"/>
                          </a:solidFill>
                          <a:effectLst/>
                          <a:latin typeface="Arial" charset="0"/>
                          <a:ea typeface="+mn-ea"/>
                          <a:cs typeface="+mn-cs"/>
                        </a:rPr>
                        <a:t>$13,909</a:t>
                      </a:r>
                      <a:endParaRPr lang="en-GB" sz="1800" b="1" i="0" u="none" strike="noStrike" kern="1200" dirty="0">
                        <a:solidFill>
                          <a:srgbClr val="000000"/>
                        </a:solidFill>
                        <a:effectLst/>
                        <a:latin typeface="Arial" charset="0"/>
                        <a:ea typeface="+mn-ea"/>
                        <a:cs typeface="+mn-cs"/>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i="0" u="none" strike="noStrike" dirty="0" smtClean="0">
                          <a:solidFill>
                            <a:srgbClr val="005DAA"/>
                          </a:solidFill>
                          <a:effectLst/>
                          <a:latin typeface="Arial" charset="0"/>
                        </a:rPr>
                        <a:t>$73 503</a:t>
                      </a:r>
                    </a:p>
                  </a:txBody>
                  <a:tcPr/>
                </a:tc>
              </a:tr>
              <a:tr h="43894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mr-IN" sz="1700" b="1" i="0" u="none" strike="noStrike" dirty="0" smtClean="0">
                          <a:solidFill>
                            <a:srgbClr val="000000"/>
                          </a:solidFill>
                          <a:effectLst/>
                          <a:latin typeface="Arial" charset="0"/>
                        </a:rPr>
                        <a:t>2016-17</a:t>
                      </a:r>
                    </a:p>
                  </a:txBody>
                  <a:tcPr/>
                </a:tc>
                <a:tc>
                  <a:txBody>
                    <a:bodyPr/>
                    <a:lstStyle/>
                    <a:p>
                      <a:pPr marL="0" algn="ctr" defTabSz="457200" rtl="0" eaLnBrk="1" latinLnBrk="0" hangingPunct="1"/>
                      <a:r>
                        <a:rPr lang="en-GB" sz="1800" b="1" i="0" u="none" strike="noStrike" kern="1200" dirty="0" smtClean="0">
                          <a:solidFill>
                            <a:srgbClr val="000000"/>
                          </a:solidFill>
                          <a:effectLst/>
                          <a:latin typeface="Arial" charset="0"/>
                          <a:ea typeface="+mn-ea"/>
                          <a:cs typeface="+mn-cs"/>
                        </a:rPr>
                        <a:t>$53,107</a:t>
                      </a:r>
                      <a:endParaRPr lang="en-GB" sz="1800" b="1" i="0" u="none" strike="noStrike" kern="1200" dirty="0">
                        <a:solidFill>
                          <a:srgbClr val="000000"/>
                        </a:solidFill>
                        <a:effectLst/>
                        <a:latin typeface="Arial" charset="0"/>
                        <a:ea typeface="+mn-ea"/>
                        <a:cs typeface="+mn-cs"/>
                      </a:endParaRPr>
                    </a:p>
                  </a:txBody>
                  <a:tcPr/>
                </a:tc>
                <a:tc>
                  <a:txBody>
                    <a:bodyPr/>
                    <a:lstStyle/>
                    <a:p>
                      <a:pPr algn="ctr"/>
                      <a:r>
                        <a:rPr lang="en-GB" sz="1800" b="1" i="0" u="none" strike="noStrike" kern="1200" dirty="0" smtClean="0">
                          <a:solidFill>
                            <a:srgbClr val="005DAA"/>
                          </a:solidFill>
                          <a:effectLst/>
                          <a:latin typeface="Arial" charset="0"/>
                          <a:ea typeface="+mn-ea"/>
                          <a:cs typeface="+mn-cs"/>
                        </a:rPr>
                        <a:t>$16,099</a:t>
                      </a:r>
                      <a:endParaRPr lang="en-GB" sz="1800" b="1" i="0" u="none" strike="noStrike" kern="1200" dirty="0">
                        <a:solidFill>
                          <a:srgbClr val="005DAA"/>
                        </a:solidFill>
                        <a:effectLst/>
                        <a:latin typeface="Arial" charset="0"/>
                        <a:ea typeface="+mn-ea"/>
                        <a:cs typeface="+mn-cs"/>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i="0" u="none" strike="noStrike" dirty="0" smtClean="0">
                          <a:solidFill>
                            <a:srgbClr val="000000"/>
                          </a:solidFill>
                          <a:effectLst/>
                          <a:latin typeface="Arial" charset="0"/>
                        </a:rPr>
                        <a:t>$70 308</a:t>
                      </a:r>
                    </a:p>
                  </a:txBody>
                  <a:tcPr/>
                </a:tc>
              </a:tr>
              <a:tr h="43894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mr-IN" sz="1700" b="1" i="0" u="none" strike="noStrike" dirty="0" smtClean="0">
                          <a:solidFill>
                            <a:srgbClr val="000000"/>
                          </a:solidFill>
                          <a:effectLst/>
                          <a:latin typeface="Arial" charset="0"/>
                        </a:rPr>
                        <a:t>2015-16</a:t>
                      </a:r>
                    </a:p>
                  </a:txBody>
                  <a:tcPr/>
                </a:tc>
                <a:tc>
                  <a:txBody>
                    <a:bodyPr/>
                    <a:lstStyle/>
                    <a:p>
                      <a:pPr algn="ctr"/>
                      <a:r>
                        <a:rPr lang="en-GB" sz="1800" b="1" i="0" u="none" strike="noStrike" kern="1200" dirty="0" smtClean="0">
                          <a:solidFill>
                            <a:srgbClr val="000000"/>
                          </a:solidFill>
                          <a:effectLst/>
                          <a:latin typeface="Arial" charset="0"/>
                          <a:ea typeface="+mn-ea"/>
                          <a:cs typeface="+mn-cs"/>
                        </a:rPr>
                        <a:t>$47,706</a:t>
                      </a:r>
                      <a:endParaRPr lang="en-GB" sz="1800" b="1" i="0" u="none" strike="noStrike" kern="1200" dirty="0">
                        <a:solidFill>
                          <a:srgbClr val="000000"/>
                        </a:solidFill>
                        <a:effectLst/>
                        <a:latin typeface="Arial" charset="0"/>
                        <a:ea typeface="+mn-ea"/>
                        <a:cs typeface="+mn-cs"/>
                      </a:endParaRPr>
                    </a:p>
                  </a:txBody>
                  <a:tcPr/>
                </a:tc>
                <a:tc>
                  <a:txBody>
                    <a:bodyPr/>
                    <a:lstStyle/>
                    <a:p>
                      <a:pPr algn="ctr"/>
                      <a:r>
                        <a:rPr lang="en-GB" sz="1800" b="1" i="0" u="none" strike="noStrike" kern="1200" dirty="0" smtClean="0">
                          <a:solidFill>
                            <a:srgbClr val="000000"/>
                          </a:solidFill>
                          <a:effectLst/>
                          <a:latin typeface="Arial" charset="0"/>
                          <a:ea typeface="+mn-ea"/>
                          <a:cs typeface="+mn-cs"/>
                        </a:rPr>
                        <a:t>$13,838</a:t>
                      </a:r>
                      <a:endParaRPr lang="en-GB" sz="1800" b="1" i="0" u="none" strike="noStrike" kern="1200" dirty="0">
                        <a:solidFill>
                          <a:srgbClr val="000000"/>
                        </a:solidFill>
                        <a:effectLst/>
                        <a:latin typeface="Arial" charset="0"/>
                        <a:ea typeface="+mn-ea"/>
                        <a:cs typeface="+mn-cs"/>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i="0" u="none" strike="noStrike" dirty="0" smtClean="0">
                          <a:solidFill>
                            <a:srgbClr val="000000"/>
                          </a:solidFill>
                          <a:effectLst/>
                          <a:latin typeface="Arial" charset="0"/>
                        </a:rPr>
                        <a:t>$63 558</a:t>
                      </a:r>
                    </a:p>
                  </a:txBody>
                  <a:tcPr/>
                </a:tc>
              </a:tr>
              <a:tr h="43894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mr-IN" sz="1700" b="1" i="0" u="none" strike="noStrike" dirty="0" smtClean="0">
                          <a:solidFill>
                            <a:srgbClr val="000000"/>
                          </a:solidFill>
                          <a:effectLst/>
                          <a:latin typeface="Arial" charset="0"/>
                        </a:rPr>
                        <a:t>2014-15</a:t>
                      </a:r>
                    </a:p>
                  </a:txBody>
                  <a:tcPr/>
                </a:tc>
                <a:tc>
                  <a:txBody>
                    <a:bodyPr/>
                    <a:lstStyle/>
                    <a:p>
                      <a:pPr algn="ctr"/>
                      <a:r>
                        <a:rPr lang="en-GB" sz="1800" b="1" i="0" u="none" strike="noStrike" kern="1200" dirty="0" smtClean="0">
                          <a:solidFill>
                            <a:srgbClr val="000000"/>
                          </a:solidFill>
                          <a:effectLst/>
                          <a:latin typeface="Arial" charset="0"/>
                          <a:ea typeface="+mn-ea"/>
                          <a:cs typeface="+mn-cs"/>
                        </a:rPr>
                        <a:t>$42,325</a:t>
                      </a:r>
                      <a:endParaRPr lang="en-GB" sz="1800" b="1" i="0" u="none" strike="noStrike" kern="1200" dirty="0">
                        <a:solidFill>
                          <a:srgbClr val="000000"/>
                        </a:solidFill>
                        <a:effectLst/>
                        <a:latin typeface="Arial" charset="0"/>
                        <a:ea typeface="+mn-ea"/>
                        <a:cs typeface="+mn-cs"/>
                      </a:endParaRPr>
                    </a:p>
                  </a:txBody>
                  <a:tcPr/>
                </a:tc>
                <a:tc>
                  <a:txBody>
                    <a:bodyPr/>
                    <a:lstStyle/>
                    <a:p>
                      <a:pPr algn="ctr"/>
                      <a:r>
                        <a:rPr lang="en-GB" sz="1800" b="1" i="0" u="none" strike="noStrike" kern="1200" dirty="0" smtClean="0">
                          <a:solidFill>
                            <a:srgbClr val="000000"/>
                          </a:solidFill>
                          <a:effectLst/>
                          <a:latin typeface="Arial" charset="0"/>
                          <a:ea typeface="+mn-ea"/>
                          <a:cs typeface="+mn-cs"/>
                        </a:rPr>
                        <a:t>$13,021</a:t>
                      </a:r>
                      <a:endParaRPr lang="en-GB" sz="1800" b="1" i="0" u="none" strike="noStrike" kern="1200" dirty="0">
                        <a:solidFill>
                          <a:srgbClr val="000000"/>
                        </a:solidFill>
                        <a:effectLst/>
                        <a:latin typeface="Arial" charset="0"/>
                        <a:ea typeface="+mn-ea"/>
                        <a:cs typeface="+mn-cs"/>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i="0" u="none" strike="noStrike" dirty="0" smtClean="0">
                          <a:solidFill>
                            <a:srgbClr val="000000"/>
                          </a:solidFill>
                          <a:effectLst/>
                          <a:latin typeface="Arial" charset="0"/>
                        </a:rPr>
                        <a:t>$64 618</a:t>
                      </a:r>
                    </a:p>
                  </a:txBody>
                  <a:tcPr/>
                </a:tc>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2139862768"/>
              </p:ext>
            </p:extLst>
          </p:nvPr>
        </p:nvGraphicFramePr>
        <p:xfrm>
          <a:off x="5220072" y="1700808"/>
          <a:ext cx="3677678" cy="4150947"/>
        </p:xfrm>
        <a:graphic>
          <a:graphicData uri="http://schemas.openxmlformats.org/drawingml/2006/table">
            <a:tbl>
              <a:tblPr/>
              <a:tblGrid>
                <a:gridCol w="2540710"/>
                <a:gridCol w="1136968"/>
              </a:tblGrid>
              <a:tr h="432047">
                <a:tc gridSpan="2">
                  <a:txBody>
                    <a:bodyPr/>
                    <a:lstStyle/>
                    <a:p>
                      <a:pPr algn="ctr" fontAlgn="ctr"/>
                      <a:r>
                        <a:rPr lang="bg-BG" sz="1600" b="1" i="0" u="none" strike="noStrike" noProof="0" dirty="0">
                          <a:solidFill>
                            <a:schemeClr val="tx2"/>
                          </a:solidFill>
                          <a:effectLst/>
                          <a:latin typeface="Arial" charset="0"/>
                          <a:ea typeface="Arial" charset="0"/>
                          <a:cs typeface="Arial" charset="0"/>
                        </a:rPr>
                        <a:t>Общо за Д2482 </a:t>
                      </a:r>
                      <a:r>
                        <a:rPr lang="bg-BG" sz="1600" b="1" i="0" u="none" strike="noStrike" noProof="0" dirty="0" smtClean="0">
                          <a:solidFill>
                            <a:schemeClr val="tx2"/>
                          </a:solidFill>
                          <a:effectLst/>
                          <a:latin typeface="Arial" charset="0"/>
                          <a:ea typeface="Arial" charset="0"/>
                          <a:cs typeface="Arial" charset="0"/>
                        </a:rPr>
                        <a:t>България</a:t>
                      </a:r>
                      <a:endParaRPr lang="bg-BG" sz="1600" b="1" i="0" u="none" strike="noStrike" noProof="0" dirty="0">
                        <a:solidFill>
                          <a:schemeClr val="tx2"/>
                        </a:solidFill>
                        <a:effectLst/>
                        <a:latin typeface="Arial" charset="0"/>
                        <a:ea typeface="Arial" charset="0"/>
                        <a:cs typeface="Arial"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C9DEE9"/>
                    </a:solidFill>
                  </a:tcPr>
                </a:tc>
                <a:tc hMerge="1">
                  <a:txBody>
                    <a:bodyPr/>
                    <a:lstStyle/>
                    <a:p>
                      <a:pPr algn="ctr" fontAlgn="ctr"/>
                      <a:endParaRPr lang="bg-BG" sz="900" b="1" i="0" u="none" strike="noStrike" noProof="0" dirty="0">
                        <a:solidFill>
                          <a:srgbClr val="000000"/>
                        </a:solidFill>
                        <a:effectLst/>
                        <a:latin typeface="Arial" charset="0"/>
                        <a:ea typeface="Arial" charset="0"/>
                        <a:cs typeface="Arial" charset="0"/>
                      </a:endParaRPr>
                    </a:p>
                  </a:txBody>
                  <a:tcPr marL="6350" marR="6350" marT="635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C9DEE9"/>
                    </a:solidFill>
                  </a:tcPr>
                </a:tc>
              </a:tr>
              <a:tr h="347099">
                <a:tc gridSpan="2">
                  <a:txBody>
                    <a:bodyPr/>
                    <a:lstStyle/>
                    <a:p>
                      <a:pPr algn="ctr" fontAlgn="ctr"/>
                      <a:r>
                        <a:rPr lang="bg-BG" sz="1600" b="1" i="0" u="none" strike="noStrike" noProof="0" dirty="0" smtClean="0">
                          <a:solidFill>
                            <a:srgbClr val="000000"/>
                          </a:solidFill>
                          <a:effectLst/>
                          <a:latin typeface="Arial" charset="0"/>
                          <a:ea typeface="Arial" charset="0"/>
                          <a:cs typeface="Arial" charset="0"/>
                        </a:rPr>
                        <a:t>Данни 01.7.2018 - 1</a:t>
                      </a:r>
                      <a:r>
                        <a:rPr lang="en-US" sz="1600" b="1" i="0" u="none" strike="noStrike" noProof="0" dirty="0" smtClean="0">
                          <a:solidFill>
                            <a:srgbClr val="000000"/>
                          </a:solidFill>
                          <a:effectLst/>
                          <a:latin typeface="Arial" charset="0"/>
                          <a:ea typeface="Arial" charset="0"/>
                          <a:cs typeface="Arial" charset="0"/>
                        </a:rPr>
                        <a:t>4</a:t>
                      </a:r>
                      <a:r>
                        <a:rPr lang="bg-BG" sz="1600" b="1" i="0" u="none" strike="noStrike" noProof="0" dirty="0" smtClean="0">
                          <a:solidFill>
                            <a:srgbClr val="000000"/>
                          </a:solidFill>
                          <a:effectLst/>
                          <a:latin typeface="Arial" charset="0"/>
                          <a:ea typeface="Arial" charset="0"/>
                          <a:cs typeface="Arial" charset="0"/>
                        </a:rPr>
                        <a:t>.</a:t>
                      </a:r>
                      <a:r>
                        <a:rPr lang="en-US" sz="1600" b="1" i="0" u="none" strike="noStrike" noProof="0" dirty="0" smtClean="0">
                          <a:solidFill>
                            <a:srgbClr val="000000"/>
                          </a:solidFill>
                          <a:effectLst/>
                          <a:latin typeface="Arial" charset="0"/>
                          <a:ea typeface="Arial" charset="0"/>
                          <a:cs typeface="Arial" charset="0"/>
                        </a:rPr>
                        <a:t>02</a:t>
                      </a:r>
                      <a:r>
                        <a:rPr lang="bg-BG" sz="1600" b="1" i="0" u="none" strike="noStrike" noProof="0" dirty="0" smtClean="0">
                          <a:solidFill>
                            <a:srgbClr val="000000"/>
                          </a:solidFill>
                          <a:effectLst/>
                          <a:latin typeface="Arial" charset="0"/>
                          <a:ea typeface="Arial" charset="0"/>
                          <a:cs typeface="Arial" charset="0"/>
                        </a:rPr>
                        <a:t>.201</a:t>
                      </a:r>
                      <a:r>
                        <a:rPr lang="en-US" sz="1600" b="1" i="0" u="none" strike="noStrike" noProof="0" dirty="0" smtClean="0">
                          <a:solidFill>
                            <a:srgbClr val="000000"/>
                          </a:solidFill>
                          <a:effectLst/>
                          <a:latin typeface="Arial" charset="0"/>
                          <a:ea typeface="Arial" charset="0"/>
                          <a:cs typeface="Arial" charset="0"/>
                        </a:rPr>
                        <a:t>9</a:t>
                      </a:r>
                      <a:endParaRPr lang="bg-BG" sz="1600" b="1" i="0" u="none" strike="noStrike" noProof="0" dirty="0">
                        <a:solidFill>
                          <a:srgbClr val="000000"/>
                        </a:solidFill>
                        <a:effectLst/>
                        <a:latin typeface="Arial" charset="0"/>
                        <a:ea typeface="Arial" charset="0"/>
                        <a:cs typeface="Arial"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C9DEE9"/>
                    </a:solidFill>
                  </a:tcPr>
                </a:tc>
                <a:tc hMerge="1">
                  <a:txBody>
                    <a:bodyPr/>
                    <a:lstStyle/>
                    <a:p>
                      <a:pPr algn="ctr" fontAlgn="ctr"/>
                      <a:endParaRPr lang="bg-BG" sz="900" b="1" i="0" u="none" strike="noStrike" noProof="0" dirty="0">
                        <a:solidFill>
                          <a:srgbClr val="000000"/>
                        </a:solidFill>
                        <a:effectLst/>
                        <a:latin typeface="Arial" charset="0"/>
                        <a:ea typeface="Arial" charset="0"/>
                        <a:cs typeface="Arial" charset="0"/>
                      </a:endParaRPr>
                    </a:p>
                  </a:txBody>
                  <a:tcPr marL="6350" marR="6350" marT="6350"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C9DEE9"/>
                    </a:solidFill>
                  </a:tcPr>
                </a:tc>
              </a:tr>
              <a:tr h="396682">
                <a:tc>
                  <a:txBody>
                    <a:bodyPr/>
                    <a:lstStyle/>
                    <a:p>
                      <a:pPr algn="ctr" fontAlgn="ctr"/>
                      <a:r>
                        <a:rPr lang="bg-BG" sz="1100" b="1" i="0" u="none" strike="noStrike" noProof="0" dirty="0" smtClean="0">
                          <a:solidFill>
                            <a:srgbClr val="000000"/>
                          </a:solidFill>
                          <a:effectLst/>
                          <a:latin typeface="Arial" charset="0"/>
                          <a:ea typeface="Arial" charset="0"/>
                          <a:cs typeface="Arial" charset="0"/>
                        </a:rPr>
                        <a:t>Брой членове</a:t>
                      </a:r>
                      <a:endParaRPr lang="bg-BG" sz="1100" b="1" i="0" u="none" strike="noStrike" noProof="0" dirty="0">
                        <a:solidFill>
                          <a:srgbClr val="000000"/>
                        </a:solidFill>
                        <a:effectLst/>
                        <a:latin typeface="Arial" charset="0"/>
                        <a:ea typeface="Arial" charset="0"/>
                        <a:cs typeface="Arial" charset="0"/>
                      </a:endParaRPr>
                    </a:p>
                  </a:txBody>
                  <a:tcPr marL="6350" marR="6350" marT="635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9DEE9"/>
                    </a:solidFill>
                  </a:tcPr>
                </a:tc>
                <a:tc>
                  <a:txBody>
                    <a:bodyPr/>
                    <a:lstStyle/>
                    <a:p>
                      <a:pPr algn="ctr" fontAlgn="ctr"/>
                      <a:r>
                        <a:rPr lang="bg-BG" sz="1300" b="1" i="0" u="none" strike="noStrike" noProof="0" dirty="0" smtClean="0">
                          <a:solidFill>
                            <a:srgbClr val="000000"/>
                          </a:solidFill>
                          <a:effectLst/>
                          <a:latin typeface="Arial" charset="0"/>
                          <a:ea typeface="Arial" charset="0"/>
                          <a:cs typeface="Arial" charset="0"/>
                        </a:rPr>
                        <a:t>2 005</a:t>
                      </a:r>
                      <a:endParaRPr lang="bg-BG" sz="1300" b="1" i="0" u="none" strike="noStrike" noProof="0" dirty="0">
                        <a:solidFill>
                          <a:srgbClr val="000000"/>
                        </a:solidFill>
                        <a:effectLst/>
                        <a:latin typeface="Arial" charset="0"/>
                        <a:ea typeface="Arial" charset="0"/>
                        <a:cs typeface="Arial" charset="0"/>
                      </a:endParaRPr>
                    </a:p>
                  </a:txBody>
                  <a:tcPr marL="6350" marR="6350" marT="635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47099">
                <a:tc>
                  <a:txBody>
                    <a:bodyPr/>
                    <a:lstStyle/>
                    <a:p>
                      <a:pPr algn="ctr" fontAlgn="ctr"/>
                      <a:r>
                        <a:rPr lang="bg-BG" sz="1100" b="1" i="0" u="none" strike="noStrike" noProof="0" dirty="0">
                          <a:solidFill>
                            <a:srgbClr val="000000"/>
                          </a:solidFill>
                          <a:effectLst/>
                          <a:latin typeface="Arial" charset="0"/>
                          <a:ea typeface="Arial" charset="0"/>
                          <a:cs typeface="Arial" charset="0"/>
                        </a:rPr>
                        <a:t>Заложена цел за Годишен Фонд</a:t>
                      </a:r>
                    </a:p>
                  </a:txBody>
                  <a:tcPr marL="6350" marR="6350" marT="635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C9DEE9"/>
                    </a:solidFill>
                  </a:tcPr>
                </a:tc>
                <a:tc>
                  <a:txBody>
                    <a:bodyPr/>
                    <a:lstStyle/>
                    <a:p>
                      <a:pPr algn="ctr" fontAlgn="ctr"/>
                      <a:r>
                        <a:rPr lang="bg-BG" sz="1300" b="1" i="0" u="none" strike="noStrike" noProof="0" dirty="0" smtClean="0">
                          <a:solidFill>
                            <a:srgbClr val="000000"/>
                          </a:solidFill>
                          <a:effectLst/>
                          <a:latin typeface="Arial" charset="0"/>
                          <a:ea typeface="Arial" charset="0"/>
                          <a:cs typeface="Arial" charset="0"/>
                        </a:rPr>
                        <a:t>$20 059 </a:t>
                      </a:r>
                      <a:endParaRPr lang="bg-BG" sz="1300" b="1" i="0" u="none" strike="noStrike" noProof="0" dirty="0">
                        <a:solidFill>
                          <a:srgbClr val="000000"/>
                        </a:solidFill>
                        <a:effectLst/>
                        <a:latin typeface="Arial" charset="0"/>
                        <a:ea typeface="Arial" charset="0"/>
                        <a:cs typeface="Arial" charset="0"/>
                      </a:endParaRPr>
                    </a:p>
                  </a:txBody>
                  <a:tcPr marL="6350" marR="6350" marT="635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r>
              <a:tr h="396682">
                <a:tc>
                  <a:txBody>
                    <a:bodyPr/>
                    <a:lstStyle/>
                    <a:p>
                      <a:pPr algn="ctr" fontAlgn="ctr"/>
                      <a:r>
                        <a:rPr lang="bg-BG" sz="1100" b="1" i="0" u="none" strike="noStrike" noProof="0" dirty="0">
                          <a:solidFill>
                            <a:srgbClr val="000000"/>
                          </a:solidFill>
                          <a:effectLst/>
                          <a:latin typeface="Arial" charset="0"/>
                          <a:ea typeface="Arial" charset="0"/>
                          <a:cs typeface="Arial" charset="0"/>
                        </a:rPr>
                        <a:t>% Изпълнена цел</a:t>
                      </a:r>
                    </a:p>
                  </a:txBody>
                  <a:tcPr marL="6350" marR="6350" marT="6350" marB="0" anchor="ctr">
                    <a:lnL w="6350" cap="flat" cmpd="sng" algn="ctr">
                      <a:solidFill>
                        <a:srgbClr val="000000"/>
                      </a:solidFill>
                      <a:prstDash val="solid"/>
                      <a:round/>
                      <a:headEnd type="none" w="med" len="med"/>
                      <a:tailEnd type="none" w="med" len="med"/>
                    </a:lnL>
                    <a:lnR>
                      <a:noFill/>
                    </a:lnR>
                    <a:lnT>
                      <a:noFill/>
                    </a:lnT>
                    <a:lnB>
                      <a:noFill/>
                    </a:lnB>
                    <a:solidFill>
                      <a:srgbClr val="C9DEE9"/>
                    </a:solidFill>
                  </a:tcPr>
                </a:tc>
                <a:tc>
                  <a:txBody>
                    <a:bodyPr/>
                    <a:lstStyle/>
                    <a:p>
                      <a:pPr algn="ctr" fontAlgn="ctr"/>
                      <a:r>
                        <a:rPr lang="bg-BG" sz="1300" b="1" i="0" u="none" strike="noStrike" noProof="0" dirty="0" smtClean="0">
                          <a:solidFill>
                            <a:srgbClr val="000000"/>
                          </a:solidFill>
                          <a:effectLst/>
                          <a:latin typeface="Arial" charset="0"/>
                          <a:ea typeface="Arial" charset="0"/>
                          <a:cs typeface="Arial" charset="0"/>
                        </a:rPr>
                        <a:t>40.1%</a:t>
                      </a:r>
                      <a:endParaRPr lang="bg-BG" sz="1300" b="1" i="0" u="none" strike="noStrike" noProof="0" dirty="0">
                        <a:solidFill>
                          <a:srgbClr val="000000"/>
                        </a:solidFill>
                        <a:effectLst/>
                        <a:latin typeface="Arial" charset="0"/>
                        <a:ea typeface="Arial" charset="0"/>
                        <a:cs typeface="Arial" charset="0"/>
                      </a:endParaRPr>
                    </a:p>
                  </a:txBody>
                  <a:tcPr marL="6350" marR="6350" marT="6350"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644610">
                <a:tc>
                  <a:txBody>
                    <a:bodyPr/>
                    <a:lstStyle/>
                    <a:p>
                      <a:pPr algn="ctr" fontAlgn="ctr"/>
                      <a:r>
                        <a:rPr lang="bg-BG" sz="1100" b="1" i="0" u="none" strike="noStrike" noProof="0" dirty="0">
                          <a:solidFill>
                            <a:srgbClr val="000000"/>
                          </a:solidFill>
                          <a:effectLst/>
                          <a:latin typeface="Arial" charset="0"/>
                          <a:ea typeface="Arial" charset="0"/>
                          <a:cs typeface="Arial" charset="0"/>
                        </a:rPr>
                        <a:t>Средно дарение на ротарианец в Годишен Фонд</a:t>
                      </a:r>
                    </a:p>
                  </a:txBody>
                  <a:tcPr marL="6350" marR="6350" marT="6350" marB="0" anchor="ctr">
                    <a:lnL w="6350" cap="flat" cmpd="sng" algn="ctr">
                      <a:solidFill>
                        <a:srgbClr val="000000"/>
                      </a:solidFill>
                      <a:prstDash val="solid"/>
                      <a:round/>
                      <a:headEnd type="none" w="med" len="med"/>
                      <a:tailEnd type="none" w="med" len="med"/>
                    </a:lnL>
                    <a:lnR>
                      <a:noFill/>
                    </a:lnR>
                    <a:lnT>
                      <a:noFill/>
                    </a:lnT>
                    <a:lnB>
                      <a:noFill/>
                    </a:lnB>
                    <a:solidFill>
                      <a:srgbClr val="C9DEE9"/>
                    </a:solidFill>
                  </a:tcPr>
                </a:tc>
                <a:tc>
                  <a:txBody>
                    <a:bodyPr/>
                    <a:lstStyle/>
                    <a:p>
                      <a:pPr algn="ctr" fontAlgn="ctr"/>
                      <a:r>
                        <a:rPr lang="bg-BG" sz="1300" b="1" i="0" u="none" strike="noStrike" noProof="0" dirty="0" smtClean="0">
                          <a:solidFill>
                            <a:srgbClr val="000000"/>
                          </a:solidFill>
                          <a:effectLst/>
                          <a:latin typeface="Arial" charset="0"/>
                          <a:ea typeface="Arial" charset="0"/>
                          <a:cs typeface="Arial" charset="0"/>
                        </a:rPr>
                        <a:t> $4.01 </a:t>
                      </a:r>
                      <a:endParaRPr lang="bg-BG" sz="1300" b="1" i="0" u="none" strike="noStrike" noProof="0" dirty="0">
                        <a:solidFill>
                          <a:srgbClr val="000000"/>
                        </a:solidFill>
                        <a:effectLst/>
                        <a:latin typeface="Arial" charset="0"/>
                        <a:ea typeface="Arial" charset="0"/>
                        <a:cs typeface="Arial" charset="0"/>
                      </a:endParaRPr>
                    </a:p>
                  </a:txBody>
                  <a:tcPr marL="6350" marR="6350" marT="6350"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r>
              <a:tr h="396682">
                <a:tc>
                  <a:txBody>
                    <a:bodyPr/>
                    <a:lstStyle/>
                    <a:p>
                      <a:pPr algn="ctr" fontAlgn="ctr"/>
                      <a:r>
                        <a:rPr lang="bg-BG" sz="1700" b="1" i="0" u="none" strike="noStrike" noProof="0" dirty="0" smtClean="0">
                          <a:solidFill>
                            <a:srgbClr val="0064B3"/>
                          </a:solidFill>
                          <a:effectLst/>
                          <a:latin typeface="Arial" charset="0"/>
                          <a:ea typeface="Arial" charset="0"/>
                          <a:cs typeface="Arial" charset="0"/>
                        </a:rPr>
                        <a:t>-- Годишен фонд --</a:t>
                      </a:r>
                      <a:endParaRPr lang="bg-BG" sz="1700" b="1" i="0" u="none" strike="noStrike" noProof="0" dirty="0">
                        <a:solidFill>
                          <a:srgbClr val="0064B3"/>
                        </a:solidFill>
                        <a:effectLst/>
                        <a:latin typeface="Arial" charset="0"/>
                        <a:ea typeface="Arial" charset="0"/>
                        <a:cs typeface="Arial" charset="0"/>
                      </a:endParaRPr>
                    </a:p>
                  </a:txBody>
                  <a:tcPr marL="6350" marR="6350" marT="6350"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C9DEE9"/>
                    </a:solidFill>
                  </a:tcPr>
                </a:tc>
                <a:tc>
                  <a:txBody>
                    <a:bodyPr/>
                    <a:lstStyle/>
                    <a:p>
                      <a:pPr algn="ctr" fontAlgn="ctr"/>
                      <a:r>
                        <a:rPr lang="bg-BG" sz="1700" b="1" i="0" u="none" strike="noStrike" noProof="0" dirty="0" smtClean="0">
                          <a:solidFill>
                            <a:srgbClr val="0064B3"/>
                          </a:solidFill>
                          <a:effectLst/>
                          <a:latin typeface="Arial" charset="0"/>
                          <a:ea typeface="Arial" charset="0"/>
                          <a:cs typeface="Arial" charset="0"/>
                        </a:rPr>
                        <a:t> $</a:t>
                      </a:r>
                      <a:r>
                        <a:rPr lang="en-US" sz="1700" b="1" i="0" u="none" strike="noStrike" noProof="0" dirty="0" smtClean="0">
                          <a:solidFill>
                            <a:srgbClr val="0064B3"/>
                          </a:solidFill>
                          <a:effectLst/>
                          <a:latin typeface="Arial" charset="0"/>
                          <a:ea typeface="Arial" charset="0"/>
                          <a:cs typeface="Arial" charset="0"/>
                        </a:rPr>
                        <a:t>21</a:t>
                      </a:r>
                      <a:r>
                        <a:rPr lang="bg-BG" sz="1700" b="1" i="0" u="none" strike="noStrike" noProof="0" dirty="0" smtClean="0">
                          <a:solidFill>
                            <a:srgbClr val="0064B3"/>
                          </a:solidFill>
                          <a:effectLst/>
                          <a:latin typeface="Arial" charset="0"/>
                          <a:ea typeface="Arial" charset="0"/>
                          <a:cs typeface="Arial" charset="0"/>
                        </a:rPr>
                        <a:t> </a:t>
                      </a:r>
                      <a:r>
                        <a:rPr lang="en-US" sz="1700" b="1" i="0" u="none" strike="noStrike" noProof="0" dirty="0" smtClean="0">
                          <a:solidFill>
                            <a:srgbClr val="0064B3"/>
                          </a:solidFill>
                          <a:effectLst/>
                          <a:latin typeface="Arial" charset="0"/>
                          <a:ea typeface="Arial" charset="0"/>
                          <a:cs typeface="Arial" charset="0"/>
                        </a:rPr>
                        <a:t>932</a:t>
                      </a:r>
                      <a:endParaRPr lang="bg-BG" sz="1700" b="1" i="0" u="none" strike="noStrike" noProof="0" dirty="0">
                        <a:solidFill>
                          <a:srgbClr val="0064B3"/>
                        </a:solidFill>
                        <a:effectLst/>
                        <a:latin typeface="Arial" charset="0"/>
                        <a:ea typeface="Arial" charset="0"/>
                        <a:cs typeface="Arial" charset="0"/>
                      </a:endParaRPr>
                    </a:p>
                  </a:txBody>
                  <a:tcPr marL="6350" marR="6350" marT="6350"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396682">
                <a:tc>
                  <a:txBody>
                    <a:bodyPr/>
                    <a:lstStyle/>
                    <a:p>
                      <a:pPr algn="ctr" fontAlgn="ctr"/>
                      <a:r>
                        <a:rPr lang="bg-BG" sz="1700" b="1" i="0" u="none" strike="noStrike" noProof="0" dirty="0" smtClean="0">
                          <a:solidFill>
                            <a:srgbClr val="0064B3"/>
                          </a:solidFill>
                          <a:effectLst/>
                          <a:latin typeface="Arial" charset="0"/>
                          <a:ea typeface="Arial" charset="0"/>
                          <a:cs typeface="Arial" charset="0"/>
                        </a:rPr>
                        <a:t>-- Полио Плюс --</a:t>
                      </a:r>
                      <a:endParaRPr lang="bg-BG" sz="1700" b="1" i="0" u="none" strike="noStrike" noProof="0" dirty="0">
                        <a:solidFill>
                          <a:srgbClr val="0064B3"/>
                        </a:solidFill>
                        <a:effectLst/>
                        <a:latin typeface="Arial" charset="0"/>
                        <a:ea typeface="Arial" charset="0"/>
                        <a:cs typeface="Arial" charset="0"/>
                      </a:endParaRPr>
                    </a:p>
                  </a:txBody>
                  <a:tcPr marL="6350" marR="6350" marT="635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solidFill>
                      <a:srgbClr val="C9DEE9"/>
                    </a:solidFill>
                  </a:tcPr>
                </a:tc>
                <a:tc>
                  <a:txBody>
                    <a:bodyPr/>
                    <a:lstStyle/>
                    <a:p>
                      <a:pPr algn="ctr" fontAlgn="ctr"/>
                      <a:r>
                        <a:rPr lang="bg-BG" sz="1700" b="1" i="0" u="none" strike="noStrike" noProof="0" dirty="0" smtClean="0">
                          <a:solidFill>
                            <a:srgbClr val="0064B3"/>
                          </a:solidFill>
                          <a:effectLst/>
                          <a:latin typeface="Arial" charset="0"/>
                          <a:ea typeface="Arial" charset="0"/>
                          <a:cs typeface="Arial" charset="0"/>
                        </a:rPr>
                        <a:t> $</a:t>
                      </a:r>
                      <a:r>
                        <a:rPr lang="en-US" sz="1700" b="1" i="0" u="none" strike="noStrike" noProof="0" dirty="0" smtClean="0">
                          <a:solidFill>
                            <a:srgbClr val="0064B3"/>
                          </a:solidFill>
                          <a:effectLst/>
                          <a:latin typeface="Arial" charset="0"/>
                          <a:ea typeface="Arial" charset="0"/>
                          <a:cs typeface="Arial" charset="0"/>
                        </a:rPr>
                        <a:t>10</a:t>
                      </a:r>
                      <a:r>
                        <a:rPr lang="bg-BG" sz="1700" b="1" i="0" u="none" strike="noStrike" noProof="0" dirty="0" smtClean="0">
                          <a:solidFill>
                            <a:srgbClr val="0064B3"/>
                          </a:solidFill>
                          <a:effectLst/>
                          <a:latin typeface="Arial" charset="0"/>
                          <a:ea typeface="Arial" charset="0"/>
                          <a:cs typeface="Arial" charset="0"/>
                        </a:rPr>
                        <a:t> </a:t>
                      </a:r>
                      <a:r>
                        <a:rPr lang="en-US" sz="1700" b="1" i="0" u="none" strike="noStrike" noProof="0" dirty="0" smtClean="0">
                          <a:solidFill>
                            <a:srgbClr val="0064B3"/>
                          </a:solidFill>
                          <a:effectLst/>
                          <a:latin typeface="Arial" charset="0"/>
                          <a:ea typeface="Arial" charset="0"/>
                          <a:cs typeface="Arial" charset="0"/>
                        </a:rPr>
                        <a:t>570</a:t>
                      </a:r>
                      <a:r>
                        <a:rPr lang="bg-BG" sz="1700" b="1" i="0" u="none" strike="noStrike" noProof="0" dirty="0" smtClean="0">
                          <a:solidFill>
                            <a:srgbClr val="0064B3"/>
                          </a:solidFill>
                          <a:effectLst/>
                          <a:latin typeface="Arial" charset="0"/>
                          <a:ea typeface="Arial" charset="0"/>
                          <a:cs typeface="Arial" charset="0"/>
                        </a:rPr>
                        <a:t> </a:t>
                      </a:r>
                      <a:endParaRPr lang="bg-BG" sz="1700" b="1" i="0" u="none" strike="noStrike" noProof="0" dirty="0">
                        <a:solidFill>
                          <a:srgbClr val="0064B3"/>
                        </a:solidFill>
                        <a:effectLst/>
                        <a:latin typeface="Arial" charset="0"/>
                        <a:ea typeface="Arial" charset="0"/>
                        <a:cs typeface="Arial" charset="0"/>
                      </a:endParaRPr>
                    </a:p>
                  </a:txBody>
                  <a:tcPr marL="6350" marR="6350" marT="635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r>
              <a:tr h="396682">
                <a:tc>
                  <a:txBody>
                    <a:bodyPr/>
                    <a:lstStyle/>
                    <a:p>
                      <a:pPr algn="ctr" fontAlgn="ctr"/>
                      <a:r>
                        <a:rPr lang="bg-BG" sz="1700" b="1" i="0" u="none" strike="noStrike" noProof="0" dirty="0" smtClean="0">
                          <a:solidFill>
                            <a:srgbClr val="0064B3"/>
                          </a:solidFill>
                          <a:effectLst/>
                          <a:latin typeface="Arial" charset="0"/>
                          <a:ea typeface="Arial" charset="0"/>
                          <a:cs typeface="Arial" charset="0"/>
                        </a:rPr>
                        <a:t>-- Други фондове --</a:t>
                      </a:r>
                      <a:endParaRPr lang="bg-BG" sz="1700" b="1" i="0" u="none" strike="noStrike" noProof="0" dirty="0">
                        <a:solidFill>
                          <a:srgbClr val="0064B3"/>
                        </a:solidFill>
                        <a:effectLst/>
                        <a:latin typeface="Arial" charset="0"/>
                        <a:ea typeface="Arial" charset="0"/>
                        <a:cs typeface="Arial" charset="0"/>
                      </a:endParaRPr>
                    </a:p>
                  </a:txBody>
                  <a:tcPr marL="6350" marR="6350" marT="6350"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C9DEE9"/>
                    </a:solidFill>
                  </a:tcPr>
                </a:tc>
                <a:tc>
                  <a:txBody>
                    <a:bodyPr/>
                    <a:lstStyle/>
                    <a:p>
                      <a:pPr algn="ctr" fontAlgn="ctr"/>
                      <a:r>
                        <a:rPr lang="bg-BG" sz="1700" b="1" i="0" u="none" strike="noStrike" noProof="0" dirty="0" smtClean="0">
                          <a:solidFill>
                            <a:srgbClr val="0064B3"/>
                          </a:solidFill>
                          <a:effectLst/>
                          <a:latin typeface="Arial" charset="0"/>
                          <a:ea typeface="Arial" charset="0"/>
                          <a:cs typeface="Arial" charset="0"/>
                        </a:rPr>
                        <a:t> $7 59</a:t>
                      </a:r>
                      <a:r>
                        <a:rPr lang="en-US" sz="1700" b="1" i="0" u="none" strike="noStrike" noProof="0" dirty="0" smtClean="0">
                          <a:solidFill>
                            <a:srgbClr val="0064B3"/>
                          </a:solidFill>
                          <a:effectLst/>
                          <a:latin typeface="Arial" charset="0"/>
                          <a:ea typeface="Arial" charset="0"/>
                          <a:cs typeface="Arial" charset="0"/>
                        </a:rPr>
                        <a:t>5</a:t>
                      </a:r>
                      <a:r>
                        <a:rPr lang="bg-BG" sz="1700" b="1" i="0" u="none" strike="noStrike" noProof="0" dirty="0" smtClean="0">
                          <a:solidFill>
                            <a:srgbClr val="0064B3"/>
                          </a:solidFill>
                          <a:effectLst/>
                          <a:latin typeface="Arial" charset="0"/>
                          <a:ea typeface="Arial" charset="0"/>
                          <a:cs typeface="Arial" charset="0"/>
                        </a:rPr>
                        <a:t> </a:t>
                      </a:r>
                      <a:endParaRPr lang="bg-BG" sz="1700" b="1" i="0" u="none" strike="noStrike" noProof="0" dirty="0">
                        <a:solidFill>
                          <a:srgbClr val="0064B3"/>
                        </a:solidFill>
                        <a:effectLst/>
                        <a:latin typeface="Arial" charset="0"/>
                        <a:ea typeface="Arial" charset="0"/>
                        <a:cs typeface="Arial" charset="0"/>
                      </a:endParaRPr>
                    </a:p>
                  </a:txBody>
                  <a:tcPr marL="6350" marR="6350" marT="6350"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r>
              <a:tr h="396682">
                <a:tc>
                  <a:txBody>
                    <a:bodyPr/>
                    <a:lstStyle/>
                    <a:p>
                      <a:pPr algn="ctr" fontAlgn="ctr"/>
                      <a:r>
                        <a:rPr lang="bg-BG" sz="1800" b="1" i="0" u="none" strike="noStrike" noProof="0" dirty="0" smtClean="0">
                          <a:solidFill>
                            <a:srgbClr val="000000"/>
                          </a:solidFill>
                          <a:effectLst/>
                          <a:latin typeface="Arial" charset="0"/>
                          <a:ea typeface="Arial" charset="0"/>
                          <a:cs typeface="Arial" charset="0"/>
                        </a:rPr>
                        <a:t>-- Общо --</a:t>
                      </a:r>
                      <a:endParaRPr lang="bg-BG" sz="1800" b="1" i="0" u="none" strike="noStrike" noProof="0" dirty="0">
                        <a:solidFill>
                          <a:srgbClr val="000000"/>
                        </a:solidFill>
                        <a:effectLst/>
                        <a:latin typeface="Arial" charset="0"/>
                        <a:ea typeface="Arial" charset="0"/>
                        <a:cs typeface="Arial" charset="0"/>
                      </a:endParaRPr>
                    </a:p>
                  </a:txBody>
                  <a:tcPr marL="6350" marR="6350" marT="635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9DEE9"/>
                    </a:solidFill>
                  </a:tcPr>
                </a:tc>
                <a:tc>
                  <a:txBody>
                    <a:bodyPr/>
                    <a:lstStyle/>
                    <a:p>
                      <a:pPr algn="ctr" fontAlgn="ctr"/>
                      <a:r>
                        <a:rPr lang="bg-BG" sz="1800" b="1" i="0" u="none" strike="noStrike" noProof="0" dirty="0" smtClean="0">
                          <a:solidFill>
                            <a:srgbClr val="000000"/>
                          </a:solidFill>
                          <a:effectLst/>
                          <a:latin typeface="Arial" charset="0"/>
                          <a:ea typeface="Arial" charset="0"/>
                          <a:cs typeface="Arial" charset="0"/>
                        </a:rPr>
                        <a:t> $</a:t>
                      </a:r>
                      <a:r>
                        <a:rPr lang="en-US" sz="1800" b="1" i="0" u="none" strike="noStrike" noProof="0" dirty="0" smtClean="0">
                          <a:solidFill>
                            <a:srgbClr val="000000"/>
                          </a:solidFill>
                          <a:effectLst/>
                          <a:latin typeface="Arial" charset="0"/>
                          <a:ea typeface="Arial" charset="0"/>
                          <a:cs typeface="Arial" charset="0"/>
                        </a:rPr>
                        <a:t>40</a:t>
                      </a:r>
                      <a:r>
                        <a:rPr lang="bg-BG" sz="1800" b="1" i="0" u="none" strike="noStrike" noProof="0" dirty="0" smtClean="0">
                          <a:solidFill>
                            <a:srgbClr val="000000"/>
                          </a:solidFill>
                          <a:effectLst/>
                          <a:latin typeface="Arial" charset="0"/>
                          <a:ea typeface="Arial" charset="0"/>
                          <a:cs typeface="Arial" charset="0"/>
                        </a:rPr>
                        <a:t> </a:t>
                      </a:r>
                      <a:r>
                        <a:rPr lang="en-US" sz="1800" b="1" i="0" u="none" strike="noStrike" noProof="0" dirty="0" smtClean="0">
                          <a:solidFill>
                            <a:srgbClr val="000000"/>
                          </a:solidFill>
                          <a:effectLst/>
                          <a:latin typeface="Arial" charset="0"/>
                          <a:ea typeface="Arial" charset="0"/>
                          <a:cs typeface="Arial" charset="0"/>
                        </a:rPr>
                        <a:t>096</a:t>
                      </a:r>
                      <a:endParaRPr lang="bg-BG" sz="1800" b="1" i="0" u="none" strike="noStrike" noProof="0" dirty="0">
                        <a:solidFill>
                          <a:srgbClr val="000000"/>
                        </a:solidFill>
                        <a:effectLst/>
                        <a:latin typeface="Arial" charset="0"/>
                        <a:ea typeface="Arial" charset="0"/>
                        <a:cs typeface="Arial" charset="0"/>
                      </a:endParaRPr>
                    </a:p>
                  </a:txBody>
                  <a:tcPr marL="6350" marR="6350" marT="635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sp>
        <p:nvSpPr>
          <p:cNvPr id="19" name="Rectangle 18"/>
          <p:cNvSpPr/>
          <p:nvPr/>
        </p:nvSpPr>
        <p:spPr>
          <a:xfrm>
            <a:off x="1893368" y="5426060"/>
            <a:ext cx="2016224" cy="523220"/>
          </a:xfrm>
          <a:prstGeom prst="rect">
            <a:avLst/>
          </a:prstGeom>
        </p:spPr>
        <p:txBody>
          <a:bodyPr wrap="square">
            <a:spAutoFit/>
          </a:bodyPr>
          <a:lstStyle/>
          <a:p>
            <a:pPr>
              <a:spcBef>
                <a:spcPts val="600"/>
              </a:spcBef>
            </a:pPr>
            <a:r>
              <a:rPr lang="bg-BG" sz="2800" b="1" dirty="0">
                <a:solidFill>
                  <a:srgbClr val="FF0000"/>
                </a:solidFill>
                <a:latin typeface="Georgia" panose="02040502050405020303" pitchFamily="18" charset="0"/>
                <a:cs typeface="Arial Narrow"/>
              </a:rPr>
              <a:t>321 547 </a:t>
            </a:r>
            <a:r>
              <a:rPr lang="bg-BG" sz="2800" b="1" dirty="0" smtClean="0">
                <a:solidFill>
                  <a:srgbClr val="FF0000"/>
                </a:solidFill>
                <a:latin typeface="Georgia" panose="02040502050405020303" pitchFamily="18" charset="0"/>
                <a:cs typeface="Arial Narrow"/>
              </a:rPr>
              <a:t>$</a:t>
            </a:r>
            <a:endParaRPr lang="bg-BG" sz="2800" b="1" dirty="0">
              <a:solidFill>
                <a:srgbClr val="FF0000"/>
              </a:solidFill>
              <a:latin typeface="Georgia" panose="02040502050405020303" pitchFamily="18" charset="0"/>
              <a:cs typeface="Arial Narrow"/>
            </a:endParaRPr>
          </a:p>
        </p:txBody>
      </p:sp>
      <p:sp>
        <p:nvSpPr>
          <p:cNvPr id="20" name="Rectangle 19"/>
          <p:cNvSpPr/>
          <p:nvPr/>
        </p:nvSpPr>
        <p:spPr>
          <a:xfrm>
            <a:off x="3758796" y="5823747"/>
            <a:ext cx="1224136" cy="523220"/>
          </a:xfrm>
          <a:prstGeom prst="rect">
            <a:avLst/>
          </a:prstGeom>
        </p:spPr>
        <p:txBody>
          <a:bodyPr wrap="square">
            <a:spAutoFit/>
          </a:bodyPr>
          <a:lstStyle/>
          <a:p>
            <a:pPr>
              <a:spcBef>
                <a:spcPts val="600"/>
              </a:spcBef>
            </a:pPr>
            <a:r>
              <a:rPr lang="bg-BG" sz="2800" b="1" dirty="0" smtClean="0">
                <a:solidFill>
                  <a:srgbClr val="FF0000"/>
                </a:solidFill>
                <a:latin typeface="Georgia" panose="02040502050405020303" pitchFamily="18" charset="0"/>
                <a:cs typeface="Arial Narrow"/>
              </a:rPr>
              <a:t>4,5%</a:t>
            </a:r>
            <a:endParaRPr lang="bg-BG" sz="2800" b="1" dirty="0">
              <a:solidFill>
                <a:srgbClr val="FF0000"/>
              </a:solidFill>
              <a:latin typeface="Georgia" panose="02040502050405020303" pitchFamily="18" charset="0"/>
              <a:cs typeface="Arial Narrow"/>
            </a:endParaRPr>
          </a:p>
        </p:txBody>
      </p:sp>
    </p:spTree>
    <p:extLst>
      <p:ext uri="{BB962C8B-B14F-4D97-AF65-F5344CB8AC3E}">
        <p14:creationId xmlns:p14="http://schemas.microsoft.com/office/powerpoint/2010/main" val="25943986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75E9DC-8AB6-4BD0-AD08-A13CCD752010}"/>
              </a:ext>
            </a:extLst>
          </p:cNvPr>
          <p:cNvSpPr>
            <a:spLocks noGrp="1"/>
          </p:cNvSpPr>
          <p:nvPr>
            <p:ph type="title"/>
          </p:nvPr>
        </p:nvSpPr>
        <p:spPr/>
        <p:txBody>
          <a:bodyPr/>
          <a:lstStyle/>
          <a:p>
            <a:r>
              <a:rPr lang="bg-BG" b="1" dirty="0" smtClean="0"/>
              <a:t>КАК ЩЕ ПОСТИГНЕМ ЦЕЛИТЕ ЗА СЛЕДВАЩАТА ГОДИНА?</a:t>
            </a:r>
            <a:endParaRPr lang="bg-BG" b="1" dirty="0"/>
          </a:p>
        </p:txBody>
      </p:sp>
      <p:sp>
        <p:nvSpPr>
          <p:cNvPr id="6" name="Content Placeholder 2">
            <a:extLst>
              <a:ext uri="{FF2B5EF4-FFF2-40B4-BE49-F238E27FC236}">
                <a16:creationId xmlns="" xmlns:a16="http://schemas.microsoft.com/office/drawing/2014/main" id="{015C1F96-7D48-4570-8047-2C69B2D475FA}"/>
              </a:ext>
            </a:extLst>
          </p:cNvPr>
          <p:cNvSpPr>
            <a:spLocks noGrp="1"/>
          </p:cNvSpPr>
          <p:nvPr>
            <p:ph idx="1"/>
          </p:nvPr>
        </p:nvSpPr>
        <p:spPr>
          <a:xfrm>
            <a:off x="2700000" y="1260000"/>
            <a:ext cx="3771292" cy="464993"/>
          </a:xfrm>
        </p:spPr>
        <p:txBody>
          <a:bodyPr/>
          <a:lstStyle/>
          <a:p>
            <a:pPr marL="0" indent="0">
              <a:buNone/>
            </a:pPr>
            <a:r>
              <a:rPr lang="bg-BG" sz="2400" b="1" dirty="0" smtClean="0">
                <a:solidFill>
                  <a:srgbClr val="002060"/>
                </a:solidFill>
              </a:rPr>
              <a:t>1. ПОВЕЧЕ ПРОЕКТИ</a:t>
            </a:r>
            <a:endParaRPr lang="bg-BG" sz="2400" b="1" dirty="0">
              <a:solidFill>
                <a:srgbClr val="002060"/>
              </a:solidFill>
            </a:endParaRPr>
          </a:p>
        </p:txBody>
      </p:sp>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3065" y="1917064"/>
            <a:ext cx="5567999" cy="4176000"/>
          </a:xfrm>
          <a:prstGeom prst="rect">
            <a:avLst/>
          </a:prstGeom>
        </p:spPr>
      </p:pic>
      <p:pic>
        <p:nvPicPr>
          <p:cNvPr id="26" name="Picture 25" descr="1.JPG"/>
          <p:cNvPicPr>
            <a:picLocks noChangeAspect="1"/>
          </p:cNvPicPr>
          <p:nvPr/>
        </p:nvPicPr>
        <p:blipFill>
          <a:blip r:embed="rId3"/>
          <a:stretch>
            <a:fillRect/>
          </a:stretch>
        </p:blipFill>
        <p:spPr>
          <a:xfrm>
            <a:off x="1528228" y="1917064"/>
            <a:ext cx="6157671" cy="4176000"/>
          </a:xfrm>
          <a:prstGeom prst="rect">
            <a:avLst/>
          </a:prstGeom>
        </p:spPr>
      </p:pic>
      <p:pic>
        <p:nvPicPr>
          <p:cNvPr id="20" name="Picture 19"/>
          <p:cNvPicPr>
            <a:picLocks noChangeAspect="1"/>
          </p:cNvPicPr>
          <p:nvPr/>
        </p:nvPicPr>
        <p:blipFill>
          <a:blip r:embed="rId4"/>
          <a:stretch>
            <a:fillRect/>
          </a:stretch>
        </p:blipFill>
        <p:spPr>
          <a:xfrm>
            <a:off x="1475505" y="1917063"/>
            <a:ext cx="6263115" cy="4177497"/>
          </a:xfrm>
          <a:prstGeom prst="rect">
            <a:avLst/>
          </a:prstGeom>
        </p:spPr>
      </p:pic>
      <p:grpSp>
        <p:nvGrpSpPr>
          <p:cNvPr id="28" name="Group 27"/>
          <p:cNvGrpSpPr/>
          <p:nvPr/>
        </p:nvGrpSpPr>
        <p:grpSpPr>
          <a:xfrm>
            <a:off x="1189928" y="1917062"/>
            <a:ext cx="6739735" cy="4176408"/>
            <a:chOff x="1298737" y="1915378"/>
            <a:chExt cx="6739735" cy="4176408"/>
          </a:xfrm>
        </p:grpSpPr>
        <p:pic>
          <p:nvPicPr>
            <p:cNvPr id="23" name="Picture 22" descr="IMG_4960.jpg"/>
            <p:cNvPicPr>
              <a:picLocks noChangeAspect="1"/>
            </p:cNvPicPr>
            <p:nvPr/>
          </p:nvPicPr>
          <p:blipFill>
            <a:blip r:embed="rId5"/>
            <a:stretch>
              <a:fillRect/>
            </a:stretch>
          </p:blipFill>
          <p:spPr>
            <a:xfrm>
              <a:off x="4668507" y="1923712"/>
              <a:ext cx="3369965" cy="4168074"/>
            </a:xfrm>
            <a:prstGeom prst="rect">
              <a:avLst/>
            </a:prstGeom>
          </p:spPr>
        </p:pic>
        <p:pic>
          <p:nvPicPr>
            <p:cNvPr id="24" name="Picture 23" descr="IMG_4950.jpg"/>
            <p:cNvPicPr>
              <a:picLocks noChangeAspect="1"/>
            </p:cNvPicPr>
            <p:nvPr/>
          </p:nvPicPr>
          <p:blipFill>
            <a:blip r:embed="rId6"/>
            <a:stretch>
              <a:fillRect/>
            </a:stretch>
          </p:blipFill>
          <p:spPr>
            <a:xfrm>
              <a:off x="1298737" y="1915378"/>
              <a:ext cx="3369965" cy="4168074"/>
            </a:xfrm>
            <a:prstGeom prst="rect">
              <a:avLst/>
            </a:prstGeom>
          </p:spPr>
        </p:pic>
      </p:grpSp>
      <p:pic>
        <p:nvPicPr>
          <p:cNvPr id="19" name="Content Placeholder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65446" y="1917062"/>
            <a:ext cx="6798528" cy="4176408"/>
          </a:xfrm>
          <a:prstGeom prst="rect">
            <a:avLst/>
          </a:prstGeom>
          <a:effectLst/>
        </p:spPr>
      </p:pic>
      <p:grpSp>
        <p:nvGrpSpPr>
          <p:cNvPr id="31" name="Group 30"/>
          <p:cNvGrpSpPr/>
          <p:nvPr/>
        </p:nvGrpSpPr>
        <p:grpSpPr>
          <a:xfrm>
            <a:off x="251520" y="1844824"/>
            <a:ext cx="8424936" cy="4240312"/>
            <a:chOff x="251520" y="1844824"/>
            <a:chExt cx="8424936" cy="4240312"/>
          </a:xfrm>
        </p:grpSpPr>
        <p:sp>
          <p:nvSpPr>
            <p:cNvPr id="29" name="Rectangle 28"/>
            <p:cNvSpPr/>
            <p:nvPr/>
          </p:nvSpPr>
          <p:spPr>
            <a:xfrm>
              <a:off x="251520" y="1844824"/>
              <a:ext cx="8424936" cy="4240312"/>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18" name="Group 17"/>
            <p:cNvGrpSpPr/>
            <p:nvPr/>
          </p:nvGrpSpPr>
          <p:grpSpPr>
            <a:xfrm>
              <a:off x="381000" y="2067448"/>
              <a:ext cx="7962092" cy="3453753"/>
              <a:chOff x="381000" y="2067448"/>
              <a:chExt cx="7962092" cy="3453753"/>
            </a:xfrm>
          </p:grpSpPr>
          <p:sp>
            <p:nvSpPr>
              <p:cNvPr id="7" name="Content Placeholder 2">
                <a:extLst>
                  <a:ext uri="{FF2B5EF4-FFF2-40B4-BE49-F238E27FC236}">
                    <a16:creationId xmlns="" xmlns:a16="http://schemas.microsoft.com/office/drawing/2014/main" id="{015C1F96-7D48-4570-8047-2C69B2D475FA}"/>
                  </a:ext>
                </a:extLst>
              </p:cNvPr>
              <p:cNvSpPr txBox="1">
                <a:spLocks/>
              </p:cNvSpPr>
              <p:nvPr/>
            </p:nvSpPr>
            <p:spPr>
              <a:xfrm>
                <a:off x="381000" y="2067448"/>
                <a:ext cx="5271120" cy="464993"/>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itchFamily="34" charset="0"/>
                  <a:buNone/>
                </a:pPr>
                <a:r>
                  <a:rPr lang="bg-BG" sz="2400" b="1" dirty="0" smtClean="0">
                    <a:solidFill>
                      <a:srgbClr val="002060"/>
                    </a:solidFill>
                  </a:rPr>
                  <a:t>ДДФ – очакван баланс 2018-19</a:t>
                </a:r>
                <a:endParaRPr lang="bg-BG" sz="2400" b="1" dirty="0">
                  <a:solidFill>
                    <a:srgbClr val="002060"/>
                  </a:solidFill>
                </a:endParaRPr>
              </a:p>
            </p:txBody>
          </p:sp>
          <p:sp>
            <p:nvSpPr>
              <p:cNvPr id="8" name="Content Placeholder 2">
                <a:extLst>
                  <a:ext uri="{FF2B5EF4-FFF2-40B4-BE49-F238E27FC236}">
                    <a16:creationId xmlns="" xmlns:a16="http://schemas.microsoft.com/office/drawing/2014/main" id="{015C1F96-7D48-4570-8047-2C69B2D475FA}"/>
                  </a:ext>
                </a:extLst>
              </p:cNvPr>
              <p:cNvSpPr txBox="1">
                <a:spLocks/>
              </p:cNvSpPr>
              <p:nvPr/>
            </p:nvSpPr>
            <p:spPr>
              <a:xfrm>
                <a:off x="381000" y="3212977"/>
                <a:ext cx="5271120" cy="464993"/>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itchFamily="34" charset="0"/>
                  <a:buNone/>
                </a:pPr>
                <a:r>
                  <a:rPr lang="bg-BG" sz="2400" b="1" dirty="0" smtClean="0">
                    <a:solidFill>
                      <a:srgbClr val="002060"/>
                    </a:solidFill>
                  </a:rPr>
                  <a:t>ДДФ – от 2016-17</a:t>
                </a:r>
                <a:endParaRPr lang="bg-BG" sz="2400" b="1" dirty="0">
                  <a:solidFill>
                    <a:srgbClr val="002060"/>
                  </a:solidFill>
                </a:endParaRPr>
              </a:p>
            </p:txBody>
          </p:sp>
          <p:sp>
            <p:nvSpPr>
              <p:cNvPr id="9" name="Content Placeholder 2">
                <a:extLst>
                  <a:ext uri="{FF2B5EF4-FFF2-40B4-BE49-F238E27FC236}">
                    <a16:creationId xmlns="" xmlns:a16="http://schemas.microsoft.com/office/drawing/2014/main" id="{015C1F96-7D48-4570-8047-2C69B2D475FA}"/>
                  </a:ext>
                </a:extLst>
              </p:cNvPr>
              <p:cNvSpPr txBox="1">
                <a:spLocks/>
              </p:cNvSpPr>
              <p:nvPr/>
            </p:nvSpPr>
            <p:spPr>
              <a:xfrm>
                <a:off x="6543092" y="3212976"/>
                <a:ext cx="1800000" cy="464993"/>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pitchFamily="34" charset="0"/>
                  <a:buNone/>
                </a:pPr>
                <a:r>
                  <a:rPr lang="bg-BG" sz="2400" b="1" dirty="0" smtClean="0">
                    <a:solidFill>
                      <a:srgbClr val="FF0000"/>
                    </a:solidFill>
                  </a:rPr>
                  <a:t>25 165</a:t>
                </a:r>
                <a:endParaRPr lang="bg-BG" sz="2400" b="1" dirty="0">
                  <a:solidFill>
                    <a:srgbClr val="FF0000"/>
                  </a:solidFill>
                </a:endParaRPr>
              </a:p>
            </p:txBody>
          </p:sp>
          <p:sp>
            <p:nvSpPr>
              <p:cNvPr id="10" name="Content Placeholder 2">
                <a:extLst>
                  <a:ext uri="{FF2B5EF4-FFF2-40B4-BE49-F238E27FC236}">
                    <a16:creationId xmlns="" xmlns:a16="http://schemas.microsoft.com/office/drawing/2014/main" id="{015C1F96-7D48-4570-8047-2C69B2D475FA}"/>
                  </a:ext>
                </a:extLst>
              </p:cNvPr>
              <p:cNvSpPr txBox="1">
                <a:spLocks/>
              </p:cNvSpPr>
              <p:nvPr/>
            </p:nvSpPr>
            <p:spPr>
              <a:xfrm>
                <a:off x="6491064" y="2067448"/>
                <a:ext cx="1800000" cy="464993"/>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pitchFamily="34" charset="0"/>
                  <a:buNone/>
                </a:pPr>
                <a:r>
                  <a:rPr lang="bg-BG" sz="2400" b="1" dirty="0" smtClean="0">
                    <a:solidFill>
                      <a:srgbClr val="FF0000"/>
                    </a:solidFill>
                  </a:rPr>
                  <a:t>112 896</a:t>
                </a:r>
                <a:endParaRPr lang="bg-BG" sz="2400" b="1" dirty="0">
                  <a:solidFill>
                    <a:srgbClr val="FF0000"/>
                  </a:solidFill>
                </a:endParaRPr>
              </a:p>
            </p:txBody>
          </p:sp>
          <p:sp>
            <p:nvSpPr>
              <p:cNvPr id="11" name="Content Placeholder 2">
                <a:extLst>
                  <a:ext uri="{FF2B5EF4-FFF2-40B4-BE49-F238E27FC236}">
                    <a16:creationId xmlns="" xmlns:a16="http://schemas.microsoft.com/office/drawing/2014/main" id="{015C1F96-7D48-4570-8047-2C69B2D475FA}"/>
                  </a:ext>
                </a:extLst>
              </p:cNvPr>
              <p:cNvSpPr txBox="1">
                <a:spLocks/>
              </p:cNvSpPr>
              <p:nvPr/>
            </p:nvSpPr>
            <p:spPr>
              <a:xfrm>
                <a:off x="4932040" y="2636912"/>
                <a:ext cx="3359024" cy="464993"/>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pitchFamily="34" charset="0"/>
                  <a:buNone/>
                </a:pPr>
                <a:r>
                  <a:rPr lang="bg-BG" sz="2400" b="1" i="1" dirty="0" smtClean="0">
                    <a:solidFill>
                      <a:srgbClr val="002060"/>
                    </a:solidFill>
                  </a:rPr>
                  <a:t>(137 </a:t>
                </a:r>
                <a:r>
                  <a:rPr lang="bg-BG" sz="2400" b="1" i="1" dirty="0">
                    <a:solidFill>
                      <a:srgbClr val="002060"/>
                    </a:solidFill>
                  </a:rPr>
                  <a:t>896 – 25 </a:t>
                </a:r>
                <a:r>
                  <a:rPr lang="bg-BG" sz="2400" b="1" i="1" dirty="0" smtClean="0">
                    <a:solidFill>
                      <a:srgbClr val="002060"/>
                    </a:solidFill>
                  </a:rPr>
                  <a:t>000)</a:t>
                </a:r>
                <a:endParaRPr lang="bg-BG" sz="2400" b="1" i="1" dirty="0">
                  <a:solidFill>
                    <a:srgbClr val="002060"/>
                  </a:solidFill>
                </a:endParaRPr>
              </a:p>
            </p:txBody>
          </p:sp>
          <p:sp>
            <p:nvSpPr>
              <p:cNvPr id="12" name="Content Placeholder 2">
                <a:extLst>
                  <a:ext uri="{FF2B5EF4-FFF2-40B4-BE49-F238E27FC236}">
                    <a16:creationId xmlns="" xmlns:a16="http://schemas.microsoft.com/office/drawing/2014/main" id="{015C1F96-7D48-4570-8047-2C69B2D475FA}"/>
                  </a:ext>
                </a:extLst>
              </p:cNvPr>
              <p:cNvSpPr txBox="1">
                <a:spLocks/>
              </p:cNvSpPr>
              <p:nvPr/>
            </p:nvSpPr>
            <p:spPr>
              <a:xfrm>
                <a:off x="381000" y="3904081"/>
                <a:ext cx="5271120" cy="464993"/>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itchFamily="34" charset="0"/>
                  <a:buNone/>
                </a:pPr>
                <a:r>
                  <a:rPr lang="bg-BG" sz="2400" b="1" dirty="0" smtClean="0">
                    <a:solidFill>
                      <a:srgbClr val="002060"/>
                    </a:solidFill>
                  </a:rPr>
                  <a:t>ДДФ – ТОТАЛ</a:t>
                </a:r>
                <a:endParaRPr lang="bg-BG" sz="2400" b="1" dirty="0">
                  <a:solidFill>
                    <a:srgbClr val="002060"/>
                  </a:solidFill>
                </a:endParaRPr>
              </a:p>
            </p:txBody>
          </p:sp>
          <p:sp>
            <p:nvSpPr>
              <p:cNvPr id="13" name="Content Placeholder 2">
                <a:extLst>
                  <a:ext uri="{FF2B5EF4-FFF2-40B4-BE49-F238E27FC236}">
                    <a16:creationId xmlns="" xmlns:a16="http://schemas.microsoft.com/office/drawing/2014/main" id="{015C1F96-7D48-4570-8047-2C69B2D475FA}"/>
                  </a:ext>
                </a:extLst>
              </p:cNvPr>
              <p:cNvSpPr txBox="1">
                <a:spLocks/>
              </p:cNvSpPr>
              <p:nvPr/>
            </p:nvSpPr>
            <p:spPr>
              <a:xfrm>
                <a:off x="6491064" y="3904080"/>
                <a:ext cx="1800000" cy="464993"/>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pitchFamily="34" charset="0"/>
                  <a:buNone/>
                </a:pPr>
                <a:r>
                  <a:rPr lang="bg-BG" sz="2400" b="1" dirty="0" smtClean="0">
                    <a:solidFill>
                      <a:srgbClr val="FF0000"/>
                    </a:solidFill>
                  </a:rPr>
                  <a:t>138 061</a:t>
                </a:r>
                <a:endParaRPr lang="bg-BG" sz="2400" b="1" dirty="0">
                  <a:solidFill>
                    <a:srgbClr val="FF0000"/>
                  </a:solidFill>
                </a:endParaRPr>
              </a:p>
            </p:txBody>
          </p:sp>
          <p:sp>
            <p:nvSpPr>
              <p:cNvPr id="14" name="Content Placeholder 2">
                <a:extLst>
                  <a:ext uri="{FF2B5EF4-FFF2-40B4-BE49-F238E27FC236}">
                    <a16:creationId xmlns="" xmlns:a16="http://schemas.microsoft.com/office/drawing/2014/main" id="{015C1F96-7D48-4570-8047-2C69B2D475FA}"/>
                  </a:ext>
                </a:extLst>
              </p:cNvPr>
              <p:cNvSpPr txBox="1">
                <a:spLocks/>
              </p:cNvSpPr>
              <p:nvPr/>
            </p:nvSpPr>
            <p:spPr>
              <a:xfrm>
                <a:off x="6543092" y="4480144"/>
                <a:ext cx="1800000" cy="464993"/>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pitchFamily="34" charset="0"/>
                  <a:buNone/>
                </a:pPr>
                <a:r>
                  <a:rPr lang="bg-BG" sz="2400" b="1" u="sng" dirty="0" smtClean="0">
                    <a:solidFill>
                      <a:srgbClr val="FF0000"/>
                    </a:solidFill>
                  </a:rPr>
                  <a:t>26 625</a:t>
                </a:r>
                <a:endParaRPr lang="bg-BG" sz="2400" b="1" u="sng" dirty="0">
                  <a:solidFill>
                    <a:srgbClr val="FF0000"/>
                  </a:solidFill>
                </a:endParaRPr>
              </a:p>
            </p:txBody>
          </p:sp>
          <p:sp>
            <p:nvSpPr>
              <p:cNvPr id="15" name="Content Placeholder 2">
                <a:extLst>
                  <a:ext uri="{FF2B5EF4-FFF2-40B4-BE49-F238E27FC236}">
                    <a16:creationId xmlns="" xmlns:a16="http://schemas.microsoft.com/office/drawing/2014/main" id="{015C1F96-7D48-4570-8047-2C69B2D475FA}"/>
                  </a:ext>
                </a:extLst>
              </p:cNvPr>
              <p:cNvSpPr txBox="1">
                <a:spLocks/>
              </p:cNvSpPr>
              <p:nvPr/>
            </p:nvSpPr>
            <p:spPr>
              <a:xfrm>
                <a:off x="6543092" y="5056208"/>
                <a:ext cx="1800000" cy="464993"/>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pitchFamily="34" charset="0"/>
                  <a:buNone/>
                </a:pPr>
                <a:r>
                  <a:rPr lang="bg-BG" sz="2400" b="1" dirty="0" smtClean="0">
                    <a:solidFill>
                      <a:srgbClr val="FF0000"/>
                    </a:solidFill>
                  </a:rPr>
                  <a:t>111 435</a:t>
                </a:r>
                <a:endParaRPr lang="bg-BG" sz="2400" b="1" dirty="0">
                  <a:solidFill>
                    <a:srgbClr val="FF0000"/>
                  </a:solidFill>
                </a:endParaRPr>
              </a:p>
            </p:txBody>
          </p:sp>
          <p:sp>
            <p:nvSpPr>
              <p:cNvPr id="16" name="Content Placeholder 2">
                <a:extLst>
                  <a:ext uri="{FF2B5EF4-FFF2-40B4-BE49-F238E27FC236}">
                    <a16:creationId xmlns="" xmlns:a16="http://schemas.microsoft.com/office/drawing/2014/main" id="{015C1F96-7D48-4570-8047-2C69B2D475FA}"/>
                  </a:ext>
                </a:extLst>
              </p:cNvPr>
              <p:cNvSpPr txBox="1">
                <a:spLocks/>
              </p:cNvSpPr>
              <p:nvPr/>
            </p:nvSpPr>
            <p:spPr>
              <a:xfrm>
                <a:off x="2627784" y="4535679"/>
                <a:ext cx="3966592" cy="464993"/>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pitchFamily="34" charset="0"/>
                  <a:buNone/>
                </a:pPr>
                <a:r>
                  <a:rPr lang="bg-BG" sz="2400" b="1" dirty="0" smtClean="0">
                    <a:solidFill>
                      <a:srgbClr val="002060"/>
                    </a:solidFill>
                  </a:rPr>
                  <a:t>Дистриктни грантове:</a:t>
                </a:r>
                <a:endParaRPr lang="bg-BG" sz="2400" b="1" dirty="0">
                  <a:solidFill>
                    <a:srgbClr val="002060"/>
                  </a:solidFill>
                </a:endParaRPr>
              </a:p>
            </p:txBody>
          </p:sp>
          <p:sp>
            <p:nvSpPr>
              <p:cNvPr id="17" name="Content Placeholder 2">
                <a:extLst>
                  <a:ext uri="{FF2B5EF4-FFF2-40B4-BE49-F238E27FC236}">
                    <a16:creationId xmlns="" xmlns:a16="http://schemas.microsoft.com/office/drawing/2014/main" id="{015C1F96-7D48-4570-8047-2C69B2D475FA}"/>
                  </a:ext>
                </a:extLst>
              </p:cNvPr>
              <p:cNvSpPr txBox="1">
                <a:spLocks/>
              </p:cNvSpPr>
              <p:nvPr/>
            </p:nvSpPr>
            <p:spPr>
              <a:xfrm>
                <a:off x="2576500" y="5056208"/>
                <a:ext cx="3966592" cy="464993"/>
              </a:xfrm>
              <a:prstGeom prst="rect">
                <a:avLst/>
              </a:prstGeom>
            </p:spPr>
            <p:txBody>
              <a:bodyPr/>
              <a:lstStyle>
                <a:lvl1pPr marL="342900" indent="-342900" algn="l" defTabSz="457200" rtl="0" eaLnBrk="0" fontAlgn="base" hangingPunct="0">
                  <a:spcBef>
                    <a:spcPct val="20000"/>
                  </a:spcBef>
                  <a:spcAft>
                    <a:spcPct val="0"/>
                  </a:spcAft>
                  <a:buFont typeface="Arial"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buFont typeface="Arial" pitchFamily="34" charset="0"/>
                  <a:buNone/>
                </a:pPr>
                <a:r>
                  <a:rPr lang="bg-BG" sz="2400" b="1" dirty="0" smtClean="0">
                    <a:solidFill>
                      <a:srgbClr val="002060"/>
                    </a:solidFill>
                  </a:rPr>
                  <a:t>Глобални грантове:</a:t>
                </a:r>
                <a:endParaRPr lang="bg-BG" sz="2400" b="1" dirty="0">
                  <a:solidFill>
                    <a:srgbClr val="002060"/>
                  </a:solidFill>
                </a:endParaRPr>
              </a:p>
            </p:txBody>
          </p:sp>
        </p:grpSp>
      </p:grpSp>
    </p:spTree>
    <p:extLst>
      <p:ext uri="{BB962C8B-B14F-4D97-AF65-F5344CB8AC3E}">
        <p14:creationId xmlns:p14="http://schemas.microsoft.com/office/powerpoint/2010/main" val="1198862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2000"/>
                                        <p:tgtEl>
                                          <p:spTgt spid="26"/>
                                        </p:tgtEl>
                                      </p:cBhvr>
                                    </p:animEffect>
                                  </p:childTnLst>
                                </p:cTn>
                              </p:par>
                            </p:childTnLst>
                          </p:cTn>
                        </p:par>
                        <p:par>
                          <p:cTn id="8" fill="hold">
                            <p:stCondLst>
                              <p:cond delay="7000"/>
                            </p:stCondLst>
                            <p:childTnLst>
                              <p:par>
                                <p:cTn id="9" presetID="10" presetClass="entr" presetSubtype="0" fill="hold" nodeType="afterEffect">
                                  <p:stCondLst>
                                    <p:cond delay="300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2000"/>
                                        <p:tgtEl>
                                          <p:spTgt spid="20"/>
                                        </p:tgtEl>
                                      </p:cBhvr>
                                    </p:animEffect>
                                  </p:childTnLst>
                                </p:cTn>
                              </p:par>
                            </p:childTnLst>
                          </p:cTn>
                        </p:par>
                        <p:par>
                          <p:cTn id="12" fill="hold">
                            <p:stCondLst>
                              <p:cond delay="12000"/>
                            </p:stCondLst>
                            <p:childTnLst>
                              <p:par>
                                <p:cTn id="13" presetID="10" presetClass="entr" presetSubtype="0" fill="hold" nodeType="afterEffect">
                                  <p:stCondLst>
                                    <p:cond delay="300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2000"/>
                                        <p:tgtEl>
                                          <p:spTgt spid="28"/>
                                        </p:tgtEl>
                                      </p:cBhvr>
                                    </p:animEffect>
                                  </p:childTnLst>
                                </p:cTn>
                              </p:par>
                            </p:childTnLst>
                          </p:cTn>
                        </p:par>
                        <p:par>
                          <p:cTn id="16" fill="hold">
                            <p:stCondLst>
                              <p:cond delay="17000"/>
                            </p:stCondLst>
                            <p:childTnLst>
                              <p:par>
                                <p:cTn id="17" presetID="10" presetClass="entr" presetSubtype="0" fill="hold" nodeType="afterEffect">
                                  <p:stCondLst>
                                    <p:cond delay="300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2000"/>
                                        <p:tgtEl>
                                          <p:spTgt spid="1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wipe(up)">
                                      <p:cBhvr>
                                        <p:cTn id="24" dur="2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75E9DC-8AB6-4BD0-AD08-A13CCD752010}"/>
              </a:ext>
            </a:extLst>
          </p:cNvPr>
          <p:cNvSpPr>
            <a:spLocks noGrp="1"/>
          </p:cNvSpPr>
          <p:nvPr>
            <p:ph type="title"/>
          </p:nvPr>
        </p:nvSpPr>
        <p:spPr/>
        <p:txBody>
          <a:bodyPr/>
          <a:lstStyle/>
          <a:p>
            <a:r>
              <a:rPr lang="bg-BG" b="1" dirty="0" smtClean="0"/>
              <a:t>КАК ЩЕ ПОСТИГНЕМ ЦЕЛИТЕ ЗА СЛЕДВАЩАТА ГОДИНА?</a:t>
            </a:r>
            <a:endParaRPr lang="bg-BG" b="1" dirty="0"/>
          </a:p>
        </p:txBody>
      </p:sp>
      <p:sp>
        <p:nvSpPr>
          <p:cNvPr id="6" name="Content Placeholder 2">
            <a:extLst>
              <a:ext uri="{FF2B5EF4-FFF2-40B4-BE49-F238E27FC236}">
                <a16:creationId xmlns="" xmlns:a16="http://schemas.microsoft.com/office/drawing/2014/main" id="{015C1F96-7D48-4570-8047-2C69B2D475FA}"/>
              </a:ext>
            </a:extLst>
          </p:cNvPr>
          <p:cNvSpPr>
            <a:spLocks noGrp="1"/>
          </p:cNvSpPr>
          <p:nvPr>
            <p:ph idx="1"/>
          </p:nvPr>
        </p:nvSpPr>
        <p:spPr>
          <a:xfrm>
            <a:off x="2699792" y="1224000"/>
            <a:ext cx="4104456" cy="464993"/>
          </a:xfrm>
        </p:spPr>
        <p:txBody>
          <a:bodyPr/>
          <a:lstStyle/>
          <a:p>
            <a:pPr marL="0" indent="0">
              <a:buNone/>
            </a:pPr>
            <a:r>
              <a:rPr lang="bg-BG" sz="2400" b="1" dirty="0">
                <a:solidFill>
                  <a:srgbClr val="002060"/>
                </a:solidFill>
              </a:rPr>
              <a:t>2</a:t>
            </a:r>
            <a:r>
              <a:rPr lang="bg-BG" sz="2400" b="1" dirty="0" smtClean="0">
                <a:solidFill>
                  <a:srgbClr val="002060"/>
                </a:solidFill>
              </a:rPr>
              <a:t>. ПОВЕЧЕ ДАРЕНИЯ</a:t>
            </a:r>
            <a:endParaRPr lang="bg-BG" sz="2400" b="1" dirty="0">
              <a:solidFill>
                <a:srgbClr val="002060"/>
              </a:solidFill>
            </a:endParaRPr>
          </a:p>
        </p:txBody>
      </p:sp>
      <p:grpSp>
        <p:nvGrpSpPr>
          <p:cNvPr id="3" name="Group 2"/>
          <p:cNvGrpSpPr/>
          <p:nvPr/>
        </p:nvGrpSpPr>
        <p:grpSpPr>
          <a:xfrm>
            <a:off x="1259632" y="1867897"/>
            <a:ext cx="6801339" cy="1857750"/>
            <a:chOff x="0" y="-99392"/>
            <a:chExt cx="9144000" cy="2880000"/>
          </a:xfrm>
        </p:grpSpPr>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77487" y="-99392"/>
              <a:ext cx="4326761" cy="2880000"/>
            </a:xfrm>
            <a:prstGeom prst="rect">
              <a:avLst/>
            </a:prstGeom>
          </p:spPr>
        </p:pic>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9392"/>
              <a:ext cx="2880000" cy="2880000"/>
            </a:xfrm>
            <a:prstGeom prst="rect">
              <a:avLst/>
            </a:prstGeom>
          </p:spPr>
        </p:pic>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4000" y="-99392"/>
              <a:ext cx="2880000" cy="2880000"/>
            </a:xfrm>
            <a:prstGeom prst="rect">
              <a:avLst/>
            </a:prstGeom>
          </p:spPr>
        </p:pic>
      </p:grpSp>
      <p:grpSp>
        <p:nvGrpSpPr>
          <p:cNvPr id="5" name="Group 4"/>
          <p:cNvGrpSpPr/>
          <p:nvPr/>
        </p:nvGrpSpPr>
        <p:grpSpPr>
          <a:xfrm>
            <a:off x="1259633" y="3940019"/>
            <a:ext cx="6801339" cy="2142154"/>
            <a:chOff x="0" y="4149400"/>
            <a:chExt cx="9144000" cy="2880000"/>
          </a:xfrm>
        </p:grpSpPr>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27164" y="4149400"/>
              <a:ext cx="4465116" cy="2880000"/>
            </a:xfrm>
            <a:prstGeom prst="rect">
              <a:avLst/>
            </a:prstGeom>
          </p:spPr>
        </p:pic>
        <p:pic>
          <p:nvPicPr>
            <p:cNvPr id="23" name="Picture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4149400"/>
              <a:ext cx="2880000" cy="2880000"/>
            </a:xfrm>
            <a:prstGeom prst="rect">
              <a:avLst/>
            </a:prstGeom>
          </p:spPr>
        </p:pic>
        <p:pic>
          <p:nvPicPr>
            <p:cNvPr id="24" name="Picture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64000" y="4149400"/>
              <a:ext cx="2880000" cy="2880000"/>
            </a:xfrm>
            <a:prstGeom prst="rect">
              <a:avLst/>
            </a:prstGeom>
          </p:spPr>
        </p:pic>
      </p:grpSp>
      <p:sp>
        <p:nvSpPr>
          <p:cNvPr id="28" name="Content Placeholder 2">
            <a:extLst>
              <a:ext uri="{FF2B5EF4-FFF2-40B4-BE49-F238E27FC236}">
                <a16:creationId xmlns="" xmlns:a16="http://schemas.microsoft.com/office/drawing/2014/main" id="{015C1F96-7D48-4570-8047-2C69B2D475FA}"/>
              </a:ext>
            </a:extLst>
          </p:cNvPr>
          <p:cNvSpPr txBox="1">
            <a:spLocks/>
          </p:cNvSpPr>
          <p:nvPr/>
        </p:nvSpPr>
        <p:spPr>
          <a:xfrm>
            <a:off x="198174" y="2141995"/>
            <a:ext cx="1061458" cy="707886"/>
          </a:xfrm>
          <a:prstGeom prst="rect">
            <a:avLst/>
          </a:prstGeom>
        </p:spPr>
        <p:txBody>
          <a:bodyPr wrap="square">
            <a:spAutoFit/>
          </a:bodyPr>
          <a:lstStyle>
            <a:lvl1pPr marL="342900" indent="-342900" algn="l" defTabSz="457200" rtl="0" eaLnBrk="0" fontAlgn="base" hangingPunct="0">
              <a:spcBef>
                <a:spcPct val="20000"/>
              </a:spcBef>
              <a:spcAft>
                <a:spcPct val="0"/>
              </a:spcAft>
              <a:buFont typeface="Arial"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pitchFamily="34" charset="0"/>
              <a:buNone/>
            </a:pPr>
            <a:r>
              <a:rPr lang="bg-BG" sz="4000" b="1" dirty="0" smtClean="0">
                <a:solidFill>
                  <a:srgbClr val="FF0000"/>
                </a:solidFill>
              </a:rPr>
              <a:t>3%</a:t>
            </a:r>
            <a:endParaRPr lang="bg-BG" sz="4000" b="1" dirty="0">
              <a:solidFill>
                <a:srgbClr val="FF0000"/>
              </a:solidFill>
            </a:endParaRPr>
          </a:p>
        </p:txBody>
      </p:sp>
      <p:sp>
        <p:nvSpPr>
          <p:cNvPr id="29" name="Content Placeholder 2">
            <a:extLst>
              <a:ext uri="{FF2B5EF4-FFF2-40B4-BE49-F238E27FC236}">
                <a16:creationId xmlns="" xmlns:a16="http://schemas.microsoft.com/office/drawing/2014/main" id="{015C1F96-7D48-4570-8047-2C69B2D475FA}"/>
              </a:ext>
            </a:extLst>
          </p:cNvPr>
          <p:cNvSpPr txBox="1">
            <a:spLocks/>
          </p:cNvSpPr>
          <p:nvPr/>
        </p:nvSpPr>
        <p:spPr>
          <a:xfrm>
            <a:off x="198174" y="4303210"/>
            <a:ext cx="1061458" cy="707886"/>
          </a:xfrm>
          <a:prstGeom prst="rect">
            <a:avLst/>
          </a:prstGeom>
        </p:spPr>
        <p:txBody>
          <a:bodyPr wrap="square">
            <a:spAutoFit/>
          </a:bodyPr>
          <a:lstStyle>
            <a:lvl1pPr marL="342900" indent="-342900" algn="l" defTabSz="457200" rtl="0" eaLnBrk="0" fontAlgn="base" hangingPunct="0">
              <a:spcBef>
                <a:spcPct val="20000"/>
              </a:spcBef>
              <a:spcAft>
                <a:spcPct val="0"/>
              </a:spcAft>
              <a:buFont typeface="Arial"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pitchFamily="34" charset="0"/>
              <a:buNone/>
            </a:pPr>
            <a:r>
              <a:rPr lang="bg-BG" sz="4000" b="1" dirty="0" smtClean="0">
                <a:solidFill>
                  <a:srgbClr val="FF0000"/>
                </a:solidFill>
              </a:rPr>
              <a:t>2</a:t>
            </a:r>
            <a:r>
              <a:rPr lang="en-US" sz="4000" b="1" dirty="0" smtClean="0">
                <a:solidFill>
                  <a:srgbClr val="FF0000"/>
                </a:solidFill>
              </a:rPr>
              <a:t>K</a:t>
            </a:r>
            <a:endParaRPr lang="bg-BG" sz="4000" b="1" dirty="0">
              <a:solidFill>
                <a:srgbClr val="FF0000"/>
              </a:solidFill>
            </a:endParaRPr>
          </a:p>
        </p:txBody>
      </p:sp>
    </p:spTree>
    <p:extLst>
      <p:ext uri="{BB962C8B-B14F-4D97-AF65-F5344CB8AC3E}">
        <p14:creationId xmlns:p14="http://schemas.microsoft.com/office/powerpoint/2010/main" val="15732365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75E9DC-8AB6-4BD0-AD08-A13CCD752010}"/>
              </a:ext>
            </a:extLst>
          </p:cNvPr>
          <p:cNvSpPr>
            <a:spLocks noGrp="1"/>
          </p:cNvSpPr>
          <p:nvPr>
            <p:ph type="title"/>
          </p:nvPr>
        </p:nvSpPr>
        <p:spPr/>
        <p:txBody>
          <a:bodyPr/>
          <a:lstStyle/>
          <a:p>
            <a:r>
              <a:rPr lang="bg-BG" b="1" dirty="0" smtClean="0"/>
              <a:t>КАК ЩЕ ПОСТИГНЕМ ЦЕЛИТЕ ЗА СЛЕДВАЩАТА ГОДИНА?</a:t>
            </a:r>
            <a:endParaRPr lang="bg-BG" b="1" dirty="0"/>
          </a:p>
        </p:txBody>
      </p:sp>
      <p:sp>
        <p:nvSpPr>
          <p:cNvPr id="6" name="Content Placeholder 2">
            <a:extLst>
              <a:ext uri="{FF2B5EF4-FFF2-40B4-BE49-F238E27FC236}">
                <a16:creationId xmlns="" xmlns:a16="http://schemas.microsoft.com/office/drawing/2014/main" id="{015C1F96-7D48-4570-8047-2C69B2D475FA}"/>
              </a:ext>
            </a:extLst>
          </p:cNvPr>
          <p:cNvSpPr>
            <a:spLocks noGrp="1"/>
          </p:cNvSpPr>
          <p:nvPr>
            <p:ph idx="1"/>
          </p:nvPr>
        </p:nvSpPr>
        <p:spPr>
          <a:xfrm>
            <a:off x="3461116" y="1451839"/>
            <a:ext cx="2221768" cy="464993"/>
          </a:xfrm>
        </p:spPr>
        <p:txBody>
          <a:bodyPr/>
          <a:lstStyle/>
          <a:p>
            <a:pPr marL="0" indent="0">
              <a:buNone/>
            </a:pPr>
            <a:r>
              <a:rPr lang="bg-BG" sz="2400" b="1" dirty="0" smtClean="0">
                <a:solidFill>
                  <a:srgbClr val="002060"/>
                </a:solidFill>
                <a:effectLst>
                  <a:outerShdw blurRad="38100" dist="38100" dir="2700000" algn="tl">
                    <a:srgbClr val="000000">
                      <a:alpha val="43137"/>
                    </a:srgbClr>
                  </a:outerShdw>
                </a:effectLst>
              </a:rPr>
              <a:t>3. ПОЛИО +</a:t>
            </a:r>
            <a:endParaRPr lang="bg-BG" sz="2400" b="1" dirty="0">
              <a:solidFill>
                <a:srgbClr val="002060"/>
              </a:solidFill>
              <a:effectLst>
                <a:outerShdw blurRad="38100" dist="38100" dir="2700000" algn="tl">
                  <a:srgbClr val="000000">
                    <a:alpha val="43137"/>
                  </a:srgbClr>
                </a:outerShdw>
              </a:effectLst>
            </a:endParaRPr>
          </a:p>
        </p:txBody>
      </p:sp>
      <p:pic>
        <p:nvPicPr>
          <p:cNvPr id="20" name="Picture 19">
            <a:extLst>
              <a:ext uri="{FF2B5EF4-FFF2-40B4-BE49-F238E27FC236}">
                <a16:creationId xmlns:a16="http://schemas.microsoft.com/office/drawing/2014/main" xmlns="" id="{3091CB4C-F9F4-4130-9521-2C1BF1F9BD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04864"/>
            <a:ext cx="9144000" cy="3362370"/>
          </a:xfrm>
          <a:prstGeom prst="rect">
            <a:avLst/>
          </a:prstGeom>
        </p:spPr>
      </p:pic>
      <p:grpSp>
        <p:nvGrpSpPr>
          <p:cNvPr id="3" name="Group 2"/>
          <p:cNvGrpSpPr/>
          <p:nvPr/>
        </p:nvGrpSpPr>
        <p:grpSpPr>
          <a:xfrm>
            <a:off x="0" y="1340768"/>
            <a:ext cx="9144000" cy="4694452"/>
            <a:chOff x="0" y="1288901"/>
            <a:chExt cx="9144000" cy="4694452"/>
          </a:xfrm>
        </p:grpSpPr>
        <p:pic>
          <p:nvPicPr>
            <p:cNvPr id="21" name="Picture 20"/>
            <p:cNvPicPr>
              <a:picLocks noChangeAspect="1"/>
            </p:cNvPicPr>
            <p:nvPr/>
          </p:nvPicPr>
          <p:blipFill rotWithShape="1">
            <a:blip r:embed="rId3" cstate="print">
              <a:extLst>
                <a:ext uri="{28A0092B-C50C-407E-A947-70E740481C1C}">
                  <a14:useLocalDpi xmlns:a14="http://schemas.microsoft.com/office/drawing/2010/main" val="0"/>
                </a:ext>
              </a:extLst>
            </a:blip>
            <a:srcRect l="7158"/>
            <a:stretch/>
          </p:blipFill>
          <p:spPr>
            <a:xfrm>
              <a:off x="5875156" y="1288901"/>
              <a:ext cx="3268844" cy="4694452"/>
            </a:xfrm>
            <a:prstGeom prst="rect">
              <a:avLst/>
            </a:prstGeom>
          </p:spPr>
        </p:pic>
        <p:pic>
          <p:nvPicPr>
            <p:cNvPr id="22" name="Picture 21"/>
            <p:cNvPicPr>
              <a:picLocks noChangeAspect="1"/>
            </p:cNvPicPr>
            <p:nvPr/>
          </p:nvPicPr>
          <p:blipFill rotWithShape="1">
            <a:blip r:embed="rId4">
              <a:extLst>
                <a:ext uri="{28A0092B-C50C-407E-A947-70E740481C1C}">
                  <a14:useLocalDpi xmlns:a14="http://schemas.microsoft.com/office/drawing/2010/main" val="0"/>
                </a:ext>
              </a:extLst>
            </a:blip>
            <a:srcRect r="5666"/>
            <a:stretch/>
          </p:blipFill>
          <p:spPr>
            <a:xfrm>
              <a:off x="0" y="1288901"/>
              <a:ext cx="5904656" cy="4694452"/>
            </a:xfrm>
            <a:prstGeom prst="rect">
              <a:avLst/>
            </a:prstGeom>
          </p:spPr>
        </p:pic>
      </p:grpSp>
      <p:grpSp>
        <p:nvGrpSpPr>
          <p:cNvPr id="5" name="Group 4"/>
          <p:cNvGrpSpPr/>
          <p:nvPr/>
        </p:nvGrpSpPr>
        <p:grpSpPr>
          <a:xfrm>
            <a:off x="0" y="1357241"/>
            <a:ext cx="9144000" cy="4677978"/>
            <a:chOff x="0" y="1357241"/>
            <a:chExt cx="9144000" cy="4677978"/>
          </a:xfrm>
        </p:grpSpPr>
        <p:pic>
          <p:nvPicPr>
            <p:cNvPr id="23" name="Picture 22">
              <a:extLst>
                <a:ext uri="{FF2B5EF4-FFF2-40B4-BE49-F238E27FC236}">
                  <a16:creationId xmlns:a16="http://schemas.microsoft.com/office/drawing/2014/main" xmlns="" id="{6C96FDEF-B415-41DE-885C-F39818F259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357242"/>
              <a:ext cx="7016966" cy="4677977"/>
            </a:xfrm>
            <a:prstGeom prst="rect">
              <a:avLst/>
            </a:prstGeom>
            <a:ln>
              <a:noFill/>
            </a:ln>
            <a:effectLst/>
          </p:spPr>
        </p:pic>
        <p:pic>
          <p:nvPicPr>
            <p:cNvPr id="24" name="Picture 23">
              <a:extLst>
                <a:ext uri="{FF2B5EF4-FFF2-40B4-BE49-F238E27FC236}">
                  <a16:creationId xmlns:a16="http://schemas.microsoft.com/office/drawing/2014/main" xmlns="" id="{B50AE999-D44C-4A06-8478-F07D6ECC92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06696" y="1357241"/>
              <a:ext cx="6237304" cy="4677978"/>
            </a:xfrm>
            <a:prstGeom prst="rect">
              <a:avLst/>
            </a:prstGeom>
            <a:ln w="19050">
              <a:solidFill>
                <a:schemeClr val="tx2"/>
              </a:solidFill>
            </a:ln>
            <a:effectLst/>
          </p:spPr>
        </p:pic>
      </p:grpSp>
    </p:spTree>
    <p:extLst>
      <p:ext uri="{BB962C8B-B14F-4D97-AF65-F5344CB8AC3E}">
        <p14:creationId xmlns:p14="http://schemas.microsoft.com/office/powerpoint/2010/main" val="456431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3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edge">
                                      <p:cBhvr>
                                        <p:cTn id="12" dur="3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plate DTeamPresentationsSlive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 DTeamPresentationsSliven</Template>
  <TotalTime>668</TotalTime>
  <Words>708</Words>
  <Application>Microsoft Office PowerPoint</Application>
  <PresentationFormat>On-screen Show (4:3)</PresentationFormat>
  <Paragraphs>108</Paragraphs>
  <Slides>15</Slides>
  <Notes>4</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15</vt:i4>
      </vt:variant>
    </vt:vector>
  </HeadingPairs>
  <TitlesOfParts>
    <vt:vector size="29" baseType="lpstr">
      <vt:lpstr>MS PGothic</vt:lpstr>
      <vt:lpstr>MS PGothic</vt:lpstr>
      <vt:lpstr>宋体</vt:lpstr>
      <vt:lpstr>Arial</vt:lpstr>
      <vt:lpstr>Arial Narrow</vt:lpstr>
      <vt:lpstr>Calibri</vt:lpstr>
      <vt:lpstr>Georgia</vt:lpstr>
      <vt:lpstr>Mangal</vt:lpstr>
      <vt:lpstr>Times New Roman</vt:lpstr>
      <vt:lpstr>ヒラギノ角ゴ Pro W3</vt:lpstr>
      <vt:lpstr>Template DTeamPresentationsSliven</vt:lpstr>
      <vt:lpstr>Custom Design</vt:lpstr>
      <vt:lpstr>2_Custom Design</vt:lpstr>
      <vt:lpstr>3_Custom Design</vt:lpstr>
      <vt:lpstr>PowerPoint Presentation</vt:lpstr>
      <vt:lpstr>PowerPoint Presentation</vt:lpstr>
      <vt:lpstr>Как помагаме на общността</vt:lpstr>
      <vt:lpstr>МИСИЯ И ВИЗИЯ, КОИТО ВДЪХНОВЯВАТ и СВЪРЗВАТ МИЛИОНИ</vt:lpstr>
      <vt:lpstr>КАКВО ПОСТИГНАХМЕ ПРЕЗ ПОСЛЕДНИТЕ ГОДИНИ?</vt:lpstr>
      <vt:lpstr>КАКВО ПОСТИГНАХМЕ ПРЕЗ ПОСЛЕДНИТЕ ГОДИНИ?</vt:lpstr>
      <vt:lpstr>КАК ЩЕ ПОСТИГНЕМ ЦЕЛИТЕ ЗА СЛЕДВАЩАТА ГОДИНА?</vt:lpstr>
      <vt:lpstr>КАК ЩЕ ПОСТИГНЕМ ЦЕЛИТЕ ЗА СЛЕДВАЩАТА ГОДИНА?</vt:lpstr>
      <vt:lpstr>КАК ЩЕ ПОСТИГНЕМ ЦЕЛИТЕ ЗА СЛЕДВАЩАТА ГОДИНА?</vt:lpstr>
      <vt:lpstr>КАК ЩЕ ПОСТИГНЕМ ЦЕЛИТЕ ЗА СЛЕДВАЩАТА ГОДИНА?</vt:lpstr>
      <vt:lpstr>КАКВО ПОВЕЧЕ?     КАКВО ДА ПОДОБРИМ?</vt:lpstr>
      <vt:lpstr>КАКВО ПОВЕЧЕ?     КАКВО ДА ПОДОБРИМ?</vt:lpstr>
      <vt:lpstr>КАКВО ПОВЕЧЕ?     КАКВО ДА ПОДОБРИМ?</vt:lpstr>
      <vt:lpstr>КАКВО ПОВЕЧЕ?     КАКВО ДА ПОДОБРИМ?</vt:lpstr>
      <vt:lpstr>На добър час!</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Предстоящи събития в Д2482</dc:title>
  <dc:creator>XXX</dc:creator>
  <cp:lastModifiedBy>User</cp:lastModifiedBy>
  <cp:revision>91</cp:revision>
  <cp:lastPrinted>2018-02-13T16:30:21Z</cp:lastPrinted>
  <dcterms:created xsi:type="dcterms:W3CDTF">2018-02-05T13:47:10Z</dcterms:created>
  <dcterms:modified xsi:type="dcterms:W3CDTF">2019-02-22T06:29:44Z</dcterms:modified>
</cp:coreProperties>
</file>