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344" r:id="rId5"/>
    <p:sldId id="345" r:id="rId6"/>
    <p:sldId id="346" r:id="rId7"/>
    <p:sldId id="264" r:id="rId8"/>
    <p:sldId id="347" r:id="rId9"/>
    <p:sldId id="266" r:id="rId10"/>
    <p:sldId id="348" r:id="rId11"/>
    <p:sldId id="349" r:id="rId12"/>
    <p:sldId id="350" r:id="rId13"/>
    <p:sldId id="351" r:id="rId14"/>
    <p:sldId id="352" r:id="rId15"/>
    <p:sldId id="353" r:id="rId16"/>
    <p:sldId id="274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66" r:id="rId30"/>
    <p:sldId id="367" r:id="rId31"/>
    <p:sldId id="368" r:id="rId32"/>
    <p:sldId id="369" r:id="rId33"/>
    <p:sldId id="370" r:id="rId34"/>
    <p:sldId id="371" r:id="rId35"/>
    <p:sldId id="372" r:id="rId36"/>
    <p:sldId id="293" r:id="rId37"/>
    <p:sldId id="373" r:id="rId38"/>
    <p:sldId id="374" r:id="rId39"/>
    <p:sldId id="375" r:id="rId40"/>
    <p:sldId id="376" r:id="rId41"/>
    <p:sldId id="377" r:id="rId42"/>
    <p:sldId id="378" r:id="rId43"/>
    <p:sldId id="379" r:id="rId44"/>
    <p:sldId id="380" r:id="rId45"/>
    <p:sldId id="381" r:id="rId46"/>
    <p:sldId id="382" r:id="rId47"/>
    <p:sldId id="383" r:id="rId48"/>
    <p:sldId id="384" r:id="rId49"/>
    <p:sldId id="385" r:id="rId50"/>
    <p:sldId id="386" r:id="rId51"/>
    <p:sldId id="387" r:id="rId52"/>
    <p:sldId id="388" r:id="rId53"/>
    <p:sldId id="389" r:id="rId54"/>
    <p:sldId id="390" r:id="rId55"/>
    <p:sldId id="391" r:id="rId56"/>
    <p:sldId id="392" r:id="rId57"/>
    <p:sldId id="393" r:id="rId58"/>
    <p:sldId id="394" r:id="rId59"/>
    <p:sldId id="395" r:id="rId60"/>
    <p:sldId id="396" r:id="rId61"/>
    <p:sldId id="397" r:id="rId62"/>
    <p:sldId id="398" r:id="rId63"/>
    <p:sldId id="399" r:id="rId64"/>
    <p:sldId id="400" r:id="rId65"/>
    <p:sldId id="401" r:id="rId66"/>
    <p:sldId id="402" r:id="rId67"/>
    <p:sldId id="403" r:id="rId68"/>
    <p:sldId id="404" r:id="rId69"/>
    <p:sldId id="405" r:id="rId70"/>
    <p:sldId id="406" r:id="rId71"/>
    <p:sldId id="407" r:id="rId72"/>
    <p:sldId id="408" r:id="rId73"/>
    <p:sldId id="409" r:id="rId74"/>
    <p:sldId id="410" r:id="rId75"/>
    <p:sldId id="411" r:id="rId76"/>
    <p:sldId id="412" r:id="rId77"/>
    <p:sldId id="413" r:id="rId78"/>
    <p:sldId id="414" r:id="rId79"/>
    <p:sldId id="415" r:id="rId80"/>
    <p:sldId id="416" r:id="rId81"/>
    <p:sldId id="417" r:id="rId82"/>
    <p:sldId id="418" r:id="rId83"/>
    <p:sldId id="419" r:id="rId84"/>
    <p:sldId id="343" r:id="rId85"/>
  </p:sldIdLst>
  <p:sldSz cx="9144000" cy="6858000" type="screen4x3"/>
  <p:notesSz cx="6858000" cy="9144000"/>
  <p:defaultTextStyle>
    <a:defPPr>
      <a:defRPr lang="bg-BG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AA600"/>
    <a:srgbClr val="F5A81C"/>
    <a:srgbClr val="FDB917"/>
    <a:srgbClr val="FFAF1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137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-140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tableStyles" Target="tableStyle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viewProps" Target="viewProps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77932833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6355985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879186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812429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1295107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4314857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9267667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515110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164798001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5559586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24531848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4D7B8-F0C7-41DD-8396-631DAF90327F}" type="datetimeFigureOut">
              <a:rPr lang="bg-BG" smtClean="0"/>
              <a:t>16.2.2019 г.</a:t>
            </a:fld>
            <a:endParaRPr lang="bg-BG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bg-BG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9A956-841F-4FA1-BDBA-C8C1D26B35EA}" type="slidenum">
              <a:rPr lang="bg-BG" smtClean="0"/>
              <a:t>‹#›</a:t>
            </a:fld>
            <a:endParaRPr lang="bg-BG"/>
          </a:p>
        </p:txBody>
      </p:sp>
    </p:spTree>
    <p:extLst>
      <p:ext uri="{BB962C8B-B14F-4D97-AF65-F5344CB8AC3E}">
        <p14:creationId xmlns:p14="http://schemas.microsoft.com/office/powerpoint/2010/main" val="3110343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.png"/><Relationship Id="rId5" Type="http://schemas.microsoft.com/office/2007/relationships/hdphoto" Target="../media/hdphoto1.wdp"/><Relationship Id="rId4" Type="http://schemas.openxmlformats.org/officeDocument/2006/relationships/image" Target="../media/image2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microsoft.com/office/2007/relationships/hdphoto" Target="../media/hdphoto2.wdp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1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2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4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s/_rels/slide8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3782" y="80963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2289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85553" y="1325535"/>
            <a:ext cx="2178004" cy="302214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1974041" y="4430801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Пламен Цветков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049612" y="48506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Русе Дунав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836522" y="764150"/>
            <a:ext cx="50754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СЕКРЕТАР НА ДИСТРИКТА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222567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2324" y="4308440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Любомир Борисов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14337" y="47363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Габрово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7465" y="1224037"/>
            <a:ext cx="2409078" cy="300939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3370453" y="4284330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Даниел Похомов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75204" y="4691436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Каварна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96444" y="604958"/>
            <a:ext cx="490230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ЦЕРЕМОНИАЛМАЙСТОРИ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12" name="Picture 2" descr="D:\rotary\0000 Vesko\team presents\original\daniel-small.jpg"/>
          <p:cNvPicPr>
            <a:picLocks noChangeAspect="1" noChangeArrowheads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4021" y="1250508"/>
            <a:ext cx="2362200" cy="2895600"/>
          </a:xfrm>
          <a:prstGeom prst="rect">
            <a:avLst/>
          </a:prstGeom>
          <a:noFill/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1137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04443" y="318932"/>
            <a:ext cx="656141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Издател на регионално списание </a:t>
            </a:r>
            <a:endParaRPr lang="bg-BG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„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Ротари на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Балканите“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76036" y="4443522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Наско Начев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47635" y="4850628"/>
            <a:ext cx="26424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Пловдив Пълдин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263" y="1277877"/>
            <a:ext cx="2443772" cy="3084372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47009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8650" y="1287370"/>
            <a:ext cx="3562350" cy="364807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836522" y="764150"/>
            <a:ext cx="491512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ЮРИСТИ НА ДИСТРИКТА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0596" y="1372085"/>
            <a:ext cx="1668484" cy="25160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TextBox 8"/>
          <p:cNvSpPr txBox="1"/>
          <p:nvPr/>
        </p:nvSpPr>
        <p:spPr>
          <a:xfrm>
            <a:off x="3813469" y="4093774"/>
            <a:ext cx="4601029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000" b="1" dirty="0">
                <a:solidFill>
                  <a:srgbClr val="DAA600"/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Лилян</a:t>
            </a:r>
            <a:r>
              <a:rPr lang="bg-BG" sz="3000" b="1" dirty="0">
                <a:solidFill>
                  <a:srgbClr val="FFC000"/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  <a:r>
              <a:rPr lang="bg-BG" sz="3000" b="1" dirty="0">
                <a:solidFill>
                  <a:srgbClr val="F5A81C"/>
                </a:solidFill>
                <a:latin typeface="Arial Black" panose="020B0A04020102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Сираков</a:t>
            </a:r>
            <a:endParaRPr lang="en-US" sz="3000" dirty="0">
              <a:solidFill>
                <a:srgbClr val="F5A81C"/>
              </a:solidFill>
              <a:latin typeface="Arial Black" panose="020B0A04020102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889040" y="4563203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dirty="0">
                <a:solidFill>
                  <a:schemeClr val="bg1"/>
                </a:solidFill>
                <a:latin typeface="Arial" panose="020B0604020202020204" pitchFamily="34" charset="0"/>
                <a:ea typeface="Open Sans Condensed" panose="020B0806030504020204" pitchFamily="34" charset="0"/>
                <a:cs typeface="Arial" panose="020B0604020202020204" pitchFamily="34" charset="0"/>
              </a:rPr>
              <a:t>РК Смолян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76866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05300" y="365128"/>
            <a:ext cx="617348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Координация при хуманитарни </a:t>
            </a:r>
            <a:endParaRPr lang="bg-BG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акции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и връзки с НПО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1959" y="4521552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Атанас Атанасов, </a:t>
            </a:r>
            <a:r>
              <a:rPr lang="bg-BG" sz="28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7100" y="492865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Шумен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7103" y="1319235"/>
            <a:ext cx="2418549" cy="306036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363101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11238" y="365125"/>
            <a:ext cx="496161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ИСТОРИК НА ДИСТРИКТА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51959" y="4521552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Цвятко Кадийски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67100" y="492865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4118" y="1154656"/>
            <a:ext cx="2413342" cy="31517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05388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289467" y="1963881"/>
            <a:ext cx="800099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АСИСТЕНТ</a:t>
            </a:r>
          </a:p>
          <a:p>
            <a:pPr algn="ctr"/>
            <a:r>
              <a:rPr lang="bg-BG" sz="4800" dirty="0">
                <a:solidFill>
                  <a:srgbClr val="C00000"/>
                </a:solidFill>
                <a:latin typeface="Arial Black" panose="020B0A04020102020204" pitchFamily="34" charset="0"/>
              </a:rPr>
              <a:t>ГУВЕРНЬОРИ</a:t>
            </a:r>
          </a:p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2019-2020 г.</a:t>
            </a:r>
            <a:endParaRPr lang="bg-BG" sz="4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964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76754" y="138303"/>
            <a:ext cx="45320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КООРДИНАТОР НА АДГ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2259" y="4392362"/>
            <a:ext cx="3759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Веселин Димитров, ПДГ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3776" y="4850628"/>
            <a:ext cx="288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 Приморие</a:t>
            </a:r>
          </a:p>
        </p:txBody>
      </p:sp>
      <p:pic>
        <p:nvPicPr>
          <p:cNvPr id="9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41" y="1227135"/>
            <a:ext cx="2253648" cy="2853645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397666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8" y="365125"/>
            <a:ext cx="2646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58440" y="4521552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Иван Ценов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73581" y="492865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7846" y="1212683"/>
            <a:ext cx="2388396" cy="31845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5681095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8" y="365125"/>
            <a:ext cx="2646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2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0986" y="1099763"/>
            <a:ext cx="2651261" cy="321823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2296160" y="4353447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Константин Янакиев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371731" y="4912974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Сердика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69295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33958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38948" y="1963881"/>
            <a:ext cx="6016337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5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ЕКИП НА </a:t>
            </a:r>
            <a:r>
              <a:rPr lang="bg-BG" sz="5400" dirty="0">
                <a:solidFill>
                  <a:srgbClr val="C00000"/>
                </a:solidFill>
                <a:latin typeface="Arial Black" panose="020B0A04020102020204" pitchFamily="34" charset="0"/>
              </a:rPr>
              <a:t>ГУВЕРНЬОРА</a:t>
            </a:r>
          </a:p>
          <a:p>
            <a:pPr algn="ctr"/>
            <a:r>
              <a:rPr lang="bg-BG" sz="54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2019-2020 г.</a:t>
            </a:r>
            <a:endParaRPr lang="bg-BG" sz="54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46209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8" y="365125"/>
            <a:ext cx="2646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3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96160" y="4353447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Людмила Бързанова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71731" y="4912974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Самоков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3309" y="1122958"/>
            <a:ext cx="3777470" cy="305345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522897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5" y="365125"/>
            <a:ext cx="2646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094357" y="4291101"/>
            <a:ext cx="482362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Димитрина Харамийска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67831" y="48506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Петрич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0574" y="1111610"/>
            <a:ext cx="2396577" cy="3024806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84654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6" y="365125"/>
            <a:ext cx="264687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58505" y="4323321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Николай Александров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434076" y="488284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Видин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9646" y="1194633"/>
            <a:ext cx="2278745" cy="289083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40110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9" y="365125"/>
            <a:ext cx="2646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5770" y="4291101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Румен Йорданов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61341" y="48506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Свищов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3443" y="1111612"/>
            <a:ext cx="2456663" cy="294163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08501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9" y="365125"/>
            <a:ext cx="2646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402905" y="48506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Пазарджик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420095" y="4451788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Нина Лискова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2" descr="D:\rotary\0000 Vesko\team presents\komiteta\nina liskov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3415" y="1176104"/>
            <a:ext cx="2055760" cy="309053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133886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9" y="365125"/>
            <a:ext cx="2646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61341" y="4850628"/>
            <a:ext cx="254086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Пловдив Филипопол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8531" y="4451788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Веселин Павлов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16431" y="1102072"/>
            <a:ext cx="2062082" cy="3238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93534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68609" y="365125"/>
            <a:ext cx="264687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9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61341" y="48506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Момчилград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378531" y="4451788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Мехмед Исмаил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4005" y="1087933"/>
            <a:ext cx="2681469" cy="32209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81295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10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04899" y="4280710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Благой Балутев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66900" y="4803930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Димитровград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54823" y="1101221"/>
            <a:ext cx="2301176" cy="294163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24660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11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67245" y="4228755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Росен Гогошев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29246" y="4751975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Стара Загора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6411" y="1049264"/>
            <a:ext cx="2342692" cy="2941633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19351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6072" y="4291101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Калоян Ганев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8073" y="4814321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775" y="1111610"/>
            <a:ext cx="2251618" cy="294163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87883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873776" y="743368"/>
            <a:ext cx="271901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ДГ 2019-2020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769538" y="4443522"/>
            <a:ext cx="2988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Митко Минев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28829" y="48506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32" y="1330912"/>
            <a:ext cx="2364474" cy="298428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588723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13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8418" y="4239146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Николай Костов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0419" y="4762366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Силистра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8864" y="1046955"/>
            <a:ext cx="2280137" cy="295433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324947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14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8418" y="4239146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Георги Панов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0419" y="4762366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Добрич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61175" y="1027909"/>
            <a:ext cx="2661745" cy="301468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77820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8418" y="4239146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Георги Куртев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60419" y="4762366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Варна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4673" y="1038400"/>
            <a:ext cx="2274744" cy="31300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8310830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16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408809" y="4228756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Иван Иванов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70810" y="4751976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Айтос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75949" y="1049265"/>
            <a:ext cx="2266742" cy="294163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25566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17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46464" y="4239146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Динко Димитров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08465" y="4762366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 Приморие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12" y="1059655"/>
            <a:ext cx="2228128" cy="294163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74860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56399" y="365125"/>
            <a:ext cx="287129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АДГ - ЗОНА 18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91532" y="4239146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Симеон Симеонов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81761" y="4762366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Разград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1634" y="1027906"/>
            <a:ext cx="2140827" cy="32112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9711440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84421" y="1905506"/>
            <a:ext cx="5181597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КОМИТЕТИ НА</a:t>
            </a:r>
          </a:p>
          <a:p>
            <a:pPr algn="ctr"/>
            <a:r>
              <a:rPr lang="bg-BG" sz="4800" dirty="0">
                <a:solidFill>
                  <a:srgbClr val="C00000"/>
                </a:solidFill>
                <a:latin typeface="Arial Black" panose="020B0A04020102020204" pitchFamily="34" charset="0"/>
              </a:rPr>
              <a:t>ДИСТРИКТА</a:t>
            </a:r>
          </a:p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2019-2020 г.</a:t>
            </a:r>
            <a:endParaRPr lang="bg-BG" sz="4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5906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59745" y="365125"/>
            <a:ext cx="786465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РАЗВИТИЕ НА ЧЛЕНСТВОТО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707748" y="4353144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Нина Митева, </a:t>
            </a:r>
            <a:r>
              <a:rPr lang="bg-BG" sz="28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707748" y="4736328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Плевен Центрум</a:t>
            </a:r>
          </a:p>
        </p:txBody>
      </p:sp>
      <p:pic>
        <p:nvPicPr>
          <p:cNvPr id="9" name="Picture 3" descr="D:\rotary\0000 Vesko\team presents\original\Images\IMG_0857 (2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9738" y="1070652"/>
            <a:ext cx="2625725" cy="307447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040920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6644" y="279472"/>
            <a:ext cx="65037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ФОНДАЦИЯ РОТАРИ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14845" y="4411345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Виолина Костова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91195" y="4821136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Сити</a:t>
            </a:r>
          </a:p>
        </p:txBody>
      </p:sp>
      <p:pic>
        <p:nvPicPr>
          <p:cNvPr id="9" name="Picture 2" descr="D:\rotary\0000 Vesko\team presents\original\violina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3450" y="1144509"/>
            <a:ext cx="2485190" cy="3120562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90736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316182" y="4324460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Красимир Ганчев, 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92532" y="4723300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29309" y="103516"/>
            <a:ext cx="8876148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КВАЛИФИКАЦИЯ И ОБУЧЕНИЕ НА КЛУБОВЕТЕ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9" name="Picture 2" descr="D:\rotary\0000 Vesko\team presents\original\krasi-ganchev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0599" y="1057623"/>
            <a:ext cx="2453571" cy="3120562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733079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8326" y="743368"/>
            <a:ext cx="2989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ПДГ 2018-2019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69538" y="4443522"/>
            <a:ext cx="2988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Веселин Димитров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3776" y="4850628"/>
            <a:ext cx="288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 Приморие</a:t>
            </a:r>
          </a:p>
        </p:txBody>
      </p:sp>
      <p:pic>
        <p:nvPicPr>
          <p:cNvPr id="9" name="Content Placeholder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41" y="1393391"/>
            <a:ext cx="2253648" cy="2853645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</p:spTree>
    <p:extLst>
      <p:ext uri="{BB962C8B-B14F-4D97-AF65-F5344CB8AC3E}">
        <p14:creationId xmlns:p14="http://schemas.microsoft.com/office/powerpoint/2010/main" val="50828815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91491" y="4359247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Ани Христова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67841" y="4758087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Интернешънъл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36445" y="138303"/>
            <a:ext cx="82125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НАБИРАНЕ НА СРЕДСТВА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55097" y="924729"/>
            <a:ext cx="2163967" cy="32372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44181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17060" y="4359247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Мирослав Генов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3410" y="4758087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36771" y="138303"/>
            <a:ext cx="70118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ГЛОБАЛНИ ГРАНТОВЕ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06632" y="1081074"/>
            <a:ext cx="3055611" cy="30556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191596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9109" y="138303"/>
            <a:ext cx="750718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ДИСТРИКТНИ ГРАНТОВЕ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966598" y="4230251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Стоил Костов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42948" y="462909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Център</a:t>
            </a:r>
          </a:p>
        </p:txBody>
      </p:sp>
      <p:pic>
        <p:nvPicPr>
          <p:cNvPr id="9" name="Picture 2" descr="D:\rotary\0000 Vesko\team presents\original\Stoilkostovsma;;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82101" y="963414"/>
            <a:ext cx="2471394" cy="3120562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23297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69346" y="138303"/>
            <a:ext cx="554671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ПОЛИО ПЛЮС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2664" y="4355830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Александър Ангелов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99014" y="4754670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</a:t>
            </a:r>
          </a:p>
        </p:txBody>
      </p:sp>
      <p:pic>
        <p:nvPicPr>
          <p:cNvPr id="9" name="Picture 2" descr="D:\rotary\0000 Vesko\team presents\original\aleks-alngelowa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195" y="1088993"/>
            <a:ext cx="2571343" cy="3120562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6354847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74022" y="138306"/>
            <a:ext cx="653736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АДМИНИСТРИРАНЕ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И КОНТРОЛ НА ГРАНТОВЕТЕ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22664" y="4355830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Недялка Росенова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99014" y="4754670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Смолян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00112" y="1217768"/>
            <a:ext cx="2547504" cy="31380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474377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66763" y="138303"/>
            <a:ext cx="575189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ЕКИП ЗА </a:t>
            </a:r>
            <a:endParaRPr lang="ru-RU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ПРОФЕСИОНАЛНО </a:t>
            </a:r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ОБУЧЕНИЕ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4470131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Константин Стоянов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43150" y="486897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Стара Загора</a:t>
            </a:r>
          </a:p>
        </p:txBody>
      </p:sp>
      <p:pic>
        <p:nvPicPr>
          <p:cNvPr id="9" name="Picture 2" descr="D:\rotary\0000 Vesko\team presents\komiteta\image001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92442" y="1203294"/>
            <a:ext cx="2651118" cy="3091774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43473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90916" y="138303"/>
            <a:ext cx="730360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</a:t>
            </a:r>
            <a:endParaRPr lang="ru-RU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РОТАРИАНСКИ ПРИЯТЕЛСТВА </a:t>
            </a:r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ЗА МИР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36650" y="4768685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Жечко Балабанов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13000" y="5167525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Балкан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225" y="1224387"/>
            <a:ext cx="2381250" cy="3467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557510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4939" y="138303"/>
            <a:ext cx="813556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РОТАРИАНСКИ СТИПЕНДИИ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066800" y="4355830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Жечко Балабанов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43150" y="4754670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Балкан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7375" y="811532"/>
            <a:ext cx="2381250" cy="34671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123149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19254" y="138303"/>
            <a:ext cx="524694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КООРДИНАТОР ЗА </a:t>
            </a:r>
            <a:endParaRPr lang="ru-RU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ОБЩЕСТВО </a:t>
            </a:r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НА ПОЛ ХАРИС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72259" y="4392362"/>
            <a:ext cx="3759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Веселин Димитров, ПДГ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3776" y="4850628"/>
            <a:ext cx="288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 Приморие</a:t>
            </a:r>
          </a:p>
        </p:txBody>
      </p:sp>
      <p:pic>
        <p:nvPicPr>
          <p:cNvPr id="9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41" y="1227135"/>
            <a:ext cx="2253648" cy="2853645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3468942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05699" y="365128"/>
            <a:ext cx="8372805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ВРЪЗКИ С ОБЩЕСТВЕНОСТТА 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И ПУБЛИЧЕН ИМИДЖ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2290" y="4588995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Стоянка Георгиева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7431" y="4996101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4371" y="1432846"/>
            <a:ext cx="2407949" cy="3085915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5853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38326" y="743368"/>
            <a:ext cx="298992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ДГН 2020-2021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4064" y="4443522"/>
            <a:ext cx="2988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Илиян Николов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3776" y="4850628"/>
            <a:ext cx="288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Сердика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7451" y="1414462"/>
            <a:ext cx="2849901" cy="2849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66129188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9436" y="365128"/>
            <a:ext cx="7805342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</a:t>
            </a:r>
            <a:endParaRPr lang="bg-BG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ПРАВИЛНОТО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ПРИСЪСТВИЕ НА РОТАРИ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ИНИЦИАТИВИТЕ В СОЦИАЛНИТЕ МЕДИИ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42290" y="4588995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Не е назначен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57431" y="4996101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050930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15367" y="138303"/>
            <a:ext cx="685476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</a:t>
            </a:r>
            <a:endParaRPr lang="ru-RU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СЪЗДАВАНЕ </a:t>
            </a:r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НА ДИГИТАЛЕН АРХИВ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34883" y="4637385"/>
            <a:ext cx="3759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Любомир Господинов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36400" y="5095651"/>
            <a:ext cx="288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Варна Евксиноград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59485" y="1144588"/>
            <a:ext cx="2510206" cy="3353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071625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93546" y="138304"/>
            <a:ext cx="709841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</a:t>
            </a:r>
            <a:endParaRPr lang="ru-RU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УПРАВЛЕНИЕ </a:t>
            </a:r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И УСЪВЪРШЕНСТВАНЕ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НА ДИСТРИКТНИЯ САЙТ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542544" y="4636707"/>
            <a:ext cx="375941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Любомир Господинов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79952" y="5060436"/>
            <a:ext cx="288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Варна Евксиноград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4816" y="1560209"/>
            <a:ext cx="2294875" cy="30659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1325673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5484" y="365125"/>
            <a:ext cx="5593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ПРОГРАМА НА ДИСТРИКТА </a:t>
            </a:r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– </a:t>
            </a:r>
          </a:p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СЛУЖБА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В ОБЩНОСТТА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08032" y="4602437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Славчо Лачинов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83603" y="5022264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Банско Разлог</a:t>
            </a:r>
          </a:p>
        </p:txBody>
      </p:sp>
      <p:pic>
        <p:nvPicPr>
          <p:cNvPr id="9" name="Picture 2" descr="D:\rotary\0000 Vesko\team presents\original\Images\143552197337366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47400" y="1344801"/>
            <a:ext cx="2122291" cy="3022142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44628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895486" y="365125"/>
            <a:ext cx="559319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ПРОГРАМА НА ДИСТРИКТА </a:t>
            </a:r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– </a:t>
            </a:r>
          </a:p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ПРОФЕСИОНАЛНА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СЛУЖБА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41735" y="4682236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Капка Войнска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217306" y="5102063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Хасково Аида</a:t>
            </a:r>
          </a:p>
        </p:txBody>
      </p:sp>
      <p:pic>
        <p:nvPicPr>
          <p:cNvPr id="9" name="Picture 2" descr="D:\rotary\0000 Vesko\team presents\original\Images\kapk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14806" y="1424600"/>
            <a:ext cx="2254885" cy="2999802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3578416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94923" y="365125"/>
            <a:ext cx="619432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ПРОГРАМА НА ДИСТРИКТА </a:t>
            </a:r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– </a:t>
            </a:r>
          </a:p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РОТАРИ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ОБЩНОСТНИ КОРПУСИ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02156" y="1454168"/>
            <a:ext cx="2077316" cy="31159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TextBox 7"/>
          <p:cNvSpPr txBox="1"/>
          <p:nvPr/>
        </p:nvSpPr>
        <p:spPr>
          <a:xfrm>
            <a:off x="2223423" y="4705078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Десислава Василева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298994" y="5124905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Сердика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61709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981" y="365128"/>
            <a:ext cx="84882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ПРОГРАМА НА ДИСТРИКТА -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РОТАРИАНСКИ ПРИЯТЕЛСТВА ПО ИНТЕРЕСИ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50451" y="4440544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Антон Томчев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47058" y="4860371"/>
            <a:ext cx="26706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Сливен</a:t>
            </a:r>
          </a:p>
        </p:txBody>
      </p:sp>
      <p:pic>
        <p:nvPicPr>
          <p:cNvPr id="9" name="Picture 3" descr="D:\rotary\0000 Vesko\team presents\original\antonsmall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8655" y="1439983"/>
            <a:ext cx="2367428" cy="2988016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470916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4108" y="205062"/>
            <a:ext cx="84882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ПРОГРАМА НА ДИСТРИКТА - РОТАРИАНСКИ 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ПРИЯТЕЛСКИ ОБМЕН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13032" y="4337282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Борислав Къдреков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88936" y="4757109"/>
            <a:ext cx="367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</a:t>
            </a:r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Благоевград Център</a:t>
            </a:r>
          </a:p>
        </p:txBody>
      </p:sp>
      <p:pic>
        <p:nvPicPr>
          <p:cNvPr id="9" name="Picture 2" descr="D:\rotary\0000 Vesko\team presents\original\boreto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5889" y="1205734"/>
            <a:ext cx="2415313" cy="2988016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850439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7985" y="365128"/>
            <a:ext cx="8488221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ПРОГРАМА НА ДИСТРИКТА - РОТАРИАНСКИ 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ГРУПИ ЗА ВЪЗДЕЙСТВИЕ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14230" y="4445907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Мая Григорова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14230" y="482909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Монтана</a:t>
            </a:r>
          </a:p>
        </p:txBody>
      </p:sp>
      <p:pic>
        <p:nvPicPr>
          <p:cNvPr id="9" name="Picture 2" descr="D:\rotary\0000 Vesko\team presents\original\mayagrigorova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4456" y="1368980"/>
            <a:ext cx="2243662" cy="298428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4870804"/>
      </p:ext>
    </p:extLst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15035" y="365125"/>
            <a:ext cx="77540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МЕЖДУНАРОДНА СЛУЖБА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333502" y="4356095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Маргарита Богданова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09852" y="4754935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Свищов</a:t>
            </a:r>
          </a:p>
        </p:txBody>
      </p:sp>
      <p:pic>
        <p:nvPicPr>
          <p:cNvPr id="9" name="Picture 2" descr="D:\rotary\0000 Vesko\team presents\original\margarita-bogdanowa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00622" y="1089261"/>
            <a:ext cx="2568167" cy="3091773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56234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527527" y="743368"/>
            <a:ext cx="341151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ВИЦЕГУВЕРНЬОР</a:t>
            </a:r>
            <a:endParaRPr lang="en-US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24064" y="4443522"/>
            <a:ext cx="298883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Атанас Атанасов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3776" y="4850628"/>
            <a:ext cx="288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Шумен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2941" y="1364595"/>
            <a:ext cx="2250278" cy="302437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239287893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122809" y="365125"/>
            <a:ext cx="713849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КООРДИНАТОР НА </a:t>
            </a:r>
            <a:endParaRPr lang="bg-BG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МЕЖДУНАРОДНИТЕ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КОМИТЕТИ </a:t>
            </a:r>
            <a:r>
              <a:rPr lang="en-US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(ICC)</a:t>
            </a:r>
            <a:endParaRPr lang="bg-BG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71468" y="4547300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Калчо Хинов, </a:t>
            </a:r>
            <a:r>
              <a:rPr lang="bg-BG" sz="28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47372" y="4967127"/>
            <a:ext cx="36703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</a:t>
            </a:r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София Витоша</a:t>
            </a:r>
          </a:p>
        </p:txBody>
      </p:sp>
      <p:pic>
        <p:nvPicPr>
          <p:cNvPr id="9" name="Picture 2" descr="D:\rotary\0000 Vesko\team presents\original\kalch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1794" y="1352254"/>
            <a:ext cx="2321456" cy="3017893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6962041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4712" y="114654"/>
            <a:ext cx="5131533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ПОДКРЕПА </a:t>
            </a:r>
            <a:endParaRPr lang="bg-BG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НА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МЛАДИТЕ ПОКОЛЕНИЯ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5629" y="4245907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Бояна Банкова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85629" y="462909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Триадица</a:t>
            </a:r>
          </a:p>
        </p:txBody>
      </p:sp>
      <p:pic>
        <p:nvPicPr>
          <p:cNvPr id="9" name="Picture 2" descr="D:\rotary\0000 Vesko\team presents\original\bobi-bankova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8648" y="1136229"/>
            <a:ext cx="2243662" cy="298428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965114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20644" y="379506"/>
            <a:ext cx="54649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РОТАРАКТ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85629" y="4245907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Даниел Маринов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85629" y="462909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6242" y="1350786"/>
            <a:ext cx="2788479" cy="278847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9823827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19841" y="379506"/>
            <a:ext cx="54665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ИНТЕРАКТ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19514" y="4479428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Христо </a:t>
            </a:r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Трънчев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085" y="4899255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Сливен</a:t>
            </a:r>
          </a:p>
        </p:txBody>
      </p:sp>
      <p:pic>
        <p:nvPicPr>
          <p:cNvPr id="9" name="Picture 2" descr="D:\rotary\0000 Vesko\team presents\original\Images\hristo tranchev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0986" y="1221792"/>
            <a:ext cx="2069060" cy="2999802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7669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01035" y="379509"/>
            <a:ext cx="590418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МЛАДЕЖКИ 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ЛИДЕРСКИ НАГРАДИ </a:t>
            </a:r>
            <a:r>
              <a:rPr lang="en-US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RYLA</a:t>
            </a:r>
            <a:endParaRPr lang="bg-BG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9514" y="4479428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Мария Янчева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195085" y="4899255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 Пиргос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147" y="1545667"/>
            <a:ext cx="1963756" cy="263704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916792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833382" y="379506"/>
            <a:ext cx="723948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МЛАДЕЖКИ ОБМЕН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09087" y="4405098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Светослав Събков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9087" y="4788282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 Пиргос</a:t>
            </a:r>
          </a:p>
        </p:txBody>
      </p:sp>
      <p:pic>
        <p:nvPicPr>
          <p:cNvPr id="9" name="Picture 2" descr="D:\rotary\0000 Vesko\team presents\original\svetlyo-sabkov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0685" y="1275006"/>
            <a:ext cx="2280920" cy="298428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879990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06412" y="4516071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Петя Казакова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6412" y="4899255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Поморие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1435" y="279475"/>
            <a:ext cx="691407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КОНТАКТ ЗА ОБМЕН 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В СЛУЖБА НА НОВИТЕ ПОКОЛЕНИЯ</a:t>
            </a:r>
          </a:p>
        </p:txBody>
      </p:sp>
      <p:pic>
        <p:nvPicPr>
          <p:cNvPr id="9" name="Picture 3" descr="D:\rotary\0000 Vesko\team presents\original\petya-kazakova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32955" y="1385980"/>
            <a:ext cx="2091032" cy="298428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15108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06412" y="4516071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Ана Шопова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6412" y="4899255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Смолян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374821" y="279475"/>
            <a:ext cx="8007320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ОФИЦЕР ПО ОПАЗВАНЕ НА СИГУРНОСТТА</a:t>
            </a:r>
          </a:p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НА МЛАДИТЕ ХОРА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8771" y="1370031"/>
            <a:ext cx="1879420" cy="29544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5269580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06412" y="4516071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Васил Демирев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6412" y="4899255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Стара Загора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3415" y="279472"/>
            <a:ext cx="781015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ДИСТРИКТЕН РОТАРАКТ ПРЕДСТАВИТЕЛ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70859" y="1325541"/>
            <a:ext cx="2998938" cy="299893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210815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406412" y="4516071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Няма избран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406412" y="4899255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610" y="279472"/>
            <a:ext cx="78117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ДИСТРИКТЕН ИНТЕРАКТ ПРЕДСТАВИТЕЛ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348081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80514" y="1997839"/>
            <a:ext cx="588817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3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КОНСУЛТАТИВЕН </a:t>
            </a:r>
            <a:endParaRPr lang="bg-BG" sz="3600" dirty="0" smtClean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  <a:p>
            <a:pPr algn="ctr"/>
            <a:r>
              <a:rPr lang="bg-BG" sz="3600" dirty="0" smtClean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СЪВЕТ </a:t>
            </a:r>
            <a:r>
              <a:rPr lang="bg-BG" sz="3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 </a:t>
            </a:r>
          </a:p>
          <a:p>
            <a:pPr algn="ctr"/>
            <a:r>
              <a:rPr lang="bg-BG" sz="3600" dirty="0">
                <a:solidFill>
                  <a:srgbClr val="C00000"/>
                </a:solidFill>
                <a:latin typeface="Arial Black" panose="020B0A04020102020204" pitchFamily="34" charset="0"/>
              </a:rPr>
              <a:t>ПАСТ </a:t>
            </a:r>
            <a:endParaRPr lang="bg-BG" sz="3600" dirty="0" smtClean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bg-BG" sz="3600" dirty="0" smtClean="0">
                <a:solidFill>
                  <a:srgbClr val="C00000"/>
                </a:solidFill>
                <a:latin typeface="Arial Black" panose="020B0A04020102020204" pitchFamily="34" charset="0"/>
              </a:rPr>
              <a:t>ГУВЕРНЬОРИТЕ</a:t>
            </a:r>
            <a:endParaRPr lang="bg-BG" sz="3600" dirty="0">
              <a:solidFill>
                <a:srgbClr val="C00000"/>
              </a:solidFill>
              <a:latin typeface="Arial Black" panose="020B0A04020102020204" pitchFamily="34" charset="0"/>
            </a:endParaRPr>
          </a:p>
          <a:p>
            <a:pPr algn="ctr"/>
            <a:r>
              <a:rPr lang="bg-BG" sz="36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2019-2020 г.</a:t>
            </a:r>
            <a:endParaRPr lang="bg-BG" sz="36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1321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631545" y="90840"/>
            <a:ext cx="5795176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ПОДКОМИТЕТ ЗА </a:t>
            </a:r>
            <a:endParaRPr lang="bg-BG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РАЗШИРЕНИЕ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НА ДИСТРИКТА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31545" y="4368661"/>
            <a:ext cx="54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Димитър </a:t>
            </a:r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Димитров, </a:t>
            </a:r>
            <a:r>
              <a:rPr lang="bg-BG" sz="28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6021" y="476750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Пловдив Филипопол</a:t>
            </a:r>
          </a:p>
        </p:txBody>
      </p:sp>
      <p:pic>
        <p:nvPicPr>
          <p:cNvPr id="9" name="Picture 1" descr="D:\rotary\0000 Vesko\team presents\original\mitko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821" y="1101825"/>
            <a:ext cx="2396516" cy="307447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6720032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980191" y="365128"/>
            <a:ext cx="7423827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РОТАРИАНСКА АКАДЕМИЯ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ОБУЧЕНИЕ В ДИСТРИКТА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54899" y="4730019"/>
            <a:ext cx="54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Валентин Стоянов, </a:t>
            </a:r>
            <a:r>
              <a:rPr lang="bg-BG" sz="28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219375" y="5128859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Стара Загора</a:t>
            </a:r>
          </a:p>
        </p:txBody>
      </p:sp>
      <p:pic>
        <p:nvPicPr>
          <p:cNvPr id="9" name="Picture 2" descr="D:\rotary\0000 Vesko\team presents\original\Images\1363235072299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00808" y="1461088"/>
            <a:ext cx="2381250" cy="3076575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4546336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48232" y="365128"/>
            <a:ext cx="9087744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РОТАРИАНСКА АКАДЕМИЯ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ОБУЧЕНИЕ ЕКИПА НА ДИСТРИКТА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552843" y="4568629"/>
            <a:ext cx="3429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Емил Коцев, </a:t>
            </a:r>
            <a:r>
              <a:rPr lang="bg-BG" sz="28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96912" y="5040007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Русе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4100" y="1549940"/>
            <a:ext cx="2306486" cy="2911099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73890352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795176" y="379509"/>
            <a:ext cx="531587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РОТАРИАНСКА АКАДЕМИЯ</a:t>
            </a:r>
          </a:p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ЛИДЕРСКИ ИНСТИТУТ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097972" y="4728970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Любен Атанасов, </a:t>
            </a:r>
            <a:r>
              <a:rPr lang="bg-BG" sz="28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9087" y="5187217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Хасково</a:t>
            </a:r>
          </a:p>
        </p:txBody>
      </p:sp>
      <p:pic>
        <p:nvPicPr>
          <p:cNvPr id="9" name="Picture 2" descr="D:\rotary\0000 Vesko\team presents\original\lyubo-atanasov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6579" y="1462134"/>
            <a:ext cx="2485191" cy="3120562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74408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581218" y="138303"/>
            <a:ext cx="572304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ГЛОБАЛНИ РОТАРИ НАГРАДИ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581221" y="4355829"/>
            <a:ext cx="54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Огнян Граматиков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45697" y="4754669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Поморие</a:t>
            </a:r>
          </a:p>
        </p:txBody>
      </p:sp>
      <p:pic>
        <p:nvPicPr>
          <p:cNvPr id="9" name="Picture 2" descr="D:\rotary\0000 Vesko\team presents\original\ogi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02078" y="1088996"/>
            <a:ext cx="2431359" cy="3076575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7739838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327410" y="138303"/>
            <a:ext cx="42306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ФИНАНСОВ КОМИТЕТ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09087" y="4253097"/>
            <a:ext cx="39497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Ивайло Фичев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09087" y="463628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Сити</a:t>
            </a:r>
          </a:p>
        </p:txBody>
      </p:sp>
      <p:pic>
        <p:nvPicPr>
          <p:cNvPr id="9" name="Picture 3" descr="D:\rotary\0000 Vesko\team presents\original\Images\14521095072142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9583" y="1123006"/>
            <a:ext cx="2468708" cy="298428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8439894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08607" y="138303"/>
            <a:ext cx="466826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КАСИЕР НА ДИСТРИКТА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70710" y="4236063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Таня Карабашева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47060" y="4654962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София Сердика</a:t>
            </a:r>
          </a:p>
        </p:txBody>
      </p:sp>
      <p:pic>
        <p:nvPicPr>
          <p:cNvPr id="9" name="Picture 2" descr="D:\rotary\0000 Vesko\team presents\original\tanya-karab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2193" y="960380"/>
            <a:ext cx="2399439" cy="3090539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5736993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697709" y="138303"/>
            <a:ext cx="3490059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ФИНАНСОВ ОДИТ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243447" y="4364679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Иван Зонков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519797" y="4783578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Пловдив Филипопол</a:t>
            </a:r>
          </a:p>
        </p:txBody>
      </p:sp>
      <p:pic>
        <p:nvPicPr>
          <p:cNvPr id="9" name="Picture 2" descr="D:\rotary\0000 Vesko\team presents\original\ivan-zonkov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31724" y="1088993"/>
            <a:ext cx="2125863" cy="3090540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3574192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94193" y="138303"/>
            <a:ext cx="4697119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РАБОТА </a:t>
            </a:r>
            <a:endParaRPr lang="ru-RU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С </a:t>
            </a:r>
            <a:r>
              <a:rPr lang="ru-RU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АЛУМНИ ОБЩНОСТТА</a:t>
            </a:r>
            <a:endParaRPr lang="ru-RU" sz="2800" b="1" dirty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0318" y="4491223"/>
            <a:ext cx="650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Спас Попов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36668" y="4890063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Пловдив Пълдин</a:t>
            </a:r>
          </a:p>
        </p:txBody>
      </p:sp>
      <p:pic>
        <p:nvPicPr>
          <p:cNvPr id="9" name="Picture 2" descr="D:\rotary\0000 Vesko\team presents\original\old adg\spas popov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5145" y="1224387"/>
            <a:ext cx="2772746" cy="3091775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0852493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80990" y="365125"/>
            <a:ext cx="822212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СТРАТЕГИЧЕСКО ПЛАНИРАНЕ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863436" y="4392362"/>
            <a:ext cx="509154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Веселин Димитров, ПДГ 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73776" y="4850628"/>
            <a:ext cx="28846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 Приморие</a:t>
            </a:r>
          </a:p>
        </p:txBody>
      </p:sp>
      <p:pic>
        <p:nvPicPr>
          <p:cNvPr id="9" name="Content Placeholder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5141" y="1393391"/>
            <a:ext cx="2253648" cy="2853645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0248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 dirty="0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7455" y="134333"/>
            <a:ext cx="1318106" cy="200439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0077" y="110238"/>
            <a:ext cx="1490979" cy="211875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11767" y="98897"/>
            <a:ext cx="1493689" cy="221790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87262" y="81840"/>
            <a:ext cx="1419200" cy="223496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847229" y="104269"/>
            <a:ext cx="1265439" cy="213069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207758" y="0"/>
            <a:ext cx="1167666" cy="2093383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02392" y="2404956"/>
            <a:ext cx="1378585" cy="228219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128936" y="2407543"/>
            <a:ext cx="1344663" cy="224110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3527144" y="2489378"/>
            <a:ext cx="1443247" cy="217064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970391" y="2407543"/>
            <a:ext cx="1360907" cy="2252536"/>
          </a:xfrm>
          <a:prstGeom prst="rect">
            <a:avLst/>
          </a:prstGeom>
        </p:spPr>
      </p:pic>
      <p:pic>
        <p:nvPicPr>
          <p:cNvPr id="16" name="Content Placeholder 4"/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7738" y="2518251"/>
            <a:ext cx="990719" cy="1254481"/>
          </a:xfrm>
          <a:prstGeom prst="rect">
            <a:avLst/>
          </a:prstGeom>
          <a:ln w="38100" cmpd="sng">
            <a:solidFill>
              <a:schemeClr val="bg1"/>
            </a:solidFill>
          </a:ln>
        </p:spPr>
      </p:pic>
      <p:sp>
        <p:nvSpPr>
          <p:cNvPr id="17" name="TextBox 16"/>
          <p:cNvSpPr txBox="1"/>
          <p:nvPr/>
        </p:nvSpPr>
        <p:spPr>
          <a:xfrm>
            <a:off x="5569691" y="3821239"/>
            <a:ext cx="298883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900" b="1" dirty="0">
                <a:solidFill>
                  <a:srgbClr val="FDB917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Веселин</a:t>
            </a:r>
            <a:endParaRPr lang="en-US" sz="1900" b="1" dirty="0">
              <a:solidFill>
                <a:srgbClr val="FDB917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395175" y="4352854"/>
            <a:ext cx="170248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bg-BG" sz="1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Бургас Приморие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5569691" y="4035568"/>
            <a:ext cx="2988838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1900" b="1" dirty="0">
                <a:solidFill>
                  <a:srgbClr val="FDB917"/>
                </a:solidFill>
                <a:ea typeface="Open Sans" panose="020B0606030504020204" pitchFamily="34" charset="0"/>
                <a:cs typeface="Open Sans" panose="020B0606030504020204" pitchFamily="34" charset="0"/>
              </a:rPr>
              <a:t>Димитров</a:t>
            </a:r>
            <a:endParaRPr lang="en-US" sz="1900" b="1" dirty="0">
              <a:solidFill>
                <a:srgbClr val="FDB917"/>
              </a:solidFill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6635656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014081" y="365125"/>
            <a:ext cx="535595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НОМИНАЦИОНЕН КОМИТЕТ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14907" y="4318854"/>
            <a:ext cx="4143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Митко Минев, ДГ 2019-2020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8829" y="48506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32" y="1330912"/>
            <a:ext cx="2364474" cy="298428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82125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46352" y="365125"/>
            <a:ext cx="8491427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ДИСТРИКТНА КОНФЕРЕНЦИЯ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336072" y="4291101"/>
            <a:ext cx="460102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Калоян Ганев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98073" y="4814321"/>
            <a:ext cx="307702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10775" y="1111610"/>
            <a:ext cx="2251618" cy="294163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0354231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64690" y="365125"/>
            <a:ext cx="6854762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КОМИТЕТ ЗА ПОПУЛЯРИЗИРАНЕТО </a:t>
            </a:r>
            <a:endParaRPr lang="bg-BG" sz="2800" b="1" dirty="0" smtClean="0">
              <a:solidFill>
                <a:schemeClr val="bg1"/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 algn="ctr"/>
            <a:r>
              <a:rPr lang="bg-BG" sz="2800" b="1" dirty="0" smtClean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НА 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КОНГРЕСА НА РИ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114907" y="4318854"/>
            <a:ext cx="414388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Митко Минев, ДГ 2019-2020</a:t>
            </a:r>
            <a:endParaRPr lang="en-US" sz="2800" b="1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028829" y="4850628"/>
            <a:ext cx="254086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Велико Търново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32" y="1330912"/>
            <a:ext cx="2364474" cy="298428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48556778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bg-BG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bg-BG"/>
          </a:p>
        </p:txBody>
      </p:sp>
      <p:pic>
        <p:nvPicPr>
          <p:cNvPr id="4" name="Content Placeholder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545752" y="365125"/>
            <a:ext cx="829265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К</a:t>
            </a:r>
            <a:r>
              <a:rPr lang="bg-BG" sz="2800" b="1" dirty="0">
                <a:solidFill>
                  <a:schemeClr val="bg1"/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ОМИТЕТ ПО ПРАВИЛАТА И ПРОЦЕДУРИТЕ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631545" y="4368661"/>
            <a:ext cx="547865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Димитър </a:t>
            </a:r>
            <a:r>
              <a:rPr lang="bg-BG" sz="2800" b="1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Димитров, </a:t>
            </a:r>
            <a:r>
              <a:rPr lang="bg-BG" sz="2800" dirty="0">
                <a:solidFill>
                  <a:srgbClr val="FFC000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ПДГ</a:t>
            </a:r>
            <a:endParaRPr lang="en-US" sz="2800" dirty="0">
              <a:solidFill>
                <a:srgbClr val="FFC000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396021" y="4767501"/>
            <a:ext cx="39497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2000" b="1" dirty="0">
                <a:solidFill>
                  <a:schemeClr val="bg1"/>
                </a:solidFill>
                <a:latin typeface="Times New Roman" panose="02020603050405020304" pitchFamily="18" charset="0"/>
                <a:ea typeface="Open Sans Condensed" panose="020B0806030504020204" pitchFamily="34" charset="0"/>
                <a:cs typeface="Times New Roman" panose="02020603050405020304" pitchFamily="18" charset="0"/>
              </a:rPr>
              <a:t>РК Пловдив Филипопол</a:t>
            </a:r>
          </a:p>
        </p:txBody>
      </p:sp>
      <p:pic>
        <p:nvPicPr>
          <p:cNvPr id="9" name="Picture 1" descr="D:\rotary\0000 Vesko\team presents\original\mitko-small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9821" y="1101825"/>
            <a:ext cx="2396516" cy="3074478"/>
          </a:xfrm>
          <a:prstGeom prst="rect">
            <a:avLst/>
          </a:prstGeom>
          <a:ln w="38100">
            <a:solidFill>
              <a:schemeClr val="bg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9691" y="5554128"/>
            <a:ext cx="3574309" cy="12760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8607533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70122" y="1984663"/>
            <a:ext cx="5462151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НА ДОБЪР ЧАС </a:t>
            </a:r>
          </a:p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И УСПЕХ!</a:t>
            </a:r>
            <a:endParaRPr lang="bg-BG" sz="4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79775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401294" y="2015835"/>
            <a:ext cx="574270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g-BG" sz="4800" dirty="0">
                <a:solidFill>
                  <a:srgbClr val="C00000"/>
                </a:solidFill>
                <a:latin typeface="Arial Black" panose="020B0A04020102020204" pitchFamily="34" charset="0"/>
              </a:rPr>
              <a:t>СЕКРЕТАРИАТ</a:t>
            </a:r>
          </a:p>
          <a:p>
            <a:pPr algn="ctr"/>
            <a:r>
              <a:rPr lang="bg-BG" sz="4800" dirty="0">
                <a:solidFill>
                  <a:schemeClr val="accent1">
                    <a:lumMod val="50000"/>
                  </a:schemeClr>
                </a:solidFill>
                <a:latin typeface="Arial Black" panose="020B0A04020102020204" pitchFamily="34" charset="0"/>
              </a:rPr>
              <a:t>2019-2020 г.</a:t>
            </a:r>
            <a:endParaRPr lang="bg-BG" sz="4800" dirty="0">
              <a:solidFill>
                <a:schemeClr val="accent1">
                  <a:lumMod val="50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10008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312</TotalTime>
  <Words>774</Words>
  <Application>Microsoft Office PowerPoint</Application>
  <PresentationFormat>On-screen Show (4:3)</PresentationFormat>
  <Paragraphs>279</Paragraphs>
  <Slides>84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84</vt:i4>
      </vt:variant>
    </vt:vector>
  </HeadingPairs>
  <TitlesOfParts>
    <vt:vector size="92" baseType="lpstr">
      <vt:lpstr>Arial</vt:lpstr>
      <vt:lpstr>Arial Black</vt:lpstr>
      <vt:lpstr>Calibri</vt:lpstr>
      <vt:lpstr>Calibri Light</vt:lpstr>
      <vt:lpstr>Open Sans</vt:lpstr>
      <vt:lpstr>Open Sans Condensed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133</cp:revision>
  <dcterms:created xsi:type="dcterms:W3CDTF">2019-02-15T04:03:08Z</dcterms:created>
  <dcterms:modified xsi:type="dcterms:W3CDTF">2019-02-16T08:51:38Z</dcterms:modified>
</cp:coreProperties>
</file>