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wmv" ContentType="video/x-ms-wm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4" r:id="rId3"/>
    <p:sldMasterId id="2147483691" r:id="rId4"/>
  </p:sldMasterIdLst>
  <p:notesMasterIdLst>
    <p:notesMasterId r:id="rId32"/>
  </p:notesMasterIdLst>
  <p:handoutMasterIdLst>
    <p:handoutMasterId r:id="rId33"/>
  </p:handoutMasterIdLst>
  <p:sldIdLst>
    <p:sldId id="549" r:id="rId5"/>
    <p:sldId id="547" r:id="rId6"/>
    <p:sldId id="548" r:id="rId7"/>
    <p:sldId id="460" r:id="rId8"/>
    <p:sldId id="354" r:id="rId9"/>
    <p:sldId id="443" r:id="rId10"/>
    <p:sldId id="454" r:id="rId11"/>
    <p:sldId id="444" r:id="rId12"/>
    <p:sldId id="455" r:id="rId13"/>
    <p:sldId id="456" r:id="rId14"/>
    <p:sldId id="457" r:id="rId15"/>
    <p:sldId id="458" r:id="rId16"/>
    <p:sldId id="439" r:id="rId17"/>
    <p:sldId id="450" r:id="rId18"/>
    <p:sldId id="442" r:id="rId19"/>
    <p:sldId id="451" r:id="rId20"/>
    <p:sldId id="445" r:id="rId21"/>
    <p:sldId id="448" r:id="rId22"/>
    <p:sldId id="449" r:id="rId23"/>
    <p:sldId id="435" r:id="rId24"/>
    <p:sldId id="437" r:id="rId25"/>
    <p:sldId id="438" r:id="rId26"/>
    <p:sldId id="459" r:id="rId27"/>
    <p:sldId id="452" r:id="rId28"/>
    <p:sldId id="453" r:id="rId29"/>
    <p:sldId id="441" r:id="rId30"/>
    <p:sldId id="544" r:id="rId31"/>
  </p:sldIdLst>
  <p:sldSz cx="9144000" cy="6858000" type="screen4x3"/>
  <p:notesSz cx="6797675" cy="98742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iteva" initials="NM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712" autoAdjust="0"/>
  </p:normalViewPr>
  <p:slideViewPr>
    <p:cSldViewPr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E4BBF2F-6DBE-4D45-A798-6A49B713DD92}" type="datetimeFigureOut">
              <a:rPr lang="en-US"/>
              <a:pPr>
                <a:defRPr/>
              </a:pPr>
              <a:t>2/22/2019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54EA64-545C-402B-AFC9-796341FE8EDD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67404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noProof="0"/>
              <a:t>Click to edit Master text styles</a:t>
            </a:r>
          </a:p>
          <a:p>
            <a:pPr lvl="1"/>
            <a:r>
              <a:rPr lang="bg-BG" noProof="0"/>
              <a:t>Second level</a:t>
            </a:r>
          </a:p>
          <a:p>
            <a:pPr lvl="2"/>
            <a:r>
              <a:rPr lang="bg-BG" noProof="0"/>
              <a:t>Third level</a:t>
            </a:r>
          </a:p>
          <a:p>
            <a:pPr lvl="3"/>
            <a:r>
              <a:rPr lang="bg-BG" noProof="0"/>
              <a:t>Fourth level</a:t>
            </a:r>
          </a:p>
          <a:p>
            <a:pPr lvl="4"/>
            <a:r>
              <a:rPr lang="bg-BG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32DC09D-27D3-47B1-9ABB-E16632E0679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509965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1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24537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4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3194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808FEB72-5059-4E69-9B21-8A1D799DD5BB}" type="slidenum">
              <a:rPr lang="en-US" altLang="en-US" smtClean="0">
                <a:ea typeface="ヒラギノ角ゴ Pro W3"/>
                <a:cs typeface="ヒラギノ角ゴ Pro W3"/>
              </a:rPr>
              <a:pPr eaLnBrk="0" hangingPunct="0">
                <a:spcBef>
                  <a:spcPct val="0"/>
                </a:spcBef>
              </a:pPr>
              <a:t>5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16305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организираме събития за познаване на приноса на Ротари като инициатор на глобалната инициатива за изкореняване на полиомиелита и за създаване на ноу  хау и ресурси за решаване на световни здравни проблеми. Да насърчим клубовете за провеждане на събития за набиране на средства за фонда полио Плюс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повишим способността си на ниво дистрикт и клубове да реализираме значими проекти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подобрим комуникацията си с нашите общности, за да познаваме нуждите и проблемите, решаването на които да е цел на нашите проекти</a:t>
            </a:r>
          </a:p>
          <a:p>
            <a:r>
              <a:rPr lang="en-US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C923E11-631C-40C9-9AD5-6DA65CB10719}" type="slidenum">
              <a:rPr lang="bg-BG" altLang="bg-BG" smtClean="0"/>
              <a:pPr>
                <a:spcBef>
                  <a:spcPct val="0"/>
                </a:spcBef>
              </a:pPr>
              <a:t>17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618014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Контейнер за изображение на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Контейнер за бележ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насочим клубовете към идентифициране на нови сегменти на бизнеса и на професионалната общност, непредставени до момента 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насърчим многообразието в клубовете, като търсим представяне на всички възрастови групи, увеличаване на броя на жените и младите хора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С целенасочена комуникация да направим Ротари желан избор за свързване на професионалисти и лидери с нагласа за работа в полза на общността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осъществим дистриктни и клубни събития свързани с годишнината на ООН и приноса на Ротари в създаването на организацията, както и с 30 години от отварянето на Ротари за жени с техния потенциал, професионални и обществени постижения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надградим уменията и опита на дистриктно и клубно ниво за по-добра комуникация с общността и лидерите на влияние в нея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подобрим ефективността и въздействието на комуникационните ни канали – сайт, присъствие в социални медии на дистрикта и на клубовете</a:t>
            </a: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0" name="Контейнер за номер на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86ACB92-0072-43DD-AC10-ED500EBE6F14}" type="slidenum">
              <a:rPr lang="bg-BG" altLang="bg-BG" smtClean="0"/>
              <a:pPr/>
              <a:t>20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876668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Контейнер за изображение на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Контейнер за бележ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насърчим проучването на нуждите и нагласите на ротарианците, като основа за планиране на дейност и събития които имат стойност за членовете ни. 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насърчим търсенето на обратна връзка за събития, партньорства и дейности на всички нива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работим за укрепване на клубовете и превръщането им в среда на активни и почтени хора с нагласа за идентифициране и решаване на нужди и проблеми на общността,  в среда за приятелство, лично и професионално израстване.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Нашите срещи, проекти, събития на дистриктно и клубно ниво да включват семействата ни, да търсим участие и на децата ни, когато е възможно, така че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Ротари да допълва, а не да конкурира нашите семейства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укрепим партньорството с Ротаракт  и да развиваме младежките програми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изградим Академия Ротари, която да дава възможност за развитие на лидерските умения чрез многообразни по съдържание и начин на достъп ресурси</a:t>
            </a: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8" name="Контейнер за номер на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81150F0-2DB9-4896-8AA0-D2DCEDD13918}" type="slidenum">
              <a:rPr lang="bg-BG" altLang="bg-BG" smtClean="0"/>
              <a:pPr/>
              <a:t>21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78203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Контейнер за изображение на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Контейнер за бележ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обновим стратегическия план на дистрикта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Дистриктния екип да е катализатор на иновативност и способност за адекватно действие чрез включване в състава на комитетите на членове с експертни знания: </a:t>
            </a:r>
            <a:r>
              <a:rPr lang="en-US" altLang="bg-BG" smtClean="0">
                <a:latin typeface="Arial" panose="020B0604020202020204" pitchFamily="34" charset="0"/>
                <a:cs typeface="Arial" panose="020B0604020202020204" pitchFamily="34" charset="0"/>
              </a:rPr>
              <a:t>HR, </a:t>
            </a:r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психолози, </a:t>
            </a:r>
            <a:r>
              <a:rPr lang="en-US" altLang="bg-BG" smtClean="0">
                <a:latin typeface="Arial" panose="020B0604020202020204" pitchFamily="34" charset="0"/>
                <a:cs typeface="Arial" panose="020B0604020202020204" pitchFamily="34" charset="0"/>
              </a:rPr>
              <a:t>PR </a:t>
            </a:r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и комуникационни специалисти; членове на различна възраст и с различен „стаж“ в Ротари; включване на членове на </a:t>
            </a:r>
            <a:r>
              <a:rPr lang="en-US" altLang="bg-BG" smtClean="0">
                <a:latin typeface="Arial" panose="020B0604020202020204" pitchFamily="34" charset="0"/>
                <a:cs typeface="Arial" panose="020B0604020202020204" pitchFamily="34" charset="0"/>
              </a:rPr>
              <a:t>Rotaract</a:t>
            </a:r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постигнем по-ефективно взаимодействие на звената на дистриктния екип,  координиране в изпълнението на стратегическия план на дистрикта и при реализацията на дистриктни събития и проекти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обновим правила, процедури и документи в съответствие с решенията на законодателния съвет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се финализира работата по дигиталния архив на дистрикта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76" name="Контейнер за номер на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AC45200-DA47-4784-B3D4-13F0E04B16CA}" type="slidenum">
              <a:rPr lang="bg-BG" altLang="bg-BG" smtClean="0"/>
              <a:pPr/>
              <a:t>22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36126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2595563" y="620713"/>
            <a:ext cx="28400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en-US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 2018-19:  Веселин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Димитров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946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674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895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649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207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473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086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380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6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108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461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636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500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1911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0790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389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4946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>
            <a:spLocks noChangeArrowheads="1"/>
          </p:cNvSpPr>
          <p:nvPr userDrawn="1"/>
        </p:nvSpPr>
        <p:spPr bwMode="auto">
          <a:xfrm>
            <a:off x="2595563" y="620713"/>
            <a:ext cx="28400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en-US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 2018-19:  Веселин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Димитров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6513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307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484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8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80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708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4925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877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2595563" y="620713"/>
            <a:ext cx="28400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en-US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 2018-19:  Веселин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Димитров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9583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168650" y="2520950"/>
            <a:ext cx="1976438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016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168650" y="795338"/>
            <a:ext cx="197643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6993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 userDrawn="1"/>
        </p:nvGrpSpPr>
        <p:grpSpPr bwMode="auto">
          <a:xfrm>
            <a:off x="381000" y="2867025"/>
            <a:ext cx="2606675" cy="777875"/>
            <a:chOff x="381000" y="2867472"/>
            <a:chExt cx="2606824" cy="777552"/>
          </a:xfrm>
        </p:grpSpPr>
        <p:pic>
          <p:nvPicPr>
            <p:cNvPr id="3" name="Picture 2" descr="D:\rotary\0000 Vesko\grafics\T1819EN_Lockup_PMS-C-TRANSPERENT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>
              <a:fillRect/>
            </a:stretch>
          </p:blipFill>
          <p:spPr bwMode="auto">
            <a:xfrm>
              <a:off x="381000" y="2867472"/>
              <a:ext cx="1699456" cy="777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5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04" t="9052" r="13147" b="20926"/>
            <a:stretch>
              <a:fillRect/>
            </a:stretch>
          </p:blipFill>
          <p:spPr bwMode="auto">
            <a:xfrm>
              <a:off x="2168722" y="2911079"/>
              <a:ext cx="819102" cy="733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2413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rotary\0000 Vesko\grafics\T1819EN_Lockup_PMS-C-TRANSPERENT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5143500" y="2687638"/>
            <a:ext cx="1698625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6931025" y="2730500"/>
            <a:ext cx="8191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5887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748088" y="2735263"/>
            <a:ext cx="1976437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217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6838950" y="4298950"/>
            <a:ext cx="13335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192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2604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8689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3528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595563" y="620713"/>
            <a:ext cx="28400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en-US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 2018-19:  Веселин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Димитров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063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7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44ED207-28F0-4004-87F1-CAADA1315BAE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05981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86600" y="6477000"/>
            <a:ext cx="350838" cy="344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54557AA-4A5D-47F1-86B3-4B98498882D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64405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/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4" name="Rectangle 5">
            <a:extLst/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/>
        </p:spPr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9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85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/>
        </p:nvSpPr>
        <p:spPr>
          <a:xfrm>
            <a:off x="5148263" y="6165850"/>
            <a:ext cx="3951287" cy="461963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b="1" cap="all" dirty="0" smtClean="0">
                <a:solidFill>
                  <a:srgbClr val="002060"/>
                </a:solidFill>
              </a:rPr>
              <a:t>СЕМИНАР ЗА ОБУЧЕНИЕ НА ДИСТРИКТНИЯ ЕКИП</a:t>
            </a:r>
          </a:p>
          <a:p>
            <a:pPr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Арбанаси, х-л Севастократор, 15-16 февруари 2019 </a:t>
            </a:r>
            <a:endParaRPr lang="en-US" sz="1400" dirty="0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563" y="620713"/>
            <a:ext cx="28400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en-US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 2018-19:  Веселин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Димитров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597" r:id="rId2"/>
    <p:sldLayoutId id="2147484598" r:id="rId3"/>
    <p:sldLayoutId id="2147484599" r:id="rId4"/>
    <p:sldLayoutId id="2147484600" r:id="rId5"/>
    <p:sldLayoutId id="2147484605" r:id="rId6"/>
    <p:sldLayoutId id="2147484606" r:id="rId7"/>
    <p:sldLayoutId id="2147484607" r:id="rId8"/>
    <p:sldLayoutId id="2147484638" r:id="rId9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en-US" altLang="bg-BG" sz="900" smtClean="0">
                <a:solidFill>
                  <a:srgbClr val="BCBDC0"/>
                </a:solidFill>
                <a:latin typeface="Arial Narrow" panose="020B0606020202030204" pitchFamily="34" charset="0"/>
                <a:ea typeface="ヒラギノ角ゴ Pro W3"/>
                <a:cs typeface="ヒラギノ角ゴ Pro W3"/>
              </a:rPr>
              <a:t>TITLE  |  </a:t>
            </a:r>
            <a:fld id="{21EAE661-E903-4418-A85D-AFF85830E53F}" type="slidenum">
              <a:rPr lang="en-US" altLang="bg-BG" sz="900" smtClean="0">
                <a:solidFill>
                  <a:srgbClr val="BCBDC0"/>
                </a:solidFill>
                <a:latin typeface="Arial Narrow" panose="020B0606020202030204" pitchFamily="34" charset="0"/>
                <a:ea typeface="ヒラギノ角ゴ Pro W3"/>
                <a:cs typeface="ヒラギノ角ゴ Pro W3"/>
              </a:rPr>
              <a:pPr algn="r">
                <a:defRPr/>
              </a:pPr>
              <a:t>‹#›</a:t>
            </a:fld>
            <a:r>
              <a:rPr lang="en-US" altLang="bg-BG" sz="900" smtClean="0">
                <a:solidFill>
                  <a:srgbClr val="BCBDC0"/>
                </a:solidFill>
                <a:latin typeface="Arial Narrow" panose="020B0606020202030204" pitchFamily="34" charset="0"/>
                <a:ea typeface="ヒラギノ角ゴ Pro W3"/>
                <a:cs typeface="ヒラギノ角ゴ Pro W3"/>
              </a:rPr>
              <a:t>  </a:t>
            </a:r>
            <a:endParaRPr lang="en-US" altLang="bg-BG" sz="900" smtClean="0">
              <a:solidFill>
                <a:srgbClr val="958D85"/>
              </a:solidFill>
              <a:latin typeface="Arial Narrow" panose="020B0606020202030204" pitchFamily="34" charset="0"/>
              <a:ea typeface="ヒラギノ角ゴ Pro W3"/>
              <a:cs typeface="ヒラギノ角ゴ Pro W3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/>
          <p:cNvSpPr txBox="1"/>
          <p:nvPr userDrawn="1"/>
        </p:nvSpPr>
        <p:spPr>
          <a:xfrm>
            <a:off x="5148263" y="6165850"/>
            <a:ext cx="3951287" cy="461963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b="1" cap="all" dirty="0" smtClean="0">
                <a:solidFill>
                  <a:srgbClr val="002060"/>
                </a:solidFill>
              </a:rPr>
              <a:t>СЕМИНАР ЗА ОБУЧЕНИЕ НА ДИСТРИКТНИЯ ЕКИП</a:t>
            </a:r>
          </a:p>
          <a:p>
            <a:pPr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Арбанаси, х-л Севастократор, 15-16 февруари 2019 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08" r:id="rId1"/>
    <p:sldLayoutId id="2147484609" r:id="rId2"/>
    <p:sldLayoutId id="2147484610" r:id="rId3"/>
    <p:sldLayoutId id="2147484611" r:id="rId4"/>
    <p:sldLayoutId id="2147484612" r:id="rId5"/>
    <p:sldLayoutId id="2147484613" r:id="rId6"/>
    <p:sldLayoutId id="2147484614" r:id="rId7"/>
    <p:sldLayoutId id="2147484615" r:id="rId8"/>
    <p:sldLayoutId id="2147484616" r:id="rId9"/>
    <p:sldLayoutId id="2147484601" r:id="rId10"/>
    <p:sldLayoutId id="2147484617" r:id="rId11"/>
    <p:sldLayoutId id="2147484602" r:id="rId12"/>
    <p:sldLayoutId id="2147484618" r:id="rId13"/>
    <p:sldLayoutId id="2147484619" r:id="rId14"/>
    <p:sldLayoutId id="2147484620" r:id="rId15"/>
    <p:sldLayoutId id="2147484622" r:id="rId16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en-US" altLang="bg-BG" sz="900" smtClean="0">
                <a:solidFill>
                  <a:srgbClr val="BCBDC0"/>
                </a:solidFill>
                <a:latin typeface="Arial Narrow" panose="020B0606020202030204" pitchFamily="34" charset="0"/>
                <a:ea typeface="ヒラギノ角ゴ Pro W3"/>
                <a:cs typeface="ヒラギノ角ゴ Pro W3"/>
              </a:rPr>
              <a:t>TITLE |  </a:t>
            </a:r>
            <a:fld id="{2744EF1A-5678-44B0-9D74-5AE67BFADB37}" type="slidenum">
              <a:rPr lang="en-US" altLang="bg-BG" sz="900" smtClean="0">
                <a:solidFill>
                  <a:srgbClr val="BCBDC0"/>
                </a:solidFill>
                <a:latin typeface="Arial Narrow" panose="020B0606020202030204" pitchFamily="34" charset="0"/>
                <a:ea typeface="ヒラギノ角ゴ Pro W3"/>
                <a:cs typeface="ヒラギノ角ゴ Pro W3"/>
              </a:rPr>
              <a:pPr algn="r">
                <a:defRPr/>
              </a:pPr>
              <a:t>‹#›</a:t>
            </a:fld>
            <a:r>
              <a:rPr lang="en-US" altLang="bg-BG" sz="900" smtClean="0">
                <a:solidFill>
                  <a:srgbClr val="BCBDC0"/>
                </a:solidFill>
                <a:latin typeface="Arial Narrow" panose="020B0606020202030204" pitchFamily="34" charset="0"/>
                <a:ea typeface="ヒラギノ角ゴ Pro W3"/>
                <a:cs typeface="ヒラギノ角ゴ Pro W3"/>
              </a:rPr>
              <a:t>  </a:t>
            </a:r>
            <a:endParaRPr lang="en-US" altLang="bg-BG" sz="900" smtClean="0">
              <a:solidFill>
                <a:srgbClr val="958D85"/>
              </a:solidFill>
              <a:latin typeface="Arial Narrow" panose="020B0606020202030204" pitchFamily="34" charset="0"/>
              <a:ea typeface="ヒラギノ角ゴ Pro W3"/>
              <a:cs typeface="ヒラギノ角ゴ Pro W3"/>
            </a:endParaRP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 userDrawn="1"/>
        </p:nvSpPr>
        <p:spPr>
          <a:xfrm>
            <a:off x="5148263" y="6165850"/>
            <a:ext cx="3951287" cy="461963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b="1" cap="all" dirty="0" smtClean="0">
                <a:solidFill>
                  <a:srgbClr val="002060"/>
                </a:solidFill>
              </a:rPr>
              <a:t>СЕМИНАР ЗА ОБУЧЕНИЕ НА ДИСТРИКТНИЯ ЕКИП</a:t>
            </a:r>
          </a:p>
          <a:p>
            <a:pPr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Арбанаси, х-л Севастократор, 15-16 февруари 2019 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3" r:id="rId1"/>
    <p:sldLayoutId id="2147484624" r:id="rId2"/>
    <p:sldLayoutId id="2147484625" r:id="rId3"/>
    <p:sldLayoutId id="2147484626" r:id="rId4"/>
    <p:sldLayoutId id="2147484627" r:id="rId5"/>
    <p:sldLayoutId id="2147484628" r:id="rId6"/>
    <p:sldLayoutId id="2147484629" r:id="rId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5148263" y="6165850"/>
            <a:ext cx="3951287" cy="461963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b="1" cap="all" dirty="0" smtClean="0">
                <a:solidFill>
                  <a:srgbClr val="002060"/>
                </a:solidFill>
              </a:rPr>
              <a:t>СЕМИНАР ЗА ОБУЧЕНИЕ НА ДИСТРИКТНИЯ ЕКИП</a:t>
            </a:r>
          </a:p>
          <a:p>
            <a:pPr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Арбанаси, х-л Севастократор, 15-16 февруари 2019 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0" r:id="rId1"/>
    <p:sldLayoutId id="2147484631" r:id="rId2"/>
    <p:sldLayoutId id="2147484632" r:id="rId3"/>
    <p:sldLayoutId id="2147484633" r:id="rId4"/>
    <p:sldLayoutId id="2147484634" r:id="rId5"/>
    <p:sldLayoutId id="2147484635" r:id="rId6"/>
    <p:sldLayoutId id="2147484603" r:id="rId7"/>
    <p:sldLayoutId id="2147484636" r:id="rId8"/>
    <p:sldLayoutId id="2147484637" r:id="rId9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62ED7E-775C-4088-A15F-91DFB6415E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19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bg-BG" sz="2800" dirty="0">
                <a:solidFill>
                  <a:srgbClr val="002060"/>
                </a:solidFill>
              </a:rPr>
              <a:t> 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5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лавие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mtClean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44035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341438"/>
            <a:ext cx="6769100" cy="4391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1331640" y="457200"/>
            <a:ext cx="6336704" cy="533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1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 и Гей </a:t>
            </a:r>
            <a:endParaRPr lang="bg-BG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620255"/>
      </p:ext>
    </p:extLst>
  </p:cSld>
  <p:clrMapOvr>
    <a:masterClrMapping/>
  </p:clrMapOvr>
  <p:transition spd="slow" advTm="3484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лавие 1"/>
          <p:cNvSpPr>
            <a:spLocks noGrp="1"/>
          </p:cNvSpPr>
          <p:nvPr>
            <p:ph type="title"/>
          </p:nvPr>
        </p:nvSpPr>
        <p:spPr bwMode="auto">
          <a:xfrm>
            <a:off x="381000" y="457200"/>
            <a:ext cx="8511480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/>
            <a:r>
              <a:rPr lang="bg-BG" alt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Гей </a:t>
            </a:r>
            <a:r>
              <a:rPr lang="bg-BG" altLang="bg-BG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Малоуни</a:t>
            </a:r>
            <a:endParaRPr lang="bg-BG" altLang="bg-BG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059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219200"/>
            <a:ext cx="678815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329259"/>
      </p:ext>
    </p:extLst>
  </p:cSld>
  <p:clrMapOvr>
    <a:masterClrMapping/>
  </p:clrMapOvr>
  <p:transition spd="slow" advTm="1092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лавие 1"/>
          <p:cNvSpPr>
            <a:spLocks noGrp="1"/>
          </p:cNvSpPr>
          <p:nvPr>
            <p:ph type="title"/>
          </p:nvPr>
        </p:nvSpPr>
        <p:spPr bwMode="auto">
          <a:xfrm>
            <a:off x="179512" y="457200"/>
            <a:ext cx="8568952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Конвенцията в Сан Диего, януари 2019г.</a:t>
            </a:r>
          </a:p>
        </p:txBody>
      </p:sp>
      <p:pic>
        <p:nvPicPr>
          <p:cNvPr id="46083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219200"/>
            <a:ext cx="678815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159698"/>
      </p:ext>
    </p:extLst>
  </p:cSld>
  <p:clrMapOvr>
    <a:masterClrMapping/>
  </p:clrMapOvr>
  <p:transition spd="slow" advTm="17704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лавие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mtClean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44035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268413"/>
            <a:ext cx="6553200" cy="4570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107504" y="502940"/>
            <a:ext cx="7704856" cy="44192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ДГЕ Митко Минев и </a:t>
            </a:r>
            <a:r>
              <a:rPr lang="bg-BG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Елект</a:t>
            </a:r>
            <a:r>
              <a:rPr lang="bg-BG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президента на Ротари Интернешънъл Марк </a:t>
            </a:r>
            <a:r>
              <a:rPr lang="bg-BG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bg-BG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алоуни</a:t>
            </a:r>
            <a:endParaRPr lang="bg-BG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Визия за ротарианската 2019-2020 година</a:t>
            </a:r>
            <a:endParaRPr lang="bg-BG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9" y="1021928"/>
            <a:ext cx="1872208" cy="2494049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12" y="1011081"/>
            <a:ext cx="2694943" cy="2494052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317" y="1000238"/>
            <a:ext cx="3354318" cy="2515739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573" y="5584462"/>
            <a:ext cx="3964883" cy="1279342"/>
          </a:xfrm>
          <a:prstGeom prst="rect">
            <a:avLst/>
          </a:prstGeom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9" y="4871996"/>
            <a:ext cx="2648004" cy="1986004"/>
          </a:xfrm>
          <a:prstGeom prst="rect">
            <a:avLst/>
          </a:prstGeom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804" y="3525614"/>
            <a:ext cx="2769741" cy="2058847"/>
          </a:xfrm>
          <a:prstGeom prst="rect">
            <a:avLst/>
          </a:prstGeom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545" y="3515977"/>
            <a:ext cx="3363911" cy="224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1089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лавие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mtClean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3" name="Rotary connectis the worl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1500" y="1219200"/>
            <a:ext cx="8001000" cy="4525963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007424" cy="533400"/>
          </a:xfrm>
        </p:spPr>
        <p:txBody>
          <a:bodyPr/>
          <a:lstStyle/>
          <a:p>
            <a:pPr algn="ctr"/>
            <a:r>
              <a:rPr 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Ротари свързва света</a:t>
            </a:r>
            <a:endParaRPr lang="bg-BG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57200"/>
            <a:ext cx="6131160" cy="6131160"/>
          </a:xfrm>
        </p:spPr>
      </p:pic>
    </p:spTree>
    <p:extLst>
      <p:ext uri="{BB962C8B-B14F-4D97-AF65-F5344CB8AC3E}">
        <p14:creationId xmlns:p14="http://schemas.microsoft.com/office/powerpoint/2010/main" val="19322907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 bwMode="auto">
          <a:xfrm>
            <a:off x="394355" y="489352"/>
            <a:ext cx="8763000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Цели на Ротари Интернешънъл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22960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g-BG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НА НАШЕТО </a:t>
            </a:r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ВЪЗДЕЙСТВИЕ</a:t>
            </a:r>
          </a:p>
          <a:p>
            <a:pPr lvl="0"/>
            <a:endParaRPr lang="bg-BG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bg-BG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РАЗШИРЯВАНЕ НА ОБХВАТА </a:t>
            </a:r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</a:p>
          <a:p>
            <a:pPr lvl="0"/>
            <a:endParaRPr lang="bg-BG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АНГАЖИРАНОСТ НА </a:t>
            </a:r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УЧАСТНИЦИТЕ</a:t>
            </a:r>
          </a:p>
          <a:p>
            <a:endParaRPr lang="bg-BG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УВЕЛИЧАВАНЕ НА СПОСОБНОСТТА ЗА АДАПТИРАНЕ</a:t>
            </a:r>
            <a:endParaRPr lang="bg-BG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bg-BG" altLang="bg-BG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3523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81000" y="476672"/>
            <a:ext cx="8763000" cy="533400"/>
          </a:xfrm>
        </p:spPr>
        <p:txBody>
          <a:bodyPr/>
          <a:lstStyle/>
          <a:p>
            <a:r>
              <a:rPr 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Цели на </a:t>
            </a:r>
            <a:r>
              <a:rPr lang="bg-BG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Дистрикт</a:t>
            </a:r>
            <a:r>
              <a:rPr 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2482 България</a:t>
            </a:r>
            <a:endParaRPr lang="bg-BG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УВЕЛИЧАВАНЕ НА  НАШЕТО ВЛИЯНИЕ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РАЗШИРЯВАНЕ НА НАШИЯ ОБХВАТ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УВЕЛИЧАВАНЕ НА АНГАЖИРАНОСТТА НА ЧЛЕНОВЕТЕ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УВЕЛИЧАВАНЕ НА СПОСОБНОСТТА ЗА АДАПТИРАНЕ КЪМ ПРОМЕНИТЕ</a:t>
            </a:r>
            <a:endParaRPr lang="bg-BG" sz="2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7910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763000" cy="533400"/>
          </a:xfrm>
        </p:spPr>
        <p:txBody>
          <a:bodyPr/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Увеличаване </a:t>
            </a:r>
            <a:r>
              <a:rPr lang="bg-BG" sz="3200" dirty="0">
                <a:latin typeface="Arial" panose="020B0604020202020204" pitchFamily="34" charset="0"/>
                <a:cs typeface="Arial" panose="020B0604020202020204" pitchFamily="34" charset="0"/>
              </a:rPr>
              <a:t>на  нашето влияние</a:t>
            </a:r>
            <a:br>
              <a:rPr lang="bg-BG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bg-BG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328592"/>
          </a:xfrm>
        </p:spPr>
        <p:txBody>
          <a:bodyPr anchor="ctr"/>
          <a:lstStyle/>
          <a:p>
            <a:pPr lvl="0"/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ПРЕМАХВАНЕ НА ПОЛИОМИЕЛИТА И НАДГРАЖДАНЕ НА СЪЗДАДЕНИЯ ОПИТ И РЕСУРСИ И ПОЛЗВАНЕТО ИМ ЗА ДРУГИ ЦЕЛИ;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bg-BG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ФОКУСИРАНЕ ВЪРХУ НАШИТЕ ПРОГРАМИ И ПРЕДЛОЖЕНИЯ;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bg-BG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bg-BG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ПОДОБРЯВАНЕ НА СПОСОБНОСТТА НИ ДА ПОСТИГАМЕ УСТОЙЧИВА ПРОМЯНА С КОНКРЕТНИ ИЗМЕРЕНИЯ.</a:t>
            </a:r>
          </a:p>
          <a:p>
            <a:endParaRPr lang="bg-BG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8024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imn BG et RI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6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 bwMode="auto">
          <a:xfrm>
            <a:off x="683568" y="457200"/>
            <a:ext cx="8460432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alt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Разширяване на нашия обхват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340768"/>
            <a:ext cx="8229600" cy="48245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bg-BG" altLang="bg-BG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ПОСТИГАНЕ НА РЪСТ И МНОГООБРАЗИЕ В ЧЛЕНСТВОТО</a:t>
            </a:r>
            <a:endParaRPr lang="en-US" altLang="bg-BG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СЪЗДАВАНЕ НА НОВИ КАНАЛИ ЗА ЧЛЕНСТВО И ВЪЗДЕЙСТВИЕ</a:t>
            </a:r>
            <a:endParaRPr lang="en-US" altLang="bg-BG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УВЕЛИЧАВАНЕ НА ОТКРИТОСТТА И ПРИВЛЕКАТЕЛНОСТТА НА РОТАРИ</a:t>
            </a:r>
            <a:endParaRPr lang="en-US" altLang="bg-BG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ПОСТИГАНЕ НА ОБЩЕСТВЕНА ОСВЕДОМЕНОСТ И ПРИЗНАНИЕ ЗА НАШЕТО ВЪЗДЕЙСТВИЕ И НАШИЯ БРАНД</a:t>
            </a:r>
          </a:p>
          <a:p>
            <a:endParaRPr lang="bg-BG" altLang="bg-BG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лавие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Увеличаване на ангажираността на членовете</a:t>
            </a:r>
          </a:p>
        </p:txBody>
      </p:sp>
      <p:sp>
        <p:nvSpPr>
          <p:cNvPr id="51203" name="Контейнер за съдържание 2"/>
          <p:cNvSpPr>
            <a:spLocks noGrp="1"/>
          </p:cNvSpPr>
          <p:nvPr>
            <p:ph idx="1"/>
          </p:nvPr>
        </p:nvSpPr>
        <p:spPr bwMode="auto">
          <a:xfrm>
            <a:off x="381000" y="1196975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bg-BG" altLang="bg-BG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ПОДКРЕПА НА КЛУБОВЕТЕ ЗА УВЕЛИЧАВАНЕ НА ТЯХНАТА СПОСОБНОСТ ЗА АНГАЖИРАНОСТ НА ЧЛЕНОВЕТЕ ИМ</a:t>
            </a:r>
            <a:endParaRPr lang="en-US" altLang="bg-BG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НАЛАГАНЕ НА ПОДХОД, ЦЕНТРИРАН ОКОЛО ДЕЙНОСТ И СЪБИТИЯ, КОИТО ИМАТ СТОЙНОСТ ЗА ЧЛЕНОВЕТЕ НИ. </a:t>
            </a:r>
            <a:endParaRPr lang="en-US" altLang="bg-BG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ПРЕДЛАГАНЕ НА НОВИ ВЪЗМОЖНОСТИ ЗА ЛИЧНИ И ПРОФЕСИОНАЛНИ КОНТАКТИ</a:t>
            </a:r>
            <a:endParaRPr lang="en-US" altLang="bg-BG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НА ЛИДЕРСКИТЕ УМЕНИЯ</a:t>
            </a:r>
          </a:p>
          <a:p>
            <a:endParaRPr lang="bg-BG" altLang="bg-BG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лавие 1"/>
          <p:cNvSpPr>
            <a:spLocks noGrp="1"/>
          </p:cNvSpPr>
          <p:nvPr>
            <p:ph type="title"/>
          </p:nvPr>
        </p:nvSpPr>
        <p:spPr bwMode="auto">
          <a:xfrm>
            <a:off x="323528" y="457200"/>
            <a:ext cx="8820472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Увеличаване на способността за адаптиране към промените</a:t>
            </a:r>
            <a:br>
              <a:rPr lang="bg-BG" altLang="bg-B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bg-BG" altLang="bg-B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1" name="Контейнер за съдържание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bg-BG" altLang="bg-BG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ИЗГРАЖДАНЕ НА КУЛТУРА НА ТЪРСЕНЕ, ИНОВАТИВНОСТ И СПОСОБНОСТ ЗА ПОЕМАНЕ НА РИСКОВЕ</a:t>
            </a:r>
            <a:endParaRPr lang="en-US" altLang="bg-BG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ПОСТИГАНЕ НА ПО-ЕФЕКТИВНО УПРАВЛЕНИЕ, СТРУКТУРА И ПРОЦЕСИ</a:t>
            </a:r>
            <a:endParaRPr lang="en-US" altLang="bg-BG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ОПТИМИЗИРАНЕ НА ПРАВИЛА И ПРОЦЕДУРИ ЗА НАСЪРЧАВАНЕ НА РАЗЛИЧНИТЕ ПЕРСПЕКТИВИ ПРИ ВЗЕМАНЕ НА РЕШЕНИЯ  </a:t>
            </a:r>
          </a:p>
          <a:p>
            <a:endParaRPr lang="bg-BG" altLang="bg-BG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533400"/>
          </a:xfrm>
        </p:spPr>
        <p:txBody>
          <a:bodyPr/>
          <a:lstStyle/>
          <a:p>
            <a:r>
              <a:rPr lang="bg-BG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Приятелство, почтеност, разнообразие, служба……</a:t>
            </a:r>
            <a:endParaRPr lang="bg-BG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287" y="1219200"/>
            <a:ext cx="6781426" cy="4525963"/>
          </a:xfrm>
        </p:spPr>
      </p:pic>
    </p:spTree>
    <p:extLst>
      <p:ext uri="{BB962C8B-B14F-4D97-AF65-F5344CB8AC3E}">
        <p14:creationId xmlns:p14="http://schemas.microsoft.com/office/powerpoint/2010/main" val="29781050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95536" y="457200"/>
            <a:ext cx="8748464" cy="533400"/>
          </a:xfrm>
        </p:spPr>
        <p:txBody>
          <a:bodyPr/>
          <a:lstStyle/>
          <a:p>
            <a:r>
              <a:rPr 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Прегръщаме нашето бъдеще</a:t>
            </a:r>
            <a:endParaRPr lang="bg-BG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9144000" cy="3456384"/>
          </a:xfrm>
        </p:spPr>
      </p:pic>
    </p:spTree>
    <p:extLst>
      <p:ext uri="{BB962C8B-B14F-4D97-AF65-F5344CB8AC3E}">
        <p14:creationId xmlns:p14="http://schemas.microsoft.com/office/powerpoint/2010/main" val="6176607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Картина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4006"/>
            <a:ext cx="9144000" cy="4896544"/>
          </a:xfrm>
          <a:prstGeom prst="rect">
            <a:avLst/>
          </a:prstGeom>
        </p:spPr>
      </p:pic>
      <p:sp>
        <p:nvSpPr>
          <p:cNvPr id="12" name="Правоъгълник 11"/>
          <p:cNvSpPr/>
          <p:nvPr/>
        </p:nvSpPr>
        <p:spPr>
          <a:xfrm>
            <a:off x="0" y="421034"/>
            <a:ext cx="7668344" cy="775717"/>
          </a:xfrm>
          <a:prstGeom prst="rect">
            <a:avLst/>
          </a:prstGeom>
        </p:spPr>
        <p:style>
          <a:lnRef idx="1">
            <a:schemeClr val="accent1"/>
          </a:lnRef>
          <a:fillRef idx="1001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" name="Заглавие 1"/>
          <p:cNvSpPr txBox="1">
            <a:spLocks/>
          </p:cNvSpPr>
          <p:nvPr/>
        </p:nvSpPr>
        <p:spPr>
          <a:xfrm>
            <a:off x="381000" y="457200"/>
            <a:ext cx="7287344" cy="81156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bg-BG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Историята на успеха никога не е лична, защото лидерът е загубен без своя отбор и обратното. </a:t>
            </a:r>
            <a:endParaRPr lang="bg-BG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958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9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Правоъгълник 3"/>
          <p:cNvSpPr>
            <a:spLocks noChangeArrowheads="1"/>
          </p:cNvSpPr>
          <p:nvPr/>
        </p:nvSpPr>
        <p:spPr bwMode="auto">
          <a:xfrm>
            <a:off x="1771360" y="476672"/>
            <a:ext cx="46682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bg-BG" altLang="en-US" sz="2800" dirty="0">
                <a:solidFill>
                  <a:schemeClr val="bg1"/>
                </a:solidFill>
                <a:latin typeface="Book Antiqua" panose="02040602050305030304" pitchFamily="18" charset="0"/>
              </a:rPr>
              <a:t>На добър </a:t>
            </a:r>
            <a:r>
              <a:rPr lang="bg-BG" altLang="en-US" sz="28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час, Приятели !!!</a:t>
            </a:r>
            <a:endParaRPr lang="en-US" altLang="en-US" sz="2800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Grafa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68880.841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219200"/>
            <a:ext cx="8045450" cy="4525963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5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70122" y="1984663"/>
            <a:ext cx="54621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 ДОБЪР ЧАС </a:t>
            </a:r>
          </a:p>
          <a:p>
            <a:pPr algn="ctr"/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 УСПЕХ!</a:t>
            </a:r>
          </a:p>
        </p:txBody>
      </p:sp>
    </p:spTree>
    <p:extLst>
      <p:ext uri="{BB962C8B-B14F-4D97-AF65-F5344CB8AC3E}">
        <p14:creationId xmlns:p14="http://schemas.microsoft.com/office/powerpoint/2010/main" val="205766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отариБГбезИларио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-18945"/>
            <a:ext cx="8280920" cy="613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2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62ED7E-775C-4088-A15F-91DFB6415E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19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bg-BG" sz="2800" dirty="0">
                <a:solidFill>
                  <a:srgbClr val="002060"/>
                </a:solidFill>
              </a:rPr>
              <a:t> 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Визия, лого и цели на РИ и Д2482 за 2019-20г.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611688"/>
            <a:ext cx="6400800" cy="950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4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Митко Минев, ДГЕ</a:t>
            </a:r>
            <a:endParaRPr lang="bg-BG" altLang="en-US" b="1" dirty="0" smtClean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"/>
            <a:ext cx="4608512" cy="618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8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лавие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mtClean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40963" name="Контейнер за съдържание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14747"/>
            <a:ext cx="4392488" cy="50177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1007604" y="457200"/>
            <a:ext cx="6768752" cy="53340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Малоуни</a:t>
            </a:r>
            <a:r>
              <a:rPr 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в кантората</a:t>
            </a:r>
            <a:endParaRPr lang="bg-BG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407137"/>
      </p:ext>
    </p:extLst>
  </p:cSld>
  <p:clrMapOvr>
    <a:masterClrMapping/>
  </p:clrMapOvr>
  <p:transition spd="slow" advTm="43307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92696"/>
            <a:ext cx="9144001" cy="3960440"/>
          </a:xfrm>
          <a:prstGeom prst="rect">
            <a:avLst/>
          </a:prstGeom>
        </p:spPr>
      </p:pic>
      <p:sp>
        <p:nvSpPr>
          <p:cNvPr id="5" name="Заглавие 4"/>
          <p:cNvSpPr>
            <a:spLocks noGrp="1"/>
          </p:cNvSpPr>
          <p:nvPr>
            <p:ph type="title"/>
          </p:nvPr>
        </p:nvSpPr>
        <p:spPr>
          <a:xfrm>
            <a:off x="457198" y="44624"/>
            <a:ext cx="8579297" cy="648072"/>
          </a:xfrm>
        </p:spPr>
        <p:txBody>
          <a:bodyPr/>
          <a:lstStyle/>
          <a:p>
            <a:r>
              <a:rPr lang="bg-BG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 </a:t>
            </a:r>
            <a:r>
              <a:rPr lang="bg-BG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Малоуни</a:t>
            </a:r>
            <a:r>
              <a:rPr lang="bg-BG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колегите от неговата адвокатска кантора</a:t>
            </a:r>
            <a:endParaRPr lang="bg-BG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877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лавие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mtClean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41987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058727"/>
            <a:ext cx="4032101" cy="48181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1331640" y="457200"/>
            <a:ext cx="5760640" cy="533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1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Гей </a:t>
            </a:r>
            <a:r>
              <a:rPr lang="bg-BG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Малоуни</a:t>
            </a:r>
            <a:endParaRPr lang="bg-BG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736245"/>
      </p:ext>
    </p:extLst>
  </p:cSld>
  <p:clrMapOvr>
    <a:masterClrMapping/>
  </p:clrMapOvr>
  <p:transition spd="slow" advTm="25648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DTeamPresentationsSlive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DTeamPresentationsSliven</Template>
  <TotalTime>1117</TotalTime>
  <Words>782</Words>
  <Application>Microsoft Office PowerPoint</Application>
  <PresentationFormat>On-screen Show (4:3)</PresentationFormat>
  <Paragraphs>99</Paragraphs>
  <Slides>27</Slides>
  <Notes>7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41" baseType="lpstr">
      <vt:lpstr>MS PGothic</vt:lpstr>
      <vt:lpstr>MS PGothic</vt:lpstr>
      <vt:lpstr>Arial</vt:lpstr>
      <vt:lpstr>Arial Black</vt:lpstr>
      <vt:lpstr>Arial Narrow</vt:lpstr>
      <vt:lpstr>Book Antiqua</vt:lpstr>
      <vt:lpstr>Calibri</vt:lpstr>
      <vt:lpstr>Georgia</vt:lpstr>
      <vt:lpstr>Times New Roman</vt:lpstr>
      <vt:lpstr>ヒラギノ角ゴ Pro W3</vt:lpstr>
      <vt:lpstr>Template DTeamPresentationsSliven</vt:lpstr>
      <vt:lpstr>Custom Design</vt:lpstr>
      <vt:lpstr>2_Custom Design</vt:lpstr>
      <vt:lpstr>3_Custom Design</vt:lpstr>
      <vt:lpstr>PowerPoint Presentation</vt:lpstr>
      <vt:lpstr>PowerPoint Presentation</vt:lpstr>
      <vt:lpstr>PowerPoint Presentation</vt:lpstr>
      <vt:lpstr>PowerPoint Presentation</vt:lpstr>
      <vt:lpstr>Визия, лого и цели на РИ и Д2482 за 2019-20г.</vt:lpstr>
      <vt:lpstr>PowerPoint Presentation</vt:lpstr>
      <vt:lpstr> </vt:lpstr>
      <vt:lpstr>Марк Малоуни с колегите от неговата адвокатска кантора</vt:lpstr>
      <vt:lpstr> </vt:lpstr>
      <vt:lpstr> </vt:lpstr>
      <vt:lpstr>Гей Малоуни</vt:lpstr>
      <vt:lpstr>Конвенцията в Сан Диего, януари 2019г.</vt:lpstr>
      <vt:lpstr> </vt:lpstr>
      <vt:lpstr>Визия за ротарианската 2019-2020 година</vt:lpstr>
      <vt:lpstr> </vt:lpstr>
      <vt:lpstr>Ротари свързва света</vt:lpstr>
      <vt:lpstr>Цели на Ротари Интернешънъл</vt:lpstr>
      <vt:lpstr>Цели на Дистрикт 2482 България</vt:lpstr>
      <vt:lpstr> Увеличаване на  нашето влияние </vt:lpstr>
      <vt:lpstr> Разширяване на нашия обхват</vt:lpstr>
      <vt:lpstr>Увеличаване на ангажираността на членовете</vt:lpstr>
      <vt:lpstr> Увеличаване на способността за адаптиране към промените </vt:lpstr>
      <vt:lpstr>Приятелство, почтеност, разнообразие, служба……</vt:lpstr>
      <vt:lpstr>Прегръщаме нашето бъдеще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Предстоящи събития в Д2482</dc:title>
  <dc:creator>XXX</dc:creator>
  <cp:lastModifiedBy>User</cp:lastModifiedBy>
  <cp:revision>127</cp:revision>
  <cp:lastPrinted>2018-02-13T16:30:21Z</cp:lastPrinted>
  <dcterms:created xsi:type="dcterms:W3CDTF">2018-02-05T13:47:10Z</dcterms:created>
  <dcterms:modified xsi:type="dcterms:W3CDTF">2019-02-22T06:44:03Z</dcterms:modified>
</cp:coreProperties>
</file>