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727" r:id="rId1"/>
    <p:sldMasterId id="2147483700" r:id="rId2"/>
    <p:sldMasterId id="2147483809" r:id="rId3"/>
  </p:sldMasterIdLst>
  <p:notesMasterIdLst>
    <p:notesMasterId r:id="rId24"/>
  </p:notesMasterIdLst>
  <p:handoutMasterIdLst>
    <p:handoutMasterId r:id="rId25"/>
  </p:handoutMasterIdLst>
  <p:sldIdLst>
    <p:sldId id="361" r:id="rId4"/>
    <p:sldId id="366" r:id="rId5"/>
    <p:sldId id="362" r:id="rId6"/>
    <p:sldId id="382" r:id="rId7"/>
    <p:sldId id="385" r:id="rId8"/>
    <p:sldId id="363" r:id="rId9"/>
    <p:sldId id="365" r:id="rId10"/>
    <p:sldId id="384" r:id="rId11"/>
    <p:sldId id="383" r:id="rId12"/>
    <p:sldId id="367" r:id="rId13"/>
    <p:sldId id="369" r:id="rId14"/>
    <p:sldId id="370" r:id="rId15"/>
    <p:sldId id="372" r:id="rId16"/>
    <p:sldId id="374" r:id="rId17"/>
    <p:sldId id="378" r:id="rId18"/>
    <p:sldId id="379" r:id="rId19"/>
    <p:sldId id="387" r:id="rId20"/>
    <p:sldId id="375" r:id="rId21"/>
    <p:sldId id="371" r:id="rId22"/>
    <p:sldId id="388" r:id="rId23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8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8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8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8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8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8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8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8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ヒラギノ角ゴ Pro W3" pitchFamily="-8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hiddenSlides="1"/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1B5C"/>
    <a:srgbClr val="00246C"/>
    <a:srgbClr val="687D90"/>
    <a:srgbClr val="58585A"/>
    <a:srgbClr val="005DAA"/>
    <a:srgbClr val="FF7600"/>
    <a:srgbClr val="872175"/>
    <a:srgbClr val="0099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>
      <p:cViewPr>
        <p:scale>
          <a:sx n="75" d="100"/>
          <a:sy n="75" d="100"/>
        </p:scale>
        <p:origin x="-1260" y="-72"/>
      </p:cViewPr>
      <p:guideLst>
        <p:guide orient="horz" pos="2160"/>
        <p:guide pos="2880"/>
      </p:guideLst>
    </p:cSldViewPr>
  </p:slideViewPr>
  <p:outlineViewPr>
    <p:cViewPr>
      <p:scale>
        <a:sx n="75" d="100"/>
        <a:sy n="75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59" d="100"/>
          <a:sy n="159" d="100"/>
        </p:scale>
        <p:origin x="-6480" y="-104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latin typeface="Arial" pitchFamily="-107" charset="0"/>
                <a:ea typeface="ヒラギノ角ゴ Pro W3" pitchFamily="-107" charset="-128"/>
                <a:cs typeface="ヒラギノ角ゴ Pro W3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latin typeface="Arial" pitchFamily="-107" charset="0"/>
                <a:ea typeface="ヒラギノ角ゴ Pro W3" pitchFamily="-107" charset="-128"/>
                <a:cs typeface="ヒラギノ角ゴ Pro W3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latin typeface="Arial" pitchFamily="-107" charset="0"/>
                <a:ea typeface="ヒラギノ角ゴ Pro W3" pitchFamily="-107" charset="-128"/>
                <a:cs typeface="ヒラギノ角ゴ Pro W3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946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/>
            </a:lvl1pPr>
          </a:lstStyle>
          <a:p>
            <a:pPr>
              <a:defRPr/>
            </a:pPr>
            <a:fld id="{6FC03CC2-48C8-48A1-AA67-B335FA5D6F0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81388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latin typeface="Arial" pitchFamily="-107" charset="0"/>
                <a:ea typeface="ヒラギノ角ゴ Pro W3" pitchFamily="-107" charset="-128"/>
                <a:cs typeface="ヒラギノ角ゴ Pro W3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>
                <a:latin typeface="Arial" pitchFamily="-107" charset="0"/>
                <a:ea typeface="ヒラギノ角ゴ Pro W3" pitchFamily="-107" charset="-128"/>
                <a:cs typeface="ヒラギノ角ゴ Pro W3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6425"/>
            <a:ext cx="5140325" cy="4183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defTabSz="931863" eaLnBrk="0" hangingPunct="0">
              <a:defRPr sz="1200">
                <a:latin typeface="Arial" pitchFamily="-107" charset="0"/>
                <a:ea typeface="ヒラギノ角ゴ Pro W3" pitchFamily="-107" charset="-128"/>
                <a:cs typeface="ヒラギノ角ゴ Pro W3" pitchFamily="-107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3177" tIns="46589" rIns="93177" bIns="46589" numCol="1" anchor="b" anchorCtr="0" compatLnSpc="1">
            <a:prstTxWarp prst="textNoShape">
              <a:avLst/>
            </a:prstTxWarp>
          </a:bodyPr>
          <a:lstStyle>
            <a:lvl1pPr algn="r" defTabSz="931863" eaLnBrk="0" hangingPunct="0">
              <a:defRPr sz="1200"/>
            </a:lvl1pPr>
          </a:lstStyle>
          <a:p>
            <a:pPr>
              <a:defRPr/>
            </a:pPr>
            <a:fld id="{6BE3035C-F70E-4281-8E20-10C9D3D6366C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983236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ヒラギノ角ゴ Pro W3" pitchFamily="-107" charset="-128"/>
        <a:cs typeface="ヒラギノ角ゴ Pro W3" pitchFamily="-107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ヒラギノ角ゴ Pro W3" pitchFamily="-107" charset="-128"/>
        <a:cs typeface="ヒラギノ角ゴ Pro W3" pitchFamily="-107" charset="-128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ヒラギノ角ゴ Pro W3" pitchFamily="-107" charset="-128"/>
        <a:cs typeface="ヒラギノ角ゴ Pro W3" pitchFamily="-107" charset="-128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ヒラギノ角ゴ Pro W3" pitchFamily="-107" charset="-128"/>
        <a:cs typeface="ヒラギノ角ゴ Pro W3" pitchFamily="-107" charset="-128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07" charset="0"/>
        <a:ea typeface="ヒラギノ角ゴ Pro W3" pitchFamily="-107" charset="-128"/>
        <a:cs typeface="ヒラギノ角ゴ Pro W3" pitchFamily="-107" charset="-128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742950" indent="-28575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pPr>
              <a:spcBef>
                <a:spcPct val="0"/>
              </a:spcBef>
            </a:pPr>
            <a:fld id="{6BA08CFD-1DD1-4301-B32A-291D065BD663}" type="slidenum">
              <a:rPr lang="en-US" altLang="en-US" smtClean="0"/>
              <a:pPr>
                <a:spcBef>
                  <a:spcPct val="0"/>
                </a:spcBef>
              </a:pPr>
              <a:t>1</a:t>
            </a:fld>
            <a:endParaRPr lang="en-US" altLang="en-US"/>
          </a:p>
        </p:txBody>
      </p:sp>
      <p:sp>
        <p:nvSpPr>
          <p:cNvPr id="174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bg-BG" altLang="en-US">
                <a:latin typeface="Arial" panose="020B0604020202020204" pitchFamily="34" charset="0"/>
                <a:ea typeface="ヒラギノ角ゴ Pro W3" pitchFamily="-84" charset="-128"/>
              </a:rPr>
              <a:t>Краят на полиомиелита е една от знаковите каузи на Ротари. Това е една дълга битка, за която в последните години вярваме, че сме съвсем близо до края й. Това е една дълга битка, в която не сме сами. Ротари има партньори, Ротари е част от една коалиция на доброто.</a:t>
            </a:r>
          </a:p>
          <a:p>
            <a:pPr eaLnBrk="1" hangingPunct="1"/>
            <a:r>
              <a:rPr lang="bg-BG" altLang="en-US">
                <a:latin typeface="Arial" panose="020B0604020202020204" pitchFamily="34" charset="0"/>
                <a:ea typeface="ヒラギノ角ゴ Pro W3" pitchFamily="-84" charset="-128"/>
              </a:rPr>
              <a:t>Краят на полиомиелита е една от основните цели, които си поставя и РИ.  Доколко приемаме че това е и наша цел? Ние живеем в Европа, ние сме част от западната цивилизация, където болестта е победена, или поне си мислим така.</a:t>
            </a:r>
          </a:p>
          <a:p>
            <a:pPr eaLnBrk="1" hangingPunct="1"/>
            <a:endParaRPr lang="bg-BG" altLang="en-US">
              <a:latin typeface="Arial" panose="020B0604020202020204" pitchFamily="34" charset="0"/>
              <a:ea typeface="ヒラギノ角ゴ Pro W3" pitchFamily="-8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bg-BG" altLang="en-US">
                <a:latin typeface="Arial" panose="020B0604020202020204" pitchFamily="34" charset="0"/>
                <a:ea typeface="ヒラギノ角ゴ Pro W3" pitchFamily="-84" charset="-128"/>
              </a:rPr>
              <a:t>Това е в миналото на Европа и САЩ. Епидемията е победена. Няма градове, в които е забранено влизането на деца под 16 години, заради риска от разпространение на заразата. Ние обаче живеем в глобално село, в свързан свят, в който и доброто и лошото еднакво бързо може да стигне до всички.</a:t>
            </a:r>
            <a:endParaRPr lang="en-US" altLang="en-US">
              <a:latin typeface="Arial" panose="020B0604020202020204" pitchFamily="34" charset="0"/>
              <a:ea typeface="ヒラギノ角ゴ Pro W3" pitchFamily="-84" charset="-128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fld id="{D518BF4B-6F72-466B-9FD4-71B8F3D30866}" type="slidenum">
              <a:rPr lang="en-US" altLang="en-US" sz="1200" smtClean="0"/>
              <a:pPr/>
              <a:t>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bg-BG" altLang="en-US">
                <a:latin typeface="Arial" panose="020B0604020202020204" pitchFamily="34" charset="0"/>
                <a:ea typeface="ヒラギノ角ゴ Pro W3" pitchFamily="-84" charset="-128"/>
              </a:rPr>
              <a:t>Тези снимки не са от стар архив. Правени са през миналата и тази година от Албертин Пере –ротарианка,  паст гуверньор на Д1740 – Холандия. Албертин е лекарка и в последните десет години участва в имунизации в Индия и Пакистан, организира хирургически операции, инициира проекти за инвалидни колички и за изграждане на канализация и тоалетни в жилищни райони. Тя е крехка жена, но има куража да срещне това нещастие и да се бори за правото на другите деца да живеят и да са здрави.</a:t>
            </a: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742950" indent="-28575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pPr>
              <a:spcBef>
                <a:spcPct val="0"/>
              </a:spcBef>
            </a:pPr>
            <a:fld id="{C0B6DC9B-BF95-4F9F-B0C8-F9CD2B7EEC0C}" type="slidenum">
              <a:rPr lang="en-US" altLang="en-US" smtClean="0"/>
              <a:pPr>
                <a:spcBef>
                  <a:spcPct val="0"/>
                </a:spcBef>
              </a:pPr>
              <a:t>3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bg-BG" altLang="en-US">
                <a:latin typeface="Arial" panose="020B0604020202020204" pitchFamily="34" charset="0"/>
                <a:ea typeface="ヒラギノ角ゴ Pro W3" pitchFamily="-84" charset="-128"/>
              </a:rPr>
              <a:t>Ротари оценява значимостта на каузата още през 1979.  През 1985 от локална кауза изкореняването на полиомиелита се превръща в глобална, а през 1988 се създава мощна коалиция от партньори, в която всеки има своята роля. Към тях се присъединяват правителства и държавни глави, Световната банка, Мак Кинзи Глобал Институт…</a:t>
            </a:r>
            <a:endParaRPr lang="en-US" altLang="en-US">
              <a:latin typeface="Arial" panose="020B0604020202020204" pitchFamily="34" charset="0"/>
              <a:ea typeface="ヒラギノ角ゴ Pro W3" pitchFamily="-84" charset="-128"/>
            </a:endParaRP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fld id="{4795633E-8513-49A8-9051-4EA9B00E5127}" type="slidenum">
              <a:rPr lang="en-US" altLang="en-US" sz="1200" smtClean="0"/>
              <a:pPr/>
              <a:t>6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bg-BG" altLang="en-US">
                <a:latin typeface="Arial" panose="020B0604020202020204" pitchFamily="34" charset="0"/>
                <a:ea typeface="ヒラギノ角ゴ Pro W3" pitchFamily="-84" charset="-128"/>
              </a:rPr>
              <a:t>Какви са резултатите от глобалната инициатива? Драматично намаляване на разпространението на болестта като брой поразени деца и възрастни и като държави, в които има случаи. В действие е план за приключване на битката с полиомиелита.</a:t>
            </a:r>
            <a:endParaRPr lang="en-US" altLang="en-US">
              <a:latin typeface="Arial" panose="020B0604020202020204" pitchFamily="34" charset="0"/>
              <a:ea typeface="ヒラギノ角ゴ Pro W3" pitchFamily="-84" charset="-128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fld id="{9EE7F1AB-148F-4086-8506-4FA952651A83}" type="slidenum">
              <a:rPr lang="en-US" altLang="en-US" sz="1200" smtClean="0"/>
              <a:pPr/>
              <a:t>7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bg-BG" altLang="bg-BG">
                <a:latin typeface="Arial" panose="020B0604020202020204" pitchFamily="34" charset="0"/>
                <a:ea typeface="ヒラギノ角ゴ Pro W3" pitchFamily="-84" charset="-128"/>
              </a:rPr>
              <a:t>Като застъпници на кампанията се ангажират правителства, световни лидери, социално отговорни бизнеси.</a:t>
            </a:r>
            <a:endParaRPr lang="en-US" altLang="bg-BG">
              <a:latin typeface="Arial" panose="020B0604020202020204" pitchFamily="34" charset="0"/>
              <a:ea typeface="ヒラギノ角ゴ Pro W3" pitchFamily="-84" charset="-128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fld id="{1322A034-24B7-4B04-A2AC-B7FC4F676364}" type="slidenum">
              <a:rPr lang="en-US" altLang="en-US" sz="1200" smtClean="0"/>
              <a:pPr/>
              <a:t>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bg-BG" altLang="bg-BG">
              <a:latin typeface="Arial" panose="020B0604020202020204" pitchFamily="34" charset="0"/>
              <a:ea typeface="ヒラギノ角ゴ Pro W3" pitchFamily="-84" charset="-128"/>
            </a:endParaRPr>
          </a:p>
          <a:p>
            <a:r>
              <a:rPr lang="en-US" altLang="bg-BG">
                <a:latin typeface="Arial" panose="020B0604020202020204" pitchFamily="34" charset="0"/>
                <a:ea typeface="ヒラギノ角ゴ Pro W3" pitchFamily="-84" charset="-128"/>
              </a:rPr>
              <a:t> Government of Pakistan (through a Japan International Cooperation Agency (JICA) loan conversion with the Bill &amp; Melinda Gates Foundation)	</a:t>
            </a:r>
            <a:endParaRPr lang="bg-BG" altLang="bg-BG">
              <a:latin typeface="Arial" panose="020B0604020202020204" pitchFamily="34" charset="0"/>
              <a:ea typeface="ヒラギノ角ゴ Pro W3" pitchFamily="-84" charset="-128"/>
            </a:endParaRPr>
          </a:p>
          <a:p>
            <a:r>
              <a:rPr lang="bg-BG" altLang="bg-BG">
                <a:latin typeface="Arial" panose="020B0604020202020204" pitchFamily="34" charset="0"/>
                <a:ea typeface="ヒラギノ角ゴ Pro W3" pitchFamily="-84" charset="-128"/>
              </a:rPr>
              <a:t> 54.7	</a:t>
            </a:r>
          </a:p>
          <a:p>
            <a:r>
              <a:rPr lang="en-US" altLang="bg-BG">
                <a:latin typeface="Arial" panose="020B0604020202020204" pitchFamily="34" charset="0"/>
                <a:ea typeface="ヒラギノ角ゴ Pro W3" pitchFamily="-84" charset="-128"/>
              </a:rPr>
              <a:t> Government of Pakistan (through an Islamic Development Bank loan in collaboration with the Bill &amp; Melinda Gates Foundation)	100.0	</a:t>
            </a:r>
          </a:p>
          <a:p>
            <a:r>
              <a:rPr lang="en-US" altLang="bg-BG">
                <a:latin typeface="Arial" panose="020B0604020202020204" pitchFamily="34" charset="0"/>
                <a:ea typeface="ヒラギノ角ゴ Pro W3" pitchFamily="-84" charset="-128"/>
              </a:rPr>
              <a:t>Government of Pakistan (through a Japan International Cooperation Agency </a:t>
            </a:r>
            <a:r>
              <a:rPr lang="bg-BG" altLang="bg-BG">
                <a:latin typeface="Arial" panose="020B0604020202020204" pitchFamily="34" charset="0"/>
                <a:ea typeface="ヒラギノ角ゴ Pro W3" pitchFamily="-84" charset="-128"/>
              </a:rPr>
              <a:t>100; </a:t>
            </a:r>
          </a:p>
          <a:p>
            <a:r>
              <a:rPr lang="en-US" altLang="bg-BG">
                <a:latin typeface="Arial" panose="020B0604020202020204" pitchFamily="34" charset="0"/>
                <a:ea typeface="ヒラギノ角ゴ Pro W3" pitchFamily="-84" charset="-128"/>
              </a:rPr>
              <a:t> Government of Nigeria (domestic budget resources and World Bank loans)	134.6</a:t>
            </a:r>
            <a:endParaRPr lang="bg-BG" altLang="bg-BG">
              <a:latin typeface="Arial" panose="020B0604020202020204" pitchFamily="34" charset="0"/>
              <a:ea typeface="ヒラギノ角ゴ Pro W3" pitchFamily="-84" charset="-128"/>
            </a:endParaRPr>
          </a:p>
          <a:p>
            <a:endParaRPr lang="bg-BG" altLang="bg-BG">
              <a:latin typeface="Arial" panose="020B0604020202020204" pitchFamily="34" charset="0"/>
              <a:ea typeface="ヒラギノ角ゴ Pro W3" pitchFamily="-84" charset="-128"/>
            </a:endParaRPr>
          </a:p>
          <a:p>
            <a:r>
              <a:rPr lang="en-US" altLang="bg-BG">
                <a:latin typeface="Arial" panose="020B0604020202020204" pitchFamily="34" charset="0"/>
                <a:ea typeface="ヒラギノ角ゴ Pro W3" pitchFamily="-84" charset="-128"/>
              </a:rPr>
              <a:t> Government of Spain	0.02	</a:t>
            </a:r>
          </a:p>
          <a:p>
            <a:r>
              <a:rPr lang="en-US" altLang="bg-BG">
                <a:latin typeface="Arial" panose="020B0604020202020204" pitchFamily="34" charset="0"/>
                <a:ea typeface="ヒラギノ角ゴ Pro W3" pitchFamily="-84" charset="-128"/>
              </a:rPr>
              <a:t>Government of Switzerland	1.03	</a:t>
            </a:r>
          </a:p>
          <a:p>
            <a:r>
              <a:rPr lang="en-US" altLang="bg-BG">
                <a:latin typeface="Arial" panose="020B0604020202020204" pitchFamily="34" charset="0"/>
                <a:ea typeface="ヒラギノ角ゴ Pro W3" pitchFamily="-84" charset="-128"/>
              </a:rPr>
              <a:t>Government of Turkey	0.06	</a:t>
            </a:r>
          </a:p>
          <a:p>
            <a:r>
              <a:rPr lang="en-US" altLang="bg-BG">
                <a:latin typeface="Arial" panose="020B0604020202020204" pitchFamily="34" charset="0"/>
                <a:ea typeface="ヒラギノ角ゴ Pro W3" pitchFamily="-84" charset="-128"/>
              </a:rPr>
              <a:t>United Nations Foundation / Shot@Life	1.7	</a:t>
            </a:r>
          </a:p>
          <a:p>
            <a:r>
              <a:rPr lang="en-US" altLang="bg-BG">
                <a:latin typeface="Arial" panose="020B0604020202020204" pitchFamily="34" charset="0"/>
                <a:ea typeface="ヒラギノ角ゴ Pro W3" pitchFamily="-84" charset="-128"/>
              </a:rPr>
              <a:t>UNICEF Gulf Area Office (private sector contribution)	0.1	</a:t>
            </a:r>
          </a:p>
          <a:p>
            <a:r>
              <a:rPr lang="en-US" altLang="bg-BG">
                <a:latin typeface="Arial" panose="020B0604020202020204" pitchFamily="34" charset="0"/>
                <a:ea typeface="ヒラギノ角ゴ Pro W3" pitchFamily="-84" charset="-128"/>
              </a:rPr>
              <a:t>UNICEF Regular Resources	8.2	</a:t>
            </a:r>
          </a:p>
          <a:p>
            <a:r>
              <a:rPr lang="en-US" altLang="bg-BG">
                <a:latin typeface="Arial" panose="020B0604020202020204" pitchFamily="34" charset="0"/>
                <a:ea typeface="ヒラギノ角ゴ Pro W3" pitchFamily="-84" charset="-128"/>
              </a:rPr>
              <a:t>UNICEF USA (private sector contribution	</a:t>
            </a:r>
          </a:p>
          <a:p>
            <a:r>
              <a:rPr lang="en-US" altLang="bg-BG">
                <a:latin typeface="Arial" panose="020B0604020202020204" pitchFamily="34" charset="0"/>
                <a:ea typeface="ヒラギノ角ゴ Pro W3" pitchFamily="-84" charset="-128"/>
              </a:rPr>
              <a:t>	</a:t>
            </a:r>
          </a:p>
          <a:p>
            <a:r>
              <a:rPr lang="en-US" altLang="bg-BG">
                <a:latin typeface="Arial" panose="020B0604020202020204" pitchFamily="34" charset="0"/>
                <a:ea typeface="ヒラギノ角ゴ Pro W3" pitchFamily="-84" charset="-128"/>
              </a:rPr>
              <a:t>	</a:t>
            </a:r>
          </a:p>
          <a:p>
            <a:endParaRPr lang="bg-BG" altLang="bg-BG">
              <a:latin typeface="Arial" panose="020B0604020202020204" pitchFamily="34" charset="0"/>
              <a:ea typeface="ヒラギノ角ゴ Pro W3" pitchFamily="-84" charset="-128"/>
            </a:endParaRPr>
          </a:p>
          <a:p>
            <a:endParaRPr lang="en-US" altLang="bg-BG">
              <a:latin typeface="Arial" panose="020B0604020202020204" pitchFamily="34" charset="0"/>
              <a:ea typeface="ヒラギノ角ゴ Pro W3" pitchFamily="-84" charset="-128"/>
            </a:endParaRPr>
          </a:p>
          <a:p>
            <a:endParaRPr lang="bg-BG" altLang="bg-BG">
              <a:latin typeface="Arial" panose="020B0604020202020204" pitchFamily="34" charset="0"/>
              <a:ea typeface="ヒラギノ角ゴ Pro W3" pitchFamily="-84" charset="-128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fld id="{C8932200-B112-4B9D-BFA9-C64FA892DCBA}" type="slidenum">
              <a:rPr lang="en-US" altLang="en-US" sz="1200" smtClean="0"/>
              <a:pPr/>
              <a:t>9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bg-BG" altLang="en-US">
                <a:latin typeface="Arial" panose="020B0604020202020204" pitchFamily="34" charset="0"/>
                <a:ea typeface="ヒラギノ角ゴ Pro W3" pitchFamily="-84" charset="-128"/>
              </a:rPr>
              <a:t>Какъв е приносът на Ротари? От унищожителна болест, разпространена в целия свят, благодарение на ваксините и масовата имунизация  броят на случаите клони към нула. Това е огромен успех, резултат от публично-частното партньорство</a:t>
            </a:r>
            <a:r>
              <a:rPr lang="en-US" altLang="en-US">
                <a:latin typeface="Arial" panose="020B0604020202020204" pitchFamily="34" charset="0"/>
                <a:ea typeface="ヒラギノ角ゴ Pro W3" pitchFamily="-84" charset="-128"/>
              </a:rPr>
              <a:t>. </a:t>
            </a:r>
            <a:r>
              <a:rPr lang="bg-BG" altLang="en-US">
                <a:latin typeface="Arial" panose="020B0604020202020204" pitchFamily="34" charset="0"/>
                <a:ea typeface="ヒラギノ角ゴ Pro W3" pitchFamily="-84" charset="-128"/>
              </a:rPr>
              <a:t> Много правителства финансират кампанията за изкореняване на полиомиелита, като САЩ с 2,2 милиарда долара. Двамата най-големи донори от 1985 до 2014  са неправителствени организации – Фондация Бил и Мелинда Гейтс</a:t>
            </a:r>
            <a:r>
              <a:rPr lang="en-US" altLang="en-US">
                <a:latin typeface="Arial" panose="020B0604020202020204" pitchFamily="34" charset="0"/>
                <a:ea typeface="ヒラギノ角ゴ Pro W3" pitchFamily="-84" charset="-128"/>
              </a:rPr>
              <a:t> </a:t>
            </a:r>
            <a:r>
              <a:rPr lang="bg-BG" altLang="en-US">
                <a:latin typeface="Arial" panose="020B0604020202020204" pitchFamily="34" charset="0"/>
                <a:ea typeface="ヒラギノ角ゴ Pro W3" pitchFamily="-84" charset="-128"/>
              </a:rPr>
              <a:t> с 1,9 милиарда и Ротари Интернешънъл с 1,3 милиарда.  Освен  с финансови дарения, стотици хиляди доброволци, включително много ротарианци, имат принос с участие в кампании за ваксиниране.</a:t>
            </a:r>
            <a:endParaRPr lang="en-US" altLang="en-US">
              <a:latin typeface="Arial" panose="020B0604020202020204" pitchFamily="34" charset="0"/>
              <a:ea typeface="ヒラギノ角ゴ Pro W3" pitchFamily="-84" charset="-128"/>
            </a:endParaRPr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fld id="{7A9EA041-F077-45A5-B754-28A9F42E879F}" type="slidenum">
              <a:rPr lang="en-US" altLang="en-US" sz="1200" smtClean="0"/>
              <a:pPr/>
              <a:t>10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bg-BG" altLang="bg-BG">
                <a:latin typeface="Arial" panose="020B0604020202020204" pitchFamily="34" charset="0"/>
                <a:ea typeface="ヒラギノ角ゴ Pro W3" pitchFamily="-84" charset="-128"/>
              </a:rPr>
              <a:t>Снимките са на Албертин Пере (тя самата е на снимката вдясно) и показват протичането на кампаниите за ваксиниране.</a:t>
            </a:r>
            <a:endParaRPr lang="en-US" altLang="bg-BG">
              <a:latin typeface="Arial" panose="020B0604020202020204" pitchFamily="34" charset="0"/>
              <a:ea typeface="ヒラギノ角ゴ Pro W3" pitchFamily="-84" charset="-128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fld id="{563E89EF-BD79-42E3-80EE-6390F10B9FB3}" type="slidenum">
              <a:rPr lang="en-US" altLang="en-US" sz="1200" smtClean="0"/>
              <a:pPr/>
              <a:t>11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nl-NL" altLang="en-US">
              <a:latin typeface="Arial" panose="020B0604020202020204" pitchFamily="34" charset="0"/>
              <a:ea typeface="ヒラギノ角ゴ Pro W3" pitchFamily="-84" charset="-128"/>
            </a:endParaRPr>
          </a:p>
          <a:p>
            <a:r>
              <a:rPr lang="nl-NL" altLang="en-US">
                <a:latin typeface="Arial" panose="020B0604020202020204" pitchFamily="34" charset="0"/>
                <a:ea typeface="ヒラギノ角ゴ Pro W3" pitchFamily="-84" charset="-128"/>
              </a:rPr>
              <a:t>Police check a family entering a polio vaccination center in Peshawar. Security measures have been improved after the Taliban declared the polio eradication campaign a target.</a:t>
            </a:r>
          </a:p>
          <a:p>
            <a:r>
              <a:rPr lang="nl-NL" altLang="en-US" i="1">
                <a:latin typeface="Arial" panose="020B0604020202020204" pitchFamily="34" charset="0"/>
                <a:ea typeface="ヒラギノ角ゴ Pro W3" pitchFamily="-84" charset="-128"/>
              </a:rPr>
              <a:t>Photo Credit: Diego Ibarra Sánchez</a:t>
            </a:r>
            <a:endParaRPr lang="nl-NL" altLang="en-US">
              <a:latin typeface="Arial" panose="020B0604020202020204" pitchFamily="34" charset="0"/>
              <a:ea typeface="ヒラギノ角ゴ Pro W3" pitchFamily="-84" charset="-128"/>
            </a:endParaRPr>
          </a:p>
          <a:p>
            <a:endParaRPr lang="en-US" altLang="en-US">
              <a:latin typeface="Arial" panose="020B0604020202020204" pitchFamily="34" charset="0"/>
              <a:ea typeface="ヒラギノ角ゴ Pro W3" pitchFamily="-84" charset="-128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fld id="{2EFC84D7-7D54-4351-A6A1-6939D6916447}" type="slidenum">
              <a:rPr lang="en-US" altLang="en-US" sz="1200" smtClean="0"/>
              <a:pPr/>
              <a:t>12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bg-BG" altLang="en-US">
                <a:latin typeface="Arial" panose="020B0604020202020204" pitchFamily="34" charset="0"/>
                <a:ea typeface="ヒラギノ角ゴ Pro W3" pitchFamily="-84" charset="-128"/>
              </a:rPr>
              <a:t>Снимките са от центъра за ваксиниране в Пешавар. Кампаниите в Пакистан се осъществяват при засилени мерки за сигурност след като талибаните ги поставиха под прицел в прекия смисъл на думата. </a:t>
            </a:r>
            <a:r>
              <a:rPr lang="nl-NL" altLang="en-US" i="1">
                <a:latin typeface="Arial" panose="020B0604020202020204" pitchFamily="34" charset="0"/>
                <a:ea typeface="ヒラギノ角ゴ Pro W3" pitchFamily="-84" charset="-128"/>
              </a:rPr>
              <a:t>Photo Credit: Diego Ibarra Sánchez</a:t>
            </a:r>
            <a:endParaRPr lang="nl-NL" altLang="en-US">
              <a:latin typeface="Arial" panose="020B0604020202020204" pitchFamily="34" charset="0"/>
              <a:ea typeface="ヒラギノ角ゴ Pro W3" pitchFamily="-84" charset="-128"/>
            </a:endParaRPr>
          </a:p>
          <a:p>
            <a:endParaRPr lang="en-US" altLang="en-US">
              <a:latin typeface="Arial" panose="020B0604020202020204" pitchFamily="34" charset="0"/>
              <a:ea typeface="ヒラギノ角ゴ Pro W3" pitchFamily="-84" charset="-128"/>
            </a:endParaRPr>
          </a:p>
          <a:p>
            <a:endParaRPr lang="en-US" altLang="bg-BG">
              <a:latin typeface="Arial" panose="020B0604020202020204" pitchFamily="34" charset="0"/>
              <a:ea typeface="ヒラギノ角ゴ Pro W3" pitchFamily="-84" charset="-128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fld id="{A0587132-7041-4FAA-B4DD-9F43BCEDE784}" type="slidenum">
              <a:rPr lang="en-US" altLang="en-US" sz="1200" smtClean="0"/>
              <a:pPr/>
              <a:t>13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bg-BG" altLang="bg-BG">
                <a:latin typeface="Arial" panose="020B0604020202020204" pitchFamily="34" charset="0"/>
                <a:ea typeface="ヒラギノ角ゴ Pro W3" pitchFamily="-84" charset="-128"/>
              </a:rPr>
              <a:t>При пътуванията на лекари ротарианци във връзка с имунизационните кампании се извършват и безплатни хирургични операции.</a:t>
            </a:r>
            <a:endParaRPr lang="en-US" altLang="bg-BG">
              <a:latin typeface="Arial" panose="020B0604020202020204" pitchFamily="34" charset="0"/>
              <a:ea typeface="ヒラギノ角ゴ Pro W3" pitchFamily="-84" charset="-128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fld id="{9D114147-5904-46F8-B80E-9FD280A606C8}" type="slidenum">
              <a:rPr lang="en-US" altLang="en-US" sz="1200" smtClean="0"/>
              <a:pPr/>
              <a:t>14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bg-BG" altLang="en-US" dirty="0">
                <a:latin typeface="Arial" panose="020B0604020202020204" pitchFamily="34" charset="0"/>
                <a:ea typeface="ヒラギノ角ゴ Pro W3" pitchFamily="-84" charset="-128"/>
              </a:rPr>
              <a:t>Статистика на заболяванията към октомври </a:t>
            </a:r>
            <a:r>
              <a:rPr lang="bg-BG" altLang="en-US" dirty="0" smtClean="0">
                <a:latin typeface="Arial" panose="020B0604020202020204" pitchFamily="34" charset="0"/>
                <a:ea typeface="ヒラギノ角ゴ Pro W3" pitchFamily="-84" charset="-128"/>
              </a:rPr>
              <a:t>201</a:t>
            </a:r>
            <a:r>
              <a:rPr lang="en-US" altLang="en-US" dirty="0" smtClean="0">
                <a:latin typeface="Arial" panose="020B0604020202020204" pitchFamily="34" charset="0"/>
                <a:ea typeface="ヒラギノ角ゴ Pro W3" pitchFamily="-84" charset="-128"/>
              </a:rPr>
              <a:t>8</a:t>
            </a:r>
            <a:r>
              <a:rPr lang="bg-BG" altLang="en-US" dirty="0" smtClean="0">
                <a:latin typeface="Arial" panose="020B0604020202020204" pitchFamily="34" charset="0"/>
                <a:ea typeface="ヒラギノ角ゴ Pro W3" pitchFamily="-84" charset="-128"/>
              </a:rPr>
              <a:t>.</a:t>
            </a:r>
            <a:endParaRPr lang="nl-NL" altLang="en-US" dirty="0">
              <a:latin typeface="Arial" panose="020B0604020202020204" pitchFamily="34" charset="0"/>
              <a:ea typeface="ヒラギノ角ゴ Pro W3" pitchFamily="-84" charset="-128"/>
            </a:endParaRPr>
          </a:p>
        </p:txBody>
      </p:sp>
      <p:sp>
        <p:nvSpPr>
          <p:cNvPr id="44036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pPr>
              <a:spcBef>
                <a:spcPct val="0"/>
              </a:spcBef>
            </a:pPr>
            <a:fld id="{FCCC2C80-AA47-4D2D-8E53-6B65464A9876}" type="slidenum">
              <a:rPr lang="en-US" altLang="en-US" smtClean="0"/>
              <a:pPr>
                <a:spcBef>
                  <a:spcPct val="0"/>
                </a:spcBef>
              </a:pPr>
              <a:t>15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jdelijke aanduiding voor dia-afbeelding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Tijdelijke aanduiding voor notities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bg-BG" altLang="en-US">
                <a:latin typeface="Arial" panose="020B0604020202020204" pitchFamily="34" charset="0"/>
                <a:ea typeface="ヒラギノ角ゴ Pro W3" pitchFamily="-84" charset="-128"/>
              </a:rPr>
              <a:t>Разпространението на болестта остава факт в Пакистан и Афганистан. След период от двегодишна липса на случаи, в Нигерия отново има регистрирани заболели. Основният риск и заплаха продължават да идват от акциите на талибаните и групировки като Боко Харам, които държат територии от тези страни под контрол. Пробив в застрашените зони  осъществяват женски доброволчески групи, които ваксинират в собствените си общности и достигат до деца, които преди не са били ваксинирани.</a:t>
            </a:r>
            <a:endParaRPr lang="nl-NL" altLang="en-US">
              <a:latin typeface="Arial" panose="020B0604020202020204" pitchFamily="34" charset="0"/>
              <a:ea typeface="ヒラギノ角ゴ Pro W3" pitchFamily="-84" charset="-128"/>
            </a:endParaRPr>
          </a:p>
        </p:txBody>
      </p:sp>
      <p:sp>
        <p:nvSpPr>
          <p:cNvPr id="46084" name="Tijdelijke aanduiding voor dianumm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742950" indent="-28575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 defTabSz="931863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defTabSz="93186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pPr>
              <a:spcBef>
                <a:spcPct val="0"/>
              </a:spcBef>
            </a:pPr>
            <a:fld id="{F2873598-B46F-4428-BAAB-C264998C1000}" type="slidenum">
              <a:rPr lang="en-US" altLang="en-US" smtClean="0"/>
              <a:pPr>
                <a:spcBef>
                  <a:spcPct val="0"/>
                </a:spcBef>
              </a:pPr>
              <a:t>16</a:t>
            </a:fld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bg-BG" altLang="bg-BG">
              <a:latin typeface="Arial" panose="020B0604020202020204" pitchFamily="34" charset="0"/>
              <a:ea typeface="ヒラギノ角ゴ Pro W3" pitchFamily="-84" charset="-128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fld id="{AEBEC97B-6400-41F2-936A-85AB455D1A63}" type="slidenum">
              <a:rPr lang="en-US" altLang="en-US" sz="1200" smtClean="0"/>
              <a:pPr/>
              <a:t>17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bg-BG" altLang="bg-BG">
                <a:latin typeface="Arial" panose="020B0604020202020204" pitchFamily="34" charset="0"/>
                <a:ea typeface="ヒラギノ角ゴ Pro W3" pitchFamily="-84" charset="-128"/>
              </a:rPr>
              <a:t>Искаме светът да знае за борбата на Ротари като част от познаването на нашата организация и положителния ни публичен имидж.</a:t>
            </a:r>
            <a:endParaRPr lang="en-US" altLang="bg-BG">
              <a:latin typeface="Arial" panose="020B0604020202020204" pitchFamily="34" charset="0"/>
              <a:ea typeface="ヒラギノ角ゴ Pro W3" pitchFamily="-84" charset="-128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fld id="{61299645-5258-4357-8955-3E314BFD9862}" type="slidenum">
              <a:rPr lang="en-US" altLang="en-US" sz="1200" smtClean="0"/>
              <a:pPr/>
              <a:t>18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bg-BG" altLang="bg-BG">
                <a:latin typeface="Arial" panose="020B0604020202020204" pitchFamily="34" charset="0"/>
                <a:ea typeface="ヒラギノ角ゴ Pro W3" pitchFamily="-84" charset="-128"/>
              </a:rPr>
              <a:t>Средства се набират с много и различни инициативи.</a:t>
            </a:r>
            <a:endParaRPr lang="en-US" altLang="bg-BG">
              <a:latin typeface="Arial" panose="020B0604020202020204" pitchFamily="34" charset="0"/>
              <a:ea typeface="ヒラギノ角ゴ Pro W3" pitchFamily="-84" charset="-128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fld id="{8D6B63A7-37E5-4EFB-B675-3C614B25C965}" type="slidenum">
              <a:rPr lang="en-US" altLang="en-US" sz="1200" smtClean="0"/>
              <a:pPr/>
              <a:t>19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bg-BG" altLang="bg-BG">
                <a:latin typeface="Arial" panose="020B0604020202020204" pitchFamily="34" charset="0"/>
                <a:ea typeface="ヒラギノ角ゴ Pro W3" pitchFamily="-84" charset="-128"/>
              </a:rPr>
              <a:t>Средства се набират с много и различни инициативи.</a:t>
            </a:r>
            <a:endParaRPr lang="en-US" altLang="bg-BG">
              <a:latin typeface="Arial" panose="020B0604020202020204" pitchFamily="34" charset="0"/>
              <a:ea typeface="ヒラギノ角ゴ Pro W3" pitchFamily="-84" charset="-128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742950" indent="-28575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 defTabSz="931863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fld id="{8D6B63A7-37E5-4EFB-B675-3C614B25C965}" type="slidenum">
              <a:rPr lang="en-US" altLang="en-US" sz="1200" smtClean="0"/>
              <a:pPr/>
              <a:t>20</a:t>
            </a:fld>
            <a:endParaRPr lang="en-US" altLang="en-US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3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3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7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/>
          <p:cNvSpPr txBox="1">
            <a:spLocks noChangeArrowheads="1"/>
          </p:cNvSpPr>
          <p:nvPr userDrawn="1"/>
        </p:nvSpPr>
        <p:spPr bwMode="auto">
          <a:xfrm>
            <a:off x="2376488" y="601663"/>
            <a:ext cx="2932112" cy="1077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ヒラギノ角ゴ Pro W3" pitchFamily="-84" charset="-128"/>
              </a:defRPr>
            </a:lvl9pPr>
          </a:lstStyle>
          <a:p>
            <a:pPr eaLnBrk="1" hangingPunct="1">
              <a:defRPr/>
            </a:pPr>
            <a:r>
              <a:rPr lang="ru-RU" altLang="en-US" sz="1600" dirty="0">
                <a:solidFill>
                  <a:srgbClr val="D9D9D9"/>
                </a:solidFill>
                <a:latin typeface="Georgia" pitchFamily="18" charset="0"/>
                <a:ea typeface="MS PGothic" pitchFamily="34" charset="-128"/>
                <a:cs typeface="Georgia" pitchFamily="18" charset="0"/>
              </a:rPr>
              <a:t>Година </a:t>
            </a:r>
            <a:r>
              <a:rPr lang="en-US" altLang="en-US" sz="1600" dirty="0">
                <a:solidFill>
                  <a:srgbClr val="D9D9D9"/>
                </a:solidFill>
                <a:latin typeface="Georgia" pitchFamily="18" charset="0"/>
                <a:ea typeface="MS PGothic" pitchFamily="34" charset="-128"/>
                <a:cs typeface="Georgia" pitchFamily="18" charset="0"/>
              </a:rPr>
              <a:t>2016-2017	</a:t>
            </a:r>
            <a:endParaRPr lang="ru-RU" altLang="en-US" sz="1600" dirty="0">
              <a:solidFill>
                <a:srgbClr val="D9D9D9"/>
              </a:solidFill>
              <a:latin typeface="Georgia" pitchFamily="18" charset="0"/>
              <a:ea typeface="MS PGothic" pitchFamily="34" charset="-128"/>
              <a:cs typeface="Georgia" pitchFamily="18" charset="0"/>
            </a:endParaRPr>
          </a:p>
          <a:p>
            <a:pPr eaLnBrk="1" hangingPunct="1">
              <a:defRPr/>
            </a:pPr>
            <a:r>
              <a:rPr lang="ru-RU" altLang="en-US" sz="1600" dirty="0">
                <a:solidFill>
                  <a:srgbClr val="D9D9D9"/>
                </a:solidFill>
                <a:latin typeface="Georgia" pitchFamily="18" charset="0"/>
                <a:ea typeface="MS PGothic" pitchFamily="34" charset="-128"/>
                <a:cs typeface="Georgia" pitchFamily="18" charset="0"/>
              </a:rPr>
              <a:t>Президент РИ: </a:t>
            </a:r>
            <a:r>
              <a:rPr lang="en-US" altLang="en-US" sz="1600" dirty="0">
                <a:solidFill>
                  <a:srgbClr val="D9D9D9"/>
                </a:solidFill>
                <a:latin typeface="Georgia" pitchFamily="18" charset="0"/>
                <a:ea typeface="MS PGothic" pitchFamily="34" charset="-128"/>
                <a:cs typeface="Georgia" pitchFamily="18" charset="0"/>
              </a:rPr>
              <a:t>John F. Germ</a:t>
            </a:r>
            <a:endParaRPr lang="ru-RU" altLang="en-US" sz="1600" dirty="0">
              <a:solidFill>
                <a:srgbClr val="D9D9D9"/>
              </a:solidFill>
              <a:latin typeface="Georgia" pitchFamily="18" charset="0"/>
              <a:ea typeface="MS PGothic" pitchFamily="34" charset="-128"/>
              <a:cs typeface="Georgia" pitchFamily="18" charset="0"/>
            </a:endParaRPr>
          </a:p>
          <a:p>
            <a:pPr eaLnBrk="1" hangingPunct="1">
              <a:defRPr/>
            </a:pPr>
            <a:r>
              <a:rPr lang="ru-RU" altLang="en-US" sz="1600" dirty="0">
                <a:solidFill>
                  <a:srgbClr val="D9D9D9"/>
                </a:solidFill>
                <a:latin typeface="Georgia" pitchFamily="18" charset="0"/>
                <a:ea typeface="MS PGothic" pitchFamily="34" charset="-128"/>
                <a:cs typeface="Georgia" pitchFamily="18" charset="0"/>
              </a:rPr>
              <a:t>ДГ: </a:t>
            </a:r>
            <a:r>
              <a:rPr lang="bg-BG" altLang="en-US" sz="1600" dirty="0">
                <a:solidFill>
                  <a:srgbClr val="D9D9D9"/>
                </a:solidFill>
                <a:latin typeface="Georgia" pitchFamily="18" charset="0"/>
                <a:ea typeface="MS PGothic" pitchFamily="34" charset="-128"/>
                <a:cs typeface="Georgia" pitchFamily="18" charset="0"/>
              </a:rPr>
              <a:t>Димитър Димитров</a:t>
            </a:r>
            <a:endParaRPr lang="ru-RU" altLang="en-US" sz="1600" dirty="0">
              <a:solidFill>
                <a:srgbClr val="D9D9D9"/>
              </a:solidFill>
              <a:latin typeface="Georgia" pitchFamily="18" charset="0"/>
              <a:ea typeface="MS PGothic" pitchFamily="34" charset="-128"/>
              <a:cs typeface="Georgia" pitchFamily="18" charset="0"/>
            </a:endParaRPr>
          </a:p>
          <a:p>
            <a:pPr eaLnBrk="1" hangingPunct="1">
              <a:defRPr/>
            </a:pPr>
            <a:r>
              <a:rPr lang="ru-RU" altLang="en-US" sz="1600" dirty="0">
                <a:solidFill>
                  <a:srgbClr val="D9D9D9"/>
                </a:solidFill>
                <a:latin typeface="Georgia" pitchFamily="18" charset="0"/>
                <a:ea typeface="MS PGothic" pitchFamily="34" charset="-128"/>
                <a:cs typeface="Georgia" pitchFamily="18" charset="0"/>
              </a:rPr>
              <a:t>Дистрикт 2482</a:t>
            </a:r>
            <a:endParaRPr lang="en-US" altLang="en-US" sz="1600" dirty="0">
              <a:solidFill>
                <a:srgbClr val="D9D9D9"/>
              </a:solidFill>
              <a:latin typeface="Georgia" pitchFamily="18" charset="0"/>
              <a:ea typeface="MS PGothic" pitchFamily="34" charset="-128"/>
              <a:cs typeface="Georgia" pitchFamily="18" charset="0"/>
            </a:endParaRPr>
          </a:p>
        </p:txBody>
      </p:sp>
      <p:pic>
        <p:nvPicPr>
          <p:cNvPr id="5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1663"/>
            <a:ext cx="1828800" cy="101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-76200" y="3429000"/>
            <a:ext cx="9296400" cy="990600"/>
          </a:xfrm>
          <a:prstGeom prst="rect">
            <a:avLst/>
          </a:prstGeom>
          <a:solidFill>
            <a:srgbClr val="00246C"/>
          </a:solidFill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  <p:txBody>
          <a:bodyPr lIns="548640" tIns="0" rIns="0" bIns="91440" anchor="b" anchorCtr="0">
            <a:noAutofit/>
          </a:bodyPr>
          <a:lstStyle>
            <a:lvl1pPr algn="l">
              <a:defRPr sz="4400" b="0" i="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533400" y="4611744"/>
            <a:ext cx="6400800" cy="950856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 algn="l">
              <a:buNone/>
              <a:defRPr sz="2200">
                <a:solidFill>
                  <a:srgbClr val="FFFFFF"/>
                </a:solidFill>
                <a:latin typeface="Georgia"/>
                <a:cs typeface="Georgia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143105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815293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184013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651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76200" y="457200"/>
            <a:ext cx="9296400" cy="533400"/>
          </a:xfrm>
          <a:prstGeom prst="rect">
            <a:avLst/>
          </a:prstGeom>
          <a:solidFill>
            <a:srgbClr val="00246C"/>
          </a:solidFill>
          <a:ln>
            <a:noFill/>
          </a:ln>
          <a:effectLst>
            <a:outerShdw blurRad="88900" dist="61087" dir="5400000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763000" cy="533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20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FFFFFF"/>
                </a:solidFill>
                <a:latin typeface="Georgia"/>
                <a:cs typeface="Georgia"/>
              </a:defRPr>
            </a:lvl1pPr>
            <a:lvl2pPr>
              <a:defRPr sz="2600">
                <a:solidFill>
                  <a:srgbClr val="FFFFFF"/>
                </a:solidFill>
                <a:latin typeface="Georgia"/>
                <a:cs typeface="Georgia"/>
              </a:defRPr>
            </a:lvl2pPr>
            <a:lvl3pPr>
              <a:defRPr sz="2200">
                <a:solidFill>
                  <a:srgbClr val="FFFFFF"/>
                </a:solidFill>
                <a:latin typeface="Georgia"/>
                <a:cs typeface="Georgia"/>
              </a:defRPr>
            </a:lvl3pPr>
            <a:lvl4pPr>
              <a:defRPr sz="1800">
                <a:solidFill>
                  <a:srgbClr val="FFFFFF"/>
                </a:solidFill>
                <a:latin typeface="Georgia"/>
                <a:cs typeface="Georgia"/>
              </a:defRPr>
            </a:lvl4pPr>
            <a:lvl5pPr>
              <a:defRPr sz="1600">
                <a:solidFill>
                  <a:srgbClr val="FFFFFF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5947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651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Rectangle 3"/>
          <p:cNvSpPr>
            <a:spLocks noChangeArrowheads="1"/>
          </p:cNvSpPr>
          <p:nvPr userDrawn="1"/>
        </p:nvSpPr>
        <p:spPr bwMode="auto">
          <a:xfrm>
            <a:off x="-152400" y="2667000"/>
            <a:ext cx="9525000" cy="1600200"/>
          </a:xfrm>
          <a:prstGeom prst="rect">
            <a:avLst/>
          </a:prstGeom>
          <a:solidFill>
            <a:srgbClr val="00246C"/>
          </a:solidFill>
          <a:ln>
            <a:noFill/>
          </a:ln>
          <a:effectLst>
            <a:outerShdw blurRad="88900" dist="61087" dir="5400000" rotWithShape="0">
              <a:srgbClr val="808080">
                <a:alpha val="45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" y="2667000"/>
            <a:ext cx="8839200" cy="1600200"/>
          </a:xfrm>
          <a:prstGeom prst="rect">
            <a:avLst/>
          </a:prstGeom>
        </p:spPr>
        <p:txBody>
          <a:bodyPr lIns="0" tIns="0" rIns="0" bIns="0" anchor="ctr" anchorCtr="0"/>
          <a:lstStyle>
            <a:lvl1pPr>
              <a:defRPr sz="32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36021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1651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4"/>
          <p:cNvSpPr>
            <a:spLocks noChangeArrowheads="1"/>
          </p:cNvSpPr>
          <p:nvPr userDrawn="1"/>
        </p:nvSpPr>
        <p:spPr bwMode="auto">
          <a:xfrm>
            <a:off x="-76200" y="457200"/>
            <a:ext cx="9296400" cy="533400"/>
          </a:xfrm>
          <a:prstGeom prst="rect">
            <a:avLst/>
          </a:prstGeom>
          <a:solidFill>
            <a:srgbClr val="00246C"/>
          </a:solidFill>
          <a:ln>
            <a:noFill/>
          </a:ln>
          <a:effectLst>
            <a:outerShdw blurRad="88900" dist="61087" dir="5400000" rotWithShape="0">
              <a:srgbClr val="808080">
                <a:alpha val="25000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457200"/>
            <a:ext cx="8763000" cy="533400"/>
          </a:xfrm>
          <a:prstGeom prst="rect">
            <a:avLst/>
          </a:prstGeom>
        </p:spPr>
        <p:txBody>
          <a:bodyPr lIns="0" tIns="0" rIns="0" bIns="0" anchor="ctr" anchorCtr="0"/>
          <a:lstStyle>
            <a:lvl1pPr algn="l">
              <a:defRPr sz="2000">
                <a:solidFill>
                  <a:schemeClr val="bg1"/>
                </a:solidFill>
                <a:latin typeface="Arial Narrow"/>
                <a:cs typeface="Arial Narrow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525963"/>
          </a:xfrm>
          <a:prstGeom prst="rect">
            <a:avLst/>
          </a:prstGeom>
        </p:spPr>
        <p:txBody>
          <a:bodyPr/>
          <a:lstStyle>
            <a:lvl1pPr>
              <a:defRPr sz="3000">
                <a:solidFill>
                  <a:srgbClr val="FFFFFF"/>
                </a:solidFill>
                <a:latin typeface="Georgia"/>
                <a:cs typeface="Georgia"/>
              </a:defRPr>
            </a:lvl1pPr>
            <a:lvl2pPr>
              <a:defRPr sz="2600">
                <a:solidFill>
                  <a:srgbClr val="FFFFFF"/>
                </a:solidFill>
                <a:latin typeface="Georgia"/>
                <a:cs typeface="Georgia"/>
              </a:defRPr>
            </a:lvl2pPr>
            <a:lvl3pPr>
              <a:defRPr sz="2200">
                <a:solidFill>
                  <a:srgbClr val="FFFFFF"/>
                </a:solidFill>
                <a:latin typeface="Georgia"/>
                <a:cs typeface="Georgia"/>
              </a:defRPr>
            </a:lvl3pPr>
            <a:lvl4pPr>
              <a:defRPr sz="1800">
                <a:solidFill>
                  <a:srgbClr val="FFFFFF"/>
                </a:solidFill>
                <a:latin typeface="Georgia"/>
                <a:cs typeface="Georgia"/>
              </a:defRPr>
            </a:lvl4pPr>
            <a:lvl5pPr>
              <a:defRPr sz="1600">
                <a:solidFill>
                  <a:srgbClr val="FFFFFF"/>
                </a:solidFill>
                <a:latin typeface="Georgia"/>
                <a:cs typeface="Georgia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5530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3922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09411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1_work\work\rotary\T1516-EN_BG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2586038"/>
            <a:ext cx="25146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782"/>
          <a:stretch>
            <a:fillRect/>
          </a:stretch>
        </p:blipFill>
        <p:spPr bwMode="auto">
          <a:xfrm>
            <a:off x="6858000" y="469900"/>
            <a:ext cx="1708150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06036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1_work\work\rotary\T1516-EN_BG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990600"/>
            <a:ext cx="25146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77426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078163"/>
            <a:ext cx="3405188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787735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719388"/>
            <a:ext cx="3405188" cy="700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47958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1_work\work\rotary\T1516-EN_BG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4700" y="2586038"/>
            <a:ext cx="25146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560060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1_work\work\rotary\T1516-EN_BG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876800"/>
            <a:ext cx="2514600" cy="1685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782"/>
          <a:stretch>
            <a:fillRect/>
          </a:stretch>
        </p:blipFill>
        <p:spPr bwMode="auto">
          <a:xfrm>
            <a:off x="6651625" y="469900"/>
            <a:ext cx="1708150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6317029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580687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0293065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380076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3.png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.png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6.xml"/><Relationship Id="rId3" Type="http://schemas.openxmlformats.org/officeDocument/2006/relationships/slideLayout" Target="../slideLayouts/slideLayout11.xml"/><Relationship Id="rId7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Relationship Id="rId6" Type="http://schemas.openxmlformats.org/officeDocument/2006/relationships/slideLayout" Target="../slideLayouts/slideLayout14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13.xml"/><Relationship Id="rId10" Type="http://schemas.openxmlformats.org/officeDocument/2006/relationships/theme" Target="../theme/theme3.xml"/><Relationship Id="rId4" Type="http://schemas.openxmlformats.org/officeDocument/2006/relationships/slideLayout" Target="../slideLayouts/slideLayout12.xml"/><Relationship Id="rId9" Type="http://schemas.openxmlformats.org/officeDocument/2006/relationships/slideLayout" Target="../slideLayouts/slideLayout1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87D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8" y="6165850"/>
            <a:ext cx="1216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4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52400"/>
            <a:ext cx="3124200" cy="312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2"/>
          <p:cNvPicPr>
            <a:picLocks noChangeAspect="1"/>
          </p:cNvPicPr>
          <p:nvPr userDrawn="1"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7" t="8533" r="17320" b="9048"/>
          <a:stretch>
            <a:fillRect/>
          </a:stretch>
        </p:blipFill>
        <p:spPr bwMode="auto">
          <a:xfrm>
            <a:off x="7508875" y="5943600"/>
            <a:ext cx="920750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06" r:id="rId1"/>
    <p:sldLayoutId id="2147484199" r:id="rId2"/>
    <p:sldLayoutId id="2147484200" r:id="rId3"/>
    <p:sldLayoutId id="2147484207" r:id="rId4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687D9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8788" y="6165850"/>
            <a:ext cx="12160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2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7" t="8533" r="17320" b="9048"/>
          <a:stretch>
            <a:fillRect/>
          </a:stretch>
        </p:blipFill>
        <p:spPr bwMode="auto">
          <a:xfrm>
            <a:off x="7508875" y="5943600"/>
            <a:ext cx="920750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08" r:id="rId1"/>
    <p:sldLayoutId id="2147484209" r:id="rId2"/>
    <p:sldLayoutId id="2147484201" r:id="rId3"/>
    <p:sldLayoutId id="2147484202" r:id="rId4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/>
          </p:cNvPicPr>
          <p:nvPr userDrawn="1"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77" t="8533" r="17320" b="9048"/>
          <a:stretch>
            <a:fillRect/>
          </a:stretch>
        </p:blipFill>
        <p:spPr bwMode="auto">
          <a:xfrm>
            <a:off x="7508875" y="5943600"/>
            <a:ext cx="920750" cy="67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4210" r:id="rId1"/>
    <p:sldLayoutId id="2147484211" r:id="rId2"/>
    <p:sldLayoutId id="2147484212" r:id="rId3"/>
    <p:sldLayoutId id="2147484213" r:id="rId4"/>
    <p:sldLayoutId id="2147484214" r:id="rId5"/>
    <p:sldLayoutId id="2147484215" r:id="rId6"/>
    <p:sldLayoutId id="2147484203" r:id="rId7"/>
    <p:sldLayoutId id="2147484204" r:id="rId8"/>
    <p:sldLayoutId id="2147484205" r:id="rId9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pn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hyperlink" Target="http://www.gatesfoundation.org/" TargetMode="External"/><Relationship Id="rId7" Type="http://schemas.openxmlformats.org/officeDocument/2006/relationships/hyperlink" Target="http://www.unicef.org/" TargetMode="External"/><Relationship Id="rId12" Type="http://schemas.openxmlformats.org/officeDocument/2006/relationships/image" Target="../media/image2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5.png"/><Relationship Id="rId11" Type="http://schemas.openxmlformats.org/officeDocument/2006/relationships/hyperlink" Target="http://www.rotary.org/" TargetMode="External"/><Relationship Id="rId5" Type="http://schemas.openxmlformats.org/officeDocument/2006/relationships/hyperlink" Target="http://www.cdc.gov/" TargetMode="External"/><Relationship Id="rId10" Type="http://schemas.openxmlformats.org/officeDocument/2006/relationships/image" Target="../media/image27.png"/><Relationship Id="rId4" Type="http://schemas.openxmlformats.org/officeDocument/2006/relationships/image" Target="../media/image24.png"/><Relationship Id="rId9" Type="http://schemas.openxmlformats.org/officeDocument/2006/relationships/hyperlink" Target="http://www.who.int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1.jpeg"/><Relationship Id="rId4" Type="http://schemas.openxmlformats.org/officeDocument/2006/relationships/image" Target="../media/image4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8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my.rotary.org/en/donate#pp" TargetMode="Externa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3.jpg"/><Relationship Id="rId5" Type="http://schemas.microsoft.com/office/2007/relationships/hdphoto" Target="../media/hdphoto1.wdp"/><Relationship Id="rId4" Type="http://schemas.openxmlformats.org/officeDocument/2006/relationships/image" Target="../media/image5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-533400" y="3086100"/>
            <a:ext cx="9906000" cy="1485900"/>
          </a:xfrm>
          <a:prstGeom prst="rect">
            <a:avLst/>
          </a:prstGeom>
          <a:solidFill>
            <a:srgbClr val="00246C"/>
          </a:solidFill>
          <a:ln>
            <a:noFill/>
          </a:ln>
          <a:effectLst>
            <a:outerShdw blurRad="40000" dist="23000" dir="5400000" rotWithShape="0">
              <a:srgbClr val="808080">
                <a:alpha val="34999"/>
              </a:srgbClr>
            </a:outerShdw>
          </a:effectLst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  <a:ea typeface="+mn-ea"/>
            </a:endParaRPr>
          </a:p>
        </p:txBody>
      </p:sp>
      <p:sp>
        <p:nvSpPr>
          <p:cNvPr id="16387" name="Rectangle 10"/>
          <p:cNvSpPr txBox="1">
            <a:spLocks noChangeArrowheads="1"/>
          </p:cNvSpPr>
          <p:nvPr/>
        </p:nvSpPr>
        <p:spPr bwMode="auto">
          <a:xfrm>
            <a:off x="381000" y="3124200"/>
            <a:ext cx="8686800" cy="152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742950" indent="-28575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 defTabSz="4572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pPr eaLnBrk="1" hangingPunct="1">
              <a:spcAft>
                <a:spcPts val="2400"/>
              </a:spcAft>
            </a:pPr>
            <a:r>
              <a:rPr lang="bg-BG" altLang="en-US" sz="44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Обещанието на Ротари – свят без полиомиелит</a:t>
            </a:r>
            <a:endParaRPr lang="en-US" altLang="en-US" sz="4400" b="1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6388" name="Subtitle 3"/>
          <p:cNvSpPr>
            <a:spLocks noGrp="1"/>
          </p:cNvSpPr>
          <p:nvPr>
            <p:ph type="subTitle" idx="4294967295"/>
          </p:nvPr>
        </p:nvSpPr>
        <p:spPr bwMode="auto">
          <a:xfrm>
            <a:off x="0" y="4572000"/>
            <a:ext cx="64008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bg-BG" altLang="en-US" sz="2400" dirty="0">
              <a:solidFill>
                <a:schemeClr val="bg1"/>
              </a:solidFill>
              <a:latin typeface="Georgia" panose="02040502050405020303" pitchFamily="18" charset="0"/>
              <a:ea typeface="ヒラギノ角ゴ Pro W3" pitchFamily="-84" charset="-128"/>
              <a:cs typeface="Georgia" panose="02040502050405020303" pitchFamily="18" charset="0"/>
            </a:endParaRPr>
          </a:p>
          <a:p>
            <a:pPr marL="0" indent="0" eaLnBrk="1" hangingPunct="1">
              <a:spcBef>
                <a:spcPct val="0"/>
              </a:spcBef>
              <a:buNone/>
            </a:pPr>
            <a:r>
              <a:rPr lang="en-US" altLang="en-US" sz="2400" dirty="0" smtClean="0">
                <a:solidFill>
                  <a:schemeClr val="bg1"/>
                </a:solidFill>
                <a:latin typeface="Georgia" panose="02040502050405020303" pitchFamily="18" charset="0"/>
                <a:ea typeface="ヒラギノ角ゴ Pro W3" pitchFamily="-84" charset="-128"/>
                <a:cs typeface="Georgia" panose="02040502050405020303" pitchFamily="18" charset="0"/>
              </a:rPr>
              <a:t>	</a:t>
            </a:r>
            <a:r>
              <a:rPr lang="bg-BG" altLang="en-US" sz="2400" dirty="0" smtClean="0">
                <a:solidFill>
                  <a:schemeClr val="bg1"/>
                </a:solidFill>
                <a:latin typeface="Georgia" panose="02040502050405020303" pitchFamily="18" charset="0"/>
                <a:ea typeface="ヒラギノ角ゴ Pro W3" pitchFamily="-84" charset="-128"/>
                <a:cs typeface="Georgia" panose="02040502050405020303" pitchFamily="18" charset="0"/>
              </a:rPr>
              <a:t>Нина Митева</a:t>
            </a:r>
            <a:r>
              <a:rPr lang="en-US" altLang="en-US" sz="2400" dirty="0" smtClean="0">
                <a:solidFill>
                  <a:schemeClr val="bg1"/>
                </a:solidFill>
                <a:latin typeface="Georgia" panose="02040502050405020303" pitchFamily="18" charset="0"/>
                <a:ea typeface="ヒラギノ角ゴ Pro W3" pitchFamily="-84" charset="-128"/>
                <a:cs typeface="Georgia" panose="02040502050405020303" pitchFamily="18" charset="0"/>
              </a:rPr>
              <a:t>,</a:t>
            </a:r>
            <a:r>
              <a:rPr lang="bg-BG" altLang="en-US" sz="2400" dirty="0" smtClean="0">
                <a:solidFill>
                  <a:schemeClr val="bg1"/>
                </a:solidFill>
                <a:latin typeface="Georgia" panose="02040502050405020303" pitchFamily="18" charset="0"/>
                <a:ea typeface="ヒラギノ角ゴ Pro W3" pitchFamily="-84" charset="-128"/>
                <a:cs typeface="Georgia" panose="02040502050405020303" pitchFamily="18" charset="0"/>
              </a:rPr>
              <a:t> </a:t>
            </a:r>
            <a:r>
              <a:rPr lang="bg-BG" altLang="en-US" sz="2400" dirty="0">
                <a:solidFill>
                  <a:schemeClr val="bg1"/>
                </a:solidFill>
                <a:latin typeface="Georgia" panose="02040502050405020303" pitchFamily="18" charset="0"/>
                <a:ea typeface="ヒラギノ角ゴ Pro W3" pitchFamily="-84" charset="-128"/>
                <a:cs typeface="Georgia" panose="02040502050405020303" pitchFamily="18" charset="0"/>
              </a:rPr>
              <a:t>ПДГ</a:t>
            </a:r>
          </a:p>
          <a:p>
            <a:pPr eaLnBrk="1" hangingPunct="1">
              <a:spcBef>
                <a:spcPct val="0"/>
              </a:spcBef>
            </a:pPr>
            <a:endParaRPr lang="bg-BG" altLang="en-US" sz="2400" dirty="0">
              <a:solidFill>
                <a:schemeClr val="bg1"/>
              </a:solidFill>
              <a:latin typeface="Georgia" panose="02040502050405020303" pitchFamily="18" charset="0"/>
              <a:ea typeface="ヒラギノ角ゴ Pro W3" pitchFamily="-84" charset="-128"/>
              <a:cs typeface="Georgia" panose="02040502050405020303" pitchFamily="18" charset="0"/>
            </a:endParaRP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3" descr="https://pbs.twimg.com/media/CnBjyItWAAEpjfp.jpg:large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52400" y="2286000"/>
            <a:ext cx="5048250" cy="3675063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435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bg-BG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 е в миналото на Европа и САЩ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Content Placeholder 3" descr="https://pbs.twimg.com/media/Cs48UMzXgAEIBtn.png:large"/>
          <p:cNvPicPr>
            <a:picLocks noGrp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343400" y="1143000"/>
            <a:ext cx="4525963" cy="4525963"/>
          </a:xfrm>
          <a:ln>
            <a:solidFill>
              <a:srgbClr val="C000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3"/>
          <p:cNvSpPr>
            <a:spLocks noGrp="1"/>
          </p:cNvSpPr>
          <p:nvPr>
            <p:ph type="title"/>
          </p:nvPr>
        </p:nvSpPr>
        <p:spPr bwMode="auto">
          <a:xfrm>
            <a:off x="152400" y="304800"/>
            <a:ext cx="9372600" cy="7445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eaLnBrk="1" hangingPunct="1"/>
            <a:r>
              <a:rPr lang="bg-BG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Това е днес. Полиомиелит – болест, </a:t>
            </a:r>
            <a:r>
              <a:rPr lang="en-US" alt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altLang="en-US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която  </a:t>
            </a:r>
            <a:r>
              <a:rPr lang="bg-BG" alt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може да се предотврати и може да се изкорени</a:t>
            </a:r>
            <a:endParaRPr lang="en-US" altLang="en-US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0483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219200"/>
            <a:ext cx="3352800" cy="1066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en-US" sz="1600" b="1">
                <a:latin typeface="Georgia" panose="02040502050405020303" pitchFamily="18" charset="0"/>
              </a:rPr>
              <a:t>Head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r>
              <a:rPr lang="en-US" altLang="en-US" sz="1600">
                <a:latin typeface="Georgia" panose="02040502050405020303" pitchFamily="18" charset="0"/>
              </a:rPr>
              <a:t>Body</a:t>
            </a:r>
          </a:p>
        </p:txBody>
      </p:sp>
      <p:sp>
        <p:nvSpPr>
          <p:cNvPr id="20484" name="Content Placeholder 2"/>
          <p:cNvSpPr txBox="1">
            <a:spLocks/>
          </p:cNvSpPr>
          <p:nvPr/>
        </p:nvSpPr>
        <p:spPr bwMode="auto">
          <a:xfrm>
            <a:off x="457200" y="1219200"/>
            <a:ext cx="8458200" cy="48768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0" tIns="0" rIns="0" bIns="0"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338138" indent="-2222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pPr>
              <a:spcBef>
                <a:spcPct val="20000"/>
              </a:spcBef>
              <a:defRPr/>
            </a:pPr>
            <a:r>
              <a:rPr lang="en-US" altLang="en-US" sz="1400" b="1" dirty="0">
                <a:solidFill>
                  <a:srgbClr val="FFFFFF"/>
                </a:solidFill>
                <a:latin typeface="Georgia" panose="02040502050405020303" pitchFamily="18" charset="0"/>
              </a:rPr>
              <a:t>Subhead</a:t>
            </a:r>
          </a:p>
          <a:p>
            <a:pPr lvl="1">
              <a:spcBef>
                <a:spcPct val="20000"/>
              </a:spcBef>
              <a:buClr>
                <a:schemeClr val="accent1"/>
              </a:buClr>
              <a:buSzPct val="120000"/>
              <a:buFont typeface="Wingdings" panose="05000000000000000000" pitchFamily="2" charset="2"/>
              <a:buChar char="§"/>
              <a:defRPr/>
            </a:pPr>
            <a:r>
              <a:rPr lang="en-US" altLang="en-US" sz="1600" dirty="0">
                <a:solidFill>
                  <a:srgbClr val="FFFFFF"/>
                </a:solidFill>
                <a:latin typeface="Georgia" panose="02040502050405020303" pitchFamily="18" charset="0"/>
              </a:rPr>
              <a:t>Bulleted items within section</a:t>
            </a:r>
          </a:p>
        </p:txBody>
      </p:sp>
      <p:pic>
        <p:nvPicPr>
          <p:cNvPr id="20485" name="Afbeelding 2" descr="DSC00082 (1)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475" y="1279525"/>
            <a:ext cx="3825875" cy="26670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6" name="Afbeelding 3" descr="IMG_515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524000"/>
            <a:ext cx="2117725" cy="28733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7" name="Afbeelding 5" descr="DSC00133 (1)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1200" y="4097338"/>
            <a:ext cx="2673350" cy="18288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88" name="Afbeelding 2" descr="JONGEN MET POLIO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638" y="3352800"/>
            <a:ext cx="2000250" cy="27432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 spd="med" advClick="0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bg-BG" altLang="bg-BG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bg-BG" alt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Актуалната картина в глобалното село</a:t>
            </a: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44550" y="1219200"/>
            <a:ext cx="7454900" cy="4525963"/>
          </a:xfrm>
          <a:ln w="19050">
            <a:solidFill>
              <a:schemeClr val="tx2"/>
            </a:solidFill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bg-BG" altLang="bg-BG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Мадагаскар - една от страните в риск</a:t>
            </a:r>
          </a:p>
        </p:txBody>
      </p:sp>
      <p:pic>
        <p:nvPicPr>
          <p:cNvPr id="23555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1066800"/>
            <a:ext cx="2552700" cy="4525963"/>
          </a:xfrm>
          <a:noFill/>
          <a:ln>
            <a:solidFill>
              <a:srgbClr val="A31445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1524000"/>
            <a:ext cx="6046788" cy="4535488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bg-BG" altLang="en-US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Историята</a:t>
            </a:r>
            <a:r>
              <a:rPr lang="bg-BG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altLang="en-US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4579" name="Afbeelding 8" descr="ENDPOLIONOW_4p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9250" y="3733800"/>
            <a:ext cx="630238" cy="80327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533400" y="1143000"/>
            <a:ext cx="8610600" cy="489426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indent="-342900" eaLnBrk="1" hangingPunct="1">
              <a:buFont typeface="Arial" panose="020B0604020202020204" pitchFamily="34" charset="0"/>
              <a:buChar char="•"/>
              <a:defRPr/>
            </a:pPr>
            <a:r>
              <a:rPr lang="bg-BG" dirty="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rPr>
              <a:t>1</a:t>
            </a:r>
            <a:r>
              <a:rPr lang="nl-NL" dirty="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rPr>
              <a:t>979  </a:t>
            </a:r>
            <a:r>
              <a:rPr lang="bg-BG" b="1" dirty="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rPr>
              <a:t>Ротари </a:t>
            </a:r>
            <a:r>
              <a:rPr lang="bg-BG" dirty="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rPr>
              <a:t>започва кампания за ваксиниране във </a:t>
            </a:r>
          </a:p>
          <a:p>
            <a:pPr eaLnBrk="1" hangingPunct="1">
              <a:defRPr/>
            </a:pPr>
            <a:r>
              <a:rPr lang="bg-BG" dirty="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rPr>
              <a:t>Филипините;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tabLst>
                <a:tab pos="3671888" algn="l"/>
                <a:tab pos="3857625" algn="l"/>
              </a:tabLst>
              <a:defRPr/>
            </a:pPr>
            <a:r>
              <a:rPr lang="bg-BG" dirty="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rPr>
              <a:t>1980 Доктор Сабин, </a:t>
            </a:r>
            <a:r>
              <a:rPr lang="bg-BG" b="1" dirty="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rPr>
              <a:t>автор</a:t>
            </a:r>
            <a:r>
              <a:rPr lang="bg-BG" dirty="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rPr>
              <a:t> на оралната полио ваксина говори пред  </a:t>
            </a:r>
            <a:r>
              <a:rPr lang="bg-BG" b="1" dirty="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rPr>
              <a:t>конгреса на РИ в Чикаго </a:t>
            </a:r>
            <a:r>
              <a:rPr lang="bg-BG" dirty="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rPr>
              <a:t>и предлага изкореняване на полиомиелита в света;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bg-BG" dirty="0">
              <a:solidFill>
                <a:schemeClr val="bg1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bg-BG" dirty="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rPr>
              <a:t>1985: Стартира инициативата </a:t>
            </a:r>
            <a:r>
              <a:rPr lang="bg-BG" b="1" dirty="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rPr>
              <a:t>Полио Плюс на Ротари Интернешънъл;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endParaRPr lang="bg-BG" dirty="0">
              <a:solidFill>
                <a:schemeClr val="bg1"/>
              </a:solidFill>
              <a:latin typeface="Arial" charset="0"/>
              <a:ea typeface="ヒラギノ角ゴ Pro W3" charset="0"/>
              <a:cs typeface="ヒラギノ角ゴ Pro W3" charset="0"/>
            </a:endParaRPr>
          </a:p>
          <a:p>
            <a:pPr marL="285750" indent="-285750" eaLnBrk="1" hangingPunct="1">
              <a:buFont typeface="Arial" panose="020B0604020202020204" pitchFamily="34" charset="0"/>
              <a:buChar char="•"/>
              <a:defRPr/>
            </a:pPr>
            <a:r>
              <a:rPr lang="bg-BG" dirty="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rPr>
              <a:t>1988: Стартира </a:t>
            </a:r>
            <a:r>
              <a:rPr lang="en-US" dirty="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rPr>
              <a:t>GPEI – </a:t>
            </a:r>
            <a:r>
              <a:rPr lang="bg-BG" dirty="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rPr>
              <a:t> Глобална инициатива за изкореняване на полиомиелита . Партньори: </a:t>
            </a:r>
            <a:r>
              <a:rPr lang="bg-BG" b="1" dirty="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rPr>
              <a:t>Ротари Интернешънъл</a:t>
            </a:r>
            <a:r>
              <a:rPr lang="bg-BG" dirty="0">
                <a:solidFill>
                  <a:schemeClr val="bg1"/>
                </a:solidFill>
                <a:latin typeface="Arial" charset="0"/>
                <a:ea typeface="ヒラギノ角ゴ Pro W3" charset="0"/>
                <a:cs typeface="ヒラギノ角ゴ Pro W3" charset="0"/>
              </a:rPr>
              <a:t>, Световната здравна организация, УНИЦЕФ, Фондация Бил и Мелинда Гейтс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bg-BG" altLang="en-US" sz="2800" dirty="0">
                <a:latin typeface="Arial Narrow" panose="020B0606020202030204" pitchFamily="34" charset="0"/>
              </a:rPr>
              <a:t>Глобалната </a:t>
            </a:r>
            <a:r>
              <a:rPr lang="bg-BG" alt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инициатива</a:t>
            </a:r>
            <a:endParaRPr lang="en-US" alt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486400"/>
          </a:xfrm>
        </p:spPr>
        <p:txBody>
          <a:bodyPr/>
          <a:lstStyle/>
          <a:p>
            <a:pPr>
              <a:buFont typeface="Arial" charset="0"/>
              <a:buChar char="•"/>
              <a:defRPr/>
            </a:pPr>
            <a:r>
              <a:rPr lang="bg-BG" sz="2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1988:</a:t>
            </a:r>
            <a:r>
              <a:rPr lang="nl-NL" sz="24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</a:t>
            </a:r>
            <a:r>
              <a:rPr lang="nl-NL" sz="2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350</a:t>
            </a:r>
            <a:r>
              <a:rPr lang="bg-BG" sz="2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nl-NL" sz="2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000 </a:t>
            </a:r>
            <a:r>
              <a:rPr lang="bg-BG" sz="2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случая годишно</a:t>
            </a:r>
            <a:r>
              <a:rPr lang="nl-NL" sz="24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/</a:t>
            </a:r>
            <a:r>
              <a:rPr lang="bg-BG" sz="24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1000 на ден в 125 страни; </a:t>
            </a:r>
            <a:r>
              <a:rPr lang="bg-BG" sz="2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2016 – 37 случая в три страни</a:t>
            </a:r>
          </a:p>
          <a:p>
            <a:pPr>
              <a:buFont typeface="Arial" charset="0"/>
              <a:buChar char="•"/>
              <a:defRPr/>
            </a:pPr>
            <a:r>
              <a:rPr lang="bg-BG" sz="24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Предотвратени: 15 милиона  заболели и 500 000 смъртни случая;</a:t>
            </a:r>
            <a:endParaRPr lang="nl-NL" sz="2400" dirty="0">
              <a:solidFill>
                <a:schemeClr val="bg1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>
              <a:buFont typeface="Arial" charset="0"/>
              <a:buChar char="•"/>
              <a:defRPr/>
            </a:pPr>
            <a:r>
              <a:rPr lang="nl-NL" sz="24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nl-NL" sz="2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1985</a:t>
            </a:r>
            <a:r>
              <a:rPr lang="bg-BG" sz="2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</a:t>
            </a:r>
            <a:r>
              <a:rPr lang="nl-NL" sz="2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-2015 </a:t>
            </a:r>
            <a:r>
              <a:rPr lang="bg-BG" sz="2400" b="1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 </a:t>
            </a:r>
            <a:r>
              <a:rPr lang="bg-BG" sz="24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Изразходвани: </a:t>
            </a:r>
            <a:r>
              <a:rPr lang="nl-NL" sz="24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US$ 11,5 </a:t>
            </a:r>
            <a:r>
              <a:rPr lang="bg-BG" sz="24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милиарда</a:t>
            </a:r>
          </a:p>
          <a:p>
            <a:pPr>
              <a:buFont typeface="Arial" charset="0"/>
              <a:buChar char="•"/>
              <a:defRPr/>
            </a:pPr>
            <a:r>
              <a:rPr lang="bg-BG" sz="24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Ротари: </a:t>
            </a:r>
            <a:r>
              <a:rPr lang="nl-NL" sz="24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US$ 1,3 </a:t>
            </a:r>
            <a:r>
              <a:rPr lang="bg-BG" sz="24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милиарда;</a:t>
            </a:r>
            <a:r>
              <a:rPr lang="nl-NL" sz="24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	</a:t>
            </a:r>
          </a:p>
          <a:p>
            <a:pPr>
              <a:buFont typeface="Arial" charset="0"/>
              <a:buChar char="•"/>
              <a:defRPr/>
            </a:pPr>
            <a:r>
              <a:rPr lang="bg-BG" sz="24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Фондация Бил и Мелинда Гейтс: </a:t>
            </a:r>
            <a:r>
              <a:rPr lang="nl-NL" sz="24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US$ 1,9 </a:t>
            </a:r>
            <a:r>
              <a:rPr lang="bg-BG" sz="24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милиарда</a:t>
            </a:r>
          </a:p>
          <a:p>
            <a:pPr>
              <a:buFont typeface="Arial" charset="0"/>
              <a:buChar char="•"/>
              <a:defRPr/>
            </a:pPr>
            <a:r>
              <a:rPr lang="bg-BG" sz="24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Правителства, световни организации, държавни агенции;</a:t>
            </a:r>
            <a:r>
              <a:rPr lang="nl-NL" sz="24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	</a:t>
            </a:r>
          </a:p>
          <a:p>
            <a:pPr>
              <a:buFont typeface="Arial" charset="0"/>
              <a:buChar char="•"/>
              <a:defRPr/>
            </a:pPr>
            <a:r>
              <a:rPr lang="bg-BG" sz="24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План за </a:t>
            </a:r>
            <a:r>
              <a:rPr lang="nl-NL" sz="2400" dirty="0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Endgame Strategic</a:t>
            </a:r>
            <a:r>
              <a:rPr lang="nl-NL" sz="3200" dirty="0">
                <a:solidFill>
                  <a:schemeClr val="bg1"/>
                </a:solidFill>
                <a:latin typeface="Arial Narrow" panose="020B0606020202030204" pitchFamily="34" charset="0"/>
              </a:rPr>
              <a:t>			</a:t>
            </a:r>
          </a:p>
          <a:p>
            <a:pPr>
              <a:defRPr/>
            </a:pPr>
            <a:endParaRPr lang="en-US" dirty="0"/>
          </a:p>
        </p:txBody>
      </p:sp>
      <p:pic>
        <p:nvPicPr>
          <p:cNvPr id="26628" name="MainColumn_ctl23_ctl00_ctl00_imgMain" descr="http://www.endpolio.org/images/default-source/default-album/bill_melinda_gates_foundation.png?sfvrsn=0">
            <a:hlinkClick r:id="rId3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813" y="5338763"/>
            <a:ext cx="2039937" cy="1177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MainColumn_ctl21_ctl00_ctl00_imgMain" descr="http://www.endpolio.org/images/default-source/default-album/cdc.png?sfvrsn=0">
            <a:hlinkClick r:id="rId5"/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7263" y="5605463"/>
            <a:ext cx="1577975" cy="91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MainColumn_ctl19_ctl00_ctl00_imgMain" descr="http://www.endpolio.org/images/default-source/default-album/unicef.png?sfvrsn=0">
            <a:hlinkClick r:id="rId7"/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7063" y="4852988"/>
            <a:ext cx="2244725" cy="1296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MainColumn_ctl17_ctl00_ctl00_imgMain" descr="http://www.endpolio.org/images/default-source/default-album/world-health-organization-(who).png?sfvrsn=2">
            <a:hlinkClick r:id="rId9"/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6263" y="5737225"/>
            <a:ext cx="2071687" cy="1196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MainColumn_C007_ctl00_ctl00_imgMain" descr="http://www.endpolio.org/images/default-source/default-album/rotary.png?sfvrsn=0">
            <a:hlinkClick r:id="rId11"/>
          </p:cNvPr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4713" y="5605463"/>
            <a:ext cx="2720975" cy="1571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bg-BG" altLang="en-US" sz="2400">
                <a:latin typeface="Arial Narrow" panose="020B0606020202030204" pitchFamily="34" charset="0"/>
              </a:rPr>
              <a:t>Ангажират се правителства, световни лидери, социално отговорни бизнеси</a:t>
            </a:r>
            <a:endParaRPr lang="en-US" altLang="en-US" sz="2400">
              <a:latin typeface="Arial Narrow" panose="020B0606020202030204" pitchFamily="34" charset="0"/>
            </a:endParaRPr>
          </a:p>
        </p:txBody>
      </p:sp>
      <p:pic>
        <p:nvPicPr>
          <p:cNvPr id="4" name="Afbeelding 7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81000" y="1143000"/>
            <a:ext cx="8229600" cy="3309938"/>
          </a:xfrm>
          <a:ln>
            <a:solidFill>
              <a:srgbClr val="0000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11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048000" y="4038600"/>
            <a:ext cx="5954713" cy="2692400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bg-BG" altLang="bg-BG" sz="2800" b="1">
                <a:latin typeface="Arial Narrow" panose="020B0606020202030204" pitchFamily="34" charset="0"/>
              </a:rPr>
              <a:t>2017 Атланта</a:t>
            </a:r>
            <a:r>
              <a:rPr lang="en-US" altLang="bg-BG" sz="2800" b="1">
                <a:latin typeface="Arial Narrow" panose="020B0606020202030204" pitchFamily="34" charset="0"/>
              </a:rPr>
              <a:t> – </a:t>
            </a:r>
            <a:r>
              <a:rPr lang="bg-BG" altLang="bg-BG" sz="2800" b="1">
                <a:latin typeface="Arial Narrow" panose="020B0606020202030204" pitchFamily="34" charset="0"/>
              </a:rPr>
              <a:t>конвенция на Ротари Интернешънъл </a:t>
            </a:r>
          </a:p>
        </p:txBody>
      </p:sp>
      <p:sp>
        <p:nvSpPr>
          <p:cNvPr id="30723" name="Content Placeholder 2"/>
          <p:cNvSpPr>
            <a:spLocks noGrp="1"/>
          </p:cNvSpPr>
          <p:nvPr>
            <p:ph idx="1"/>
          </p:nvPr>
        </p:nvSpPr>
        <p:spPr bwMode="auto">
          <a:xfrm>
            <a:off x="457200" y="1219200"/>
            <a:ext cx="8229600" cy="5334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bg-BG" altLang="bg-BG" b="1" u="sng" dirty="0">
                <a:latin typeface="Arial" panose="020B0604020202020204" pitchFamily="34" charset="0"/>
                <a:cs typeface="Arial" panose="020B0604020202020204" pitchFamily="34" charset="0"/>
              </a:rPr>
              <a:t>Поети ангажименти</a:t>
            </a:r>
            <a:r>
              <a:rPr lang="en-US" altLang="bg-BG" b="1" u="sng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bg-BG" altLang="bg-BG" b="1" u="sng" dirty="0">
                <a:latin typeface="Arial" panose="020B0604020202020204" pitchFamily="34" charset="0"/>
                <a:cs typeface="Arial" panose="020B0604020202020204" pitchFamily="34" charset="0"/>
              </a:rPr>
              <a:t>до 2019</a:t>
            </a:r>
          </a:p>
          <a:p>
            <a:r>
              <a:rPr lang="bg-BG" altLang="bg-BG" sz="2000" dirty="0">
                <a:latin typeface="Arial" panose="020B0604020202020204" pitchFamily="34" charset="0"/>
                <a:cs typeface="Arial" panose="020B0604020202020204" pitchFamily="34" charset="0"/>
              </a:rPr>
              <a:t>Бил и Мелинда Гейтс – 450 млн. </a:t>
            </a:r>
          </a:p>
          <a:p>
            <a:r>
              <a:rPr lang="bg-BG" altLang="bg-BG" sz="2000" b="1" dirty="0">
                <a:latin typeface="Arial" panose="020B0604020202020204" pitchFamily="34" charset="0"/>
                <a:cs typeface="Arial" panose="020B0604020202020204" pitchFamily="34" charset="0"/>
              </a:rPr>
              <a:t>Ротари Интернешънъл -150 млн.</a:t>
            </a:r>
          </a:p>
          <a:p>
            <a:r>
              <a:rPr lang="bg-BG" altLang="bg-BG" sz="2000" dirty="0">
                <a:latin typeface="Arial" panose="020B0604020202020204" pitchFamily="34" charset="0"/>
                <a:cs typeface="Arial" panose="020B0604020202020204" pitchFamily="34" charset="0"/>
              </a:rPr>
              <a:t>Канада -75 млн.</a:t>
            </a:r>
          </a:p>
          <a:p>
            <a:r>
              <a:rPr lang="bg-BG" altLang="bg-BG" sz="2000" dirty="0">
                <a:latin typeface="Arial" panose="020B0604020202020204" pitchFamily="34" charset="0"/>
                <a:cs typeface="Arial" panose="020B0604020202020204" pitchFamily="34" charset="0"/>
              </a:rPr>
              <a:t>Европейската комисия – 61,4 млн.</a:t>
            </a:r>
          </a:p>
          <a:p>
            <a:r>
              <a:rPr lang="bg-BG" altLang="bg-BG" sz="2000" dirty="0">
                <a:latin typeface="Arial" panose="020B0604020202020204" pitchFamily="34" charset="0"/>
                <a:cs typeface="Arial" panose="020B0604020202020204" pitchFamily="34" charset="0"/>
              </a:rPr>
              <a:t>Япония – 55 млн.</a:t>
            </a:r>
          </a:p>
          <a:p>
            <a:r>
              <a:rPr lang="bg-BG" altLang="bg-BG" sz="2000" dirty="0">
                <a:latin typeface="Arial" panose="020B0604020202020204" pitchFamily="34" charset="0"/>
                <a:cs typeface="Arial" panose="020B0604020202020204" pitchFamily="34" charset="0"/>
              </a:rPr>
              <a:t>Абу Даби – 30 млн.</a:t>
            </a:r>
          </a:p>
          <a:p>
            <a:r>
              <a:rPr lang="bg-BG" altLang="bg-BG" sz="2000" dirty="0">
                <a:latin typeface="Arial" panose="020B0604020202020204" pitchFamily="34" charset="0"/>
                <a:cs typeface="Arial" panose="020B0604020202020204" pitchFamily="34" charset="0"/>
              </a:rPr>
              <a:t>Фондация Далио  - 30 млн.</a:t>
            </a:r>
          </a:p>
          <a:p>
            <a:r>
              <a:rPr lang="bg-BG" altLang="bg-BG" sz="2000" dirty="0">
                <a:latin typeface="Arial" panose="020B0604020202020204" pitchFamily="34" charset="0"/>
                <a:cs typeface="Arial" panose="020B0604020202020204" pitchFamily="34" charset="0"/>
              </a:rPr>
              <a:t>Анонимен дарител – 15 млн.</a:t>
            </a:r>
          </a:p>
          <a:p>
            <a:r>
              <a:rPr lang="bg-BG" altLang="bg-BG" sz="2000" dirty="0">
                <a:latin typeface="Arial" panose="020B0604020202020204" pitchFamily="34" charset="0"/>
                <a:cs typeface="Arial" panose="020B0604020202020204" pitchFamily="34" charset="0"/>
              </a:rPr>
              <a:t>Австралия -  13,4 млн.</a:t>
            </a:r>
          </a:p>
          <a:p>
            <a:r>
              <a:rPr lang="bg-BG" altLang="bg-BG" sz="2000" dirty="0">
                <a:latin typeface="Arial" panose="020B0604020202020204" pitchFamily="34" charset="0"/>
                <a:cs typeface="Arial" panose="020B0604020202020204" pitchFamily="34" charset="0"/>
              </a:rPr>
              <a:t>Германия – 11,2</a:t>
            </a:r>
          </a:p>
          <a:p>
            <a:r>
              <a:rPr lang="en-US" altLang="bg-BG" sz="2000" dirty="0">
                <a:latin typeface="Arial" panose="020B0604020202020204" pitchFamily="34" charset="0"/>
                <a:cs typeface="Arial" panose="020B0604020202020204" pitchFamily="34" charset="0"/>
              </a:rPr>
              <a:t>Easy Jet – 5 </a:t>
            </a:r>
            <a:r>
              <a:rPr lang="bg-BG" altLang="bg-BG" sz="2000" dirty="0">
                <a:latin typeface="Arial" panose="020B0604020202020204" pitchFamily="34" charset="0"/>
                <a:cs typeface="Arial" panose="020B0604020202020204" pitchFamily="34" charset="0"/>
              </a:rPr>
              <a:t>млн.</a:t>
            </a:r>
          </a:p>
          <a:p>
            <a:r>
              <a:rPr lang="bg-BG" altLang="bg-BG" sz="2000" dirty="0">
                <a:latin typeface="Arial" panose="020B0604020202020204" pitchFamily="34" charset="0"/>
                <a:cs typeface="Arial" panose="020B0604020202020204" pitchFamily="34" charset="0"/>
              </a:rPr>
              <a:t>Италия  - 5 млн.....................</a:t>
            </a:r>
          </a:p>
          <a:p>
            <a:endParaRPr lang="bg-BG" altLang="bg-BG" sz="2000" b="1" dirty="0">
              <a:latin typeface="Georgia" panose="02040502050405020303" pitchFamily="18" charset="0"/>
            </a:endParaRPr>
          </a:p>
          <a:p>
            <a:endParaRPr lang="bg-BG" altLang="bg-BG" sz="2000" b="1" dirty="0">
              <a:latin typeface="Georgia" panose="02040502050405020303" pitchFamily="18" charset="0"/>
            </a:endParaRPr>
          </a:p>
        </p:txBody>
      </p:sp>
      <p:pic>
        <p:nvPicPr>
          <p:cNvPr id="30724" name="Content Placeholder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52" r="31255"/>
          <a:stretch>
            <a:fillRect/>
          </a:stretch>
        </p:blipFill>
        <p:spPr bwMode="auto">
          <a:xfrm>
            <a:off x="5701145" y="1752600"/>
            <a:ext cx="3429000" cy="4179887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 bwMode="auto">
          <a:xfrm>
            <a:off x="381000" y="381000"/>
            <a:ext cx="8915400" cy="6096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bg-BG" altLang="en-US" sz="2800">
                <a:latin typeface="Arial Narrow" panose="020B0606020202030204" pitchFamily="34" charset="0"/>
              </a:rPr>
              <a:t>Приносът на Ротари</a:t>
            </a:r>
            <a:endParaRPr lang="en-US" altLang="en-US" sz="2800">
              <a:latin typeface="Arial Narrow" panose="020B0606020202030204" pitchFamily="34" charset="0"/>
            </a:endParaRP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defRPr/>
            </a:pPr>
            <a:r>
              <a:rPr lang="bg-BG" altLang="en-US" sz="2400" b="1" u="sng" dirty="0">
                <a:latin typeface="Arial" panose="020B0604020202020204" pitchFamily="34" charset="0"/>
                <a:cs typeface="Arial" panose="020B0604020202020204" pitchFamily="34" charset="0"/>
              </a:rPr>
              <a:t>Инициира първата в света глобална програма за решаване на проблем на човечеството</a:t>
            </a:r>
          </a:p>
          <a:p>
            <a:pPr>
              <a:defRPr/>
            </a:pPr>
            <a:r>
              <a:rPr lang="bg-BG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Един от най-големите донори заедно с БМГФ</a:t>
            </a:r>
          </a:p>
          <a:p>
            <a:pPr>
              <a:defRPr/>
            </a:pPr>
            <a:r>
              <a:rPr lang="bg-BG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2013-2018 – даренията от Ротари се удвояват от БМГФ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endParaRPr lang="bg-BG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defRPr/>
            </a:pPr>
            <a:r>
              <a:rPr lang="bg-BG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Личното участие на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bg-BG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ротарианци в </a:t>
            </a:r>
          </a:p>
          <a:p>
            <a:pPr marL="0" indent="0">
              <a:buFont typeface="Arial" panose="020B0604020202020204" pitchFamily="34" charset="0"/>
              <a:buNone/>
              <a:defRPr/>
            </a:pPr>
            <a:r>
              <a:rPr lang="bg-BG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имунизационни кампании</a:t>
            </a:r>
          </a:p>
        </p:txBody>
      </p:sp>
      <p:pic>
        <p:nvPicPr>
          <p:cNvPr id="32772" name="Afbeelding 1" descr="MORADBAD-JONGEN&amp; SUDHI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6525" y="3101975"/>
            <a:ext cx="3505200" cy="2628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bg-BG" altLang="en-US" sz="2800">
                <a:latin typeface="Arial Narrow" panose="020B0606020202030204" pitchFamily="34" charset="0"/>
              </a:rPr>
              <a:t>Полио дни – имунизационни кампании</a:t>
            </a:r>
            <a:endParaRPr lang="en-US" altLang="en-US" sz="2800">
              <a:latin typeface="Arial Narrow" panose="020B0606020202030204" pitchFamily="34" charset="0"/>
            </a:endParaRPr>
          </a:p>
        </p:txBody>
      </p:sp>
      <p:sp>
        <p:nvSpPr>
          <p:cNvPr id="34819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bg-BG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Ваксинират се всички деца между 2 и 5 години;</a:t>
            </a:r>
          </a:p>
          <a:p>
            <a:r>
              <a:rPr lang="bg-BG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Левият малък пръст се маркира с лилаво;</a:t>
            </a:r>
          </a:p>
          <a:p>
            <a:r>
              <a:rPr lang="bg-BG" altLang="en-US" sz="2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Всяко ваксинирано дете получава подарък</a:t>
            </a:r>
            <a:r>
              <a:rPr lang="bg-BG" altLang="en-US" sz="2400" dirty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altLang="en-US" sz="2400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Tijdelijke aanduiding voor inhoud 5" descr="P1100121.jpg"/>
          <p:cNvPicPr>
            <a:picLocks noChangeAspect="1"/>
          </p:cNvPicPr>
          <p:nvPr/>
        </p:nvPicPr>
        <p:blipFill>
          <a:blip r:embed="rId3"/>
          <a:srcRect t="13336" b="13336"/>
          <a:stretch>
            <a:fillRect/>
          </a:stretch>
        </p:blipFill>
        <p:spPr bwMode="auto">
          <a:xfrm>
            <a:off x="457200" y="3225800"/>
            <a:ext cx="3730625" cy="2051050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Tijdelijke aanduiding voor inhoud 2" descr="IMG_5635.jpg"/>
          <p:cNvPicPr>
            <a:picLocks noChangeAspect="1"/>
          </p:cNvPicPr>
          <p:nvPr/>
        </p:nvPicPr>
        <p:blipFill rotWithShape="1">
          <a:blip r:embed="rId4"/>
          <a:srcRect l="178" t="-453" r="-668" b="599"/>
          <a:stretch/>
        </p:blipFill>
        <p:spPr bwMode="auto">
          <a:xfrm>
            <a:off x="4953000" y="2743200"/>
            <a:ext cx="3124200" cy="4114800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bg-BG" altLang="en-US" sz="2800">
                <a:latin typeface="Arial Narrow" panose="020B0606020202030204" pitchFamily="34" charset="0"/>
              </a:rPr>
              <a:t>Работи се с помощта на местните здравни работници</a:t>
            </a:r>
            <a:endParaRPr lang="en-US" altLang="en-US" sz="2800">
              <a:latin typeface="Arial Narrow" panose="020B0606020202030204" pitchFamily="34" charset="0"/>
            </a:endParaRPr>
          </a:p>
        </p:txBody>
      </p:sp>
      <p:pic>
        <p:nvPicPr>
          <p:cNvPr id="36867" name="Tijdelijke aanduiding voor inhoud 3" descr="P2230291 (1)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 bwMode="auto">
          <a:xfrm>
            <a:off x="152400" y="1371600"/>
            <a:ext cx="6551613" cy="360362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868" name="Tijdelijke aanduiding voor inhoud 1" descr="P1100633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 bwMode="auto">
          <a:xfrm>
            <a:off x="4203700" y="4122738"/>
            <a:ext cx="4973638" cy="27352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bg-BG" altLang="en-US" sz="2800">
                <a:latin typeface="Arial Narrow" panose="020B0606020202030204" pitchFamily="34" charset="0"/>
              </a:rPr>
              <a:t>Разчита се на полицията и на религиозните лидери</a:t>
            </a:r>
            <a:endParaRPr lang="en-US" altLang="en-US" sz="2800">
              <a:latin typeface="Arial Narrow" panose="020B0606020202030204" pitchFamily="34" charset="0"/>
            </a:endParaRPr>
          </a:p>
        </p:txBody>
      </p:sp>
      <p:pic>
        <p:nvPicPr>
          <p:cNvPr id="5" name="Tijdelijke aanduiding voor inhoud 3"/>
          <p:cNvPicPr>
            <a:picLocks noChangeAspect="1"/>
          </p:cNvPicPr>
          <p:nvPr/>
        </p:nvPicPr>
        <p:blipFill>
          <a:blip r:embed="rId3"/>
          <a:srcRect t="13336" b="13336"/>
          <a:stretch>
            <a:fillRect/>
          </a:stretch>
        </p:blipFill>
        <p:spPr bwMode="auto">
          <a:xfrm>
            <a:off x="2892425" y="3438525"/>
            <a:ext cx="6218238" cy="3419475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Afbeelding 1"/>
          <p:cNvPicPr>
            <a:picLocks noGrp="1" noChangeAspect="1"/>
          </p:cNvPicPr>
          <p:nvPr>
            <p:ph idx="1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549275" y="1219200"/>
            <a:ext cx="5241925" cy="2947988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bg-BG" altLang="en-US" sz="2800">
                <a:latin typeface="Arial Narrow" panose="020B0606020202030204" pitchFamily="34" charset="0"/>
              </a:rPr>
              <a:t>Извършват се безплатни операции</a:t>
            </a:r>
            <a:endParaRPr lang="en-US" altLang="en-US" sz="2800">
              <a:latin typeface="Arial Narrow" panose="020B0606020202030204" pitchFamily="34" charset="0"/>
            </a:endParaRPr>
          </a:p>
        </p:txBody>
      </p:sp>
      <p:pic>
        <p:nvPicPr>
          <p:cNvPr id="40963" name="Tijdelijke aanduiding voor inhoud 2" descr="DSC01261.jpg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6" b="13336"/>
          <a:stretch>
            <a:fillRect/>
          </a:stretch>
        </p:blipFill>
        <p:spPr bwMode="auto">
          <a:xfrm>
            <a:off x="457200" y="1219200"/>
            <a:ext cx="6022975" cy="331311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Afbeelding 1" descr="DSC00153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153150" y="2114550"/>
            <a:ext cx="2990850" cy="4743450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Afbeelding 10" descr="DSC00150.jpg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343400" y="2951163"/>
            <a:ext cx="2389188" cy="3916362"/>
          </a:xfrm>
          <a:prstGeom prst="rect">
            <a:avLst/>
          </a:prstGeom>
          <a:ln w="9525">
            <a:solidFill>
              <a:srgbClr val="000000"/>
            </a:solidFill>
            <a:miter lim="800000"/>
            <a:headEnd/>
            <a:tailEnd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6168327"/>
              </p:ext>
            </p:extLst>
          </p:nvPr>
        </p:nvGraphicFramePr>
        <p:xfrm>
          <a:off x="838200" y="1524000"/>
          <a:ext cx="7010400" cy="33656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0208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40208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40208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40208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40208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r>
                        <a:rPr lang="bg-BG" sz="1800" dirty="0"/>
                        <a:t>Страни</a:t>
                      </a:r>
                      <a:endParaRPr lang="nl-NL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WPV </a:t>
                      </a:r>
                    </a:p>
                    <a:p>
                      <a:r>
                        <a:rPr lang="nl-NL" sz="1800" dirty="0" smtClean="0"/>
                        <a:t>201</a:t>
                      </a:r>
                      <a:r>
                        <a:rPr lang="en-US" sz="1800" dirty="0" smtClean="0"/>
                        <a:t>8</a:t>
                      </a:r>
                      <a:endParaRPr lang="nl-NL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nl-NL" sz="1800" dirty="0"/>
                        <a:t>WPV</a:t>
                      </a:r>
                    </a:p>
                    <a:p>
                      <a:r>
                        <a:rPr lang="nl-NL" sz="1800" dirty="0" smtClean="0"/>
                        <a:t>201</a:t>
                      </a:r>
                      <a:r>
                        <a:rPr lang="en-US" sz="1800" dirty="0" smtClean="0"/>
                        <a:t>7</a:t>
                      </a:r>
                      <a:endParaRPr lang="nl-NL" sz="1800" dirty="0"/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WPV</a:t>
                      </a:r>
                    </a:p>
                    <a:p>
                      <a:r>
                        <a:rPr lang="en-US" sz="1800" baseline="0" dirty="0" smtClean="0"/>
                        <a:t>2016</a:t>
                      </a:r>
                      <a:endParaRPr lang="nl-NL" sz="1800" dirty="0"/>
                    </a:p>
                  </a:txBody>
                  <a:tcPr marT="45718" marB="4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/>
                        <a:t>WPV</a:t>
                      </a:r>
                    </a:p>
                    <a:p>
                      <a:r>
                        <a:rPr lang="en-US" sz="1800" baseline="0" dirty="0" smtClean="0"/>
                        <a:t>2015</a:t>
                      </a:r>
                      <a:endParaRPr lang="nl-NL" sz="1800" dirty="0"/>
                    </a:p>
                  </a:txBody>
                  <a:tcPr marT="45718" marB="45718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669954">
                <a:tc>
                  <a:txBody>
                    <a:bodyPr/>
                    <a:lstStyle/>
                    <a:p>
                      <a:r>
                        <a:rPr lang="bg-BG" sz="1800" dirty="0">
                          <a:solidFill>
                            <a:srgbClr val="002060"/>
                          </a:solidFill>
                        </a:rPr>
                        <a:t>Пакистан</a:t>
                      </a:r>
                      <a:endParaRPr lang="nl-NL" sz="1800" dirty="0">
                        <a:solidFill>
                          <a:srgbClr val="002060"/>
                        </a:solidFill>
                      </a:endParaRPr>
                    </a:p>
                  </a:txBody>
                  <a:tcPr marT="45718" marB="4571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800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nl-NL" sz="1800" dirty="0">
                        <a:solidFill>
                          <a:srgbClr val="002060"/>
                        </a:solidFill>
                      </a:endParaRPr>
                    </a:p>
                  </a:txBody>
                  <a:tcPr marT="45718" marB="4571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2060"/>
                          </a:solidFill>
                        </a:rPr>
                        <a:t>8</a:t>
                      </a:r>
                      <a:endParaRPr lang="nl-NL" sz="1800" dirty="0">
                        <a:solidFill>
                          <a:srgbClr val="002060"/>
                        </a:solidFill>
                      </a:endParaRPr>
                    </a:p>
                  </a:txBody>
                  <a:tcPr marT="45718" marB="4571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800" dirty="0" smtClean="0">
                          <a:solidFill>
                            <a:srgbClr val="002060"/>
                          </a:solidFill>
                        </a:rPr>
                        <a:t>20</a:t>
                      </a:r>
                      <a:endParaRPr lang="nl-NL" sz="1800" dirty="0">
                        <a:solidFill>
                          <a:srgbClr val="002060"/>
                        </a:solidFill>
                      </a:endParaRPr>
                    </a:p>
                  </a:txBody>
                  <a:tcPr marT="45718" marB="4571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>
                          <a:solidFill>
                            <a:srgbClr val="002060"/>
                          </a:solidFill>
                        </a:rPr>
                        <a:t>54</a:t>
                      </a:r>
                      <a:endParaRPr lang="nl-NL" sz="1800" dirty="0">
                        <a:solidFill>
                          <a:srgbClr val="002060"/>
                        </a:solidFill>
                      </a:endParaRPr>
                    </a:p>
                  </a:txBody>
                  <a:tcPr marT="45718" marB="4571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69954">
                <a:tc>
                  <a:txBody>
                    <a:bodyPr/>
                    <a:lstStyle/>
                    <a:p>
                      <a:r>
                        <a:rPr lang="bg-BG" sz="1800" dirty="0">
                          <a:solidFill>
                            <a:srgbClr val="002060"/>
                          </a:solidFill>
                        </a:rPr>
                        <a:t>Афганистан</a:t>
                      </a:r>
                      <a:endParaRPr lang="nl-NL" sz="1800" dirty="0">
                        <a:solidFill>
                          <a:srgbClr val="002060"/>
                        </a:solidFill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nl-NL" sz="1800" dirty="0" smtClean="0">
                          <a:solidFill>
                            <a:srgbClr val="002060"/>
                          </a:solidFill>
                        </a:rPr>
                        <a:t>15</a:t>
                      </a:r>
                      <a:endParaRPr lang="nl-NL" sz="1800" dirty="0">
                        <a:solidFill>
                          <a:srgbClr val="002060"/>
                        </a:solidFill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bg-BG" sz="1800" dirty="0" smtClean="0">
                          <a:solidFill>
                            <a:srgbClr val="002060"/>
                          </a:solidFill>
                        </a:rPr>
                        <a:t>1</a:t>
                      </a:r>
                      <a:r>
                        <a:rPr lang="en-US" sz="1800" dirty="0" smtClean="0">
                          <a:solidFill>
                            <a:srgbClr val="002060"/>
                          </a:solidFill>
                        </a:rPr>
                        <a:t>4</a:t>
                      </a:r>
                      <a:endParaRPr lang="nl-NL" sz="1800" dirty="0">
                        <a:solidFill>
                          <a:srgbClr val="002060"/>
                        </a:solidFill>
                      </a:endParaRPr>
                    </a:p>
                  </a:txBody>
                  <a:tcPr marT="45718" marB="4571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nl-NL" sz="1800" dirty="0" smtClean="0">
                          <a:solidFill>
                            <a:srgbClr val="002060"/>
                          </a:solidFill>
                        </a:rPr>
                        <a:t>13</a:t>
                      </a:r>
                      <a:endParaRPr lang="nl-NL" sz="1800" dirty="0">
                        <a:solidFill>
                          <a:srgbClr val="002060"/>
                        </a:solidFill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n-US" sz="1800" baseline="0" dirty="0" smtClean="0">
                          <a:solidFill>
                            <a:srgbClr val="002060"/>
                          </a:solidFill>
                        </a:rPr>
                        <a:t>20</a:t>
                      </a:r>
                      <a:endParaRPr lang="nl-NL" sz="1800" dirty="0">
                        <a:solidFill>
                          <a:srgbClr val="002060"/>
                        </a:solidFill>
                      </a:endParaRPr>
                    </a:p>
                  </a:txBody>
                  <a:tcPr marT="45718" marB="45718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69954">
                <a:tc>
                  <a:txBody>
                    <a:bodyPr/>
                    <a:lstStyle/>
                    <a:p>
                      <a:r>
                        <a:rPr lang="bg-BG" sz="1800" dirty="0">
                          <a:solidFill>
                            <a:srgbClr val="002060"/>
                          </a:solidFill>
                        </a:rPr>
                        <a:t>Нигерия</a:t>
                      </a:r>
                    </a:p>
                    <a:p>
                      <a:endParaRPr lang="bg-BG" sz="1800" dirty="0"/>
                    </a:p>
                  </a:txBody>
                  <a:tcPr marT="45718" marB="4571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bg-BG" sz="1800" dirty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nl-NL" sz="1800" dirty="0">
                        <a:solidFill>
                          <a:srgbClr val="002060"/>
                        </a:solidFill>
                      </a:endParaRPr>
                    </a:p>
                  </a:txBody>
                  <a:tcPr marT="45718" marB="4571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nl-NL" sz="1800" dirty="0">
                        <a:solidFill>
                          <a:srgbClr val="002060"/>
                        </a:solidFill>
                      </a:endParaRPr>
                    </a:p>
                  </a:txBody>
                  <a:tcPr marT="45718" marB="45718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nl-NL" sz="1800" dirty="0">
                          <a:solidFill>
                            <a:srgbClr val="002060"/>
                          </a:solidFill>
                        </a:rPr>
                        <a:t>4</a:t>
                      </a:r>
                    </a:p>
                  </a:txBody>
                  <a:tcPr marT="45718" marB="4571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2060"/>
                          </a:solidFill>
                        </a:rPr>
                        <a:t>0</a:t>
                      </a:r>
                      <a:endParaRPr lang="nl-NL" sz="1800" dirty="0">
                        <a:solidFill>
                          <a:srgbClr val="002060"/>
                        </a:solidFill>
                      </a:endParaRPr>
                    </a:p>
                  </a:txBody>
                  <a:tcPr marT="45718" marB="45718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669954">
                <a:tc>
                  <a:txBody>
                    <a:bodyPr/>
                    <a:lstStyle/>
                    <a:p>
                      <a:r>
                        <a:rPr lang="nl-NL" sz="1800" dirty="0">
                          <a:solidFill>
                            <a:srgbClr val="002060"/>
                          </a:solidFill>
                        </a:rPr>
                        <a:t>TOTAL</a:t>
                      </a: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2060"/>
                          </a:solidFill>
                        </a:rPr>
                        <a:t>19</a:t>
                      </a:r>
                      <a:endParaRPr lang="nl-NL" sz="1800" dirty="0">
                        <a:solidFill>
                          <a:srgbClr val="002060"/>
                        </a:solidFill>
                      </a:endParaRPr>
                    </a:p>
                  </a:txBody>
                  <a:tcPr marT="45718" marB="45718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solidFill>
                            <a:srgbClr val="002060"/>
                          </a:solidFill>
                        </a:rPr>
                        <a:t>22</a:t>
                      </a:r>
                      <a:endParaRPr lang="nl-NL" sz="1800" dirty="0">
                        <a:solidFill>
                          <a:srgbClr val="002060"/>
                        </a:solidFill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bg-BG" sz="1800" dirty="0">
                          <a:solidFill>
                            <a:srgbClr val="002060"/>
                          </a:solidFill>
                        </a:rPr>
                        <a:t>37</a:t>
                      </a:r>
                      <a:endParaRPr lang="nl-NL" sz="1800" dirty="0">
                        <a:solidFill>
                          <a:srgbClr val="002060"/>
                        </a:solidFill>
                      </a:endParaRPr>
                    </a:p>
                  </a:txBody>
                  <a:tcPr marT="45718" marB="45718"/>
                </a:tc>
                <a:tc>
                  <a:txBody>
                    <a:bodyPr/>
                    <a:lstStyle/>
                    <a:p>
                      <a:r>
                        <a:rPr lang="nl-NL" sz="1800" dirty="0" smtClean="0"/>
                        <a:t>74</a:t>
                      </a:r>
                      <a:endParaRPr lang="nl-NL" sz="1800" dirty="0"/>
                    </a:p>
                  </a:txBody>
                  <a:tcPr marT="45718" marB="45718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</a:tbl>
          </a:graphicData>
        </a:graphic>
      </p:graphicFrame>
      <p:sp>
        <p:nvSpPr>
          <p:cNvPr id="36904" name="Tekstvak 2"/>
          <p:cNvSpPr txBox="1">
            <a:spLocks noChangeArrowheads="1"/>
          </p:cNvSpPr>
          <p:nvPr/>
        </p:nvSpPr>
        <p:spPr bwMode="auto">
          <a:xfrm>
            <a:off x="914400" y="609600"/>
            <a:ext cx="6740525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ヒラギノ角ゴ Pro W3" pitchFamily="-84" charset="-128"/>
              </a:defRPr>
            </a:lvl9pPr>
          </a:lstStyle>
          <a:p>
            <a:pPr algn="ctr" eaLnBrk="1" hangingPunct="1">
              <a:defRPr/>
            </a:pPr>
            <a:r>
              <a:rPr lang="nl-NL" altLang="en-US" dirty="0"/>
              <a:t> </a:t>
            </a:r>
            <a:r>
              <a:rPr lang="bg-BG" altLang="en-US" b="1" dirty="0">
                <a:solidFill>
                  <a:schemeClr val="bg1"/>
                </a:solidFill>
              </a:rPr>
              <a:t>Заболявания по страни</a:t>
            </a:r>
            <a:r>
              <a:rPr lang="nl-NL" altLang="en-US" b="1" dirty="0">
                <a:solidFill>
                  <a:schemeClr val="bg1"/>
                </a:solidFill>
              </a:rPr>
              <a:t> </a:t>
            </a:r>
          </a:p>
          <a:p>
            <a:pPr algn="ctr" eaLnBrk="1" hangingPunct="1">
              <a:defRPr/>
            </a:pPr>
            <a:r>
              <a:rPr lang="nl-NL" altLang="en-US" b="1" dirty="0">
                <a:solidFill>
                  <a:schemeClr val="bg1"/>
                </a:solidFill>
              </a:rPr>
              <a:t>(WHO 19-10-201</a:t>
            </a:r>
            <a:r>
              <a:rPr lang="bg-BG" altLang="en-US" b="1" dirty="0">
                <a:solidFill>
                  <a:schemeClr val="bg1"/>
                </a:solidFill>
              </a:rPr>
              <a:t>7</a:t>
            </a:r>
            <a:r>
              <a:rPr lang="nl-NL" altLang="en-US" b="1" dirty="0">
                <a:solidFill>
                  <a:schemeClr val="bg1"/>
                </a:solidFill>
              </a:rPr>
              <a:t>)</a:t>
            </a:r>
          </a:p>
        </p:txBody>
      </p:sp>
      <p:pic>
        <p:nvPicPr>
          <p:cNvPr id="43055" name="Afbeelding 8" descr="ENDPOLIONOW_4p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542925" cy="692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el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pPr algn="ctr"/>
            <a:r>
              <a:rPr lang="bg-BG" altLang="en-US" sz="2800">
                <a:latin typeface="Arial Narrow" panose="020B0606020202030204" pitchFamily="34" charset="0"/>
              </a:rPr>
              <a:t>Ендемичните страни: Пакистан, Афганистан, Нигерия</a:t>
            </a:r>
            <a:endParaRPr lang="nl-NL" altLang="en-US" sz="2800">
              <a:latin typeface="Arial Narrow" panose="020B0606020202030204" pitchFamily="34" charset="0"/>
            </a:endParaRPr>
          </a:p>
        </p:txBody>
      </p:sp>
      <p:sp>
        <p:nvSpPr>
          <p:cNvPr id="45059" name="Tijdelijke aanduiding voor inhoud 2"/>
          <p:cNvSpPr>
            <a:spLocks noGrp="1"/>
          </p:cNvSpPr>
          <p:nvPr>
            <p:ph idx="1"/>
          </p:nvPr>
        </p:nvSpPr>
        <p:spPr bwMode="auto">
          <a:xfrm>
            <a:off x="457200" y="990600"/>
            <a:ext cx="8382000" cy="56388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r>
              <a:rPr lang="bg-BG" altLang="en-US" sz="2000">
                <a:latin typeface="Georgia" panose="02040502050405020303" pitchFamily="18" charset="0"/>
              </a:rPr>
              <a:t>Екипи в пограничните зони на ендемичните страни</a:t>
            </a:r>
            <a:endParaRPr lang="nl-NL" altLang="en-US" sz="2000">
              <a:latin typeface="Georgia" panose="02040502050405020303" pitchFamily="18" charset="0"/>
            </a:endParaRPr>
          </a:p>
          <a:p>
            <a:r>
              <a:rPr lang="bg-BG" altLang="nl-NL" sz="2000">
                <a:latin typeface="Georgia" panose="02040502050405020303" pitchFamily="18" charset="0"/>
              </a:rPr>
              <a:t>Пробив в застрашените зони от женски доброволчески групи. Ваксинират в собствените си  общности и достигат растящ брой деца, които преди не са били ваксинирани </a:t>
            </a:r>
            <a:endParaRPr lang="nl-NL" altLang="ja-JP" sz="2000">
              <a:latin typeface="Georgia" panose="02040502050405020303" pitchFamily="18" charset="0"/>
            </a:endParaRPr>
          </a:p>
          <a:p>
            <a:r>
              <a:rPr lang="bg-BG" altLang="en-US" sz="2000">
                <a:latin typeface="Georgia" panose="02040502050405020303" pitchFamily="18" charset="0"/>
              </a:rPr>
              <a:t>Ангажиране на застъпници за ваксинирането</a:t>
            </a:r>
            <a:endParaRPr lang="nl-NL" altLang="en-US" sz="2000">
              <a:latin typeface="Georgia" panose="02040502050405020303" pitchFamily="18" charset="0"/>
            </a:endParaRPr>
          </a:p>
          <a:p>
            <a:pPr>
              <a:buFont typeface="Arial" panose="020B0604020202020204" pitchFamily="34" charset="0"/>
              <a:buNone/>
            </a:pPr>
            <a:endParaRPr lang="nl-NL" altLang="en-US">
              <a:latin typeface="Georgia" panose="02040502050405020303" pitchFamily="18" charset="0"/>
            </a:endParaRPr>
          </a:p>
        </p:txBody>
      </p:sp>
      <p:pic>
        <p:nvPicPr>
          <p:cNvPr id="45060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162425"/>
            <a:ext cx="3692525" cy="2466975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061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2263" y="3048000"/>
            <a:ext cx="4154487" cy="2768600"/>
          </a:xfrm>
          <a:prstGeom prst="rect">
            <a:avLst/>
          </a:prstGeom>
          <a:noFill/>
          <a:ln w="9525">
            <a:solidFill>
              <a:srgbClr val="C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bg-BG" altLang="bg-BG" sz="2800" dirty="0">
                <a:latin typeface="Arial Narrow" panose="020B0606020202030204" pitchFamily="34" charset="0"/>
              </a:rPr>
              <a:t>Дари сега</a:t>
            </a:r>
          </a:p>
        </p:txBody>
      </p:sp>
      <p:sp>
        <p:nvSpPr>
          <p:cNvPr id="51203" name="Content Placeholder 2"/>
          <p:cNvSpPr>
            <a:spLocks noGrp="1"/>
          </p:cNvSpPr>
          <p:nvPr>
            <p:ph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>
              <a:spcAft>
                <a:spcPts val="1200"/>
              </a:spcAft>
            </a:pPr>
            <a:r>
              <a:rPr lang="ru-RU" altLang="bg-BG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Интернет: www.rotary.org/give</a:t>
            </a:r>
          </a:p>
          <a:p>
            <a:pPr>
              <a:spcAft>
                <a:spcPts val="1200"/>
              </a:spcAft>
            </a:pPr>
            <a:r>
              <a:rPr lang="ru-RU" altLang="bg-BG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Банков превод (123 EN)</a:t>
            </a:r>
          </a:p>
          <a:p>
            <a:pPr>
              <a:spcAft>
                <a:spcPts val="1200"/>
              </a:spcAft>
            </a:pPr>
            <a:r>
              <a:rPr lang="en-US" altLang="bg-BG" sz="24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Rotary Direct</a:t>
            </a:r>
            <a:endParaRPr lang="ru-RU" altLang="bg-BG" sz="24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bg-BG" altLang="bg-BG" dirty="0">
              <a:latin typeface="Georgia" panose="02040502050405020303" pitchFamily="18" charset="0"/>
            </a:endParaRPr>
          </a:p>
        </p:txBody>
      </p:sp>
      <p:pic>
        <p:nvPicPr>
          <p:cNvPr id="51206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36" y="4046702"/>
            <a:ext cx="1752600" cy="1752600"/>
          </a:xfrm>
          <a:prstGeom prst="rect">
            <a:avLst/>
          </a:prstGeom>
          <a:solidFill>
            <a:srgbClr val="C0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C4DB2D0B-4E56-4DFF-BDEF-8A2E455CA6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5312" y="3429000"/>
            <a:ext cx="3710000" cy="33733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xmlns="" id="{94D81EC0-368A-4DF7-AB8E-E340074624F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46885" y="1703440"/>
            <a:ext cx="3079429" cy="313771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bg-BG" altLang="en-US">
                <a:latin typeface="Arial Narrow" panose="020B0606020202030204" pitchFamily="34" charset="0"/>
              </a:rPr>
              <a:t> </a:t>
            </a:r>
            <a:r>
              <a:rPr lang="bg-BG" altLang="en-US" sz="2800">
                <a:latin typeface="Arial Narrow" panose="020B0606020202030204" pitchFamily="34" charset="0"/>
              </a:rPr>
              <a:t>Искаме светът да знае за борбата на Ротари!</a:t>
            </a:r>
            <a:endParaRPr lang="en-US" altLang="en-US" sz="2800">
              <a:latin typeface="Arial Narrow" panose="020B0606020202030204" pitchFamily="34" charset="0"/>
            </a:endParaRPr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 bwMode="auto">
          <a:xfrm>
            <a:off x="228600" y="1027113"/>
            <a:ext cx="6789738" cy="4525962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19600" y="3829050"/>
            <a:ext cx="4543425" cy="30289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bg-BG" altLang="en-US">
                <a:latin typeface="Arial Narrow" panose="020B0606020202030204" pitchFamily="34" charset="0"/>
              </a:rPr>
              <a:t>Инициативи за набиране на средства: </a:t>
            </a:r>
            <a:r>
              <a:rPr lang="en-US" altLang="en-US">
                <a:latin typeface="Arial Narrow" panose="020B0606020202030204" pitchFamily="34" charset="0"/>
              </a:rPr>
              <a:t>Miles for Polio,  Ride for Polio </a:t>
            </a:r>
            <a:r>
              <a:rPr lang="bg-BG" altLang="en-US">
                <a:latin typeface="Arial Narrow" panose="020B0606020202030204" pitchFamily="34" charset="0"/>
              </a:rPr>
              <a:t>и още много…</a:t>
            </a:r>
            <a:endParaRPr lang="en-US" altLang="en-US">
              <a:latin typeface="Arial Narrow" panose="020B0606020202030204" pitchFamily="34" charset="0"/>
            </a:endParaRPr>
          </a:p>
        </p:txBody>
      </p:sp>
      <p:pic>
        <p:nvPicPr>
          <p:cNvPr id="39939" name="Content Placeholder 1"/>
          <p:cNvPicPr>
            <a:picLocks noGrp="1" noChangeAspect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073400" y="1255713"/>
            <a:ext cx="6034088" cy="4525962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0" name="Picture 2" descr="TourDeTucson_ver4 (2)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49250" y="4348163"/>
            <a:ext cx="4832350" cy="22383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Afbeelding 2" descr="slide-28-638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" y="1123157"/>
            <a:ext cx="4375404" cy="30929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itle 1"/>
          <p:cNvSpPr>
            <a:spLocks noGrp="1"/>
          </p:cNvSpPr>
          <p:nvPr>
            <p:ph type="ctrTitle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numCol="1" compatLnSpc="1">
            <a:prstTxWarp prst="textNoShape">
              <a:avLst/>
            </a:prstTxWarp>
          </a:bodyPr>
          <a:lstStyle/>
          <a:p>
            <a:r>
              <a:rPr lang="bg-BG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Присъединете се! </a:t>
            </a:r>
            <a:br>
              <a:rPr lang="bg-BG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Разкажете на приятели!</a:t>
            </a:r>
            <a:br>
              <a:rPr lang="bg-BG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alt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Присъединете ги!</a:t>
            </a:r>
            <a:endParaRPr lang="en-US" altLang="en-US" dirty="0">
              <a:latin typeface="Arial Narrow" panose="020B0606020202030204" pitchFamily="34" charset="0"/>
            </a:endParaRPr>
          </a:p>
        </p:txBody>
      </p:sp>
      <p:pic>
        <p:nvPicPr>
          <p:cNvPr id="7" name="Picture 6">
            <a:hlinkClick r:id="rId3"/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548680"/>
            <a:ext cx="6336704" cy="2032528"/>
          </a:xfrm>
          <a:prstGeom prst="rect">
            <a:avLst/>
          </a:prstGeom>
        </p:spPr>
      </p:pic>
      <p:pic>
        <p:nvPicPr>
          <p:cNvPr id="8" name="Picture 7">
            <a:hlinkClick r:id="rId3"/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9014"/>
          <a:stretch/>
        </p:blipFill>
        <p:spPr>
          <a:xfrm>
            <a:off x="1750442" y="4509120"/>
            <a:ext cx="5499100" cy="115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2370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SlateLogo">
  <a:themeElements>
    <a:clrScheme name="Rotary-NewBrand_Pallette">
      <a:dk1>
        <a:srgbClr val="958D85"/>
      </a:dk1>
      <a:lt1>
        <a:sysClr val="window" lastClr="FFFFFF"/>
      </a:lt1>
      <a:dk2>
        <a:srgbClr val="00246C"/>
      </a:dk2>
      <a:lt2>
        <a:srgbClr val="E6E5D8"/>
      </a:lt2>
      <a:accent1>
        <a:srgbClr val="01B4E7"/>
      </a:accent1>
      <a:accent2>
        <a:srgbClr val="FEBD11"/>
      </a:accent2>
      <a:accent3>
        <a:srgbClr val="009999"/>
      </a:accent3>
      <a:accent4>
        <a:srgbClr val="872175"/>
      </a:accent4>
      <a:accent5>
        <a:srgbClr val="D91B5C"/>
      </a:accent5>
      <a:accent6>
        <a:srgbClr val="FF76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Slate_NoMoE">
  <a:themeElements>
    <a:clrScheme name="Rotary-NewBrand_Pallette">
      <a:dk1>
        <a:srgbClr val="958D85"/>
      </a:dk1>
      <a:lt1>
        <a:sysClr val="window" lastClr="FFFFFF"/>
      </a:lt1>
      <a:dk2>
        <a:srgbClr val="00246C"/>
      </a:dk2>
      <a:lt2>
        <a:srgbClr val="E6E5D8"/>
      </a:lt2>
      <a:accent1>
        <a:srgbClr val="01B4E7"/>
      </a:accent1>
      <a:accent2>
        <a:srgbClr val="FEBD11"/>
      </a:accent2>
      <a:accent3>
        <a:srgbClr val="009999"/>
      </a:accent3>
      <a:accent4>
        <a:srgbClr val="872175"/>
      </a:accent4>
      <a:accent5>
        <a:srgbClr val="D91B5C"/>
      </a:accent5>
      <a:accent6>
        <a:srgbClr val="FF76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3_Custom Design">
  <a:themeElements>
    <a:clrScheme name="Rotary-NewBrand_Pallette">
      <a:dk1>
        <a:srgbClr val="958D85"/>
      </a:dk1>
      <a:lt1>
        <a:sysClr val="window" lastClr="FFFFFF"/>
      </a:lt1>
      <a:dk2>
        <a:srgbClr val="00246C"/>
      </a:dk2>
      <a:lt2>
        <a:srgbClr val="E6E5D8"/>
      </a:lt2>
      <a:accent1>
        <a:srgbClr val="01B4E7"/>
      </a:accent1>
      <a:accent2>
        <a:srgbClr val="FEBD11"/>
      </a:accent2>
      <a:accent3>
        <a:srgbClr val="009999"/>
      </a:accent3>
      <a:accent4>
        <a:srgbClr val="872175"/>
      </a:accent4>
      <a:accent5>
        <a:srgbClr val="D91B5C"/>
      </a:accent5>
      <a:accent6>
        <a:srgbClr val="FF7600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19506</TotalTime>
  <Words>1217</Words>
  <Application>Microsoft Office PowerPoint</Application>
  <PresentationFormat>On-screen Show (4:3)</PresentationFormat>
  <Paragraphs>153</Paragraphs>
  <Slides>20</Slides>
  <Notes>18</Notes>
  <HiddenSlides>0</HiddenSlides>
  <MMClips>0</MMClips>
  <ScaleCrop>false</ScaleCrop>
  <HeadingPairs>
    <vt:vector size="4" baseType="variant">
      <vt:variant>
        <vt:lpstr>Theme</vt:lpstr>
      </vt:variant>
      <vt:variant>
        <vt:i4>3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1_SlateLogo</vt:lpstr>
      <vt:lpstr>Slate_NoMoE</vt:lpstr>
      <vt:lpstr>3_Custom Design</vt:lpstr>
      <vt:lpstr>PowerPoint Presentation</vt:lpstr>
      <vt:lpstr> Това е в миналото на Европа и САЩ</vt:lpstr>
      <vt:lpstr>Това е днес. Полиомиелит – болест,  която  може да се предотврати и може да се изкорени</vt:lpstr>
      <vt:lpstr>  Актуалната картина в глобалното село</vt:lpstr>
      <vt:lpstr>Мадагаскар - една от страните в риск</vt:lpstr>
      <vt:lpstr>Историята </vt:lpstr>
      <vt:lpstr>Глобалната инициатива</vt:lpstr>
      <vt:lpstr>Ангажират се правителства, световни лидери, социално отговорни бизнеси</vt:lpstr>
      <vt:lpstr>2017 Атланта – конвенция на Ротари Интернешънъл </vt:lpstr>
      <vt:lpstr>Приносът на Ротари</vt:lpstr>
      <vt:lpstr>Полио дни – имунизационни кампании</vt:lpstr>
      <vt:lpstr>Работи се с помощта на местните здравни работници</vt:lpstr>
      <vt:lpstr>Разчита се на полицията и на религиозните лидери</vt:lpstr>
      <vt:lpstr>Извършват се безплатни операции</vt:lpstr>
      <vt:lpstr>PowerPoint Presentation</vt:lpstr>
      <vt:lpstr>Ендемичните страни: Пакистан, Афганистан, Нигерия</vt:lpstr>
      <vt:lpstr>Дари сега</vt:lpstr>
      <vt:lpstr> Искаме светът да знае за борбата на Ротари!</vt:lpstr>
      <vt:lpstr>Инициативи за набиране на средства: Miles for Polio,  Ride for Polio и още много…</vt:lpstr>
      <vt:lpstr>Присъединете се!  Разкажете на приятели! Присъединете ги!</vt:lpstr>
    </vt:vector>
  </TitlesOfParts>
  <Company>Rotary International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RI WS-06</dc:creator>
  <cp:lastModifiedBy>Tanya</cp:lastModifiedBy>
  <cp:revision>678</cp:revision>
  <cp:lastPrinted>2013-04-11T19:55:04Z</cp:lastPrinted>
  <dcterms:created xsi:type="dcterms:W3CDTF">2010-04-16T20:11:30Z</dcterms:created>
  <dcterms:modified xsi:type="dcterms:W3CDTF">2018-10-21T07:15:33Z</dcterms:modified>
</cp:coreProperties>
</file>