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7" r:id="rId1"/>
    <p:sldMasterId id="2147483700" r:id="rId2"/>
    <p:sldMasterId id="2147483809" r:id="rId3"/>
  </p:sldMasterIdLst>
  <p:notesMasterIdLst>
    <p:notesMasterId r:id="rId24"/>
  </p:notesMasterIdLst>
  <p:handoutMasterIdLst>
    <p:handoutMasterId r:id="rId25"/>
  </p:handoutMasterIdLst>
  <p:sldIdLst>
    <p:sldId id="361" r:id="rId4"/>
    <p:sldId id="366" r:id="rId5"/>
    <p:sldId id="362" r:id="rId6"/>
    <p:sldId id="382" r:id="rId7"/>
    <p:sldId id="385" r:id="rId8"/>
    <p:sldId id="363" r:id="rId9"/>
    <p:sldId id="365" r:id="rId10"/>
    <p:sldId id="384" r:id="rId11"/>
    <p:sldId id="383" r:id="rId12"/>
    <p:sldId id="367" r:id="rId13"/>
    <p:sldId id="369" r:id="rId14"/>
    <p:sldId id="370" r:id="rId15"/>
    <p:sldId id="372" r:id="rId16"/>
    <p:sldId id="374" r:id="rId17"/>
    <p:sldId id="378" r:id="rId18"/>
    <p:sldId id="379" r:id="rId19"/>
    <p:sldId id="387" r:id="rId20"/>
    <p:sldId id="375" r:id="rId21"/>
    <p:sldId id="371" r:id="rId22"/>
    <p:sldId id="388" r:id="rId2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B5C"/>
    <a:srgbClr val="00246C"/>
    <a:srgbClr val="687D90"/>
    <a:srgbClr val="58585A"/>
    <a:srgbClr val="005DAA"/>
    <a:srgbClr val="FF7600"/>
    <a:srgbClr val="872175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>
        <p:scale>
          <a:sx n="75" d="100"/>
          <a:sy n="75" d="100"/>
        </p:scale>
        <p:origin x="-1260" y="-72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6FC03CC2-48C8-48A1-AA67-B335FA5D6F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38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6BE3035C-F70E-4281-8E20-10C9D3D636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8323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6BA08CFD-1DD1-4301-B32A-291D065BD663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bg-BG" altLang="en-US">
                <a:latin typeface="Arial" panose="020B0604020202020204" pitchFamily="34" charset="0"/>
                <a:ea typeface="ヒラギノ角ゴ Pro W3" pitchFamily="-84" charset="-128"/>
              </a:rPr>
              <a:t>Краят на полиомиелита е една от знаковите каузи на Ротари. Това е една дълга битка, за която в последните години вярваме, че сме съвсем близо до края й. Това е една дълга битка, в която не сме сами. Ротари има партньори, Ротари е част от една коалиция на доброто.</a:t>
            </a:r>
          </a:p>
          <a:p>
            <a:pPr eaLnBrk="1" hangingPunct="1"/>
            <a:r>
              <a:rPr lang="bg-BG" altLang="en-US">
                <a:latin typeface="Arial" panose="020B0604020202020204" pitchFamily="34" charset="0"/>
                <a:ea typeface="ヒラギノ角ゴ Pro W3" pitchFamily="-84" charset="-128"/>
              </a:rPr>
              <a:t>Краят на полиомиелита е една от основните цели, които си поставя и РИ.  Доколко приемаме че това е и наша цел? Ние живеем в Европа, ние сме част от западната цивилизация, където болестта е победена, или поне си мислим така.</a:t>
            </a:r>
          </a:p>
          <a:p>
            <a:pPr eaLnBrk="1" hangingPunct="1"/>
            <a:endParaRPr lang="bg-BG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en-US">
              <a:latin typeface="Arial" panose="020B0604020202020204" pitchFamily="34" charset="0"/>
              <a:ea typeface="ヒラギノ角ゴ Pro W3" pitchFamily="-84" charset="-128"/>
            </a:endParaRPr>
          </a:p>
          <a:p>
            <a:r>
              <a:rPr lang="nl-NL" altLang="en-US">
                <a:latin typeface="Arial" panose="020B0604020202020204" pitchFamily="34" charset="0"/>
                <a:ea typeface="ヒラギノ角ゴ Pro W3" pitchFamily="-84" charset="-128"/>
              </a:rPr>
              <a:t>Police check a family entering a polio vaccination center in Peshawar. Security measures have been improved after the Taliban declared the polio eradication campaign a target.</a:t>
            </a:r>
          </a:p>
          <a:p>
            <a:r>
              <a:rPr lang="nl-NL" altLang="en-US" i="1">
                <a:latin typeface="Arial" panose="020B0604020202020204" pitchFamily="34" charset="0"/>
                <a:ea typeface="ヒラギノ角ゴ Pro W3" pitchFamily="-84" charset="-128"/>
              </a:rPr>
              <a:t>Photo Credit: Diego Ibarra Sánchez</a:t>
            </a:r>
            <a:endParaRPr lang="nl-NL" altLang="en-US">
              <a:latin typeface="Arial" panose="020B0604020202020204" pitchFamily="34" charset="0"/>
              <a:ea typeface="ヒラギノ角ゴ Pro W3" pitchFamily="-84" charset="-128"/>
            </a:endParaRPr>
          </a:p>
          <a:p>
            <a:endParaRPr lang="en-US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2EFC84D7-7D54-4351-A6A1-6939D6916447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en-US">
                <a:latin typeface="Arial" panose="020B0604020202020204" pitchFamily="34" charset="0"/>
                <a:ea typeface="ヒラギノ角ゴ Pro W3" pitchFamily="-84" charset="-128"/>
              </a:rPr>
              <a:t>Снимките са от центъра за ваксиниране в Пешавар. Кампаниите в Пакистан се осъществяват при засилени мерки за сигурност след като талибаните ги поставиха под прицел в прекия смисъл на думата. </a:t>
            </a:r>
            <a:r>
              <a:rPr lang="nl-NL" altLang="en-US" i="1">
                <a:latin typeface="Arial" panose="020B0604020202020204" pitchFamily="34" charset="0"/>
                <a:ea typeface="ヒラギノ角ゴ Pro W3" pitchFamily="-84" charset="-128"/>
              </a:rPr>
              <a:t>Photo Credit: Diego Ibarra Sánchez</a:t>
            </a:r>
            <a:endParaRPr lang="nl-NL" altLang="en-US">
              <a:latin typeface="Arial" panose="020B0604020202020204" pitchFamily="34" charset="0"/>
              <a:ea typeface="ヒラギノ角ゴ Pro W3" pitchFamily="-84" charset="-128"/>
            </a:endParaRPr>
          </a:p>
          <a:p>
            <a:endParaRPr lang="en-US" altLang="en-US">
              <a:latin typeface="Arial" panose="020B0604020202020204" pitchFamily="34" charset="0"/>
              <a:ea typeface="ヒラギノ角ゴ Pro W3" pitchFamily="-84" charset="-128"/>
            </a:endParaRPr>
          </a:p>
          <a:p>
            <a:endParaRPr lang="en-US" altLang="bg-BG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A0587132-7041-4FAA-B4DD-9F43BCEDE784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>
                <a:latin typeface="Arial" panose="020B0604020202020204" pitchFamily="34" charset="0"/>
                <a:ea typeface="ヒラギノ角ゴ Pro W3" pitchFamily="-84" charset="-128"/>
              </a:rPr>
              <a:t>При пътуванията на лекари ротарианци във връзка с имунизационните кампании се извършват и безплатни хирургични операции.</a:t>
            </a:r>
            <a:endParaRPr lang="en-US" altLang="bg-BG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9D114147-5904-46F8-B80E-9FD280A606C8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en-US" dirty="0">
                <a:latin typeface="Arial" panose="020B0604020202020204" pitchFamily="34" charset="0"/>
                <a:ea typeface="ヒラギノ角ゴ Pro W3" pitchFamily="-84" charset="-128"/>
              </a:rPr>
              <a:t>Статистика на заболяванията към октомври </a:t>
            </a:r>
            <a:r>
              <a:rPr lang="bg-BG" altLang="en-US" dirty="0" smtClean="0">
                <a:latin typeface="Arial" panose="020B0604020202020204" pitchFamily="34" charset="0"/>
                <a:ea typeface="ヒラギノ角ゴ Pro W3" pitchFamily="-84" charset="-128"/>
              </a:rPr>
              <a:t>201</a:t>
            </a:r>
            <a:r>
              <a:rPr lang="en-US" altLang="en-US" dirty="0" smtClean="0">
                <a:latin typeface="Arial" panose="020B0604020202020204" pitchFamily="34" charset="0"/>
                <a:ea typeface="ヒラギノ角ゴ Pro W3" pitchFamily="-84" charset="-128"/>
              </a:rPr>
              <a:t>8</a:t>
            </a:r>
            <a:r>
              <a:rPr lang="bg-BG" altLang="en-US" dirty="0" smtClean="0">
                <a:latin typeface="Arial" panose="020B0604020202020204" pitchFamily="34" charset="0"/>
                <a:ea typeface="ヒラギノ角ゴ Pro W3" pitchFamily="-84" charset="-128"/>
              </a:rPr>
              <a:t>.</a:t>
            </a:r>
            <a:endParaRPr lang="nl-NL" altLang="en-US" dirty="0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4403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FCCC2C80-AA47-4D2D-8E53-6B65464A9876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en-US">
                <a:latin typeface="Arial" panose="020B0604020202020204" pitchFamily="34" charset="0"/>
                <a:ea typeface="ヒラギノ角ゴ Pro W3" pitchFamily="-84" charset="-128"/>
              </a:rPr>
              <a:t>Разпространението на болестта остава факт в Пакистан и Афганистан. След период от двегодишна липса на случаи, в Нигерия отново има регистрирани заболели. Основният риск и заплаха продължават да идват от акциите на талибаните и групировки като Боко Харам, които държат територии от тези страни под контрол. Пробив в застрашените зони  осъществяват женски доброволчески групи, които ваксинират в собствените си общности и достигат до деца, които преди не са били ваксинирани.</a:t>
            </a:r>
            <a:endParaRPr lang="nl-NL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4608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F2873598-B46F-4428-BAAB-C264998C1000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AEBEC97B-6400-41F2-936A-85AB455D1A63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>
                <a:latin typeface="Arial" panose="020B0604020202020204" pitchFamily="34" charset="0"/>
                <a:ea typeface="ヒラギノ角ゴ Pro W3" pitchFamily="-84" charset="-128"/>
              </a:rPr>
              <a:t>Искаме светът да знае за борбата на Ротари като част от познаването на нашата организация и положителния ни публичен имидж.</a:t>
            </a:r>
            <a:endParaRPr lang="en-US" altLang="bg-BG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61299645-5258-4357-8955-3E314BFD9862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>
                <a:latin typeface="Arial" panose="020B0604020202020204" pitchFamily="34" charset="0"/>
                <a:ea typeface="ヒラギノ角ゴ Pro W3" pitchFamily="-84" charset="-128"/>
              </a:rPr>
              <a:t>Средства се набират с много и различни инициативи.</a:t>
            </a:r>
            <a:endParaRPr lang="en-US" altLang="bg-BG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8D6B63A7-37E5-4EFB-B675-3C614B25C965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>
                <a:latin typeface="Arial" panose="020B0604020202020204" pitchFamily="34" charset="0"/>
                <a:ea typeface="ヒラギノ角ゴ Pro W3" pitchFamily="-84" charset="-128"/>
              </a:rPr>
              <a:t>Средства се набират с много и различни инициативи.</a:t>
            </a:r>
            <a:endParaRPr lang="en-US" altLang="bg-BG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8D6B63A7-37E5-4EFB-B675-3C614B25C965}" type="slidenum">
              <a:rPr lang="en-US" altLang="en-US" sz="1200" smtClean="0"/>
              <a:pPr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en-US">
                <a:latin typeface="Arial" panose="020B0604020202020204" pitchFamily="34" charset="0"/>
                <a:ea typeface="ヒラギノ角ゴ Pro W3" pitchFamily="-84" charset="-128"/>
              </a:rPr>
              <a:t>Това е в миналото на Европа и САЩ. Епидемията е победена. Няма градове, в които е забранено влизането на деца под 16 години, заради риска от разпространение на заразата. Ние обаче живеем в глобално село, в свързан свят, в който и доброто и лошото еднакво бързо може да стигне до всички.</a:t>
            </a:r>
            <a:endParaRPr lang="en-US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D518BF4B-6F72-466B-9FD4-71B8F3D30866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en-US">
                <a:latin typeface="Arial" panose="020B0604020202020204" pitchFamily="34" charset="0"/>
                <a:ea typeface="ヒラギノ角ゴ Pro W3" pitchFamily="-84" charset="-128"/>
              </a:rPr>
              <a:t>Тези снимки не са от стар архив. Правени са през миналата и тази година от Албертин Пере –ротарианка,  паст гуверньор на Д1740 – Холандия. Албертин е лекарка и в последните десет години участва в имунизации в Индия и Пакистан, организира хирургически операции, инициира проекти за инвалидни колички и за изграждане на канализация и тоалетни в жилищни райони. Тя е крехка жена, но има куража да срещне това нещастие и да се бори за правото на другите деца да живеят и да са здрави.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0"/>
              </a:spcBef>
            </a:pPr>
            <a:fld id="{C0B6DC9B-BF95-4F9F-B0C8-F9CD2B7EEC0C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en-US">
                <a:latin typeface="Arial" panose="020B0604020202020204" pitchFamily="34" charset="0"/>
                <a:ea typeface="ヒラギノ角ゴ Pro W3" pitchFamily="-84" charset="-128"/>
              </a:rPr>
              <a:t>Ротари оценява значимостта на каузата още през 1979.  През 1985 от локална кауза изкореняването на полиомиелита се превръща в глобална, а през 1988 се създава мощна коалиция от партньори, в която всеки има своята роля. Към тях се присъединяват правителства и държавни глави, Световната банка, Мак Кинзи Глобал Институт…</a:t>
            </a:r>
            <a:endParaRPr lang="en-US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4795633E-8513-49A8-9051-4EA9B00E5127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en-US">
                <a:latin typeface="Arial" panose="020B0604020202020204" pitchFamily="34" charset="0"/>
                <a:ea typeface="ヒラギノ角ゴ Pro W3" pitchFamily="-84" charset="-128"/>
              </a:rPr>
              <a:t>Какви са резултатите от глобалната инициатива? Драматично намаляване на разпространението на болестта като брой поразени деца и възрастни и като държави, в които има случаи. В действие е план за приключване на битката с полиомиелита.</a:t>
            </a:r>
            <a:endParaRPr lang="en-US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9EE7F1AB-148F-4086-8506-4FA952651A83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>
                <a:latin typeface="Arial" panose="020B0604020202020204" pitchFamily="34" charset="0"/>
                <a:ea typeface="ヒラギノ角ゴ Pro W3" pitchFamily="-84" charset="-128"/>
              </a:rPr>
              <a:t>Като застъпници на кампанията се ангажират правителства, световни лидери, социално отговорни бизнеси.</a:t>
            </a:r>
            <a:endParaRPr lang="en-US" altLang="bg-BG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1322A034-24B7-4B04-A2AC-B7FC4F676364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bg-BG" altLang="bg-BG">
              <a:latin typeface="Arial" panose="020B0604020202020204" pitchFamily="34" charset="0"/>
              <a:ea typeface="ヒラギノ角ゴ Pro W3" pitchFamily="-84" charset="-128"/>
            </a:endParaRPr>
          </a:p>
          <a:p>
            <a:r>
              <a:rPr lang="en-US" altLang="bg-BG">
                <a:latin typeface="Arial" panose="020B0604020202020204" pitchFamily="34" charset="0"/>
                <a:ea typeface="ヒラギノ角ゴ Pro W3" pitchFamily="-84" charset="-128"/>
              </a:rPr>
              <a:t> Government of Pakistan (through a Japan International Cooperation Agency (JICA) loan conversion with the Bill &amp; Melinda Gates Foundation)	</a:t>
            </a:r>
            <a:endParaRPr lang="bg-BG" altLang="bg-BG">
              <a:latin typeface="Arial" panose="020B0604020202020204" pitchFamily="34" charset="0"/>
              <a:ea typeface="ヒラギノ角ゴ Pro W3" pitchFamily="-84" charset="-128"/>
            </a:endParaRPr>
          </a:p>
          <a:p>
            <a:r>
              <a:rPr lang="bg-BG" altLang="bg-BG">
                <a:latin typeface="Arial" panose="020B0604020202020204" pitchFamily="34" charset="0"/>
                <a:ea typeface="ヒラギノ角ゴ Pro W3" pitchFamily="-84" charset="-128"/>
              </a:rPr>
              <a:t> 54.7	</a:t>
            </a:r>
          </a:p>
          <a:p>
            <a:r>
              <a:rPr lang="en-US" altLang="bg-BG">
                <a:latin typeface="Arial" panose="020B0604020202020204" pitchFamily="34" charset="0"/>
                <a:ea typeface="ヒラギノ角ゴ Pro W3" pitchFamily="-84" charset="-128"/>
              </a:rPr>
              <a:t> Government of Pakistan (through an Islamic Development Bank loan in collaboration with the Bill &amp; Melinda Gates Foundation)	100.0	</a:t>
            </a:r>
          </a:p>
          <a:p>
            <a:r>
              <a:rPr lang="en-US" altLang="bg-BG">
                <a:latin typeface="Arial" panose="020B0604020202020204" pitchFamily="34" charset="0"/>
                <a:ea typeface="ヒラギノ角ゴ Pro W3" pitchFamily="-84" charset="-128"/>
              </a:rPr>
              <a:t>Government of Pakistan (through a Japan International Cooperation Agency </a:t>
            </a:r>
            <a:r>
              <a:rPr lang="bg-BG" altLang="bg-BG">
                <a:latin typeface="Arial" panose="020B0604020202020204" pitchFamily="34" charset="0"/>
                <a:ea typeface="ヒラギノ角ゴ Pro W3" pitchFamily="-84" charset="-128"/>
              </a:rPr>
              <a:t>100; </a:t>
            </a:r>
          </a:p>
          <a:p>
            <a:r>
              <a:rPr lang="en-US" altLang="bg-BG">
                <a:latin typeface="Arial" panose="020B0604020202020204" pitchFamily="34" charset="0"/>
                <a:ea typeface="ヒラギノ角ゴ Pro W3" pitchFamily="-84" charset="-128"/>
              </a:rPr>
              <a:t> Government of Nigeria (domestic budget resources and World Bank loans)	134.6</a:t>
            </a:r>
            <a:endParaRPr lang="bg-BG" altLang="bg-BG">
              <a:latin typeface="Arial" panose="020B0604020202020204" pitchFamily="34" charset="0"/>
              <a:ea typeface="ヒラギノ角ゴ Pro W3" pitchFamily="-84" charset="-128"/>
            </a:endParaRPr>
          </a:p>
          <a:p>
            <a:endParaRPr lang="bg-BG" altLang="bg-BG">
              <a:latin typeface="Arial" panose="020B0604020202020204" pitchFamily="34" charset="0"/>
              <a:ea typeface="ヒラギノ角ゴ Pro W3" pitchFamily="-84" charset="-128"/>
            </a:endParaRPr>
          </a:p>
          <a:p>
            <a:r>
              <a:rPr lang="en-US" altLang="bg-BG">
                <a:latin typeface="Arial" panose="020B0604020202020204" pitchFamily="34" charset="0"/>
                <a:ea typeface="ヒラギノ角ゴ Pro W3" pitchFamily="-84" charset="-128"/>
              </a:rPr>
              <a:t> Government of Spain	0.02	</a:t>
            </a:r>
          </a:p>
          <a:p>
            <a:r>
              <a:rPr lang="en-US" altLang="bg-BG">
                <a:latin typeface="Arial" panose="020B0604020202020204" pitchFamily="34" charset="0"/>
                <a:ea typeface="ヒラギノ角ゴ Pro W3" pitchFamily="-84" charset="-128"/>
              </a:rPr>
              <a:t>Government of Switzerland	1.03	</a:t>
            </a:r>
          </a:p>
          <a:p>
            <a:r>
              <a:rPr lang="en-US" altLang="bg-BG">
                <a:latin typeface="Arial" panose="020B0604020202020204" pitchFamily="34" charset="0"/>
                <a:ea typeface="ヒラギノ角ゴ Pro W3" pitchFamily="-84" charset="-128"/>
              </a:rPr>
              <a:t>Government of Turkey	0.06	</a:t>
            </a:r>
          </a:p>
          <a:p>
            <a:r>
              <a:rPr lang="en-US" altLang="bg-BG">
                <a:latin typeface="Arial" panose="020B0604020202020204" pitchFamily="34" charset="0"/>
                <a:ea typeface="ヒラギノ角ゴ Pro W3" pitchFamily="-84" charset="-128"/>
              </a:rPr>
              <a:t>United Nations Foundation / Shot@Life	1.7	</a:t>
            </a:r>
          </a:p>
          <a:p>
            <a:r>
              <a:rPr lang="en-US" altLang="bg-BG">
                <a:latin typeface="Arial" panose="020B0604020202020204" pitchFamily="34" charset="0"/>
                <a:ea typeface="ヒラギノ角ゴ Pro W3" pitchFamily="-84" charset="-128"/>
              </a:rPr>
              <a:t>UNICEF Gulf Area Office (private sector contribution)	0.1	</a:t>
            </a:r>
          </a:p>
          <a:p>
            <a:r>
              <a:rPr lang="en-US" altLang="bg-BG">
                <a:latin typeface="Arial" panose="020B0604020202020204" pitchFamily="34" charset="0"/>
                <a:ea typeface="ヒラギノ角ゴ Pro W3" pitchFamily="-84" charset="-128"/>
              </a:rPr>
              <a:t>UNICEF Regular Resources	8.2	</a:t>
            </a:r>
          </a:p>
          <a:p>
            <a:r>
              <a:rPr lang="en-US" altLang="bg-BG">
                <a:latin typeface="Arial" panose="020B0604020202020204" pitchFamily="34" charset="0"/>
                <a:ea typeface="ヒラギノ角ゴ Pro W3" pitchFamily="-84" charset="-128"/>
              </a:rPr>
              <a:t>UNICEF USA (private sector contribution	</a:t>
            </a:r>
          </a:p>
          <a:p>
            <a:r>
              <a:rPr lang="en-US" altLang="bg-BG">
                <a:latin typeface="Arial" panose="020B0604020202020204" pitchFamily="34" charset="0"/>
                <a:ea typeface="ヒラギノ角ゴ Pro W3" pitchFamily="-84" charset="-128"/>
              </a:rPr>
              <a:t>	</a:t>
            </a:r>
          </a:p>
          <a:p>
            <a:r>
              <a:rPr lang="en-US" altLang="bg-BG">
                <a:latin typeface="Arial" panose="020B0604020202020204" pitchFamily="34" charset="0"/>
                <a:ea typeface="ヒラギノ角ゴ Pro W3" pitchFamily="-84" charset="-128"/>
              </a:rPr>
              <a:t>	</a:t>
            </a:r>
          </a:p>
          <a:p>
            <a:endParaRPr lang="bg-BG" altLang="bg-BG">
              <a:latin typeface="Arial" panose="020B0604020202020204" pitchFamily="34" charset="0"/>
              <a:ea typeface="ヒラギノ角ゴ Pro W3" pitchFamily="-84" charset="-128"/>
            </a:endParaRPr>
          </a:p>
          <a:p>
            <a:endParaRPr lang="en-US" altLang="bg-BG">
              <a:latin typeface="Arial" panose="020B0604020202020204" pitchFamily="34" charset="0"/>
              <a:ea typeface="ヒラギノ角ゴ Pro W3" pitchFamily="-84" charset="-128"/>
            </a:endParaRPr>
          </a:p>
          <a:p>
            <a:endParaRPr lang="bg-BG" altLang="bg-BG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C8932200-B112-4B9D-BFA9-C64FA892DCBA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en-US">
                <a:latin typeface="Arial" panose="020B0604020202020204" pitchFamily="34" charset="0"/>
                <a:ea typeface="ヒラギノ角ゴ Pro W3" pitchFamily="-84" charset="-128"/>
              </a:rPr>
              <a:t>Какъв е приносът на Ротари? От унищожителна болест, разпространена в целия свят, благодарение на ваксините и масовата имунизация  броят на случаите клони към нула. Това е огромен успех, резултат от публично-частното партньорство</a:t>
            </a:r>
            <a:r>
              <a:rPr lang="en-US" altLang="en-US">
                <a:latin typeface="Arial" panose="020B0604020202020204" pitchFamily="34" charset="0"/>
                <a:ea typeface="ヒラギノ角ゴ Pro W3" pitchFamily="-84" charset="-128"/>
              </a:rPr>
              <a:t>. </a:t>
            </a:r>
            <a:r>
              <a:rPr lang="bg-BG" altLang="en-US">
                <a:latin typeface="Arial" panose="020B0604020202020204" pitchFamily="34" charset="0"/>
                <a:ea typeface="ヒラギノ角ゴ Pro W3" pitchFamily="-84" charset="-128"/>
              </a:rPr>
              <a:t> Много правителства финансират кампанията за изкореняване на полиомиелита, като САЩ с 2,2 милиарда долара. Двамата най-големи донори от 1985 до 2014  са неправителствени организации – Фондация Бил и Мелинда Гейтс</a:t>
            </a:r>
            <a:r>
              <a:rPr lang="en-US" altLang="en-US">
                <a:latin typeface="Arial" panose="020B0604020202020204" pitchFamily="34" charset="0"/>
                <a:ea typeface="ヒラギノ角ゴ Pro W3" pitchFamily="-84" charset="-128"/>
              </a:rPr>
              <a:t> </a:t>
            </a:r>
            <a:r>
              <a:rPr lang="bg-BG" altLang="en-US">
                <a:latin typeface="Arial" panose="020B0604020202020204" pitchFamily="34" charset="0"/>
                <a:ea typeface="ヒラギノ角ゴ Pro W3" pitchFamily="-84" charset="-128"/>
              </a:rPr>
              <a:t> с 1,9 милиарда и Ротари Интернешънъл с 1,3 милиарда.  Освен  с финансови дарения, стотици хиляди доброволци, включително много ротарианци, имат принос с участие в кампании за ваксиниране.</a:t>
            </a:r>
            <a:endParaRPr lang="en-US" altLang="en-US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7A9EA041-F077-45A5-B754-28A9F42E879F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bg-BG" altLang="bg-BG">
                <a:latin typeface="Arial" panose="020B0604020202020204" pitchFamily="34" charset="0"/>
                <a:ea typeface="ヒラギノ角ゴ Pro W3" pitchFamily="-84" charset="-128"/>
              </a:rPr>
              <a:t>Снимките са на Албертин Пере (тя самата е на снимката вдясно) и показват протичането на кампаниите за ваксиниране.</a:t>
            </a:r>
            <a:endParaRPr lang="en-US" altLang="bg-BG">
              <a:latin typeface="Arial" panose="020B0604020202020204" pitchFamily="34" charset="0"/>
              <a:ea typeface="ヒラギノ角ゴ Pro W3" pitchFamily="-84" charset="-128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931863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fld id="{563E89EF-BD79-42E3-80EE-6390F10B9FB3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 userDrawn="1"/>
        </p:nvSpPr>
        <p:spPr bwMode="auto">
          <a:xfrm>
            <a:off x="2376488" y="601663"/>
            <a:ext cx="29321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defRPr/>
            </a:pPr>
            <a:r>
              <a:rPr lang="ru-RU" altLang="en-US" sz="1600" dirty="0">
                <a:solidFill>
                  <a:srgbClr val="D9D9D9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Година </a:t>
            </a:r>
            <a:r>
              <a:rPr lang="en-US" altLang="en-US" sz="1600" dirty="0">
                <a:solidFill>
                  <a:srgbClr val="D9D9D9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2016-2017	</a:t>
            </a:r>
            <a:endParaRPr lang="ru-RU" altLang="en-US" sz="1600" dirty="0">
              <a:solidFill>
                <a:srgbClr val="D9D9D9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600" dirty="0">
                <a:solidFill>
                  <a:srgbClr val="D9D9D9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Президент РИ: </a:t>
            </a:r>
            <a:r>
              <a:rPr lang="en-US" altLang="en-US" sz="1600" dirty="0">
                <a:solidFill>
                  <a:srgbClr val="D9D9D9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John F. Germ</a:t>
            </a:r>
            <a:endParaRPr lang="ru-RU" altLang="en-US" sz="1600" dirty="0">
              <a:solidFill>
                <a:srgbClr val="D9D9D9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600" dirty="0">
                <a:solidFill>
                  <a:srgbClr val="D9D9D9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ДГ: </a:t>
            </a:r>
            <a:r>
              <a:rPr lang="bg-BG" altLang="en-US" sz="1600" dirty="0">
                <a:solidFill>
                  <a:srgbClr val="D9D9D9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Димитър Димитров</a:t>
            </a:r>
            <a:endParaRPr lang="ru-RU" altLang="en-US" sz="1600" dirty="0">
              <a:solidFill>
                <a:srgbClr val="D9D9D9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  <a:p>
            <a:pPr eaLnBrk="1" hangingPunct="1">
              <a:defRPr/>
            </a:pPr>
            <a:r>
              <a:rPr lang="ru-RU" altLang="en-US" sz="1600" dirty="0">
                <a:solidFill>
                  <a:srgbClr val="D9D9D9"/>
                </a:solidFill>
                <a:latin typeface="Georgia" pitchFamily="18" charset="0"/>
                <a:ea typeface="MS PGothic" pitchFamily="34" charset="-128"/>
                <a:cs typeface="Georgia" pitchFamily="18" charset="0"/>
              </a:rPr>
              <a:t>Дистрикт 2482</a:t>
            </a:r>
            <a:endParaRPr lang="en-US" altLang="en-US" sz="1600" dirty="0">
              <a:solidFill>
                <a:srgbClr val="D9D9D9"/>
              </a:solidFill>
              <a:latin typeface="Georgia" pitchFamily="18" charset="0"/>
              <a:ea typeface="MS PGothic" pitchFamily="34" charset="-128"/>
              <a:cs typeface="Georgia" pitchFamily="18" charset="0"/>
            </a:endParaRPr>
          </a:p>
        </p:txBody>
      </p:sp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1663"/>
            <a:ext cx="1828800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246C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310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1_work\work\rotary\T1516-EN_BG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990600"/>
            <a:ext cx="25146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742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78163"/>
            <a:ext cx="3405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773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19388"/>
            <a:ext cx="3405188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795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1_work\work\rotary\T1516-EN_BG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586038"/>
            <a:ext cx="25146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006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1_work\work\rotary\T1516-EN_BG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76800"/>
            <a:ext cx="25146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2"/>
          <a:stretch>
            <a:fillRect/>
          </a:stretch>
        </p:blipFill>
        <p:spPr bwMode="auto">
          <a:xfrm>
            <a:off x="6651625" y="469900"/>
            <a:ext cx="17081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170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068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930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00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52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40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FFFFFF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FFFFFF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FFFFFF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FFFFF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947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0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FFFFFF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FFFFFF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FFFFFF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FFFFFF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FFFFFF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530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92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94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1_work\work\rotary\T1516-EN_BG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586038"/>
            <a:ext cx="25146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2"/>
          <a:stretch>
            <a:fillRect/>
          </a:stretch>
        </p:blipFill>
        <p:spPr bwMode="auto">
          <a:xfrm>
            <a:off x="6858000" y="469900"/>
            <a:ext cx="17081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03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87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 t="8533" r="17320" b="9048"/>
          <a:stretch>
            <a:fillRect/>
          </a:stretch>
        </p:blipFill>
        <p:spPr bwMode="auto">
          <a:xfrm>
            <a:off x="7508875" y="5943600"/>
            <a:ext cx="920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199" r:id="rId2"/>
    <p:sldLayoutId id="2147484200" r:id="rId3"/>
    <p:sldLayoutId id="2147484207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87D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 t="8533" r="17320" b="9048"/>
          <a:stretch>
            <a:fillRect/>
          </a:stretch>
        </p:blipFill>
        <p:spPr bwMode="auto">
          <a:xfrm>
            <a:off x="7508875" y="5943600"/>
            <a:ext cx="920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01" r:id="rId3"/>
    <p:sldLayoutId id="2147484202" r:id="rId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 t="8533" r="17320" b="9048"/>
          <a:stretch>
            <a:fillRect/>
          </a:stretch>
        </p:blipFill>
        <p:spPr bwMode="auto">
          <a:xfrm>
            <a:off x="7508875" y="5943600"/>
            <a:ext cx="920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03" r:id="rId7"/>
    <p:sldLayoutId id="2147484204" r:id="rId8"/>
    <p:sldLayoutId id="2147484205" r:id="rId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y.rotary.org/en/donate#pp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microsoft.com/office/2007/relationships/hdphoto" Target="../media/hdphoto1.wdp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://www.gatesfoundation.org/" TargetMode="External"/><Relationship Id="rId7" Type="http://schemas.openxmlformats.org/officeDocument/2006/relationships/hyperlink" Target="http://www.unicef.org/" TargetMode="Externa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hyperlink" Target="http://www.rotary.org/" TargetMode="External"/><Relationship Id="rId5" Type="http://schemas.openxmlformats.org/officeDocument/2006/relationships/hyperlink" Target="http://www.cdc.gov/" TargetMode="External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hyperlink" Target="http://www.who.in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533400" y="3086100"/>
            <a:ext cx="9906000" cy="14859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387" name="Rectangle 10"/>
          <p:cNvSpPr txBox="1">
            <a:spLocks noChangeArrowheads="1"/>
          </p:cNvSpPr>
          <p:nvPr/>
        </p:nvSpPr>
        <p:spPr bwMode="auto">
          <a:xfrm>
            <a:off x="381000" y="3124200"/>
            <a:ext cx="8686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spcAft>
                <a:spcPts val="2400"/>
              </a:spcAft>
            </a:pPr>
            <a:r>
              <a:rPr lang="bg-BG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Обещанието на Ротари – свят без полиомиелит</a:t>
            </a: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8" name="Subtitle 3"/>
          <p:cNvSpPr>
            <a:spLocks noGrp="1"/>
          </p:cNvSpPr>
          <p:nvPr>
            <p:ph type="subTitle" idx="4294967295"/>
          </p:nvPr>
        </p:nvSpPr>
        <p:spPr bwMode="auto">
          <a:xfrm>
            <a:off x="0" y="4572000"/>
            <a:ext cx="6400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bg-BG" altLang="en-US" sz="2400" dirty="0">
              <a:solidFill>
                <a:schemeClr val="bg1"/>
              </a:solidFill>
              <a:latin typeface="Georgia" panose="02040502050405020303" pitchFamily="18" charset="0"/>
              <a:ea typeface="ヒラギノ角ゴ Pro W3" pitchFamily="-84" charset="-128"/>
              <a:cs typeface="Georgia" panose="02040502050405020303" pitchFamily="18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chemeClr val="bg1"/>
                </a:solidFill>
                <a:latin typeface="Georgia" panose="02040502050405020303" pitchFamily="18" charset="0"/>
                <a:ea typeface="ヒラギノ角ゴ Pro W3" pitchFamily="-84" charset="-128"/>
                <a:cs typeface="Georgia" panose="02040502050405020303" pitchFamily="18" charset="0"/>
              </a:rPr>
              <a:t>	</a:t>
            </a:r>
            <a:r>
              <a:rPr lang="bg-BG" altLang="en-US" sz="2400" dirty="0" smtClean="0">
                <a:solidFill>
                  <a:schemeClr val="bg1"/>
                </a:solidFill>
                <a:latin typeface="Georgia" panose="02040502050405020303" pitchFamily="18" charset="0"/>
                <a:ea typeface="ヒラギノ角ゴ Pro W3" pitchFamily="-84" charset="-128"/>
                <a:cs typeface="Georgia" panose="02040502050405020303" pitchFamily="18" charset="0"/>
              </a:rPr>
              <a:t>Нина Митева</a:t>
            </a:r>
            <a:r>
              <a:rPr lang="en-US" altLang="en-US" sz="2400" dirty="0" smtClean="0">
                <a:solidFill>
                  <a:schemeClr val="bg1"/>
                </a:solidFill>
                <a:latin typeface="Georgia" panose="02040502050405020303" pitchFamily="18" charset="0"/>
                <a:ea typeface="ヒラギノ角ゴ Pro W3" pitchFamily="-84" charset="-128"/>
                <a:cs typeface="Georgia" panose="02040502050405020303" pitchFamily="18" charset="0"/>
              </a:rPr>
              <a:t>,</a:t>
            </a:r>
            <a:r>
              <a:rPr lang="bg-BG" altLang="en-US" sz="2400" dirty="0" smtClean="0">
                <a:solidFill>
                  <a:schemeClr val="bg1"/>
                </a:solidFill>
                <a:latin typeface="Georgia" panose="02040502050405020303" pitchFamily="18" charset="0"/>
                <a:ea typeface="ヒラギノ角ゴ Pro W3" pitchFamily="-84" charset="-128"/>
                <a:cs typeface="Georgia" panose="02040502050405020303" pitchFamily="18" charset="0"/>
              </a:rPr>
              <a:t> </a:t>
            </a:r>
            <a:r>
              <a:rPr lang="bg-BG" altLang="en-US" sz="2400" dirty="0">
                <a:solidFill>
                  <a:schemeClr val="bg1"/>
                </a:solidFill>
                <a:latin typeface="Georgia" panose="02040502050405020303" pitchFamily="18" charset="0"/>
                <a:ea typeface="ヒラギノ角ゴ Pro W3" pitchFamily="-84" charset="-128"/>
                <a:cs typeface="Georgia" panose="02040502050405020303" pitchFamily="18" charset="0"/>
              </a:rPr>
              <a:t>ПДГ</a:t>
            </a:r>
          </a:p>
          <a:p>
            <a:pPr eaLnBrk="1" hangingPunct="1">
              <a:spcBef>
                <a:spcPct val="0"/>
              </a:spcBef>
            </a:pPr>
            <a:endParaRPr lang="bg-BG" altLang="en-US" sz="2400" dirty="0">
              <a:solidFill>
                <a:schemeClr val="bg1"/>
              </a:solidFill>
              <a:latin typeface="Georgia" panose="02040502050405020303" pitchFamily="18" charset="0"/>
              <a:ea typeface="ヒラギノ角ゴ Pro W3" pitchFamily="-84" charset="-128"/>
              <a:cs typeface="Georgia" panose="02040502050405020303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 bwMode="auto">
          <a:xfrm>
            <a:off x="381000" y="381000"/>
            <a:ext cx="89154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800">
                <a:latin typeface="Arial Narrow" panose="020B0606020202030204" pitchFamily="34" charset="0"/>
              </a:rPr>
              <a:t>Приносът на Ротари</a:t>
            </a:r>
            <a:endParaRPr lang="en-US" altLang="en-US" sz="2800">
              <a:latin typeface="Arial Narrow" panose="020B0606020202030204" pitchFamily="34" charset="0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bg-BG" alt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Инициира първата в света глобална програма за решаване на проблем на човечеството</a:t>
            </a:r>
          </a:p>
          <a:p>
            <a:pPr>
              <a:defRPr/>
            </a:pPr>
            <a:r>
              <a:rPr lang="bg-BG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Един от най-големите донори заедно с БМГФ</a:t>
            </a:r>
          </a:p>
          <a:p>
            <a:pPr>
              <a:defRPr/>
            </a:pPr>
            <a:r>
              <a:rPr lang="bg-BG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2013-2018 – даренията от Ротари се удвояват от БМГФ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bg-BG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bg-BG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Личното участие на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ротарианци в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bg-BG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имунизационни кампании</a:t>
            </a:r>
          </a:p>
        </p:txBody>
      </p:sp>
      <p:pic>
        <p:nvPicPr>
          <p:cNvPr id="32772" name="Afbeelding 1" descr="MORADBAD-JONGEN&amp; SUDHI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3101975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800">
                <a:latin typeface="Arial Narrow" panose="020B0606020202030204" pitchFamily="34" charset="0"/>
              </a:rPr>
              <a:t>Полио дни – имунизационни кампании</a:t>
            </a:r>
            <a:endParaRPr lang="en-US" altLang="en-US" sz="2800">
              <a:latin typeface="Arial Narrow" panose="020B0606020202030204" pitchFamily="34" charset="0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bg-BG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Ваксинират се всички деца между 2 и 5 години;</a:t>
            </a:r>
          </a:p>
          <a:p>
            <a:r>
              <a:rPr lang="bg-BG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Левият малък пръст се маркира с лилаво;</a:t>
            </a:r>
          </a:p>
          <a:p>
            <a:r>
              <a:rPr lang="bg-BG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Всяко ваксинирано дете получава подарък</a:t>
            </a:r>
            <a:r>
              <a:rPr lang="bg-BG" alt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ijdelijke aanduiding voor inhoud 5" descr="P1100121.jpg"/>
          <p:cNvPicPr>
            <a:picLocks noChangeAspect="1"/>
          </p:cNvPicPr>
          <p:nvPr/>
        </p:nvPicPr>
        <p:blipFill>
          <a:blip r:embed="rId3"/>
          <a:srcRect t="13336" b="13336"/>
          <a:stretch>
            <a:fillRect/>
          </a:stretch>
        </p:blipFill>
        <p:spPr bwMode="auto">
          <a:xfrm>
            <a:off x="457200" y="3225800"/>
            <a:ext cx="3730625" cy="20510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jdelijke aanduiding voor inhoud 2" descr="IMG_5635.jpg"/>
          <p:cNvPicPr>
            <a:picLocks noChangeAspect="1"/>
          </p:cNvPicPr>
          <p:nvPr/>
        </p:nvPicPr>
        <p:blipFill rotWithShape="1">
          <a:blip r:embed="rId4"/>
          <a:srcRect l="178" t="-453" r="-668" b="599"/>
          <a:stretch/>
        </p:blipFill>
        <p:spPr bwMode="auto">
          <a:xfrm>
            <a:off x="4953000" y="2743200"/>
            <a:ext cx="3124200" cy="41148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800">
                <a:latin typeface="Arial Narrow" panose="020B0606020202030204" pitchFamily="34" charset="0"/>
              </a:rPr>
              <a:t>Работи се с помощта на местните здравни работници</a:t>
            </a:r>
            <a:endParaRPr lang="en-US" altLang="en-US" sz="2800">
              <a:latin typeface="Arial Narrow" panose="020B0606020202030204" pitchFamily="34" charset="0"/>
            </a:endParaRPr>
          </a:p>
        </p:txBody>
      </p:sp>
      <p:pic>
        <p:nvPicPr>
          <p:cNvPr id="36867" name="Tijdelijke aanduiding voor inhoud 3" descr="P2230291 (1)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 bwMode="auto">
          <a:xfrm>
            <a:off x="152400" y="1371600"/>
            <a:ext cx="6551613" cy="3603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Tijdelijke aanduiding voor inhoud 1" descr="P11006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 bwMode="auto">
          <a:xfrm>
            <a:off x="4203700" y="4122738"/>
            <a:ext cx="4973638" cy="2735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800">
                <a:latin typeface="Arial Narrow" panose="020B0606020202030204" pitchFamily="34" charset="0"/>
              </a:rPr>
              <a:t>Разчита се на полицията и на религиозните лидери</a:t>
            </a:r>
            <a:endParaRPr lang="en-US" altLang="en-US" sz="2800">
              <a:latin typeface="Arial Narrow" panose="020B0606020202030204" pitchFamily="34" charset="0"/>
            </a:endParaRPr>
          </a:p>
        </p:txBody>
      </p:sp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/>
          <a:srcRect t="13336" b="13336"/>
          <a:stretch>
            <a:fillRect/>
          </a:stretch>
        </p:blipFill>
        <p:spPr bwMode="auto">
          <a:xfrm>
            <a:off x="2892425" y="3438525"/>
            <a:ext cx="6218238" cy="3419475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1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49275" y="1219200"/>
            <a:ext cx="5241925" cy="29479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800">
                <a:latin typeface="Arial Narrow" panose="020B0606020202030204" pitchFamily="34" charset="0"/>
              </a:rPr>
              <a:t>Извършват се безплатни операции</a:t>
            </a:r>
            <a:endParaRPr lang="en-US" altLang="en-US" sz="2800">
              <a:latin typeface="Arial Narrow" panose="020B0606020202030204" pitchFamily="34" charset="0"/>
            </a:endParaRPr>
          </a:p>
        </p:txBody>
      </p:sp>
      <p:pic>
        <p:nvPicPr>
          <p:cNvPr id="40963" name="Tijdelijke aanduiding voor inhoud 2" descr="DSC0126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 bwMode="auto">
          <a:xfrm>
            <a:off x="457200" y="1219200"/>
            <a:ext cx="6022975" cy="33131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1" descr="DSC0015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3150" y="2114550"/>
            <a:ext cx="2990850" cy="474345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10" descr="DSC00150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2951163"/>
            <a:ext cx="2389188" cy="3916362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168327"/>
              </p:ext>
            </p:extLst>
          </p:nvPr>
        </p:nvGraphicFramePr>
        <p:xfrm>
          <a:off x="838200" y="1524000"/>
          <a:ext cx="7010400" cy="3365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0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r>
                        <a:rPr lang="bg-BG" sz="1800" dirty="0"/>
                        <a:t>Страни</a:t>
                      </a:r>
                      <a:endParaRPr lang="nl-NL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WPV </a:t>
                      </a:r>
                    </a:p>
                    <a:p>
                      <a:r>
                        <a:rPr lang="nl-NL" sz="1800" dirty="0" smtClean="0"/>
                        <a:t>201</a:t>
                      </a:r>
                      <a:r>
                        <a:rPr lang="en-US" sz="1800" dirty="0" smtClean="0"/>
                        <a:t>8</a:t>
                      </a:r>
                      <a:endParaRPr lang="nl-NL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WPV</a:t>
                      </a:r>
                    </a:p>
                    <a:p>
                      <a:r>
                        <a:rPr lang="nl-NL" sz="1800" dirty="0" smtClean="0"/>
                        <a:t>201</a:t>
                      </a:r>
                      <a:r>
                        <a:rPr lang="en-US" sz="1800" dirty="0" smtClean="0"/>
                        <a:t>7</a:t>
                      </a:r>
                      <a:endParaRPr lang="nl-NL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WPV</a:t>
                      </a:r>
                    </a:p>
                    <a:p>
                      <a:r>
                        <a:rPr lang="en-US" sz="1800" baseline="0" dirty="0" smtClean="0"/>
                        <a:t>2016</a:t>
                      </a:r>
                      <a:endParaRPr lang="nl-NL" sz="1800" dirty="0"/>
                    </a:p>
                  </a:txBody>
                  <a:tcPr marT="45718" marB="457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WPV</a:t>
                      </a:r>
                    </a:p>
                    <a:p>
                      <a:r>
                        <a:rPr lang="en-US" sz="1800" baseline="0" dirty="0" smtClean="0"/>
                        <a:t>2015</a:t>
                      </a:r>
                      <a:endParaRPr lang="nl-NL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9954">
                <a:tc>
                  <a:txBody>
                    <a:bodyPr/>
                    <a:lstStyle/>
                    <a:p>
                      <a:r>
                        <a:rPr lang="bg-BG" sz="1800" dirty="0">
                          <a:solidFill>
                            <a:srgbClr val="002060"/>
                          </a:solidFill>
                        </a:rPr>
                        <a:t>Пакистан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2060"/>
                          </a:solidFill>
                        </a:rPr>
                        <a:t>8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solidFill>
                            <a:srgbClr val="002060"/>
                          </a:solidFill>
                        </a:rPr>
                        <a:t>20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002060"/>
                          </a:solidFill>
                        </a:rPr>
                        <a:t>54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9954">
                <a:tc>
                  <a:txBody>
                    <a:bodyPr/>
                    <a:lstStyle/>
                    <a:p>
                      <a:r>
                        <a:rPr lang="bg-BG" sz="1800" dirty="0">
                          <a:solidFill>
                            <a:srgbClr val="002060"/>
                          </a:solidFill>
                        </a:rPr>
                        <a:t>Афганистан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solidFill>
                            <a:srgbClr val="002060"/>
                          </a:solidFill>
                        </a:rPr>
                        <a:t>15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bg-BG" sz="18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en-US" sz="18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solidFill>
                            <a:srgbClr val="002060"/>
                          </a:solidFill>
                        </a:rPr>
                        <a:t>13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>
                          <a:solidFill>
                            <a:srgbClr val="002060"/>
                          </a:solidFill>
                        </a:rPr>
                        <a:t>20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9954">
                <a:tc>
                  <a:txBody>
                    <a:bodyPr/>
                    <a:lstStyle/>
                    <a:p>
                      <a:r>
                        <a:rPr lang="bg-BG" sz="1800" dirty="0">
                          <a:solidFill>
                            <a:srgbClr val="002060"/>
                          </a:solidFill>
                        </a:rPr>
                        <a:t>Нигерия</a:t>
                      </a:r>
                    </a:p>
                    <a:p>
                      <a:endParaRPr lang="bg-BG" sz="1800" dirty="0"/>
                    </a:p>
                  </a:txBody>
                  <a:tcPr marT="45718" marB="4571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dirty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marT="45718" marB="4571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9954">
                <a:tc>
                  <a:txBody>
                    <a:bodyPr/>
                    <a:lstStyle/>
                    <a:p>
                      <a:r>
                        <a:rPr lang="nl-NL" sz="1800" dirty="0">
                          <a:solidFill>
                            <a:srgbClr val="002060"/>
                          </a:solidFill>
                        </a:rPr>
                        <a:t>TOTAL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2060"/>
                          </a:solidFill>
                        </a:rPr>
                        <a:t>19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002060"/>
                          </a:solidFill>
                        </a:rPr>
                        <a:t>22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bg-BG" sz="1800" dirty="0">
                          <a:solidFill>
                            <a:srgbClr val="002060"/>
                          </a:solidFill>
                        </a:rPr>
                        <a:t>37</a:t>
                      </a:r>
                      <a:endParaRPr lang="nl-NL" sz="1800" dirty="0">
                        <a:solidFill>
                          <a:srgbClr val="002060"/>
                        </a:solidFill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74</a:t>
                      </a:r>
                      <a:endParaRPr lang="nl-NL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6904" name="Tekstvak 2"/>
          <p:cNvSpPr txBox="1">
            <a:spLocks noChangeArrowheads="1"/>
          </p:cNvSpPr>
          <p:nvPr/>
        </p:nvSpPr>
        <p:spPr bwMode="auto">
          <a:xfrm>
            <a:off x="914400" y="609600"/>
            <a:ext cx="6740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eaLnBrk="1" hangingPunct="1">
              <a:defRPr/>
            </a:pPr>
            <a:r>
              <a:rPr lang="nl-NL" altLang="en-US" dirty="0"/>
              <a:t> </a:t>
            </a:r>
            <a:r>
              <a:rPr lang="bg-BG" altLang="en-US" b="1" dirty="0">
                <a:solidFill>
                  <a:schemeClr val="bg1"/>
                </a:solidFill>
              </a:rPr>
              <a:t>Заболявания по страни</a:t>
            </a:r>
            <a:r>
              <a:rPr lang="nl-NL" altLang="en-US" b="1" dirty="0">
                <a:solidFill>
                  <a:schemeClr val="bg1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nl-NL" altLang="en-US" b="1" dirty="0">
                <a:solidFill>
                  <a:schemeClr val="bg1"/>
                </a:solidFill>
              </a:rPr>
              <a:t>(WHO 19-10-201</a:t>
            </a:r>
            <a:r>
              <a:rPr lang="bg-BG" altLang="en-US" b="1" dirty="0">
                <a:solidFill>
                  <a:schemeClr val="bg1"/>
                </a:solidFill>
              </a:rPr>
              <a:t>7</a:t>
            </a:r>
            <a:r>
              <a:rPr lang="nl-NL" altLang="en-US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3055" name="Afbeelding 8" descr="ENDPOLIONOW_4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429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bg-BG" altLang="en-US" sz="2800">
                <a:latin typeface="Arial Narrow" panose="020B0606020202030204" pitchFamily="34" charset="0"/>
              </a:rPr>
              <a:t>Ендемичните страни: Пакистан, Афганистан, Нигерия</a:t>
            </a:r>
            <a:endParaRPr lang="nl-NL" altLang="en-US" sz="2800">
              <a:latin typeface="Arial Narrow" panose="020B0606020202030204" pitchFamily="34" charset="0"/>
            </a:endParaRPr>
          </a:p>
        </p:txBody>
      </p:sp>
      <p:sp>
        <p:nvSpPr>
          <p:cNvPr id="45059" name="Tijdelijke aanduiding voor inhoud 2"/>
          <p:cNvSpPr>
            <a:spLocks noGrp="1"/>
          </p:cNvSpPr>
          <p:nvPr>
            <p:ph idx="1"/>
          </p:nvPr>
        </p:nvSpPr>
        <p:spPr bwMode="auto">
          <a:xfrm>
            <a:off x="457200" y="990600"/>
            <a:ext cx="8382000" cy="563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bg-BG" altLang="en-US" sz="2000">
                <a:latin typeface="Georgia" panose="02040502050405020303" pitchFamily="18" charset="0"/>
              </a:rPr>
              <a:t>Екипи в пограничните зони на ендемичните страни</a:t>
            </a:r>
            <a:endParaRPr lang="nl-NL" altLang="en-US" sz="2000">
              <a:latin typeface="Georgia" panose="02040502050405020303" pitchFamily="18" charset="0"/>
            </a:endParaRPr>
          </a:p>
          <a:p>
            <a:r>
              <a:rPr lang="bg-BG" altLang="nl-NL" sz="2000">
                <a:latin typeface="Georgia" panose="02040502050405020303" pitchFamily="18" charset="0"/>
              </a:rPr>
              <a:t>Пробив в застрашените зони от женски доброволчески групи. Ваксинират в собствените си  общности и достигат растящ брой деца, които преди не са били ваксинирани </a:t>
            </a:r>
            <a:endParaRPr lang="nl-NL" altLang="ja-JP" sz="2000">
              <a:latin typeface="Georgia" panose="02040502050405020303" pitchFamily="18" charset="0"/>
            </a:endParaRPr>
          </a:p>
          <a:p>
            <a:r>
              <a:rPr lang="bg-BG" altLang="en-US" sz="2000">
                <a:latin typeface="Georgia" panose="02040502050405020303" pitchFamily="18" charset="0"/>
              </a:rPr>
              <a:t>Ангажиране на застъпници за ваксинирането</a:t>
            </a:r>
            <a:endParaRPr lang="nl-NL" altLang="en-US" sz="2000"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nl-NL" altLang="en-US">
              <a:latin typeface="Georgia" panose="02040502050405020303" pitchFamily="18" charset="0"/>
            </a:endParaRPr>
          </a:p>
        </p:txBody>
      </p:sp>
      <p:pic>
        <p:nvPicPr>
          <p:cNvPr id="4506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62425"/>
            <a:ext cx="3692525" cy="24669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048000"/>
            <a:ext cx="4154487" cy="27686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dirty="0">
                <a:latin typeface="Arial Narrow" panose="020B0606020202030204" pitchFamily="34" charset="0"/>
              </a:rPr>
              <a:t>Дари сега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1200"/>
              </a:spcAft>
            </a:pPr>
            <a:r>
              <a:rPr lang="ru-RU" altLang="bg-BG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Интернет: www.rotary.org/give</a:t>
            </a:r>
          </a:p>
          <a:p>
            <a:pPr>
              <a:spcAft>
                <a:spcPts val="1200"/>
              </a:spcAft>
            </a:pPr>
            <a:r>
              <a:rPr lang="ru-RU" altLang="bg-BG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Банков превод (123 EN)</a:t>
            </a:r>
          </a:p>
          <a:p>
            <a:pPr>
              <a:spcAft>
                <a:spcPts val="1200"/>
              </a:spcAft>
            </a:pPr>
            <a:r>
              <a:rPr lang="en-US" altLang="bg-BG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Direct</a:t>
            </a:r>
            <a:endParaRPr lang="ru-RU" altLang="bg-BG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bg-BG" altLang="bg-BG" dirty="0">
              <a:latin typeface="Georgia" panose="02040502050405020303" pitchFamily="18" charset="0"/>
            </a:endParaRPr>
          </a:p>
        </p:txBody>
      </p:sp>
      <p:pic>
        <p:nvPicPr>
          <p:cNvPr id="5120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4046702"/>
            <a:ext cx="1752600" cy="1752600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DB2D0B-4E56-4DFF-BDEF-8A2E455CA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312" y="3429000"/>
            <a:ext cx="3710000" cy="3373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D81EC0-368A-4DF7-AB8E-E34007462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885" y="1703440"/>
            <a:ext cx="3079429" cy="313771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>
                <a:latin typeface="Arial Narrow" panose="020B0606020202030204" pitchFamily="34" charset="0"/>
              </a:rPr>
              <a:t> </a:t>
            </a:r>
            <a:r>
              <a:rPr lang="bg-BG" altLang="en-US" sz="2800">
                <a:latin typeface="Arial Narrow" panose="020B0606020202030204" pitchFamily="34" charset="0"/>
              </a:rPr>
              <a:t>Искаме светът да знае за борбата на Ротари!</a:t>
            </a:r>
            <a:endParaRPr lang="en-US" altLang="en-US" sz="2800">
              <a:latin typeface="Arial Narrow" panose="020B0606020202030204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28600" y="1027113"/>
            <a:ext cx="6789738" cy="45259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3829050"/>
            <a:ext cx="4543425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>
                <a:latin typeface="Arial Narrow" panose="020B0606020202030204" pitchFamily="34" charset="0"/>
              </a:rPr>
              <a:t>Инициативи за набиране на средства: </a:t>
            </a:r>
            <a:r>
              <a:rPr lang="en-US" altLang="en-US">
                <a:latin typeface="Arial Narrow" panose="020B0606020202030204" pitchFamily="34" charset="0"/>
              </a:rPr>
              <a:t>Miles for Polio,  Ride for Polio </a:t>
            </a:r>
            <a:r>
              <a:rPr lang="bg-BG" altLang="en-US">
                <a:latin typeface="Arial Narrow" panose="020B0606020202030204" pitchFamily="34" charset="0"/>
              </a:rPr>
              <a:t>и още много…</a:t>
            </a:r>
            <a:endParaRPr lang="en-US" altLang="en-US">
              <a:latin typeface="Arial Narrow" panose="020B0606020202030204" pitchFamily="34" charset="0"/>
            </a:endParaRPr>
          </a:p>
        </p:txBody>
      </p:sp>
      <p:pic>
        <p:nvPicPr>
          <p:cNvPr id="39939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73400" y="1255713"/>
            <a:ext cx="6034088" cy="45259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2" descr="TourDeTucson_ver4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" y="4348163"/>
            <a:ext cx="4832350" cy="223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2" descr="slide-28-6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23157"/>
            <a:ext cx="4375404" cy="3092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https://pbs.twimg.com/media/CnBjyItWAAEpjfp.jpg:larg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286000"/>
            <a:ext cx="5048250" cy="367506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 е в миналото на Европа и САЩ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https://pbs.twimg.com/media/Cs48UMzXgAEIBtn.png:large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143000"/>
            <a:ext cx="4525963" cy="4525963"/>
          </a:xfrm>
          <a:ln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Присъединете се! </a:t>
            </a:r>
            <a:br>
              <a:rPr lang="bg-B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Разкажете на приятели!</a:t>
            </a:r>
            <a:br>
              <a:rPr lang="bg-B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Присъединете ги!</a:t>
            </a:r>
            <a:endParaRPr lang="en-US" altLang="en-US" dirty="0">
              <a:latin typeface="Arial Narrow" panose="020B0606020202030204" pitchFamily="34" charset="0"/>
            </a:endParaRPr>
          </a:p>
        </p:txBody>
      </p:sp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48680"/>
            <a:ext cx="6336704" cy="2032528"/>
          </a:xfrm>
          <a:prstGeom prst="rect">
            <a:avLst/>
          </a:prstGeom>
        </p:spPr>
      </p:pic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14"/>
          <a:stretch/>
        </p:blipFill>
        <p:spPr>
          <a:xfrm>
            <a:off x="1750442" y="4509120"/>
            <a:ext cx="54991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7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 bwMode="auto">
          <a:xfrm>
            <a:off x="152400" y="304800"/>
            <a:ext cx="9372600" cy="744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bg-BG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Това е днес. Полиомиелит – болест, 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която  </a:t>
            </a:r>
            <a:r>
              <a:rPr lang="bg-BG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 да се предотврати и може да се изкорени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219200"/>
            <a:ext cx="3352800" cy="106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1600" b="1">
                <a:latin typeface="Georgia" panose="02040502050405020303" pitchFamily="18" charset="0"/>
              </a:rPr>
              <a:t>Head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1600">
                <a:latin typeface="Georgia" panose="02040502050405020303" pitchFamily="18" charset="0"/>
              </a:rPr>
              <a:t>Body</a:t>
            </a:r>
          </a:p>
        </p:txBody>
      </p:sp>
      <p:sp>
        <p:nvSpPr>
          <p:cNvPr id="20484" name="Content Placeholder 2"/>
          <p:cNvSpPr txBox="1">
            <a:spLocks/>
          </p:cNvSpPr>
          <p:nvPr/>
        </p:nvSpPr>
        <p:spPr bwMode="auto">
          <a:xfrm>
            <a:off x="457200" y="1219200"/>
            <a:ext cx="8458200" cy="4876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338138" indent="-2222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en-US" sz="1400" b="1" dirty="0">
                <a:solidFill>
                  <a:srgbClr val="FFFFFF"/>
                </a:solidFill>
                <a:latin typeface="Georgia" panose="02040502050405020303" pitchFamily="18" charset="0"/>
              </a:rPr>
              <a:t>Subhead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altLang="en-US" sz="1600" dirty="0">
                <a:solidFill>
                  <a:srgbClr val="FFFFFF"/>
                </a:solidFill>
                <a:latin typeface="Georgia" panose="02040502050405020303" pitchFamily="18" charset="0"/>
              </a:rPr>
              <a:t>Bulleted items within section</a:t>
            </a:r>
          </a:p>
        </p:txBody>
      </p:sp>
      <p:pic>
        <p:nvPicPr>
          <p:cNvPr id="20485" name="Afbeelding 2" descr="DSC00082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279525"/>
            <a:ext cx="3825875" cy="2667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Afbeelding 3" descr="IMG_515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0"/>
            <a:ext cx="2117725" cy="2873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Afbeelding 5" descr="DSC00133 (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4097338"/>
            <a:ext cx="2673350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Afbeelding 2" descr="JONGEN MET POLI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3352800"/>
            <a:ext cx="200025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bg-BG" alt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Актуалната картина в глобалното село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550" y="1219200"/>
            <a:ext cx="7454900" cy="4525963"/>
          </a:xfrm>
          <a:ln w="19050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Мадагаскар - една от страните в риск</a:t>
            </a:r>
          </a:p>
        </p:txBody>
      </p:sp>
      <p:pic>
        <p:nvPicPr>
          <p:cNvPr id="2355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552700" cy="4525963"/>
          </a:xfrm>
          <a:noFill/>
          <a:ln>
            <a:solidFill>
              <a:srgbClr val="A314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0"/>
            <a:ext cx="6046788" cy="453548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Историята</a:t>
            </a:r>
            <a:r>
              <a:rPr lang="bg-BG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9" name="Afbeelding 8" descr="ENDPOLIONOW_4p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0" y="3733800"/>
            <a:ext cx="630238" cy="803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1143000"/>
            <a:ext cx="8610600" cy="4894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bg-BG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1</a:t>
            </a:r>
            <a:r>
              <a:rPr lang="nl-NL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979  </a:t>
            </a:r>
            <a:r>
              <a:rPr lang="bg-BG" b="1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Ротари </a:t>
            </a:r>
            <a:r>
              <a:rPr lang="bg-BG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започва кампания за ваксиниране във </a:t>
            </a:r>
          </a:p>
          <a:p>
            <a:pPr eaLnBrk="1" hangingPunct="1">
              <a:defRPr/>
            </a:pPr>
            <a:r>
              <a:rPr lang="bg-BG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Филипините;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tabLst>
                <a:tab pos="3671888" algn="l"/>
                <a:tab pos="3857625" algn="l"/>
              </a:tabLst>
              <a:defRPr/>
            </a:pPr>
            <a:r>
              <a:rPr lang="bg-BG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1980 Доктор Сабин, </a:t>
            </a:r>
            <a:r>
              <a:rPr lang="bg-BG" b="1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автор</a:t>
            </a:r>
            <a:r>
              <a:rPr lang="bg-BG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на оралната полио ваксина говори пред  </a:t>
            </a:r>
            <a:r>
              <a:rPr lang="bg-BG" b="1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конгреса на РИ в Чикаго </a:t>
            </a:r>
            <a:r>
              <a:rPr lang="bg-BG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и предлага изкореняване на полиомиелита в света;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bg-BG" dirty="0">
              <a:solidFill>
                <a:schemeClr val="bg1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bg-BG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1985: Стартира инициативата </a:t>
            </a:r>
            <a:r>
              <a:rPr lang="bg-BG" b="1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Полио Плюс на Ротари Интернешънъл;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bg-BG" dirty="0">
              <a:solidFill>
                <a:schemeClr val="bg1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bg-BG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1988: Стартира 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GPEI – </a:t>
            </a:r>
            <a:r>
              <a:rPr lang="bg-BG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Глобална инициатива за изкореняване на полиомиелита . Партньори: </a:t>
            </a:r>
            <a:r>
              <a:rPr lang="bg-BG" b="1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Ротари Интернешънъл</a:t>
            </a:r>
            <a:r>
              <a:rPr lang="bg-BG" dirty="0">
                <a:solidFill>
                  <a:schemeClr val="bg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, Световната здравна организация, УНИЦЕФ, Фондация Бил и Мелинда Гейтс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800" dirty="0">
                <a:latin typeface="Arial Narrow" panose="020B0606020202030204" pitchFamily="34" charset="0"/>
              </a:rPr>
              <a:t>Глобалната </a:t>
            </a:r>
            <a:r>
              <a:rPr lang="bg-B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bg-BG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1988:</a:t>
            </a:r>
            <a:r>
              <a:rPr lang="nl-NL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r>
              <a:rPr lang="nl-NL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350</a:t>
            </a:r>
            <a:r>
              <a:rPr lang="bg-BG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000 </a:t>
            </a:r>
            <a:r>
              <a:rPr lang="bg-BG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случая годишно</a:t>
            </a:r>
            <a:r>
              <a:rPr lang="nl-NL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/</a:t>
            </a:r>
            <a:r>
              <a:rPr lang="bg-BG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1000 на ден в 125 страни; </a:t>
            </a:r>
            <a:r>
              <a:rPr lang="bg-BG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2016 – 37 случая в три страни</a:t>
            </a:r>
          </a:p>
          <a:p>
            <a:pPr>
              <a:buFont typeface="Arial" charset="0"/>
              <a:buChar char="•"/>
              <a:defRPr/>
            </a:pPr>
            <a:r>
              <a:rPr lang="bg-BG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Предотвратени: 15 милиона  заболели и 500 000 смъртни случая;</a:t>
            </a:r>
            <a:endParaRPr lang="nl-NL" sz="2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nl-NL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1985</a:t>
            </a:r>
            <a:r>
              <a:rPr lang="bg-BG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nl-NL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-2015 </a:t>
            </a:r>
            <a:r>
              <a:rPr lang="bg-BG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</a:t>
            </a:r>
            <a:r>
              <a:rPr lang="bg-BG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Изразходвани: </a:t>
            </a:r>
            <a:r>
              <a:rPr lang="nl-NL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US$ 11,5 </a:t>
            </a:r>
            <a:r>
              <a:rPr lang="bg-BG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милиарда</a:t>
            </a:r>
          </a:p>
          <a:p>
            <a:pPr>
              <a:buFont typeface="Arial" charset="0"/>
              <a:buChar char="•"/>
              <a:defRPr/>
            </a:pPr>
            <a:r>
              <a:rPr lang="bg-BG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Ротари: </a:t>
            </a:r>
            <a:r>
              <a:rPr lang="nl-NL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US$ 1,3 </a:t>
            </a:r>
            <a:r>
              <a:rPr lang="bg-BG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милиарда;</a:t>
            </a:r>
            <a:r>
              <a:rPr lang="nl-NL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</a:p>
          <a:p>
            <a:pPr>
              <a:buFont typeface="Arial" charset="0"/>
              <a:buChar char="•"/>
              <a:defRPr/>
            </a:pPr>
            <a:r>
              <a:rPr lang="bg-BG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Фондация Бил и Мелинда Гейтс: </a:t>
            </a:r>
            <a:r>
              <a:rPr lang="nl-NL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US$ 1,9 </a:t>
            </a:r>
            <a:r>
              <a:rPr lang="bg-BG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милиарда</a:t>
            </a:r>
          </a:p>
          <a:p>
            <a:pPr>
              <a:buFont typeface="Arial" charset="0"/>
              <a:buChar char="•"/>
              <a:defRPr/>
            </a:pPr>
            <a:r>
              <a:rPr lang="bg-BG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Правителства, световни организации, държавни агенции;</a:t>
            </a:r>
            <a:r>
              <a:rPr lang="nl-NL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</a:p>
          <a:p>
            <a:pPr>
              <a:buFont typeface="Arial" charset="0"/>
              <a:buChar char="•"/>
              <a:defRPr/>
            </a:pPr>
            <a:r>
              <a:rPr lang="bg-BG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План за </a:t>
            </a:r>
            <a:r>
              <a:rPr lang="nl-NL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Endgame Strategic</a:t>
            </a:r>
            <a:r>
              <a:rPr lang="nl-NL" sz="3200" dirty="0">
                <a:solidFill>
                  <a:schemeClr val="bg1"/>
                </a:solidFill>
                <a:latin typeface="Arial Narrow" panose="020B0606020202030204" pitchFamily="34" charset="0"/>
              </a:rPr>
              <a:t>			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6628" name="MainColumn_ctl23_ctl00_ctl00_imgMain" descr="http://www.endpolio.org/images/default-source/default-album/bill_melinda_gates_foundation.png?sfvrsn=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5338763"/>
            <a:ext cx="2039937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MainColumn_ctl21_ctl00_ctl00_imgMain" descr="http://www.endpolio.org/images/default-source/default-album/cdc.png?sfvrsn=0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5605463"/>
            <a:ext cx="15779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MainColumn_ctl19_ctl00_ctl00_imgMain" descr="http://www.endpolio.org/images/default-source/default-album/unicef.png?sfvrsn=0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4852988"/>
            <a:ext cx="22447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MainColumn_ctl17_ctl00_ctl00_imgMain" descr="http://www.endpolio.org/images/default-source/default-album/world-health-organization-(who).png?sfvrsn=2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5737225"/>
            <a:ext cx="207168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MainColumn_C007_ctl00_ctl00_imgMain" descr="http://www.endpolio.org/images/default-source/default-album/rotary.png?sfvrsn=0">
            <a:hlinkClick r:id="rId11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5605463"/>
            <a:ext cx="27209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en-US" sz="2400">
                <a:latin typeface="Arial Narrow" panose="020B0606020202030204" pitchFamily="34" charset="0"/>
              </a:rPr>
              <a:t>Ангажират се правителства, световни лидери, социално отговорни бизнеси</a:t>
            </a:r>
            <a:endParaRPr lang="en-US" altLang="en-US" sz="2400">
              <a:latin typeface="Arial Narrow" panose="020B0606020202030204" pitchFamily="34" charset="0"/>
            </a:endParaRPr>
          </a:p>
        </p:txBody>
      </p:sp>
      <p:pic>
        <p:nvPicPr>
          <p:cNvPr id="4" name="Afbeelding 7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81000" y="1143000"/>
            <a:ext cx="8229600" cy="3309938"/>
          </a:xfrm>
          <a:ln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4038600"/>
            <a:ext cx="5954713" cy="269240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bg-BG" altLang="bg-BG" sz="2800" b="1">
                <a:latin typeface="Arial Narrow" panose="020B0606020202030204" pitchFamily="34" charset="0"/>
              </a:rPr>
              <a:t>2017 Атланта</a:t>
            </a:r>
            <a:r>
              <a:rPr lang="en-US" altLang="bg-BG" sz="2800" b="1">
                <a:latin typeface="Arial Narrow" panose="020B0606020202030204" pitchFamily="34" charset="0"/>
              </a:rPr>
              <a:t> – </a:t>
            </a:r>
            <a:r>
              <a:rPr lang="bg-BG" altLang="bg-BG" sz="2800" b="1">
                <a:latin typeface="Arial Narrow" panose="020B0606020202030204" pitchFamily="34" charset="0"/>
              </a:rPr>
              <a:t>конвенция на Ротари Интернешънъл 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219200"/>
            <a:ext cx="8229600" cy="533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bg-BG" altLang="bg-BG" b="1" u="sng" dirty="0">
                <a:latin typeface="Arial" panose="020B0604020202020204" pitchFamily="34" charset="0"/>
                <a:cs typeface="Arial" panose="020B0604020202020204" pitchFamily="34" charset="0"/>
              </a:rPr>
              <a:t>Поети ангажименти</a:t>
            </a:r>
            <a:r>
              <a:rPr lang="en-US" altLang="bg-BG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altLang="bg-BG" b="1" u="sng" dirty="0">
                <a:latin typeface="Arial" panose="020B0604020202020204" pitchFamily="34" charset="0"/>
                <a:cs typeface="Arial" panose="020B0604020202020204" pitchFamily="34" charset="0"/>
              </a:rPr>
              <a:t>до 2019</a:t>
            </a:r>
          </a:p>
          <a:p>
            <a:r>
              <a:rPr lang="bg-BG" altLang="bg-BG" sz="2000" dirty="0">
                <a:latin typeface="Arial" panose="020B0604020202020204" pitchFamily="34" charset="0"/>
                <a:cs typeface="Arial" panose="020B0604020202020204" pitchFamily="34" charset="0"/>
              </a:rPr>
              <a:t>Бил и Мелинда Гейтс – 450 млн. </a:t>
            </a:r>
          </a:p>
          <a:p>
            <a:r>
              <a:rPr lang="bg-BG" altLang="bg-BG" sz="2000" b="1" dirty="0">
                <a:latin typeface="Arial" panose="020B0604020202020204" pitchFamily="34" charset="0"/>
                <a:cs typeface="Arial" panose="020B0604020202020204" pitchFamily="34" charset="0"/>
              </a:rPr>
              <a:t>Ротари Интернешънъл -150 млн.</a:t>
            </a:r>
          </a:p>
          <a:p>
            <a:r>
              <a:rPr lang="bg-BG" altLang="bg-BG" sz="2000" dirty="0">
                <a:latin typeface="Arial" panose="020B0604020202020204" pitchFamily="34" charset="0"/>
                <a:cs typeface="Arial" panose="020B0604020202020204" pitchFamily="34" charset="0"/>
              </a:rPr>
              <a:t>Канада -75 млн.</a:t>
            </a:r>
          </a:p>
          <a:p>
            <a:r>
              <a:rPr lang="bg-BG" altLang="bg-BG" sz="2000" dirty="0">
                <a:latin typeface="Arial" panose="020B0604020202020204" pitchFamily="34" charset="0"/>
                <a:cs typeface="Arial" panose="020B0604020202020204" pitchFamily="34" charset="0"/>
              </a:rPr>
              <a:t>Европейската комисия – 61,4 млн.</a:t>
            </a:r>
          </a:p>
          <a:p>
            <a:r>
              <a:rPr lang="bg-BG" altLang="bg-BG" sz="2000" dirty="0">
                <a:latin typeface="Arial" panose="020B0604020202020204" pitchFamily="34" charset="0"/>
                <a:cs typeface="Arial" panose="020B0604020202020204" pitchFamily="34" charset="0"/>
              </a:rPr>
              <a:t>Япония – 55 млн.</a:t>
            </a:r>
          </a:p>
          <a:p>
            <a:r>
              <a:rPr lang="bg-BG" altLang="bg-BG" sz="2000" dirty="0">
                <a:latin typeface="Arial" panose="020B0604020202020204" pitchFamily="34" charset="0"/>
                <a:cs typeface="Arial" panose="020B0604020202020204" pitchFamily="34" charset="0"/>
              </a:rPr>
              <a:t>Абу Даби – 30 млн.</a:t>
            </a:r>
          </a:p>
          <a:p>
            <a:r>
              <a:rPr lang="bg-BG" altLang="bg-BG" sz="2000" dirty="0">
                <a:latin typeface="Arial" panose="020B0604020202020204" pitchFamily="34" charset="0"/>
                <a:cs typeface="Arial" panose="020B0604020202020204" pitchFamily="34" charset="0"/>
              </a:rPr>
              <a:t>Фондация Далио  - 30 млн.</a:t>
            </a:r>
          </a:p>
          <a:p>
            <a:r>
              <a:rPr lang="bg-BG" altLang="bg-BG" sz="2000" dirty="0">
                <a:latin typeface="Arial" panose="020B0604020202020204" pitchFamily="34" charset="0"/>
                <a:cs typeface="Arial" panose="020B0604020202020204" pitchFamily="34" charset="0"/>
              </a:rPr>
              <a:t>Анонимен дарител – 15 млн.</a:t>
            </a:r>
          </a:p>
          <a:p>
            <a:r>
              <a:rPr lang="bg-BG" altLang="bg-BG" sz="2000" dirty="0">
                <a:latin typeface="Arial" panose="020B0604020202020204" pitchFamily="34" charset="0"/>
                <a:cs typeface="Arial" panose="020B0604020202020204" pitchFamily="34" charset="0"/>
              </a:rPr>
              <a:t>Австралия -  13,4 млн.</a:t>
            </a:r>
          </a:p>
          <a:p>
            <a:r>
              <a:rPr lang="bg-BG" altLang="bg-BG" sz="2000" dirty="0">
                <a:latin typeface="Arial" panose="020B0604020202020204" pitchFamily="34" charset="0"/>
                <a:cs typeface="Arial" panose="020B0604020202020204" pitchFamily="34" charset="0"/>
              </a:rPr>
              <a:t>Германия – 11,2</a:t>
            </a:r>
          </a:p>
          <a:p>
            <a:r>
              <a:rPr lang="en-US" altLang="bg-BG" sz="2000" dirty="0">
                <a:latin typeface="Arial" panose="020B0604020202020204" pitchFamily="34" charset="0"/>
                <a:cs typeface="Arial" panose="020B0604020202020204" pitchFamily="34" charset="0"/>
              </a:rPr>
              <a:t>Easy Jet – 5 </a:t>
            </a:r>
            <a:r>
              <a:rPr lang="bg-BG" altLang="bg-BG" sz="2000" dirty="0">
                <a:latin typeface="Arial" panose="020B0604020202020204" pitchFamily="34" charset="0"/>
                <a:cs typeface="Arial" panose="020B0604020202020204" pitchFamily="34" charset="0"/>
              </a:rPr>
              <a:t>млн.</a:t>
            </a:r>
          </a:p>
          <a:p>
            <a:r>
              <a:rPr lang="bg-BG" altLang="bg-BG" sz="2000" dirty="0">
                <a:latin typeface="Arial" panose="020B0604020202020204" pitchFamily="34" charset="0"/>
                <a:cs typeface="Arial" panose="020B0604020202020204" pitchFamily="34" charset="0"/>
              </a:rPr>
              <a:t>Италия  - 5 млн.....................</a:t>
            </a:r>
          </a:p>
          <a:p>
            <a:endParaRPr lang="bg-BG" altLang="bg-BG" sz="2000" b="1" dirty="0">
              <a:latin typeface="Georgia" panose="02040502050405020303" pitchFamily="18" charset="0"/>
            </a:endParaRPr>
          </a:p>
          <a:p>
            <a:endParaRPr lang="bg-BG" altLang="bg-BG" sz="2000" b="1" dirty="0">
              <a:latin typeface="Georgia" panose="02040502050405020303" pitchFamily="18" charset="0"/>
            </a:endParaRPr>
          </a:p>
        </p:txBody>
      </p:sp>
      <p:pic>
        <p:nvPicPr>
          <p:cNvPr id="3072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 r="31255"/>
          <a:stretch>
            <a:fillRect/>
          </a:stretch>
        </p:blipFill>
        <p:spPr bwMode="auto">
          <a:xfrm>
            <a:off x="5701145" y="1752600"/>
            <a:ext cx="3429000" cy="417988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SlateLogo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late_NoMo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19506</TotalTime>
  <Words>1217</Words>
  <Application>Microsoft Office PowerPoint</Application>
  <PresentationFormat>On-screen Show (4:3)</PresentationFormat>
  <Paragraphs>153</Paragraphs>
  <Slides>20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1_SlateLogo</vt:lpstr>
      <vt:lpstr>Slate_NoMoE</vt:lpstr>
      <vt:lpstr>3_Custom Design</vt:lpstr>
      <vt:lpstr>PowerPoint Presentation</vt:lpstr>
      <vt:lpstr> Това е в миналото на Европа и САЩ</vt:lpstr>
      <vt:lpstr>Това е днес. Полиомиелит – болест,  която  може да се предотврати и може да се изкорени</vt:lpstr>
      <vt:lpstr>  Актуалната картина в глобалното село</vt:lpstr>
      <vt:lpstr>Мадагаскар - една от страните в риск</vt:lpstr>
      <vt:lpstr>Историята </vt:lpstr>
      <vt:lpstr>Глобалната инициатива</vt:lpstr>
      <vt:lpstr>Ангажират се правителства, световни лидери, социално отговорни бизнеси</vt:lpstr>
      <vt:lpstr>2017 Атланта – конвенция на Ротари Интернешънъл </vt:lpstr>
      <vt:lpstr>Приносът на Ротари</vt:lpstr>
      <vt:lpstr>Полио дни – имунизационни кампании</vt:lpstr>
      <vt:lpstr>Работи се с помощта на местните здравни работници</vt:lpstr>
      <vt:lpstr>Разчита се на полицията и на религиозните лидери</vt:lpstr>
      <vt:lpstr>Извършват се безплатни операции</vt:lpstr>
      <vt:lpstr>PowerPoint Presentation</vt:lpstr>
      <vt:lpstr>Ендемичните страни: Пакистан, Афганистан, Нигерия</vt:lpstr>
      <vt:lpstr>Дари сега</vt:lpstr>
      <vt:lpstr> Искаме светът да знае за борбата на Ротари!</vt:lpstr>
      <vt:lpstr>Инициативи за набиране на средства: Miles for Polio,  Ride for Polio и още много…</vt:lpstr>
      <vt:lpstr>Присъединете се!  Разкажете на приятели! Присъединете ги!</vt:lpstr>
    </vt:vector>
  </TitlesOfParts>
  <Company>Rotary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Tanya</cp:lastModifiedBy>
  <cp:revision>678</cp:revision>
  <cp:lastPrinted>2013-04-11T19:55:04Z</cp:lastPrinted>
  <dcterms:created xsi:type="dcterms:W3CDTF">2010-04-16T20:11:30Z</dcterms:created>
  <dcterms:modified xsi:type="dcterms:W3CDTF">2018-10-21T07:15:33Z</dcterms:modified>
</cp:coreProperties>
</file>