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  <p:sldMasterId id="2147483700" r:id="rId5"/>
  </p:sldMasterIdLst>
  <p:notesMasterIdLst>
    <p:notesMasterId r:id="rId42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presProps" Target="presProps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tableStyles" Target="tableStyles.xml"/><Relationship Id="rId20" Type="http://schemas.openxmlformats.org/officeDocument/2006/relationships/slide" Target="slides/slide15.xml"/><Relationship Id="rId41" Type="http://schemas.openxmlformats.org/officeDocument/2006/relationships/slide" Target="slides/slide3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bg-BG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notes format</a:t>
            </a:r>
          </a:p>
        </p:txBody>
      </p:sp>
      <p:sp>
        <p:nvSpPr>
          <p:cNvPr id="188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bg-BG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 </a:t>
            </a:r>
          </a:p>
        </p:txBody>
      </p:sp>
      <p:sp>
        <p:nvSpPr>
          <p:cNvPr id="189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bg-BG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 </a:t>
            </a:r>
          </a:p>
        </p:txBody>
      </p:sp>
      <p:sp>
        <p:nvSpPr>
          <p:cNvPr id="190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bg-BG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 </a:t>
            </a:r>
          </a:p>
        </p:txBody>
      </p:sp>
      <p:sp>
        <p:nvSpPr>
          <p:cNvPr id="191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36D1834F-66AC-4769-B0FD-053B7FD820A0}" type="slidenum">
              <a:rPr lang="bg-BG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‹#›</a:t>
            </a:fld>
            <a:endParaRPr lang="bg-BG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541969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PlaceHolder 1"/>
          <p:cNvSpPr>
            <a:spLocks noGrp="1"/>
          </p:cNvSpPr>
          <p:nvPr>
            <p:ph type="body"/>
          </p:nvPr>
        </p:nvSpPr>
        <p:spPr>
          <a:xfrm>
            <a:off x="700920" y="4415760"/>
            <a:ext cx="5607360" cy="4182480"/>
          </a:xfrm>
          <a:prstGeom prst="rect">
            <a:avLst/>
          </a:prstGeom>
        </p:spPr>
        <p:txBody>
          <a:bodyPr lIns="93240" tIns="46440" rIns="93240" bIns="46440"/>
          <a:lstStyle/>
          <a:p>
            <a:endParaRPr lang="bg-BG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9" name="CustomShape 2"/>
          <p:cNvSpPr/>
          <p:nvPr/>
        </p:nvSpPr>
        <p:spPr>
          <a:xfrm>
            <a:off x="3970800" y="8830080"/>
            <a:ext cx="3036600" cy="463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3240" tIns="46440" rIns="93240" bIns="46440" anchor="b"/>
          <a:lstStyle/>
          <a:p>
            <a:pPr algn="r">
              <a:lnSpc>
                <a:spcPct val="100000"/>
              </a:lnSpc>
            </a:pPr>
            <a:fld id="{5AC823BD-BF72-4415-A00C-51A98805669C}" type="slidenum">
              <a:rPr lang="bg-BG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</a:rPr>
              <a:t>2</a:t>
            </a:fld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CustomShape 1"/>
          <p:cNvSpPr/>
          <p:nvPr/>
        </p:nvSpPr>
        <p:spPr>
          <a:xfrm>
            <a:off x="3970800" y="8830080"/>
            <a:ext cx="3036600" cy="463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3240" tIns="46440" rIns="93240" bIns="46440" anchor="b"/>
          <a:lstStyle/>
          <a:p>
            <a:pPr algn="r">
              <a:lnSpc>
                <a:spcPct val="100000"/>
              </a:lnSpc>
            </a:pPr>
            <a:fld id="{36227DBC-77AF-4B00-B822-9B2F265B679D}" type="slidenum">
              <a:rPr lang="bg-BG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ＭＳ Ｐゴシック"/>
              </a:rPr>
              <a:t>15</a:t>
            </a:fld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7" name="PlaceHolder 2"/>
          <p:cNvSpPr>
            <a:spLocks noGrp="1"/>
          </p:cNvSpPr>
          <p:nvPr>
            <p:ph type="body"/>
          </p:nvPr>
        </p:nvSpPr>
        <p:spPr>
          <a:xfrm>
            <a:off x="700920" y="4415760"/>
            <a:ext cx="5607360" cy="4182480"/>
          </a:xfrm>
          <a:prstGeom prst="rect">
            <a:avLst/>
          </a:prstGeom>
        </p:spPr>
        <p:txBody>
          <a:bodyPr lIns="93240" tIns="46440" rIns="93240" bIns="46440"/>
          <a:lstStyle/>
          <a:p>
            <a:endParaRPr lang="bg-BG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CustomShape 1"/>
          <p:cNvSpPr/>
          <p:nvPr/>
        </p:nvSpPr>
        <p:spPr>
          <a:xfrm>
            <a:off x="3970800" y="8830080"/>
            <a:ext cx="3036600" cy="463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3240" tIns="46440" rIns="93240" bIns="46440" anchor="b"/>
          <a:lstStyle/>
          <a:p>
            <a:pPr algn="r">
              <a:lnSpc>
                <a:spcPct val="100000"/>
              </a:lnSpc>
            </a:pPr>
            <a:fld id="{A82EB862-851D-441F-904B-B61FEFFC3B0F}" type="slidenum">
              <a:rPr lang="bg-BG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ＭＳ Ｐゴシック"/>
              </a:rPr>
              <a:t>16</a:t>
            </a:fld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9" name="PlaceHolder 2"/>
          <p:cNvSpPr>
            <a:spLocks noGrp="1"/>
          </p:cNvSpPr>
          <p:nvPr>
            <p:ph type="body"/>
          </p:nvPr>
        </p:nvSpPr>
        <p:spPr>
          <a:xfrm>
            <a:off x="700920" y="4415760"/>
            <a:ext cx="5607360" cy="4182480"/>
          </a:xfrm>
          <a:prstGeom prst="rect">
            <a:avLst/>
          </a:prstGeom>
        </p:spPr>
        <p:txBody>
          <a:bodyPr lIns="93240" tIns="46440" rIns="93240" bIns="46440"/>
          <a:lstStyle/>
          <a:p>
            <a:endParaRPr lang="bg-BG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CustomShape 1"/>
          <p:cNvSpPr/>
          <p:nvPr/>
        </p:nvSpPr>
        <p:spPr>
          <a:xfrm>
            <a:off x="3970800" y="8830080"/>
            <a:ext cx="3036600" cy="463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3240" tIns="46440" rIns="93240" bIns="46440" anchor="b"/>
          <a:lstStyle/>
          <a:p>
            <a:pPr algn="r">
              <a:lnSpc>
                <a:spcPct val="100000"/>
              </a:lnSpc>
            </a:pPr>
            <a:fld id="{15BEAFED-B59D-4518-B39B-CDD504AAC881}" type="slidenum">
              <a:rPr lang="bg-BG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ＭＳ Ｐゴシック"/>
              </a:rPr>
              <a:t>17</a:t>
            </a:fld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1" name="PlaceHolder 2"/>
          <p:cNvSpPr>
            <a:spLocks noGrp="1"/>
          </p:cNvSpPr>
          <p:nvPr>
            <p:ph type="body"/>
          </p:nvPr>
        </p:nvSpPr>
        <p:spPr>
          <a:xfrm>
            <a:off x="700920" y="4415760"/>
            <a:ext cx="5607360" cy="4182480"/>
          </a:xfrm>
          <a:prstGeom prst="rect">
            <a:avLst/>
          </a:prstGeom>
        </p:spPr>
        <p:txBody>
          <a:bodyPr lIns="93240" tIns="46440" rIns="93240" bIns="46440"/>
          <a:lstStyle/>
          <a:p>
            <a:endParaRPr lang="bg-BG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CustomShape 1"/>
          <p:cNvSpPr/>
          <p:nvPr/>
        </p:nvSpPr>
        <p:spPr>
          <a:xfrm>
            <a:off x="3970800" y="8830080"/>
            <a:ext cx="3036600" cy="463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3240" tIns="46440" rIns="93240" bIns="46440" anchor="b"/>
          <a:lstStyle/>
          <a:p>
            <a:pPr algn="r">
              <a:lnSpc>
                <a:spcPct val="100000"/>
              </a:lnSpc>
            </a:pPr>
            <a:fld id="{4E2A6153-A28A-4998-A26C-7C0C98765C39}" type="slidenum">
              <a:rPr lang="bg-BG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ＭＳ Ｐゴシック"/>
              </a:rPr>
              <a:t>18</a:t>
            </a:fld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3" name="PlaceHolder 2"/>
          <p:cNvSpPr>
            <a:spLocks noGrp="1"/>
          </p:cNvSpPr>
          <p:nvPr>
            <p:ph type="body"/>
          </p:nvPr>
        </p:nvSpPr>
        <p:spPr>
          <a:xfrm>
            <a:off x="700920" y="4415760"/>
            <a:ext cx="5607360" cy="4182480"/>
          </a:xfrm>
          <a:prstGeom prst="rect">
            <a:avLst/>
          </a:prstGeom>
        </p:spPr>
        <p:txBody>
          <a:bodyPr lIns="93240" tIns="46440" rIns="93240" bIns="46440"/>
          <a:lstStyle/>
          <a:p>
            <a:endParaRPr lang="bg-BG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CustomShape 1"/>
          <p:cNvSpPr/>
          <p:nvPr/>
        </p:nvSpPr>
        <p:spPr>
          <a:xfrm>
            <a:off x="3970800" y="8830080"/>
            <a:ext cx="3036600" cy="463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3240" tIns="46440" rIns="93240" bIns="46440" anchor="b"/>
          <a:lstStyle/>
          <a:p>
            <a:pPr algn="r">
              <a:lnSpc>
                <a:spcPct val="100000"/>
              </a:lnSpc>
            </a:pPr>
            <a:fld id="{22F1E85D-82E1-42C2-B21D-944B03B0BC28}" type="slidenum">
              <a:rPr lang="bg-BG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ＭＳ Ｐゴシック"/>
              </a:rPr>
              <a:t>19</a:t>
            </a:fld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5" name="PlaceHolder 2"/>
          <p:cNvSpPr>
            <a:spLocks noGrp="1"/>
          </p:cNvSpPr>
          <p:nvPr>
            <p:ph type="body"/>
          </p:nvPr>
        </p:nvSpPr>
        <p:spPr>
          <a:xfrm>
            <a:off x="700920" y="4415760"/>
            <a:ext cx="5607360" cy="4182480"/>
          </a:xfrm>
          <a:prstGeom prst="rect">
            <a:avLst/>
          </a:prstGeom>
        </p:spPr>
        <p:txBody>
          <a:bodyPr lIns="93240" tIns="46440" rIns="93240" bIns="46440"/>
          <a:lstStyle/>
          <a:p>
            <a:endParaRPr lang="bg-BG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CustomShape 1"/>
          <p:cNvSpPr/>
          <p:nvPr/>
        </p:nvSpPr>
        <p:spPr>
          <a:xfrm>
            <a:off x="3970800" y="8830080"/>
            <a:ext cx="3036600" cy="463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3240" tIns="46440" rIns="93240" bIns="46440" anchor="b"/>
          <a:lstStyle/>
          <a:p>
            <a:pPr algn="r">
              <a:lnSpc>
                <a:spcPct val="100000"/>
              </a:lnSpc>
            </a:pPr>
            <a:fld id="{22EEBABC-4DF5-4EBC-88DC-6E451F1BE43F}" type="slidenum">
              <a:rPr lang="bg-BG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ＭＳ Ｐゴシック"/>
              </a:rPr>
              <a:t>21</a:t>
            </a:fld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7" name="PlaceHolder 2"/>
          <p:cNvSpPr>
            <a:spLocks noGrp="1"/>
          </p:cNvSpPr>
          <p:nvPr>
            <p:ph type="body"/>
          </p:nvPr>
        </p:nvSpPr>
        <p:spPr>
          <a:xfrm>
            <a:off x="700920" y="4415760"/>
            <a:ext cx="5607360" cy="4182480"/>
          </a:xfrm>
          <a:prstGeom prst="rect">
            <a:avLst/>
          </a:prstGeom>
        </p:spPr>
        <p:txBody>
          <a:bodyPr lIns="93240" tIns="46440" rIns="93240" bIns="46440"/>
          <a:lstStyle/>
          <a:p>
            <a:endParaRPr lang="bg-BG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CustomShape 1"/>
          <p:cNvSpPr/>
          <p:nvPr/>
        </p:nvSpPr>
        <p:spPr>
          <a:xfrm>
            <a:off x="3970800" y="8830080"/>
            <a:ext cx="3036600" cy="463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3240" tIns="46440" rIns="93240" bIns="46440" anchor="b"/>
          <a:lstStyle/>
          <a:p>
            <a:pPr algn="r">
              <a:lnSpc>
                <a:spcPct val="100000"/>
              </a:lnSpc>
            </a:pPr>
            <a:fld id="{D5DA86A2-B296-4563-A3A6-7E69A38F35FC}" type="slidenum">
              <a:rPr lang="bg-BG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ＭＳ Ｐゴシック"/>
              </a:rPr>
              <a:t>23</a:t>
            </a:fld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9" name="PlaceHolder 2"/>
          <p:cNvSpPr>
            <a:spLocks noGrp="1"/>
          </p:cNvSpPr>
          <p:nvPr>
            <p:ph type="body"/>
          </p:nvPr>
        </p:nvSpPr>
        <p:spPr>
          <a:xfrm>
            <a:off x="700920" y="4415760"/>
            <a:ext cx="5607360" cy="4182480"/>
          </a:xfrm>
          <a:prstGeom prst="rect">
            <a:avLst/>
          </a:prstGeom>
        </p:spPr>
        <p:txBody>
          <a:bodyPr lIns="93240" tIns="46440" rIns="93240" bIns="46440"/>
          <a:lstStyle/>
          <a:p>
            <a:endParaRPr lang="bg-BG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CustomShape 1"/>
          <p:cNvSpPr/>
          <p:nvPr/>
        </p:nvSpPr>
        <p:spPr>
          <a:xfrm>
            <a:off x="3970800" y="8830080"/>
            <a:ext cx="3036600" cy="463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3240" tIns="46440" rIns="93240" bIns="46440" anchor="b"/>
          <a:lstStyle/>
          <a:p>
            <a:pPr algn="r">
              <a:lnSpc>
                <a:spcPct val="100000"/>
              </a:lnSpc>
            </a:pPr>
            <a:fld id="{B43C324A-E2E1-4442-AE56-2FBE28F76090}" type="slidenum">
              <a:rPr lang="bg-BG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ＭＳ Ｐゴシック"/>
              </a:rPr>
              <a:t>24</a:t>
            </a:fld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1" name="PlaceHolder 2"/>
          <p:cNvSpPr>
            <a:spLocks noGrp="1"/>
          </p:cNvSpPr>
          <p:nvPr>
            <p:ph type="body"/>
          </p:nvPr>
        </p:nvSpPr>
        <p:spPr>
          <a:xfrm>
            <a:off x="700920" y="4415760"/>
            <a:ext cx="5607360" cy="4182480"/>
          </a:xfrm>
          <a:prstGeom prst="rect">
            <a:avLst/>
          </a:prstGeom>
        </p:spPr>
        <p:txBody>
          <a:bodyPr lIns="93240" tIns="46440" rIns="93240" bIns="46440"/>
          <a:lstStyle/>
          <a:p>
            <a:endParaRPr lang="bg-BG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CustomShape 1"/>
          <p:cNvSpPr/>
          <p:nvPr/>
        </p:nvSpPr>
        <p:spPr>
          <a:xfrm>
            <a:off x="3970800" y="8830080"/>
            <a:ext cx="3036600" cy="463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3240" tIns="46440" rIns="93240" bIns="46440" anchor="b"/>
          <a:lstStyle/>
          <a:p>
            <a:pPr algn="r">
              <a:lnSpc>
                <a:spcPct val="100000"/>
              </a:lnSpc>
            </a:pPr>
            <a:fld id="{730A8092-ACFA-42C2-B6CB-612D880F079D}" type="slidenum">
              <a:rPr lang="bg-BG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ＭＳ Ｐゴシック"/>
              </a:rPr>
              <a:t>26</a:t>
            </a:fld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3" name="PlaceHolder 2"/>
          <p:cNvSpPr>
            <a:spLocks noGrp="1"/>
          </p:cNvSpPr>
          <p:nvPr>
            <p:ph type="body"/>
          </p:nvPr>
        </p:nvSpPr>
        <p:spPr>
          <a:xfrm>
            <a:off x="700920" y="4415760"/>
            <a:ext cx="5607360" cy="4182480"/>
          </a:xfrm>
          <a:prstGeom prst="rect">
            <a:avLst/>
          </a:prstGeom>
        </p:spPr>
        <p:txBody>
          <a:bodyPr lIns="93240" tIns="46440" rIns="93240" bIns="46440"/>
          <a:lstStyle/>
          <a:p>
            <a:endParaRPr lang="bg-BG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CustomShape 1"/>
          <p:cNvSpPr/>
          <p:nvPr/>
        </p:nvSpPr>
        <p:spPr>
          <a:xfrm>
            <a:off x="3970800" y="8830080"/>
            <a:ext cx="3036600" cy="463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3240" tIns="46440" rIns="93240" bIns="46440" anchor="b"/>
          <a:lstStyle/>
          <a:p>
            <a:pPr algn="r">
              <a:lnSpc>
                <a:spcPct val="100000"/>
              </a:lnSpc>
            </a:pPr>
            <a:fld id="{D443C226-C321-4B33-8336-BA8D2D8CDFD3}" type="slidenum">
              <a:rPr lang="bg-BG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ＭＳ Ｐゴシック"/>
              </a:rPr>
              <a:t>27</a:t>
            </a:fld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5" name="PlaceHolder 2"/>
          <p:cNvSpPr>
            <a:spLocks noGrp="1"/>
          </p:cNvSpPr>
          <p:nvPr>
            <p:ph type="body"/>
          </p:nvPr>
        </p:nvSpPr>
        <p:spPr>
          <a:xfrm>
            <a:off x="700920" y="4415760"/>
            <a:ext cx="5607360" cy="4182480"/>
          </a:xfrm>
          <a:prstGeom prst="rect">
            <a:avLst/>
          </a:prstGeom>
        </p:spPr>
        <p:txBody>
          <a:bodyPr lIns="93240" tIns="46440" rIns="93240" bIns="46440"/>
          <a:lstStyle/>
          <a:p>
            <a:endParaRPr lang="bg-BG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CustomShape 1"/>
          <p:cNvSpPr/>
          <p:nvPr/>
        </p:nvSpPr>
        <p:spPr>
          <a:xfrm>
            <a:off x="3970800" y="8830080"/>
            <a:ext cx="3036600" cy="463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3240" tIns="46440" rIns="93240" bIns="46440" anchor="b"/>
          <a:lstStyle/>
          <a:p>
            <a:pPr algn="r">
              <a:lnSpc>
                <a:spcPct val="100000"/>
              </a:lnSpc>
            </a:pPr>
            <a:fld id="{33E9819D-61F8-4C7C-877C-DBFCCAF8CBE6}" type="slidenum">
              <a:rPr lang="bg-BG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ＭＳ Ｐゴシック"/>
              </a:rPr>
              <a:t>5</a:t>
            </a:fld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1" name="PlaceHolder 2"/>
          <p:cNvSpPr>
            <a:spLocks noGrp="1"/>
          </p:cNvSpPr>
          <p:nvPr>
            <p:ph type="body"/>
          </p:nvPr>
        </p:nvSpPr>
        <p:spPr>
          <a:xfrm>
            <a:off x="700920" y="4415760"/>
            <a:ext cx="5607360" cy="4182480"/>
          </a:xfrm>
          <a:prstGeom prst="rect">
            <a:avLst/>
          </a:prstGeom>
        </p:spPr>
        <p:txBody>
          <a:bodyPr lIns="93240" tIns="46440" rIns="93240" bIns="46440"/>
          <a:lstStyle/>
          <a:p>
            <a:endParaRPr lang="bg-BG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CustomShape 1"/>
          <p:cNvSpPr/>
          <p:nvPr/>
        </p:nvSpPr>
        <p:spPr>
          <a:xfrm>
            <a:off x="3970800" y="8830080"/>
            <a:ext cx="3036600" cy="463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3240" tIns="46440" rIns="93240" bIns="46440" anchor="b"/>
          <a:lstStyle/>
          <a:p>
            <a:pPr algn="r">
              <a:lnSpc>
                <a:spcPct val="100000"/>
              </a:lnSpc>
            </a:pPr>
            <a:fld id="{8678EC5C-3C90-4050-86B4-BF23024598C4}" type="slidenum">
              <a:rPr lang="bg-BG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ＭＳ Ｐゴシック"/>
              </a:rPr>
              <a:t>30</a:t>
            </a:fld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7" name="PlaceHolder 2"/>
          <p:cNvSpPr>
            <a:spLocks noGrp="1"/>
          </p:cNvSpPr>
          <p:nvPr>
            <p:ph type="body"/>
          </p:nvPr>
        </p:nvSpPr>
        <p:spPr>
          <a:xfrm>
            <a:off x="700920" y="4415760"/>
            <a:ext cx="5607360" cy="4182480"/>
          </a:xfrm>
          <a:prstGeom prst="rect">
            <a:avLst/>
          </a:prstGeom>
        </p:spPr>
        <p:txBody>
          <a:bodyPr lIns="93240" tIns="46440" rIns="93240" bIns="46440"/>
          <a:lstStyle/>
          <a:p>
            <a:endParaRPr lang="bg-BG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CustomShape 1"/>
          <p:cNvSpPr/>
          <p:nvPr/>
        </p:nvSpPr>
        <p:spPr>
          <a:xfrm>
            <a:off x="3970800" y="8830080"/>
            <a:ext cx="3036600" cy="463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3240" tIns="46440" rIns="93240" bIns="46440" anchor="b"/>
          <a:lstStyle/>
          <a:p>
            <a:pPr algn="r">
              <a:lnSpc>
                <a:spcPct val="100000"/>
              </a:lnSpc>
            </a:pPr>
            <a:fld id="{942CC7B6-AE18-4E04-95E4-3788F121BE6F}" type="slidenum">
              <a:rPr lang="bg-BG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ＭＳ Ｐゴシック"/>
              </a:rPr>
              <a:t>31</a:t>
            </a:fld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9" name="PlaceHolder 2"/>
          <p:cNvSpPr>
            <a:spLocks noGrp="1"/>
          </p:cNvSpPr>
          <p:nvPr>
            <p:ph type="body"/>
          </p:nvPr>
        </p:nvSpPr>
        <p:spPr>
          <a:xfrm>
            <a:off x="700920" y="4415760"/>
            <a:ext cx="5607360" cy="4182480"/>
          </a:xfrm>
          <a:prstGeom prst="rect">
            <a:avLst/>
          </a:prstGeom>
        </p:spPr>
        <p:txBody>
          <a:bodyPr lIns="93240" tIns="46440" rIns="93240" bIns="46440"/>
          <a:lstStyle/>
          <a:p>
            <a:endParaRPr lang="bg-BG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CustomShape 1"/>
          <p:cNvSpPr/>
          <p:nvPr/>
        </p:nvSpPr>
        <p:spPr>
          <a:xfrm>
            <a:off x="3970800" y="8830080"/>
            <a:ext cx="3036600" cy="463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3240" tIns="46440" rIns="93240" bIns="46440" anchor="b"/>
          <a:lstStyle/>
          <a:p>
            <a:pPr algn="r">
              <a:lnSpc>
                <a:spcPct val="100000"/>
              </a:lnSpc>
            </a:pPr>
            <a:fld id="{3F4BF4A7-48F7-42E2-BBFF-DE62C9AAD044}" type="slidenum">
              <a:rPr lang="bg-BG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ＭＳ Ｐゴシック"/>
              </a:rPr>
              <a:t>32</a:t>
            </a:fld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11" name="PlaceHolder 2"/>
          <p:cNvSpPr>
            <a:spLocks noGrp="1"/>
          </p:cNvSpPr>
          <p:nvPr>
            <p:ph type="body"/>
          </p:nvPr>
        </p:nvSpPr>
        <p:spPr>
          <a:xfrm>
            <a:off x="700920" y="4415760"/>
            <a:ext cx="5607360" cy="4182480"/>
          </a:xfrm>
          <a:prstGeom prst="rect">
            <a:avLst/>
          </a:prstGeom>
        </p:spPr>
        <p:txBody>
          <a:bodyPr lIns="93240" tIns="46440" rIns="93240" bIns="46440"/>
          <a:lstStyle/>
          <a:p>
            <a:endParaRPr lang="bg-BG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CustomShape 1"/>
          <p:cNvSpPr/>
          <p:nvPr/>
        </p:nvSpPr>
        <p:spPr>
          <a:xfrm>
            <a:off x="3970800" y="8830080"/>
            <a:ext cx="3036600" cy="463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3240" tIns="46440" rIns="93240" bIns="46440" anchor="b"/>
          <a:lstStyle/>
          <a:p>
            <a:pPr algn="r">
              <a:lnSpc>
                <a:spcPct val="100000"/>
              </a:lnSpc>
            </a:pPr>
            <a:fld id="{F73DE64B-016E-463A-A70E-43D7458DB628}" type="slidenum">
              <a:rPr lang="bg-BG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ＭＳ Ｐゴシック"/>
              </a:rPr>
              <a:t>33</a:t>
            </a:fld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13" name="PlaceHolder 2"/>
          <p:cNvSpPr>
            <a:spLocks noGrp="1"/>
          </p:cNvSpPr>
          <p:nvPr>
            <p:ph type="body"/>
          </p:nvPr>
        </p:nvSpPr>
        <p:spPr>
          <a:xfrm>
            <a:off x="700920" y="4415760"/>
            <a:ext cx="5607360" cy="4182480"/>
          </a:xfrm>
          <a:prstGeom prst="rect">
            <a:avLst/>
          </a:prstGeom>
        </p:spPr>
        <p:txBody>
          <a:bodyPr lIns="93240" tIns="46440" rIns="93240" bIns="46440"/>
          <a:lstStyle/>
          <a:p>
            <a:endParaRPr lang="bg-BG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CustomShape 1"/>
          <p:cNvSpPr/>
          <p:nvPr/>
        </p:nvSpPr>
        <p:spPr>
          <a:xfrm>
            <a:off x="3970800" y="8830080"/>
            <a:ext cx="3036600" cy="463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3240" tIns="46440" rIns="93240" bIns="46440" anchor="b"/>
          <a:lstStyle/>
          <a:p>
            <a:pPr algn="r">
              <a:lnSpc>
                <a:spcPct val="100000"/>
              </a:lnSpc>
            </a:pPr>
            <a:fld id="{86AE07BC-149A-4FAF-BC95-90218C1AE130}" type="slidenum">
              <a:rPr lang="bg-BG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ＭＳ Ｐゴシック"/>
              </a:rPr>
              <a:t>34</a:t>
            </a:fld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15" name="PlaceHolder 2"/>
          <p:cNvSpPr>
            <a:spLocks noGrp="1"/>
          </p:cNvSpPr>
          <p:nvPr>
            <p:ph type="body"/>
          </p:nvPr>
        </p:nvSpPr>
        <p:spPr>
          <a:xfrm>
            <a:off x="700920" y="4415760"/>
            <a:ext cx="5607360" cy="4182480"/>
          </a:xfrm>
          <a:prstGeom prst="rect">
            <a:avLst/>
          </a:prstGeom>
        </p:spPr>
        <p:txBody>
          <a:bodyPr lIns="93240" tIns="46440" rIns="93240" bIns="46440"/>
          <a:lstStyle/>
          <a:p>
            <a:endParaRPr lang="bg-BG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CustomShape 1"/>
          <p:cNvSpPr/>
          <p:nvPr/>
        </p:nvSpPr>
        <p:spPr>
          <a:xfrm>
            <a:off x="3970800" y="8830080"/>
            <a:ext cx="3036600" cy="463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3240" tIns="46440" rIns="93240" bIns="46440" anchor="b"/>
          <a:lstStyle/>
          <a:p>
            <a:pPr algn="r">
              <a:lnSpc>
                <a:spcPct val="100000"/>
              </a:lnSpc>
            </a:pPr>
            <a:fld id="{22DFE4E8-1D31-400A-9B8A-256D104EFA99}" type="slidenum">
              <a:rPr lang="bg-BG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ＭＳ Ｐゴシック"/>
              </a:rPr>
              <a:t>6</a:t>
            </a:fld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3" name="PlaceHolder 2"/>
          <p:cNvSpPr>
            <a:spLocks noGrp="1"/>
          </p:cNvSpPr>
          <p:nvPr>
            <p:ph type="body"/>
          </p:nvPr>
        </p:nvSpPr>
        <p:spPr>
          <a:xfrm>
            <a:off x="700920" y="4415760"/>
            <a:ext cx="5607360" cy="4182480"/>
          </a:xfrm>
          <a:prstGeom prst="rect">
            <a:avLst/>
          </a:prstGeom>
        </p:spPr>
        <p:txBody>
          <a:bodyPr lIns="93240" tIns="46440" rIns="93240" bIns="46440"/>
          <a:lstStyle/>
          <a:p>
            <a:endParaRPr lang="bg-BG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CustomShape 1"/>
          <p:cNvSpPr/>
          <p:nvPr/>
        </p:nvSpPr>
        <p:spPr>
          <a:xfrm>
            <a:off x="3970800" y="8830080"/>
            <a:ext cx="3036600" cy="463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3240" tIns="46440" rIns="93240" bIns="46440" anchor="b"/>
          <a:lstStyle/>
          <a:p>
            <a:pPr algn="r">
              <a:lnSpc>
                <a:spcPct val="100000"/>
              </a:lnSpc>
            </a:pPr>
            <a:fld id="{18BB8A88-B49B-464D-9909-2C38447720F0}" type="slidenum">
              <a:rPr lang="bg-BG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ＭＳ Ｐゴシック"/>
              </a:rPr>
              <a:t>7</a:t>
            </a:fld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5" name="PlaceHolder 2"/>
          <p:cNvSpPr>
            <a:spLocks noGrp="1"/>
          </p:cNvSpPr>
          <p:nvPr>
            <p:ph type="body"/>
          </p:nvPr>
        </p:nvSpPr>
        <p:spPr>
          <a:xfrm>
            <a:off x="700920" y="4415760"/>
            <a:ext cx="5607360" cy="4182480"/>
          </a:xfrm>
          <a:prstGeom prst="rect">
            <a:avLst/>
          </a:prstGeom>
        </p:spPr>
        <p:txBody>
          <a:bodyPr lIns="93240" tIns="46440" rIns="93240" bIns="46440"/>
          <a:lstStyle/>
          <a:p>
            <a:endParaRPr lang="bg-BG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CustomShape 1"/>
          <p:cNvSpPr/>
          <p:nvPr/>
        </p:nvSpPr>
        <p:spPr>
          <a:xfrm>
            <a:off x="3970800" y="8830080"/>
            <a:ext cx="3036600" cy="463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3240" tIns="46440" rIns="93240" bIns="46440" anchor="b"/>
          <a:lstStyle/>
          <a:p>
            <a:pPr algn="r">
              <a:lnSpc>
                <a:spcPct val="100000"/>
              </a:lnSpc>
            </a:pPr>
            <a:fld id="{53BC0287-93CB-4DFA-ABC3-D018E799F9D5}" type="slidenum">
              <a:rPr lang="bg-BG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ＭＳ Ｐゴシック"/>
              </a:rPr>
              <a:t>8</a:t>
            </a:fld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7" name="PlaceHolder 2"/>
          <p:cNvSpPr>
            <a:spLocks noGrp="1"/>
          </p:cNvSpPr>
          <p:nvPr>
            <p:ph type="body"/>
          </p:nvPr>
        </p:nvSpPr>
        <p:spPr>
          <a:xfrm>
            <a:off x="700920" y="4415760"/>
            <a:ext cx="5607360" cy="4182480"/>
          </a:xfrm>
          <a:prstGeom prst="rect">
            <a:avLst/>
          </a:prstGeom>
        </p:spPr>
        <p:txBody>
          <a:bodyPr lIns="93240" tIns="46440" rIns="93240" bIns="46440"/>
          <a:lstStyle/>
          <a:p>
            <a:endParaRPr lang="bg-BG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CustomShape 1"/>
          <p:cNvSpPr/>
          <p:nvPr/>
        </p:nvSpPr>
        <p:spPr>
          <a:xfrm>
            <a:off x="3970800" y="8830080"/>
            <a:ext cx="3036600" cy="463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3240" tIns="46440" rIns="93240" bIns="46440" anchor="b"/>
          <a:lstStyle/>
          <a:p>
            <a:pPr algn="r">
              <a:lnSpc>
                <a:spcPct val="100000"/>
              </a:lnSpc>
            </a:pPr>
            <a:fld id="{6837C24F-986C-491F-83DB-92AC94B4C5B1}" type="slidenum">
              <a:rPr lang="bg-BG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ＭＳ Ｐゴシック"/>
              </a:rPr>
              <a:t>9</a:t>
            </a:fld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9" name="PlaceHolder 2"/>
          <p:cNvSpPr>
            <a:spLocks noGrp="1"/>
          </p:cNvSpPr>
          <p:nvPr>
            <p:ph type="body"/>
          </p:nvPr>
        </p:nvSpPr>
        <p:spPr>
          <a:xfrm>
            <a:off x="700920" y="4415760"/>
            <a:ext cx="5607360" cy="4182480"/>
          </a:xfrm>
          <a:prstGeom prst="rect">
            <a:avLst/>
          </a:prstGeom>
        </p:spPr>
        <p:txBody>
          <a:bodyPr lIns="93240" tIns="46440" rIns="93240" bIns="46440"/>
          <a:lstStyle/>
          <a:p>
            <a:endParaRPr lang="bg-BG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CustomShape 1"/>
          <p:cNvSpPr/>
          <p:nvPr/>
        </p:nvSpPr>
        <p:spPr>
          <a:xfrm>
            <a:off x="3970800" y="8830080"/>
            <a:ext cx="3036600" cy="463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3240" tIns="46440" rIns="93240" bIns="46440" anchor="b"/>
          <a:lstStyle/>
          <a:p>
            <a:pPr algn="r">
              <a:lnSpc>
                <a:spcPct val="100000"/>
              </a:lnSpc>
            </a:pPr>
            <a:fld id="{65755092-4A06-45D7-80FF-E14F3FB9CD93}" type="slidenum">
              <a:rPr lang="bg-BG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ＭＳ Ｐゴシック"/>
              </a:rPr>
              <a:t>12</a:t>
            </a:fld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1" name="PlaceHolder 2"/>
          <p:cNvSpPr>
            <a:spLocks noGrp="1"/>
          </p:cNvSpPr>
          <p:nvPr>
            <p:ph type="body"/>
          </p:nvPr>
        </p:nvSpPr>
        <p:spPr>
          <a:xfrm>
            <a:off x="700920" y="4415760"/>
            <a:ext cx="5607360" cy="4182480"/>
          </a:xfrm>
          <a:prstGeom prst="rect">
            <a:avLst/>
          </a:prstGeom>
        </p:spPr>
        <p:txBody>
          <a:bodyPr lIns="93240" tIns="46440" rIns="93240" bIns="46440"/>
          <a:lstStyle/>
          <a:p>
            <a:endParaRPr lang="bg-BG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CustomShape 1"/>
          <p:cNvSpPr/>
          <p:nvPr/>
        </p:nvSpPr>
        <p:spPr>
          <a:xfrm>
            <a:off x="3970800" y="8830080"/>
            <a:ext cx="3036600" cy="463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3240" tIns="46440" rIns="93240" bIns="46440" anchor="b"/>
          <a:lstStyle/>
          <a:p>
            <a:pPr algn="r">
              <a:lnSpc>
                <a:spcPct val="100000"/>
              </a:lnSpc>
            </a:pPr>
            <a:fld id="{83D89B25-36BD-4888-9C10-948E2CF65F60}" type="slidenum">
              <a:rPr lang="bg-BG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ＭＳ Ｐゴシック"/>
              </a:rPr>
              <a:t>13</a:t>
            </a:fld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3" name="PlaceHolder 2"/>
          <p:cNvSpPr>
            <a:spLocks noGrp="1"/>
          </p:cNvSpPr>
          <p:nvPr>
            <p:ph type="body"/>
          </p:nvPr>
        </p:nvSpPr>
        <p:spPr>
          <a:xfrm>
            <a:off x="700920" y="4415760"/>
            <a:ext cx="5607360" cy="4182480"/>
          </a:xfrm>
          <a:prstGeom prst="rect">
            <a:avLst/>
          </a:prstGeom>
        </p:spPr>
        <p:txBody>
          <a:bodyPr lIns="93240" tIns="46440" rIns="93240" bIns="46440"/>
          <a:lstStyle/>
          <a:p>
            <a:endParaRPr lang="bg-BG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CustomShape 1"/>
          <p:cNvSpPr/>
          <p:nvPr/>
        </p:nvSpPr>
        <p:spPr>
          <a:xfrm>
            <a:off x="3970800" y="8830080"/>
            <a:ext cx="3036600" cy="463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3240" tIns="46440" rIns="93240" bIns="46440" anchor="b"/>
          <a:lstStyle/>
          <a:p>
            <a:pPr algn="r">
              <a:lnSpc>
                <a:spcPct val="100000"/>
              </a:lnSpc>
            </a:pPr>
            <a:fld id="{D2DF596C-C97D-4D3D-947E-359DFC1B9D98}" type="slidenum">
              <a:rPr lang="bg-BG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ＭＳ Ｐゴシック"/>
              </a:rPr>
              <a:t>14</a:t>
            </a:fld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5" name="PlaceHolder 2"/>
          <p:cNvSpPr>
            <a:spLocks noGrp="1"/>
          </p:cNvSpPr>
          <p:nvPr>
            <p:ph type="body"/>
          </p:nvPr>
        </p:nvSpPr>
        <p:spPr>
          <a:xfrm>
            <a:off x="700920" y="4415760"/>
            <a:ext cx="5607360" cy="4182480"/>
          </a:xfrm>
          <a:prstGeom prst="rect">
            <a:avLst/>
          </a:prstGeom>
        </p:spPr>
        <p:txBody>
          <a:bodyPr lIns="93240" tIns="46440" rIns="93240" bIns="46440"/>
          <a:lstStyle/>
          <a:p>
            <a:endParaRPr lang="bg-BG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6" name="Picture 35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37" name="Picture 36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3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7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1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9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73" name="Picture 72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74" name="Picture 73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0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6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9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10" name="Picture 109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111" name="Picture 110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8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3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4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7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48" name="Picture 147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149" name="Picture 148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4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4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5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9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3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6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1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4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85" name="Picture 184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186" name="Picture 185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3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stomShape 1"/>
          <p:cNvSpPr/>
          <p:nvPr/>
        </p:nvSpPr>
        <p:spPr>
          <a:xfrm>
            <a:off x="5130720" y="6186600"/>
            <a:ext cx="3974040" cy="622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bg-BG" sz="1000" b="1" strike="noStrike" cap="all" spc="-1">
                <a:solidFill>
                  <a:srgbClr val="F2F2F2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тренинг семинар за елект президенти и секретари, 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bg-BG" sz="1100" b="1" strike="noStrike" cap="all" spc="-1">
                <a:solidFill>
                  <a:srgbClr val="F2F2F2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10-12 </a:t>
            </a:r>
            <a:r>
              <a:rPr lang="bg-BG" sz="1100" b="1" strike="noStrike" spc="-1">
                <a:solidFill>
                  <a:srgbClr val="F2F2F2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март </a:t>
            </a:r>
            <a:r>
              <a:rPr lang="bg-BG" sz="1100" b="1" strike="noStrike" cap="all" spc="-1">
                <a:solidFill>
                  <a:srgbClr val="F2F2F2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2017, </a:t>
            </a:r>
            <a:r>
              <a:rPr lang="bg-BG" sz="1100" b="1" strike="noStrike" spc="-1">
                <a:solidFill>
                  <a:srgbClr val="F2F2F2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хотел „Калина Палас“, гр. Трявна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" name="CustomShape 2"/>
          <p:cNvSpPr/>
          <p:nvPr/>
        </p:nvSpPr>
        <p:spPr>
          <a:xfrm>
            <a:off x="5130720" y="6186600"/>
            <a:ext cx="3974040" cy="622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bg-BG" sz="1000" b="1" strike="noStrike" cap="all" spc="-1">
                <a:solidFill>
                  <a:srgbClr val="F2F2F2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тренинг семинар за елект президенти и секретари, 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bg-BG" sz="1100" b="1" strike="noStrike" cap="all" spc="-1">
                <a:solidFill>
                  <a:srgbClr val="F2F2F2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10-12 </a:t>
            </a:r>
            <a:r>
              <a:rPr lang="bg-BG" sz="1100" b="1" strike="noStrike" spc="-1">
                <a:solidFill>
                  <a:srgbClr val="F2F2F2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март </a:t>
            </a:r>
            <a:r>
              <a:rPr lang="bg-BG" sz="1100" b="1" strike="noStrike" cap="all" spc="-1">
                <a:solidFill>
                  <a:srgbClr val="F2F2F2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2017, </a:t>
            </a:r>
            <a:r>
              <a:rPr lang="bg-BG" sz="1100" b="1" strike="noStrike" spc="-1">
                <a:solidFill>
                  <a:srgbClr val="F2F2F2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хотел „Калина Палас“, гр. Трявна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8880" cy="397692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outline text format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bg-BG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 Outline Level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Third Outline Level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bg-BG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Fourth Outline Level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Fifth Outline Level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Sixth Outline Level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9F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CustomShape 1"/>
          <p:cNvSpPr/>
          <p:nvPr/>
        </p:nvSpPr>
        <p:spPr>
          <a:xfrm>
            <a:off x="5130720" y="6186600"/>
            <a:ext cx="3974040" cy="622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bg-BG" sz="1000" b="1" strike="noStrike" cap="all" spc="-1">
                <a:solidFill>
                  <a:srgbClr val="005DAA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тренинг семинар за елект президенти и секретари, 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bg-BG" sz="1100" b="1" strike="noStrike" cap="all" spc="-1">
                <a:solidFill>
                  <a:srgbClr val="005DAA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10-12 </a:t>
            </a:r>
            <a:r>
              <a:rPr lang="bg-BG" sz="1100" b="1" strike="noStrike" spc="-1">
                <a:solidFill>
                  <a:srgbClr val="005DAA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март </a:t>
            </a:r>
            <a:r>
              <a:rPr lang="bg-BG" sz="1100" b="1" strike="noStrike" cap="all" spc="-1">
                <a:solidFill>
                  <a:srgbClr val="005DAA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2017, </a:t>
            </a:r>
            <a:r>
              <a:rPr lang="bg-BG" sz="1100" b="1" strike="noStrike" spc="-1">
                <a:solidFill>
                  <a:srgbClr val="005DAA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хотел „Калина Палас“, гр. Трявна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bg-BG" sz="4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title text format</a:t>
            </a:r>
          </a:p>
        </p:txBody>
      </p:sp>
      <p:sp>
        <p:nvSpPr>
          <p:cNvPr id="40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outline text format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bg-BG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 Outline Level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Third Outline Level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bg-BG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Fourth Outline Level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Fifth Outline Level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Sixth Outline Level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CustomShape 1"/>
          <p:cNvSpPr/>
          <p:nvPr/>
        </p:nvSpPr>
        <p:spPr>
          <a:xfrm>
            <a:off x="5130720" y="6186600"/>
            <a:ext cx="3974040" cy="622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bg-BG" sz="1000" b="1" strike="noStrike" cap="all" spc="-1">
                <a:solidFill>
                  <a:srgbClr val="005DAA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тренинг семинар за елект президенти и секретари, 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bg-BG" sz="1100" b="1" strike="noStrike" cap="all" spc="-1">
                <a:solidFill>
                  <a:srgbClr val="005DAA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10-12 </a:t>
            </a:r>
            <a:r>
              <a:rPr lang="bg-BG" sz="1100" b="1" strike="noStrike" spc="-1">
                <a:solidFill>
                  <a:srgbClr val="005DAA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март </a:t>
            </a:r>
            <a:r>
              <a:rPr lang="bg-BG" sz="1100" b="1" strike="noStrike" cap="all" spc="-1">
                <a:solidFill>
                  <a:srgbClr val="005DAA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2017, </a:t>
            </a:r>
            <a:r>
              <a:rPr lang="bg-BG" sz="1100" b="1" strike="noStrike" spc="-1">
                <a:solidFill>
                  <a:srgbClr val="005DAA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хотел „Калина Палас“, гр. Трявна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bg-BG" sz="4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title text format</a:t>
            </a: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outline text format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bg-BG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 Outline Level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Third Outline Level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bg-BG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Fourth Outline Level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Fifth Outline Level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Sixth Outline Level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/>
    <p:bodyStyle/>
    <p:otherStyle/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CustomShape 1"/>
          <p:cNvSpPr/>
          <p:nvPr/>
        </p:nvSpPr>
        <p:spPr>
          <a:xfrm>
            <a:off x="5130720" y="6186600"/>
            <a:ext cx="3974040" cy="622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bg-BG" sz="1000" b="1" strike="noStrike" cap="all" spc="-1">
                <a:solidFill>
                  <a:srgbClr val="F2F2F2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тренинг семинар за елект президенти и секретари, 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bg-BG" sz="1100" b="1" strike="noStrike" cap="all" spc="-1">
                <a:solidFill>
                  <a:srgbClr val="F2F2F2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10-12 </a:t>
            </a:r>
            <a:r>
              <a:rPr lang="bg-BG" sz="1100" b="1" strike="noStrike" spc="-1">
                <a:solidFill>
                  <a:srgbClr val="F2F2F2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март </a:t>
            </a:r>
            <a:r>
              <a:rPr lang="bg-BG" sz="1100" b="1" strike="noStrike" cap="all" spc="-1">
                <a:solidFill>
                  <a:srgbClr val="F2F2F2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2017, </a:t>
            </a:r>
            <a:r>
              <a:rPr lang="bg-BG" sz="1100" b="1" strike="noStrike" spc="-1">
                <a:solidFill>
                  <a:srgbClr val="F2F2F2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хотел „Калина Палас“, гр. Трявна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3" name="CustomShape 2"/>
          <p:cNvSpPr/>
          <p:nvPr/>
        </p:nvSpPr>
        <p:spPr>
          <a:xfrm>
            <a:off x="5130720" y="6186600"/>
            <a:ext cx="3974040" cy="622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bg-BG" sz="1000" b="1" strike="noStrike" cap="all" spc="-1">
                <a:solidFill>
                  <a:srgbClr val="F2F2F2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тренинг семинар за елект президенти и секретари, 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bg-BG" sz="1100" b="1" strike="noStrike" cap="all" spc="-1">
                <a:solidFill>
                  <a:srgbClr val="F2F2F2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10-12 </a:t>
            </a:r>
            <a:r>
              <a:rPr lang="bg-BG" sz="1100" b="1" strike="noStrike" spc="-1">
                <a:solidFill>
                  <a:srgbClr val="F2F2F2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март </a:t>
            </a:r>
            <a:r>
              <a:rPr lang="bg-BG" sz="1100" b="1" strike="noStrike" cap="all" spc="-1">
                <a:solidFill>
                  <a:srgbClr val="F2F2F2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2017, </a:t>
            </a:r>
            <a:r>
              <a:rPr lang="bg-BG" sz="1100" b="1" strike="noStrike" spc="-1">
                <a:solidFill>
                  <a:srgbClr val="F2F2F2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хотел „Калина Палас“, гр. Трявна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4" name="PlaceHolder 3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bg-BG" sz="4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title text format</a:t>
            </a:r>
          </a:p>
        </p:txBody>
      </p:sp>
      <p:sp>
        <p:nvSpPr>
          <p:cNvPr id="115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outline text format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bg-BG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 Outline Level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Third Outline Level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bg-BG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Fourth Outline Level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Fifth Outline Level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Sixth Outline Level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/>
    <p:bodyStyle/>
    <p:otherStyle/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CustomShape 1"/>
          <p:cNvSpPr/>
          <p:nvPr/>
        </p:nvSpPr>
        <p:spPr>
          <a:xfrm>
            <a:off x="5130720" y="6186600"/>
            <a:ext cx="3974040" cy="622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bg-BG" sz="1000" b="1" strike="noStrike" cap="all" spc="-1">
                <a:solidFill>
                  <a:srgbClr val="005DAA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тренинг семинар за елект президенти и секретари, 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bg-BG" sz="1100" b="1" strike="noStrike" cap="all" spc="-1">
                <a:solidFill>
                  <a:srgbClr val="005DAA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10-12 </a:t>
            </a:r>
            <a:r>
              <a:rPr lang="bg-BG" sz="1100" b="1" strike="noStrike" spc="-1">
                <a:solidFill>
                  <a:srgbClr val="005DAA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март </a:t>
            </a:r>
            <a:r>
              <a:rPr lang="bg-BG" sz="1100" b="1" strike="noStrike" cap="all" spc="-1">
                <a:solidFill>
                  <a:srgbClr val="005DAA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2017, </a:t>
            </a:r>
            <a:r>
              <a:rPr lang="bg-BG" sz="1100" b="1" strike="noStrike" spc="-1">
                <a:solidFill>
                  <a:srgbClr val="005DAA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</a:rPr>
              <a:t>хотел „Калина Палас“, гр. Трявна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1" name="PlaceHolder 2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bg-BG" sz="4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title text format</a:t>
            </a:r>
          </a:p>
        </p:txBody>
      </p:sp>
      <p:sp>
        <p:nvSpPr>
          <p:cNvPr id="152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outline text format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bg-BG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 Outline Level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Third Outline Level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bg-BG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Fourth Outline Level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Fifth Outline Level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Sixth Outline Level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CustomShape 1"/>
          <p:cNvSpPr/>
          <p:nvPr/>
        </p:nvSpPr>
        <p:spPr>
          <a:xfrm>
            <a:off x="189000" y="1696680"/>
            <a:ext cx="4971600" cy="2435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80000"/>
              </a:lnSpc>
            </a:pPr>
            <a:r>
              <a:rPr lang="bg-BG" sz="5400" b="1" strike="noStrike" spc="-143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 Narrow Bold"/>
                <a:ea typeface="DejaVu Sans"/>
              </a:rPr>
              <a:t>Планиране на ротарианската година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3" name="CustomShape 2"/>
          <p:cNvSpPr/>
          <p:nvPr/>
        </p:nvSpPr>
        <p:spPr>
          <a:xfrm>
            <a:off x="321840" y="4181400"/>
            <a:ext cx="4469400" cy="497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36000" tIns="36000" rIns="36000" bIns="36000"/>
          <a:lstStyle/>
          <a:p>
            <a:pPr>
              <a:lnSpc>
                <a:spcPct val="100000"/>
              </a:lnSpc>
            </a:pPr>
            <a:r>
              <a:rPr lang="bg-BG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СПАС ПОПОВ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bg-BG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Асистент Дистрикт Гуверньор - Зона VIII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CustomShape 1"/>
          <p:cNvSpPr/>
          <p:nvPr/>
        </p:nvSpPr>
        <p:spPr>
          <a:xfrm>
            <a:off x="189000" y="1696680"/>
            <a:ext cx="4971600" cy="2435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80000"/>
              </a:lnSpc>
            </a:pPr>
            <a:r>
              <a:rPr lang="bg-BG" sz="5400" b="1" strike="noStrike" spc="-143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 Narrow Bold"/>
                <a:ea typeface="DejaVu Sans"/>
              </a:rPr>
              <a:t>КОМИСИИ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5" name="CustomShape 2"/>
          <p:cNvSpPr/>
          <p:nvPr/>
        </p:nvSpPr>
        <p:spPr>
          <a:xfrm>
            <a:off x="189000" y="3427200"/>
            <a:ext cx="4971600" cy="1659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90000"/>
              </a:lnSpc>
            </a:pPr>
            <a:r>
              <a:rPr lang="bg-BG" sz="36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Необходими комисии в един Ротари клуб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CustomShape 1"/>
          <p:cNvSpPr/>
          <p:nvPr/>
        </p:nvSpPr>
        <p:spPr>
          <a:xfrm>
            <a:off x="219960" y="1518480"/>
            <a:ext cx="8731800" cy="4308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7" name="CustomShape 2"/>
          <p:cNvSpPr/>
          <p:nvPr/>
        </p:nvSpPr>
        <p:spPr>
          <a:xfrm>
            <a:off x="189000" y="225360"/>
            <a:ext cx="8762760" cy="873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80000"/>
              </a:lnSpc>
            </a:pPr>
            <a:r>
              <a:rPr lang="bg-BG" sz="36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 Narrow Bold"/>
                <a:ea typeface="DejaVu Sans"/>
              </a:rPr>
              <a:t>Необходими комисии в един 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80000"/>
              </a:lnSpc>
            </a:pPr>
            <a:r>
              <a:rPr lang="bg-BG" sz="36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 Narrow Bold"/>
                <a:ea typeface="DejaVu Sans"/>
              </a:rPr>
              <a:t>Ротари клуб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8" name="CustomShape 3"/>
          <p:cNvSpPr/>
          <p:nvPr/>
        </p:nvSpPr>
        <p:spPr>
          <a:xfrm>
            <a:off x="307800" y="1454040"/>
            <a:ext cx="8579520" cy="2413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3080" indent="-342000">
              <a:lnSpc>
                <a:spcPct val="100000"/>
              </a:lnSpc>
              <a:buClr>
                <a:srgbClr val="585858"/>
              </a:buClr>
              <a:buFont typeface="Arial"/>
              <a:buChar char="•"/>
            </a:pPr>
            <a:r>
              <a:rPr lang="bg-BG" sz="2800" b="0" strike="noStrike" spc="-1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Комисия по клубна администрация</a:t>
            </a:r>
            <a:endParaRPr lang="bg-BG" sz="1600" b="0" strike="noStrike" spc="-1" dirty="0">
              <a:solidFill>
                <a:schemeClr val="bg1">
                  <a:lumMod val="95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  <a:buClr>
                <a:srgbClr val="585858"/>
              </a:buClr>
              <a:buFont typeface="Arial"/>
              <a:buChar char="•"/>
            </a:pPr>
            <a:r>
              <a:rPr lang="bg-BG" sz="2800" b="0" strike="noStrike" spc="-1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Комисия по членството</a:t>
            </a:r>
            <a:endParaRPr lang="bg-BG" sz="1600" b="0" strike="noStrike" spc="-1" dirty="0">
              <a:solidFill>
                <a:schemeClr val="bg1">
                  <a:lumMod val="95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  <a:buClr>
                <a:srgbClr val="585858"/>
              </a:buClr>
              <a:buFont typeface="Arial"/>
              <a:buChar char="•"/>
            </a:pPr>
            <a:r>
              <a:rPr lang="bg-BG" sz="2800" b="0" strike="noStrike" spc="-1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Комисия за връзка с обществеността</a:t>
            </a:r>
            <a:endParaRPr lang="bg-BG" sz="1600" b="0" strike="noStrike" spc="-1" dirty="0">
              <a:solidFill>
                <a:schemeClr val="bg1">
                  <a:lumMod val="95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  <a:buClr>
                <a:srgbClr val="585858"/>
              </a:buClr>
              <a:buFont typeface="Arial"/>
              <a:buChar char="•"/>
            </a:pPr>
            <a:r>
              <a:rPr lang="bg-BG" sz="2800" b="0" strike="noStrike" spc="-1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Комисия за проекти за служба на обществото</a:t>
            </a:r>
            <a:endParaRPr lang="bg-BG" sz="1600" b="0" strike="noStrike" spc="-1" dirty="0">
              <a:solidFill>
                <a:schemeClr val="bg1">
                  <a:lumMod val="95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  <a:buClr>
                <a:srgbClr val="585858"/>
              </a:buClr>
              <a:buFont typeface="Arial"/>
              <a:buChar char="•"/>
            </a:pPr>
            <a:r>
              <a:rPr lang="bg-BG" sz="2800" b="0" strike="noStrike" spc="-1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Комисия за Фондация Ротари</a:t>
            </a:r>
            <a:endParaRPr lang="bg-BG" sz="1600" b="0" strike="noStrike" spc="-1" dirty="0">
              <a:solidFill>
                <a:schemeClr val="bg1">
                  <a:lumMod val="95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  <a:buClr>
                <a:srgbClr val="585858"/>
              </a:buClr>
              <a:buFont typeface="Arial"/>
              <a:buChar char="•"/>
            </a:pPr>
            <a:r>
              <a:rPr lang="bg-BG" sz="2800" b="0" strike="noStrike" spc="-1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Комисия за младите поколения</a:t>
            </a:r>
            <a:endParaRPr lang="bg-BG" sz="1600" b="0" strike="noStrike" spc="-1" dirty="0">
              <a:solidFill>
                <a:schemeClr val="bg1">
                  <a:lumMod val="95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  <a:buClr>
                <a:srgbClr val="585858"/>
              </a:buClr>
              <a:buFont typeface="Arial"/>
              <a:buChar char="•"/>
            </a:pPr>
            <a:r>
              <a:rPr lang="bg-BG" sz="2800" b="0" strike="noStrike" spc="-1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Комисия за международна дейност</a:t>
            </a:r>
            <a:endParaRPr lang="bg-BG" sz="1600" b="0" strike="noStrike" spc="-1" dirty="0">
              <a:solidFill>
                <a:schemeClr val="bg1">
                  <a:lumMod val="95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  <a:buClr>
                <a:srgbClr val="585858"/>
              </a:buClr>
              <a:buFont typeface="Arial"/>
              <a:buChar char="•"/>
            </a:pPr>
            <a:r>
              <a:rPr lang="bg-BG" sz="2800" b="0" strike="noStrike" spc="-1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Комисии по конкретни и важни проекти</a:t>
            </a:r>
            <a:endParaRPr lang="bg-BG" sz="1600" b="0" strike="noStrike" spc="-1" dirty="0">
              <a:solidFill>
                <a:schemeClr val="bg1">
                  <a:lumMod val="95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CustomShape 1"/>
          <p:cNvSpPr/>
          <p:nvPr/>
        </p:nvSpPr>
        <p:spPr>
          <a:xfrm>
            <a:off x="307800" y="1670040"/>
            <a:ext cx="8547840" cy="4032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 dirty="0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Съдействие на клубния секретар при проследяване на присъствието в клуба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 dirty="0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Поддържане на списъци с клубните членове и докладването им в Ротари Интернешънъл 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 dirty="0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Съдействие на клубния касиер при събиране на членския внос 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 dirty="0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Организира програми за редовни седмични и специални срещи, включително клубни асамблеи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 dirty="0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Организиране на събития, на които клубните членове да се опознаят по-добре   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0" name="CustomShape 2"/>
          <p:cNvSpPr/>
          <p:nvPr/>
        </p:nvSpPr>
        <p:spPr>
          <a:xfrm>
            <a:off x="189000" y="225360"/>
            <a:ext cx="8762760" cy="873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80000"/>
              </a:lnSpc>
            </a:pPr>
            <a:r>
              <a:rPr lang="bg-BG" sz="36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 Narrow Bold"/>
                <a:ea typeface="DejaVu Sans"/>
              </a:rPr>
              <a:t>Комисия по клубна администрация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CustomShape 1"/>
          <p:cNvSpPr/>
          <p:nvPr/>
        </p:nvSpPr>
        <p:spPr>
          <a:xfrm>
            <a:off x="307800" y="1670040"/>
            <a:ext cx="8547840" cy="4032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Оценка на членския състав на клуба и анализ на тенденциите 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Прилагане на новаторски стратегии за привличане и ангажиране на членове 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Координиране и осъществяване на ориентацията за нови членове</a:t>
            </a: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 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Определяне на стратегия за ангажиране на бивши стипендианти в клубните събития и дейности 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Образоване на клуба за целта на принципа за класификация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Организиране на събития, на които клубните членове да се опознаят по-добре   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2" name="CustomShape 2"/>
          <p:cNvSpPr/>
          <p:nvPr/>
        </p:nvSpPr>
        <p:spPr>
          <a:xfrm>
            <a:off x="189000" y="225360"/>
            <a:ext cx="8762760" cy="873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80000"/>
              </a:lnSpc>
            </a:pPr>
            <a:r>
              <a:rPr lang="bg-BG" sz="36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 Narrow Bold"/>
                <a:ea typeface="DejaVu Sans"/>
              </a:rPr>
              <a:t>Комисия по членството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CustomShape 1"/>
          <p:cNvSpPr/>
          <p:nvPr/>
        </p:nvSpPr>
        <p:spPr>
          <a:xfrm>
            <a:off x="307800" y="1670040"/>
            <a:ext cx="8547840" cy="4032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Поддръжка на клубен сайт, страници в социалните медии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Създаването на списък с медийни контакти, който се обновява периодично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Бърза и точна реакция на въпросите на медиите за дейностите на клуба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Повишаване на познанията за дейностите на клуба сред членовете на клуба, медиите и широката общественост 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Засилване на проектите и дейностите, за да станат по-привлекателни за медиите 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Съдействие за създаване на обществен имидж, привличащ нови членове 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4" name="CustomShape 2"/>
          <p:cNvSpPr/>
          <p:nvPr/>
        </p:nvSpPr>
        <p:spPr>
          <a:xfrm>
            <a:off x="189000" y="225360"/>
            <a:ext cx="8762760" cy="873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80000"/>
              </a:lnSpc>
            </a:pPr>
            <a:r>
              <a:rPr lang="bg-BG" sz="36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 Narrow Bold"/>
                <a:ea typeface="DejaVu Sans"/>
              </a:rPr>
              <a:t>Комисия за връзки с обществеността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CustomShape 1"/>
          <p:cNvSpPr/>
          <p:nvPr/>
        </p:nvSpPr>
        <p:spPr>
          <a:xfrm>
            <a:off x="307800" y="1670040"/>
            <a:ext cx="8547840" cy="4032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Провеждане на оценяване на обществените потребности и на клуба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Реализиране на проекти за служба и ангажиране на всички членове 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Планирането на проекти, насочени към едно или повече авенюта на служба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Планиране на стъпките на действие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Реклама на проектите както в клуба, така и в обществото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Откриване на клубове в други дистрикти за изграждане на партньорства за международно приятелство и доброволчески дейности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6" name="CustomShape 2"/>
          <p:cNvSpPr/>
          <p:nvPr/>
        </p:nvSpPr>
        <p:spPr>
          <a:xfrm>
            <a:off x="189000" y="117360"/>
            <a:ext cx="8762760" cy="873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80000"/>
              </a:lnSpc>
            </a:pPr>
            <a:r>
              <a:rPr lang="bg-BG" sz="36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 Narrow Bold"/>
                <a:ea typeface="DejaVu Sans"/>
              </a:rPr>
              <a:t>Комисия за проекти за служба на обществото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CustomShape 1"/>
          <p:cNvSpPr/>
          <p:nvPr/>
        </p:nvSpPr>
        <p:spPr>
          <a:xfrm>
            <a:off x="307800" y="1670040"/>
            <a:ext cx="8547840" cy="4032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Провеждане на вдъхновяващи програми, насочени към Ротари фондацията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Постигане на целите на клуба по отношение на Фондацията за предстоящата година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Обучение на клубните членове относно Фондацията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Насърчаване на клубните членове да участват в програмите на Фондацията и да подкрепят финансово Фондацията 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Насърчаване на клубните цели да участват в ротариански грантове и дейности и да правят дарение 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Гарантиране на правилното управление на фондовете за грантовете 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8" name="CustomShape 2"/>
          <p:cNvSpPr/>
          <p:nvPr/>
        </p:nvSpPr>
        <p:spPr>
          <a:xfrm>
            <a:off x="189000" y="261360"/>
            <a:ext cx="8762760" cy="873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80000"/>
              </a:lnSpc>
            </a:pPr>
            <a:r>
              <a:rPr lang="bg-BG" sz="36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 Narrow Bold"/>
                <a:ea typeface="DejaVu Sans"/>
              </a:rPr>
              <a:t>Комисия за Фондация Ротари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CustomShape 1"/>
          <p:cNvSpPr/>
          <p:nvPr/>
        </p:nvSpPr>
        <p:spPr>
          <a:xfrm>
            <a:off x="307800" y="1670040"/>
            <a:ext cx="8547840" cy="4032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Активно следи и подпомага дейността на клубните Итеракт и Ротаракт клубове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Отговаря за младежкия ротариански обмен по програмата за годината 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Търси и насърчава създаването на Интеракт или Ротаракт клубове, ако клубът няма такива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Работи по проекти свързани с младите поколения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Представя Ротари на младежки форуми и работи с тях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0" name="CustomShape 2"/>
          <p:cNvSpPr/>
          <p:nvPr/>
        </p:nvSpPr>
        <p:spPr>
          <a:xfrm>
            <a:off x="189000" y="261360"/>
            <a:ext cx="8762760" cy="873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80000"/>
              </a:lnSpc>
            </a:pPr>
            <a:r>
              <a:rPr lang="bg-BG" sz="36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 Narrow Bold"/>
                <a:ea typeface="DejaVu Sans"/>
              </a:rPr>
              <a:t>Комисия за младите поколения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CustomShape 1"/>
          <p:cNvSpPr/>
          <p:nvPr/>
        </p:nvSpPr>
        <p:spPr>
          <a:xfrm>
            <a:off x="307800" y="1670040"/>
            <a:ext cx="8547840" cy="4032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Устойчиво утвърждаване на връзките на приятелство с побратимите Ротари клубове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Иницииране на съвместни проекти с побратимите Ротари клубове от чужбина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Организира среща на отделни ротарианци или клубни срещи при посещение в чужбина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Откриване на клубове в други дистрикти за изграждане на партньорства за международно приятелство и доброволчески дейности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50000"/>
              </a:lnSpc>
            </a:pP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2" name="CustomShape 2"/>
          <p:cNvSpPr/>
          <p:nvPr/>
        </p:nvSpPr>
        <p:spPr>
          <a:xfrm>
            <a:off x="189000" y="261360"/>
            <a:ext cx="8762760" cy="873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80000"/>
              </a:lnSpc>
            </a:pPr>
            <a:r>
              <a:rPr lang="bg-BG" sz="36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 Narrow Bold"/>
                <a:ea typeface="DejaVu Sans"/>
              </a:rPr>
              <a:t>Комисия за международна дейност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CustomShape 1"/>
          <p:cNvSpPr/>
          <p:nvPr/>
        </p:nvSpPr>
        <p:spPr>
          <a:xfrm>
            <a:off x="307800" y="1670040"/>
            <a:ext cx="8547840" cy="4032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Когато някой проект ангажира голямо количество от ресурса на клуба – хора, време или средства е добре за него да отговаря нарочно определена комисия. 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По този начин се дава възможност на Комисията за проекти за служба на обществото да се фокусира на по-малките проекти на клуба. 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Добре е комисията за определен проект да има също и бюджет и план за работа, които да се отчитат редовно. 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50000"/>
              </a:lnSpc>
            </a:pP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4" name="CustomShape 2"/>
          <p:cNvSpPr/>
          <p:nvPr/>
        </p:nvSpPr>
        <p:spPr>
          <a:xfrm>
            <a:off x="189000" y="261360"/>
            <a:ext cx="8762760" cy="873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80000"/>
              </a:lnSpc>
            </a:pPr>
            <a:r>
              <a:rPr lang="bg-BG" sz="36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 Narrow Bold"/>
                <a:ea typeface="DejaVu Sans"/>
              </a:rPr>
              <a:t>Комисия за определен проект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Picture 193"/>
          <p:cNvPicPr/>
          <p:nvPr/>
        </p:nvPicPr>
        <p:blipFill>
          <a:blip r:embed="rId3"/>
          <a:stretch/>
        </p:blipFill>
        <p:spPr>
          <a:xfrm>
            <a:off x="-6840" y="-2880"/>
            <a:ext cx="9143280" cy="6094800"/>
          </a:xfrm>
          <a:prstGeom prst="rect">
            <a:avLst/>
          </a:prstGeom>
          <a:ln>
            <a:noFill/>
          </a:ln>
        </p:spPr>
      </p:pic>
      <p:sp>
        <p:nvSpPr>
          <p:cNvPr id="195" name="CustomShape 1"/>
          <p:cNvSpPr/>
          <p:nvPr/>
        </p:nvSpPr>
        <p:spPr>
          <a:xfrm>
            <a:off x="360" y="4860000"/>
            <a:ext cx="9143280" cy="2015280"/>
          </a:xfrm>
          <a:prstGeom prst="rect">
            <a:avLst/>
          </a:prstGeom>
          <a:solidFill>
            <a:srgbClr val="015DAA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96" name="CustomShape 2"/>
          <p:cNvSpPr/>
          <p:nvPr/>
        </p:nvSpPr>
        <p:spPr>
          <a:xfrm>
            <a:off x="189000" y="4869360"/>
            <a:ext cx="8762760" cy="1607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80000"/>
              </a:lnSpc>
            </a:pPr>
            <a:r>
              <a:rPr lang="bg-BG" sz="3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 Narrow Bold"/>
                <a:ea typeface="DejaVu Sans"/>
              </a:rPr>
              <a:t>Планиране на ротарианската </a:t>
            </a:r>
            <a:r>
              <a:rPr lang="bg-BG" sz="36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 Narrow Bold"/>
                <a:ea typeface="DejaVu Sans"/>
              </a:rPr>
              <a:t>година</a:t>
            </a:r>
            <a:endParaRPr lang="en-US" sz="3600" b="1" strike="noStrike" spc="-1" dirty="0" smtClean="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 Narrow Bold"/>
              <a:ea typeface="DejaVu Sans"/>
            </a:endParaRPr>
          </a:p>
          <a:p>
            <a:pPr>
              <a:lnSpc>
                <a:spcPct val="150000"/>
              </a:lnSpc>
            </a:pPr>
            <a:endParaRPr lang="en-US" sz="3600" b="1" spc="-1" dirty="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 Narrow Bold"/>
            </a:endParaRPr>
          </a:p>
          <a:p>
            <a:pPr>
              <a:lnSpc>
                <a:spcPct val="80000"/>
              </a:lnSpc>
            </a:pP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7" name="CustomShape 3"/>
          <p:cNvSpPr/>
          <p:nvPr/>
        </p:nvSpPr>
        <p:spPr>
          <a:xfrm>
            <a:off x="274680" y="5581440"/>
            <a:ext cx="8731800" cy="4308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ts val="125"/>
              </a:lnSpc>
            </a:pPr>
            <a:r>
              <a:rPr lang="bg-BG" sz="31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... или как да направим мандата си по-лесен,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ts val="125"/>
              </a:lnSpc>
            </a:pPr>
            <a:r>
              <a:rPr lang="bg-BG" sz="31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а годината по-успешна?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8" name="CustomShape 4"/>
          <p:cNvSpPr/>
          <p:nvPr/>
        </p:nvSpPr>
        <p:spPr>
          <a:xfrm>
            <a:off x="-576360" y="504000"/>
            <a:ext cx="180000" cy="426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CustomShape 1"/>
          <p:cNvSpPr/>
          <p:nvPr/>
        </p:nvSpPr>
        <p:spPr>
          <a:xfrm>
            <a:off x="189000" y="1696680"/>
            <a:ext cx="4971600" cy="2435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80000"/>
              </a:lnSpc>
            </a:pPr>
            <a:r>
              <a:rPr lang="bg-BG" sz="5400" b="1" strike="noStrike" spc="-143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 Narrow Bold"/>
                <a:ea typeface="DejaVu Sans"/>
              </a:rPr>
              <a:t>Бюджет на Ротари клуб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80000"/>
              </a:lnSpc>
            </a:pP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6" name="CustomShape 2"/>
          <p:cNvSpPr/>
          <p:nvPr/>
        </p:nvSpPr>
        <p:spPr>
          <a:xfrm>
            <a:off x="189000" y="3427200"/>
            <a:ext cx="4971600" cy="1659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90000"/>
              </a:lnSpc>
            </a:pPr>
            <a:r>
              <a:rPr lang="bg-BG" sz="36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Защо ни е необходим?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CustomShape 1"/>
          <p:cNvSpPr/>
          <p:nvPr/>
        </p:nvSpPr>
        <p:spPr>
          <a:xfrm>
            <a:off x="307800" y="1562040"/>
            <a:ext cx="8547840" cy="4032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Всяка страна, организация, фирма дори и семейство имат бюджет. 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За да ни стигнат средствата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За прозрачност на приходи и разходи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За да сме наясно през мандата как се справяме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За да се избегнат дискусии по време на мандата за допълнителни проекти и разходи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1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Задължително бюджетът се гласува на Асамблея на клуба при приемане на Плана за работа на Президента, а отчетът в края на мандата. 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50000"/>
              </a:lnSpc>
            </a:pP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8" name="CustomShape 2"/>
          <p:cNvSpPr/>
          <p:nvPr/>
        </p:nvSpPr>
        <p:spPr>
          <a:xfrm>
            <a:off x="189000" y="261360"/>
            <a:ext cx="8762760" cy="873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80000"/>
              </a:lnSpc>
            </a:pPr>
            <a:r>
              <a:rPr lang="bg-BG" sz="36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 Narrow Bold"/>
                <a:ea typeface="DejaVu Sans"/>
              </a:rPr>
              <a:t>Защо ни е необходим бюджет?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CustomShape 1"/>
          <p:cNvSpPr/>
          <p:nvPr/>
        </p:nvSpPr>
        <p:spPr>
          <a:xfrm>
            <a:off x="189000" y="1696680"/>
            <a:ext cx="4971600" cy="2435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80000"/>
              </a:lnSpc>
            </a:pPr>
            <a:r>
              <a:rPr lang="bg-BG" sz="5400" b="1" strike="noStrike" spc="-143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 Narrow Bold"/>
                <a:ea typeface="DejaVu Sans"/>
              </a:rPr>
              <a:t>ROTARY CLUB CENTRAL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80000"/>
              </a:lnSpc>
            </a:pP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0" name="CustomShape 2"/>
          <p:cNvSpPr/>
          <p:nvPr/>
        </p:nvSpPr>
        <p:spPr>
          <a:xfrm>
            <a:off x="189000" y="3427200"/>
            <a:ext cx="4971600" cy="1659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90000"/>
              </a:lnSpc>
            </a:pPr>
            <a:r>
              <a:rPr lang="bg-BG" sz="36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Защо ни е необходим?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CustomShape 1"/>
          <p:cNvSpPr/>
          <p:nvPr/>
        </p:nvSpPr>
        <p:spPr>
          <a:xfrm>
            <a:off x="307800" y="1670040"/>
            <a:ext cx="8547840" cy="4032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Можем да дефинираме коректно и измеримо нашите цели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Можем да отчитаме нагледно постигането им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Натрупването на статистическа информация за клуба ще помогне за развитието му в бъдеще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Има ясна информация за клуба на дистриктното и международно ниво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50000"/>
              </a:lnSpc>
            </a:pP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2" name="CustomShape 2"/>
          <p:cNvSpPr/>
          <p:nvPr/>
        </p:nvSpPr>
        <p:spPr>
          <a:xfrm>
            <a:off x="189000" y="81360"/>
            <a:ext cx="8762760" cy="873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80000"/>
              </a:lnSpc>
            </a:pPr>
            <a:r>
              <a:rPr lang="bg-BG" sz="36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 Narrow Bold"/>
                <a:ea typeface="DejaVu Sans"/>
              </a:rPr>
              <a:t>Защо ни е необходим Rotary Club Central?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CustomShape 1"/>
          <p:cNvSpPr/>
          <p:nvPr/>
        </p:nvSpPr>
        <p:spPr>
          <a:xfrm>
            <a:off x="307800" y="1670040"/>
            <a:ext cx="8547840" cy="4032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След малко от Любомир Господинов от РК Варна Евксиноград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50000"/>
              </a:lnSpc>
            </a:pP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4" name="CustomShape 2"/>
          <p:cNvSpPr/>
          <p:nvPr/>
        </p:nvSpPr>
        <p:spPr>
          <a:xfrm>
            <a:off x="189000" y="261360"/>
            <a:ext cx="8762760" cy="873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80000"/>
              </a:lnSpc>
            </a:pPr>
            <a:r>
              <a:rPr lang="bg-BG" sz="36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 Narrow Bold"/>
                <a:ea typeface="DejaVu Sans"/>
              </a:rPr>
              <a:t>Как да работим с Rotary Club Central?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45" name="Picture 244"/>
          <p:cNvPicPr/>
          <p:nvPr/>
        </p:nvPicPr>
        <p:blipFill>
          <a:blip r:embed="rId3"/>
          <a:stretch/>
        </p:blipFill>
        <p:spPr>
          <a:xfrm>
            <a:off x="2736000" y="2448000"/>
            <a:ext cx="3176640" cy="3176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CustomShape 1"/>
          <p:cNvSpPr/>
          <p:nvPr/>
        </p:nvSpPr>
        <p:spPr>
          <a:xfrm>
            <a:off x="189000" y="1696680"/>
            <a:ext cx="4971600" cy="2435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80000"/>
              </a:lnSpc>
            </a:pPr>
            <a:r>
              <a:rPr lang="bg-BG" sz="5400" b="1" strike="noStrike" spc="-143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 Narrow Bold"/>
                <a:ea typeface="DejaVu Sans"/>
              </a:rPr>
              <a:t>ОТЧЕТНОСТ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80000"/>
              </a:lnSpc>
            </a:pP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7" name="CustomShape 2"/>
          <p:cNvSpPr/>
          <p:nvPr/>
        </p:nvSpPr>
        <p:spPr>
          <a:xfrm>
            <a:off x="189000" y="3427200"/>
            <a:ext cx="4971600" cy="1659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90000"/>
              </a:lnSpc>
            </a:pPr>
            <a:r>
              <a:rPr lang="bg-BG" sz="36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Кога и защо да се отчитаме?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CustomShape 1"/>
          <p:cNvSpPr/>
          <p:nvPr/>
        </p:nvSpPr>
        <p:spPr>
          <a:xfrm>
            <a:off x="307800" y="2448000"/>
            <a:ext cx="8547840" cy="4032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Прозрачност вътре в клуба и с външните за клуба партньори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Възможност за коригиране на бюджета на клуба при икономия или преразход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Последващ анализ как и с какви ресурси сме се справили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50000"/>
              </a:lnSpc>
            </a:pP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50000"/>
              </a:lnSpc>
            </a:pP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9" name="CustomShape 2"/>
          <p:cNvSpPr/>
          <p:nvPr/>
        </p:nvSpPr>
        <p:spPr>
          <a:xfrm>
            <a:off x="189000" y="225360"/>
            <a:ext cx="8762760" cy="873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80000"/>
              </a:lnSpc>
            </a:pPr>
            <a:r>
              <a:rPr lang="bg-BG" sz="36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 Narrow Bold"/>
                <a:ea typeface="DejaVu Sans"/>
              </a:rPr>
              <a:t>Защо да се отчитаме?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CustomShape 1"/>
          <p:cNvSpPr/>
          <p:nvPr/>
        </p:nvSpPr>
        <p:spPr>
          <a:xfrm>
            <a:off x="307800" y="1670040"/>
            <a:ext cx="8547840" cy="4032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След като целите, които сме си поставили са ясни, точни и измерими отчитането им става бързо.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Трябва да направим финален отчет при изтичане на срока на целта и/или приключването и 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Можем да правим междинни отчети, ако срокът на определената цел е дълъг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Отчитаме не само изразходените средства, а и всички ресурси – време и хора, </a:t>
            </a:r>
            <a:r>
              <a:rPr lang="bg-BG" sz="1800" b="1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благодарим на приятелите, които са се включили в съответното мероприятие</a:t>
            </a: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 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50000"/>
              </a:lnSpc>
            </a:pP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50000"/>
              </a:lnSpc>
            </a:pP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1" name="CustomShape 2"/>
          <p:cNvSpPr/>
          <p:nvPr/>
        </p:nvSpPr>
        <p:spPr>
          <a:xfrm>
            <a:off x="189000" y="225360"/>
            <a:ext cx="8762760" cy="873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80000"/>
              </a:lnSpc>
            </a:pPr>
            <a:r>
              <a:rPr lang="bg-BG" sz="36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 Narrow Bold"/>
                <a:ea typeface="DejaVu Sans"/>
              </a:rPr>
              <a:t>Кога да се отчитаме?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CustomShape 1"/>
          <p:cNvSpPr/>
          <p:nvPr/>
        </p:nvSpPr>
        <p:spPr>
          <a:xfrm>
            <a:off x="189000" y="1696680"/>
            <a:ext cx="4971600" cy="2435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80000"/>
              </a:lnSpc>
            </a:pPr>
            <a:r>
              <a:rPr lang="bg-BG" sz="5400" b="1" strike="noStrike" spc="-143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 Narrow Bold"/>
                <a:ea typeface="DejaVu Sans"/>
              </a:rPr>
              <a:t>КАЛЕНДАР НА СБИРКИТЕ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80000"/>
              </a:lnSpc>
            </a:pP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3" name="CustomShape 2"/>
          <p:cNvSpPr/>
          <p:nvPr/>
        </p:nvSpPr>
        <p:spPr>
          <a:xfrm>
            <a:off x="189000" y="3427200"/>
            <a:ext cx="4971600" cy="1659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90000"/>
              </a:lnSpc>
            </a:pPr>
            <a:r>
              <a:rPr lang="bg-BG" sz="36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Можем ли да имаме предварително направен график за сбирки?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CustomShape 1"/>
          <p:cNvSpPr/>
          <p:nvPr/>
        </p:nvSpPr>
        <p:spPr>
          <a:xfrm>
            <a:off x="189000" y="225360"/>
            <a:ext cx="8762760" cy="873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80000"/>
              </a:lnSpc>
            </a:pPr>
            <a:r>
              <a:rPr lang="bg-BG" sz="36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 Narrow Bold"/>
                <a:ea typeface="DejaVu Sans"/>
              </a:rPr>
              <a:t>Календар на сбирките - идеи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5" name="CustomShape 2"/>
          <p:cNvSpPr/>
          <p:nvPr/>
        </p:nvSpPr>
        <p:spPr>
          <a:xfrm>
            <a:off x="307800" y="1346040"/>
            <a:ext cx="8579520" cy="4521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3080" indent="-342000">
              <a:lnSpc>
                <a:spcPct val="100000"/>
              </a:lnSpc>
              <a:buClr>
                <a:srgbClr val="585858"/>
              </a:buClr>
              <a:buFont typeface="Arial"/>
              <a:buChar char="•"/>
            </a:pPr>
            <a:r>
              <a:rPr lang="bg-BG" sz="2800" b="0" strike="noStrike" spc="-1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5 Клубни асамблеи </a:t>
            </a:r>
            <a:endParaRPr lang="bg-BG" sz="2800" b="0" strike="noStrike" spc="-1" dirty="0">
              <a:solidFill>
                <a:schemeClr val="bg1">
                  <a:lumMod val="95000"/>
                </a:schemeClr>
              </a:solidFill>
              <a:uFill>
                <a:solidFill>
                  <a:srgbClr val="FFFFFF"/>
                </a:solidFill>
              </a:uFill>
              <a:latin typeface="Georgia" panose="02040502050405020303" pitchFamily="18" charset="0"/>
            </a:endParaRPr>
          </a:p>
          <a:p>
            <a:pPr marL="343080" indent="-342000">
              <a:lnSpc>
                <a:spcPct val="100000"/>
              </a:lnSpc>
              <a:buClr>
                <a:srgbClr val="585858"/>
              </a:buClr>
              <a:buFont typeface="Arial"/>
              <a:buChar char="•"/>
            </a:pPr>
            <a:r>
              <a:rPr lang="bg-BG" sz="2800" b="0" strike="noStrike" spc="-1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Теми по месеци </a:t>
            </a:r>
            <a:endParaRPr lang="bg-BG" sz="2800" b="0" strike="noStrike" spc="-1" dirty="0">
              <a:solidFill>
                <a:schemeClr val="bg1">
                  <a:lumMod val="95000"/>
                </a:schemeClr>
              </a:solidFill>
              <a:uFill>
                <a:solidFill>
                  <a:srgbClr val="FFFFFF"/>
                </a:solidFill>
              </a:uFill>
              <a:latin typeface="Georgia" panose="02040502050405020303" pitchFamily="18" charset="0"/>
            </a:endParaRPr>
          </a:p>
          <a:p>
            <a:pPr marL="343080" indent="-342000">
              <a:lnSpc>
                <a:spcPct val="100000"/>
              </a:lnSpc>
              <a:buClr>
                <a:srgbClr val="585858"/>
              </a:buClr>
              <a:buFont typeface="Arial"/>
              <a:buChar char="•"/>
            </a:pPr>
            <a:r>
              <a:rPr lang="bg-BG" sz="2800" b="0" strike="noStrike" spc="-1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Разглеждане на план за работа на комисия </a:t>
            </a:r>
            <a:endParaRPr lang="bg-BG" sz="2800" b="0" strike="noStrike" spc="-1" dirty="0">
              <a:solidFill>
                <a:schemeClr val="bg1">
                  <a:lumMod val="95000"/>
                </a:schemeClr>
              </a:solidFill>
              <a:uFill>
                <a:solidFill>
                  <a:srgbClr val="FFFFFF"/>
                </a:solidFill>
              </a:uFill>
              <a:latin typeface="Georgia" panose="02040502050405020303" pitchFamily="18" charset="0"/>
            </a:endParaRPr>
          </a:p>
          <a:p>
            <a:pPr marL="343080" indent="-342000">
              <a:lnSpc>
                <a:spcPct val="100000"/>
              </a:lnSpc>
              <a:buClr>
                <a:srgbClr val="585858"/>
              </a:buClr>
              <a:buFont typeface="Arial"/>
              <a:buChar char="•"/>
            </a:pPr>
            <a:r>
              <a:rPr lang="bg-BG" sz="2800" b="0" strike="noStrike" spc="-1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Отчет на комисия</a:t>
            </a:r>
            <a:endParaRPr lang="bg-BG" sz="2800" b="0" strike="noStrike" spc="-1" dirty="0">
              <a:solidFill>
                <a:schemeClr val="bg1">
                  <a:lumMod val="95000"/>
                </a:schemeClr>
              </a:solidFill>
              <a:uFill>
                <a:solidFill>
                  <a:srgbClr val="FFFFFF"/>
                </a:solidFill>
              </a:uFill>
              <a:latin typeface="Georgia" panose="02040502050405020303" pitchFamily="18" charset="0"/>
            </a:endParaRPr>
          </a:p>
          <a:p>
            <a:pPr marL="343080" indent="-342000">
              <a:lnSpc>
                <a:spcPct val="100000"/>
              </a:lnSpc>
              <a:buClr>
                <a:srgbClr val="585858"/>
              </a:buClr>
              <a:buFont typeface="Arial"/>
              <a:buChar char="•"/>
            </a:pPr>
            <a:r>
              <a:rPr lang="bg-BG" sz="2800" b="0" strike="noStrike" spc="-1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Междинни доклади на комисиите за свършена работа</a:t>
            </a:r>
            <a:endParaRPr lang="bg-BG" sz="2800" b="0" strike="noStrike" spc="-1" dirty="0">
              <a:solidFill>
                <a:schemeClr val="bg1">
                  <a:lumMod val="95000"/>
                </a:schemeClr>
              </a:solidFill>
              <a:uFill>
                <a:solidFill>
                  <a:srgbClr val="FFFFFF"/>
                </a:solidFill>
              </a:uFill>
              <a:latin typeface="Georgia" panose="02040502050405020303" pitchFamily="18" charset="0"/>
            </a:endParaRPr>
          </a:p>
          <a:p>
            <a:pPr marL="343080" indent="-342000">
              <a:lnSpc>
                <a:spcPct val="100000"/>
              </a:lnSpc>
              <a:buClr>
                <a:srgbClr val="585858"/>
              </a:buClr>
              <a:buFont typeface="Arial"/>
              <a:buChar char="•"/>
            </a:pPr>
            <a:r>
              <a:rPr lang="bg-BG" sz="2800" b="0" strike="noStrike" spc="-1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Презентации от изтъкнати лектори</a:t>
            </a:r>
            <a:endParaRPr lang="bg-BG" sz="2800" b="0" strike="noStrike" spc="-1" dirty="0">
              <a:solidFill>
                <a:schemeClr val="bg1">
                  <a:lumMod val="95000"/>
                </a:schemeClr>
              </a:solidFill>
              <a:uFill>
                <a:solidFill>
                  <a:srgbClr val="FFFFFF"/>
                </a:solidFill>
              </a:uFill>
              <a:latin typeface="Georgia" panose="02040502050405020303" pitchFamily="18" charset="0"/>
            </a:endParaRPr>
          </a:p>
          <a:p>
            <a:pPr marL="343080" indent="-342000">
              <a:lnSpc>
                <a:spcPct val="100000"/>
              </a:lnSpc>
              <a:buClr>
                <a:srgbClr val="585858"/>
              </a:buClr>
              <a:buFont typeface="Arial"/>
              <a:buChar char="•"/>
            </a:pPr>
            <a:r>
              <a:rPr lang="bg-BG" sz="2800" b="0" strike="noStrike" spc="-1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Изнесени сбирки със семействата</a:t>
            </a:r>
            <a:endParaRPr lang="bg-BG" sz="2800" b="0" strike="noStrike" spc="-1" dirty="0">
              <a:solidFill>
                <a:schemeClr val="bg1">
                  <a:lumMod val="95000"/>
                </a:schemeClr>
              </a:solidFill>
              <a:uFill>
                <a:solidFill>
                  <a:srgbClr val="FFFFFF"/>
                </a:solidFill>
              </a:uFill>
              <a:latin typeface="Georgia" panose="02040502050405020303" pitchFamily="18" charset="0"/>
            </a:endParaRPr>
          </a:p>
          <a:p>
            <a:pPr>
              <a:lnSpc>
                <a:spcPct val="100000"/>
              </a:lnSpc>
            </a:pP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CustomShape 1"/>
          <p:cNvSpPr/>
          <p:nvPr/>
        </p:nvSpPr>
        <p:spPr>
          <a:xfrm>
            <a:off x="219960" y="1518480"/>
            <a:ext cx="8731800" cy="4308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0" name="CustomShape 2"/>
          <p:cNvSpPr/>
          <p:nvPr/>
        </p:nvSpPr>
        <p:spPr>
          <a:xfrm>
            <a:off x="189000" y="225360"/>
            <a:ext cx="8762760" cy="873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80000"/>
              </a:lnSpc>
            </a:pPr>
            <a:r>
              <a:rPr lang="bg-BG" sz="3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 Narrow Bold"/>
                <a:ea typeface="DejaVu Sans"/>
              </a:rPr>
              <a:t>КОИ СА ОСНОВНИТЕ АСПЕКТИ ПРИ ПЛАНИРАНЕТО? 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1" name="CustomShape 3"/>
          <p:cNvSpPr/>
          <p:nvPr/>
        </p:nvSpPr>
        <p:spPr>
          <a:xfrm>
            <a:off x="307800" y="1447800"/>
            <a:ext cx="8579520" cy="4243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3080" indent="-342000">
              <a:lnSpc>
                <a:spcPct val="150000"/>
              </a:lnSpc>
              <a:buClr>
                <a:srgbClr val="585858"/>
              </a:buClr>
              <a:buFont typeface="Arial"/>
              <a:buChar char="•"/>
            </a:pPr>
            <a:r>
              <a:rPr lang="bg-BG" sz="3200" b="0" strike="noStrike" spc="-1" dirty="0" smtClean="0">
                <a:solidFill>
                  <a:schemeClr val="accent1">
                    <a:lumMod val="20000"/>
                    <a:lumOff val="80000"/>
                  </a:schemeClr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Определяне на годишните цели</a:t>
            </a:r>
            <a:endParaRPr lang="bg-BG" sz="1800" b="0" strike="noStrike" spc="-1" dirty="0" smtClean="0">
              <a:solidFill>
                <a:schemeClr val="accent1">
                  <a:lumMod val="20000"/>
                  <a:lumOff val="8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50000"/>
              </a:lnSpc>
              <a:buClr>
                <a:srgbClr val="585858"/>
              </a:buClr>
              <a:buFont typeface="Arial"/>
              <a:buChar char="•"/>
            </a:pPr>
            <a:r>
              <a:rPr lang="bg-BG" sz="3200" b="0" strike="noStrike" spc="-1" dirty="0" smtClean="0">
                <a:solidFill>
                  <a:schemeClr val="accent1">
                    <a:lumMod val="20000"/>
                    <a:lumOff val="80000"/>
                  </a:schemeClr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Избор </a:t>
            </a:r>
            <a:r>
              <a:rPr lang="bg-BG" sz="3200" b="0" strike="noStrike" spc="-1" dirty="0">
                <a:solidFill>
                  <a:schemeClr val="accent1">
                    <a:lumMod val="20000"/>
                    <a:lumOff val="80000"/>
                  </a:schemeClr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на комисии</a:t>
            </a:r>
            <a:endParaRPr lang="bg-BG" sz="1800" b="0" strike="noStrike" spc="-1" dirty="0">
              <a:solidFill>
                <a:schemeClr val="accent1">
                  <a:lumMod val="20000"/>
                  <a:lumOff val="8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50000"/>
              </a:lnSpc>
              <a:buClr>
                <a:srgbClr val="585858"/>
              </a:buClr>
              <a:buFont typeface="Arial"/>
              <a:buChar char="•"/>
            </a:pPr>
            <a:r>
              <a:rPr lang="bg-BG" sz="3200" b="0" strike="noStrike" spc="-1" dirty="0">
                <a:solidFill>
                  <a:schemeClr val="accent1">
                    <a:lumMod val="20000"/>
                    <a:lumOff val="80000"/>
                  </a:schemeClr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Определяне на бюджет на клуба</a:t>
            </a:r>
            <a:endParaRPr lang="bg-BG" sz="1800" b="0" strike="noStrike" spc="-1" dirty="0">
              <a:solidFill>
                <a:schemeClr val="accent1">
                  <a:lumMod val="20000"/>
                  <a:lumOff val="8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50000"/>
              </a:lnSpc>
              <a:buClr>
                <a:srgbClr val="585858"/>
              </a:buClr>
              <a:buFont typeface="Arial"/>
              <a:buChar char="•"/>
            </a:pPr>
            <a:r>
              <a:rPr lang="bg-BG" sz="3200" b="0" strike="noStrike" spc="-1" dirty="0">
                <a:solidFill>
                  <a:schemeClr val="accent1">
                    <a:lumMod val="20000"/>
                    <a:lumOff val="80000"/>
                  </a:schemeClr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Примерен план за срещите по месеци</a:t>
            </a:r>
            <a:endParaRPr lang="bg-BG" sz="1800" b="0" strike="noStrike" spc="-1" dirty="0">
              <a:solidFill>
                <a:schemeClr val="accent1">
                  <a:lumMod val="20000"/>
                  <a:lumOff val="8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50000"/>
              </a:lnSpc>
              <a:buClr>
                <a:srgbClr val="585858"/>
              </a:buClr>
              <a:buFont typeface="Arial"/>
              <a:buChar char="•"/>
            </a:pPr>
            <a:r>
              <a:rPr lang="bg-BG" sz="3200" b="0" strike="noStrike" spc="-1" dirty="0">
                <a:solidFill>
                  <a:schemeClr val="accent1">
                    <a:lumMod val="20000"/>
                    <a:lumOff val="80000"/>
                  </a:schemeClr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Rotary Club Central</a:t>
            </a:r>
            <a:endParaRPr lang="bg-BG" sz="1800" b="0" strike="noStrike" spc="-1" dirty="0">
              <a:solidFill>
                <a:schemeClr val="accent1">
                  <a:lumMod val="20000"/>
                  <a:lumOff val="8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50000"/>
              </a:lnSpc>
              <a:buClr>
                <a:srgbClr val="585858"/>
              </a:buClr>
              <a:buFont typeface="Arial"/>
              <a:buChar char="•"/>
            </a:pPr>
            <a:r>
              <a:rPr lang="bg-BG" sz="3200" b="0" strike="noStrike" spc="-1" dirty="0" smtClean="0">
                <a:solidFill>
                  <a:schemeClr val="accent1">
                    <a:lumMod val="20000"/>
                    <a:lumOff val="80000"/>
                  </a:schemeClr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Отчетност</a:t>
            </a:r>
            <a:endParaRPr lang="bg-BG" sz="1800" b="0" strike="noStrike" spc="-1" dirty="0" smtClean="0">
              <a:solidFill>
                <a:schemeClr val="accent1">
                  <a:lumMod val="20000"/>
                  <a:lumOff val="8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50000"/>
              </a:lnSpc>
            </a:pP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CustomShape 1"/>
          <p:cNvSpPr/>
          <p:nvPr/>
        </p:nvSpPr>
        <p:spPr>
          <a:xfrm>
            <a:off x="189000" y="81360"/>
            <a:ext cx="8762760" cy="873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80000"/>
              </a:lnSpc>
            </a:pPr>
            <a:r>
              <a:rPr lang="bg-BG" sz="36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 Narrow Bold"/>
                <a:ea typeface="DejaVu Sans"/>
              </a:rPr>
              <a:t>Календар на сбирките, клубни асамблеи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257" name="Table 2"/>
          <p:cNvGraphicFramePr/>
          <p:nvPr/>
        </p:nvGraphicFramePr>
        <p:xfrm>
          <a:off x="267480" y="1584000"/>
          <a:ext cx="8655120" cy="4114800"/>
        </p:xfrm>
        <a:graphic>
          <a:graphicData uri="http://schemas.openxmlformats.org/drawingml/2006/table">
            <a:tbl>
              <a:tblPr/>
              <a:tblGrid>
                <a:gridCol w="4326840"/>
                <a:gridCol w="4328280"/>
              </a:tblGrid>
              <a:tr h="656280">
                <a:tc>
                  <a:txBody>
                    <a:bodyPr/>
                    <a:lstStyle/>
                    <a:p>
                      <a:r>
                        <a:rPr lang="bg-BG" sz="1800" b="0" strike="noStrike" spc="-1" dirty="0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Времева рамка</a:t>
                      </a:r>
                      <a:endParaRPr lang="bg-BG" sz="1800" b="0" strike="noStrike" spc="-1" dirty="0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0066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bg-BG" sz="1800" b="0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Цел</a:t>
                      </a:r>
                      <a:endParaRPr lang="bg-BG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endParaRPr lang="bg-BG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0066CC"/>
                    </a:solidFill>
                  </a:tcPr>
                </a:tc>
              </a:tr>
              <a:tr h="623880">
                <a:tc>
                  <a:txBody>
                    <a:bodyPr/>
                    <a:lstStyle/>
                    <a:p>
                      <a:r>
                        <a:rPr lang="bg-BG" sz="1800" b="0" strike="noStrike" spc="-1" dirty="0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Веднага след ПЕТС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bg-BG" sz="18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Да сподели разработените планове на асамблеята за обучение на дистрикта (ръководи президентът елект)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0099FF"/>
                    </a:solidFill>
                  </a:tcPr>
                </a:tc>
              </a:tr>
              <a:tr h="623880">
                <a:tc>
                  <a:txBody>
                    <a:bodyPr/>
                    <a:lstStyle/>
                    <a:p>
                      <a:r>
                        <a:rPr lang="bg-BG" sz="18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След 1 юли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bg-BG" sz="18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Клуба приема целите за годината, бюджет, комисии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99CCFF"/>
                    </a:solidFill>
                  </a:tcPr>
                </a:tc>
              </a:tr>
              <a:tr h="623880">
                <a:tc>
                  <a:txBody>
                    <a:bodyPr/>
                    <a:lstStyle/>
                    <a:p>
                      <a:r>
                        <a:rPr lang="bg-BG" sz="18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Две седмици преди официалното посещение на Дистиркт гуверньора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bg-BG" sz="18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Подготвя официалното посещение на Дистиркт гуверньора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0099FF"/>
                    </a:solidFill>
                  </a:tcPr>
                </a:tc>
              </a:tr>
              <a:tr h="623880">
                <a:tc>
                  <a:txBody>
                    <a:bodyPr/>
                    <a:lstStyle/>
                    <a:p>
                      <a:r>
                        <a:rPr lang="bg-BG" sz="18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Втората сбирка за Декември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bg-BG" sz="18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Приема Президент Номини и гласува за Борд Елект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99CCFF"/>
                    </a:solidFill>
                  </a:tcPr>
                </a:tc>
              </a:tr>
              <a:tr h="623880">
                <a:tc>
                  <a:txBody>
                    <a:bodyPr/>
                    <a:lstStyle/>
                    <a:p>
                      <a:r>
                        <a:rPr lang="bg-BG" sz="18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Края на юни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bg-BG" sz="18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Отчет на Президента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0099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CustomShape 1"/>
          <p:cNvSpPr/>
          <p:nvPr/>
        </p:nvSpPr>
        <p:spPr>
          <a:xfrm>
            <a:off x="307800" y="1382040"/>
            <a:ext cx="8547840" cy="4032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216000" indent="-215640"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 dirty="0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Приветствие  към членовете и представяне на гости 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 dirty="0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Ротари информация 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 dirty="0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Членски профил: представяне на професия, семейство и т.н. 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 dirty="0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Представяне на лектор или актуализиране на информация за развитието на проект, който се реализира или е планиран 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2000" lvl="1" indent="-215640">
              <a:buClr>
                <a:srgbClr val="000000"/>
              </a:buClr>
              <a:buSzPct val="45000"/>
              <a:buFont typeface="Wingdings" charset="2"/>
              <a:buChar char=""/>
            </a:pPr>
            <a:r>
              <a:rPr lang="bg-BG" sz="1800" b="0" strike="noStrike" spc="-1" dirty="0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Какво сте постигнали до момента? 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2000" lvl="1" indent="-215640">
              <a:buClr>
                <a:srgbClr val="000000"/>
              </a:buClr>
              <a:buSzPct val="45000"/>
              <a:buFont typeface="Wingdings" charset="2"/>
              <a:buChar char=""/>
            </a:pPr>
            <a:r>
              <a:rPr lang="bg-BG" sz="1800" b="0" strike="noStrike" spc="-1" dirty="0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Какво е необходимо от клуба? 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2000" lvl="1" indent="-215640">
              <a:buClr>
                <a:srgbClr val="000000"/>
              </a:buClr>
              <a:buSzPct val="45000"/>
              <a:buFont typeface="Wingdings" charset="2"/>
              <a:buChar char=""/>
            </a:pPr>
            <a:r>
              <a:rPr lang="bg-BG" sz="1800" b="0" strike="noStrike" spc="-1" dirty="0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Какъв е графикът? 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2000" lvl="1" indent="-215640">
              <a:buClr>
                <a:srgbClr val="000000"/>
              </a:buClr>
              <a:buSzPct val="45000"/>
              <a:buFont typeface="Wingdings" charset="2"/>
              <a:buChar char=""/>
            </a:pPr>
            <a:r>
              <a:rPr lang="bg-BG" sz="1800" b="0" strike="noStrike" spc="-1" dirty="0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Как ангажираме общността? 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2000" lvl="1" indent="-215640">
              <a:buClr>
                <a:srgbClr val="000000"/>
              </a:buClr>
              <a:buSzPct val="45000"/>
              <a:buFont typeface="Wingdings" charset="2"/>
              <a:buChar char=""/>
            </a:pPr>
            <a:r>
              <a:rPr lang="bg-BG" sz="1800" b="0" strike="noStrike" spc="-1" dirty="0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Как популяризираме проекта? 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2000" lvl="1" indent="-215640">
              <a:buClr>
                <a:srgbClr val="000000"/>
              </a:buClr>
              <a:buSzPct val="45000"/>
              <a:buFont typeface="Wingdings" charset="2"/>
              <a:buChar char=""/>
            </a:pPr>
            <a:r>
              <a:rPr lang="bg-BG" sz="1800" b="0" strike="noStrike" spc="-1" dirty="0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Кои членове участват</a:t>
            </a:r>
            <a:r>
              <a:rPr lang="bg-BG" sz="1800" b="0" strike="noStrike" spc="-1" dirty="0" smtClean="0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?</a:t>
            </a:r>
          </a:p>
          <a:p>
            <a:pPr marL="432000" lvl="1" indent="-215640">
              <a:buClr>
                <a:srgbClr val="000000"/>
              </a:buClr>
              <a:buSzPct val="45000"/>
              <a:buFont typeface="Wingdings" charset="2"/>
              <a:buChar char=""/>
            </a:pP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 dirty="0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Открита дискусия 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 dirty="0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Заключителни бележки 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228240"/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9" name="CustomShape 2"/>
          <p:cNvSpPr/>
          <p:nvPr/>
        </p:nvSpPr>
        <p:spPr>
          <a:xfrm>
            <a:off x="189000" y="225360"/>
            <a:ext cx="8762760" cy="873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80000"/>
              </a:lnSpc>
            </a:pPr>
            <a:r>
              <a:rPr lang="bg-BG" sz="32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 Narrow Bold"/>
                <a:ea typeface="DejaVu Sans"/>
              </a:rPr>
              <a:t>Примерен дневен ред за клубна сбирка /1 от 4/</a:t>
            </a:r>
            <a:endParaRPr lang="bg-BG" sz="16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CustomShape 1"/>
          <p:cNvSpPr/>
          <p:nvPr/>
        </p:nvSpPr>
        <p:spPr>
          <a:xfrm>
            <a:off x="288000" y="1870920"/>
            <a:ext cx="8547840" cy="4032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Приветствие към членовете и представяне на гости 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Провеждане на различно място и време от редовната сбирка (напр. в дома на някой член или в ресторант) 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Включване на изтъкнат лектор или изявено местно лице 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Планиране на интерактивна сесия с лимитирани във времето разговори за идеи по проект 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Обсъждане на идеи със закуски и питиета 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 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50000"/>
              </a:lnSpc>
            </a:pP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228240">
              <a:lnSpc>
                <a:spcPct val="150000"/>
              </a:lnSpc>
            </a:pP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1" name="CustomShape 2"/>
          <p:cNvSpPr/>
          <p:nvPr/>
        </p:nvSpPr>
        <p:spPr>
          <a:xfrm>
            <a:off x="189000" y="225360"/>
            <a:ext cx="8762760" cy="873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80000"/>
              </a:lnSpc>
            </a:pPr>
            <a:r>
              <a:rPr lang="bg-BG" sz="32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 Narrow Bold"/>
                <a:ea typeface="DejaVu Sans"/>
              </a:rPr>
              <a:t>Примерен дневен ред за клубна сбирка /2 от 4/</a:t>
            </a:r>
            <a:endParaRPr lang="bg-BG" sz="16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CustomShape 1"/>
          <p:cNvSpPr/>
          <p:nvPr/>
        </p:nvSpPr>
        <p:spPr>
          <a:xfrm>
            <a:off x="288000" y="1582920"/>
            <a:ext cx="8547840" cy="3370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216000" indent="-215640"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 dirty="0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Приветствие към членовете и представяне на гости 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 dirty="0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Ротари информация 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 dirty="0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Изтъкнат лектор, презентация за организацията в общността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 dirty="0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Стратегически план 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2000" lvl="1" indent="-21564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z="1800" b="0" strike="noStrike" spc="-1" dirty="0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- Преразглеждане на клубната визия: къде искаме да бъдем след три години и на верен път ли сме? 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2000" lvl="1" indent="-21564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z="1800" b="0" strike="noStrike" spc="-1" dirty="0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- Какво още трябва да се направи? 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2000" lvl="1" indent="-21564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z="1800" b="0" strike="noStrike" spc="-1" dirty="0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- Случило ли се е нещо, което засяга нашия план? Трябва ли да сменим плана?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 dirty="0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Открита дискусия 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 dirty="0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Заключителни бележки 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228240"/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3" name="CustomShape 2"/>
          <p:cNvSpPr/>
          <p:nvPr/>
        </p:nvSpPr>
        <p:spPr>
          <a:xfrm>
            <a:off x="189000" y="225360"/>
            <a:ext cx="8762760" cy="873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80000"/>
              </a:lnSpc>
            </a:pPr>
            <a:r>
              <a:rPr lang="bg-BG" sz="32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 Narrow Bold"/>
                <a:ea typeface="DejaVu Sans"/>
              </a:rPr>
              <a:t>Примерен дневен ред за клубна сбирка /3 от 4/</a:t>
            </a:r>
            <a:endParaRPr lang="bg-BG" sz="16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CustomShape 1"/>
          <p:cNvSpPr/>
          <p:nvPr/>
        </p:nvSpPr>
        <p:spPr>
          <a:xfrm>
            <a:off x="295920" y="1986840"/>
            <a:ext cx="8547840" cy="4032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 dirty="0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Приветствие към членовете и представяне на гости 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 dirty="0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Ротари информация 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 dirty="0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Дейност на „гостите” (помолете някой гост да говори, посочете проект, свързан с темата) 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 dirty="0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Открита дискусия 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 dirty="0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Заключителни бележки </a:t>
            </a:r>
            <a:r>
              <a:rPr lang="bg-BG" sz="1800" b="0" strike="noStrike" spc="-1" dirty="0" smtClean="0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Cambria"/>
              </a:rPr>
              <a:t> 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50000"/>
              </a:lnSpc>
            </a:pP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228240">
              <a:lnSpc>
                <a:spcPct val="150000"/>
              </a:lnSpc>
            </a:pP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5" name="CustomShape 2"/>
          <p:cNvSpPr/>
          <p:nvPr/>
        </p:nvSpPr>
        <p:spPr>
          <a:xfrm>
            <a:off x="189000" y="225360"/>
            <a:ext cx="8762760" cy="873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80000"/>
              </a:lnSpc>
            </a:pPr>
            <a:r>
              <a:rPr lang="bg-BG" sz="32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 Narrow Bold"/>
                <a:ea typeface="DejaVu Sans"/>
              </a:rPr>
              <a:t>Примерен дневен ред за клубна сбирка /4 от 4/</a:t>
            </a:r>
            <a:endParaRPr lang="bg-BG" sz="16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" name="Picture 265"/>
          <p:cNvPicPr/>
          <p:nvPr/>
        </p:nvPicPr>
        <p:blipFill>
          <a:blip r:embed="rId2"/>
          <a:stretch/>
        </p:blipFill>
        <p:spPr>
          <a:xfrm>
            <a:off x="-1361880" y="-763920"/>
            <a:ext cx="11435400" cy="76233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CustomShape 1"/>
          <p:cNvSpPr/>
          <p:nvPr/>
        </p:nvSpPr>
        <p:spPr>
          <a:xfrm>
            <a:off x="307800" y="2880000"/>
            <a:ext cx="8579520" cy="2413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bg-BG" sz="4800" b="0" strike="noStrike" spc="-1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Благодаря за вниманието!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CustomShape 1"/>
          <p:cNvSpPr/>
          <p:nvPr/>
        </p:nvSpPr>
        <p:spPr>
          <a:xfrm>
            <a:off x="189000" y="225360"/>
            <a:ext cx="8762760" cy="1527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80000"/>
              </a:lnSpc>
            </a:pPr>
            <a:r>
              <a:rPr lang="bg-BG" sz="3600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 Narrow Bold"/>
                <a:ea typeface="DejaVu Sans"/>
              </a:rPr>
              <a:t>Задължително подложете на гласуване на Общото събрание в началото на мандата тези три елемента на плана</a:t>
            </a:r>
            <a:r>
              <a:rPr lang="bg-BG" sz="3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 Narrow Bold"/>
                <a:ea typeface="DejaVu Sans"/>
              </a:rPr>
              <a:t>: </a:t>
            </a:r>
            <a:endParaRPr lang="bg-BG" sz="180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3" name="CustomShape 2"/>
          <p:cNvSpPr/>
          <p:nvPr/>
        </p:nvSpPr>
        <p:spPr>
          <a:xfrm>
            <a:off x="492120" y="2133600"/>
            <a:ext cx="8579520" cy="3200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3080" indent="-342000">
              <a:lnSpc>
                <a:spcPct val="150000"/>
              </a:lnSpc>
              <a:buClr>
                <a:srgbClr val="585858"/>
              </a:buClr>
              <a:buFont typeface="Arial"/>
              <a:buChar char="•"/>
            </a:pPr>
            <a:r>
              <a:rPr lang="bg-BG" sz="3200" spc="-1" dirty="0">
                <a:solidFill>
                  <a:schemeClr val="accent1">
                    <a:lumMod val="20000"/>
                    <a:lumOff val="80000"/>
                  </a:schemeClr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Годишните цели</a:t>
            </a:r>
          </a:p>
          <a:p>
            <a:pPr marL="343080" indent="-342000">
              <a:lnSpc>
                <a:spcPct val="150000"/>
              </a:lnSpc>
              <a:buClr>
                <a:srgbClr val="585858"/>
              </a:buClr>
              <a:buFont typeface="Arial"/>
              <a:buChar char="•"/>
            </a:pPr>
            <a:r>
              <a:rPr lang="bg-BG" sz="3200" spc="-1" dirty="0">
                <a:solidFill>
                  <a:schemeClr val="accent1">
                    <a:lumMod val="20000"/>
                    <a:lumOff val="80000"/>
                  </a:schemeClr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Комисиите</a:t>
            </a:r>
          </a:p>
          <a:p>
            <a:pPr marL="343080" indent="-342000">
              <a:lnSpc>
                <a:spcPct val="150000"/>
              </a:lnSpc>
              <a:buClr>
                <a:srgbClr val="585858"/>
              </a:buClr>
              <a:buFont typeface="Arial"/>
              <a:buChar char="•"/>
            </a:pPr>
            <a:r>
              <a:rPr lang="bg-BG" sz="3200" spc="-1" dirty="0">
                <a:solidFill>
                  <a:schemeClr val="accent1">
                    <a:lumMod val="20000"/>
                    <a:lumOff val="80000"/>
                  </a:schemeClr>
                </a:solidFill>
                <a:uFill>
                  <a:solidFill>
                    <a:srgbClr val="FFFFFF"/>
                  </a:solidFill>
                </a:uFill>
                <a:latin typeface="Georgia"/>
                <a:ea typeface="DejaVu Sans"/>
              </a:rPr>
              <a:t>Бюджетът на клуба</a:t>
            </a:r>
          </a:p>
          <a:p>
            <a:pPr>
              <a:lnSpc>
                <a:spcPct val="150000"/>
              </a:lnSpc>
            </a:pPr>
            <a:endParaRPr lang="bg-BG" sz="3200" spc="-1" dirty="0">
              <a:solidFill>
                <a:schemeClr val="accent1">
                  <a:lumMod val="20000"/>
                  <a:lumOff val="80000"/>
                </a:schemeClr>
              </a:solidFill>
              <a:uFill>
                <a:solidFill>
                  <a:srgbClr val="FFFFFF"/>
                </a:solidFill>
              </a:uFill>
              <a:latin typeface="Georgia"/>
              <a:ea typeface="DejaVu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CustomShape 1"/>
          <p:cNvSpPr/>
          <p:nvPr/>
        </p:nvSpPr>
        <p:spPr>
          <a:xfrm>
            <a:off x="189000" y="81360"/>
            <a:ext cx="8762760" cy="873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80000"/>
              </a:lnSpc>
            </a:pPr>
            <a:r>
              <a:rPr lang="bg-BG" sz="3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 Narrow Bold"/>
                <a:ea typeface="DejaVu Sans"/>
              </a:rPr>
              <a:t>Определяне на годишните цели и </a:t>
            </a:r>
            <a:r>
              <a:rPr lang="bg-BG" sz="36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 Narrow Bold"/>
                <a:ea typeface="DejaVu Sans"/>
              </a:rPr>
              <a:t>избор </a:t>
            </a:r>
            <a:r>
              <a:rPr lang="bg-BG" sz="3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 Narrow Bold"/>
                <a:ea typeface="DejaVu Sans"/>
              </a:rPr>
              <a:t>на комисии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05" name="Picture 204"/>
          <p:cNvPicPr/>
          <p:nvPr/>
        </p:nvPicPr>
        <p:blipFill>
          <a:blip r:embed="rId3"/>
          <a:stretch/>
        </p:blipFill>
        <p:spPr>
          <a:xfrm>
            <a:off x="1647000" y="1685520"/>
            <a:ext cx="5657040" cy="39625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CustomShape 1"/>
          <p:cNvSpPr/>
          <p:nvPr/>
        </p:nvSpPr>
        <p:spPr>
          <a:xfrm>
            <a:off x="307800" y="1454040"/>
            <a:ext cx="8547840" cy="4260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bg-BG" sz="2000" b="1" strike="noStrike" spc="-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Всичко, което смятяте, че трябва да </a:t>
            </a:r>
            <a:r>
              <a:rPr lang="bg-BG" sz="2000" b="1" strike="noStrike" spc="-1" dirty="0" smtClean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постигне </a:t>
            </a:r>
            <a:r>
              <a:rPr lang="bg-BG" sz="2000" b="1" strike="noStrike" spc="-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клубът са годишни цели.</a:t>
            </a:r>
            <a:endParaRPr lang="bg-BG" sz="2000" b="1" strike="noStrike" spc="-1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FFFFFF"/>
                </a:solidFill>
              </a:uFill>
              <a:latin typeface="Georgia" panose="02040502050405020303" pitchFamily="18" charset="0"/>
            </a:endParaRPr>
          </a:p>
          <a:p>
            <a:pPr>
              <a:lnSpc>
                <a:spcPct val="100000"/>
              </a:lnSpc>
            </a:pPr>
            <a:endParaRPr lang="en-US" b="0" strike="noStrike" spc="-1" dirty="0" smtClean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FFFFFF"/>
                </a:solidFill>
              </a:uFill>
              <a:latin typeface="Georgia" panose="02040502050405020303" pitchFamily="18" charset="0"/>
              <a:ea typeface="DejaVu Sans"/>
            </a:endParaRPr>
          </a:p>
          <a:p>
            <a:pPr>
              <a:lnSpc>
                <a:spcPct val="100000"/>
              </a:lnSpc>
            </a:pPr>
            <a:r>
              <a:rPr lang="bg-BG" b="1" u="sng" strike="noStrike" spc="-1" dirty="0" smtClean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Например</a:t>
            </a:r>
            <a:r>
              <a:rPr lang="bg-BG" b="0" u="sng" strike="noStrike" spc="-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:</a:t>
            </a:r>
            <a:endParaRPr lang="bg-BG" b="0" u="sng" strike="noStrike" spc="-1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FFFFFF"/>
                </a:solidFill>
              </a:uFill>
              <a:latin typeface="Georgia" panose="02040502050405020303" pitchFamily="18" charset="0"/>
            </a:endParaRPr>
          </a:p>
          <a:p>
            <a:pPr marL="648000" lvl="2" indent="-216000">
              <a:lnSpc>
                <a:spcPts val="12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endParaRPr lang="en-US" b="0" strike="noStrike" spc="-1" dirty="0" smtClean="0">
              <a:solidFill>
                <a:srgbClr val="585858"/>
              </a:solidFill>
              <a:uFill>
                <a:solidFill>
                  <a:srgbClr val="FFFFFF"/>
                </a:solidFill>
              </a:uFill>
              <a:latin typeface="Georgia" panose="02040502050405020303" pitchFamily="18" charset="0"/>
              <a:ea typeface="DejaVu Sans"/>
            </a:endParaRPr>
          </a:p>
          <a:p>
            <a:pPr marL="648000" lvl="2" indent="-216000">
              <a:lnSpc>
                <a:spcPct val="15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pc="-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Увеличаване/задържане </a:t>
            </a:r>
            <a:r>
              <a:rPr lang="bg-BG" spc="-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на членове</a:t>
            </a:r>
          </a:p>
          <a:p>
            <a:pPr marL="648000" lvl="2" indent="-216000">
              <a:lnSpc>
                <a:spcPct val="15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pc="-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Всеки един проект</a:t>
            </a:r>
          </a:p>
          <a:p>
            <a:pPr marL="648000" lvl="2" indent="-216000">
              <a:lnSpc>
                <a:spcPct val="15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pc="-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Дарения към Фондация Ротари</a:t>
            </a:r>
          </a:p>
          <a:p>
            <a:pPr marL="648000" lvl="2" indent="-216000">
              <a:lnSpc>
                <a:spcPct val="15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pc="-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Правилно медийно присъствие</a:t>
            </a:r>
          </a:p>
          <a:p>
            <a:pPr marL="648000" lvl="2" indent="-216000">
              <a:lnSpc>
                <a:spcPct val="15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pc="-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Посещения в или от други /побратимени/ клубове</a:t>
            </a:r>
          </a:p>
          <a:p>
            <a:pPr marL="648000" lvl="2" indent="-216000">
              <a:lnSpc>
                <a:spcPct val="15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pc="-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Работа с младите поколения – Интеракт и Ротаракт</a:t>
            </a:r>
          </a:p>
          <a:p>
            <a:pPr marL="648000" lvl="2" indent="-216000">
              <a:lnSpc>
                <a:spcPct val="15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pc="-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Участие в ротариански програми</a:t>
            </a:r>
          </a:p>
          <a:p>
            <a:endParaRPr lang="bg-BG" sz="2400" spc="-1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FFFFFF"/>
                </a:solidFill>
              </a:uFill>
              <a:latin typeface="Georgia"/>
              <a:ea typeface="DejaVu Sans"/>
            </a:endParaRPr>
          </a:p>
          <a:p>
            <a:pPr>
              <a:lnSpc>
                <a:spcPct val="80000"/>
              </a:lnSpc>
            </a:pP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7" name="CustomShape 2"/>
          <p:cNvSpPr/>
          <p:nvPr/>
        </p:nvSpPr>
        <p:spPr>
          <a:xfrm>
            <a:off x="189000" y="225360"/>
            <a:ext cx="8762760" cy="873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80000"/>
              </a:lnSpc>
            </a:pPr>
            <a:r>
              <a:rPr lang="bg-BG" sz="3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 Narrow Bold"/>
                <a:ea typeface="DejaVu Sans"/>
              </a:rPr>
              <a:t>Определяне на годишните цели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CustomShape 1"/>
          <p:cNvSpPr/>
          <p:nvPr/>
        </p:nvSpPr>
        <p:spPr>
          <a:xfrm>
            <a:off x="288000" y="1143000"/>
            <a:ext cx="8547840" cy="4648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Georgia" panose="02040502050405020303" pitchFamily="18" charset="0"/>
            </a:endParaRPr>
          </a:p>
          <a:p>
            <a:pPr>
              <a:lnSpc>
                <a:spcPts val="459"/>
              </a:lnSpc>
            </a:pP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Georgia" panose="02040502050405020303" pitchFamily="18" charset="0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 dirty="0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Всички цели трябва да бъдат </a:t>
            </a:r>
            <a:r>
              <a:rPr lang="bg-BG" sz="1800" b="1" strike="noStrike" spc="-1" dirty="0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конкретни и измерими</a:t>
            </a:r>
            <a:endParaRPr lang="bg-BG" sz="1800" b="1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Georgia" panose="02040502050405020303" pitchFamily="18" charset="0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 dirty="0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Всички цели трябва </a:t>
            </a:r>
            <a:r>
              <a:rPr lang="bg-BG" sz="1800" b="1" strike="noStrike" spc="-1" dirty="0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да са добре приети</a:t>
            </a:r>
            <a:r>
              <a:rPr lang="bg-BG" sz="1800" b="0" strike="noStrike" spc="-1" dirty="0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 от клуба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Georgia" panose="02040502050405020303" pitchFamily="18" charset="0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 dirty="0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Добре е да има </a:t>
            </a:r>
            <a:r>
              <a:rPr lang="bg-BG" sz="1800" b="1" strike="noStrike" spc="-1" dirty="0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приемственост</a:t>
            </a:r>
            <a:r>
              <a:rPr lang="bg-BG" sz="1800" b="0" strike="noStrike" spc="-1" dirty="0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 и да се продължат </a:t>
            </a:r>
            <a:r>
              <a:rPr lang="bg-BG" sz="1800" b="1" strike="noStrike" spc="-1" dirty="0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добри практики</a:t>
            </a:r>
            <a:r>
              <a:rPr lang="bg-BG" sz="1800" b="0" strike="noStrike" spc="-1" dirty="0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 от предишни мандати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Georgia" panose="02040502050405020303" pitchFamily="18" charset="0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1" strike="noStrike" spc="-1" dirty="0">
                <a:solidFill>
                  <a:srgbClr val="015DAA"/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За всяка цел трябва да има посочена отговорна комисия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Georgia" panose="02040502050405020303" pitchFamily="18" charset="0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 dirty="0">
                <a:solidFill>
                  <a:srgbClr val="015DAA"/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Всяка цел трябва да има </a:t>
            </a:r>
            <a:r>
              <a:rPr lang="bg-BG" sz="1800" b="1" strike="noStrike" spc="-1" dirty="0">
                <a:solidFill>
                  <a:srgbClr val="015DAA"/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план за постигането</a:t>
            </a:r>
            <a:r>
              <a:rPr lang="bg-BG" sz="1800" b="0" strike="noStrike" spc="-1" dirty="0">
                <a:solidFill>
                  <a:srgbClr val="015DAA"/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 и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Georgia" panose="02040502050405020303" pitchFamily="18" charset="0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 dirty="0">
                <a:solidFill>
                  <a:srgbClr val="015DAA"/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За всяка една цел трябва да се определят необходимите </a:t>
            </a:r>
            <a:r>
              <a:rPr lang="bg-BG" sz="1800" b="1" strike="noStrike" spc="-1" dirty="0">
                <a:solidFill>
                  <a:srgbClr val="015DAA"/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ресурси</a:t>
            </a:r>
            <a:r>
              <a:rPr lang="bg-BG" sz="1800" b="0" strike="noStrike" spc="-1" dirty="0">
                <a:solidFill>
                  <a:srgbClr val="015DAA"/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 – хора, време, средства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Georgia" panose="02040502050405020303" pitchFamily="18" charset="0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 dirty="0">
                <a:solidFill>
                  <a:srgbClr val="015DAA"/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Всяка цел трябва да има </a:t>
            </a:r>
            <a:r>
              <a:rPr lang="bg-BG" sz="1800" b="1" strike="noStrike" spc="-1" dirty="0">
                <a:solidFill>
                  <a:srgbClr val="015DAA"/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начало и край</a:t>
            </a:r>
            <a:r>
              <a:rPr lang="bg-BG" sz="1800" b="0" strike="noStrike" spc="-1" dirty="0">
                <a:solidFill>
                  <a:srgbClr val="015DAA"/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  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Georgia" panose="02040502050405020303" pitchFamily="18" charset="0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 dirty="0">
                <a:solidFill>
                  <a:srgbClr val="015DAA"/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За всяка цел трябва да има </a:t>
            </a:r>
            <a:r>
              <a:rPr lang="bg-BG" sz="1800" b="1" strike="noStrike" spc="-1" dirty="0" smtClean="0">
                <a:solidFill>
                  <a:srgbClr val="015DAA"/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отчет</a:t>
            </a:r>
            <a:r>
              <a:rPr lang="bg-BG" sz="1800" b="0" strike="noStrike" spc="-1" dirty="0" smtClean="0">
                <a:solidFill>
                  <a:srgbClr val="015DAA"/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 накрая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Georgia" panose="02040502050405020303" pitchFamily="18" charset="0"/>
            </a:endParaRPr>
          </a:p>
          <a:p>
            <a:pPr>
              <a:lnSpc>
                <a:spcPct val="100000"/>
              </a:lnSpc>
            </a:pP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Georgia" panose="02040502050405020303" pitchFamily="18" charset="0"/>
            </a:endParaRPr>
          </a:p>
          <a:p>
            <a:pPr>
              <a:lnSpc>
                <a:spcPct val="80000"/>
              </a:lnSpc>
            </a:pP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Georgia" panose="02040502050405020303" pitchFamily="18" charset="0"/>
            </a:endParaRPr>
          </a:p>
        </p:txBody>
      </p:sp>
      <p:sp>
        <p:nvSpPr>
          <p:cNvPr id="209" name="CustomShape 2"/>
          <p:cNvSpPr/>
          <p:nvPr/>
        </p:nvSpPr>
        <p:spPr>
          <a:xfrm>
            <a:off x="189000" y="225360"/>
            <a:ext cx="8762760" cy="873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80000"/>
              </a:lnSpc>
            </a:pPr>
            <a:r>
              <a:rPr lang="bg-BG" sz="36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 Narrow Bold"/>
                <a:ea typeface="DejaVu Sans"/>
              </a:rPr>
              <a:t>Определяне на годишните цели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CustomShape 1"/>
          <p:cNvSpPr/>
          <p:nvPr/>
        </p:nvSpPr>
        <p:spPr>
          <a:xfrm>
            <a:off x="288000" y="1546200"/>
            <a:ext cx="8547840" cy="3940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bg-BG" sz="1800" b="0" strike="noStrike" spc="-1" dirty="0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Комисиите се определят, за да постигнат определени цели в работата на клуба. 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Georgia" panose="02040502050405020303" pitchFamily="18" charset="0"/>
            </a:endParaRPr>
          </a:p>
          <a:p>
            <a:pPr>
              <a:lnSpc>
                <a:spcPct val="100000"/>
              </a:lnSpc>
            </a:pP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Georgia" panose="02040502050405020303" pitchFamily="18" charset="0"/>
            </a:endParaRPr>
          </a:p>
          <a:p>
            <a:pPr>
              <a:lnSpc>
                <a:spcPct val="100000"/>
              </a:lnSpc>
            </a:pPr>
            <a:r>
              <a:rPr lang="bg-BG" sz="1800" b="0" strike="noStrike" spc="-1" dirty="0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В месеците преди началото на новия мандат всяка комисия трябва да представи </a:t>
            </a:r>
            <a:r>
              <a:rPr lang="bg-BG" sz="1800" b="1" strike="noStrike" spc="-1" dirty="0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План за работата</a:t>
            </a:r>
            <a:r>
              <a:rPr lang="bg-BG" sz="1800" b="0" strike="noStrike" spc="-1" dirty="0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 и </a:t>
            </a:r>
            <a:r>
              <a:rPr lang="bg-BG" sz="1800" b="1" strike="noStrike" spc="-1" dirty="0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Бюджет от необходимите ресурси</a:t>
            </a:r>
            <a:r>
              <a:rPr lang="bg-BG" sz="1800" b="0" strike="noStrike" spc="-1" dirty="0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 – хора, време и средства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Georgia" panose="02040502050405020303" pitchFamily="18" charset="0"/>
            </a:endParaRPr>
          </a:p>
          <a:p>
            <a:pPr>
              <a:lnSpc>
                <a:spcPct val="100000"/>
              </a:lnSpc>
            </a:pP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Georgia" panose="02040502050405020303" pitchFamily="18" charset="0"/>
            </a:endParaRPr>
          </a:p>
          <a:p>
            <a:pPr>
              <a:lnSpc>
                <a:spcPct val="100000"/>
              </a:lnSpc>
            </a:pPr>
            <a:r>
              <a:rPr lang="bg-BG" sz="1800" b="1" strike="noStrike" spc="-1" dirty="0">
                <a:solidFill>
                  <a:srgbClr val="585858"/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За всяка отделна цел комисията трябва да има: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Georgia" panose="02040502050405020303" pitchFamily="18" charset="0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 dirty="0">
                <a:solidFill>
                  <a:srgbClr val="015DAA"/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План за </a:t>
            </a:r>
            <a:r>
              <a:rPr lang="bg-BG" sz="1800" b="0" strike="noStrike" spc="-1" dirty="0" smtClean="0">
                <a:solidFill>
                  <a:srgbClr val="015DAA"/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постигането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Georgia" panose="02040502050405020303" pitchFamily="18" charset="0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 dirty="0">
                <a:solidFill>
                  <a:srgbClr val="015DAA"/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Бюджет за необходимите ресурси – хора, време и средства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Georgia" panose="02040502050405020303" pitchFamily="18" charset="0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 dirty="0">
                <a:solidFill>
                  <a:srgbClr val="015DAA"/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Всяка цел трябва да има начало и край  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Georgia" panose="02040502050405020303" pitchFamily="18" charset="0"/>
            </a:endParaRPr>
          </a:p>
          <a:p>
            <a:pPr marL="216000" indent="-215640">
              <a:lnSpc>
                <a:spcPct val="150000"/>
              </a:lnSpc>
              <a:buClr>
                <a:srgbClr val="585858"/>
              </a:buClr>
              <a:buSzPct val="45000"/>
              <a:buFont typeface="Wingdings" charset="2"/>
              <a:buChar char=""/>
            </a:pPr>
            <a:r>
              <a:rPr lang="bg-BG" sz="1800" b="0" strike="noStrike" spc="-1" dirty="0">
                <a:solidFill>
                  <a:srgbClr val="015DAA"/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За всяка цел трябва да има отчет в </a:t>
            </a:r>
            <a:r>
              <a:rPr lang="bg-BG" sz="1800" b="0" strike="noStrike" spc="-1" dirty="0" smtClean="0">
                <a:solidFill>
                  <a:srgbClr val="015DAA"/>
                </a:solidFill>
                <a:uFill>
                  <a:solidFill>
                    <a:srgbClr val="FFFFFF"/>
                  </a:solidFill>
                </a:uFill>
                <a:latin typeface="Georgia" panose="02040502050405020303" pitchFamily="18" charset="0"/>
                <a:ea typeface="DejaVu Sans"/>
              </a:rPr>
              <a:t>накрая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Georgia" panose="02040502050405020303" pitchFamily="18" charset="0"/>
            </a:endParaRPr>
          </a:p>
          <a:p>
            <a:pPr>
              <a:lnSpc>
                <a:spcPct val="100000"/>
              </a:lnSpc>
            </a:pP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Georgia" panose="02040502050405020303" pitchFamily="18" charset="0"/>
            </a:endParaRPr>
          </a:p>
          <a:p>
            <a:pPr>
              <a:lnSpc>
                <a:spcPct val="80000"/>
              </a:lnSpc>
            </a:pP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Georgia" panose="02040502050405020303" pitchFamily="18" charset="0"/>
            </a:endParaRPr>
          </a:p>
        </p:txBody>
      </p:sp>
      <p:sp>
        <p:nvSpPr>
          <p:cNvPr id="211" name="CustomShape 2"/>
          <p:cNvSpPr/>
          <p:nvPr/>
        </p:nvSpPr>
        <p:spPr>
          <a:xfrm>
            <a:off x="189000" y="144000"/>
            <a:ext cx="8762760" cy="873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80000"/>
              </a:lnSpc>
            </a:pPr>
            <a:r>
              <a:rPr lang="bg-BG" sz="36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 Narrow Bold"/>
                <a:ea typeface="DejaVu Sans"/>
              </a:rPr>
              <a:t>Изготвяне на план за работа на комисиите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CustomShape 1"/>
          <p:cNvSpPr/>
          <p:nvPr/>
        </p:nvSpPr>
        <p:spPr>
          <a:xfrm>
            <a:off x="189000" y="144000"/>
            <a:ext cx="8762760" cy="873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80000"/>
              </a:lnSpc>
            </a:pPr>
            <a:r>
              <a:rPr lang="bg-BG" sz="36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 Narrow Bold"/>
                <a:ea typeface="DejaVu Sans"/>
              </a:rPr>
              <a:t>Изготвяне на план за работа на комисиите</a:t>
            </a:r>
            <a:endParaRPr lang="bg-BG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13" name="Picture 212"/>
          <p:cNvPicPr/>
          <p:nvPr/>
        </p:nvPicPr>
        <p:blipFill>
          <a:blip r:embed="rId3"/>
          <a:stretch/>
        </p:blipFill>
        <p:spPr>
          <a:xfrm>
            <a:off x="2034720" y="1863720"/>
            <a:ext cx="5120280" cy="35870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Presentation-blue template</Template>
  <TotalTime>194</TotalTime>
  <Words>1586</Words>
  <Application>Microsoft Office PowerPoint</Application>
  <PresentationFormat>On-screen Show (4:3)</PresentationFormat>
  <Paragraphs>227</Paragraphs>
  <Slides>36</Slides>
  <Notes>24</Notes>
  <HiddenSlides>0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36</vt:i4>
      </vt:variant>
    </vt:vector>
  </HeadingPairs>
  <TitlesOfParts>
    <vt:vector size="41" baseType="lpstr">
      <vt:lpstr>Office Theme</vt:lpstr>
      <vt:lpstr>Office Theme</vt:lpstr>
      <vt:lpstr>Office Theme</vt:lpstr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Tanya</dc:creator>
  <dc:description/>
  <cp:lastModifiedBy>Tanya</cp:lastModifiedBy>
  <cp:revision>27</cp:revision>
  <cp:lastPrinted>2013-07-11T14:52:37Z</cp:lastPrinted>
  <dcterms:created xsi:type="dcterms:W3CDTF">2017-02-28T11:21:40Z</dcterms:created>
  <dcterms:modified xsi:type="dcterms:W3CDTF">2017-03-10T05:15:44Z</dcterms:modified>
  <dc:language>bg-BG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ContentTypeId">
    <vt:lpwstr>0x0101001C0041018965C148B8386E7CAFFFD3D7</vt:lpwstr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inksUpToDate">
    <vt:bool>false</vt:bool>
  </property>
  <property fmtid="{D5CDD505-2E9C-101B-9397-08002B2CF9AE}" pid="7" name="MMClips">
    <vt:i4>0</vt:i4>
  </property>
  <property fmtid="{D5CDD505-2E9C-101B-9397-08002B2CF9AE}" pid="8" name="Notes">
    <vt:i4>4</vt:i4>
  </property>
  <property fmtid="{D5CDD505-2E9C-101B-9397-08002B2CF9AE}" pid="9" name="PresentationFormat">
    <vt:lpwstr>On-screen Show (4:3)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11</vt:i4>
  </property>
</Properties>
</file>