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</p:sldMasterIdLst>
  <p:notesMasterIdLst>
    <p:notesMasterId r:id="rId23"/>
  </p:notesMasterIdLst>
  <p:handoutMasterIdLst>
    <p:handoutMasterId r:id="rId24"/>
  </p:handoutMasterIdLst>
  <p:sldIdLst>
    <p:sldId id="361" r:id="rId7"/>
    <p:sldId id="363" r:id="rId8"/>
    <p:sldId id="364" r:id="rId9"/>
    <p:sldId id="365" r:id="rId10"/>
    <p:sldId id="366" r:id="rId11"/>
    <p:sldId id="367" r:id="rId12"/>
    <p:sldId id="386" r:id="rId13"/>
    <p:sldId id="368" r:id="rId14"/>
    <p:sldId id="369" r:id="rId15"/>
    <p:sldId id="385" r:id="rId16"/>
    <p:sldId id="370" r:id="rId17"/>
    <p:sldId id="371" r:id="rId18"/>
    <p:sldId id="372" r:id="rId19"/>
    <p:sldId id="387" r:id="rId20"/>
    <p:sldId id="373" r:id="rId21"/>
    <p:sldId id="383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DAA"/>
    <a:srgbClr val="FF7600"/>
    <a:srgbClr val="D91B5C"/>
    <a:srgbClr val="872175"/>
    <a:srgbClr val="009999"/>
    <a:srgbClr val="00AEEF"/>
    <a:srgbClr val="01B4E7"/>
    <a:srgbClr val="BCBDC0"/>
    <a:srgbClr val="E6E5D8"/>
    <a:srgbClr val="D9C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7" autoAdjust="0"/>
    <p:restoredTop sz="70047" autoAdjust="0"/>
  </p:normalViewPr>
  <p:slideViewPr>
    <p:cSldViewPr>
      <p:cViewPr varScale="1">
        <p:scale>
          <a:sx n="52" d="100"/>
          <a:sy n="52" d="100"/>
        </p:scale>
        <p:origin x="1668" y="4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E13C1B3-30A5-2D4F-89A2-C88D12DA315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6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Като</a:t>
            </a:r>
            <a:r>
              <a:rPr lang="bg-BG" baseline="0" dirty="0" smtClean="0"/>
              <a:t> работят заедно, членовете на Ротари и обществото развиват трайни приятелства, а клубовете правят реална промяна в света.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Реализирането на проект е предизвикателство за всеки клуб.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8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524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  <p:sldLayoutId id="2147483713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accent1"/>
                </a:solidFill>
                <a:latin typeface="Arial Narrow"/>
                <a:cs typeface="Arial Narrow"/>
              </a:rPr>
              <a:t>Rotary Fellowships  |  </a:t>
            </a:r>
            <a:fld id="{CF1A8821-C998-834A-B51E-54D54792926D}" type="slidenum">
              <a:rPr kumimoji="0" lang="en-US" sz="1000" b="0" i="0" u="none" strike="noStrike" kern="1200" cap="none" spc="30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1000" b="0" i="0" u="none" strike="noStrike" kern="1200" cap="none" spc="3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1000" dirty="0">
              <a:solidFill>
                <a:schemeClr val="accent1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  <p:sldLayoutId id="2147483721" r:id="rId16"/>
    <p:sldLayoutId id="2147483722" r:id="rId17"/>
    <p:sldLayoutId id="2147483723" r:id="rId1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accent1"/>
                </a:solidFill>
                <a:latin typeface="Arial Narrow"/>
                <a:cs typeface="Arial Narrow"/>
              </a:rPr>
              <a:t>Rotary Fellowships |  </a:t>
            </a:r>
            <a:fld id="{CF1A8821-C998-834A-B51E-54D54792926D}" type="slidenum">
              <a:rPr kumimoji="0" lang="en-US" sz="1000" b="0" i="0" u="none" strike="noStrike" kern="1200" cap="none" spc="30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1000" b="0" i="0" u="none" strike="noStrike" kern="1200" cap="none" spc="30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1000" dirty="0">
              <a:solidFill>
                <a:schemeClr val="accent1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  <p:sldLayoutId id="2147483720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rotarianscaravanning.org.uk/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jpeg"/><Relationship Id="rId5" Type="http://schemas.openxmlformats.org/officeDocument/2006/relationships/hyperlink" Target="http://www.ifrr.info/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wine.net/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fr-international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dlf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jpeg"/><Relationship Id="rId5" Type="http://schemas.openxmlformats.org/officeDocument/2006/relationships/hyperlink" Target="http://rotarianlawyersfellowship.org/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cling2serv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571472" y="3643314"/>
            <a:ext cx="7358114" cy="8763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bg-BG" sz="4000" dirty="0" smtClean="0">
                <a:solidFill>
                  <a:schemeClr val="bg1"/>
                </a:solidFill>
                <a:latin typeface="Arial Narrow Bold"/>
                <a:ea typeface="ヒラギノ角ゴ Pro W3" charset="0"/>
                <a:cs typeface="Arial Narrow Bold"/>
              </a:rPr>
              <a:t>       ПРОЕКТИ И ЧЛЕНСТВО</a:t>
            </a:r>
          </a:p>
          <a:p>
            <a:pPr marL="0" indent="0"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bg-BG" sz="2800" dirty="0" smtClean="0">
                <a:solidFill>
                  <a:schemeClr val="bg1"/>
                </a:solidFill>
                <a:latin typeface="Arial Narrow Bold"/>
                <a:ea typeface="ヒラギノ角ゴ Pro W3" charset="0"/>
                <a:cs typeface="Arial Narrow Bold"/>
              </a:rPr>
              <a:t>        </a:t>
            </a:r>
            <a:r>
              <a:rPr lang="bg-BG" sz="2400" dirty="0" smtClean="0">
                <a:solidFill>
                  <a:schemeClr val="tx2"/>
                </a:solidFill>
                <a:latin typeface="Arial Narrow Bold"/>
                <a:ea typeface="ヒラギノ角ゴ Pro W3" charset="0"/>
                <a:cs typeface="Arial Narrow Bold"/>
              </a:rPr>
              <a:t>СЛАВЧО ЛАЧИНОВ - АДГ </a:t>
            </a:r>
            <a:r>
              <a:rPr lang="bg-BG" sz="2400" dirty="0">
                <a:solidFill>
                  <a:schemeClr val="tx2"/>
                </a:solidFill>
                <a:latin typeface="Arial Narrow Bold"/>
                <a:ea typeface="ヒラギノ角ゴ Pro W3" charset="0"/>
                <a:cs typeface="Arial Narrow Bold"/>
              </a:rPr>
              <a:t>Зона </a:t>
            </a:r>
            <a:r>
              <a:rPr lang="bg-BG" sz="2400" dirty="0" smtClean="0">
                <a:solidFill>
                  <a:schemeClr val="tx2"/>
                </a:solidFill>
                <a:latin typeface="Arial Narrow Bold"/>
                <a:ea typeface="ヒラギノ角ゴ Pro W3" charset="0"/>
                <a:cs typeface="Arial Narrow Bold"/>
              </a:rPr>
              <a:t>4</a:t>
            </a:r>
          </a:p>
          <a:p>
            <a:pPr marL="0" indent="0"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bg-BG" sz="2400" dirty="0" smtClean="0">
                <a:solidFill>
                  <a:schemeClr val="tx2"/>
                </a:solidFill>
                <a:latin typeface="Arial Narrow Bold"/>
                <a:ea typeface="ヒラギノ角ゴ Pro W3" charset="0"/>
                <a:cs typeface="Arial Narrow Bold"/>
              </a:rPr>
              <a:t>РК Банско - Разлог</a:t>
            </a:r>
          </a:p>
          <a:p>
            <a:pPr marL="0" indent="0"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bg-BG" sz="1800" dirty="0" smtClean="0">
                <a:solidFill>
                  <a:schemeClr val="tx2"/>
                </a:solidFill>
                <a:latin typeface="Arial Narrow Bold"/>
                <a:ea typeface="ヒラギノ角ゴ Pro W3" charset="0"/>
                <a:cs typeface="Arial Narrow Bold"/>
              </a:rPr>
              <a:t>Президент 2013-2014 г.</a:t>
            </a:r>
          </a:p>
          <a:p>
            <a:pPr marL="0" indent="0"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bg-BG" sz="1800" dirty="0" smtClean="0">
                <a:solidFill>
                  <a:schemeClr val="tx2"/>
                </a:solidFill>
                <a:latin typeface="Arial Narrow Bold"/>
                <a:ea typeface="ヒラギノ角ゴ Pro W3" charset="0"/>
                <a:cs typeface="Arial Narrow Bold"/>
              </a:rPr>
              <a:t>Секретар 2011-2012 г.</a:t>
            </a:r>
            <a:endParaRPr lang="bg-BG" sz="1800" dirty="0">
              <a:solidFill>
                <a:schemeClr val="tx2"/>
              </a:solidFill>
              <a:latin typeface="Arial Narrow Bold"/>
              <a:ea typeface="ヒラギノ角ゴ Pro W3" charset="0"/>
              <a:cs typeface="Arial Narrow Bold"/>
            </a:endParaRPr>
          </a:p>
          <a:p>
            <a:pPr marL="0" indent="0" algn="ctr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bg-BG" sz="2400" dirty="0" smtClean="0">
              <a:solidFill>
                <a:schemeClr val="tx2"/>
              </a:solidFill>
              <a:latin typeface="Arial Narrow Bold"/>
              <a:ea typeface="ヒラギノ角ゴ Pro W3" charset="0"/>
              <a:cs typeface="Arial Narrow Bold"/>
            </a:endParaRPr>
          </a:p>
          <a:p>
            <a:pPr marL="0" indent="0"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bg-BG" sz="2400" dirty="0">
                <a:solidFill>
                  <a:schemeClr val="tx2"/>
                </a:solidFill>
                <a:latin typeface="Arial Narrow Bold"/>
                <a:ea typeface="ヒラギノ角ゴ Pro W3" charset="0"/>
                <a:cs typeface="Arial Narrow Bold"/>
              </a:rPr>
              <a:t> </a:t>
            </a:r>
            <a:r>
              <a:rPr lang="bg-BG" sz="2400" dirty="0" smtClean="0">
                <a:solidFill>
                  <a:schemeClr val="tx2"/>
                </a:solidFill>
                <a:latin typeface="Arial Narrow Bold"/>
                <a:ea typeface="ヒラギノ角ゴ Pro W3" charset="0"/>
                <a:cs typeface="Arial Narrow Bold"/>
              </a:rPr>
              <a:t>          </a:t>
            </a:r>
            <a:endParaRPr lang="en-US" sz="2400" dirty="0" smtClean="0">
              <a:solidFill>
                <a:schemeClr val="tx2"/>
              </a:solidFill>
              <a:latin typeface="Arial Narrow Bold"/>
              <a:ea typeface="ヒラギノ角ゴ Pro W3" charset="0"/>
              <a:cs typeface="Arial Narrow Bold"/>
            </a:endParaRPr>
          </a:p>
          <a:p>
            <a:pPr marL="0" indent="0" algn="ctr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bg-BG" sz="2400" dirty="0">
              <a:solidFill>
                <a:schemeClr val="tx2"/>
              </a:solidFill>
              <a:latin typeface="Arial Narrow Bold"/>
              <a:ea typeface="ヒラギノ角ゴ Pro W3" charset="0"/>
              <a:cs typeface="Arial Narrow Bold"/>
            </a:endParaRPr>
          </a:p>
          <a:p>
            <a:pPr marL="0" indent="0" algn="ctr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bg-BG" sz="2400" dirty="0" smtClean="0">
                <a:solidFill>
                  <a:schemeClr val="bg1"/>
                </a:solidFill>
                <a:latin typeface="Arial Narrow Bold"/>
                <a:ea typeface="ヒラギノ角ゴ Pro W3" charset="0"/>
                <a:cs typeface="Arial Narrow Bold"/>
              </a:rPr>
              <a:t>          </a:t>
            </a:r>
            <a:endParaRPr lang="en-US" sz="2400" dirty="0" smtClean="0">
              <a:solidFill>
                <a:schemeClr val="bg1"/>
              </a:solidFill>
              <a:latin typeface="Arial Narrow Bold"/>
              <a:ea typeface="ヒラギノ角ゴ Pro W3" charset="0"/>
              <a:cs typeface="Arial Narrow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249323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sz="3600" b="1" dirty="0" smtClean="0"/>
              <a:t>Значими проекти на РК Банско-Разлог</a:t>
            </a:r>
            <a:endParaRPr lang="bg-BG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33400"/>
            <a:ext cx="1905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73065"/>
          </a:xfrm>
        </p:spPr>
        <p:txBody>
          <a:bodyPr/>
          <a:lstStyle/>
          <a:p>
            <a:r>
              <a:rPr lang="bg-BG" sz="2400" b="1" dirty="0" smtClean="0"/>
              <a:t>Проект 2012 г. в МБАЛ - Разлог</a:t>
            </a:r>
            <a:endParaRPr lang="en-US" sz="2400" b="1" dirty="0"/>
          </a:p>
        </p:txBody>
      </p:sp>
      <p:pic>
        <p:nvPicPr>
          <p:cNvPr id="7176" name="Picture 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7782" y="1249265"/>
            <a:ext cx="3349261" cy="2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18815" y="1249265"/>
            <a:ext cx="48865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800" dirty="0">
                <a:solidFill>
                  <a:srgbClr val="0070C0"/>
                </a:solidFill>
              </a:rPr>
              <a:t>След успешно </a:t>
            </a:r>
            <a:r>
              <a:rPr lang="ru-RU" sz="1800" dirty="0" smtClean="0">
                <a:solidFill>
                  <a:srgbClr val="0070C0"/>
                </a:solidFill>
              </a:rPr>
              <a:t>завършения </a:t>
            </a:r>
            <a:r>
              <a:rPr lang="ru-RU" sz="1800" dirty="0">
                <a:solidFill>
                  <a:srgbClr val="0070C0"/>
                </a:solidFill>
              </a:rPr>
              <a:t>Проект </a:t>
            </a:r>
            <a:r>
              <a:rPr lang="ru-RU" sz="1800" dirty="0" smtClean="0">
                <a:solidFill>
                  <a:srgbClr val="0070C0"/>
                </a:solidFill>
              </a:rPr>
              <a:t>на</a:t>
            </a:r>
          </a:p>
          <a:p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</a:rPr>
              <a:t>РК Банско </a:t>
            </a:r>
            <a:r>
              <a:rPr lang="ru-RU" sz="1800" dirty="0" smtClean="0">
                <a:solidFill>
                  <a:srgbClr val="0070C0"/>
                </a:solidFill>
              </a:rPr>
              <a:t>-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Разлог</a:t>
            </a:r>
            <a:r>
              <a:rPr lang="ru-RU" sz="1800" dirty="0">
                <a:solidFill>
                  <a:srgbClr val="0070C0"/>
                </a:solidFill>
              </a:rPr>
              <a:t>, който снабди интензивния сектор на вътрешното </a:t>
            </a:r>
            <a:r>
              <a:rPr lang="ru-RU" sz="1800" dirty="0" smtClean="0">
                <a:solidFill>
                  <a:srgbClr val="0070C0"/>
                </a:solidFill>
              </a:rPr>
              <a:t>отделение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в </a:t>
            </a:r>
            <a:r>
              <a:rPr lang="ru-RU" sz="1800" dirty="0">
                <a:solidFill>
                  <a:srgbClr val="0070C0"/>
                </a:solidFill>
              </a:rPr>
              <a:t>МБАЛ Разлог с най - съвременно мецинско </a:t>
            </a:r>
            <a:r>
              <a:rPr lang="ru-RU" sz="1800" dirty="0" smtClean="0">
                <a:solidFill>
                  <a:srgbClr val="0070C0"/>
                </a:solidFill>
              </a:rPr>
              <a:t>оборудване  </a:t>
            </a:r>
            <a:r>
              <a:rPr lang="ru-RU" sz="1800" dirty="0">
                <a:solidFill>
                  <a:srgbClr val="0070C0"/>
                </a:solidFill>
              </a:rPr>
              <a:t>през </a:t>
            </a:r>
            <a:r>
              <a:rPr lang="ru-RU" sz="1800" dirty="0" smtClean="0">
                <a:solidFill>
                  <a:srgbClr val="0070C0"/>
                </a:solidFill>
              </a:rPr>
              <a:t>2012г, </a:t>
            </a:r>
            <a:r>
              <a:rPr lang="ru-RU" sz="1800" dirty="0">
                <a:solidFill>
                  <a:srgbClr val="0070C0"/>
                </a:solidFill>
              </a:rPr>
              <a:t>РК Банско </a:t>
            </a:r>
            <a:r>
              <a:rPr lang="ru-RU" sz="1800" dirty="0" smtClean="0">
                <a:solidFill>
                  <a:srgbClr val="0070C0"/>
                </a:solidFill>
              </a:rPr>
              <a:t>–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Разлог </a:t>
            </a:r>
            <a:r>
              <a:rPr lang="ru-RU" sz="1800" dirty="0">
                <a:solidFill>
                  <a:srgbClr val="0070C0"/>
                </a:solidFill>
              </a:rPr>
              <a:t>беше определен за клуб №1 в Дистрикт 2482 </a:t>
            </a:r>
            <a:r>
              <a:rPr lang="ru-RU" sz="1800" dirty="0" smtClean="0">
                <a:solidFill>
                  <a:srgbClr val="0070C0"/>
                </a:solidFill>
              </a:rPr>
              <a:t>България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409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3886200"/>
            <a:ext cx="2550694" cy="20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8815" y="3280590"/>
            <a:ext cx="2905385" cy="205341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2700207" y="4316820"/>
            <a:ext cx="2895600" cy="2245905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80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bg-BG" sz="3000" b="1" dirty="0" smtClean="0"/>
              <a:t>Проект 2014 г. </a:t>
            </a:r>
            <a:endParaRPr lang="en-US" sz="3000" b="1" dirty="0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" y="1143000"/>
            <a:ext cx="2514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3650" y="1143000"/>
            <a:ext cx="401955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РК Банско Разлог изпълни  още един медицински Проект, който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спомога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за навременна грижа  за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бъдещи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майки и новородените в Общините –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Банско, Разлог,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Белица и Якоруда. Отделението в МБАЛ Разлог разполога с нови </a:t>
            </a:r>
            <a:r>
              <a:rPr lang="ru-RU" sz="1800" dirty="0">
                <a:solidFill>
                  <a:srgbClr val="0070C0"/>
                </a:solidFill>
              </a:rPr>
              <a:t>монитори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 за едновременно наблюдение на жизнените показатели на майки и новородено, </a:t>
            </a:r>
            <a:r>
              <a:rPr lang="ru-RU" sz="1800" dirty="0">
                <a:solidFill>
                  <a:srgbClr val="0070C0"/>
                </a:solidFill>
              </a:rPr>
              <a:t>фетални монитори, централна компютърна </a:t>
            </a:r>
            <a:r>
              <a:rPr lang="ru-RU" sz="1800" dirty="0" smtClean="0">
                <a:solidFill>
                  <a:srgbClr val="0070C0"/>
                </a:solidFill>
              </a:rPr>
              <a:t>система, </a:t>
            </a:r>
            <a:r>
              <a:rPr lang="ru-RU" sz="1800" dirty="0">
                <a:solidFill>
                  <a:srgbClr val="0070C0"/>
                </a:solidFill>
              </a:rPr>
              <a:t>кувьози, лампи за </a:t>
            </a:r>
            <a:r>
              <a:rPr lang="ru-RU" sz="1800" dirty="0" smtClean="0">
                <a:solidFill>
                  <a:srgbClr val="0070C0"/>
                </a:solidFill>
              </a:rPr>
              <a:t>новородено, </a:t>
            </a:r>
            <a:r>
              <a:rPr lang="ru-RU" sz="1800" dirty="0">
                <a:solidFill>
                  <a:srgbClr val="0070C0"/>
                </a:solidFill>
              </a:rPr>
              <a:t>ултразвуков апарат, родилна маса и консумативи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Проектът е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съвместно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финансиран с 11 клуба от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САЩ,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Унгария, Румания,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Гърция, Македония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, и Общините Банско и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Разлог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4" y="1143000"/>
            <a:ext cx="2581276" cy="20296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" y="3352800"/>
            <a:ext cx="2514600" cy="25146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 5"/>
          <p:cNvSpPr/>
          <p:nvPr/>
        </p:nvSpPr>
        <p:spPr>
          <a:xfrm>
            <a:off x="6486524" y="3505200"/>
            <a:ext cx="2657475" cy="21336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51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bg-BG" sz="3000" b="1" dirty="0" smtClean="0"/>
              <a:t>Проект за превенция на диабета</a:t>
            </a:r>
            <a:endParaRPr lang="en-US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3622292" y="1600200"/>
            <a:ext cx="5216908" cy="169277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g-BG" sz="2000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bg-BG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Кампанията има за цел да повиши информацията за диабета  </a:t>
            </a:r>
            <a:r>
              <a:rPr lang="bg-BG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да </a:t>
            </a:r>
            <a:r>
              <a:rPr lang="bg-BG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насърчи подрастващите за здравословен начин на хранене и навици за физическа активност и спорт</a:t>
            </a:r>
            <a:r>
              <a:rPr lang="bg-BG" dirty="0" smtClean="0">
                <a:solidFill>
                  <a:schemeClr val="tx2"/>
                </a:solidFill>
                <a:latin typeface="Georgia" pitchFamily="18" charset="0"/>
              </a:rPr>
              <a:t>.</a:t>
            </a:r>
            <a:r>
              <a:rPr lang="en-US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en-US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029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219200"/>
            <a:ext cx="3096998" cy="26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38200" y="3605699"/>
            <a:ext cx="3891923" cy="256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82008" y="5839017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5181600" y="3723561"/>
            <a:ext cx="3514725" cy="238072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64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b="1" dirty="0" smtClean="0"/>
              <a:t>    ИЗВОДИ</a:t>
            </a:r>
            <a:endParaRPr lang="bg-BG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048000"/>
          </a:xfrm>
        </p:spPr>
        <p:txBody>
          <a:bodyPr/>
          <a:lstStyle/>
          <a:p>
            <a:pPr marL="0" indent="0">
              <a:buNone/>
            </a:pPr>
            <a:r>
              <a:rPr lang="bg-BG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  успешно реализираните проекти, в нашия клуб се присъединиха осем нови членове, от които пет са под 40 годин. В Ротари те:</a:t>
            </a:r>
          </a:p>
          <a:p>
            <a:r>
              <a:rPr 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намират </a:t>
            </a:r>
            <a:r>
              <a:rPr lang="bg-BG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приятели-съмишленици</a:t>
            </a:r>
          </a:p>
          <a:p>
            <a:r>
              <a:rPr lang="bg-BG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намират възможности </a:t>
            </a:r>
          </a:p>
          <a:p>
            <a:r>
              <a:rPr lang="bg-BG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намират предизвикателства, изпълнени със смисъл</a:t>
            </a:r>
          </a:p>
          <a:p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1905000" y="3657600"/>
            <a:ext cx="5257800" cy="2895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218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2667000"/>
            <a:ext cx="8991600" cy="1600200"/>
          </a:xfrm>
        </p:spPr>
        <p:txBody>
          <a:bodyPr lIns="0" tIns="0" rIns="0" bIns="0" anchor="ctr" anchorCtr="0"/>
          <a:lstStyle/>
          <a:p>
            <a:r>
              <a:rPr lang="bg-BG" sz="3600" b="1" dirty="0" smtClean="0"/>
              <a:t>Осъществените проекти придобиват значимост </a:t>
            </a:r>
            <a:r>
              <a:rPr lang="bg-BG" sz="3600" b="1" dirty="0"/>
              <a:t>за </a:t>
            </a:r>
            <a:r>
              <a:rPr lang="bg-BG" sz="3600" b="1" dirty="0" smtClean="0"/>
              <a:t>запазване и привличане на нови членове.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185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endParaRPr lang="en-US" sz="3000" b="1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447800" y="3048000"/>
            <a:ext cx="5105400" cy="4525963"/>
          </a:xfrm>
        </p:spPr>
        <p:txBody>
          <a:bodyPr/>
          <a:lstStyle/>
          <a:p>
            <a:endParaRPr lang="en-US" sz="2400" dirty="0">
              <a:latin typeface="Arial "/>
            </a:endParaRPr>
          </a:p>
          <a:p>
            <a:pPr marL="0" indent="0">
              <a:buNone/>
            </a:pPr>
            <a:endParaRPr lang="en-US" sz="2400" dirty="0" smtClean="0">
              <a:latin typeface="Arial "/>
            </a:endParaRPr>
          </a:p>
          <a:p>
            <a:endParaRPr lang="en-US" sz="2400" dirty="0">
              <a:latin typeface="Arial "/>
            </a:endParaRPr>
          </a:p>
        </p:txBody>
      </p:sp>
      <p:pic>
        <p:nvPicPr>
          <p:cNvPr id="8" name="Picture 2" descr="C:\Users\davisj\Desktop\RotarySignature_RGB-DRA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60801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52400" y="1590802"/>
            <a:ext cx="5029200" cy="3209798"/>
          </a:xfrm>
        </p:spPr>
        <p:txBody>
          <a:bodyPr/>
          <a:lstStyle/>
          <a:p>
            <a:pPr marL="0" indent="0">
              <a:buNone/>
            </a:pPr>
            <a:r>
              <a:rPr lang="bg-BG" sz="2600" dirty="0" smtClean="0">
                <a:solidFill>
                  <a:schemeClr val="accent1"/>
                </a:solidFill>
              </a:rPr>
              <a:t>Две основни причини, поради които хората се присъединяват към Ротари са:</a:t>
            </a:r>
          </a:p>
          <a:p>
            <a:r>
              <a:rPr lang="bg-BG" sz="2600" dirty="0">
                <a:solidFill>
                  <a:srgbClr val="002060"/>
                </a:solidFill>
              </a:rPr>
              <a:t>д</a:t>
            </a:r>
            <a:r>
              <a:rPr lang="bg-BG" sz="2600" dirty="0" smtClean="0">
                <a:solidFill>
                  <a:srgbClr val="002060"/>
                </a:solidFill>
              </a:rPr>
              <a:t>а бъдеш полезен на обществото;</a:t>
            </a:r>
            <a:endParaRPr lang="en-US" sz="2600" dirty="0" smtClean="0">
              <a:solidFill>
                <a:srgbClr val="002060"/>
              </a:solidFill>
            </a:endParaRPr>
          </a:p>
          <a:p>
            <a:r>
              <a:rPr lang="bg-BG" sz="2600" dirty="0">
                <a:solidFill>
                  <a:srgbClr val="002060"/>
                </a:solidFill>
              </a:rPr>
              <a:t>д</a:t>
            </a:r>
            <a:r>
              <a:rPr lang="bg-BG" sz="2600" dirty="0" smtClean="0">
                <a:solidFill>
                  <a:srgbClr val="002060"/>
                </a:solidFill>
              </a:rPr>
              <a:t>а създадеш трайни приятелства.</a:t>
            </a:r>
          </a:p>
          <a:p>
            <a:pPr marL="0" indent="0">
              <a:buNone/>
            </a:pPr>
            <a:endParaRPr lang="en-US" sz="27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b="1" dirty="0" smtClean="0"/>
              <a:t>Защо хората се присъединяват към Ротари?</a:t>
            </a:r>
            <a:endParaRPr lang="bg-BG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9575" y="5029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Успешният проект може да направи и двете!</a:t>
            </a:r>
          </a:p>
        </p:txBody>
      </p:sp>
    </p:spTree>
    <p:extLst>
      <p:ext uri="{BB962C8B-B14F-4D97-AF65-F5344CB8AC3E}">
        <p14:creationId xmlns:p14="http://schemas.microsoft.com/office/powerpoint/2010/main" val="4150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00200"/>
          </a:xfrm>
        </p:spPr>
        <p:txBody>
          <a:bodyPr lIns="0" tIns="0" rIns="0" bIns="0" anchor="ctr" anchorCtr="0"/>
          <a:lstStyle/>
          <a:p>
            <a:r>
              <a:rPr lang="bg-BG" sz="3600" b="1" dirty="0" smtClean="0"/>
              <a:t>Какво е успешен проект</a:t>
            </a:r>
            <a:r>
              <a:rPr lang="en-US" sz="3600" b="1" dirty="0" smtClean="0">
                <a:solidFill>
                  <a:schemeClr val="bg1"/>
                </a:solidFill>
                <a:latin typeface="Arial Narrow"/>
              </a:rPr>
              <a:t>?</a:t>
            </a:r>
            <a:endParaRPr lang="en-US" sz="3600" b="1" dirty="0">
              <a:solidFill>
                <a:schemeClr val="bg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1345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bg-BG" sz="3000" b="1" dirty="0" smtClean="0"/>
              <a:t>Какво е успешен проект</a:t>
            </a:r>
            <a:r>
              <a:rPr lang="en-US" sz="3000" b="1" dirty="0" smtClean="0"/>
              <a:t>?</a:t>
            </a:r>
            <a:endParaRPr lang="en-US" sz="3000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773257"/>
            <a:ext cx="5791200" cy="422116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600" dirty="0"/>
              <a:t> </a:t>
            </a:r>
            <a:r>
              <a:rPr lang="bg-BG" sz="2600" dirty="0" smtClean="0">
                <a:solidFill>
                  <a:schemeClr val="tx2"/>
                </a:solidFill>
              </a:rPr>
              <a:t>Реализиран проект, който е постигнал целите си:</a:t>
            </a:r>
            <a:r>
              <a:rPr lang="en-US" sz="2600" dirty="0" smtClean="0">
                <a:solidFill>
                  <a:schemeClr val="tx2"/>
                </a:solidFill>
              </a:rPr>
              <a:t/>
            </a:r>
            <a:br>
              <a:rPr lang="en-US" sz="2600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bg-BG" dirty="0" smtClean="0">
                <a:solidFill>
                  <a:schemeClr val="accent1"/>
                </a:solidFill>
              </a:rPr>
              <a:t>Създал е положителна промяна в обществото</a:t>
            </a:r>
            <a:endParaRPr lang="en-US" dirty="0" smtClean="0">
              <a:solidFill>
                <a:schemeClr val="accent1"/>
              </a:solidFill>
            </a:endParaRPr>
          </a:p>
          <a:p>
            <a:pPr lvl="2">
              <a:lnSpc>
                <a:spcPct val="90000"/>
              </a:lnSpc>
            </a:pPr>
            <a:r>
              <a:rPr lang="bg-BG" dirty="0" smtClean="0">
                <a:solidFill>
                  <a:schemeClr val="accent1"/>
                </a:solidFill>
              </a:rPr>
              <a:t>Полезен е за много хора в общността</a:t>
            </a:r>
            <a:endParaRPr lang="en-US" dirty="0" smtClean="0">
              <a:solidFill>
                <a:schemeClr val="accent1"/>
              </a:solidFill>
            </a:endParaRPr>
          </a:p>
          <a:p>
            <a:pPr lvl="2">
              <a:lnSpc>
                <a:spcPct val="90000"/>
              </a:lnSpc>
            </a:pPr>
            <a:r>
              <a:rPr lang="bg-BG" dirty="0" smtClean="0">
                <a:solidFill>
                  <a:schemeClr val="accent1"/>
                </a:solidFill>
              </a:rPr>
              <a:t>Ангажирал и сплотил всички членове на клуба</a:t>
            </a:r>
            <a:endParaRPr lang="en-US" dirty="0">
              <a:solidFill>
                <a:schemeClr val="accent1"/>
              </a:solidFill>
            </a:endParaRPr>
          </a:p>
          <a:p>
            <a:pPr lvl="2">
              <a:lnSpc>
                <a:spcPct val="90000"/>
              </a:lnSpc>
            </a:pPr>
            <a:r>
              <a:rPr lang="bg-BG" dirty="0" smtClean="0">
                <a:solidFill>
                  <a:schemeClr val="accent1"/>
                </a:solidFill>
              </a:rPr>
              <a:t>Популяризирал е ролята на Ротари за света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3931" y="3467100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000" dirty="0" smtClean="0"/>
          </a:p>
        </p:txBody>
      </p:sp>
      <p:pic>
        <p:nvPicPr>
          <p:cNvPr id="13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2031" y="3888972"/>
            <a:ext cx="3084397" cy="231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2031" y="1143000"/>
            <a:ext cx="3115733" cy="23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00200"/>
          </a:xfrm>
        </p:spPr>
        <p:txBody>
          <a:bodyPr lIns="0" tIns="0" rIns="0" bIns="0" anchor="ctr" anchorCtr="0"/>
          <a:lstStyle/>
          <a:p>
            <a:r>
              <a:rPr lang="bg-BG" sz="3600" b="1" dirty="0" smtClean="0"/>
              <a:t>Нашите проекти – нашият клуб в действие!</a:t>
            </a:r>
            <a:endParaRPr lang="en-US" sz="3600" b="1" dirty="0">
              <a:solidFill>
                <a:schemeClr val="bg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007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bg-BG" sz="3000" b="1" dirty="0" smtClean="0"/>
              <a:t>Реализиране на проекти</a:t>
            </a:r>
            <a:endParaRPr lang="en-US" sz="3000" b="1" dirty="0"/>
          </a:p>
        </p:txBody>
      </p:sp>
      <p:pic>
        <p:nvPicPr>
          <p:cNvPr id="2253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" y="1173079"/>
            <a:ext cx="2893010" cy="222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48200" y="1351508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tx2"/>
                </a:solidFill>
                <a:latin typeface="Georgia" pitchFamily="18" charset="0"/>
              </a:rPr>
              <a:t>Реализирането на проекти е предизвикателство за всеки клуб. </a:t>
            </a:r>
          </a:p>
          <a:p>
            <a:r>
              <a:rPr lang="bg-BG" dirty="0" smtClean="0">
                <a:solidFill>
                  <a:schemeClr val="tx2"/>
                </a:solidFill>
                <a:latin typeface="Georgia" pitchFamily="18" charset="0"/>
              </a:rPr>
              <a:t>Членовете на клуба се: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accent1"/>
                </a:solidFill>
                <a:latin typeface="Georgia" pitchFamily="18" charset="0"/>
              </a:rPr>
              <a:t> Мотивират</a:t>
            </a:r>
            <a:endParaRPr lang="en-US" dirty="0" smtClean="0">
              <a:solidFill>
                <a:schemeClr val="accent1"/>
              </a:solidFill>
              <a:latin typeface="Georgia" pitchFamily="18" charset="0"/>
            </a:endParaRPr>
          </a:p>
          <a:p>
            <a:endParaRPr lang="bg-BG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accent1"/>
                </a:solidFill>
                <a:latin typeface="Georgia" pitchFamily="18" charset="0"/>
              </a:rPr>
              <a:t>Ангажират</a:t>
            </a:r>
            <a:endParaRPr lang="en-US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accent1"/>
                </a:solidFill>
                <a:latin typeface="Georgia" pitchFamily="18" charset="0"/>
              </a:rPr>
              <a:t>Реализират своите възможности </a:t>
            </a:r>
            <a:endParaRPr lang="en-US" dirty="0" smtClean="0">
              <a:solidFill>
                <a:schemeClr val="accent1"/>
              </a:solidFill>
              <a:latin typeface="Georgia" pitchFamily="18" charset="0"/>
            </a:endParaRPr>
          </a:p>
          <a:p>
            <a:endParaRPr lang="bg-BG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accent1"/>
                </a:solidFill>
                <a:latin typeface="Georgia" pitchFamily="18" charset="0"/>
              </a:rPr>
              <a:t>Удовлетворяват своите потребности в служба на обществото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b="1" dirty="0" smtClean="0"/>
              <a:t>Работещият клуб задържа и привлича нови членове!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3159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bg-BG" sz="3000" b="1" dirty="0" smtClean="0"/>
              <a:t>Членове на клуба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5553363" y="361172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p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447800"/>
            <a:ext cx="586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tx2"/>
                </a:solidFill>
              </a:rPr>
              <a:t>Членовете на клуба са представители на различни професии и култури в една общност. Отделяйки от свободното си време те: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accent1"/>
                </a:solidFill>
              </a:rPr>
              <a:t> Чувстват се добре сред приятели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accent1"/>
                </a:solidFill>
              </a:rPr>
              <a:t> Работят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accent1"/>
                </a:solidFill>
              </a:rPr>
              <a:t> Даряват, правят добро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accent1"/>
                </a:solidFill>
              </a:rPr>
              <a:t> Удовлетворени са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accent1"/>
                </a:solidFill>
              </a:rPr>
              <a:t> Гордеят се с приноса си към обществото</a:t>
            </a: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6400800" y="1371600"/>
            <a:ext cx="1981200" cy="1371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6877050" y="2590800"/>
            <a:ext cx="2133600" cy="1676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7124700" y="4648200"/>
            <a:ext cx="1990725" cy="188446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 5"/>
          <p:cNvSpPr/>
          <p:nvPr/>
        </p:nvSpPr>
        <p:spPr>
          <a:xfrm>
            <a:off x="4919697" y="3763405"/>
            <a:ext cx="2505003" cy="202850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5808561" y="2438400"/>
            <a:ext cx="1616140" cy="141954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51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bg-BG" sz="3000" b="1" dirty="0" smtClean="0"/>
              <a:t>Привличане на нови членове</a:t>
            </a:r>
            <a:endParaRPr lang="en-US" sz="3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1752600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tx2"/>
                </a:solidFill>
              </a:rPr>
              <a:t>Реализираните проекти създават обществен имидж, привличащ нови членове: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accent1"/>
                </a:solidFill>
              </a:rPr>
              <a:t>Утвърждава се  значимостта на Ротари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accent1"/>
                </a:solidFill>
              </a:rPr>
              <a:t>Привличат се млади професионалисти с различни професии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accent1"/>
                </a:solidFill>
              </a:rPr>
              <a:t>Осигуряват се интересни и предизвикателни задачи</a:t>
            </a:r>
            <a:endParaRPr lang="bg-BG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1143000"/>
            <a:ext cx="2819400" cy="1752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Rectangle 4"/>
          <p:cNvSpPr/>
          <p:nvPr/>
        </p:nvSpPr>
        <p:spPr>
          <a:xfrm>
            <a:off x="6372225" y="2895600"/>
            <a:ext cx="2743200" cy="1981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 5"/>
          <p:cNvSpPr/>
          <p:nvPr/>
        </p:nvSpPr>
        <p:spPr>
          <a:xfrm>
            <a:off x="5410200" y="4876800"/>
            <a:ext cx="2514600" cy="1600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53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RICommunications_white (1)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3" ma:contentTypeDescription="Create a new document." ma:contentTypeScope="" ma:versionID="027ec8a29c1b4fd76cdf438a2b59deb3">
  <xsd:schema xmlns:xsd="http://www.w3.org/2001/XMLSchema" xmlns:xs="http://www.w3.org/2001/XMLSchema" xmlns:p="http://schemas.microsoft.com/office/2006/metadata/properties" xmlns:ns2="41d4868e-e7c5-4a0f-bea8-40f63a832f74" targetNamespace="http://schemas.microsoft.com/office/2006/metadata/properties" ma:root="true" ma:fieldsID="ea3769e7c14dd3e8e6fa06c0edd9a857" ns2:_="">
    <xsd:import namespace="41d4868e-e7c5-4a0f-bea8-40f63a832f7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E7F175-DC3A-4F91-975E-BA3D4ED0B8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F4D2F0-773A-47FC-8526-BB0873A7E358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1d4868e-e7c5-4a0f-bea8-40f63a832f74"/>
  </ds:schemaRefs>
</ds:datastoreItem>
</file>

<file path=customXml/itemProps3.xml><?xml version="1.0" encoding="utf-8"?>
<ds:datastoreItem xmlns:ds="http://schemas.openxmlformats.org/officeDocument/2006/customXml" ds:itemID="{35E4165D-0AB2-46BE-9413-465A9DC6C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 (1)</Template>
  <TotalTime>917</TotalTime>
  <Words>498</Words>
  <Application>Microsoft Office PowerPoint</Application>
  <PresentationFormat>On-screen Show (4:3)</PresentationFormat>
  <Paragraphs>77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</vt:lpstr>
      <vt:lpstr>Arial Narrow</vt:lpstr>
      <vt:lpstr>Arial Narrow Bold</vt:lpstr>
      <vt:lpstr>Calibri</vt:lpstr>
      <vt:lpstr>Georgia</vt:lpstr>
      <vt:lpstr>ヒラギノ角ゴ Pro W3</vt:lpstr>
      <vt:lpstr>RICommunications_white (1)</vt:lpstr>
      <vt:lpstr>Custom Design</vt:lpstr>
      <vt:lpstr>2_Custom Design</vt:lpstr>
      <vt:lpstr>PowerPoint Presentation</vt:lpstr>
      <vt:lpstr>Защо хората се присъединяват към Ротари?</vt:lpstr>
      <vt:lpstr>Какво е успешен проект?</vt:lpstr>
      <vt:lpstr>Какво е успешен проект?</vt:lpstr>
      <vt:lpstr>Нашите проекти – нашият клуб в действие!</vt:lpstr>
      <vt:lpstr>Реализиране на проекти</vt:lpstr>
      <vt:lpstr>Работещият клуб задържа и привлича нови членове!</vt:lpstr>
      <vt:lpstr>Членове на клуба</vt:lpstr>
      <vt:lpstr>Привличане на нови членове</vt:lpstr>
      <vt:lpstr>Значими проекти на РК Банско-Разлог</vt:lpstr>
      <vt:lpstr>Проект 2012 г. в МБАЛ - Разлог</vt:lpstr>
      <vt:lpstr>Проект 2014 г. </vt:lpstr>
      <vt:lpstr>Проект за превенция на диабета</vt:lpstr>
      <vt:lpstr>    ИЗВОДИ</vt:lpstr>
      <vt:lpstr>Осъществените проекти придобиват значимост за запазване и привличане на нови членове. </vt:lpstr>
      <vt:lpstr>PowerPoint Presentation</vt:lpstr>
    </vt:vector>
  </TitlesOfParts>
  <Company>Rotary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Davis</dc:creator>
  <cp:lastModifiedBy>Tanya</cp:lastModifiedBy>
  <cp:revision>57</cp:revision>
  <cp:lastPrinted>2013-04-11T19:55:04Z</cp:lastPrinted>
  <dcterms:created xsi:type="dcterms:W3CDTF">2013-10-31T15:06:17Z</dcterms:created>
  <dcterms:modified xsi:type="dcterms:W3CDTF">2016-04-23T08:34:24Z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0x0101001C0041018965C148B8386E7CAFFFD3D7</vt:lpwstr>
  </property>
</Properties>
</file>