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7" r:id="rId5"/>
    <p:sldId id="261" r:id="rId6"/>
    <p:sldId id="262" r:id="rId7"/>
    <p:sldId id="268" r:id="rId8"/>
    <p:sldId id="270" r:id="rId9"/>
    <p:sldId id="263" r:id="rId10"/>
    <p:sldId id="264" r:id="rId11"/>
    <p:sldId id="265" r:id="rId12"/>
    <p:sldId id="269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718" autoAdjust="0"/>
  </p:normalViewPr>
  <p:slideViewPr>
    <p:cSldViewPr>
      <p:cViewPr>
        <p:scale>
          <a:sx n="66" d="100"/>
          <a:sy n="66" d="100"/>
        </p:scale>
        <p:origin x="152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8451-08D2-4535-82E1-C033A9D3D79C}" type="datetimeFigureOut">
              <a:rPr lang="bg-BG" smtClean="0"/>
              <a:pPr/>
              <a:t>29.2.2016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B0CF-7C9C-440A-BFCA-E7EFD857D2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8451-08D2-4535-82E1-C033A9D3D79C}" type="datetimeFigureOut">
              <a:rPr lang="bg-BG" smtClean="0"/>
              <a:pPr/>
              <a:t>29.2.2016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B0CF-7C9C-440A-BFCA-E7EFD857D2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8451-08D2-4535-82E1-C033A9D3D79C}" type="datetimeFigureOut">
              <a:rPr lang="bg-BG" smtClean="0"/>
              <a:pPr/>
              <a:t>29.2.2016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B0CF-7C9C-440A-BFCA-E7EFD857D2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8451-08D2-4535-82E1-C033A9D3D79C}" type="datetimeFigureOut">
              <a:rPr lang="bg-BG" smtClean="0"/>
              <a:pPr/>
              <a:t>29.2.2016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B0CF-7C9C-440A-BFCA-E7EFD857D2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8451-08D2-4535-82E1-C033A9D3D79C}" type="datetimeFigureOut">
              <a:rPr lang="bg-BG" smtClean="0"/>
              <a:pPr/>
              <a:t>29.2.2016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B0CF-7C9C-440A-BFCA-E7EFD857D2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8451-08D2-4535-82E1-C033A9D3D79C}" type="datetimeFigureOut">
              <a:rPr lang="bg-BG" smtClean="0"/>
              <a:pPr/>
              <a:t>29.2.2016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B0CF-7C9C-440A-BFCA-E7EFD857D2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8451-08D2-4535-82E1-C033A9D3D79C}" type="datetimeFigureOut">
              <a:rPr lang="bg-BG" smtClean="0"/>
              <a:pPr/>
              <a:t>29.2.2016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B0CF-7C9C-440A-BFCA-E7EFD857D2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8451-08D2-4535-82E1-C033A9D3D79C}" type="datetimeFigureOut">
              <a:rPr lang="bg-BG" smtClean="0"/>
              <a:pPr/>
              <a:t>29.2.2016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B0CF-7C9C-440A-BFCA-E7EFD857D2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8451-08D2-4535-82E1-C033A9D3D79C}" type="datetimeFigureOut">
              <a:rPr lang="bg-BG" smtClean="0"/>
              <a:pPr/>
              <a:t>29.2.2016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B0CF-7C9C-440A-BFCA-E7EFD857D2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8451-08D2-4535-82E1-C033A9D3D79C}" type="datetimeFigureOut">
              <a:rPr lang="bg-BG" smtClean="0"/>
              <a:pPr/>
              <a:t>29.2.2016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B0CF-7C9C-440A-BFCA-E7EFD857D2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8451-08D2-4535-82E1-C033A9D3D79C}" type="datetimeFigureOut">
              <a:rPr lang="bg-BG" smtClean="0"/>
              <a:pPr/>
              <a:t>29.2.2016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B0CF-7C9C-440A-BFCA-E7EFD857D2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58451-08D2-4535-82E1-C033A9D3D79C}" type="datetimeFigureOut">
              <a:rPr lang="bg-BG" smtClean="0"/>
              <a:pPr/>
              <a:t>29.2.2016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6B0CF-7C9C-440A-BFCA-E7EFD857D2E8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Picture 3" descr="Pic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46"/>
            <a:ext cx="9134475" cy="685323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9108" y="1696703"/>
            <a:ext cx="4972713" cy="2436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5400" b="1" spc="-150" dirty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21733" y="3589868"/>
            <a:ext cx="4470401" cy="114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bg-BG" sz="1400" b="1" dirty="0" smtClean="0">
                <a:solidFill>
                  <a:schemeClr val="bg1"/>
                </a:solidFill>
                <a:cs typeface="Arial" pitchFamily="34" charset="0"/>
              </a:rPr>
              <a:t>Интеракт клуб Севлиево и Младежки център</a:t>
            </a:r>
            <a:endParaRPr lang="bg-BG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/>
            <a:endParaRPr lang="bg-BG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/>
            <a:r>
              <a:rPr lang="bg-BG" sz="1400" b="1" dirty="0" smtClean="0">
                <a:solidFill>
                  <a:schemeClr val="bg1"/>
                </a:solidFill>
                <a:cs typeface="Arial" pitchFamily="34" charset="0"/>
              </a:rPr>
              <a:t>Ротари клуб Севлиево</a:t>
            </a:r>
            <a:endParaRPr lang="bg-BG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/>
            <a:endParaRPr lang="en-US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/>
            <a:r>
              <a:rPr lang="bg-BG" sz="1400" b="1" dirty="0" smtClean="0">
                <a:solidFill>
                  <a:schemeClr val="bg1"/>
                </a:solidFill>
                <a:cs typeface="Arial" pitchFamily="34" charset="0"/>
              </a:rPr>
              <a:t>Кристиана Тинчева</a:t>
            </a:r>
            <a:endParaRPr lang="bg-BG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929330"/>
            <a:ext cx="2214578" cy="66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1074758"/>
            <a:ext cx="5863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„Пижо и Пенда помагат на детското отделение“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ROTARI\PREZENTACII-6ABLONI\INTERACT-PETS-2016\Pictur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1178" y="5918880"/>
            <a:ext cx="2214578" cy="66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86864" y="74613"/>
            <a:ext cx="8526296" cy="19746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ru-RU" sz="5400" b="1" spc="-150" dirty="0">
                <a:solidFill>
                  <a:srgbClr val="FFFFFF"/>
                </a:solidFill>
                <a:latin typeface="Arial Narrow Bold"/>
                <a:cs typeface="Arial Narrow Bold"/>
              </a:rPr>
              <a:t>„Пижо и Пенда помагат на детското </a:t>
            </a:r>
            <a:r>
              <a:rPr lang="ru-RU" sz="5400" b="1" spc="-150" dirty="0" smtClean="0">
                <a:solidFill>
                  <a:srgbClr val="FFFFFF"/>
                </a:solidFill>
                <a:latin typeface="Arial Narrow Bold"/>
                <a:cs typeface="Arial Narrow Bold"/>
              </a:rPr>
              <a:t>отделение“</a:t>
            </a:r>
            <a:endParaRPr lang="en-US" sz="5400" b="1" spc="-150" dirty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714488"/>
            <a:ext cx="87154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585858"/>
                </a:solidFill>
                <a:latin typeface="Georgia"/>
              </a:rPr>
              <a:t>Успешно набиране на средства.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dirty="0">
              <a:solidFill>
                <a:srgbClr val="585858"/>
              </a:solidFill>
              <a:latin typeface="Georgi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585858"/>
                </a:solidFill>
                <a:latin typeface="Georgia"/>
              </a:rPr>
              <a:t>Дарение към детското отделние.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dirty="0">
              <a:solidFill>
                <a:srgbClr val="585858"/>
              </a:solidFill>
              <a:latin typeface="Georgi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585858"/>
                </a:solidFill>
                <a:latin typeface="Georgia"/>
              </a:rPr>
              <a:t>Забележка към следващи проекти:</a:t>
            </a:r>
          </a:p>
          <a:p>
            <a:r>
              <a:rPr lang="bg-BG" dirty="0" smtClean="0">
                <a:solidFill>
                  <a:srgbClr val="585858"/>
                </a:solidFill>
                <a:latin typeface="Georgia"/>
              </a:rPr>
              <a:t>     - обръщане на специално внимание на рекламата.</a:t>
            </a:r>
            <a:endParaRPr lang="bg-BG" dirty="0">
              <a:solidFill>
                <a:srgbClr val="5E5E5E"/>
              </a:solidFill>
              <a:latin typeface="Georgia" pitchFamily="18" charset="0"/>
            </a:endParaRPr>
          </a:p>
          <a:p>
            <a:endParaRPr lang="bg-BG" dirty="0" smtClean="0">
              <a:solidFill>
                <a:srgbClr val="515151"/>
              </a:solidFill>
              <a:latin typeface="Georgia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240" y="285728"/>
            <a:ext cx="8932916" cy="10692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bg-BG" sz="4200" b="1" spc="-150" dirty="0" smtClean="0">
              <a:solidFill>
                <a:srgbClr val="FFFFFF"/>
              </a:solidFill>
              <a:latin typeface="Arial Narrow Bold"/>
              <a:cs typeface="Arial Narrow Bold"/>
            </a:endParaRPr>
          </a:p>
          <a:p>
            <a:pPr algn="l">
              <a:lnSpc>
                <a:spcPct val="80000"/>
              </a:lnSpc>
            </a:pPr>
            <a:r>
              <a:rPr lang="bg-BG" sz="4200" b="1" spc="-150" dirty="0" smtClean="0">
                <a:solidFill>
                  <a:srgbClr val="FFFFFF"/>
                </a:solidFill>
                <a:latin typeface="Arial Narrow Bold"/>
                <a:cs typeface="Arial Narrow Bold"/>
              </a:rPr>
              <a:t>РАВНОСМЕТКА И ЗАБЕЛЕЖКИ</a:t>
            </a:r>
            <a:endParaRPr lang="en-US" sz="4200" b="1" spc="-150" dirty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ROTARI\PREZENTACII-6ABLONI\INTERACT-PETS-2016\Pictur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1178" y="5918880"/>
            <a:ext cx="2214578" cy="66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86864" y="74613"/>
            <a:ext cx="8526296" cy="19746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ru-RU" sz="5400" b="1" spc="-150" dirty="0">
                <a:solidFill>
                  <a:srgbClr val="FFFFFF"/>
                </a:solidFill>
                <a:latin typeface="Arial Narrow Bold"/>
                <a:cs typeface="Arial Narrow Bold"/>
              </a:rPr>
              <a:t>„Пижо и Пенда помагат на детското отделение</a:t>
            </a:r>
            <a:r>
              <a:rPr lang="ru-RU" sz="5400" b="1" spc="-150" dirty="0" smtClean="0">
                <a:solidFill>
                  <a:srgbClr val="FFFFFF"/>
                </a:solidFill>
                <a:latin typeface="Arial Narrow Bold"/>
                <a:cs typeface="Arial Narrow Bold"/>
              </a:rPr>
              <a:t>“</a:t>
            </a:r>
            <a:endParaRPr lang="en-US" sz="5400" b="1" spc="-150" dirty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240" y="285728"/>
            <a:ext cx="8932916" cy="10692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bg-BG" sz="4200" b="1" spc="-150" dirty="0" smtClean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1857364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bg-BG" sz="4800" dirty="0">
                <a:solidFill>
                  <a:srgbClr val="5E5E5E"/>
                </a:solidFill>
                <a:latin typeface="Georgia" pitchFamily="18" charset="0"/>
                <a:cs typeface="Arial" pitchFamily="34" charset="0"/>
              </a:rPr>
              <a:t>Благодаря Ви за това, че присъствахте на </a:t>
            </a:r>
            <a:r>
              <a:rPr lang="bg-BG" sz="4800" dirty="0" smtClean="0">
                <a:solidFill>
                  <a:srgbClr val="5E5E5E"/>
                </a:solidFill>
                <a:latin typeface="Georgia" pitchFamily="18" charset="0"/>
                <a:cs typeface="Arial" pitchFamily="34" charset="0"/>
              </a:rPr>
              <a:t>представянето на проекта „Пижо и Пенда помагат на детското отделение“</a:t>
            </a:r>
            <a:r>
              <a:rPr lang="bg-BG" sz="4800" dirty="0" smtClean="0">
                <a:solidFill>
                  <a:srgbClr val="5E5E5E"/>
                </a:solidFill>
                <a:latin typeface="Georgia" pitchFamily="18" charset="0"/>
                <a:cs typeface="Arial" pitchFamily="34" charset="0"/>
              </a:rPr>
              <a:t>!</a:t>
            </a:r>
            <a:endParaRPr lang="en-US" sz="4800" dirty="0">
              <a:solidFill>
                <a:srgbClr val="5E5E5E"/>
              </a:solidFill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Picture 3" descr="Pic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46"/>
            <a:ext cx="9134475" cy="685323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9108" y="1696703"/>
            <a:ext cx="4972713" cy="2436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5400" b="1" spc="-150" dirty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21733" y="3589868"/>
            <a:ext cx="4470401" cy="114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bg-BG" sz="1400" b="1" dirty="0" smtClean="0">
                <a:solidFill>
                  <a:schemeClr val="bg1"/>
                </a:solidFill>
                <a:cs typeface="Arial" pitchFamily="34" charset="0"/>
              </a:rPr>
              <a:t>Интеракт клуб Севлиево и Младежки център</a:t>
            </a:r>
            <a:endParaRPr lang="bg-BG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/>
            <a:endParaRPr lang="bg-BG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/>
            <a:r>
              <a:rPr lang="bg-BG" sz="1400" b="1" dirty="0" smtClean="0">
                <a:solidFill>
                  <a:schemeClr val="bg1"/>
                </a:solidFill>
                <a:cs typeface="Arial" pitchFamily="34" charset="0"/>
              </a:rPr>
              <a:t>Ротари клуб Севлиево</a:t>
            </a:r>
            <a:endParaRPr lang="bg-BG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/>
            <a:endParaRPr lang="en-US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/>
            <a:r>
              <a:rPr lang="bg-BG" sz="1400" b="1" dirty="0" smtClean="0">
                <a:solidFill>
                  <a:schemeClr val="bg1"/>
                </a:solidFill>
                <a:cs typeface="Arial" pitchFamily="34" charset="0"/>
              </a:rPr>
              <a:t>Кристиана Тинчева</a:t>
            </a:r>
            <a:endParaRPr lang="bg-BG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929330"/>
            <a:ext cx="2214578" cy="66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1074758"/>
            <a:ext cx="5863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„Пижо и Пенда помагат на детското отделение“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ROTARI\PREZENTACII-6ABLONI\INTERACT-PETS-2016\Pictur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1178" y="5918880"/>
            <a:ext cx="2214578" cy="66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86864" y="74613"/>
            <a:ext cx="8526296" cy="19746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ru-RU" sz="5400" b="1" spc="-150" dirty="0">
                <a:solidFill>
                  <a:srgbClr val="FFFFFF"/>
                </a:solidFill>
                <a:latin typeface="Arial Narrow Bold"/>
                <a:cs typeface="Arial Narrow Bold"/>
              </a:rPr>
              <a:t>„Пижо и Пенда помагат на детското </a:t>
            </a:r>
            <a:r>
              <a:rPr lang="ru-RU" sz="5400" b="1" spc="-150" dirty="0" smtClean="0">
                <a:solidFill>
                  <a:srgbClr val="FFFFFF"/>
                </a:solidFill>
                <a:latin typeface="Arial Narrow Bold"/>
                <a:cs typeface="Arial Narrow Bold"/>
              </a:rPr>
              <a:t>отделение“</a:t>
            </a:r>
            <a:endParaRPr lang="en-US" sz="5400" b="1" spc="-150" dirty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714488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dirty="0" smtClean="0">
                <a:solidFill>
                  <a:srgbClr val="585858"/>
                </a:solidFill>
                <a:latin typeface="Georgia"/>
                <a:cs typeface="Georgia"/>
              </a:rPr>
              <a:t>Реалните нужди на детското отделение в нашата болница ни насочиха към желание за подпомагане.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g-BG" sz="2000" dirty="0" smtClean="0">
              <a:solidFill>
                <a:srgbClr val="585858"/>
              </a:solidFill>
              <a:latin typeface="Georgia"/>
              <a:cs typeface="Georgi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dirty="0" smtClean="0">
                <a:solidFill>
                  <a:srgbClr val="585858"/>
                </a:solidFill>
                <a:latin typeface="Georgia"/>
                <a:cs typeface="Georgia"/>
              </a:rPr>
              <a:t>Възможността за самофинансиране ни мотивира.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g-BG" sz="2000" dirty="0" smtClean="0">
              <a:solidFill>
                <a:srgbClr val="585858"/>
              </a:solidFill>
              <a:latin typeface="Georgia"/>
              <a:cs typeface="Georgi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dirty="0" smtClean="0">
                <a:solidFill>
                  <a:srgbClr val="585858"/>
                </a:solidFill>
                <a:latin typeface="Georgia"/>
                <a:cs typeface="Georgia"/>
              </a:rPr>
              <a:t>Стремим се да бъдем в полза на обществото.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g-BG" sz="2000" dirty="0" smtClean="0">
              <a:solidFill>
                <a:srgbClr val="585858"/>
              </a:solidFill>
              <a:latin typeface="Georgia"/>
              <a:cs typeface="Georgi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240" y="285728"/>
            <a:ext cx="8932916" cy="10692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bg-BG" sz="4200" b="1" spc="-150" dirty="0" smtClean="0">
                <a:solidFill>
                  <a:srgbClr val="FFFFFF"/>
                </a:solidFill>
                <a:latin typeface="Arial Narrow Bold"/>
                <a:cs typeface="Arial Narrow Bold"/>
              </a:rPr>
              <a:t>ЗАЩО ИЗБРАХМЕ  </a:t>
            </a:r>
          </a:p>
          <a:p>
            <a:pPr algn="l">
              <a:lnSpc>
                <a:spcPct val="80000"/>
              </a:lnSpc>
            </a:pPr>
            <a:r>
              <a:rPr lang="bg-BG" sz="4200" b="1" spc="-150" dirty="0" smtClean="0">
                <a:solidFill>
                  <a:srgbClr val="FFFFFF"/>
                </a:solidFill>
                <a:latin typeface="Arial Narrow Bold"/>
                <a:cs typeface="Arial Narrow Bold"/>
              </a:rPr>
              <a:t>ДА НАПРАВИМ ТОЧНО ТОВА</a:t>
            </a:r>
            <a:endParaRPr lang="en-US" sz="4200" b="1" spc="-150" dirty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ROTARI\PREZENTACII-6ABLONI\INTERACT-PETS-2016\Pictur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1178" y="5918880"/>
            <a:ext cx="2214578" cy="66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86864" y="74613"/>
            <a:ext cx="8526296" cy="19746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ru-RU" sz="5400" b="1" spc="-150" dirty="0" smtClean="0">
                <a:solidFill>
                  <a:srgbClr val="FFFFFF"/>
                </a:solidFill>
                <a:latin typeface="Arial Narrow Bold"/>
                <a:cs typeface="Arial Narrow Bold"/>
              </a:rPr>
              <a:t>„</a:t>
            </a:r>
            <a:r>
              <a:rPr lang="ru-RU" sz="5400" b="1" spc="-150" dirty="0">
                <a:solidFill>
                  <a:srgbClr val="FFFFFF"/>
                </a:solidFill>
                <a:latin typeface="Arial Narrow Bold"/>
                <a:cs typeface="Arial Narrow Bold"/>
              </a:rPr>
              <a:t>Пижо и Пенда помагат на детското </a:t>
            </a:r>
            <a:r>
              <a:rPr lang="ru-RU" sz="5400" b="1" spc="-150" dirty="0" smtClean="0">
                <a:solidFill>
                  <a:srgbClr val="FFFFFF"/>
                </a:solidFill>
                <a:latin typeface="Arial Narrow Bold"/>
                <a:cs typeface="Arial Narrow Bold"/>
              </a:rPr>
              <a:t>отделение“</a:t>
            </a:r>
            <a:endParaRPr lang="en-US" sz="5400" b="1" spc="-150" dirty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714488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585858"/>
                </a:solidFill>
                <a:latin typeface="Georgia"/>
                <a:cs typeface="Georgia"/>
              </a:rPr>
              <a:t>“Be a gift to the world” – </a:t>
            </a:r>
            <a:r>
              <a:rPr lang="bg-BG" sz="2000" dirty="0" smtClean="0">
                <a:solidFill>
                  <a:srgbClr val="585858"/>
                </a:solidFill>
                <a:latin typeface="Georgia"/>
                <a:cs typeface="Georgia"/>
              </a:rPr>
              <a:t>мотото, което ни накара да изберем инициатива, чрез която да помогнем на обществото.</a:t>
            </a:r>
            <a:r>
              <a:rPr lang="bg-BG" sz="200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lang="bg-BG" sz="2000" dirty="0" smtClean="0">
                <a:solidFill>
                  <a:srgbClr val="585858"/>
                </a:solidFill>
                <a:latin typeface="Georgia"/>
                <a:cs typeface="Georgia"/>
              </a:rPr>
              <a:t>Знаейки, че детското отделение се нуждае от подпомагане, решихме да направим, каквото можем – </a:t>
            </a:r>
            <a:r>
              <a:rPr lang="en-US" sz="2000" dirty="0" smtClean="0">
                <a:solidFill>
                  <a:srgbClr val="585858"/>
                </a:solidFill>
                <a:latin typeface="Georgia"/>
                <a:cs typeface="Georgia"/>
              </a:rPr>
              <a:t>“service above self”.</a:t>
            </a:r>
            <a:endParaRPr lang="bg-BG" sz="2000" dirty="0" smtClean="0">
              <a:solidFill>
                <a:srgbClr val="585858"/>
              </a:solidFill>
              <a:latin typeface="Georgia"/>
              <a:cs typeface="Georgi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240" y="285728"/>
            <a:ext cx="8932916" cy="10692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bg-BG" sz="4200" b="1" spc="-150" dirty="0" smtClean="0">
              <a:solidFill>
                <a:srgbClr val="FFFFFF"/>
              </a:solidFill>
              <a:latin typeface="Arial Narrow Bold"/>
              <a:cs typeface="Arial Narrow Bold"/>
            </a:endParaRPr>
          </a:p>
          <a:p>
            <a:pPr algn="l">
              <a:lnSpc>
                <a:spcPct val="80000"/>
              </a:lnSpc>
            </a:pPr>
            <a:r>
              <a:rPr lang="bg-BG" sz="4200" b="1" spc="-150" dirty="0" smtClean="0">
                <a:solidFill>
                  <a:srgbClr val="FFFFFF"/>
                </a:solidFill>
                <a:latin typeface="Arial Narrow Bold"/>
                <a:cs typeface="Arial Narrow Bold"/>
              </a:rPr>
              <a:t>ОПИСАНИЕ НА ПРОЕКТА</a:t>
            </a:r>
            <a:endParaRPr lang="en-US" sz="4200" b="1" spc="-150" dirty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82759"/>
            <a:ext cx="4070826" cy="2860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ROTARI\PREZENTACII-6ABLONI\INTERACT-PETS-2016\Pictur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1178" y="5918880"/>
            <a:ext cx="2214578" cy="66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86864" y="74613"/>
            <a:ext cx="8526296" cy="19746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ru-RU" sz="5400" b="1" spc="-150" dirty="0">
                <a:solidFill>
                  <a:srgbClr val="FFFFFF"/>
                </a:solidFill>
                <a:latin typeface="Arial Narrow Bold"/>
                <a:cs typeface="Arial Narrow Bold"/>
              </a:rPr>
              <a:t>„Пижо и Пенда помагат на детското </a:t>
            </a:r>
            <a:r>
              <a:rPr lang="ru-RU" sz="5400" b="1" spc="-150" dirty="0" smtClean="0">
                <a:solidFill>
                  <a:srgbClr val="FFFFFF"/>
                </a:solidFill>
                <a:latin typeface="Arial Narrow Bold"/>
                <a:cs typeface="Arial Narrow Bold"/>
              </a:rPr>
              <a:t>отделение“</a:t>
            </a:r>
            <a:endParaRPr lang="en-US" sz="5400" b="1" spc="-150" dirty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714488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585858"/>
                </a:solidFill>
                <a:latin typeface="Georgia"/>
                <a:cs typeface="Georgia"/>
              </a:rPr>
              <a:t>Беше предоставена възможност на всеки желаещ да се включи в проекта.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dirty="0" smtClean="0">
              <a:solidFill>
                <a:srgbClr val="585858"/>
              </a:solidFill>
              <a:latin typeface="Georgia"/>
              <a:cs typeface="Georgi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585858"/>
                </a:solidFill>
                <a:latin typeface="Georgia"/>
                <a:cs typeface="Georgia"/>
              </a:rPr>
              <a:t>Организатори на проекта са Интеракт клуб Севлиево и Младежки център.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dirty="0" smtClean="0">
              <a:solidFill>
                <a:srgbClr val="585858"/>
              </a:solidFill>
              <a:latin typeface="Georgia"/>
              <a:cs typeface="Georgi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585858"/>
                </a:solidFill>
                <a:latin typeface="Georgia"/>
                <a:cs typeface="Georgia"/>
              </a:rPr>
              <a:t>Осъществяването на мартенския базар донесе радост и удовлетвореност на всички.</a:t>
            </a:r>
            <a:endParaRPr lang="bg-BG" dirty="0" smtClean="0">
              <a:solidFill>
                <a:srgbClr val="585858"/>
              </a:solidFill>
              <a:latin typeface="Georgia"/>
              <a:cs typeface="Georgi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240" y="285728"/>
            <a:ext cx="8932916" cy="10692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bg-BG" sz="4200" b="1" spc="-150" dirty="0" smtClean="0">
              <a:solidFill>
                <a:srgbClr val="FFFFFF"/>
              </a:solidFill>
              <a:latin typeface="Arial Narrow Bold"/>
              <a:cs typeface="Arial Narrow Bold"/>
            </a:endParaRPr>
          </a:p>
          <a:p>
            <a:pPr algn="l">
              <a:lnSpc>
                <a:spcPct val="80000"/>
              </a:lnSpc>
            </a:pPr>
            <a:r>
              <a:rPr lang="bg-BG" sz="4200" b="1" spc="-150" dirty="0" smtClean="0">
                <a:solidFill>
                  <a:srgbClr val="FFFFFF"/>
                </a:solidFill>
                <a:latin typeface="Arial Narrow Bold"/>
                <a:cs typeface="Arial Narrow Bold"/>
              </a:rPr>
              <a:t>ОПИСАНИЕ НА ПРОЕКТА</a:t>
            </a:r>
            <a:endParaRPr lang="en-US" sz="4200" b="1" spc="-150" dirty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7" r="28738"/>
          <a:stretch/>
        </p:blipFill>
        <p:spPr>
          <a:xfrm>
            <a:off x="6276934" y="3284984"/>
            <a:ext cx="2345850" cy="3424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64" y="3488963"/>
            <a:ext cx="3727506" cy="23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ROTARI\PREZENTACII-6ABLONI\INTERACT-PETS-2016\Pictur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1178" y="5918880"/>
            <a:ext cx="2214578" cy="66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86864" y="74613"/>
            <a:ext cx="8526296" cy="19746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ru-RU" sz="5400" b="1" spc="-150" dirty="0">
                <a:solidFill>
                  <a:srgbClr val="FFFFFF"/>
                </a:solidFill>
                <a:latin typeface="Arial Narrow Bold"/>
                <a:cs typeface="Arial Narrow Bold"/>
              </a:rPr>
              <a:t>„Пижо и Пенда помагат на детското </a:t>
            </a:r>
            <a:r>
              <a:rPr lang="ru-RU" sz="5400" b="1" spc="-150" dirty="0" smtClean="0">
                <a:solidFill>
                  <a:srgbClr val="FFFFFF"/>
                </a:solidFill>
                <a:latin typeface="Arial Narrow Bold"/>
                <a:cs typeface="Arial Narrow Bold"/>
              </a:rPr>
              <a:t>отделение“</a:t>
            </a:r>
            <a:endParaRPr lang="en-US" sz="5400" b="1" spc="-150" dirty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714488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dirty="0" smtClean="0">
                <a:solidFill>
                  <a:srgbClr val="585858"/>
                </a:solidFill>
                <a:latin typeface="Georgia"/>
                <a:cs typeface="Georgia"/>
              </a:rPr>
              <a:t>Основна цел: благотворителност към  детското отделение в МБАЛ „д-р Стойчо Христов“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g-BG" sz="2000" dirty="0" smtClean="0">
              <a:solidFill>
                <a:srgbClr val="585858"/>
              </a:solidFill>
              <a:latin typeface="Georgia"/>
              <a:cs typeface="Georgi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dirty="0" smtClean="0">
                <a:solidFill>
                  <a:srgbClr val="585858"/>
                </a:solidFill>
                <a:latin typeface="Georgia"/>
                <a:cs typeface="Georgia"/>
              </a:rPr>
              <a:t>Стимулиране въображението на децата.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g-BG" sz="2000" dirty="0" smtClean="0">
              <a:solidFill>
                <a:srgbClr val="585858"/>
              </a:solidFill>
              <a:latin typeface="Georgia"/>
              <a:cs typeface="Georgi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dirty="0" smtClean="0">
                <a:solidFill>
                  <a:srgbClr val="585858"/>
                </a:solidFill>
                <a:latin typeface="Georgia"/>
                <a:cs typeface="Georgia"/>
              </a:rPr>
              <a:t>Уважение към българските традиции.</a:t>
            </a:r>
            <a:endParaRPr lang="bg-BG" sz="2000" dirty="0" smtClean="0">
              <a:solidFill>
                <a:srgbClr val="585858"/>
              </a:solidFill>
              <a:latin typeface="Georgia"/>
              <a:cs typeface="Georgi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240" y="285728"/>
            <a:ext cx="8932916" cy="10692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bg-BG" sz="4200" b="1" spc="-150" dirty="0" smtClean="0">
              <a:solidFill>
                <a:srgbClr val="FFFFFF"/>
              </a:solidFill>
              <a:latin typeface="Arial Narrow Bold"/>
              <a:cs typeface="Arial Narrow Bold"/>
            </a:endParaRPr>
          </a:p>
          <a:p>
            <a:pPr algn="l">
              <a:lnSpc>
                <a:spcPct val="80000"/>
              </a:lnSpc>
            </a:pPr>
            <a:r>
              <a:rPr lang="bg-BG" sz="4200" b="1" spc="-150" dirty="0" smtClean="0">
                <a:solidFill>
                  <a:srgbClr val="FFFFFF"/>
                </a:solidFill>
                <a:latin typeface="Arial Narrow Bold"/>
                <a:cs typeface="Arial Narrow Bold"/>
              </a:rPr>
              <a:t>ЦЕЛИ НА ПРОЕКТА</a:t>
            </a:r>
            <a:endParaRPr lang="en-US" sz="4200" b="1" spc="-150" dirty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ROTARI\PREZENTACII-6ABLONI\INTERACT-PETS-2016\Pictur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1178" y="5918880"/>
            <a:ext cx="2214578" cy="66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86864" y="74613"/>
            <a:ext cx="8526296" cy="19746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ru-RU" sz="5400" b="1" spc="-150" dirty="0">
                <a:solidFill>
                  <a:srgbClr val="FFFFFF"/>
                </a:solidFill>
                <a:latin typeface="Arial Narrow Bold"/>
                <a:cs typeface="Arial Narrow Bold"/>
              </a:rPr>
              <a:t>„Пижо и Пенда помагат на детското </a:t>
            </a:r>
            <a:r>
              <a:rPr lang="ru-RU" sz="5400" b="1" spc="-150" dirty="0" smtClean="0">
                <a:solidFill>
                  <a:srgbClr val="FFFFFF"/>
                </a:solidFill>
                <a:latin typeface="Arial Narrow Bold"/>
                <a:cs typeface="Arial Narrow Bold"/>
              </a:rPr>
              <a:t>отделение“</a:t>
            </a:r>
            <a:endParaRPr lang="en-US" sz="5400" b="1" spc="-150" dirty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714488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000" dirty="0" smtClean="0">
                <a:solidFill>
                  <a:srgbClr val="585858"/>
                </a:solidFill>
                <a:latin typeface="Georgia"/>
                <a:cs typeface="Georgia"/>
              </a:rPr>
              <a:t>Разпространяване на идейността на проекта.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2000" dirty="0" smtClean="0">
              <a:solidFill>
                <a:srgbClr val="585858"/>
              </a:solidFill>
              <a:latin typeface="Georgia"/>
              <a:cs typeface="Georgi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000" dirty="0" smtClean="0">
                <a:solidFill>
                  <a:srgbClr val="585858"/>
                </a:solidFill>
                <a:latin typeface="Georgia"/>
                <a:cs typeface="Georgia"/>
              </a:rPr>
              <a:t>Изработване и набиране на ръчно изработени мартеници.</a:t>
            </a:r>
            <a:endParaRPr lang="bg-BG" sz="2000" dirty="0" smtClean="0">
              <a:solidFill>
                <a:srgbClr val="585858"/>
              </a:solidFill>
              <a:latin typeface="Georgia"/>
              <a:cs typeface="Georgi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240" y="285728"/>
            <a:ext cx="8932916" cy="10692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bg-BG" sz="4200" b="1" spc="-150" dirty="0" smtClean="0">
              <a:solidFill>
                <a:srgbClr val="FFFFFF"/>
              </a:solidFill>
              <a:latin typeface="Arial Narrow Bold"/>
              <a:cs typeface="Arial Narrow Bold"/>
            </a:endParaRPr>
          </a:p>
          <a:p>
            <a:pPr algn="l">
              <a:lnSpc>
                <a:spcPct val="80000"/>
              </a:lnSpc>
            </a:pPr>
            <a:r>
              <a:rPr lang="bg-BG" sz="4200" b="1" spc="-150" dirty="0" smtClean="0">
                <a:solidFill>
                  <a:srgbClr val="FFFFFF"/>
                </a:solidFill>
                <a:latin typeface="Arial Narrow Bold"/>
                <a:cs typeface="Arial Narrow Bold"/>
              </a:rPr>
              <a:t>ПЛАН-ПРОГРАМА И РЕСУРСИ</a:t>
            </a:r>
            <a:endParaRPr lang="en-US" sz="4200" b="1" spc="-150" dirty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333" y="2744350"/>
            <a:ext cx="2742385" cy="39118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64" y="3089683"/>
            <a:ext cx="3932142" cy="2621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ROTARI\PREZENTACII-6ABLONI\INTERACT-PETS-2016\Pictur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1178" y="5918880"/>
            <a:ext cx="2214578" cy="66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86864" y="74613"/>
            <a:ext cx="8526296" cy="19746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ru-RU" sz="5400" b="1" spc="-150" dirty="0">
                <a:solidFill>
                  <a:srgbClr val="FFFFFF"/>
                </a:solidFill>
                <a:latin typeface="Arial Narrow Bold"/>
                <a:cs typeface="Arial Narrow Bold"/>
              </a:rPr>
              <a:t>„Пижо и Пенда помагат на детското </a:t>
            </a:r>
            <a:r>
              <a:rPr lang="ru-RU" sz="5400" b="1" spc="-150" dirty="0" smtClean="0">
                <a:solidFill>
                  <a:srgbClr val="FFFFFF"/>
                </a:solidFill>
                <a:latin typeface="Arial Narrow Bold"/>
                <a:cs typeface="Arial Narrow Bold"/>
              </a:rPr>
              <a:t>отделение“</a:t>
            </a:r>
            <a:endParaRPr lang="en-US" sz="5400" b="1" spc="-150" dirty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714488"/>
            <a:ext cx="87154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dirty="0" smtClean="0">
                <a:solidFill>
                  <a:srgbClr val="585858"/>
                </a:solidFill>
                <a:latin typeface="Georgia"/>
                <a:cs typeface="Georgia"/>
              </a:rPr>
              <a:t>Осъществяване на базара.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g-BG" sz="2000" dirty="0" smtClean="0">
              <a:solidFill>
                <a:srgbClr val="585858"/>
              </a:solidFill>
              <a:latin typeface="Georgia"/>
              <a:cs typeface="Georgi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dirty="0" smtClean="0">
                <a:solidFill>
                  <a:srgbClr val="585858"/>
                </a:solidFill>
                <a:latin typeface="Georgia"/>
                <a:cs typeface="Georgia"/>
              </a:rPr>
              <a:t>Достигане до крайната цел: събиране на пари за дарение към детското отделение в нашата болница.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g-BG" sz="2000" dirty="0" smtClean="0">
              <a:solidFill>
                <a:srgbClr val="585858"/>
              </a:solidFill>
              <a:latin typeface="Georgia"/>
              <a:cs typeface="Georgi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240" y="285728"/>
            <a:ext cx="8932916" cy="10692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bg-BG" sz="4200" b="1" spc="-150" dirty="0" smtClean="0">
              <a:solidFill>
                <a:srgbClr val="FFFFFF"/>
              </a:solidFill>
              <a:latin typeface="Arial Narrow Bold"/>
              <a:cs typeface="Arial Narrow Bold"/>
            </a:endParaRPr>
          </a:p>
          <a:p>
            <a:pPr algn="l">
              <a:lnSpc>
                <a:spcPct val="80000"/>
              </a:lnSpc>
            </a:pPr>
            <a:r>
              <a:rPr lang="bg-BG" sz="4200" b="1" spc="-150" dirty="0" smtClean="0">
                <a:solidFill>
                  <a:srgbClr val="FFFFFF"/>
                </a:solidFill>
                <a:latin typeface="Arial Narrow Bold"/>
                <a:cs typeface="Arial Narrow Bold"/>
              </a:rPr>
              <a:t>ПЛАН-ПРОГРАМА И РЕСУРСИ</a:t>
            </a:r>
            <a:endParaRPr lang="en-US" sz="4200" b="1" spc="-150" dirty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197198"/>
            <a:ext cx="3637638" cy="2630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8642" y="3636862"/>
            <a:ext cx="2629332" cy="175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6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3688" y="-1323528"/>
            <a:ext cx="5454550" cy="81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ROTARI\PREZENTACII-6ABLONI\INTERACT-PETS-2016\Pictur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1178" y="5918880"/>
            <a:ext cx="2214578" cy="66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86864" y="74613"/>
            <a:ext cx="8526296" cy="19746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ru-RU" sz="5400" b="1" spc="-150" dirty="0">
                <a:solidFill>
                  <a:srgbClr val="FFFFFF"/>
                </a:solidFill>
                <a:latin typeface="Arial Narrow Bold"/>
                <a:cs typeface="Arial Narrow Bold"/>
              </a:rPr>
              <a:t>„Пижо и Пенда помагат на детското </a:t>
            </a:r>
            <a:r>
              <a:rPr lang="ru-RU" sz="5400" b="1" spc="-150" dirty="0" smtClean="0">
                <a:solidFill>
                  <a:srgbClr val="FFFFFF"/>
                </a:solidFill>
                <a:latin typeface="Arial Narrow Bold"/>
                <a:cs typeface="Arial Narrow Bold"/>
              </a:rPr>
              <a:t>отделение“</a:t>
            </a:r>
            <a:endParaRPr lang="en-US" sz="5400" b="1" spc="-150" dirty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714488"/>
            <a:ext cx="871543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dirty="0" smtClean="0">
                <a:solidFill>
                  <a:srgbClr val="585858"/>
                </a:solidFill>
                <a:latin typeface="Georgia"/>
                <a:cs typeface="Georgia"/>
              </a:rPr>
              <a:t>Поради доброволческия характер на инициативата, нямахме нужда от предварително финансиране.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g-BG" sz="2000" dirty="0" smtClean="0">
              <a:solidFill>
                <a:srgbClr val="585858"/>
              </a:solidFill>
              <a:latin typeface="Georgia"/>
              <a:cs typeface="Georgi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dirty="0" smtClean="0">
                <a:solidFill>
                  <a:srgbClr val="585858"/>
                </a:solidFill>
                <a:latin typeface="Georgia"/>
                <a:cs typeface="Georgia"/>
              </a:rPr>
              <a:t>Основният източник на приходи са даренията при закупуване на мартеници.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g-BG" sz="2000" dirty="0" smtClean="0">
              <a:solidFill>
                <a:srgbClr val="585858"/>
              </a:solidFill>
              <a:latin typeface="Georgia"/>
              <a:cs typeface="Georgi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dirty="0" smtClean="0">
                <a:solidFill>
                  <a:srgbClr val="585858"/>
                </a:solidFill>
                <a:latin typeface="Georgia"/>
                <a:cs typeface="Georgia"/>
              </a:rPr>
              <a:t>Всеки гражданин сам определя сумата, която да дари.</a:t>
            </a:r>
            <a:endParaRPr lang="bg-BG" sz="2000" dirty="0" smtClean="0">
              <a:solidFill>
                <a:srgbClr val="515151"/>
              </a:solidFill>
              <a:latin typeface="Georgia" pitchFamily="18" charset="0"/>
              <a:cs typeface="Georgia"/>
            </a:endParaRPr>
          </a:p>
          <a:p>
            <a:endParaRPr lang="bg-BG" dirty="0" smtClean="0">
              <a:solidFill>
                <a:srgbClr val="515151"/>
              </a:solidFill>
              <a:latin typeface="Georgia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240" y="285728"/>
            <a:ext cx="8932916" cy="10692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bg-BG" sz="4200" b="1" spc="-150" dirty="0" smtClean="0">
              <a:solidFill>
                <a:srgbClr val="FFFFFF"/>
              </a:solidFill>
              <a:latin typeface="Arial Narrow Bold"/>
              <a:cs typeface="Arial Narrow Bold"/>
            </a:endParaRPr>
          </a:p>
          <a:p>
            <a:pPr algn="l">
              <a:lnSpc>
                <a:spcPct val="80000"/>
              </a:lnSpc>
            </a:pPr>
            <a:r>
              <a:rPr lang="bg-BG" sz="4200" b="1" spc="-150" dirty="0" smtClean="0">
                <a:solidFill>
                  <a:srgbClr val="FFFFFF"/>
                </a:solidFill>
                <a:latin typeface="Arial Narrow Bold"/>
                <a:cs typeface="Arial Narrow Bold"/>
              </a:rPr>
              <a:t>БЮДЖЕТ</a:t>
            </a:r>
            <a:endParaRPr lang="en-US" sz="4200" b="1" spc="-150" dirty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393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 Bold</vt:lpstr>
      <vt:lpstr>Calibri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ALEKSIEV</dc:creator>
  <cp:lastModifiedBy>Emil Totev</cp:lastModifiedBy>
  <cp:revision>20</cp:revision>
  <dcterms:created xsi:type="dcterms:W3CDTF">2016-02-07T12:15:43Z</dcterms:created>
  <dcterms:modified xsi:type="dcterms:W3CDTF">2016-02-29T18:22:30Z</dcterms:modified>
</cp:coreProperties>
</file>