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6" r:id="rId5"/>
    <p:sldMasterId id="2147483708" r:id="rId6"/>
  </p:sldMasterIdLst>
  <p:notesMasterIdLst>
    <p:notesMasterId r:id="rId21"/>
  </p:notesMasterIdLst>
  <p:handoutMasterIdLst>
    <p:handoutMasterId r:id="rId22"/>
  </p:handoutMasterIdLst>
  <p:sldIdLst>
    <p:sldId id="256" r:id="rId7"/>
    <p:sldId id="294" r:id="rId8"/>
    <p:sldId id="295" r:id="rId9"/>
    <p:sldId id="287" r:id="rId10"/>
    <p:sldId id="302" r:id="rId11"/>
    <p:sldId id="297" r:id="rId12"/>
    <p:sldId id="298" r:id="rId13"/>
    <p:sldId id="299" r:id="rId14"/>
    <p:sldId id="301" r:id="rId15"/>
    <p:sldId id="303" r:id="rId16"/>
    <p:sldId id="304" r:id="rId17"/>
    <p:sldId id="305" r:id="rId18"/>
    <p:sldId id="306" r:id="rId19"/>
    <p:sldId id="290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  <a:srgbClr val="585858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77167" autoAdjust="0"/>
  </p:normalViewPr>
  <p:slideViewPr>
    <p:cSldViewPr snapToGrid="0" snapToObjects="1"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5" d="100"/>
          <a:sy n="55" d="100"/>
        </p:scale>
        <p:origin x="-2880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7EB70D-E35A-48EA-ABE8-A461563F555D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E70B4A-CF78-4E3B-9BC6-B43EED0B2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3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9D6388-EA79-4164-A4AF-D9CAE1841B5B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F63C60-6E4F-42B3-85FB-37CF8542A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9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1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8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58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15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63C60-6E4F-42B3-85FB-37CF8542A7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 userDrawn="1"/>
        </p:nvSpPr>
        <p:spPr>
          <a:xfrm>
            <a:off x="5168901" y="6108700"/>
            <a:ext cx="3975100" cy="584775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bg-BG" sz="1600" b="1" i="0" dirty="0" smtClean="0">
                <a:latin typeface="Arial Narrow Bold"/>
                <a:cs typeface="Arial Narrow Bold"/>
              </a:rPr>
              <a:t>СЕМИНАР</a:t>
            </a:r>
            <a:r>
              <a:rPr lang="bg-BG" sz="1600" b="1" i="0" baseline="0" dirty="0" smtClean="0">
                <a:latin typeface="Arial Narrow Bold"/>
                <a:cs typeface="Arial Narrow Bold"/>
              </a:rPr>
              <a:t> ЗА ОБУЧЕНИЕ НА ЕКИПА НА ДИСТРИКТ 2482, ПАНАГЮРИЩЕ‘</a:t>
            </a:r>
            <a:r>
              <a:rPr lang="bg-BG" sz="1600" b="1" i="0" dirty="0" smtClean="0">
                <a:latin typeface="Arial Narrow Bold"/>
                <a:cs typeface="Arial Narrow Bold"/>
              </a:rPr>
              <a:t>2016</a:t>
            </a:r>
            <a:endParaRPr lang="en-US" sz="1600" b="1" i="0" dirty="0" smtClean="0"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 userDrawn="1"/>
        </p:nvSpPr>
        <p:spPr>
          <a:xfrm>
            <a:off x="5168901" y="6108700"/>
            <a:ext cx="3975100" cy="584775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bg-BG" sz="1600" b="1" i="0" dirty="0" smtClean="0">
                <a:latin typeface="Arial Narrow Bold"/>
                <a:cs typeface="Arial Narrow Bold"/>
              </a:rPr>
              <a:t>СЕМИНАР</a:t>
            </a:r>
            <a:r>
              <a:rPr lang="bg-BG" sz="1600" b="1" i="0" baseline="0" dirty="0" smtClean="0">
                <a:latin typeface="Arial Narrow Bold"/>
                <a:cs typeface="Arial Narrow Bold"/>
              </a:rPr>
              <a:t> ЗА ОБУЧЕНИЕ НА ЕКИПА НА ДИСТРИКТ 2482, ПАНАГЮРИЩЕ‘</a:t>
            </a:r>
            <a:r>
              <a:rPr lang="bg-BG" sz="1600" b="1" i="0" dirty="0" smtClean="0">
                <a:latin typeface="Arial Narrow Bold"/>
                <a:cs typeface="Arial Narrow Bold"/>
              </a:rPr>
              <a:t>2016</a:t>
            </a:r>
            <a:endParaRPr lang="en-US" sz="1600" b="1" i="0" dirty="0" smtClean="0">
              <a:latin typeface="Arial Narrow Bold"/>
              <a:cs typeface="Arial Narrow Bold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100" y="2027238"/>
            <a:ext cx="41275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92100" y="3556000"/>
            <a:ext cx="4127500" cy="106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8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650"/>
            <a:ext cx="9144000" cy="8588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454150"/>
            <a:ext cx="8580438" cy="241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26188"/>
            <a:ext cx="9144000" cy="400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20XX Train the Trainer  | </a:t>
            </a:r>
            <a:fld id="{D0AAD28E-ABA1-447A-8DB5-25B11FD7F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5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650"/>
            <a:ext cx="9144000" cy="8588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454150"/>
            <a:ext cx="4010025" cy="396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26188"/>
            <a:ext cx="9144000" cy="400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20XX Train the Trainer  | </a:t>
            </a:r>
            <a:fld id="{D0AAD28E-ABA1-447A-8DB5-25B11FD7F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727575" y="1454150"/>
            <a:ext cx="4010025" cy="396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42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650"/>
            <a:ext cx="9144000" cy="8588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454150"/>
            <a:ext cx="4010025" cy="396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326188"/>
            <a:ext cx="9144000" cy="400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20XX Train the Trainer  | </a:t>
            </a:r>
            <a:fld id="{D0AAD28E-ABA1-447A-8DB5-25B11FD7F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73600" y="1454150"/>
            <a:ext cx="4254500" cy="3968750"/>
          </a:xfrm>
          <a:prstGeom prst="rect">
            <a:avLst/>
          </a:prstGeom>
        </p:spPr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1832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62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6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8901" y="6108700"/>
            <a:ext cx="3975100" cy="584775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bg-BG" sz="1600" b="1" i="0" dirty="0" smtClean="0">
                <a:latin typeface="Arial Narrow Bold"/>
                <a:cs typeface="Arial Narrow Bold"/>
              </a:rPr>
              <a:t>СЕМИНАР</a:t>
            </a:r>
            <a:r>
              <a:rPr lang="bg-BG" sz="1600" b="1" i="0" baseline="0" dirty="0" smtClean="0">
                <a:latin typeface="Arial Narrow Bold"/>
                <a:cs typeface="Arial Narrow Bold"/>
              </a:rPr>
              <a:t> ЗА ОБУЧЕНИЕ НА ЕКИПА НА ДИСТРИКТ 2482, ПАНАГЮРИЩЕ‘</a:t>
            </a:r>
            <a:r>
              <a:rPr lang="bg-BG" sz="1600" b="1" i="0" dirty="0" smtClean="0">
                <a:latin typeface="Arial Narrow Bold"/>
                <a:cs typeface="Arial Narrow Bold"/>
              </a:rPr>
              <a:t>2016</a:t>
            </a:r>
            <a:endParaRPr lang="en-US" sz="1600" b="1" i="0" dirty="0" smtClean="0"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351443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1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8901" y="6108700"/>
            <a:ext cx="3975100" cy="584775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bg-BG" sz="1600" b="1" i="0" dirty="0" smtClean="0">
                <a:latin typeface="Arial Narrow Bold"/>
                <a:cs typeface="Arial Narrow Bold"/>
              </a:rPr>
              <a:t>СЕМИНАР</a:t>
            </a:r>
            <a:r>
              <a:rPr lang="bg-BG" sz="1600" b="1" i="0" baseline="0" dirty="0" smtClean="0">
                <a:latin typeface="Arial Narrow Bold"/>
                <a:cs typeface="Arial Narrow Bold"/>
              </a:rPr>
              <a:t> ЗА ОБУЧЕНИЕ НА ЕКИПА НА ДИСТРИКТ 2482, ПАНАГЮРИЩЕ‘</a:t>
            </a:r>
            <a:r>
              <a:rPr lang="bg-BG" sz="1600" b="1" i="0" dirty="0" smtClean="0">
                <a:latin typeface="Arial Narrow Bold"/>
                <a:cs typeface="Arial Narrow Bold"/>
              </a:rPr>
              <a:t>2016</a:t>
            </a:r>
            <a:endParaRPr lang="en-US" sz="1600" b="1" i="0" dirty="0" smtClean="0">
              <a:latin typeface="Arial Narrow Bold"/>
              <a:cs typeface="Arial Na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12227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5858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85858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5858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district2482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108" y="1696703"/>
            <a:ext cx="4972713" cy="2436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bg-BG" sz="5400" b="1" spc="-150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КЪДЕ СМЕ? КАКВО СЛЕДВА?</a:t>
            </a:r>
            <a:endParaRPr lang="en-US" sz="5400" b="1" spc="-150" dirty="0">
              <a:solidFill>
                <a:srgbClr val="FFFFFF"/>
              </a:solidFill>
              <a:latin typeface="Arial Narrow Bold"/>
              <a:cs typeface="Arial Narrow Bold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21733" y="3589868"/>
            <a:ext cx="447040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bg-BG" sz="1400" b="1" dirty="0" smtClean="0">
                <a:solidFill>
                  <a:schemeClr val="bg1"/>
                </a:solidFill>
                <a:cs typeface="Arial" pitchFamily="34" charset="0"/>
              </a:rPr>
              <a:t>НИНА МИТЕВА</a:t>
            </a:r>
            <a:endParaRPr lang="en-US" sz="1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eaLnBrk="1" hangingPunct="1"/>
            <a:r>
              <a:rPr lang="bg-BG" sz="1400" b="1" dirty="0" smtClean="0">
                <a:solidFill>
                  <a:schemeClr val="bg1"/>
                </a:solidFill>
                <a:cs typeface="Arial" pitchFamily="34" charset="0"/>
              </a:rPr>
              <a:t>ДИСТРИКТ ГУВЕРНЬОР</a:t>
            </a:r>
            <a:endParaRPr lang="bg-BG" sz="1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Ефективни връзки с обществеността,  познаване  </a:t>
            </a:r>
          </a:p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и положителен публичен имидж  на Ротари</a:t>
            </a:r>
            <a:r>
              <a:rPr lang="bg-BG" altLang="en-US" sz="3600" b="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en-US" altLang="en-US" sz="3600" b="0" dirty="0"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 </a:t>
            </a:r>
            <a:r>
              <a:rPr lang="bg-BG" sz="2800" dirty="0" smtClean="0">
                <a:solidFill>
                  <a:srgbClr val="FF0000"/>
                </a:solidFill>
                <a:latin typeface="Georgia"/>
                <a:cs typeface="Georgia"/>
              </a:rPr>
              <a:t>Новите медийни реалности: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514217"/>
            <a:ext cx="3814952" cy="3385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23" y="1955546"/>
            <a:ext cx="4726572" cy="4205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4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Ефективни връзки с обществеността,  познаване  </a:t>
            </a:r>
          </a:p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и положителен публичен имидж  на Ротари</a:t>
            </a:r>
            <a:r>
              <a:rPr lang="bg-BG" altLang="en-US" sz="3600" b="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en-US" altLang="en-US" sz="3600" b="0" dirty="0"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800" u="sng" dirty="0" smtClean="0">
                <a:solidFill>
                  <a:srgbClr val="FF0000"/>
                </a:solidFill>
                <a:latin typeface="Georgia"/>
                <a:cs typeface="Georgia"/>
              </a:rPr>
              <a:t>Ротари на Балканите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1" y="2720117"/>
            <a:ext cx="3587048" cy="324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53" y="1518469"/>
            <a:ext cx="4976190" cy="458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2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Ефективни връзки с обществеността,  познаване  </a:t>
            </a:r>
          </a:p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и положителен публичен имидж  на Ротари</a:t>
            </a:r>
            <a:r>
              <a:rPr lang="bg-BG" altLang="en-US" sz="3600" b="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en-US" altLang="en-US" sz="3600" b="0" dirty="0"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Georgia"/>
                <a:cs typeface="Georgia"/>
                <a:hlinkClick r:id="rId3"/>
              </a:rPr>
              <a:t>www.rotarydistrict2482.org</a:t>
            </a:r>
            <a:endParaRPr lang="en-US" sz="2800" dirty="0" smtClean="0">
              <a:solidFill>
                <a:srgbClr val="FF0000"/>
              </a:solidFill>
              <a:latin typeface="Georgia"/>
              <a:cs typeface="Georgia"/>
            </a:endParaRPr>
          </a:p>
          <a:p>
            <a:pPr marL="0" indent="0">
              <a:buNone/>
            </a:pPr>
            <a:endParaRPr lang="bg-BG" sz="2800" dirty="0" smtClean="0">
              <a:solidFill>
                <a:srgbClr val="FF0000"/>
              </a:solidFill>
              <a:latin typeface="Georgia"/>
              <a:cs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6" y="2975862"/>
            <a:ext cx="3702857" cy="2852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t="5319" r="16252" b="2574"/>
          <a:stretch/>
        </p:blipFill>
        <p:spPr>
          <a:xfrm>
            <a:off x="4140523" y="2021842"/>
            <a:ext cx="4844808" cy="4144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1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Ефективни връзки с обществеността,  познаване  </a:t>
            </a:r>
          </a:p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и положителен публичен имидж  на Ротари</a:t>
            </a:r>
            <a:r>
              <a:rPr lang="bg-BG" altLang="en-US" sz="3600" b="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en-US" altLang="en-US" sz="3600" b="0" dirty="0"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 </a:t>
            </a:r>
            <a:r>
              <a:rPr lang="bg-BG" sz="2800" dirty="0" smtClean="0">
                <a:solidFill>
                  <a:srgbClr val="FF0000"/>
                </a:solidFill>
                <a:latin typeface="Georgia"/>
                <a:cs typeface="Georgia"/>
              </a:rPr>
              <a:t>Ефективни връзки с обществеността: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" y="1914010"/>
            <a:ext cx="5075560" cy="380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11871" r="1383" b="-1781"/>
          <a:stretch/>
        </p:blipFill>
        <p:spPr>
          <a:xfrm>
            <a:off x="3702357" y="2167440"/>
            <a:ext cx="5288280" cy="407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7975" y="1498600"/>
            <a:ext cx="8580438" cy="24145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sz="4800" dirty="0" smtClean="0"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2" y="1360777"/>
            <a:ext cx="7761732" cy="45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Ротари: Ние служим. Ние сме хуманитарна организация</a:t>
            </a:r>
            <a:r>
              <a:rPr lang="bg-BG" altLang="en-US" dirty="0" smtClean="0">
                <a:latin typeface="Arial Narrow" panose="020B0606020202030204" pitchFamily="34" charset="0"/>
              </a:rPr>
              <a:t>.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473" y="2585243"/>
            <a:ext cx="3065463" cy="183991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3716336"/>
            <a:ext cx="3049588" cy="2060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1614488"/>
            <a:ext cx="3400425" cy="228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511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НАШИТЕ ЦЕЛИ </a:t>
            </a:r>
            <a:endParaRPr lang="en-US" altLang="en-US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altLang="en-US" sz="3200" dirty="0" smtClean="0">
                <a:latin typeface="Georgia" panose="02040502050405020303" pitchFamily="18" charset="0"/>
              </a:rPr>
              <a:t> </a:t>
            </a:r>
            <a:r>
              <a:rPr lang="bg-BG" altLang="en-US" sz="1800" b="1" u="sng" dirty="0" smtClean="0">
                <a:solidFill>
                  <a:srgbClr val="000099"/>
                </a:solidFill>
                <a:latin typeface="Georgia" panose="02040502050405020303" pitchFamily="18" charset="0"/>
              </a:rPr>
              <a:t>Стратегически план на Дистрикт 2482: Нашите цели</a:t>
            </a:r>
            <a:r>
              <a:rPr lang="bg-BG" altLang="en-US" sz="1800" dirty="0" smtClean="0">
                <a:solidFill>
                  <a:srgbClr val="000099"/>
                </a:solidFill>
                <a:latin typeface="Georgia" panose="02040502050405020303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Подкрепа за силни клубове и развитие на </a:t>
            </a: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</a:t>
            </a: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членството;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Фокус върху устойчиви хуманитарни проекти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в  служба на общността;</a:t>
            </a: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endParaRPr lang="bg-BG" altLang="en-US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bg-BG" altLang="en-US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Ефективни връзки с обществеността,  познаване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и положителен публичен имидж  на Ротари.</a:t>
            </a:r>
            <a:endParaRPr lang="en-US" altLang="en-US" sz="1800" dirty="0" smtClean="0">
              <a:latin typeface="Georgia" panose="02040502050405020303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327334" y="2007289"/>
            <a:ext cx="529423" cy="529423"/>
            <a:chOff x="3657600" y="1600200"/>
            <a:chExt cx="1066800" cy="1066800"/>
          </a:xfrm>
          <a:solidFill>
            <a:srgbClr val="0098E0"/>
          </a:solidFill>
        </p:grpSpPr>
        <p:sp>
          <p:nvSpPr>
            <p:cNvPr id="5" name="Oval 3"/>
            <p:cNvSpPr/>
            <p:nvPr/>
          </p:nvSpPr>
          <p:spPr>
            <a:xfrm>
              <a:off x="3657600" y="1600200"/>
              <a:ext cx="1066800" cy="10668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0854" y="1768578"/>
              <a:ext cx="580292" cy="730045"/>
            </a:xfrm>
            <a:prstGeom prst="rect">
              <a:avLst/>
            </a:prstGeom>
            <a:grpFill/>
          </p:spPr>
        </p:pic>
      </p:grpSp>
      <p:grpSp>
        <p:nvGrpSpPr>
          <p:cNvPr id="7" name="Group 5"/>
          <p:cNvGrpSpPr/>
          <p:nvPr/>
        </p:nvGrpSpPr>
        <p:grpSpPr>
          <a:xfrm>
            <a:off x="448054" y="2990922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8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grpSp>
        <p:nvGrpSpPr>
          <p:cNvPr id="43014" name="Group 8"/>
          <p:cNvGrpSpPr>
            <a:grpSpLocks/>
          </p:cNvGrpSpPr>
          <p:nvPr/>
        </p:nvGrpSpPr>
        <p:grpSpPr bwMode="auto">
          <a:xfrm>
            <a:off x="473224" y="4675272"/>
            <a:ext cx="530225" cy="530225"/>
            <a:chOff x="609600" y="1524000"/>
            <a:chExt cx="914400" cy="914400"/>
          </a:xfrm>
        </p:grpSpPr>
        <p:sp>
          <p:nvSpPr>
            <p:cNvPr id="11" name="Oval 9"/>
            <p:cNvSpPr/>
            <p:nvPr/>
          </p:nvSpPr>
          <p:spPr>
            <a:xfrm>
              <a:off x="609600" y="1524000"/>
              <a:ext cx="914400" cy="914400"/>
            </a:xfrm>
            <a:prstGeom prst="ellipse">
              <a:avLst/>
            </a:prstGeom>
            <a:solidFill>
              <a:srgbClr val="0098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3018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7" y="17610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5" name="Picture 2" descr="C:\Users\nina.miteva\Documents\Essentials\DGN\Presentation\Areas of foc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72" y="3825206"/>
            <a:ext cx="1149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7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0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Подкрепа </a:t>
            </a:r>
            <a:r>
              <a:rPr lang="bg-BG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за силни клубове и развитие на </a:t>
            </a:r>
            <a:r>
              <a:rPr lang="en-US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</a:t>
            </a:r>
            <a:r>
              <a:rPr lang="bg-BG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bg-BG" altLang="en-US" sz="30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членството: </a:t>
            </a:r>
            <a:r>
              <a:rPr lang="bg-BG" altLang="en-US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Структура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85 клуба ,1 предварителен, 1+2 сателитни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1.07.2015: 2023  1.01.2016: 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2009</a:t>
            </a:r>
            <a:endParaRPr lang="en-US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Georgia"/>
                <a:cs typeface="Georgia"/>
              </a:rPr>
              <a:t>17,5% 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жени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11% под 40 години</a:t>
            </a:r>
            <a:endParaRPr lang="bg-BG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13" y="2539766"/>
            <a:ext cx="4663440" cy="3551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6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Подкрепа </a:t>
            </a:r>
            <a:r>
              <a:rPr lang="bg-BG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за силни клубове и развитие на </a:t>
            </a:r>
            <a:r>
              <a:rPr lang="en-US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</a:t>
            </a:r>
            <a:r>
              <a:rPr lang="bg-BG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bg-BG" altLang="en-US" sz="36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членството: </a:t>
            </a:r>
            <a:r>
              <a:rPr lang="bg-BG" altLang="en-US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Култура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 </a:t>
            </a:r>
            <a:r>
              <a:rPr lang="bg-BG" sz="2800" dirty="0" smtClean="0">
                <a:solidFill>
                  <a:srgbClr val="FF0000"/>
                </a:solidFill>
                <a:latin typeface="Georgia"/>
                <a:cs typeface="Georgia"/>
              </a:rPr>
              <a:t>Нашите предизвикателства: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Непознаване на Ротари;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Капсулиране и самодостатъчност;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Работата със и за общността не е фокус. Коктейлно лекционно съществуване;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Изтощително събиране на средства от членовете и </a:t>
            </a:r>
          </a:p>
          <a:p>
            <a:pPr marL="0" indent="0">
              <a:buNone/>
            </a:pPr>
            <a:r>
              <a:rPr lang="bg-BG" sz="2400" dirty="0">
                <a:solidFill>
                  <a:srgbClr val="002060"/>
                </a:solidFill>
                <a:latin typeface="Georgia"/>
                <a:cs typeface="Georgia"/>
              </a:rPr>
              <a:t> 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   местния елит;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Неизграден лидерски капацитет;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……………………..</a:t>
            </a:r>
            <a:endParaRPr lang="bg-BG" sz="2400" dirty="0" smtClean="0">
              <a:solidFill>
                <a:srgbClr val="585858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078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3488"/>
          </a:xfrm>
        </p:spPr>
        <p:txBody>
          <a:bodyPr/>
          <a:lstStyle/>
          <a:p>
            <a:r>
              <a:rPr lang="bg-BG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Подкрепа за силни клубове и развитие на </a:t>
            </a:r>
            <a:r>
              <a:rPr lang="en-US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br>
              <a:rPr lang="en-US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bg-BG" alt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членството</a:t>
            </a:r>
            <a:r>
              <a:rPr lang="bg-BG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bg-BG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Култура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7975" y="1454150"/>
            <a:ext cx="4010025" cy="4562186"/>
          </a:xfr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bg-BG" sz="1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Непознаване на Ротари</a:t>
            </a:r>
          </a:p>
          <a:p>
            <a:pPr marL="0" indent="0">
              <a:buNone/>
            </a:pPr>
            <a:endParaRPr lang="bg-BG" sz="1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Капсулиране и самодостатъчност</a:t>
            </a:r>
          </a:p>
          <a:p>
            <a:endParaRPr lang="bg-BG" sz="18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Работата със и за общността не е фокус; коктейлно-лекционно съществуване; Клубове в риск;</a:t>
            </a:r>
          </a:p>
          <a:p>
            <a:endParaRPr lang="bg-BG" sz="18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Изтощително събиране на средства от членовете и местния елит</a:t>
            </a:r>
          </a:p>
          <a:p>
            <a:endParaRPr lang="bg-BG" sz="18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Неизграден лидерски капацитет</a:t>
            </a:r>
            <a:endParaRPr lang="en-US" sz="1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727575" y="1454150"/>
            <a:ext cx="4010025" cy="4562186"/>
          </a:xfrm>
          <a:solidFill>
            <a:schemeClr val="bg2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Система на обучение, актуални знания за Ротари в 21 век с всички канали на комуникация;</a:t>
            </a:r>
          </a:p>
          <a:p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Политика за насърчаване на общност и принадлежност: зонални и дистр. събития, </a:t>
            </a:r>
            <a:r>
              <a:rPr 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ICC</a:t>
            </a:r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;</a:t>
            </a:r>
            <a:r>
              <a:rPr lang="en-US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bg-BG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Разпространение на успешни проекти и практики; Ресурси на дистрикта и РИ;</a:t>
            </a:r>
          </a:p>
          <a:p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Алтернативи за събития и набиране на средства. Знания и практика с ФР;</a:t>
            </a:r>
          </a:p>
          <a:p>
            <a:endParaRPr lang="bg-BG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bg-BG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План за развитие на лидерството;</a:t>
            </a: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0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0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Подкрепа </a:t>
            </a:r>
            <a:r>
              <a:rPr lang="bg-BG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за силни клубове и развитие на </a:t>
            </a:r>
            <a:r>
              <a:rPr lang="en-US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</a:t>
            </a:r>
            <a:r>
              <a:rPr lang="bg-BG" altLang="en-US" sz="3000" b="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bg-BG" altLang="en-US" sz="30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членството: </a:t>
            </a:r>
            <a:r>
              <a:rPr lang="bg-BG" alt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М</a:t>
            </a:r>
            <a:r>
              <a:rPr lang="bg-BG" altLang="en-US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ладите поколения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Проекти в служба на общността, насочени към младите поколения: Русе, Казанлък, Берковица, </a:t>
            </a:r>
            <a:r>
              <a:rPr lang="bg-BG" sz="2400" dirty="0">
                <a:solidFill>
                  <a:srgbClr val="002060"/>
                </a:solidFill>
                <a:latin typeface="Georgia"/>
                <a:cs typeface="Georgia"/>
              </a:rPr>
              <a:t>С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андански …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Програмите </a:t>
            </a:r>
            <a:r>
              <a:rPr lang="bg-BG" sz="2400" dirty="0">
                <a:solidFill>
                  <a:srgbClr val="002060"/>
                </a:solidFill>
                <a:latin typeface="Georgia"/>
                <a:cs typeface="Georgia"/>
              </a:rPr>
              <a:t>Р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отаракт и Интеракт: нашата дългосрочна и постоянна отговорност.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Нови Интеракт клубове: Кога? </a:t>
            </a:r>
          </a:p>
          <a:p>
            <a:endParaRPr lang="bg-BG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 smtClean="0">
              <a:solidFill>
                <a:srgbClr val="002060"/>
              </a:solidFill>
              <a:latin typeface="Georgia"/>
              <a:cs typeface="Georgia"/>
            </a:endParaRPr>
          </a:p>
          <a:p>
            <a:endParaRPr lang="bg-BG" sz="2400" dirty="0" smtClean="0">
              <a:solidFill>
                <a:srgbClr val="585858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30" y="3158864"/>
            <a:ext cx="2947683" cy="283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80" y="3673452"/>
            <a:ext cx="3686861" cy="2765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3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" y="3406425"/>
            <a:ext cx="4343400" cy="243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Фокус върху устойчиви хуманитарни проекти</a:t>
            </a:r>
          </a:p>
          <a:p>
            <a:r>
              <a:rPr lang="bg-BG" altLang="en-US" sz="36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в  служба на </a:t>
            </a:r>
            <a:r>
              <a:rPr lang="bg-BG" altLang="en-US" sz="36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общността</a:t>
            </a:r>
            <a:r>
              <a:rPr lang="en-US" altLang="en-US" sz="3600" b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endParaRPr lang="bg-BG" altLang="en-US" sz="3600" b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</a:t>
            </a:r>
            <a:r>
              <a:rPr lang="bg-BG" sz="2400" dirty="0" smtClean="0">
                <a:solidFill>
                  <a:srgbClr val="FF0000"/>
                </a:solidFill>
                <a:latin typeface="Georgia"/>
                <a:cs typeface="Georgia"/>
              </a:rPr>
              <a:t>Три </a:t>
            </a:r>
            <a:r>
              <a:rPr lang="bg-BG" sz="2400" b="1" dirty="0" smtClean="0">
                <a:solidFill>
                  <a:srgbClr val="FF0000"/>
                </a:solidFill>
                <a:latin typeface="Georgia"/>
                <a:cs typeface="Georgia"/>
              </a:rPr>
              <a:t>компоненти на успеха</a:t>
            </a: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:</a:t>
            </a:r>
            <a:endParaRPr lang="bg-BG" sz="2800" dirty="0" smtClean="0">
              <a:solidFill>
                <a:srgbClr val="FF0000"/>
              </a:solidFill>
              <a:latin typeface="Georgia"/>
              <a:cs typeface="Georgia"/>
            </a:endParaRP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Работа с общността;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Партньорства и контакти;</a:t>
            </a:r>
          </a:p>
          <a:p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Технология. </a:t>
            </a:r>
          </a:p>
          <a:p>
            <a:endParaRPr lang="en-US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07" y="3878216"/>
            <a:ext cx="3581400" cy="201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12443"/>
            <a:ext cx="3352800" cy="18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33" y="3610538"/>
            <a:ext cx="3383280" cy="253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7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Ефективни връзки с обществеността,  познаване  </a:t>
            </a:r>
          </a:p>
          <a:p>
            <a:r>
              <a:rPr lang="bg-BG" altLang="en-US" sz="3300" b="0" dirty="0">
                <a:solidFill>
                  <a:schemeClr val="bg1"/>
                </a:solidFill>
                <a:latin typeface="Georgia" panose="02040502050405020303" pitchFamily="18" charset="0"/>
              </a:rPr>
              <a:t>              и положителен публичен имидж  на Ротари</a:t>
            </a:r>
            <a:r>
              <a:rPr lang="bg-BG" altLang="en-US" sz="3600" b="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en-US" altLang="en-US" sz="3600" b="0" dirty="0">
              <a:latin typeface="Georgia" panose="02040502050405020303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454149"/>
            <a:ext cx="8580438" cy="43742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  <a:latin typeface="Georgia"/>
                <a:cs typeface="Georgia"/>
              </a:rPr>
              <a:t>  </a:t>
            </a:r>
            <a:r>
              <a:rPr lang="bg-BG" sz="2800" dirty="0" smtClean="0">
                <a:solidFill>
                  <a:srgbClr val="FF0000"/>
                </a:solidFill>
                <a:latin typeface="Georgia"/>
                <a:cs typeface="Georgia"/>
              </a:rPr>
              <a:t>Ефективни връзки с обществеността: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39" y="2680857"/>
            <a:ext cx="2902857" cy="4177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12" y="1930595"/>
            <a:ext cx="4714286" cy="3485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6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-za-prezentaci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3" ma:contentTypeDescription="Create a new document." ma:contentTypeScope="" ma:versionID="156194bf6ec0bc5f3f74ae3c342f9fda">
  <xsd:schema xmlns:xsd="http://www.w3.org/2001/XMLSchema" xmlns:xs="http://www.w3.org/2001/XMLSchema" xmlns:p="http://schemas.microsoft.com/office/2006/metadata/properties" xmlns:ns2="41d4868e-e7c5-4a0f-bea8-40f63a832f74" targetNamespace="http://schemas.microsoft.com/office/2006/metadata/properties" ma:root="true" ma:fieldsID="df6c52807f795ab684a6aff2845039c8" ns2:_="">
    <xsd:import namespace="41d4868e-e7c5-4a0f-bea8-40f63a832f7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B87340-2A50-41A1-9476-47C3A260C1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C4DF02-C25C-47F2-AE32-409E2FAAA4B9}">
  <ds:schemaRefs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1d4868e-e7c5-4a0f-bea8-40f63a832f74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E9466E-4871-4C5D-ADE2-77E55062A5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shablon-za-prezentacii</Template>
  <TotalTime>236</TotalTime>
  <Words>438</Words>
  <Application>Microsoft Office PowerPoint</Application>
  <PresentationFormat>On-screen Show (4:3)</PresentationFormat>
  <Paragraphs>88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Arial Narrow Bold</vt:lpstr>
      <vt:lpstr>Calibri</vt:lpstr>
      <vt:lpstr>Georgia</vt:lpstr>
      <vt:lpstr>Times New Roman</vt:lpstr>
      <vt:lpstr>shablon-za-prezentacii</vt:lpstr>
      <vt:lpstr>1_Custom Design</vt:lpstr>
      <vt:lpstr>2_Custom Design</vt:lpstr>
      <vt:lpstr>PowerPoint Presentation</vt:lpstr>
      <vt:lpstr>Ротари: Ние служим. Ние сме хуманитарна организация.</vt:lpstr>
      <vt:lpstr>НАШИТЕ ЦЕЛИ </vt:lpstr>
      <vt:lpstr>PowerPoint Presentation</vt:lpstr>
      <vt:lpstr>PowerPoint Presentation</vt:lpstr>
      <vt:lpstr>Подкрепа за силни клубове и развитие на    членството: Култура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nina.miteva</cp:lastModifiedBy>
  <cp:revision>30</cp:revision>
  <cp:lastPrinted>2013-07-11T14:52:37Z</cp:lastPrinted>
  <dcterms:created xsi:type="dcterms:W3CDTF">2016-02-03T07:04:30Z</dcterms:created>
  <dcterms:modified xsi:type="dcterms:W3CDTF">2016-02-20T06:28:38Z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