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  <p:sldMasterId id="2147483696" r:id="rId5"/>
    <p:sldMasterId id="2147483708" r:id="rId6"/>
  </p:sldMasterIdLst>
  <p:notesMasterIdLst>
    <p:notesMasterId r:id="rId21"/>
  </p:notesMasterIdLst>
  <p:handoutMasterIdLst>
    <p:handoutMasterId r:id="rId22"/>
  </p:handoutMasterIdLst>
  <p:sldIdLst>
    <p:sldId id="256" r:id="rId7"/>
    <p:sldId id="294" r:id="rId8"/>
    <p:sldId id="295" r:id="rId9"/>
    <p:sldId id="287" r:id="rId10"/>
    <p:sldId id="302" r:id="rId11"/>
    <p:sldId id="297" r:id="rId12"/>
    <p:sldId id="298" r:id="rId13"/>
    <p:sldId id="299" r:id="rId14"/>
    <p:sldId id="301" r:id="rId15"/>
    <p:sldId id="303" r:id="rId16"/>
    <p:sldId id="304" r:id="rId17"/>
    <p:sldId id="305" r:id="rId18"/>
    <p:sldId id="306" r:id="rId19"/>
    <p:sldId id="290" r:id="rId20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B4E7"/>
    <a:srgbClr val="585858"/>
    <a:srgbClr val="005D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 autoAdjust="0"/>
    <p:restoredTop sz="77167" autoAdjust="0"/>
  </p:normalViewPr>
  <p:slideViewPr>
    <p:cSldViewPr snapToGrid="0" snapToObjects="1">
      <p:cViewPr varScale="1">
        <p:scale>
          <a:sx n="63" d="100"/>
          <a:sy n="63" d="100"/>
        </p:scale>
        <p:origin x="151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55" d="100"/>
          <a:sy n="55" d="100"/>
        </p:scale>
        <p:origin x="-2880" y="-90"/>
      </p:cViewPr>
      <p:guideLst>
        <p:guide orient="horz" pos="2928"/>
        <p:guide pos="220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57EB70D-E35A-48EA-ABE8-A461563F555D}" type="datetimeFigureOut">
              <a:rPr lang="en-US" smtClean="0"/>
              <a:t>2/20/2016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BE70B4A-CF78-4E3B-9BC6-B43EED0B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5306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99D6388-EA79-4164-A4AF-D9CAE1841B5B}" type="datetimeFigureOut">
              <a:rPr lang="en-US" smtClean="0"/>
              <a:t>2/20/2016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7F63C60-6E4F-42B3-85FB-37CF8542A7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6978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F63C60-6E4F-42B3-85FB-37CF8542A7B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2619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F63C60-6E4F-42B3-85FB-37CF8542A7B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8871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F63C60-6E4F-42B3-85FB-37CF8542A7B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1028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F63C60-6E4F-42B3-85FB-37CF8542A7B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1580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F63C60-6E4F-42B3-85FB-37CF8542A7B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4155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F63C60-6E4F-42B3-85FB-37CF8542A7B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297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F63C60-6E4F-42B3-85FB-37CF8542A7B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0003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F63C60-6E4F-42B3-85FB-37CF8542A7B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228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 userDrawn="1"/>
        </p:nvSpPr>
        <p:spPr>
          <a:xfrm>
            <a:off x="5168901" y="6108700"/>
            <a:ext cx="3975100" cy="584775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bg-BG" sz="1600" b="1" i="0" dirty="0" smtClean="0">
                <a:latin typeface="Arial Narrow Bold"/>
                <a:cs typeface="Arial Narrow Bold"/>
              </a:rPr>
              <a:t>СЕМИНАР</a:t>
            </a:r>
            <a:r>
              <a:rPr lang="bg-BG" sz="1600" b="1" i="0" baseline="0" dirty="0" smtClean="0">
                <a:latin typeface="Arial Narrow Bold"/>
                <a:cs typeface="Arial Narrow Bold"/>
              </a:rPr>
              <a:t> ЗА ОБУЧЕНИЕ НА ЕКИПА НА ДИСТРИКТ 2482, ПАНАГЮРИЩЕ‘</a:t>
            </a:r>
            <a:r>
              <a:rPr lang="bg-BG" sz="1600" b="1" i="0" dirty="0" smtClean="0">
                <a:latin typeface="Arial Narrow Bold"/>
                <a:cs typeface="Arial Narrow Bold"/>
              </a:rPr>
              <a:t>2016</a:t>
            </a:r>
            <a:endParaRPr lang="en-US" sz="1600" b="1" i="0" dirty="0" smtClean="0">
              <a:latin typeface="Arial Narrow Bold"/>
              <a:cs typeface="Arial Narrow Bold"/>
            </a:endParaRPr>
          </a:p>
        </p:txBody>
      </p:sp>
    </p:spTree>
    <p:extLst>
      <p:ext uri="{BB962C8B-B14F-4D97-AF65-F5344CB8AC3E}">
        <p14:creationId xmlns:p14="http://schemas.microsoft.com/office/powerpoint/2010/main" val="21602280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 userDrawn="1"/>
        </p:nvSpPr>
        <p:spPr>
          <a:xfrm>
            <a:off x="5168901" y="6108700"/>
            <a:ext cx="3975100" cy="584775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bg-BG" sz="1600" b="1" i="0" dirty="0" smtClean="0">
                <a:latin typeface="Arial Narrow Bold"/>
                <a:cs typeface="Arial Narrow Bold"/>
              </a:rPr>
              <a:t>СЕМИНАР</a:t>
            </a:r>
            <a:r>
              <a:rPr lang="bg-BG" sz="1600" b="1" i="0" baseline="0" dirty="0" smtClean="0">
                <a:latin typeface="Arial Narrow Bold"/>
                <a:cs typeface="Arial Narrow Bold"/>
              </a:rPr>
              <a:t> ЗА ОБУЧЕНИЕ НА ЕКИПА НА ДИСТРИКТ 2482, ПАНАГЮРИЩЕ‘</a:t>
            </a:r>
            <a:r>
              <a:rPr lang="bg-BG" sz="1600" b="1" i="0" dirty="0" smtClean="0">
                <a:latin typeface="Arial Narrow Bold"/>
                <a:cs typeface="Arial Narrow Bold"/>
              </a:rPr>
              <a:t>2016</a:t>
            </a:r>
            <a:endParaRPr lang="en-US" sz="1600" b="1" i="0" dirty="0" smtClean="0">
              <a:latin typeface="Arial Narrow Bold"/>
              <a:cs typeface="Arial Narrow Bold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92100" y="2027238"/>
            <a:ext cx="4127500" cy="1143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bg-BG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292100" y="3556000"/>
            <a:ext cx="4127500" cy="1066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937867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02280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74650"/>
            <a:ext cx="9144000" cy="858838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975" y="1454150"/>
            <a:ext cx="8580438" cy="241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326188"/>
            <a:ext cx="9144000" cy="400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20XX Train the Trainer  | </a:t>
            </a:r>
            <a:fld id="{D0AAD28E-ABA1-447A-8DB5-25B11FD7F7C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14541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74650"/>
            <a:ext cx="9144000" cy="858838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975" y="1454150"/>
            <a:ext cx="4010025" cy="39687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326188"/>
            <a:ext cx="9144000" cy="400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20XX Train the Trainer  | </a:t>
            </a:r>
            <a:fld id="{D0AAD28E-ABA1-447A-8DB5-25B11FD7F7C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1"/>
          </p:nvPr>
        </p:nvSpPr>
        <p:spPr>
          <a:xfrm>
            <a:off x="4727575" y="1454150"/>
            <a:ext cx="4010025" cy="39687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0420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74650"/>
            <a:ext cx="9144000" cy="858838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975" y="1454150"/>
            <a:ext cx="4010025" cy="39687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326188"/>
            <a:ext cx="9144000" cy="400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20XX Train the Trainer  | </a:t>
            </a:r>
            <a:fld id="{D0AAD28E-ABA1-447A-8DB5-25B11FD7F7C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4673600" y="1454150"/>
            <a:ext cx="4254500" cy="3968750"/>
          </a:xfrm>
          <a:prstGeom prst="rect">
            <a:avLst/>
          </a:prstGeom>
        </p:spPr>
        <p:txBody>
          <a:bodyPr/>
          <a:lstStyle/>
          <a:p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7518323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02280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jp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0622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6" r:id="rId2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68901" y="6108700"/>
            <a:ext cx="3975100" cy="584775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bg-BG" sz="1600" b="1" i="0" dirty="0" smtClean="0">
                <a:latin typeface="Arial Narrow Bold"/>
                <a:cs typeface="Arial Narrow Bold"/>
              </a:rPr>
              <a:t>СЕМИНАР</a:t>
            </a:r>
            <a:r>
              <a:rPr lang="bg-BG" sz="1600" b="1" i="0" baseline="0" dirty="0" smtClean="0">
                <a:latin typeface="Arial Narrow Bold"/>
                <a:cs typeface="Arial Narrow Bold"/>
              </a:rPr>
              <a:t> ЗА ОБУЧЕНИЕ НА ЕКИПА НА ДИСТРИКТ 2482, ПАНАГЮРИЩЕ‘</a:t>
            </a:r>
            <a:r>
              <a:rPr lang="bg-BG" sz="1600" b="1" i="0" dirty="0" smtClean="0">
                <a:latin typeface="Arial Narrow Bold"/>
                <a:cs typeface="Arial Narrow Bold"/>
              </a:rPr>
              <a:t>2016</a:t>
            </a:r>
            <a:endParaRPr lang="en-US" sz="1600" b="1" i="0" dirty="0" smtClean="0">
              <a:latin typeface="Arial Narrow Bold"/>
              <a:cs typeface="Arial Narrow Bold"/>
            </a:endParaRPr>
          </a:p>
        </p:txBody>
      </p:sp>
    </p:spTree>
    <p:extLst>
      <p:ext uri="{BB962C8B-B14F-4D97-AF65-F5344CB8AC3E}">
        <p14:creationId xmlns:p14="http://schemas.microsoft.com/office/powerpoint/2010/main" val="3514436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711" r:id="rId2"/>
    <p:sldLayoutId id="2147483714" r:id="rId3"/>
    <p:sldLayoutId id="2147483715" r:id="rId4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68901" y="6108700"/>
            <a:ext cx="3975100" cy="584775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bg-BG" sz="1600" b="1" i="0" dirty="0" smtClean="0">
                <a:latin typeface="Arial Narrow Bold"/>
                <a:cs typeface="Arial Narrow Bold"/>
              </a:rPr>
              <a:t>СЕМИНАР</a:t>
            </a:r>
            <a:r>
              <a:rPr lang="bg-BG" sz="1600" b="1" i="0" baseline="0" dirty="0" smtClean="0">
                <a:latin typeface="Arial Narrow Bold"/>
                <a:cs typeface="Arial Narrow Bold"/>
              </a:rPr>
              <a:t> ЗА ОБУЧЕНИЕ НА ЕКИПА НА ДИСТРИКТ 2482, ПАНАГЮРИЩЕ‘</a:t>
            </a:r>
            <a:r>
              <a:rPr lang="bg-BG" sz="1600" b="1" i="0" dirty="0" smtClean="0">
                <a:latin typeface="Arial Narrow Bold"/>
                <a:cs typeface="Arial Narrow Bold"/>
              </a:rPr>
              <a:t>2016</a:t>
            </a:r>
            <a:endParaRPr lang="en-US" sz="1600" b="1" i="0" dirty="0" smtClean="0">
              <a:latin typeface="Arial Narrow Bold"/>
              <a:cs typeface="Arial Narrow Bold"/>
            </a:endParaRPr>
          </a:p>
        </p:txBody>
      </p:sp>
    </p:spTree>
    <p:extLst>
      <p:ext uri="{BB962C8B-B14F-4D97-AF65-F5344CB8AC3E}">
        <p14:creationId xmlns:p14="http://schemas.microsoft.com/office/powerpoint/2010/main" val="122273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3200" kern="1200">
          <a:solidFill>
            <a:srgbClr val="585858"/>
          </a:solidFill>
          <a:latin typeface="+mn-lt"/>
          <a:ea typeface="+mn-ea"/>
          <a:cs typeface="+mn-cs"/>
        </a:defRPr>
      </a:lvl1pPr>
      <a:lvl2pPr marL="457200" indent="0" algn="l" defTabSz="457200" rtl="0" eaLnBrk="1" latinLnBrk="0" hangingPunct="1">
        <a:spcBef>
          <a:spcPct val="20000"/>
        </a:spcBef>
        <a:buFont typeface="Arial"/>
        <a:buNone/>
        <a:defRPr sz="2800" kern="1200">
          <a:solidFill>
            <a:srgbClr val="585858"/>
          </a:solidFill>
          <a:latin typeface="+mn-lt"/>
          <a:ea typeface="+mn-ea"/>
          <a:cs typeface="+mn-cs"/>
        </a:defRPr>
      </a:lvl2pPr>
      <a:lvl3pPr marL="914400" indent="0" algn="l" defTabSz="457200" rtl="0" eaLnBrk="1" latinLnBrk="0" hangingPunct="1">
        <a:spcBef>
          <a:spcPct val="20000"/>
        </a:spcBef>
        <a:buFont typeface="Arial"/>
        <a:buNone/>
        <a:defRPr sz="2400" kern="1200">
          <a:solidFill>
            <a:srgbClr val="585858"/>
          </a:solidFill>
          <a:latin typeface="+mn-lt"/>
          <a:ea typeface="+mn-ea"/>
          <a:cs typeface="+mn-cs"/>
        </a:defRPr>
      </a:lvl3pPr>
      <a:lvl4pPr marL="1371600" indent="0" algn="l" defTabSz="457200" rtl="0" eaLnBrk="1" latinLnBrk="0" hangingPunct="1">
        <a:spcBef>
          <a:spcPct val="20000"/>
        </a:spcBef>
        <a:buFont typeface="Arial"/>
        <a:buNone/>
        <a:defRPr sz="2000" kern="1200">
          <a:solidFill>
            <a:srgbClr val="585858"/>
          </a:solidFill>
          <a:latin typeface="+mn-lt"/>
          <a:ea typeface="+mn-ea"/>
          <a:cs typeface="+mn-cs"/>
        </a:defRPr>
      </a:lvl4pPr>
      <a:lvl5pPr marL="1828800" indent="0" algn="l" defTabSz="457200" rtl="0" eaLnBrk="1" latinLnBrk="0" hangingPunct="1">
        <a:spcBef>
          <a:spcPct val="20000"/>
        </a:spcBef>
        <a:buFont typeface="Arial"/>
        <a:buNone/>
        <a:defRPr sz="2000" kern="1200">
          <a:solidFill>
            <a:srgbClr val="585858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otarydistrict2482.org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89108" y="1696703"/>
            <a:ext cx="4972713" cy="243602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80000"/>
              </a:lnSpc>
            </a:pPr>
            <a:r>
              <a:rPr lang="bg-BG" sz="5400" b="1" spc="-150" dirty="0" smtClean="0">
                <a:solidFill>
                  <a:srgbClr val="FFFFFF"/>
                </a:solidFill>
                <a:latin typeface="Arial Narrow Bold"/>
                <a:cs typeface="Arial Narrow Bold"/>
              </a:rPr>
              <a:t>КЪДЕ СМЕ? КАКВО СЛЕДВА?</a:t>
            </a:r>
            <a:endParaRPr lang="en-US" sz="5400" b="1" spc="-150" dirty="0">
              <a:solidFill>
                <a:srgbClr val="FFFFFF"/>
              </a:solidFill>
              <a:latin typeface="Arial Narrow Bold"/>
              <a:cs typeface="Arial Narrow Bold"/>
            </a:endParaRPr>
          </a:p>
        </p:txBody>
      </p:sp>
      <p:sp>
        <p:nvSpPr>
          <p:cNvPr id="4" name="Text Box 15"/>
          <p:cNvSpPr txBox="1">
            <a:spLocks noChangeArrowheads="1"/>
          </p:cNvSpPr>
          <p:nvPr/>
        </p:nvSpPr>
        <p:spPr bwMode="auto">
          <a:xfrm>
            <a:off x="321733" y="3589868"/>
            <a:ext cx="4470401" cy="503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36000" bIns="36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bg-BG" sz="1400" b="1" dirty="0" smtClean="0">
                <a:solidFill>
                  <a:schemeClr val="bg1"/>
                </a:solidFill>
                <a:cs typeface="Arial" pitchFamily="34" charset="0"/>
              </a:rPr>
              <a:t>НИНА МИТЕВА</a:t>
            </a:r>
            <a:endParaRPr lang="en-US" sz="1400" b="1" dirty="0" smtClean="0">
              <a:solidFill>
                <a:schemeClr val="bg1"/>
              </a:solidFill>
              <a:cs typeface="Arial" pitchFamily="34" charset="0"/>
            </a:endParaRPr>
          </a:p>
          <a:p>
            <a:pPr eaLnBrk="1" hangingPunct="1"/>
            <a:r>
              <a:rPr lang="bg-BG" sz="1400" b="1" dirty="0" smtClean="0">
                <a:solidFill>
                  <a:schemeClr val="bg1"/>
                </a:solidFill>
                <a:cs typeface="Arial" pitchFamily="34" charset="0"/>
              </a:rPr>
              <a:t>ДИСТРИКТ ГУВЕРНЬОР</a:t>
            </a:r>
            <a:endParaRPr lang="bg-BG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338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220057" y="1518469"/>
            <a:ext cx="8732968" cy="4309966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en-US" sz="2400" dirty="0" smtClean="0">
              <a:solidFill>
                <a:srgbClr val="585858"/>
              </a:solidFill>
              <a:latin typeface="Georgia"/>
              <a:cs typeface="Georgia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89108" y="225449"/>
            <a:ext cx="8763917" cy="87484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800" b="1" i="0" kern="1200" spc="-150" baseline="0">
                <a:solidFill>
                  <a:srgbClr val="005DAA"/>
                </a:solidFill>
                <a:latin typeface="Arial Narrow Bold"/>
                <a:ea typeface="+mj-ea"/>
                <a:cs typeface="Arial Narrow Bold"/>
              </a:defRPr>
            </a:lvl1pPr>
          </a:lstStyle>
          <a:p>
            <a:r>
              <a:rPr lang="bg-BG" altLang="en-US" sz="3300" b="0" dirty="0">
                <a:solidFill>
                  <a:schemeClr val="bg1"/>
                </a:solidFill>
                <a:latin typeface="Georgia" panose="02040502050405020303" pitchFamily="18" charset="0"/>
              </a:rPr>
              <a:t>Ефективни връзки с обществеността,  познаване  </a:t>
            </a:r>
          </a:p>
          <a:p>
            <a:r>
              <a:rPr lang="bg-BG" altLang="en-US" sz="3300" b="0" dirty="0">
                <a:solidFill>
                  <a:schemeClr val="bg1"/>
                </a:solidFill>
                <a:latin typeface="Georgia" panose="02040502050405020303" pitchFamily="18" charset="0"/>
              </a:rPr>
              <a:t>              и положителен публичен имидж  на Ротари</a:t>
            </a:r>
            <a:r>
              <a:rPr lang="bg-BG" altLang="en-US" sz="3600" b="0" dirty="0">
                <a:solidFill>
                  <a:srgbClr val="002060"/>
                </a:solidFill>
                <a:latin typeface="Georgia" panose="02040502050405020303" pitchFamily="18" charset="0"/>
              </a:rPr>
              <a:t>.</a:t>
            </a:r>
            <a:endParaRPr lang="en-US" altLang="en-US" sz="3600" b="0" dirty="0">
              <a:latin typeface="Georgia" panose="02040502050405020303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07975" y="1454149"/>
            <a:ext cx="8580438" cy="437428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g-BG" sz="2400" dirty="0" smtClean="0">
                <a:solidFill>
                  <a:srgbClr val="002060"/>
                </a:solidFill>
                <a:latin typeface="Georgia"/>
                <a:cs typeface="Georgia"/>
              </a:rPr>
              <a:t>  </a:t>
            </a:r>
            <a:r>
              <a:rPr lang="bg-BG" sz="2800" dirty="0" smtClean="0">
                <a:solidFill>
                  <a:srgbClr val="FF0000"/>
                </a:solidFill>
                <a:latin typeface="Georgia"/>
                <a:cs typeface="Georgia"/>
              </a:rPr>
              <a:t>Новите медийни реалности: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75" y="2514217"/>
            <a:ext cx="3814952" cy="33854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2923" y="1955546"/>
            <a:ext cx="4726572" cy="42059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79451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220057" y="1518469"/>
            <a:ext cx="8732968" cy="4309966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en-US" sz="2400" dirty="0" smtClean="0">
              <a:solidFill>
                <a:srgbClr val="585858"/>
              </a:solidFill>
              <a:latin typeface="Georgia"/>
              <a:cs typeface="Georgia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89108" y="225449"/>
            <a:ext cx="8763917" cy="87484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800" b="1" i="0" kern="1200" spc="-150" baseline="0">
                <a:solidFill>
                  <a:srgbClr val="005DAA"/>
                </a:solidFill>
                <a:latin typeface="Arial Narrow Bold"/>
                <a:ea typeface="+mj-ea"/>
                <a:cs typeface="Arial Narrow Bold"/>
              </a:defRPr>
            </a:lvl1pPr>
          </a:lstStyle>
          <a:p>
            <a:r>
              <a:rPr lang="bg-BG" altLang="en-US" sz="3300" b="0" dirty="0">
                <a:solidFill>
                  <a:schemeClr val="bg1"/>
                </a:solidFill>
                <a:latin typeface="Georgia" panose="02040502050405020303" pitchFamily="18" charset="0"/>
              </a:rPr>
              <a:t>Ефективни връзки с обществеността,  познаване  </a:t>
            </a:r>
          </a:p>
          <a:p>
            <a:r>
              <a:rPr lang="bg-BG" altLang="en-US" sz="3300" b="0" dirty="0">
                <a:solidFill>
                  <a:schemeClr val="bg1"/>
                </a:solidFill>
                <a:latin typeface="Georgia" panose="02040502050405020303" pitchFamily="18" charset="0"/>
              </a:rPr>
              <a:t>              и положителен публичен имидж  на Ротари</a:t>
            </a:r>
            <a:r>
              <a:rPr lang="bg-BG" altLang="en-US" sz="3600" b="0" dirty="0">
                <a:solidFill>
                  <a:srgbClr val="002060"/>
                </a:solidFill>
                <a:latin typeface="Georgia" panose="02040502050405020303" pitchFamily="18" charset="0"/>
              </a:rPr>
              <a:t>.</a:t>
            </a:r>
            <a:endParaRPr lang="en-US" altLang="en-US" sz="3600" b="0" dirty="0">
              <a:latin typeface="Georgia" panose="02040502050405020303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07975" y="1454149"/>
            <a:ext cx="8580438" cy="437428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g-BG" sz="2800" u="sng" dirty="0" smtClean="0">
                <a:solidFill>
                  <a:srgbClr val="FF0000"/>
                </a:solidFill>
                <a:latin typeface="Georgia"/>
                <a:cs typeface="Georgia"/>
              </a:rPr>
              <a:t>Ротари на Балканите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951" y="2720117"/>
            <a:ext cx="3587048" cy="324761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753" y="1518469"/>
            <a:ext cx="4976190" cy="458857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82289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220057" y="1518469"/>
            <a:ext cx="8732968" cy="4309966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en-US" sz="2400" dirty="0" smtClean="0">
              <a:solidFill>
                <a:srgbClr val="585858"/>
              </a:solidFill>
              <a:latin typeface="Georgia"/>
              <a:cs typeface="Georgia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89108" y="225449"/>
            <a:ext cx="8763917" cy="87484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800" b="1" i="0" kern="1200" spc="-150" baseline="0">
                <a:solidFill>
                  <a:srgbClr val="005DAA"/>
                </a:solidFill>
                <a:latin typeface="Arial Narrow Bold"/>
                <a:ea typeface="+mj-ea"/>
                <a:cs typeface="Arial Narrow Bold"/>
              </a:defRPr>
            </a:lvl1pPr>
          </a:lstStyle>
          <a:p>
            <a:r>
              <a:rPr lang="bg-BG" altLang="en-US" sz="3300" b="0" dirty="0">
                <a:solidFill>
                  <a:schemeClr val="bg1"/>
                </a:solidFill>
                <a:latin typeface="Georgia" panose="02040502050405020303" pitchFamily="18" charset="0"/>
              </a:rPr>
              <a:t>Ефективни връзки с обществеността,  познаване  </a:t>
            </a:r>
          </a:p>
          <a:p>
            <a:r>
              <a:rPr lang="bg-BG" altLang="en-US" sz="3300" b="0" dirty="0">
                <a:solidFill>
                  <a:schemeClr val="bg1"/>
                </a:solidFill>
                <a:latin typeface="Georgia" panose="02040502050405020303" pitchFamily="18" charset="0"/>
              </a:rPr>
              <a:t>              и положителен публичен имидж  на Ротари</a:t>
            </a:r>
            <a:r>
              <a:rPr lang="bg-BG" altLang="en-US" sz="3600" b="0" dirty="0">
                <a:solidFill>
                  <a:srgbClr val="002060"/>
                </a:solidFill>
                <a:latin typeface="Georgia" panose="02040502050405020303" pitchFamily="18" charset="0"/>
              </a:rPr>
              <a:t>.</a:t>
            </a:r>
            <a:endParaRPr lang="en-US" altLang="en-US" sz="3600" b="0" dirty="0">
              <a:latin typeface="Georgia" panose="02040502050405020303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07975" y="1454149"/>
            <a:ext cx="8580438" cy="437428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 smtClean="0">
                <a:solidFill>
                  <a:srgbClr val="FF0000"/>
                </a:solidFill>
                <a:latin typeface="Georgia"/>
                <a:cs typeface="Georgia"/>
                <a:hlinkClick r:id="rId3"/>
              </a:rPr>
              <a:t>www.rotarydistrict2482.org</a:t>
            </a:r>
            <a:endParaRPr lang="en-US" sz="2800" dirty="0" smtClean="0">
              <a:solidFill>
                <a:srgbClr val="FF0000"/>
              </a:solidFill>
              <a:latin typeface="Georgia"/>
              <a:cs typeface="Georgia"/>
            </a:endParaRPr>
          </a:p>
          <a:p>
            <a:pPr marL="0" indent="0">
              <a:buNone/>
            </a:pPr>
            <a:endParaRPr lang="bg-BG" sz="2800" dirty="0" smtClean="0">
              <a:solidFill>
                <a:srgbClr val="FF0000"/>
              </a:solidFill>
              <a:latin typeface="Georgia"/>
              <a:cs typeface="Georgia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66" y="2975862"/>
            <a:ext cx="3702857" cy="28525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59" t="5319" r="16252" b="2574"/>
          <a:stretch/>
        </p:blipFill>
        <p:spPr>
          <a:xfrm>
            <a:off x="4140523" y="2021842"/>
            <a:ext cx="4844808" cy="41448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33138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220057" y="1518469"/>
            <a:ext cx="8732968" cy="4309966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en-US" sz="2400" dirty="0" smtClean="0">
              <a:solidFill>
                <a:srgbClr val="585858"/>
              </a:solidFill>
              <a:latin typeface="Georgia"/>
              <a:cs typeface="Georgia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89108" y="225449"/>
            <a:ext cx="8763917" cy="87484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800" b="1" i="0" kern="1200" spc="-150" baseline="0">
                <a:solidFill>
                  <a:srgbClr val="005DAA"/>
                </a:solidFill>
                <a:latin typeface="Arial Narrow Bold"/>
                <a:ea typeface="+mj-ea"/>
                <a:cs typeface="Arial Narrow Bold"/>
              </a:defRPr>
            </a:lvl1pPr>
          </a:lstStyle>
          <a:p>
            <a:r>
              <a:rPr lang="bg-BG" altLang="en-US" sz="3300" b="0" dirty="0">
                <a:solidFill>
                  <a:schemeClr val="bg1"/>
                </a:solidFill>
                <a:latin typeface="Georgia" panose="02040502050405020303" pitchFamily="18" charset="0"/>
              </a:rPr>
              <a:t>Ефективни връзки с обществеността,  познаване  </a:t>
            </a:r>
          </a:p>
          <a:p>
            <a:r>
              <a:rPr lang="bg-BG" altLang="en-US" sz="3300" b="0" dirty="0">
                <a:solidFill>
                  <a:schemeClr val="bg1"/>
                </a:solidFill>
                <a:latin typeface="Georgia" panose="02040502050405020303" pitchFamily="18" charset="0"/>
              </a:rPr>
              <a:t>              и положителен публичен имидж  на Ротари</a:t>
            </a:r>
            <a:r>
              <a:rPr lang="bg-BG" altLang="en-US" sz="3600" b="0" dirty="0">
                <a:solidFill>
                  <a:srgbClr val="002060"/>
                </a:solidFill>
                <a:latin typeface="Georgia" panose="02040502050405020303" pitchFamily="18" charset="0"/>
              </a:rPr>
              <a:t>.</a:t>
            </a:r>
            <a:endParaRPr lang="en-US" altLang="en-US" sz="3600" b="0" dirty="0">
              <a:latin typeface="Georgia" panose="02040502050405020303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07975" y="1454149"/>
            <a:ext cx="8580438" cy="437428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g-BG" sz="2400" dirty="0" smtClean="0">
                <a:solidFill>
                  <a:srgbClr val="002060"/>
                </a:solidFill>
                <a:latin typeface="Georgia"/>
                <a:cs typeface="Georgia"/>
              </a:rPr>
              <a:t>  </a:t>
            </a:r>
            <a:r>
              <a:rPr lang="bg-BG" sz="2800" dirty="0" smtClean="0">
                <a:solidFill>
                  <a:srgbClr val="FF0000"/>
                </a:solidFill>
                <a:latin typeface="Georgia"/>
                <a:cs typeface="Georgia"/>
              </a:rPr>
              <a:t>Ефективни връзки с обществеността: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363" y="1914010"/>
            <a:ext cx="5075560" cy="380774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96" t="11871" r="1383" b="-1781"/>
          <a:stretch/>
        </p:blipFill>
        <p:spPr>
          <a:xfrm>
            <a:off x="3702357" y="2167440"/>
            <a:ext cx="5288280" cy="40791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61991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307975" y="1498600"/>
            <a:ext cx="8580438" cy="241458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58585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rgbClr val="585858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585858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rgbClr val="585858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rgbClr val="5858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Tx/>
              <a:buNone/>
            </a:pPr>
            <a:endParaRPr lang="en-US" sz="4800" dirty="0" smtClean="0">
              <a:latin typeface="+mj-lt"/>
              <a:cs typeface="Arial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312" y="1360777"/>
            <a:ext cx="7761732" cy="4517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554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en-US" sz="28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Ротари: Ние служим. Ние сме хуманитарна организация</a:t>
            </a:r>
            <a:r>
              <a:rPr lang="bg-BG" altLang="en-US" dirty="0" smtClean="0">
                <a:latin typeface="Arial Narrow" panose="020B0606020202030204" pitchFamily="34" charset="0"/>
              </a:rPr>
              <a:t>.</a:t>
            </a:r>
            <a:endParaRPr lang="en-US" altLang="en-US" dirty="0" smtClean="0">
              <a:latin typeface="Arial Narrow" panose="020B0606020202030204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4473" y="2585243"/>
            <a:ext cx="3065463" cy="1839913"/>
          </a:xfrm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6900" y="3716336"/>
            <a:ext cx="3049588" cy="20605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075" y="1614488"/>
            <a:ext cx="3400425" cy="22828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955112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en-US" sz="24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НАШИТЕ ЦЕЛИ </a:t>
            </a:r>
            <a:endParaRPr lang="en-US" altLang="en-US" sz="2400" dirty="0" smtClean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43011" name="Content Placeholder 2"/>
          <p:cNvSpPr>
            <a:spLocks noGrp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bg-BG" altLang="en-US" sz="3200" dirty="0" smtClean="0">
                <a:latin typeface="Georgia" panose="02040502050405020303" pitchFamily="18" charset="0"/>
              </a:rPr>
              <a:t> </a:t>
            </a:r>
            <a:r>
              <a:rPr lang="bg-BG" altLang="en-US" sz="1800" b="1" u="sng" dirty="0" smtClean="0">
                <a:solidFill>
                  <a:srgbClr val="000099"/>
                </a:solidFill>
                <a:latin typeface="Georgia" panose="02040502050405020303" pitchFamily="18" charset="0"/>
              </a:rPr>
              <a:t>Стратегически план на Дистрикт 2482: Нашите цели</a:t>
            </a:r>
            <a:r>
              <a:rPr lang="bg-BG" altLang="en-US" sz="1800" dirty="0" smtClean="0">
                <a:solidFill>
                  <a:srgbClr val="000099"/>
                </a:solidFill>
                <a:latin typeface="Georgia" panose="02040502050405020303" pitchFamily="18" charset="0"/>
              </a:rPr>
              <a:t>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bg-BG" altLang="en-US" sz="1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        Подкрепа за силни клубове и развитие на </a:t>
            </a:r>
            <a:r>
              <a:rPr lang="en-US" altLang="en-US" sz="1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1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      </a:t>
            </a:r>
            <a:r>
              <a:rPr lang="bg-BG" altLang="en-US" sz="1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членството;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en-US" sz="1800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bg-BG" altLang="en-US" sz="1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         Фокус върху устойчиви хуманитарни проекти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bg-BG" altLang="en-US" sz="1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         в  служба на общността;</a:t>
            </a:r>
            <a:r>
              <a:rPr lang="en-US" altLang="en-US" sz="1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</a:t>
            </a:r>
            <a:endParaRPr lang="bg-BG" altLang="en-US" sz="1800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1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endParaRPr lang="bg-BG" altLang="en-US" sz="1800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1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1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             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bg-BG" altLang="en-US" sz="1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         Ефективни връзки с обществеността,  познаване 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bg-BG" altLang="en-US" sz="1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         и положителен публичен имидж  на Ротари.</a:t>
            </a:r>
            <a:endParaRPr lang="en-US" altLang="en-US" sz="1800" dirty="0" smtClean="0">
              <a:latin typeface="Georgia" panose="02040502050405020303" pitchFamily="18" charset="0"/>
            </a:endParaRPr>
          </a:p>
        </p:txBody>
      </p:sp>
      <p:grpSp>
        <p:nvGrpSpPr>
          <p:cNvPr id="4" name="Group 2"/>
          <p:cNvGrpSpPr/>
          <p:nvPr/>
        </p:nvGrpSpPr>
        <p:grpSpPr>
          <a:xfrm>
            <a:off x="327334" y="2007289"/>
            <a:ext cx="529423" cy="529423"/>
            <a:chOff x="3657600" y="1600200"/>
            <a:chExt cx="1066800" cy="1066800"/>
          </a:xfrm>
          <a:solidFill>
            <a:srgbClr val="0098E0"/>
          </a:solidFill>
        </p:grpSpPr>
        <p:sp>
          <p:nvSpPr>
            <p:cNvPr id="5" name="Oval 3"/>
            <p:cNvSpPr/>
            <p:nvPr/>
          </p:nvSpPr>
          <p:spPr>
            <a:xfrm>
              <a:off x="3657600" y="1600200"/>
              <a:ext cx="1066800" cy="1066800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pic>
          <p:nvPicPr>
            <p:cNvPr id="6" name="Picture 4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00854" y="1768578"/>
              <a:ext cx="580292" cy="730045"/>
            </a:xfrm>
            <a:prstGeom prst="rect">
              <a:avLst/>
            </a:prstGeom>
            <a:grpFill/>
          </p:spPr>
        </p:pic>
      </p:grpSp>
      <p:grpSp>
        <p:nvGrpSpPr>
          <p:cNvPr id="7" name="Group 5"/>
          <p:cNvGrpSpPr/>
          <p:nvPr/>
        </p:nvGrpSpPr>
        <p:grpSpPr>
          <a:xfrm>
            <a:off x="448054" y="2990922"/>
            <a:ext cx="530352" cy="530352"/>
            <a:chOff x="1905000" y="1447800"/>
            <a:chExt cx="914400" cy="914400"/>
          </a:xfrm>
          <a:solidFill>
            <a:srgbClr val="0098E0"/>
          </a:solidFill>
        </p:grpSpPr>
        <p:sp>
          <p:nvSpPr>
            <p:cNvPr id="8" name="Oval 6"/>
            <p:cNvSpPr/>
            <p:nvPr/>
          </p:nvSpPr>
          <p:spPr>
            <a:xfrm>
              <a:off x="1905000" y="1447800"/>
              <a:ext cx="914400" cy="914400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pic>
          <p:nvPicPr>
            <p:cNvPr id="9" name="Picture 7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57400" y="1600200"/>
              <a:ext cx="563880" cy="609600"/>
            </a:xfrm>
            <a:prstGeom prst="rect">
              <a:avLst/>
            </a:prstGeom>
            <a:grpFill/>
          </p:spPr>
        </p:pic>
      </p:grpSp>
      <p:grpSp>
        <p:nvGrpSpPr>
          <p:cNvPr id="43014" name="Group 8"/>
          <p:cNvGrpSpPr>
            <a:grpSpLocks/>
          </p:cNvGrpSpPr>
          <p:nvPr/>
        </p:nvGrpSpPr>
        <p:grpSpPr bwMode="auto">
          <a:xfrm>
            <a:off x="473224" y="4675272"/>
            <a:ext cx="530225" cy="530225"/>
            <a:chOff x="609600" y="1524000"/>
            <a:chExt cx="914400" cy="914400"/>
          </a:xfrm>
        </p:grpSpPr>
        <p:sp>
          <p:nvSpPr>
            <p:cNvPr id="11" name="Oval 9"/>
            <p:cNvSpPr/>
            <p:nvPr/>
          </p:nvSpPr>
          <p:spPr>
            <a:xfrm>
              <a:off x="609600" y="1524000"/>
              <a:ext cx="914400" cy="914400"/>
            </a:xfrm>
            <a:prstGeom prst="ellipse">
              <a:avLst/>
            </a:prstGeom>
            <a:solidFill>
              <a:srgbClr val="0098E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pic>
          <p:nvPicPr>
            <p:cNvPr id="43018" name="Picture 1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9667" y="1761066"/>
              <a:ext cx="6858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3015" name="Picture 2" descr="C:\Users\nina.miteva\Documents\Essentials\DGN\Presentation\Areas of focus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0472" y="3825206"/>
            <a:ext cx="1149350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98731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220057" y="1518469"/>
            <a:ext cx="8732968" cy="4309966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en-US" sz="2400" dirty="0" smtClean="0">
              <a:solidFill>
                <a:srgbClr val="585858"/>
              </a:solidFill>
              <a:latin typeface="Georgia"/>
              <a:cs typeface="Georgia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89108" y="225449"/>
            <a:ext cx="8763917" cy="874849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800" b="1" i="0" kern="1200" spc="-150" baseline="0">
                <a:solidFill>
                  <a:srgbClr val="005DAA"/>
                </a:solidFill>
                <a:latin typeface="Arial Narrow Bold"/>
                <a:ea typeface="+mj-ea"/>
                <a:cs typeface="Arial Narrow Bold"/>
              </a:defRPr>
            </a:lvl1pPr>
          </a:lstStyle>
          <a:p>
            <a:r>
              <a:rPr lang="bg-BG" altLang="en-US" sz="3000" b="0" dirty="0" smtClean="0">
                <a:solidFill>
                  <a:schemeClr val="bg1"/>
                </a:solidFill>
                <a:latin typeface="Georgia" panose="02040502050405020303" pitchFamily="18" charset="0"/>
              </a:rPr>
              <a:t>Подкрепа </a:t>
            </a:r>
            <a:r>
              <a:rPr lang="bg-BG" altLang="en-US" sz="3000" b="0" dirty="0">
                <a:solidFill>
                  <a:schemeClr val="bg1"/>
                </a:solidFill>
                <a:latin typeface="Georgia" panose="02040502050405020303" pitchFamily="18" charset="0"/>
              </a:rPr>
              <a:t>за силни клубове и развитие на </a:t>
            </a:r>
            <a:r>
              <a:rPr lang="en-US" altLang="en-US" sz="3000" b="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</a:p>
          <a:p>
            <a:r>
              <a:rPr lang="en-US" altLang="en-US" sz="3000" b="0" dirty="0">
                <a:solidFill>
                  <a:schemeClr val="bg1"/>
                </a:solidFill>
                <a:latin typeface="Georgia" panose="02040502050405020303" pitchFamily="18" charset="0"/>
              </a:rPr>
              <a:t>           </a:t>
            </a:r>
            <a:r>
              <a:rPr lang="bg-BG" altLang="en-US" sz="3000" b="0" dirty="0">
                <a:solidFill>
                  <a:schemeClr val="bg1"/>
                </a:solidFill>
                <a:latin typeface="Georgia" panose="02040502050405020303" pitchFamily="18" charset="0"/>
              </a:rPr>
              <a:t>  </a:t>
            </a:r>
            <a:r>
              <a:rPr lang="bg-BG" altLang="en-US" sz="3000" b="0" dirty="0" smtClean="0">
                <a:solidFill>
                  <a:schemeClr val="bg1"/>
                </a:solidFill>
                <a:latin typeface="Georgia" panose="02040502050405020303" pitchFamily="18" charset="0"/>
              </a:rPr>
              <a:t>членството: </a:t>
            </a:r>
            <a:r>
              <a:rPr lang="bg-BG" altLang="en-US" sz="3600" dirty="0" smtClean="0">
                <a:solidFill>
                  <a:schemeClr val="bg1"/>
                </a:solidFill>
                <a:latin typeface="Georgia" panose="02040502050405020303" pitchFamily="18" charset="0"/>
              </a:rPr>
              <a:t>Структура</a:t>
            </a:r>
            <a:endParaRPr lang="en-US" sz="3600" spc="0" dirty="0">
              <a:solidFill>
                <a:schemeClr val="bg1"/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07975" y="1454149"/>
            <a:ext cx="8580438" cy="437428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2400" dirty="0" smtClean="0">
                <a:solidFill>
                  <a:srgbClr val="002060"/>
                </a:solidFill>
                <a:latin typeface="Georgia"/>
                <a:cs typeface="Georgia"/>
              </a:rPr>
              <a:t>85 клуба ,1 предварителен, 1+2 сателитни</a:t>
            </a:r>
          </a:p>
          <a:p>
            <a:r>
              <a:rPr lang="bg-BG" sz="2400" dirty="0" smtClean="0">
                <a:solidFill>
                  <a:srgbClr val="002060"/>
                </a:solidFill>
                <a:latin typeface="Georgia"/>
                <a:cs typeface="Georgia"/>
              </a:rPr>
              <a:t>1.07.2015: 2023  1.01.2016: </a:t>
            </a:r>
            <a:r>
              <a:rPr lang="bg-BG" sz="2400" dirty="0" smtClean="0">
                <a:solidFill>
                  <a:srgbClr val="002060"/>
                </a:solidFill>
                <a:latin typeface="Georgia"/>
                <a:cs typeface="Georgia"/>
              </a:rPr>
              <a:t>2009</a:t>
            </a:r>
            <a:endParaRPr lang="en-US" sz="2400" dirty="0" smtClean="0">
              <a:solidFill>
                <a:srgbClr val="002060"/>
              </a:solidFill>
              <a:latin typeface="Georgia"/>
              <a:cs typeface="Georgia"/>
            </a:endParaRPr>
          </a:p>
          <a:p>
            <a:r>
              <a:rPr lang="en-US" sz="2400" dirty="0" smtClean="0">
                <a:solidFill>
                  <a:srgbClr val="002060"/>
                </a:solidFill>
                <a:latin typeface="Georgia"/>
                <a:cs typeface="Georgia"/>
              </a:rPr>
              <a:t>17,5% </a:t>
            </a:r>
            <a:r>
              <a:rPr lang="bg-BG" sz="2400" dirty="0" smtClean="0">
                <a:solidFill>
                  <a:srgbClr val="002060"/>
                </a:solidFill>
                <a:latin typeface="Georgia"/>
                <a:cs typeface="Georgia"/>
              </a:rPr>
              <a:t>жени</a:t>
            </a:r>
          </a:p>
          <a:p>
            <a:r>
              <a:rPr lang="bg-BG" sz="2400" dirty="0" smtClean="0">
                <a:solidFill>
                  <a:srgbClr val="002060"/>
                </a:solidFill>
                <a:latin typeface="Georgia"/>
                <a:cs typeface="Georgia"/>
              </a:rPr>
              <a:t>11% под 40 години</a:t>
            </a:r>
            <a:endParaRPr lang="bg-BG" sz="2400" dirty="0" smtClean="0">
              <a:solidFill>
                <a:srgbClr val="002060"/>
              </a:solidFill>
              <a:latin typeface="Georgia"/>
              <a:cs typeface="Georgia"/>
            </a:endParaRPr>
          </a:p>
          <a:p>
            <a:endParaRPr lang="en-US" dirty="0">
              <a:solidFill>
                <a:srgbClr val="585858"/>
              </a:solidFill>
              <a:latin typeface="Georgia"/>
              <a:cs typeface="Georgia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5413" y="2539766"/>
            <a:ext cx="4663440" cy="35519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8038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220057" y="1518469"/>
            <a:ext cx="8732968" cy="4309966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en-US" sz="2400" dirty="0" smtClean="0">
              <a:solidFill>
                <a:srgbClr val="585858"/>
              </a:solidFill>
              <a:latin typeface="Georgia"/>
              <a:cs typeface="Georgia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89108" y="225449"/>
            <a:ext cx="8763917" cy="87484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800" b="1" i="0" kern="1200" spc="-150" baseline="0">
                <a:solidFill>
                  <a:srgbClr val="005DAA"/>
                </a:solidFill>
                <a:latin typeface="Arial Narrow Bold"/>
                <a:ea typeface="+mj-ea"/>
                <a:cs typeface="Arial Narrow Bold"/>
              </a:defRPr>
            </a:lvl1pPr>
          </a:lstStyle>
          <a:p>
            <a:r>
              <a:rPr lang="bg-BG" altLang="en-US" sz="3600" b="0" dirty="0" smtClean="0">
                <a:solidFill>
                  <a:schemeClr val="bg1"/>
                </a:solidFill>
                <a:latin typeface="Georgia" panose="02040502050405020303" pitchFamily="18" charset="0"/>
              </a:rPr>
              <a:t>Подкрепа </a:t>
            </a:r>
            <a:r>
              <a:rPr lang="bg-BG" altLang="en-US" sz="3600" b="0" dirty="0">
                <a:solidFill>
                  <a:schemeClr val="bg1"/>
                </a:solidFill>
                <a:latin typeface="Georgia" panose="02040502050405020303" pitchFamily="18" charset="0"/>
              </a:rPr>
              <a:t>за силни клубове и развитие на </a:t>
            </a:r>
            <a:r>
              <a:rPr lang="en-US" altLang="en-US" sz="3600" b="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</a:p>
          <a:p>
            <a:r>
              <a:rPr lang="en-US" altLang="en-US" sz="3600" b="0" dirty="0">
                <a:solidFill>
                  <a:schemeClr val="bg1"/>
                </a:solidFill>
                <a:latin typeface="Georgia" panose="02040502050405020303" pitchFamily="18" charset="0"/>
              </a:rPr>
              <a:t>           </a:t>
            </a:r>
            <a:r>
              <a:rPr lang="bg-BG" altLang="en-US" sz="3600" b="0" dirty="0">
                <a:solidFill>
                  <a:schemeClr val="bg1"/>
                </a:solidFill>
                <a:latin typeface="Georgia" panose="02040502050405020303" pitchFamily="18" charset="0"/>
              </a:rPr>
              <a:t>  </a:t>
            </a:r>
            <a:r>
              <a:rPr lang="bg-BG" altLang="en-US" sz="3600" b="0" dirty="0" smtClean="0">
                <a:solidFill>
                  <a:schemeClr val="bg1"/>
                </a:solidFill>
                <a:latin typeface="Georgia" panose="02040502050405020303" pitchFamily="18" charset="0"/>
              </a:rPr>
              <a:t>членството: </a:t>
            </a:r>
            <a:r>
              <a:rPr lang="bg-BG" altLang="en-US" sz="3600" dirty="0" smtClean="0">
                <a:solidFill>
                  <a:schemeClr val="bg1"/>
                </a:solidFill>
                <a:latin typeface="Georgia" panose="02040502050405020303" pitchFamily="18" charset="0"/>
              </a:rPr>
              <a:t>Култура</a:t>
            </a:r>
            <a:endParaRPr lang="en-US" sz="3600" spc="0" dirty="0">
              <a:solidFill>
                <a:schemeClr val="bg1"/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07975" y="1454149"/>
            <a:ext cx="8580438" cy="437428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g-BG" sz="2400" dirty="0" smtClean="0">
                <a:solidFill>
                  <a:srgbClr val="002060"/>
                </a:solidFill>
                <a:latin typeface="Georgia"/>
                <a:cs typeface="Georgia"/>
              </a:rPr>
              <a:t>  </a:t>
            </a:r>
            <a:r>
              <a:rPr lang="bg-BG" sz="2800" dirty="0" smtClean="0">
                <a:solidFill>
                  <a:srgbClr val="FF0000"/>
                </a:solidFill>
                <a:latin typeface="Georgia"/>
                <a:cs typeface="Georgia"/>
              </a:rPr>
              <a:t>Нашите предизвикателства:</a:t>
            </a:r>
          </a:p>
          <a:p>
            <a:r>
              <a:rPr lang="bg-BG" sz="2400" dirty="0" smtClean="0">
                <a:solidFill>
                  <a:srgbClr val="002060"/>
                </a:solidFill>
                <a:latin typeface="Georgia"/>
                <a:cs typeface="Georgia"/>
              </a:rPr>
              <a:t>Непознаване на Ротари;</a:t>
            </a:r>
          </a:p>
          <a:p>
            <a:r>
              <a:rPr lang="bg-BG" sz="2400" dirty="0" smtClean="0">
                <a:solidFill>
                  <a:srgbClr val="002060"/>
                </a:solidFill>
                <a:latin typeface="Georgia"/>
                <a:cs typeface="Georgia"/>
              </a:rPr>
              <a:t>Капсулиране и самодостатъчност;</a:t>
            </a:r>
          </a:p>
          <a:p>
            <a:r>
              <a:rPr lang="bg-BG" sz="2400" dirty="0" smtClean="0">
                <a:solidFill>
                  <a:srgbClr val="002060"/>
                </a:solidFill>
                <a:latin typeface="Georgia"/>
                <a:cs typeface="Georgia"/>
              </a:rPr>
              <a:t>Работата със и за общността не е фокус. Коктейлно лекционно съществуване;</a:t>
            </a:r>
          </a:p>
          <a:p>
            <a:r>
              <a:rPr lang="bg-BG" sz="2400" dirty="0" smtClean="0">
                <a:solidFill>
                  <a:srgbClr val="002060"/>
                </a:solidFill>
                <a:latin typeface="Georgia"/>
                <a:cs typeface="Georgia"/>
              </a:rPr>
              <a:t>Изтощително събиране на средства от членовете и </a:t>
            </a:r>
          </a:p>
          <a:p>
            <a:pPr marL="0" indent="0">
              <a:buNone/>
            </a:pPr>
            <a:r>
              <a:rPr lang="bg-BG" sz="2400" dirty="0">
                <a:solidFill>
                  <a:srgbClr val="002060"/>
                </a:solidFill>
                <a:latin typeface="Georgia"/>
                <a:cs typeface="Georgia"/>
              </a:rPr>
              <a:t> </a:t>
            </a:r>
            <a:r>
              <a:rPr lang="bg-BG" sz="2400" dirty="0" smtClean="0">
                <a:solidFill>
                  <a:srgbClr val="002060"/>
                </a:solidFill>
                <a:latin typeface="Georgia"/>
                <a:cs typeface="Georgia"/>
              </a:rPr>
              <a:t>    местния елит;</a:t>
            </a:r>
          </a:p>
          <a:p>
            <a:r>
              <a:rPr lang="bg-BG" sz="2400" dirty="0" smtClean="0">
                <a:solidFill>
                  <a:srgbClr val="002060"/>
                </a:solidFill>
                <a:latin typeface="Georgia"/>
                <a:cs typeface="Georgia"/>
              </a:rPr>
              <a:t>Неизграден лидерски капацитет;</a:t>
            </a:r>
          </a:p>
          <a:p>
            <a:r>
              <a:rPr lang="bg-BG" sz="2400" dirty="0" smtClean="0">
                <a:solidFill>
                  <a:srgbClr val="002060"/>
                </a:solidFill>
                <a:latin typeface="Georgia"/>
                <a:cs typeface="Georgia"/>
              </a:rPr>
              <a:t>……………………..</a:t>
            </a:r>
            <a:endParaRPr lang="bg-BG" sz="2400" dirty="0" smtClean="0">
              <a:solidFill>
                <a:srgbClr val="585858"/>
              </a:solidFill>
              <a:latin typeface="Georgia"/>
              <a:cs typeface="Georgia"/>
            </a:endParaRPr>
          </a:p>
          <a:p>
            <a:endParaRPr lang="en-US" dirty="0">
              <a:solidFill>
                <a:srgbClr val="585858"/>
              </a:solidFill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607850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33488"/>
          </a:xfrm>
        </p:spPr>
        <p:txBody>
          <a:bodyPr/>
          <a:lstStyle/>
          <a:p>
            <a:r>
              <a:rPr lang="bg-BG" altLang="en-US" sz="2800" dirty="0">
                <a:solidFill>
                  <a:schemeClr val="bg1"/>
                </a:solidFill>
                <a:latin typeface="Georgia" panose="02040502050405020303" pitchFamily="18" charset="0"/>
              </a:rPr>
              <a:t>Подкрепа за силни клубове и развитие на </a:t>
            </a:r>
            <a:r>
              <a:rPr lang="en-US" altLang="en-US" sz="280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br>
              <a:rPr lang="en-US" altLang="en-US" sz="2800" dirty="0">
                <a:solidFill>
                  <a:schemeClr val="bg1"/>
                </a:solidFill>
                <a:latin typeface="Georgia" panose="02040502050405020303" pitchFamily="18" charset="0"/>
              </a:rPr>
            </a:br>
            <a:r>
              <a:rPr lang="en-US" altLang="en-US" sz="280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bg-BG" altLang="en-US" sz="2800" dirty="0" smtClean="0">
                <a:solidFill>
                  <a:schemeClr val="bg1"/>
                </a:solidFill>
                <a:latin typeface="Georgia" panose="02040502050405020303" pitchFamily="18" charset="0"/>
              </a:rPr>
              <a:t>членството</a:t>
            </a:r>
            <a:r>
              <a:rPr lang="bg-BG" altLang="en-US" sz="2800" dirty="0">
                <a:solidFill>
                  <a:schemeClr val="bg1"/>
                </a:solidFill>
                <a:latin typeface="Georgia" panose="02040502050405020303" pitchFamily="18" charset="0"/>
              </a:rPr>
              <a:t>: </a:t>
            </a:r>
            <a:r>
              <a:rPr lang="bg-BG" altLang="en-US" dirty="0">
                <a:solidFill>
                  <a:schemeClr val="bg1"/>
                </a:solidFill>
                <a:latin typeface="Georgia" panose="02040502050405020303" pitchFamily="18" charset="0"/>
              </a:rPr>
              <a:t>Култура</a:t>
            </a:r>
            <a:r>
              <a:rPr lang="en-US" dirty="0">
                <a:solidFill>
                  <a:schemeClr val="bg1"/>
                </a:solidFill>
              </a:rPr>
              <a:t/>
            </a:r>
            <a:br>
              <a:rPr lang="en-US" dirty="0">
                <a:solidFill>
                  <a:schemeClr val="bg1"/>
                </a:solidFill>
              </a:rPr>
            </a:b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7975" y="1454150"/>
            <a:ext cx="4010025" cy="4562186"/>
          </a:xfr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bg-BG" sz="1800" dirty="0" smtClean="0">
                <a:solidFill>
                  <a:srgbClr val="FF0000"/>
                </a:solidFill>
                <a:latin typeface="Georgia" panose="02040502050405020303" pitchFamily="18" charset="0"/>
              </a:rPr>
              <a:t>Непознаване на Ротари</a:t>
            </a:r>
          </a:p>
          <a:p>
            <a:pPr marL="0" indent="0">
              <a:buNone/>
            </a:pPr>
            <a:endParaRPr lang="bg-BG" sz="1800" dirty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r>
              <a:rPr lang="bg-BG" sz="1800" dirty="0" smtClean="0">
                <a:solidFill>
                  <a:srgbClr val="FF0000"/>
                </a:solidFill>
                <a:latin typeface="Georgia" panose="02040502050405020303" pitchFamily="18" charset="0"/>
              </a:rPr>
              <a:t>Капсулиране и самодостатъчност</a:t>
            </a:r>
          </a:p>
          <a:p>
            <a:endParaRPr lang="bg-BG" sz="1800" dirty="0" smtClean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r>
              <a:rPr lang="bg-BG" sz="1800" dirty="0" smtClean="0">
                <a:solidFill>
                  <a:srgbClr val="FF0000"/>
                </a:solidFill>
                <a:latin typeface="Georgia" panose="02040502050405020303" pitchFamily="18" charset="0"/>
              </a:rPr>
              <a:t>Работата със и за общността не е фокус; коктейлно-лекционно съществуване; Клубове в риск;</a:t>
            </a:r>
          </a:p>
          <a:p>
            <a:endParaRPr lang="bg-BG" sz="1800" dirty="0" smtClean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r>
              <a:rPr lang="bg-BG" sz="1800" dirty="0" smtClean="0">
                <a:solidFill>
                  <a:srgbClr val="FF0000"/>
                </a:solidFill>
                <a:latin typeface="Georgia" panose="02040502050405020303" pitchFamily="18" charset="0"/>
              </a:rPr>
              <a:t>Изтощително събиране на средства от членовете и местния елит</a:t>
            </a:r>
          </a:p>
          <a:p>
            <a:endParaRPr lang="bg-BG" sz="1800" dirty="0" smtClean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r>
              <a:rPr lang="bg-BG" sz="1800" dirty="0" smtClean="0">
                <a:solidFill>
                  <a:srgbClr val="FF0000"/>
                </a:solidFill>
                <a:latin typeface="Georgia" panose="02040502050405020303" pitchFamily="18" charset="0"/>
              </a:rPr>
              <a:t>Неизграден лидерски капацитет</a:t>
            </a:r>
            <a:endParaRPr lang="en-US" sz="1800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1"/>
          </p:nvPr>
        </p:nvSpPr>
        <p:spPr>
          <a:xfrm>
            <a:off x="4727575" y="1454150"/>
            <a:ext cx="4010025" cy="4562186"/>
          </a:xfrm>
          <a:solidFill>
            <a:schemeClr val="bg2"/>
          </a:solidFill>
          <a:ln>
            <a:solidFill>
              <a:srgbClr val="92D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bg-BG" sz="1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Система на обучение, актуални знания за Ротари в 21 век с всички канали на комуникация;</a:t>
            </a:r>
          </a:p>
          <a:p>
            <a:r>
              <a:rPr lang="bg-BG" sz="1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Политика за насърчаване на общност и принадлежност: зонални и дистр. събития, </a:t>
            </a:r>
            <a:r>
              <a:rPr lang="en-US" sz="1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ICC</a:t>
            </a:r>
            <a:r>
              <a:rPr lang="bg-BG" sz="1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;</a:t>
            </a:r>
            <a:r>
              <a:rPr lang="en-US" sz="1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endParaRPr lang="bg-BG" sz="1800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r>
              <a:rPr lang="bg-BG" sz="1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Разпространение на успешни проекти и практики; Ресурси на дистрикта и РИ;</a:t>
            </a:r>
          </a:p>
          <a:p>
            <a:r>
              <a:rPr lang="bg-BG" sz="1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Алтернативи за събития и набиране на средства. Знания и практика с ФР;</a:t>
            </a:r>
          </a:p>
          <a:p>
            <a:endParaRPr lang="bg-BG" sz="1800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r>
              <a:rPr lang="bg-BG" sz="1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План за развитие на лидерството;</a:t>
            </a:r>
          </a:p>
          <a:p>
            <a:endParaRPr lang="en-US" sz="18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5026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220057" y="1518469"/>
            <a:ext cx="8732968" cy="4309966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en-US" sz="2400" dirty="0" smtClean="0">
              <a:solidFill>
                <a:srgbClr val="585858"/>
              </a:solidFill>
              <a:latin typeface="Georgia"/>
              <a:cs typeface="Georgia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89108" y="225449"/>
            <a:ext cx="8763917" cy="874849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800" b="1" i="0" kern="1200" spc="-150" baseline="0">
                <a:solidFill>
                  <a:srgbClr val="005DAA"/>
                </a:solidFill>
                <a:latin typeface="Arial Narrow Bold"/>
                <a:ea typeface="+mj-ea"/>
                <a:cs typeface="Arial Narrow Bold"/>
              </a:defRPr>
            </a:lvl1pPr>
          </a:lstStyle>
          <a:p>
            <a:r>
              <a:rPr lang="bg-BG" altLang="en-US" sz="3000" b="0" dirty="0" smtClean="0">
                <a:solidFill>
                  <a:schemeClr val="bg1"/>
                </a:solidFill>
                <a:latin typeface="Georgia" panose="02040502050405020303" pitchFamily="18" charset="0"/>
              </a:rPr>
              <a:t>Подкрепа </a:t>
            </a:r>
            <a:r>
              <a:rPr lang="bg-BG" altLang="en-US" sz="3000" b="0" dirty="0">
                <a:solidFill>
                  <a:schemeClr val="bg1"/>
                </a:solidFill>
                <a:latin typeface="Georgia" panose="02040502050405020303" pitchFamily="18" charset="0"/>
              </a:rPr>
              <a:t>за силни клубове и развитие на </a:t>
            </a:r>
            <a:r>
              <a:rPr lang="en-US" altLang="en-US" sz="3000" b="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</a:p>
          <a:p>
            <a:r>
              <a:rPr lang="en-US" altLang="en-US" sz="3000" b="0" dirty="0">
                <a:solidFill>
                  <a:schemeClr val="bg1"/>
                </a:solidFill>
                <a:latin typeface="Georgia" panose="02040502050405020303" pitchFamily="18" charset="0"/>
              </a:rPr>
              <a:t>           </a:t>
            </a:r>
            <a:r>
              <a:rPr lang="bg-BG" altLang="en-US" sz="3000" b="0" dirty="0">
                <a:solidFill>
                  <a:schemeClr val="bg1"/>
                </a:solidFill>
                <a:latin typeface="Georgia" panose="02040502050405020303" pitchFamily="18" charset="0"/>
              </a:rPr>
              <a:t>  </a:t>
            </a:r>
            <a:r>
              <a:rPr lang="bg-BG" altLang="en-US" sz="3000" b="0" dirty="0" smtClean="0">
                <a:solidFill>
                  <a:schemeClr val="bg1"/>
                </a:solidFill>
                <a:latin typeface="Georgia" panose="02040502050405020303" pitchFamily="18" charset="0"/>
              </a:rPr>
              <a:t>членството: </a:t>
            </a:r>
            <a:r>
              <a:rPr lang="bg-BG" altLang="en-US" sz="3600" dirty="0">
                <a:solidFill>
                  <a:schemeClr val="bg1"/>
                </a:solidFill>
                <a:latin typeface="Georgia" panose="02040502050405020303" pitchFamily="18" charset="0"/>
              </a:rPr>
              <a:t>М</a:t>
            </a:r>
            <a:r>
              <a:rPr lang="bg-BG" altLang="en-US" sz="3600" dirty="0" smtClean="0">
                <a:solidFill>
                  <a:schemeClr val="bg1"/>
                </a:solidFill>
                <a:latin typeface="Georgia" panose="02040502050405020303" pitchFamily="18" charset="0"/>
              </a:rPr>
              <a:t>ладите поколения</a:t>
            </a:r>
            <a:endParaRPr lang="en-US" sz="3600" spc="0" dirty="0">
              <a:solidFill>
                <a:schemeClr val="bg1"/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07975" y="1454149"/>
            <a:ext cx="8580438" cy="437428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2400" dirty="0" smtClean="0">
                <a:solidFill>
                  <a:srgbClr val="002060"/>
                </a:solidFill>
                <a:latin typeface="Georgia"/>
                <a:cs typeface="Georgia"/>
              </a:rPr>
              <a:t>Проекти в служба на общността, насочени към младите поколения: Русе, Казанлък, Берковица, </a:t>
            </a:r>
            <a:r>
              <a:rPr lang="bg-BG" sz="2400" dirty="0">
                <a:solidFill>
                  <a:srgbClr val="002060"/>
                </a:solidFill>
                <a:latin typeface="Georgia"/>
                <a:cs typeface="Georgia"/>
              </a:rPr>
              <a:t>С</a:t>
            </a:r>
            <a:r>
              <a:rPr lang="bg-BG" sz="2400" dirty="0" smtClean="0">
                <a:solidFill>
                  <a:srgbClr val="002060"/>
                </a:solidFill>
                <a:latin typeface="Georgia"/>
                <a:cs typeface="Georgia"/>
              </a:rPr>
              <a:t>андански …</a:t>
            </a:r>
          </a:p>
          <a:p>
            <a:r>
              <a:rPr lang="bg-BG" sz="2400" dirty="0" smtClean="0">
                <a:solidFill>
                  <a:srgbClr val="002060"/>
                </a:solidFill>
                <a:latin typeface="Georgia"/>
                <a:cs typeface="Georgia"/>
              </a:rPr>
              <a:t>Програмите </a:t>
            </a:r>
            <a:r>
              <a:rPr lang="bg-BG" sz="2400" dirty="0">
                <a:solidFill>
                  <a:srgbClr val="002060"/>
                </a:solidFill>
                <a:latin typeface="Georgia"/>
                <a:cs typeface="Georgia"/>
              </a:rPr>
              <a:t>Р</a:t>
            </a:r>
            <a:r>
              <a:rPr lang="bg-BG" sz="2400" dirty="0" smtClean="0">
                <a:solidFill>
                  <a:srgbClr val="002060"/>
                </a:solidFill>
                <a:latin typeface="Georgia"/>
                <a:cs typeface="Georgia"/>
              </a:rPr>
              <a:t>отаракт и Интеракт: нашата дългосрочна и постоянна отговорност.</a:t>
            </a:r>
          </a:p>
          <a:p>
            <a:r>
              <a:rPr lang="bg-BG" sz="2400" dirty="0" smtClean="0">
                <a:solidFill>
                  <a:srgbClr val="002060"/>
                </a:solidFill>
                <a:latin typeface="Georgia"/>
                <a:cs typeface="Georgia"/>
              </a:rPr>
              <a:t>Нови Интеракт клубове: Кога? </a:t>
            </a:r>
          </a:p>
          <a:p>
            <a:endParaRPr lang="bg-BG" sz="2400" dirty="0" smtClean="0">
              <a:solidFill>
                <a:srgbClr val="002060"/>
              </a:solidFill>
              <a:latin typeface="Georgia"/>
              <a:cs typeface="Georgia"/>
            </a:endParaRPr>
          </a:p>
          <a:p>
            <a:endParaRPr lang="bg-BG" sz="2400" dirty="0" smtClean="0">
              <a:solidFill>
                <a:srgbClr val="002060"/>
              </a:solidFill>
              <a:latin typeface="Georgia"/>
              <a:cs typeface="Georgia"/>
            </a:endParaRPr>
          </a:p>
          <a:p>
            <a:endParaRPr lang="bg-BG" sz="2400" dirty="0">
              <a:solidFill>
                <a:srgbClr val="002060"/>
              </a:solidFill>
              <a:latin typeface="Georgia"/>
              <a:cs typeface="Georgia"/>
            </a:endParaRPr>
          </a:p>
          <a:p>
            <a:endParaRPr lang="bg-BG" sz="2400" dirty="0" smtClean="0">
              <a:solidFill>
                <a:srgbClr val="002060"/>
              </a:solidFill>
              <a:latin typeface="Georgia"/>
              <a:cs typeface="Georgia"/>
            </a:endParaRPr>
          </a:p>
          <a:p>
            <a:endParaRPr lang="bg-BG" sz="2400" dirty="0">
              <a:solidFill>
                <a:srgbClr val="002060"/>
              </a:solidFill>
              <a:latin typeface="Georgia"/>
              <a:cs typeface="Georgia"/>
            </a:endParaRPr>
          </a:p>
          <a:p>
            <a:endParaRPr lang="bg-BG" sz="2400" dirty="0" smtClean="0">
              <a:solidFill>
                <a:srgbClr val="002060"/>
              </a:solidFill>
              <a:latin typeface="Georgia"/>
              <a:cs typeface="Georgia"/>
            </a:endParaRPr>
          </a:p>
          <a:p>
            <a:endParaRPr lang="bg-BG" sz="2400" dirty="0" smtClean="0">
              <a:solidFill>
                <a:srgbClr val="585858"/>
              </a:solidFill>
              <a:latin typeface="Georgia"/>
              <a:cs typeface="Georgia"/>
            </a:endParaRPr>
          </a:p>
          <a:p>
            <a:endParaRPr lang="en-US" dirty="0">
              <a:solidFill>
                <a:srgbClr val="585858"/>
              </a:solidFill>
              <a:latin typeface="Georgia"/>
              <a:cs typeface="Georgia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730" y="3158864"/>
            <a:ext cx="2947683" cy="28389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0880" y="3673452"/>
            <a:ext cx="3686861" cy="27651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99348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14" y="3406425"/>
            <a:ext cx="4343400" cy="24323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Content Placeholder 2"/>
          <p:cNvSpPr txBox="1">
            <a:spLocks/>
          </p:cNvSpPr>
          <p:nvPr/>
        </p:nvSpPr>
        <p:spPr>
          <a:xfrm>
            <a:off x="220057" y="1518469"/>
            <a:ext cx="8732968" cy="4309966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en-US" sz="2400" dirty="0" smtClean="0">
              <a:solidFill>
                <a:srgbClr val="585858"/>
              </a:solidFill>
              <a:latin typeface="Georgia"/>
              <a:cs typeface="Georgia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89108" y="225449"/>
            <a:ext cx="8763917" cy="87484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800" b="1" i="0" kern="1200" spc="-150" baseline="0">
                <a:solidFill>
                  <a:srgbClr val="005DAA"/>
                </a:solidFill>
                <a:latin typeface="Arial Narrow Bold"/>
                <a:ea typeface="+mj-ea"/>
                <a:cs typeface="Arial Narrow Bold"/>
              </a:defRPr>
            </a:lvl1pPr>
          </a:lstStyle>
          <a:p>
            <a:r>
              <a:rPr lang="bg-BG" altLang="en-US" sz="3600" b="0" dirty="0">
                <a:solidFill>
                  <a:schemeClr val="bg1"/>
                </a:solidFill>
                <a:latin typeface="Georgia" panose="02040502050405020303" pitchFamily="18" charset="0"/>
              </a:rPr>
              <a:t>Фокус върху устойчиви хуманитарни проекти</a:t>
            </a:r>
          </a:p>
          <a:p>
            <a:r>
              <a:rPr lang="bg-BG" altLang="en-US" sz="3600" b="0" dirty="0">
                <a:solidFill>
                  <a:schemeClr val="bg1"/>
                </a:solidFill>
                <a:latin typeface="Georgia" panose="02040502050405020303" pitchFamily="18" charset="0"/>
              </a:rPr>
              <a:t>              в  служба на </a:t>
            </a:r>
            <a:r>
              <a:rPr lang="bg-BG" altLang="en-US" sz="3600" b="0" dirty="0" smtClean="0">
                <a:solidFill>
                  <a:schemeClr val="bg1"/>
                </a:solidFill>
                <a:latin typeface="Georgia" panose="02040502050405020303" pitchFamily="18" charset="0"/>
              </a:rPr>
              <a:t>общността</a:t>
            </a:r>
            <a:r>
              <a:rPr lang="en-US" altLang="en-US" sz="3600" b="0" dirty="0" smtClean="0">
                <a:solidFill>
                  <a:schemeClr val="bg1"/>
                </a:solidFill>
                <a:latin typeface="Georgia" panose="02040502050405020303" pitchFamily="18" charset="0"/>
              </a:rPr>
              <a:t>  </a:t>
            </a:r>
            <a:endParaRPr lang="bg-BG" altLang="en-US" sz="3600" b="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07975" y="1454149"/>
            <a:ext cx="8580438" cy="437428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g-BG" sz="2400" dirty="0" smtClean="0">
                <a:solidFill>
                  <a:srgbClr val="002060"/>
                </a:solidFill>
                <a:latin typeface="Georgia"/>
                <a:cs typeface="Georgia"/>
              </a:rPr>
              <a:t> </a:t>
            </a:r>
            <a:r>
              <a:rPr lang="bg-BG" sz="2400" dirty="0" smtClean="0">
                <a:solidFill>
                  <a:srgbClr val="FF0000"/>
                </a:solidFill>
                <a:latin typeface="Georgia"/>
                <a:cs typeface="Georgia"/>
              </a:rPr>
              <a:t>Три </a:t>
            </a:r>
            <a:r>
              <a:rPr lang="bg-BG" sz="2400" b="1" dirty="0" smtClean="0">
                <a:solidFill>
                  <a:srgbClr val="FF0000"/>
                </a:solidFill>
                <a:latin typeface="Georgia"/>
                <a:cs typeface="Georgia"/>
              </a:rPr>
              <a:t>компоненти на успеха</a:t>
            </a:r>
            <a:r>
              <a:rPr lang="bg-BG" sz="2400" dirty="0" smtClean="0">
                <a:solidFill>
                  <a:srgbClr val="002060"/>
                </a:solidFill>
                <a:latin typeface="Georgia"/>
                <a:cs typeface="Georgia"/>
              </a:rPr>
              <a:t>:</a:t>
            </a:r>
            <a:endParaRPr lang="bg-BG" sz="2800" dirty="0" smtClean="0">
              <a:solidFill>
                <a:srgbClr val="FF0000"/>
              </a:solidFill>
              <a:latin typeface="Georgia"/>
              <a:cs typeface="Georgia"/>
            </a:endParaRPr>
          </a:p>
          <a:p>
            <a:r>
              <a:rPr lang="bg-BG" sz="2400" dirty="0" smtClean="0">
                <a:solidFill>
                  <a:srgbClr val="002060"/>
                </a:solidFill>
                <a:latin typeface="Georgia"/>
                <a:cs typeface="Georgia"/>
              </a:rPr>
              <a:t>Работа с общността;</a:t>
            </a:r>
          </a:p>
          <a:p>
            <a:r>
              <a:rPr lang="bg-BG" sz="2400" dirty="0" smtClean="0">
                <a:solidFill>
                  <a:srgbClr val="002060"/>
                </a:solidFill>
                <a:latin typeface="Georgia"/>
                <a:cs typeface="Georgia"/>
              </a:rPr>
              <a:t>Партньорства и контакти;</a:t>
            </a:r>
          </a:p>
          <a:p>
            <a:r>
              <a:rPr lang="bg-BG" sz="2400" dirty="0" smtClean="0">
                <a:solidFill>
                  <a:srgbClr val="002060"/>
                </a:solidFill>
                <a:latin typeface="Georgia"/>
                <a:cs typeface="Georgia"/>
              </a:rPr>
              <a:t>Технология. </a:t>
            </a:r>
          </a:p>
          <a:p>
            <a:endParaRPr lang="en-US" dirty="0">
              <a:solidFill>
                <a:srgbClr val="585858"/>
              </a:solidFill>
              <a:latin typeface="Georgia"/>
              <a:cs typeface="Georgia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407" y="3878216"/>
            <a:ext cx="3581400" cy="20145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1412443"/>
            <a:ext cx="3352800" cy="18859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5133" y="3610538"/>
            <a:ext cx="3383280" cy="25374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37756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220057" y="1518469"/>
            <a:ext cx="8732968" cy="4309966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en-US" sz="2400" dirty="0" smtClean="0">
              <a:solidFill>
                <a:srgbClr val="585858"/>
              </a:solidFill>
              <a:latin typeface="Georgia"/>
              <a:cs typeface="Georgia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89108" y="225449"/>
            <a:ext cx="8763917" cy="87484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800" b="1" i="0" kern="1200" spc="-150" baseline="0">
                <a:solidFill>
                  <a:srgbClr val="005DAA"/>
                </a:solidFill>
                <a:latin typeface="Arial Narrow Bold"/>
                <a:ea typeface="+mj-ea"/>
                <a:cs typeface="Arial Narrow Bold"/>
              </a:defRPr>
            </a:lvl1pPr>
          </a:lstStyle>
          <a:p>
            <a:r>
              <a:rPr lang="bg-BG" altLang="en-US" sz="3300" b="0" dirty="0">
                <a:solidFill>
                  <a:schemeClr val="bg1"/>
                </a:solidFill>
                <a:latin typeface="Georgia" panose="02040502050405020303" pitchFamily="18" charset="0"/>
              </a:rPr>
              <a:t>Ефективни връзки с обществеността,  познаване  </a:t>
            </a:r>
          </a:p>
          <a:p>
            <a:r>
              <a:rPr lang="bg-BG" altLang="en-US" sz="3300" b="0" dirty="0">
                <a:solidFill>
                  <a:schemeClr val="bg1"/>
                </a:solidFill>
                <a:latin typeface="Georgia" panose="02040502050405020303" pitchFamily="18" charset="0"/>
              </a:rPr>
              <a:t>              и положителен публичен имидж  на Ротари</a:t>
            </a:r>
            <a:r>
              <a:rPr lang="bg-BG" altLang="en-US" sz="3600" b="0" dirty="0">
                <a:solidFill>
                  <a:srgbClr val="002060"/>
                </a:solidFill>
                <a:latin typeface="Georgia" panose="02040502050405020303" pitchFamily="18" charset="0"/>
              </a:rPr>
              <a:t>.</a:t>
            </a:r>
            <a:endParaRPr lang="en-US" altLang="en-US" sz="3600" b="0" dirty="0">
              <a:latin typeface="Georgia" panose="02040502050405020303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07975" y="1454149"/>
            <a:ext cx="8580438" cy="437428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g-BG" sz="2400" dirty="0" smtClean="0">
                <a:solidFill>
                  <a:srgbClr val="002060"/>
                </a:solidFill>
                <a:latin typeface="Georgia"/>
                <a:cs typeface="Georgia"/>
              </a:rPr>
              <a:t>  </a:t>
            </a:r>
            <a:r>
              <a:rPr lang="bg-BG" sz="2800" dirty="0" smtClean="0">
                <a:solidFill>
                  <a:srgbClr val="FF0000"/>
                </a:solidFill>
                <a:latin typeface="Georgia"/>
                <a:cs typeface="Georgia"/>
              </a:rPr>
              <a:t>Ефективни връзки с обществеността: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439" y="2680857"/>
            <a:ext cx="2902857" cy="417714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6212" y="1930595"/>
            <a:ext cx="4714286" cy="34857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43620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hablon-za-prezentacii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anchor="t"/>
      <a:lstStyle>
        <a:defPPr algn="r">
          <a:defRPr sz="1600" b="1" i="0" dirty="0" smtClean="0">
            <a:solidFill>
              <a:srgbClr val="01B4E7"/>
            </a:solidFill>
            <a:latin typeface="Arial Narrow Bold"/>
            <a:cs typeface="Arial Narrow Bold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华文新魏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C0041018965C148B8386E7CAFFFD3D7" ma:contentTypeVersion="3" ma:contentTypeDescription="Create a new document." ma:contentTypeScope="" ma:versionID="156194bf6ec0bc5f3f74ae3c342f9fda">
  <xsd:schema xmlns:xsd="http://www.w3.org/2001/XMLSchema" xmlns:xs="http://www.w3.org/2001/XMLSchema" xmlns:p="http://schemas.microsoft.com/office/2006/metadata/properties" xmlns:ns2="41d4868e-e7c5-4a0f-bea8-40f63a832f74" targetNamespace="http://schemas.microsoft.com/office/2006/metadata/properties" ma:root="true" ma:fieldsID="df6c52807f795ab684a6aff2845039c8" ns2:_="">
    <xsd:import namespace="41d4868e-e7c5-4a0f-bea8-40f63a832f74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d4868e-e7c5-4a0f-bea8-40f63a832f7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FB87340-2A50-41A1-9476-47C3A260C1A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1d4868e-e7c5-4a0f-bea8-40f63a832f7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BC4DF02-C25C-47F2-AE32-409E2FAAA4B9}">
  <ds:schemaRefs>
    <ds:schemaRef ds:uri="http://purl.org/dc/dcmitype/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41d4868e-e7c5-4a0f-bea8-40f63a832f74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7E9466E-4871-4C5D-ADE2-77E55062A53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shablon-za-prezentacii</Template>
  <TotalTime>236</TotalTime>
  <Words>438</Words>
  <Application>Microsoft Office PowerPoint</Application>
  <PresentationFormat>On-screen Show (4:3)</PresentationFormat>
  <Paragraphs>88</Paragraphs>
  <Slides>14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Arial</vt:lpstr>
      <vt:lpstr>Arial Narrow</vt:lpstr>
      <vt:lpstr>Arial Narrow Bold</vt:lpstr>
      <vt:lpstr>Calibri</vt:lpstr>
      <vt:lpstr>Georgia</vt:lpstr>
      <vt:lpstr>Times New Roman</vt:lpstr>
      <vt:lpstr>shablon-za-prezentacii</vt:lpstr>
      <vt:lpstr>1_Custom Design</vt:lpstr>
      <vt:lpstr>2_Custom Design</vt:lpstr>
      <vt:lpstr>PowerPoint Presentation</vt:lpstr>
      <vt:lpstr>Ротари: Ние служим. Ние сме хуманитарна организация.</vt:lpstr>
      <vt:lpstr>НАШИТЕ ЦЕЛИ </vt:lpstr>
      <vt:lpstr>PowerPoint Presentation</vt:lpstr>
      <vt:lpstr>PowerPoint Presentation</vt:lpstr>
      <vt:lpstr>Подкрепа за силни клубове и развитие на    членството: Култура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nina.miteva</cp:lastModifiedBy>
  <cp:revision>30</cp:revision>
  <cp:lastPrinted>2013-07-11T14:52:37Z</cp:lastPrinted>
  <dcterms:created xsi:type="dcterms:W3CDTF">2016-02-03T07:04:30Z</dcterms:created>
  <dcterms:modified xsi:type="dcterms:W3CDTF">2016-02-20T06:28:38Z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0x0101001C0041018965C148B8386E7CAFFFD3D7</vt:lpwstr>
  </property>
</Properties>
</file>