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EFE69-3A73-4D8B-AC3D-0B34253E613F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7763B-E397-443D-8F1A-3C1E19BC44A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56506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32C993-FB9D-41E6-947C-AC9B889FB10C}" type="slidenum">
              <a:rPr lang="bg-BG"/>
              <a:pPr/>
              <a:t>1</a:t>
            </a:fld>
            <a:endParaRPr lang="bg-BG"/>
          </a:p>
        </p:txBody>
      </p:sp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570538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/>
          <a:p>
            <a:r>
              <a:rPr lang="en-US"/>
              <a:t> </a:t>
            </a:r>
          </a:p>
          <a:p>
            <a:r>
              <a:rPr lang="en-US"/>
              <a:t> </a:t>
            </a:r>
          </a:p>
          <a:p>
            <a:r>
              <a:rPr lang="en-US"/>
              <a:t>Global Grants: 1,356 submitted (858 approved, 155 declined)  63% approval rate; 11% decline; 25% in limbo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52228" name="Slide Number Placeholder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1863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1863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1863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1863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fld id="{C4CE2908-AABA-4D3D-B990-849865AD037B}" type="slidenum">
              <a:rPr lang="en-US" altLang="en-US">
                <a:ea typeface="ヒラギノ角ゴ Pro W3" pitchFamily="-84" charset="-128"/>
              </a:rPr>
              <a:pPr algn="r"/>
              <a:t>1</a:t>
            </a:fld>
            <a:endParaRPr lang="en-US" altLang="en-US">
              <a:ea typeface="ヒラギノ角ゴ Pro W3" pitchFamily="-84" charset="-12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17625" y="5172075"/>
          <a:ext cx="3154363" cy="1873250"/>
        </p:xfrm>
        <a:graphic>
          <a:graphicData uri="http://schemas.openxmlformats.org/drawingml/2006/table">
            <a:tbl>
              <a:tblPr/>
              <a:tblGrid>
                <a:gridCol w="955675"/>
                <a:gridCol w="944563"/>
                <a:gridCol w="595312"/>
                <a:gridCol w="658813"/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 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Area of Focus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Humanitarian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Scholar 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VTT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BEL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101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10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9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DPT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213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44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ECD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94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50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MCH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56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PCPR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9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55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WAS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181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Total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654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174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30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sp>
        <p:nvSpPr>
          <p:cNvPr id="52281" name="Rectangle 5"/>
          <p:cNvSpPr>
            <a:spLocks noChangeArrowheads="1"/>
          </p:cNvSpPr>
          <p:nvPr/>
        </p:nvSpPr>
        <p:spPr bwMode="auto">
          <a:xfrm>
            <a:off x="2894013" y="2940050"/>
            <a:ext cx="6858000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9730" tIns="44865" rIns="89730" bIns="44865" anchor="ctr">
            <a:spAutoFit/>
          </a:bodyPr>
          <a:lstStyle/>
          <a:p>
            <a:pPr>
              <a:buFontTx/>
              <a:buChar char="•"/>
            </a:pPr>
            <a:r>
              <a:rPr lang="en-US" altLang="en-US" sz="1100">
                <a:latin typeface="Georgia" pitchFamily="18" charset="0"/>
                <a:cs typeface="Times New Roman" pitchFamily="18" charset="0"/>
              </a:rPr>
              <a:t>Global Grants: 1,356 submitted (858 approved, 155 declined)</a:t>
            </a:r>
            <a:r>
              <a:rPr lang="en-US" altLang="en-US" sz="1100">
                <a:solidFill>
                  <a:srgbClr val="1F497D"/>
                </a:solidFill>
                <a:latin typeface="Georgia" pitchFamily="18" charset="0"/>
                <a:cs typeface="Times New Roman" pitchFamily="18" charset="0"/>
              </a:rPr>
              <a:t>  63% approval rate</a:t>
            </a:r>
            <a:endParaRPr lang="en-US" altLang="en-US" sz="2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D2DB8B-1DFA-42C1-9962-2BB9CB0C8CD2}" type="slidenum">
              <a:rPr lang="bg-BG"/>
              <a:pPr/>
              <a:t>2</a:t>
            </a:fld>
            <a:endParaRPr lang="bg-BG"/>
          </a:p>
        </p:txBody>
      </p:sp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570538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/>
          <a:p>
            <a:r>
              <a:rPr lang="en-US"/>
              <a:t> </a:t>
            </a:r>
          </a:p>
          <a:p>
            <a:r>
              <a:rPr lang="en-US"/>
              <a:t> </a:t>
            </a:r>
          </a:p>
          <a:p>
            <a:r>
              <a:rPr lang="en-US"/>
              <a:t>Global Grants: 1,356 submitted (858 approved, 155 declined)  63% approval rate; 11% decline; 25% in limbo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54276" name="Slide Number Placeholder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31863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31863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31863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31863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fld id="{369AB834-8C53-4530-B844-E10FD5ABEE9E}" type="slidenum">
              <a:rPr lang="en-US" altLang="en-US">
                <a:ea typeface="ヒラギノ角ゴ Pro W3" pitchFamily="-84" charset="-128"/>
              </a:rPr>
              <a:pPr algn="r"/>
              <a:t>2</a:t>
            </a:fld>
            <a:endParaRPr lang="en-US" altLang="en-US">
              <a:ea typeface="ヒラギノ角ゴ Pro W3" pitchFamily="-84" charset="-12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17625" y="5172075"/>
          <a:ext cx="3154363" cy="1873250"/>
        </p:xfrm>
        <a:graphic>
          <a:graphicData uri="http://schemas.openxmlformats.org/drawingml/2006/table">
            <a:tbl>
              <a:tblPr/>
              <a:tblGrid>
                <a:gridCol w="955675"/>
                <a:gridCol w="944563"/>
                <a:gridCol w="595312"/>
                <a:gridCol w="658813"/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 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Area of Focus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Humanitarian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Scholar 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VTT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BEL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101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10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9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DPT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213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44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ECD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94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50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MCH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56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PCPR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9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55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WAS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181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bg-BG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Total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654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174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969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30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7298" marR="67298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sp>
        <p:nvSpPr>
          <p:cNvPr id="54329" name="Rectangle 5"/>
          <p:cNvSpPr>
            <a:spLocks noChangeArrowheads="1"/>
          </p:cNvSpPr>
          <p:nvPr/>
        </p:nvSpPr>
        <p:spPr bwMode="auto">
          <a:xfrm>
            <a:off x="2894013" y="2940050"/>
            <a:ext cx="6858000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9730" tIns="44865" rIns="89730" bIns="44865" anchor="ctr">
            <a:spAutoFit/>
          </a:bodyPr>
          <a:lstStyle/>
          <a:p>
            <a:pPr>
              <a:buFontTx/>
              <a:buChar char="•"/>
            </a:pPr>
            <a:r>
              <a:rPr lang="en-US" altLang="en-US" sz="1100">
                <a:latin typeface="Georgia" pitchFamily="18" charset="0"/>
                <a:cs typeface="Times New Roman" pitchFamily="18" charset="0"/>
              </a:rPr>
              <a:t>Global Grants: 1,356 submitted (858 approved, 155 declined)</a:t>
            </a:r>
            <a:r>
              <a:rPr lang="en-US" altLang="en-US" sz="1100">
                <a:solidFill>
                  <a:srgbClr val="1F497D"/>
                </a:solidFill>
                <a:latin typeface="Georgia" pitchFamily="18" charset="0"/>
                <a:cs typeface="Times New Roman" pitchFamily="18" charset="0"/>
              </a:rPr>
              <a:t>  63% approval rate</a:t>
            </a:r>
            <a:endParaRPr lang="en-US" altLang="en-US" sz="2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3812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13601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7400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3373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9592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675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7098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2692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07068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27243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147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26680-F7DD-4E1B-835F-74AAD46C6738}" type="datetimeFigureOut">
              <a:rPr lang="bg-BG" smtClean="0"/>
              <a:t>14.11.2015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67C0E-75D3-4C37-A994-4C4D71227A0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6103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Grants Awarded 201</a:t>
            </a:r>
            <a:r>
              <a:rPr lang="bg-BG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-1</a:t>
            </a:r>
            <a:r>
              <a:rPr lang="bg-BG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-33338" y="2327275"/>
            <a:ext cx="9144001" cy="4530725"/>
          </a:xfrm>
        </p:spPr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District Grants                       492      $23.5M</a:t>
            </a:r>
          </a:p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Global Grants			858      $21.7M</a:t>
            </a:r>
          </a:p>
          <a:p>
            <a:pPr lvl="1"/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Humanitarian			654  (76%)</a:t>
            </a:r>
          </a:p>
          <a:p>
            <a:pPr lvl="1"/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Scholarships			174  (20%)</a:t>
            </a:r>
          </a:p>
          <a:p>
            <a:pPr lvl="1"/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Vocational Training</a:t>
            </a:r>
          </a:p>
          <a:p>
            <a:pPr lvl="1">
              <a:buFontTx/>
              <a:buNone/>
            </a:pP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   Teams (VTT)			  30  (4%)</a:t>
            </a:r>
          </a:p>
        </p:txBody>
      </p:sp>
      <p:sp>
        <p:nvSpPr>
          <p:cNvPr id="51204" name="TextBox 3"/>
          <p:cNvSpPr txBox="1">
            <a:spLocks noChangeArrowheads="1"/>
          </p:cNvSpPr>
          <p:nvPr/>
        </p:nvSpPr>
        <p:spPr bwMode="auto">
          <a:xfrm>
            <a:off x="5181600" y="1524000"/>
            <a:ext cx="3524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r>
              <a:rPr lang="en-US" altLang="en-US" sz="2400" b="1" u="sng">
                <a:solidFill>
                  <a:srgbClr val="FFC000"/>
                </a:solidFill>
                <a:ea typeface="MS PGothic" pitchFamily="34" charset="-128"/>
              </a:rPr>
              <a:t>Number	$ Amount </a:t>
            </a:r>
          </a:p>
        </p:txBody>
      </p:sp>
      <p:pic>
        <p:nvPicPr>
          <p:cNvPr id="51205" name="Picture 5" descr="RZ15PI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06" name="Picture 6" descr="ANd9GcTgqVmogJXm8qGL54zaZvsbSGrjPYif_SOO2CK9WgYwwswcgYG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88913"/>
            <a:ext cx="1258887" cy="125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07" name="Picture 7" descr="http://isrotaryforyou.com/wp-content/uploads/2014/03/New-TRF-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1403350" cy="52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8" name="Rectangle 10"/>
          <p:cNvSpPr txBox="1">
            <a:spLocks noChangeArrowheads="1"/>
          </p:cNvSpPr>
          <p:nvPr/>
        </p:nvSpPr>
        <p:spPr bwMode="auto">
          <a:xfrm>
            <a:off x="5975350" y="6569075"/>
            <a:ext cx="31686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altLang="en-US" sz="1600">
                <a:solidFill>
                  <a:srgbClr val="01B4E7"/>
                </a:solidFill>
                <a:latin typeface="Georgia" pitchFamily="18" charset="0"/>
              </a:rPr>
              <a:t> </a:t>
            </a:r>
            <a:r>
              <a:rPr lang="en-US" altLang="en-US" sz="1200">
                <a:latin typeface="Times New Roman" pitchFamily="18" charset="0"/>
              </a:rPr>
              <a:t>VALENTIN STOYANOV, ARRFC ZONE 20B</a:t>
            </a:r>
          </a:p>
        </p:txBody>
      </p:sp>
    </p:spTree>
    <p:extLst>
      <p:ext uri="{BB962C8B-B14F-4D97-AF65-F5344CB8AC3E}">
        <p14:creationId xmlns:p14="http://schemas.microsoft.com/office/powerpoint/2010/main" val="324816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bg-BG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Проекти по зони на фокус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1439863" y="1484313"/>
            <a:ext cx="7704137" cy="478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bg-BG" sz="2800">
                <a:latin typeface="Times New Roman" pitchFamily="18" charset="0"/>
                <a:cs typeface="Times New Roman" pitchFamily="18" charset="0"/>
              </a:rPr>
              <a:t>Basic education and literacy: 133</a:t>
            </a:r>
            <a:br>
              <a:rPr lang="bg-BG" sz="2800">
                <a:latin typeface="Times New Roman" pitchFamily="18" charset="0"/>
                <a:cs typeface="Times New Roman" pitchFamily="18" charset="0"/>
              </a:rPr>
            </a:br>
            <a:endParaRPr lang="bg-BG" sz="2800">
              <a:latin typeface="Times New Roman" pitchFamily="18" charset="0"/>
              <a:cs typeface="Times New Roman" pitchFamily="18" charset="0"/>
            </a:endParaRPr>
          </a:p>
          <a:p>
            <a:r>
              <a:rPr lang="bg-BG" sz="2800">
                <a:latin typeface="Times New Roman" pitchFamily="18" charset="0"/>
                <a:cs typeface="Times New Roman" pitchFamily="18" charset="0"/>
              </a:rPr>
              <a:t>Disease prevention and treatment: </a:t>
            </a:r>
            <a:r>
              <a:rPr lang="bg-BG" sz="2800" b="1">
                <a:latin typeface="Times New Roman" pitchFamily="18" charset="0"/>
                <a:cs typeface="Times New Roman" pitchFamily="18" charset="0"/>
              </a:rPr>
              <a:t>330</a:t>
            </a:r>
            <a:br>
              <a:rPr lang="bg-BG" sz="2800" b="1">
                <a:latin typeface="Times New Roman" pitchFamily="18" charset="0"/>
                <a:cs typeface="Times New Roman" pitchFamily="18" charset="0"/>
              </a:rPr>
            </a:br>
            <a:endParaRPr lang="bg-BG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bg-BG" sz="2800">
                <a:latin typeface="Times New Roman" pitchFamily="18" charset="0"/>
                <a:cs typeface="Times New Roman" pitchFamily="18" charset="0"/>
              </a:rPr>
              <a:t>Economic and community development: 167</a:t>
            </a:r>
            <a:br>
              <a:rPr lang="bg-BG" sz="2800">
                <a:latin typeface="Times New Roman" pitchFamily="18" charset="0"/>
                <a:cs typeface="Times New Roman" pitchFamily="18" charset="0"/>
              </a:rPr>
            </a:br>
            <a:endParaRPr lang="bg-BG" sz="2800">
              <a:latin typeface="Times New Roman" pitchFamily="18" charset="0"/>
              <a:cs typeface="Times New Roman" pitchFamily="18" charset="0"/>
            </a:endParaRPr>
          </a:p>
          <a:p>
            <a:r>
              <a:rPr lang="bg-BG" sz="2800">
                <a:latin typeface="Times New Roman" pitchFamily="18" charset="0"/>
                <a:cs typeface="Times New Roman" pitchFamily="18" charset="0"/>
              </a:rPr>
              <a:t>Maternal and child health: 78</a:t>
            </a:r>
            <a:br>
              <a:rPr lang="bg-BG" sz="2800">
                <a:latin typeface="Times New Roman" pitchFamily="18" charset="0"/>
                <a:cs typeface="Times New Roman" pitchFamily="18" charset="0"/>
              </a:rPr>
            </a:br>
            <a:endParaRPr lang="bg-BG" sz="2800">
              <a:latin typeface="Times New Roman" pitchFamily="18" charset="0"/>
              <a:cs typeface="Times New Roman" pitchFamily="18" charset="0"/>
            </a:endParaRPr>
          </a:p>
          <a:p>
            <a:r>
              <a:rPr lang="bg-BG" sz="2800">
                <a:latin typeface="Times New Roman" pitchFamily="18" charset="0"/>
                <a:cs typeface="Times New Roman" pitchFamily="18" charset="0"/>
              </a:rPr>
              <a:t>Peace and conflict prevention/resolution: 68</a:t>
            </a:r>
            <a:br>
              <a:rPr lang="bg-BG" sz="2800">
                <a:latin typeface="Times New Roman" pitchFamily="18" charset="0"/>
                <a:cs typeface="Times New Roman" pitchFamily="18" charset="0"/>
              </a:rPr>
            </a:br>
            <a:endParaRPr lang="bg-BG" sz="2800">
              <a:latin typeface="Times New Roman" pitchFamily="18" charset="0"/>
              <a:cs typeface="Times New Roman" pitchFamily="18" charset="0"/>
            </a:endParaRPr>
          </a:p>
          <a:p>
            <a:r>
              <a:rPr lang="bg-BG" sz="2800">
                <a:latin typeface="Times New Roman" pitchFamily="18" charset="0"/>
                <a:cs typeface="Times New Roman" pitchFamily="18" charset="0"/>
              </a:rPr>
              <a:t>Water and sanitation: </a:t>
            </a:r>
            <a:r>
              <a:rPr lang="bg-BG" sz="2800" b="1">
                <a:latin typeface="Times New Roman" pitchFamily="18" charset="0"/>
                <a:cs typeface="Times New Roman" pitchFamily="18" charset="0"/>
              </a:rPr>
              <a:t>302 </a:t>
            </a:r>
          </a:p>
        </p:txBody>
      </p:sp>
      <p:pic>
        <p:nvPicPr>
          <p:cNvPr id="53254" name="Picture 6" descr="RZ15PI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5" name="Picture 7" descr="ANd9GcTgqVmogJXm8qGL54zaZvsbSGrjPYif_SOO2CK9WgYwwswcgYG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88913"/>
            <a:ext cx="1258887" cy="125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6" name="Picture 8" descr="http://isrotaryforyou.com/wp-content/uploads/2014/03/New-TRF-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1403350" cy="52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7" name="Rectangle 10"/>
          <p:cNvSpPr txBox="1">
            <a:spLocks noChangeArrowheads="1"/>
          </p:cNvSpPr>
          <p:nvPr/>
        </p:nvSpPr>
        <p:spPr bwMode="auto">
          <a:xfrm>
            <a:off x="5975350" y="6569075"/>
            <a:ext cx="31686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altLang="en-US" sz="1600">
                <a:solidFill>
                  <a:srgbClr val="01B4E7"/>
                </a:solidFill>
                <a:latin typeface="Georgia" pitchFamily="18" charset="0"/>
              </a:rPr>
              <a:t> </a:t>
            </a:r>
            <a:r>
              <a:rPr lang="en-US" altLang="en-US" sz="1200">
                <a:latin typeface="Times New Roman" pitchFamily="18" charset="0"/>
              </a:rPr>
              <a:t>VALENTIN STOYANOV, ARRFC ZONE 20B</a:t>
            </a:r>
          </a:p>
        </p:txBody>
      </p:sp>
    </p:spTree>
    <p:extLst>
      <p:ext uri="{BB962C8B-B14F-4D97-AF65-F5344CB8AC3E}">
        <p14:creationId xmlns:p14="http://schemas.microsoft.com/office/powerpoint/2010/main" val="44037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136</Words>
  <Application>Microsoft Office PowerPoint</Application>
  <PresentationFormat>On-screen Show (4:3)</PresentationFormat>
  <Paragraphs>95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Grants Awarded 2014-15</vt:lpstr>
      <vt:lpstr>Проекти по зони на фокус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Grants Awarded 2014-15</dc:title>
  <dc:creator>Rotary</dc:creator>
  <cp:lastModifiedBy>Rotary</cp:lastModifiedBy>
  <cp:revision>1</cp:revision>
  <dcterms:created xsi:type="dcterms:W3CDTF">2015-11-14T08:32:53Z</dcterms:created>
  <dcterms:modified xsi:type="dcterms:W3CDTF">2015-11-14T08:34:39Z</dcterms:modified>
</cp:coreProperties>
</file>