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7" r:id="rId2"/>
    <p:sldId id="258" r:id="rId3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8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7EFE69-3A73-4D8B-AC3D-0B34253E613F}" type="datetimeFigureOut">
              <a:rPr lang="bg-BG" smtClean="0"/>
              <a:t>14.11.2015 г.</a:t>
            </a:fld>
            <a:endParaRPr lang="bg-B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bg-B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47763B-E397-443D-8F1A-3C1E19BC44A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56506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32C993-FB9D-41E6-947C-AC9B889FB10C}" type="slidenum">
              <a:rPr lang="bg-BG"/>
              <a:pPr/>
              <a:t>1</a:t>
            </a:fld>
            <a:endParaRPr lang="bg-BG"/>
          </a:p>
        </p:txBody>
      </p:sp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570538" cy="4114800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/>
          <a:lstStyle/>
          <a:p>
            <a:r>
              <a:rPr lang="en-US"/>
              <a:t> </a:t>
            </a:r>
          </a:p>
          <a:p>
            <a:r>
              <a:rPr lang="en-US"/>
              <a:t> </a:t>
            </a:r>
          </a:p>
          <a:p>
            <a:r>
              <a:rPr lang="en-US"/>
              <a:t>Global Grants: 1,356 submitted (858 approved, 155 declined)  63% approval rate; 11% decline; 25% in limbo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52228" name="Slide Number Placeholder 3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 anchor="b"/>
          <a:lstStyle>
            <a:lvl1pPr defTabSz="931863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C4CE2908-AABA-4D3D-B990-849865AD037B}" type="slidenum">
              <a:rPr lang="en-US" altLang="en-US">
                <a:ea typeface="ヒラギノ角ゴ Pro W3" pitchFamily="-84" charset="-128"/>
              </a:rPr>
              <a:pPr algn="r"/>
              <a:t>1</a:t>
            </a:fld>
            <a:endParaRPr lang="en-US" altLang="en-US">
              <a:ea typeface="ヒラギノ角ゴ Pro W3" pitchFamily="-84" charset="-128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317625" y="5172075"/>
          <a:ext cx="3154363" cy="1873250"/>
        </p:xfrm>
        <a:graphic>
          <a:graphicData uri="http://schemas.openxmlformats.org/drawingml/2006/table">
            <a:tbl>
              <a:tblPr/>
              <a:tblGrid>
                <a:gridCol w="955675"/>
                <a:gridCol w="944563"/>
                <a:gridCol w="595312"/>
                <a:gridCol w="658813"/>
              </a:tblGrid>
              <a:tr h="363538">
                <a:tc>
                  <a:txBody>
                    <a:bodyPr/>
                    <a:lstStyle/>
                    <a:p>
                      <a:pPr marL="0" marR="0" lvl="0" indent="0" algn="l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 </a:t>
                      </a: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  <a:p>
                      <a:pPr marL="0" marR="0" lvl="0" indent="0" algn="l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Area of Focus</a:t>
                      </a: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Humanitarian</a:t>
                      </a: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Scholar </a:t>
                      </a: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VTT</a:t>
                      </a: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l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BEL</a:t>
                      </a: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101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10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9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l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DPT</a:t>
                      </a: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213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44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8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l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ECD</a:t>
                      </a: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94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50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5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l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MCH</a:t>
                      </a: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56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7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6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l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PCPR</a:t>
                      </a: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9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55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2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l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WAS</a:t>
                      </a: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181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8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0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l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bg-BG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bg-BG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bg-BG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bg-BG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l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Total</a:t>
                      </a: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654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174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30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</a:tbl>
          </a:graphicData>
        </a:graphic>
      </p:graphicFrame>
      <p:sp>
        <p:nvSpPr>
          <p:cNvPr id="52281" name="Rectangle 5"/>
          <p:cNvSpPr>
            <a:spLocks noChangeArrowheads="1"/>
          </p:cNvSpPr>
          <p:nvPr/>
        </p:nvSpPr>
        <p:spPr bwMode="auto">
          <a:xfrm>
            <a:off x="2894013" y="2940050"/>
            <a:ext cx="6858000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9730" tIns="44865" rIns="89730" bIns="44865" anchor="ctr">
            <a:spAutoFit/>
          </a:bodyPr>
          <a:lstStyle/>
          <a:p>
            <a:pPr>
              <a:buFontTx/>
              <a:buChar char="•"/>
            </a:pPr>
            <a:r>
              <a:rPr lang="en-US" altLang="en-US" sz="1100">
                <a:latin typeface="Georgia" pitchFamily="18" charset="0"/>
                <a:cs typeface="Times New Roman" pitchFamily="18" charset="0"/>
              </a:rPr>
              <a:t>Global Grants: 1,356 submitted (858 approved, 155 declined)</a:t>
            </a:r>
            <a:r>
              <a:rPr lang="en-US" altLang="en-US" sz="1100">
                <a:solidFill>
                  <a:srgbClr val="1F497D"/>
                </a:solidFill>
                <a:latin typeface="Georgia" pitchFamily="18" charset="0"/>
                <a:cs typeface="Times New Roman" pitchFamily="18" charset="0"/>
              </a:rPr>
              <a:t>  63% approval rate</a:t>
            </a:r>
            <a:endParaRPr lang="en-US" altLang="en-US" sz="24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D2DB8B-1DFA-42C1-9962-2BB9CB0C8CD2}" type="slidenum">
              <a:rPr lang="bg-BG"/>
              <a:pPr/>
              <a:t>2</a:t>
            </a:fld>
            <a:endParaRPr lang="bg-BG"/>
          </a:p>
        </p:txBody>
      </p:sp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xfrm>
            <a:off x="914400" y="4343400"/>
            <a:ext cx="5570538" cy="4114800"/>
          </a:xfrm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/>
          <a:lstStyle/>
          <a:p>
            <a:r>
              <a:rPr lang="en-US"/>
              <a:t> </a:t>
            </a:r>
          </a:p>
          <a:p>
            <a:r>
              <a:rPr lang="en-US"/>
              <a:t> </a:t>
            </a:r>
          </a:p>
          <a:p>
            <a:r>
              <a:rPr lang="en-US"/>
              <a:t>Global Grants: 1,356 submitted (858 approved, 155 declined)  63% approval rate; 11% decline; 25% in limbo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54276" name="Slide Number Placeholder 3"/>
          <p:cNvSpPr txBox="1">
            <a:spLocks noGrp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5" tIns="45718" rIns="91435" bIns="45718" anchor="b"/>
          <a:lstStyle>
            <a:lvl1pPr defTabSz="931863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931863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931863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931863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931863"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931863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931863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931863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931863" fontAlgn="base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/>
            <a:fld id="{369AB834-8C53-4530-B844-E10FD5ABEE9E}" type="slidenum">
              <a:rPr lang="en-US" altLang="en-US">
                <a:ea typeface="ヒラギノ角ゴ Pro W3" pitchFamily="-84" charset="-128"/>
              </a:rPr>
              <a:pPr algn="r"/>
              <a:t>2</a:t>
            </a:fld>
            <a:endParaRPr lang="en-US" altLang="en-US">
              <a:ea typeface="ヒラギノ角ゴ Pro W3" pitchFamily="-84" charset="-128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317625" y="5172075"/>
          <a:ext cx="3154363" cy="1873250"/>
        </p:xfrm>
        <a:graphic>
          <a:graphicData uri="http://schemas.openxmlformats.org/drawingml/2006/table">
            <a:tbl>
              <a:tblPr/>
              <a:tblGrid>
                <a:gridCol w="955675"/>
                <a:gridCol w="944563"/>
                <a:gridCol w="595312"/>
                <a:gridCol w="658813"/>
              </a:tblGrid>
              <a:tr h="363538">
                <a:tc>
                  <a:txBody>
                    <a:bodyPr/>
                    <a:lstStyle/>
                    <a:p>
                      <a:pPr marL="0" marR="0" lvl="0" indent="0" algn="l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 </a:t>
                      </a: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MS PGothic" pitchFamily="34" charset="-128"/>
                        <a:cs typeface="Arial" pitchFamily="34" charset="0"/>
                      </a:endParaRPr>
                    </a:p>
                    <a:p>
                      <a:pPr marL="0" marR="0" lvl="0" indent="0" algn="l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Area of Focus</a:t>
                      </a: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Humanitarian</a:t>
                      </a: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Scholar </a:t>
                      </a: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VTT</a:t>
                      </a: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l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BEL</a:t>
                      </a: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101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10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9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l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DPT</a:t>
                      </a: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213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44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8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l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ECD</a:t>
                      </a: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94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50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5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l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MCH</a:t>
                      </a: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56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7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6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l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PCPR</a:t>
                      </a: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9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55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2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l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WAS</a:t>
                      </a: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181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8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0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l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bg-BG" sz="10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Times New Roman" pitchFamily="18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bg-BG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bg-BG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bg-BG" sz="10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ea typeface="MS PGothic" pitchFamily="34" charset="-128"/>
                        <a:cs typeface="Arial" pitchFamily="34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7F3F4"/>
                    </a:solidFill>
                  </a:tcPr>
                </a:tc>
              </a:tr>
              <a:tr h="192088">
                <a:tc>
                  <a:txBody>
                    <a:bodyPr/>
                    <a:lstStyle/>
                    <a:p>
                      <a:pPr marL="0" marR="0" lvl="0" indent="0" algn="l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Total</a:t>
                      </a:r>
                      <a:endParaRPr kumimoji="0" lang="en-U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654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174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896938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MS PGothic" pitchFamily="34" charset="-128"/>
                          <a:cs typeface="Arial" pitchFamily="34" charset="0"/>
                        </a:rPr>
                        <a:t>30</a:t>
                      </a:r>
                      <a:endParaRPr kumimoji="0" lang="en-U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7298" marR="67298" marT="0" marB="0" anchor="b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3F9FA"/>
                    </a:solidFill>
                  </a:tcPr>
                </a:tc>
              </a:tr>
            </a:tbl>
          </a:graphicData>
        </a:graphic>
      </p:graphicFrame>
      <p:sp>
        <p:nvSpPr>
          <p:cNvPr id="54329" name="Rectangle 5"/>
          <p:cNvSpPr>
            <a:spLocks noChangeArrowheads="1"/>
          </p:cNvSpPr>
          <p:nvPr/>
        </p:nvSpPr>
        <p:spPr bwMode="auto">
          <a:xfrm>
            <a:off x="2894013" y="2940050"/>
            <a:ext cx="6858000" cy="449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9730" tIns="44865" rIns="89730" bIns="44865" anchor="ctr">
            <a:spAutoFit/>
          </a:bodyPr>
          <a:lstStyle/>
          <a:p>
            <a:pPr>
              <a:buFontTx/>
              <a:buChar char="•"/>
            </a:pPr>
            <a:r>
              <a:rPr lang="en-US" altLang="en-US" sz="1100">
                <a:latin typeface="Georgia" pitchFamily="18" charset="0"/>
                <a:cs typeface="Times New Roman" pitchFamily="18" charset="0"/>
              </a:rPr>
              <a:t>Global Grants: 1,356 submitted (858 approved, 155 declined)</a:t>
            </a:r>
            <a:r>
              <a:rPr lang="en-US" altLang="en-US" sz="1100">
                <a:solidFill>
                  <a:srgbClr val="1F497D"/>
                </a:solidFill>
                <a:latin typeface="Georgia" pitchFamily="18" charset="0"/>
                <a:cs typeface="Times New Roman" pitchFamily="18" charset="0"/>
              </a:rPr>
              <a:t>  63% approval rate</a:t>
            </a:r>
            <a:endParaRPr lang="en-US" altLang="en-US" sz="24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26680-F7DD-4E1B-835F-74AAD46C6738}" type="datetimeFigureOut">
              <a:rPr lang="bg-BG" smtClean="0"/>
              <a:t>14.11.2015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67C0E-75D3-4C37-A994-4C4D71227A0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5381286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26680-F7DD-4E1B-835F-74AAD46C6738}" type="datetimeFigureOut">
              <a:rPr lang="bg-BG" smtClean="0"/>
              <a:t>14.11.2015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67C0E-75D3-4C37-A994-4C4D71227A0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13601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26680-F7DD-4E1B-835F-74AAD46C6738}" type="datetimeFigureOut">
              <a:rPr lang="bg-BG" smtClean="0"/>
              <a:t>14.11.2015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67C0E-75D3-4C37-A994-4C4D71227A0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374007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26680-F7DD-4E1B-835F-74AAD46C6738}" type="datetimeFigureOut">
              <a:rPr lang="bg-BG" smtClean="0"/>
              <a:t>14.11.2015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67C0E-75D3-4C37-A994-4C4D71227A0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33373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26680-F7DD-4E1B-835F-74AAD46C6738}" type="datetimeFigureOut">
              <a:rPr lang="bg-BG" smtClean="0"/>
              <a:t>14.11.2015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67C0E-75D3-4C37-A994-4C4D71227A0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5959259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26680-F7DD-4E1B-835F-74AAD46C6738}" type="datetimeFigureOut">
              <a:rPr lang="bg-BG" smtClean="0"/>
              <a:t>14.11.2015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67C0E-75D3-4C37-A994-4C4D71227A0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6750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26680-F7DD-4E1B-835F-74AAD46C6738}" type="datetimeFigureOut">
              <a:rPr lang="bg-BG" smtClean="0"/>
              <a:t>14.11.2015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67C0E-75D3-4C37-A994-4C4D71227A0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70981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26680-F7DD-4E1B-835F-74AAD46C6738}" type="datetimeFigureOut">
              <a:rPr lang="bg-BG" smtClean="0"/>
              <a:t>14.11.2015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67C0E-75D3-4C37-A994-4C4D71227A0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626928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26680-F7DD-4E1B-835F-74AAD46C6738}" type="datetimeFigureOut">
              <a:rPr lang="bg-BG" smtClean="0"/>
              <a:t>14.11.2015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67C0E-75D3-4C37-A994-4C4D71227A0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707068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26680-F7DD-4E1B-835F-74AAD46C6738}" type="datetimeFigureOut">
              <a:rPr lang="bg-BG" smtClean="0"/>
              <a:t>14.11.2015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67C0E-75D3-4C37-A994-4C4D71227A0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1272439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826680-F7DD-4E1B-835F-74AAD46C6738}" type="datetimeFigureOut">
              <a:rPr lang="bg-BG" smtClean="0"/>
              <a:t>14.11.2015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67C0E-75D3-4C37-A994-4C4D71227A0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01478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826680-F7DD-4E1B-835F-74AAD46C6738}" type="datetimeFigureOut">
              <a:rPr lang="bg-BG" smtClean="0"/>
              <a:t>14.11.2015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67C0E-75D3-4C37-A994-4C4D71227A00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96103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Grants Awarded 201</a:t>
            </a:r>
            <a:r>
              <a:rPr lang="bg-BG">
                <a:effectLst>
                  <a:outerShdw blurRad="38100" dist="38100" dir="2700000" algn="tl">
                    <a:srgbClr val="C0C0C0"/>
                  </a:outerShdw>
                </a:effectLst>
              </a:rPr>
              <a:t>4</a:t>
            </a:r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-1</a:t>
            </a:r>
            <a:r>
              <a:rPr lang="bg-BG">
                <a:effectLst>
                  <a:outerShdw blurRad="38100" dist="38100" dir="2700000" algn="tl">
                    <a:srgbClr val="C0C0C0"/>
                  </a:outerShdw>
                </a:effectLst>
              </a:rPr>
              <a:t>5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-33338" y="2327275"/>
            <a:ext cx="9144001" cy="4530725"/>
          </a:xfrm>
        </p:spPr>
        <p:txBody>
          <a:bodyPr/>
          <a:lstStyle/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District Grants                       492      $23.5M</a:t>
            </a:r>
          </a:p>
          <a:p>
            <a:r>
              <a:rPr lang="en-US">
                <a:effectLst>
                  <a:outerShdw blurRad="38100" dist="38100" dir="2700000" algn="tl">
                    <a:srgbClr val="C0C0C0"/>
                  </a:outerShdw>
                </a:effectLst>
              </a:rPr>
              <a:t>Global Grants			858      $21.7M</a:t>
            </a:r>
          </a:p>
          <a:p>
            <a:pPr lvl="1"/>
            <a:r>
              <a:rPr lang="en-US" sz="3200">
                <a:effectLst>
                  <a:outerShdw blurRad="38100" dist="38100" dir="2700000" algn="tl">
                    <a:srgbClr val="C0C0C0"/>
                  </a:outerShdw>
                </a:effectLst>
              </a:rPr>
              <a:t>Humanitarian			654  (76%)</a:t>
            </a:r>
          </a:p>
          <a:p>
            <a:pPr lvl="1"/>
            <a:r>
              <a:rPr lang="en-US" sz="3200">
                <a:effectLst>
                  <a:outerShdw blurRad="38100" dist="38100" dir="2700000" algn="tl">
                    <a:srgbClr val="C0C0C0"/>
                  </a:outerShdw>
                </a:effectLst>
              </a:rPr>
              <a:t>Scholarships			174  (20%)</a:t>
            </a:r>
          </a:p>
          <a:p>
            <a:pPr lvl="1"/>
            <a:r>
              <a:rPr lang="en-US" sz="3200">
                <a:effectLst>
                  <a:outerShdw blurRad="38100" dist="38100" dir="2700000" algn="tl">
                    <a:srgbClr val="C0C0C0"/>
                  </a:outerShdw>
                </a:effectLst>
              </a:rPr>
              <a:t>Vocational Training</a:t>
            </a:r>
          </a:p>
          <a:p>
            <a:pPr lvl="1">
              <a:buFontTx/>
              <a:buNone/>
            </a:pPr>
            <a:r>
              <a:rPr lang="en-US" sz="3200">
                <a:effectLst>
                  <a:outerShdw blurRad="38100" dist="38100" dir="2700000" algn="tl">
                    <a:srgbClr val="C0C0C0"/>
                  </a:outerShdw>
                </a:effectLst>
              </a:rPr>
              <a:t>   Teams (VTT)			  30  (4%)</a:t>
            </a:r>
          </a:p>
        </p:txBody>
      </p:sp>
      <p:sp>
        <p:nvSpPr>
          <p:cNvPr id="51204" name="TextBox 3"/>
          <p:cNvSpPr txBox="1">
            <a:spLocks noChangeArrowheads="1"/>
          </p:cNvSpPr>
          <p:nvPr/>
        </p:nvSpPr>
        <p:spPr bwMode="auto">
          <a:xfrm>
            <a:off x="5181600" y="1524000"/>
            <a:ext cx="3524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/>
            <a:lvl2pPr/>
            <a:lvl3pPr/>
            <a:lvl4pPr/>
            <a:lvl5pPr/>
            <a:lvl6pPr/>
            <a:lvl7pPr/>
            <a:lvl8pPr/>
            <a:lvl9pPr/>
          </a:lstStyle>
          <a:p>
            <a:r>
              <a:rPr lang="en-US" altLang="en-US" sz="2400" b="1" u="sng">
                <a:solidFill>
                  <a:srgbClr val="FFC000"/>
                </a:solidFill>
                <a:ea typeface="MS PGothic" pitchFamily="34" charset="-128"/>
              </a:rPr>
              <a:t>Number	$ Amount </a:t>
            </a:r>
          </a:p>
        </p:txBody>
      </p:sp>
      <p:pic>
        <p:nvPicPr>
          <p:cNvPr id="51205" name="Picture 5" descr="RZ15PI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19250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6" name="Picture 6" descr="ANd9GcTgqVmogJXm8qGL54zaZvsbSGrjPYif_SOO2CK9WgYwwswcgYG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88913"/>
            <a:ext cx="1258887" cy="1258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07" name="Picture 7" descr="http://isrotaryforyou.com/wp-content/uploads/2014/03/New-TRF-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92825"/>
            <a:ext cx="1403350" cy="52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1208" name="Rectangle 10"/>
          <p:cNvSpPr txBox="1">
            <a:spLocks noChangeArrowheads="1"/>
          </p:cNvSpPr>
          <p:nvPr/>
        </p:nvSpPr>
        <p:spPr bwMode="auto">
          <a:xfrm>
            <a:off x="5975350" y="6569075"/>
            <a:ext cx="316865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Aft>
                <a:spcPts val="2400"/>
              </a:spcAft>
            </a:pPr>
            <a:r>
              <a:rPr lang="en-US" altLang="en-US" sz="1600">
                <a:solidFill>
                  <a:srgbClr val="01B4E7"/>
                </a:solidFill>
                <a:latin typeface="Georgia" pitchFamily="18" charset="0"/>
              </a:rPr>
              <a:t> </a:t>
            </a:r>
            <a:r>
              <a:rPr lang="en-US" altLang="en-US" sz="1200">
                <a:latin typeface="Times New Roman" pitchFamily="18" charset="0"/>
              </a:rPr>
              <a:t>VALENTIN STOYANOV, ARRFC ZONE 20B</a:t>
            </a:r>
          </a:p>
        </p:txBody>
      </p:sp>
    </p:spTree>
    <p:extLst>
      <p:ext uri="{BB962C8B-B14F-4D97-AF65-F5344CB8AC3E}">
        <p14:creationId xmlns:p14="http://schemas.microsoft.com/office/powerpoint/2010/main" val="3248167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bg-BG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Проекти по зони на фокус</a:t>
            </a:r>
            <a:endParaRPr lang="en-US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253" name="Rectangle 5"/>
          <p:cNvSpPr>
            <a:spLocks noChangeArrowheads="1"/>
          </p:cNvSpPr>
          <p:nvPr/>
        </p:nvSpPr>
        <p:spPr bwMode="auto">
          <a:xfrm>
            <a:off x="1439863" y="1484313"/>
            <a:ext cx="7704137" cy="4789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bg-BG" sz="2800">
                <a:latin typeface="Times New Roman" pitchFamily="18" charset="0"/>
                <a:cs typeface="Times New Roman" pitchFamily="18" charset="0"/>
              </a:rPr>
              <a:t>Basic education and literacy: 133</a:t>
            </a:r>
            <a:br>
              <a:rPr lang="bg-BG" sz="2800">
                <a:latin typeface="Times New Roman" pitchFamily="18" charset="0"/>
                <a:cs typeface="Times New Roman" pitchFamily="18" charset="0"/>
              </a:rPr>
            </a:br>
            <a:endParaRPr lang="bg-BG" sz="2800">
              <a:latin typeface="Times New Roman" pitchFamily="18" charset="0"/>
              <a:cs typeface="Times New Roman" pitchFamily="18" charset="0"/>
            </a:endParaRPr>
          </a:p>
          <a:p>
            <a:r>
              <a:rPr lang="bg-BG" sz="2800">
                <a:latin typeface="Times New Roman" pitchFamily="18" charset="0"/>
                <a:cs typeface="Times New Roman" pitchFamily="18" charset="0"/>
              </a:rPr>
              <a:t>Disease prevention and treatment: </a:t>
            </a:r>
            <a:r>
              <a:rPr lang="bg-BG" sz="2800" b="1">
                <a:latin typeface="Times New Roman" pitchFamily="18" charset="0"/>
                <a:cs typeface="Times New Roman" pitchFamily="18" charset="0"/>
              </a:rPr>
              <a:t>330</a:t>
            </a:r>
            <a:br>
              <a:rPr lang="bg-BG" sz="2800" b="1">
                <a:latin typeface="Times New Roman" pitchFamily="18" charset="0"/>
                <a:cs typeface="Times New Roman" pitchFamily="18" charset="0"/>
              </a:rPr>
            </a:br>
            <a:endParaRPr lang="bg-BG" sz="2800" b="1">
              <a:latin typeface="Times New Roman" pitchFamily="18" charset="0"/>
              <a:cs typeface="Times New Roman" pitchFamily="18" charset="0"/>
            </a:endParaRPr>
          </a:p>
          <a:p>
            <a:r>
              <a:rPr lang="bg-BG" sz="2800">
                <a:latin typeface="Times New Roman" pitchFamily="18" charset="0"/>
                <a:cs typeface="Times New Roman" pitchFamily="18" charset="0"/>
              </a:rPr>
              <a:t>Economic and community development: 167</a:t>
            </a:r>
            <a:br>
              <a:rPr lang="bg-BG" sz="2800">
                <a:latin typeface="Times New Roman" pitchFamily="18" charset="0"/>
                <a:cs typeface="Times New Roman" pitchFamily="18" charset="0"/>
              </a:rPr>
            </a:br>
            <a:endParaRPr lang="bg-BG" sz="2800">
              <a:latin typeface="Times New Roman" pitchFamily="18" charset="0"/>
              <a:cs typeface="Times New Roman" pitchFamily="18" charset="0"/>
            </a:endParaRPr>
          </a:p>
          <a:p>
            <a:r>
              <a:rPr lang="bg-BG" sz="2800">
                <a:latin typeface="Times New Roman" pitchFamily="18" charset="0"/>
                <a:cs typeface="Times New Roman" pitchFamily="18" charset="0"/>
              </a:rPr>
              <a:t>Maternal and child health: 78</a:t>
            </a:r>
            <a:br>
              <a:rPr lang="bg-BG" sz="2800">
                <a:latin typeface="Times New Roman" pitchFamily="18" charset="0"/>
                <a:cs typeface="Times New Roman" pitchFamily="18" charset="0"/>
              </a:rPr>
            </a:br>
            <a:endParaRPr lang="bg-BG" sz="2800">
              <a:latin typeface="Times New Roman" pitchFamily="18" charset="0"/>
              <a:cs typeface="Times New Roman" pitchFamily="18" charset="0"/>
            </a:endParaRPr>
          </a:p>
          <a:p>
            <a:r>
              <a:rPr lang="bg-BG" sz="2800">
                <a:latin typeface="Times New Roman" pitchFamily="18" charset="0"/>
                <a:cs typeface="Times New Roman" pitchFamily="18" charset="0"/>
              </a:rPr>
              <a:t>Peace and conflict prevention/resolution: 68</a:t>
            </a:r>
            <a:br>
              <a:rPr lang="bg-BG" sz="2800">
                <a:latin typeface="Times New Roman" pitchFamily="18" charset="0"/>
                <a:cs typeface="Times New Roman" pitchFamily="18" charset="0"/>
              </a:rPr>
            </a:br>
            <a:endParaRPr lang="bg-BG" sz="2800">
              <a:latin typeface="Times New Roman" pitchFamily="18" charset="0"/>
              <a:cs typeface="Times New Roman" pitchFamily="18" charset="0"/>
            </a:endParaRPr>
          </a:p>
          <a:p>
            <a:r>
              <a:rPr lang="bg-BG" sz="2800">
                <a:latin typeface="Times New Roman" pitchFamily="18" charset="0"/>
                <a:cs typeface="Times New Roman" pitchFamily="18" charset="0"/>
              </a:rPr>
              <a:t>Water and sanitation: </a:t>
            </a:r>
            <a:r>
              <a:rPr lang="bg-BG" sz="2800" b="1">
                <a:latin typeface="Times New Roman" pitchFamily="18" charset="0"/>
                <a:cs typeface="Times New Roman" pitchFamily="18" charset="0"/>
              </a:rPr>
              <a:t>302 </a:t>
            </a:r>
          </a:p>
        </p:txBody>
      </p:sp>
      <p:pic>
        <p:nvPicPr>
          <p:cNvPr id="53254" name="Picture 6" descr="RZ15PI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19250" cy="1619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5" name="Picture 7" descr="ANd9GcTgqVmogJXm8qGL54zaZvsbSGrjPYif_SOO2CK9WgYwwswcgYG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188913"/>
            <a:ext cx="1258887" cy="1258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6" name="Picture 8" descr="http://isrotaryforyou.com/wp-content/uploads/2014/03/New-TRF-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092825"/>
            <a:ext cx="1403350" cy="528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257" name="Rectangle 10"/>
          <p:cNvSpPr txBox="1">
            <a:spLocks noChangeArrowheads="1"/>
          </p:cNvSpPr>
          <p:nvPr/>
        </p:nvSpPr>
        <p:spPr bwMode="auto">
          <a:xfrm>
            <a:off x="5975350" y="6569075"/>
            <a:ext cx="3168650" cy="288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>
              <a:spcAft>
                <a:spcPts val="2400"/>
              </a:spcAft>
            </a:pPr>
            <a:r>
              <a:rPr lang="en-US" altLang="en-US" sz="1600">
                <a:solidFill>
                  <a:srgbClr val="01B4E7"/>
                </a:solidFill>
                <a:latin typeface="Georgia" pitchFamily="18" charset="0"/>
              </a:rPr>
              <a:t> </a:t>
            </a:r>
            <a:r>
              <a:rPr lang="en-US" altLang="en-US" sz="1200">
                <a:latin typeface="Times New Roman" pitchFamily="18" charset="0"/>
              </a:rPr>
              <a:t>VALENTIN STOYANOV, ARRFC ZONE 20B</a:t>
            </a:r>
          </a:p>
        </p:txBody>
      </p:sp>
    </p:spTree>
    <p:extLst>
      <p:ext uri="{BB962C8B-B14F-4D97-AF65-F5344CB8AC3E}">
        <p14:creationId xmlns:p14="http://schemas.microsoft.com/office/powerpoint/2010/main" val="440376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136</Words>
  <Application>Microsoft Office PowerPoint</Application>
  <PresentationFormat>On-screen Show (4:3)</PresentationFormat>
  <Paragraphs>95</Paragraphs>
  <Slides>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Grants Awarded 2014-15</vt:lpstr>
      <vt:lpstr>Проекти по зони на фокус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Grants Awarded 2014-15</dc:title>
  <dc:creator>Rotary</dc:creator>
  <cp:lastModifiedBy>Rotary</cp:lastModifiedBy>
  <cp:revision>1</cp:revision>
  <dcterms:created xsi:type="dcterms:W3CDTF">2015-11-14T08:32:53Z</dcterms:created>
  <dcterms:modified xsi:type="dcterms:W3CDTF">2015-11-14T08:34:39Z</dcterms:modified>
</cp:coreProperties>
</file>