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18"/>
  </p:notesMasterIdLst>
  <p:handoutMasterIdLst>
    <p:handoutMasterId r:id="rId19"/>
  </p:handoutMasterIdLst>
  <p:sldIdLst>
    <p:sldId id="361" r:id="rId4"/>
    <p:sldId id="357" r:id="rId5"/>
    <p:sldId id="362" r:id="rId6"/>
    <p:sldId id="389" r:id="rId7"/>
    <p:sldId id="380" r:id="rId8"/>
    <p:sldId id="367" r:id="rId9"/>
    <p:sldId id="381" r:id="rId10"/>
    <p:sldId id="371" r:id="rId11"/>
    <p:sldId id="384" r:id="rId12"/>
    <p:sldId id="385" r:id="rId13"/>
    <p:sldId id="386" r:id="rId14"/>
    <p:sldId id="387" r:id="rId15"/>
    <p:sldId id="388" r:id="rId16"/>
    <p:sldId id="379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58F"/>
    <a:srgbClr val="01B4E7"/>
    <a:srgbClr val="006600"/>
    <a:srgbClr val="F7A81B"/>
    <a:srgbClr val="58585A"/>
    <a:srgbClr val="005DAA"/>
    <a:srgbClr val="FF7600"/>
    <a:srgbClr val="D91B5C"/>
    <a:srgbClr val="872175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8" autoAdjust="0"/>
    <p:restoredTop sz="94660"/>
  </p:normalViewPr>
  <p:slideViewPr>
    <p:cSldViewPr snapToGrid="0">
      <p:cViewPr>
        <p:scale>
          <a:sx n="71" d="100"/>
          <a:sy n="71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59" d="100"/>
          <a:sy n="159" d="100"/>
        </p:scale>
        <p:origin x="-6480" y="-1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E3BA0538-DF66-43C2-BAB6-3739759A8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788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E1C35B6A-216F-4B32-8AB1-AA025A6CFF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707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16B4C35E-FE4C-403D-A68F-D27A5A89FDD8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CDCDBA29-E18B-4C27-87A4-839E235F168F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CDCDBA29-E18B-4C27-87A4-839E235F168F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373079C4-A1E2-49EE-864E-D9F381B7D6E3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234B7B90-10B5-4261-B764-FAEEEEBAC447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234B7B90-10B5-4261-B764-FAEEEEBAC447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1D46A709-F858-473A-B165-12E7B7101C4A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CDCDBA29-E18B-4C27-87A4-839E235F168F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CDCDBA29-E18B-4C27-87A4-839E235F168F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CDCDBA29-E18B-4C27-87A4-839E235F168F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CDCDBA29-E18B-4C27-87A4-839E235F168F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0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5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51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73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709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69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66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53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620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4049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403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73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14197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690554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9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8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18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92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87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91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3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1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5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8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53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7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12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8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altLang="en-US" sz="900" smtClean="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67AD9514-AD1A-4A51-85FF-21DB70D354A0}" type="slidenum">
              <a:rPr lang="en-US" altLang="en-US" sz="900" smtClean="0">
                <a:solidFill>
                  <a:srgbClr val="BCBDC0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r>
              <a:rPr lang="en-US" altLang="en-US" sz="900" smtClean="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altLang="en-US" sz="900" smtClean="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6" r:id="rId14"/>
    <p:sldLayoutId id="2147484037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altLang="en-US" sz="900" smtClean="0">
                <a:solidFill>
                  <a:srgbClr val="BCBDC0"/>
                </a:solidFill>
                <a:latin typeface="Arial Narrow" pitchFamily="34" charset="0"/>
              </a:rPr>
              <a:t>TITLE |  </a:t>
            </a:r>
            <a:fld id="{90AC161D-BD4B-408E-9B9C-B3956C944B83}" type="slidenum">
              <a:rPr lang="en-US" altLang="en-US" sz="900" smtClean="0">
                <a:solidFill>
                  <a:srgbClr val="BCBDC0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r>
              <a:rPr lang="en-US" altLang="en-US" sz="900" smtClean="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altLang="en-US" sz="900" smtClean="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2.jpeg"/><Relationship Id="rId5" Type="http://schemas.openxmlformats.org/officeDocument/2006/relationships/image" Target="../media/image33.jpeg"/><Relationship Id="rId4" Type="http://schemas.openxmlformats.org/officeDocument/2006/relationships/image" Target="../media/image51.jpeg"/><Relationship Id="rId9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1.jpeg"/><Relationship Id="rId5" Type="http://schemas.openxmlformats.org/officeDocument/2006/relationships/image" Target="../media/image12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810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435" name="Rectangle 10"/>
          <p:cNvSpPr txBox="1">
            <a:spLocks noChangeArrowheads="1"/>
          </p:cNvSpPr>
          <p:nvPr/>
        </p:nvSpPr>
        <p:spPr bwMode="auto">
          <a:xfrm>
            <a:off x="457200" y="3581400"/>
            <a:ext cx="685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Aft>
                <a:spcPts val="2400"/>
              </a:spcAft>
            </a:pPr>
            <a:endParaRPr lang="en-US" altLang="en-US" sz="4400" dirty="0">
              <a:solidFill>
                <a:schemeClr val="bg1"/>
              </a:solidFill>
              <a:latin typeface="Arial Narrow Bold" pitchFamily="-84" charset="0"/>
            </a:endParaRPr>
          </a:p>
          <a:p>
            <a:pPr eaLnBrk="1" hangingPunct="1"/>
            <a:r>
              <a:rPr lang="bg-BG" altLang="en-US" sz="2000" dirty="0" smtClean="0">
                <a:solidFill>
                  <a:srgbClr val="01B4E7"/>
                </a:solidFill>
                <a:latin typeface="Georgia" pitchFamily="18" charset="0"/>
              </a:rPr>
              <a:t>Администрация на Дистрикта</a:t>
            </a:r>
            <a:endParaRPr lang="en-US" altLang="en-US" sz="2000" dirty="0">
              <a:solidFill>
                <a:srgbClr val="01B4E7"/>
              </a:solidFill>
              <a:latin typeface="Georgia" pitchFamily="18" charset="0"/>
            </a:endParaRPr>
          </a:p>
          <a:p>
            <a:pPr eaLnBrk="1" hangingPunct="1"/>
            <a:r>
              <a:rPr lang="bg-BG" altLang="en-US" sz="2000" dirty="0">
                <a:solidFill>
                  <a:srgbClr val="01B4E7"/>
                </a:solidFill>
                <a:latin typeface="Georgia" pitchFamily="18" charset="0"/>
              </a:rPr>
              <a:t>Иларио Астинов, ДГЕ</a:t>
            </a:r>
            <a:r>
              <a:rPr lang="en-US" altLang="en-US" sz="2000" dirty="0">
                <a:solidFill>
                  <a:srgbClr val="01B4E7"/>
                </a:solidFill>
                <a:latin typeface="Georgia" pitchFamily="18" charset="0"/>
              </a:rPr>
              <a:t> </a:t>
            </a:r>
          </a:p>
          <a:p>
            <a:pPr eaLnBrk="1" hangingPunct="1"/>
            <a:r>
              <a:rPr lang="bg-BG" altLang="en-US" sz="2000" dirty="0">
                <a:solidFill>
                  <a:srgbClr val="01B4E7"/>
                </a:solidFill>
                <a:latin typeface="Georgia" pitchFamily="18" charset="0"/>
              </a:rPr>
              <a:t>22.02.2014, Панагюрище</a:t>
            </a:r>
            <a:endParaRPr lang="en-US" altLang="en-US" sz="2000" dirty="0">
              <a:solidFill>
                <a:srgbClr val="01B4E7"/>
              </a:solidFill>
              <a:latin typeface="Georgia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33400"/>
            <a:ext cx="10287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1600200" y="554038"/>
            <a:ext cx="33210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bg-BG" altLang="en-US" sz="1400">
                <a:solidFill>
                  <a:srgbClr val="58585A"/>
                </a:solidFill>
              </a:rPr>
              <a:t>Година 2014-2015</a:t>
            </a:r>
          </a:p>
          <a:p>
            <a:pPr eaLnBrk="1" hangingPunct="1"/>
            <a:r>
              <a:rPr lang="bg-BG" altLang="en-US" sz="1400">
                <a:solidFill>
                  <a:srgbClr val="58585A"/>
                </a:solidFill>
              </a:rPr>
              <a:t>Президент РИ</a:t>
            </a:r>
            <a:r>
              <a:rPr lang="en-US" altLang="en-US" sz="1400">
                <a:solidFill>
                  <a:srgbClr val="58585A"/>
                </a:solidFill>
              </a:rPr>
              <a:t>: </a:t>
            </a:r>
            <a:r>
              <a:rPr lang="bg-BG" altLang="en-US" sz="1400">
                <a:solidFill>
                  <a:srgbClr val="58585A"/>
                </a:solidFill>
              </a:rPr>
              <a:t>Гари </a:t>
            </a:r>
            <a:r>
              <a:rPr lang="en-US" altLang="en-US" sz="1400">
                <a:solidFill>
                  <a:srgbClr val="58585A"/>
                </a:solidFill>
              </a:rPr>
              <a:t>C.K.</a:t>
            </a:r>
            <a:r>
              <a:rPr lang="bg-BG" altLang="en-US" sz="1400">
                <a:solidFill>
                  <a:srgbClr val="58585A"/>
                </a:solidFill>
              </a:rPr>
              <a:t> Хуанг</a:t>
            </a:r>
            <a:endParaRPr lang="en-US" altLang="en-US" sz="1400">
              <a:solidFill>
                <a:srgbClr val="58585A"/>
              </a:solidFill>
            </a:endParaRPr>
          </a:p>
          <a:p>
            <a:pPr eaLnBrk="1" hangingPunct="1"/>
            <a:r>
              <a:rPr lang="bg-BG" altLang="en-US" sz="1400">
                <a:solidFill>
                  <a:srgbClr val="58585A"/>
                </a:solidFill>
              </a:rPr>
              <a:t>Дистрикт Гуверньор</a:t>
            </a:r>
            <a:r>
              <a:rPr lang="en-US" altLang="en-US" sz="1400">
                <a:solidFill>
                  <a:srgbClr val="58585A"/>
                </a:solidFill>
              </a:rPr>
              <a:t>: </a:t>
            </a:r>
            <a:r>
              <a:rPr lang="bg-BG" altLang="en-US" sz="1400">
                <a:solidFill>
                  <a:srgbClr val="58585A"/>
                </a:solidFill>
              </a:rPr>
              <a:t>Иларио Астинов</a:t>
            </a:r>
            <a:endParaRPr lang="en-US" altLang="en-US" sz="1400">
              <a:solidFill>
                <a:srgbClr val="58585A"/>
              </a:solidFill>
            </a:endParaRPr>
          </a:p>
          <a:p>
            <a:pPr eaLnBrk="1" hangingPunct="1"/>
            <a:r>
              <a:rPr lang="bg-BG" altLang="en-US" sz="1400">
                <a:solidFill>
                  <a:srgbClr val="58585A"/>
                </a:solidFill>
              </a:rPr>
              <a:t>Дистрикт 2482</a:t>
            </a:r>
            <a:endParaRPr lang="en-US" altLang="en-US" sz="1400">
              <a:solidFill>
                <a:srgbClr val="58585A"/>
              </a:solidFill>
            </a:endParaRPr>
          </a:p>
        </p:txBody>
      </p:sp>
      <p:sp>
        <p:nvSpPr>
          <p:cNvPr id="18438" name="Rectangle 10"/>
          <p:cNvSpPr txBox="1">
            <a:spLocks noChangeArrowheads="1"/>
          </p:cNvSpPr>
          <p:nvPr/>
        </p:nvSpPr>
        <p:spPr bwMode="auto">
          <a:xfrm>
            <a:off x="457200" y="3581400"/>
            <a:ext cx="8382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bg-BG" altLang="en-US" sz="4400">
                <a:solidFill>
                  <a:schemeClr val="bg1"/>
                </a:solidFill>
                <a:latin typeface="Arial Narrow Bold" pitchFamily="-84" charset="0"/>
              </a:rPr>
              <a:t>МАНДАТ 2014-15</a:t>
            </a:r>
            <a:endParaRPr lang="en-US" altLang="en-US" sz="4400">
              <a:solidFill>
                <a:schemeClr val="bg1"/>
              </a:solidFill>
              <a:latin typeface="Arial Narrow Bold" pitchFamily="-8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en-US" dirty="0" smtClean="0">
                <a:latin typeface="Arial Narrow" pitchFamily="34" charset="0"/>
              </a:rPr>
              <a:t>КОМИТЕТ ПО ФИНАНСИ И УПРАВЛЕНИЕ</a:t>
            </a:r>
            <a:endParaRPr lang="en-US" altLang="en-US" dirty="0" smtClean="0">
              <a:latin typeface="Arial Narrow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798977" y="1588293"/>
            <a:ext cx="3924300" cy="280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bg-BG" altLang="en-US" sz="1600" b="1" dirty="0">
                <a:solidFill>
                  <a:schemeClr val="accent1"/>
                </a:solidFill>
                <a:latin typeface="Georgia" pitchFamily="18" charset="0"/>
                <a:ea typeface="ヒラギノ角ゴ Pro W3" pitchFamily="-84" charset="-128"/>
                <a:cs typeface="+mn-cs"/>
              </a:rPr>
              <a:t>Председател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895600" y="1588293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Милчо Боров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98977" y="2612428"/>
            <a:ext cx="3924300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defTabSz="457200" eaLnBrk="1" hangingPunct="1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8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bg-BG" altLang="en-US" dirty="0"/>
              <a:t>Ковчежник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895600" y="2612428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Таня Карабашева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98977" y="3636563"/>
            <a:ext cx="2714625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defTabSz="457200" eaLnBrk="1" hangingPunct="1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8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bg-BG" altLang="en-US" dirty="0"/>
              <a:t>Одит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895600" y="3636563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Нина Лискова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798977" y="4660697"/>
            <a:ext cx="2714625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defTabSz="457200" eaLnBrk="1" hangingPunct="1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8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bg-BG" altLang="en-US" dirty="0"/>
              <a:t>Спонсорство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2895600" y="4660697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Боряна Хинова</a:t>
            </a:r>
          </a:p>
        </p:txBody>
      </p:sp>
      <p:pic>
        <p:nvPicPr>
          <p:cNvPr id="1026" name="Picture 2" descr="http://www.paraflow.bg/assets/images/Gallery/new%20office/news/_MG_09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2" r="42022" b="31785"/>
          <a:stretch/>
        </p:blipFill>
        <p:spPr bwMode="auto">
          <a:xfrm>
            <a:off x="6886114" y="1284892"/>
            <a:ext cx="1936377" cy="2098675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Valentin\AppData\Local\Temp\идшьищ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b="15941"/>
          <a:stretch/>
        </p:blipFill>
        <p:spPr bwMode="auto">
          <a:xfrm>
            <a:off x="6482172" y="2917547"/>
            <a:ext cx="1732160" cy="2189132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  <p:pic>
        <p:nvPicPr>
          <p:cNvPr id="18" name="Picture 9" descr="P3200017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143500" y="1946122"/>
            <a:ext cx="1512794" cy="2008230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  <p:pic>
        <p:nvPicPr>
          <p:cNvPr id="22" name="Picture 21" descr="Boriana Hinova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240249" y="4217457"/>
            <a:ext cx="1645865" cy="2208615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8996119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1" grpId="0"/>
      <p:bldP spid="14" grpId="0"/>
      <p:bldP spid="16" grpId="0"/>
      <p:bldP spid="17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en-US" dirty="0" smtClean="0">
                <a:latin typeface="Arial Narrow" pitchFamily="34" charset="0"/>
              </a:rPr>
              <a:t>КОМИТЕТ ПО ПРОГРАМИ НА ДИСТРИКТА</a:t>
            </a:r>
            <a:endParaRPr lang="en-US" altLang="en-US" dirty="0" smtClean="0">
              <a:latin typeface="Arial Narrow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228598" y="1252116"/>
            <a:ext cx="3924300" cy="280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bg-BG" altLang="en-US" sz="1600" b="1" dirty="0">
                <a:solidFill>
                  <a:schemeClr val="accent1"/>
                </a:solidFill>
                <a:latin typeface="Georgia" pitchFamily="18" charset="0"/>
                <a:ea typeface="ヒラギノ角ゴ Pro W3" pitchFamily="-84" charset="-128"/>
                <a:cs typeface="+mn-cs"/>
              </a:rPr>
              <a:t>Председател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401541" y="1252116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Наско Рафайлов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598" y="1798559"/>
            <a:ext cx="2276475" cy="46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defTabSz="457200" eaLnBrk="1" hangingPunct="1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8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bg-BG" altLang="en-US" dirty="0"/>
              <a:t>Подкомитет служба н общността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401541" y="1919979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bg-BG" altLang="en-US" sz="1600" dirty="0">
                <a:latin typeface="Georgia" pitchFamily="18" charset="0"/>
              </a:rPr>
              <a:t>Наско Рафайлов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28598" y="2452578"/>
            <a:ext cx="2581275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defTabSz="457200" eaLnBrk="1" hangingPunct="1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8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bg-BG" altLang="en-US" dirty="0"/>
              <a:t>Подкомитет професионален обмен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401541" y="2587842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Веселин Димитров</a:t>
            </a:r>
          </a:p>
        </p:txBody>
      </p:sp>
      <p:pic>
        <p:nvPicPr>
          <p:cNvPr id="19" name="Picture 8" descr="134259812824834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737197" y="1191136"/>
            <a:ext cx="1248900" cy="1663817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  <p:pic>
        <p:nvPicPr>
          <p:cNvPr id="23" name="Picture 9" descr="IMG_8387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6267" r="5995" b="19355"/>
          <a:stretch/>
        </p:blipFill>
        <p:spPr bwMode="auto">
          <a:xfrm>
            <a:off x="7180664" y="1390228"/>
            <a:ext cx="1509728" cy="1778762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28598" y="3106597"/>
            <a:ext cx="2581275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defTabSz="457200" eaLnBrk="1" hangingPunct="1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8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bg-BG" altLang="en-US" dirty="0"/>
              <a:t>Подкомитет младежки обмен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401541" y="3255705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Динко Димитров</a:t>
            </a:r>
          </a:p>
        </p:txBody>
      </p:sp>
      <p:pic>
        <p:nvPicPr>
          <p:cNvPr id="26" name="Picture 2" descr="C:\Users\Valentin\AppData\Local\Temp\__________.JPG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34256" t="2873" r="26305" b="30779"/>
          <a:stretch/>
        </p:blipFill>
        <p:spPr bwMode="auto">
          <a:xfrm>
            <a:off x="6029398" y="2410025"/>
            <a:ext cx="1438485" cy="1868787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28598" y="3760616"/>
            <a:ext cx="2581275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defTabSz="457200" eaLnBrk="1" hangingPunct="1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8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bg-BG" altLang="en-US" dirty="0"/>
              <a:t>Подкомитет служба на световната общност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401541" y="3923568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Константин Чаталбашев</a:t>
            </a:r>
          </a:p>
        </p:txBody>
      </p:sp>
      <p:pic>
        <p:nvPicPr>
          <p:cNvPr id="29" name="Picture 9" descr="134268013137673"/>
          <p:cNvPicPr>
            <a:picLocks noChangeAspect="1" noChangeArrowheads="1"/>
          </p:cNvPicPr>
          <p:nvPr/>
        </p:nvPicPr>
        <p:blipFill rotWithShape="1">
          <a:blip r:embed="rId6" cstate="print">
            <a:extLst/>
          </a:blip>
          <a:srcRect b="15041"/>
          <a:stretch/>
        </p:blipFill>
        <p:spPr bwMode="auto">
          <a:xfrm>
            <a:off x="7467883" y="2986327"/>
            <a:ext cx="1438485" cy="1642728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228598" y="4414635"/>
            <a:ext cx="3012143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defTabSz="457200" eaLnBrk="1" hangingPunct="1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8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bg-BG" altLang="en-US" dirty="0"/>
              <a:t>Подкомитет стипендианти и възпитаници на ФР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3401541" y="4591431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Атанас Атанасов</a:t>
            </a:r>
          </a:p>
        </p:txBody>
      </p:sp>
      <p:pic>
        <p:nvPicPr>
          <p:cNvPr id="32" name="Picture 8" descr="134149871964446"/>
          <p:cNvPicPr>
            <a:picLocks noChangeAspect="1" noChangeArrowheads="1"/>
          </p:cNvPicPr>
          <p:nvPr/>
        </p:nvPicPr>
        <p:blipFill rotWithShape="1">
          <a:blip r:embed="rId7" cstate="print">
            <a:extLst/>
          </a:blip>
          <a:srcRect l="6202" r="4321" b="13404"/>
          <a:stretch/>
        </p:blipFill>
        <p:spPr bwMode="auto">
          <a:xfrm>
            <a:off x="6108297" y="4098344"/>
            <a:ext cx="1408256" cy="1832193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228598" y="5068654"/>
            <a:ext cx="3146614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defTabSz="457200" eaLnBrk="1" hangingPunct="1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8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bg-BG" altLang="en-US" dirty="0"/>
              <a:t>Подкомитет Ротарианско приятелство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3401541" y="5165165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Илия Цветичев</a:t>
            </a: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7180664" y="4412347"/>
            <a:ext cx="1512444" cy="2017080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228598" y="5722674"/>
            <a:ext cx="2581275" cy="50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defTabSz="457200" eaLnBrk="1" hangingPunct="1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8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bg-BG" altLang="en-US" dirty="0"/>
              <a:t>Подкомитет международна дейност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3401541" y="5927156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Здравко Личев</a:t>
            </a:r>
          </a:p>
        </p:txBody>
      </p:sp>
    </p:spTree>
    <p:extLst>
      <p:ext uri="{BB962C8B-B14F-4D97-AF65-F5344CB8AC3E}">
        <p14:creationId xmlns:p14="http://schemas.microsoft.com/office/powerpoint/2010/main" val="14361492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1" grpId="0"/>
      <p:bldP spid="14" grpId="0"/>
      <p:bldP spid="16" grpId="0"/>
      <p:bldP spid="17" grpId="0"/>
      <p:bldP spid="24" grpId="0"/>
      <p:bldP spid="25" grpId="0"/>
      <p:bldP spid="27" grpId="0"/>
      <p:bldP spid="28" grpId="0"/>
      <p:bldP spid="30" grpId="0"/>
      <p:bldP spid="31" grpId="0"/>
      <p:bldP spid="33" grpId="0"/>
      <p:bldP spid="34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en-US" dirty="0" smtClean="0">
                <a:latin typeface="Arial Narrow" pitchFamily="34" charset="0"/>
              </a:rPr>
              <a:t>ФОНДАЦИЯ РОТАРИ</a:t>
            </a:r>
            <a:endParaRPr lang="en-US" altLang="en-US" dirty="0" smtClean="0">
              <a:latin typeface="Arial Narrow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645455" y="1588293"/>
            <a:ext cx="3924300" cy="280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bg-BG" altLang="en-US" sz="1600" b="1" dirty="0">
                <a:solidFill>
                  <a:schemeClr val="accent1"/>
                </a:solidFill>
                <a:latin typeface="Georgia" pitchFamily="18" charset="0"/>
                <a:ea typeface="ヒラギノ角ゴ Pro W3" pitchFamily="-84" charset="-128"/>
                <a:cs typeface="+mn-cs"/>
              </a:rPr>
              <a:t>Председател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08557" y="1588293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Красимир Ганчев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45455" y="2344502"/>
            <a:ext cx="2276475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defTabSz="457200" eaLnBrk="1" hangingPunct="1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8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bg-BG" altLang="en-US" dirty="0"/>
              <a:t>Подкомитет дарителство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508557" y="2344502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bg-BG" altLang="en-US" sz="1600" dirty="0" smtClean="0">
                <a:latin typeface="Georgia" pitchFamily="18" charset="0"/>
              </a:rPr>
              <a:t>Севелин Захариев</a:t>
            </a:r>
            <a:endParaRPr lang="bg-BG" altLang="en-US" sz="1600" dirty="0">
              <a:latin typeface="Georgia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45455" y="3100711"/>
            <a:ext cx="2581275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defTabSz="457200" eaLnBrk="1" hangingPunct="1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8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bg-BG" altLang="en-US" dirty="0"/>
              <a:t>Подкомитет проекти и финансиране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508557" y="3100711"/>
            <a:ext cx="2418508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Мария Горанова-Вълкова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45455" y="3856920"/>
            <a:ext cx="2581275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defTabSz="457200" eaLnBrk="1" hangingPunct="1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8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bg-BG" altLang="en-US" dirty="0"/>
              <a:t>Подкомитет стипендии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508557" y="3856920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Огнян Гаджев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645455" y="4613129"/>
            <a:ext cx="2581275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defTabSz="457200" eaLnBrk="1" hangingPunct="1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8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bg-BG" altLang="en-US" dirty="0"/>
              <a:t>Подкомитет Полио+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508557" y="4613129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Любо Атанасов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645455" y="5369337"/>
            <a:ext cx="2781302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defTabSz="457200" eaLnBrk="1" hangingPunct="1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8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bg-BG" altLang="en-US" dirty="0"/>
              <a:t>Подкомитет поддръжка </a:t>
            </a:r>
            <a:r>
              <a:rPr lang="en-US" altLang="en-US" dirty="0"/>
              <a:t>(Stewardship)</a:t>
            </a:r>
            <a:endParaRPr lang="bg-BG" alt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3508557" y="5369337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>
                <a:latin typeface="Georgia" pitchFamily="18" charset="0"/>
              </a:rPr>
              <a:t>Н</a:t>
            </a:r>
            <a:r>
              <a:rPr lang="bg-BG" altLang="en-US" sz="1600" dirty="0" smtClean="0">
                <a:latin typeface="Georgia" pitchFamily="18" charset="0"/>
              </a:rPr>
              <a:t>ина Лискова</a:t>
            </a:r>
          </a:p>
        </p:txBody>
      </p:sp>
      <p:pic>
        <p:nvPicPr>
          <p:cNvPr id="38" name="Picture 6" descr="C:\Users\Valentin\AppData\Local\Temp\IMG_5909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b="13920"/>
          <a:stretch/>
        </p:blipFill>
        <p:spPr bwMode="auto">
          <a:xfrm>
            <a:off x="5756457" y="933346"/>
            <a:ext cx="1806405" cy="1999233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  <p:pic>
        <p:nvPicPr>
          <p:cNvPr id="39" name="Picture 8" descr="C:\Users\Valentin\AppData\Local\Temp\IMG_3351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b="11674"/>
          <a:stretch/>
        </p:blipFill>
        <p:spPr bwMode="auto">
          <a:xfrm>
            <a:off x="7385266" y="1309177"/>
            <a:ext cx="1758734" cy="2070649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  <p:pic>
        <p:nvPicPr>
          <p:cNvPr id="40" name="Picture 8" descr="86BT7285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7106" b="10725"/>
          <a:stretch/>
        </p:blipFill>
        <p:spPr bwMode="auto">
          <a:xfrm>
            <a:off x="5389209" y="2794029"/>
            <a:ext cx="1788460" cy="2100087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  <p:pic>
        <p:nvPicPr>
          <p:cNvPr id="41" name="Picture 8" descr="DSCN4872"/>
          <p:cNvPicPr>
            <a:picLocks noChangeAspect="1" noChangeArrowheads="1"/>
          </p:cNvPicPr>
          <p:nvPr/>
        </p:nvPicPr>
        <p:blipFill rotWithShape="1">
          <a:blip r:embed="rId6" cstate="print">
            <a:extLst/>
          </a:blip>
          <a:srcRect l="60039" t="14817" r="23025" b="60970"/>
          <a:stretch/>
        </p:blipFill>
        <p:spPr bwMode="auto">
          <a:xfrm>
            <a:off x="7080992" y="2932579"/>
            <a:ext cx="1846729" cy="2279308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/>
          </a:blip>
          <a:srcRect l="12780" r="18252" b="24611"/>
          <a:stretch/>
        </p:blipFill>
        <p:spPr bwMode="auto">
          <a:xfrm>
            <a:off x="5159757" y="4409873"/>
            <a:ext cx="1534616" cy="1918927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  <p:pic>
        <p:nvPicPr>
          <p:cNvPr id="43" name="Picture 2" descr="C:\Users\Valentin\AppData\Local\Temp\идшьищ.JPG"/>
          <p:cNvPicPr>
            <a:picLocks noChangeAspect="1" noChangeArrowheads="1"/>
          </p:cNvPicPr>
          <p:nvPr/>
        </p:nvPicPr>
        <p:blipFill rotWithShape="1">
          <a:blip r:embed="rId8" cstate="print">
            <a:extLst/>
          </a:blip>
          <a:srcRect l="8110" b="30272"/>
          <a:stretch/>
        </p:blipFill>
        <p:spPr bwMode="auto">
          <a:xfrm>
            <a:off x="6856064" y="4449348"/>
            <a:ext cx="1859051" cy="2120963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4346008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1" grpId="0"/>
      <p:bldP spid="14" grpId="0"/>
      <p:bldP spid="16" grpId="0"/>
      <p:bldP spid="17" grpId="0"/>
      <p:bldP spid="24" grpId="0"/>
      <p:bldP spid="25" grpId="0"/>
      <p:bldP spid="27" grpId="0"/>
      <p:bldP spid="28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en-US" dirty="0" smtClean="0">
                <a:latin typeface="Arial Narrow" pitchFamily="34" charset="0"/>
              </a:rPr>
              <a:t>КОНСУЛТАТИВЕН СЪВЕТ НА ПДГ</a:t>
            </a:r>
            <a:endParaRPr lang="en-US" altLang="en-US" dirty="0" smtClean="0">
              <a:latin typeface="Arial Narrow" pitchFamily="34" charset="0"/>
            </a:endParaRP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b="9998"/>
          <a:stretch/>
        </p:blipFill>
        <p:spPr bwMode="auto">
          <a:xfrm>
            <a:off x="6083239" y="1853520"/>
            <a:ext cx="2070216" cy="2131406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  <p:pic>
        <p:nvPicPr>
          <p:cNvPr id="23" name="Picture 6" descr="Nasko_Nachev_photo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b="11932"/>
          <a:stretch/>
        </p:blipFill>
        <p:spPr bwMode="auto">
          <a:xfrm>
            <a:off x="4055703" y="1383990"/>
            <a:ext cx="1920100" cy="2076934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  <p:pic>
        <p:nvPicPr>
          <p:cNvPr id="26" name="Picture 8" descr="134149871964446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b="10056"/>
          <a:stretch/>
        </p:blipFill>
        <p:spPr bwMode="auto">
          <a:xfrm>
            <a:off x="1470701" y="3975372"/>
            <a:ext cx="1944852" cy="2351579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  <p:pic>
        <p:nvPicPr>
          <p:cNvPr id="29" name="Picture 8" descr="134156530339077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3580641" y="2919223"/>
            <a:ext cx="1784734" cy="2283909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  <p:pic>
        <p:nvPicPr>
          <p:cNvPr id="32" name="Picture 8" descr="134149924068913"/>
          <p:cNvPicPr>
            <a:picLocks noChangeAspect="1" noChangeArrowheads="1"/>
          </p:cNvPicPr>
          <p:nvPr/>
        </p:nvPicPr>
        <p:blipFill rotWithShape="1">
          <a:blip r:embed="rId7" cstate="print">
            <a:extLst/>
          </a:blip>
          <a:srcRect b="11011"/>
          <a:stretch/>
        </p:blipFill>
        <p:spPr bwMode="auto">
          <a:xfrm>
            <a:off x="6640263" y="3830465"/>
            <a:ext cx="1880004" cy="2124894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  <p:pic>
        <p:nvPicPr>
          <p:cNvPr id="5122" name="Picture 2" descr="http://www.rotary-bulgaria.org/files/members/tn/13826083754302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72" y="1271931"/>
            <a:ext cx="1770040" cy="2301053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Valentin\AppData\Local\Temp\IMG_5909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5015753" y="4494172"/>
            <a:ext cx="1624510" cy="2088655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2236374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bg-BG" altLang="en-US" dirty="0" smtClean="0">
                <a:latin typeface="Arial Narrow" pitchFamily="34" charset="0"/>
              </a:rPr>
              <a:t>НА ДОБЪР ЧАС, ДРУЖИНА ВЯРНА-СГОВОРНА!</a:t>
            </a:r>
            <a:endParaRPr lang="en-US" altLang="en-US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91440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en-US" sz="3600" dirty="0" smtClean="0">
                <a:latin typeface="Arial Narrow" pitchFamily="34" charset="0"/>
              </a:rPr>
              <a:t>ЕКИП НА ДГ</a:t>
            </a:r>
            <a:endParaRPr lang="en-US" altLang="en-US" sz="36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en-US" dirty="0" smtClean="0">
                <a:latin typeface="Arial Narrow" pitchFamily="34" charset="0"/>
              </a:rPr>
              <a:t>ЕТО НИ...</a:t>
            </a:r>
            <a:endParaRPr lang="en-US" altLang="en-US" dirty="0" smtClean="0">
              <a:latin typeface="Arial Narrow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764762"/>
              </p:ext>
            </p:extLst>
          </p:nvPr>
        </p:nvGraphicFramePr>
        <p:xfrm>
          <a:off x="761999" y="3074507"/>
          <a:ext cx="7467601" cy="3079028"/>
        </p:xfrm>
        <a:graphic>
          <a:graphicData uri="http://schemas.openxmlformats.org/drawingml/2006/table">
            <a:tbl>
              <a:tblPr/>
              <a:tblGrid>
                <a:gridCol w="2672615"/>
                <a:gridCol w="2479613"/>
                <a:gridCol w="2315373"/>
              </a:tblGrid>
              <a:tr h="279731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kern="1200" dirty="0">
                          <a:solidFill>
                            <a:srgbClr val="00B0F0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ДИСТРИКТ ГУВЕРНЬОР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Иларио Астинов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kern="1200">
                          <a:solidFill>
                            <a:srgbClr val="58585A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София-Сердика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731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kern="1200" dirty="0">
                          <a:solidFill>
                            <a:srgbClr val="00B0F0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ПДГ 2013-2014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Валентин Стоянов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kern="1200">
                          <a:solidFill>
                            <a:srgbClr val="58585A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Стара Загора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731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kern="1200" dirty="0">
                          <a:solidFill>
                            <a:srgbClr val="00B0F0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ДГЕ 2015-2016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b="1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Нина Митева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kern="1200">
                          <a:solidFill>
                            <a:srgbClr val="58585A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Плевен-Центрум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731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kern="1200" dirty="0">
                          <a:solidFill>
                            <a:srgbClr val="00B0F0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ДГН 2016-2017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b="1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предстои избор 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kern="1200">
                        <a:solidFill>
                          <a:srgbClr val="58585A"/>
                        </a:solidFill>
                        <a:latin typeface="Georgia" pitchFamily="18" charset="0"/>
                        <a:ea typeface="MS PGothic" pitchFamily="34" charset="-128"/>
                        <a:cs typeface="Georgi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731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kern="1200" dirty="0">
                          <a:solidFill>
                            <a:srgbClr val="00B0F0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СЕКРЕТАР НА ДИСТРИКТА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b="1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Димитър </a:t>
                      </a:r>
                      <a:r>
                        <a:rPr lang="bg-BG" sz="1400" b="1" kern="1200" dirty="0" smtClean="0">
                          <a:solidFill>
                            <a:srgbClr val="58585A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Димитров</a:t>
                      </a:r>
                      <a:endParaRPr lang="bg-BG" sz="1400" b="1" kern="1200" dirty="0">
                        <a:solidFill>
                          <a:srgbClr val="58585A"/>
                        </a:solidFill>
                        <a:latin typeface="Georgia" pitchFamily="18" charset="0"/>
                        <a:ea typeface="MS PGothic" pitchFamily="34" charset="-128"/>
                        <a:cs typeface="Georg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kern="1200">
                          <a:solidFill>
                            <a:srgbClr val="58585A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Пловдив-Филипопол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718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kern="1200" dirty="0">
                          <a:solidFill>
                            <a:srgbClr val="00B0F0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КООРДИНАТОР НА АДГ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b="1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Христо Христов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Несебър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731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kern="1200" dirty="0">
                          <a:solidFill>
                            <a:srgbClr val="00B0F0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КАСИЕР НА ДИСТРИКТА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b="1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Таня Карабашева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София-Сердика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731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kern="1200" dirty="0">
                          <a:solidFill>
                            <a:srgbClr val="00B0F0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ЦЕРЕМОНИАЛМАЙСТОР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b="1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Слави Сербезов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Балчик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731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kern="1200" dirty="0">
                          <a:solidFill>
                            <a:srgbClr val="00B0F0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ЦЕРЕМОНИАЛМАЙСТОР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b="1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Митко Минев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Велико Търново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731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kern="1200" dirty="0">
                          <a:solidFill>
                            <a:srgbClr val="00B0F0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КООРДИНАТОР НА САЙТА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b="1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Стоянка Георгиева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Бургас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731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kern="1200" dirty="0">
                          <a:solidFill>
                            <a:srgbClr val="00B0F0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РОТАРИ ИСТОРИК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b="1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Цвятко Кадийски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MS PGothic" pitchFamily="34" charset="-128"/>
                          <a:cs typeface="Georgia"/>
                        </a:rPr>
                        <a:t>София-Средец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30927" y="3106760"/>
            <a:ext cx="7239000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0927" y="4186530"/>
            <a:ext cx="7239000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0927" y="4481604"/>
            <a:ext cx="7239000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0927" y="4760428"/>
            <a:ext cx="7239000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0927" y="5044393"/>
            <a:ext cx="7239000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0927" y="5344123"/>
            <a:ext cx="7239000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0927" y="5622983"/>
            <a:ext cx="7239000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0927" y="5885630"/>
            <a:ext cx="7239000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0927" y="3385624"/>
            <a:ext cx="7239000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0927" y="3674216"/>
            <a:ext cx="7239000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30927" y="3937325"/>
            <a:ext cx="7239000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2" name="Picture 12" descr="http://www.rotary-bulgaria.org/files/members/1363235072299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t="13870" r="3838" b="13114"/>
          <a:stretch/>
        </p:blipFill>
        <p:spPr bwMode="auto">
          <a:xfrm>
            <a:off x="1050808" y="1216384"/>
            <a:ext cx="1603039" cy="1779738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http://www.rotary-bulgaria.org/files/members/tn/13635004413549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" r="7208" b="11470"/>
          <a:stretch/>
        </p:blipFill>
        <p:spPr bwMode="auto">
          <a:xfrm>
            <a:off x="2251424" y="1179060"/>
            <a:ext cx="1143527" cy="1486910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16" descr="http://www.rotary-bulgaria.org/files/members/tn/13739516799127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2"/>
          <a:stretch/>
        </p:blipFill>
        <p:spPr bwMode="auto">
          <a:xfrm>
            <a:off x="3122018" y="1415622"/>
            <a:ext cx="1128409" cy="1530936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8" name="Picture 18" descr="http://www.rotary-bulgaria.org/files/members/tn/13414984959349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6" b="14107"/>
          <a:stretch/>
        </p:blipFill>
        <p:spPr bwMode="auto">
          <a:xfrm>
            <a:off x="3999209" y="1066770"/>
            <a:ext cx="1050536" cy="1371389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2" name="Picture 22" descr="http://www.rotary-bulgaria.org/files/members/tn/13182346991603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781" y="1225841"/>
            <a:ext cx="1152220" cy="1486364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6" name="Picture 26" descr="http://www.rotary-bulgaria.org/files/members/tn/13635007818367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2" r="8160" b="30328"/>
          <a:stretch/>
        </p:blipFill>
        <p:spPr bwMode="auto">
          <a:xfrm>
            <a:off x="6231168" y="1616867"/>
            <a:ext cx="1196502" cy="1510613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8" name="Picture 28" descr="http://www.rotary-bulgaria.org/files/members/tn/131990147555546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8" b="39431"/>
          <a:stretch/>
        </p:blipFill>
        <p:spPr bwMode="auto">
          <a:xfrm>
            <a:off x="7128119" y="795470"/>
            <a:ext cx="1254325" cy="1543381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0" name="Picture 30" descr="http://www.rotary-bulgaria.org/files/members/tn/13421000585896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138" y="1901229"/>
            <a:ext cx="1177514" cy="1607306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http://www.rotary-bulgaria.org/files/members/tn/13256044144938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68180"/>
            <a:ext cx="1399331" cy="1630221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0" name="Picture 20" descr="http://www.rotary-bulgaria.org/files/members/tn/134116908855682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31440" b="8970"/>
          <a:stretch/>
        </p:blipFill>
        <p:spPr bwMode="auto">
          <a:xfrm>
            <a:off x="4524477" y="1766295"/>
            <a:ext cx="1000742" cy="1211759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en-US" dirty="0" smtClean="0">
                <a:latin typeface="Arial Narrow" pitchFamily="34" charset="0"/>
              </a:rPr>
              <a:t>С МЛАДАТА СМЯНА</a:t>
            </a:r>
            <a:endParaRPr lang="en-US" altLang="en-US" dirty="0" smtClean="0">
              <a:latin typeface="Arial Narrow" pitchFamily="34" charset="0"/>
            </a:endParaRPr>
          </a:p>
        </p:txBody>
      </p:sp>
      <p:pic>
        <p:nvPicPr>
          <p:cNvPr id="7170" name="Picture 2" descr="https://fbcdn-sphotos-g-a.akamaihd.net/hphotos-ak-frc1/t1/1451969_906644416073208_1874162875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8" t="9270" r="22336" b="64190"/>
          <a:stretch/>
        </p:blipFill>
        <p:spPr bwMode="auto">
          <a:xfrm>
            <a:off x="6042931" y="1486353"/>
            <a:ext cx="2070555" cy="2426811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716180" y="2293461"/>
            <a:ext cx="2581275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b="1" dirty="0">
                <a:solidFill>
                  <a:schemeClr val="accent1"/>
                </a:solidFill>
                <a:latin typeface="Georgia" pitchFamily="18" charset="0"/>
                <a:ea typeface="ヒラギノ角ゴ Pro W3" pitchFamily="-84" charset="-128"/>
                <a:cs typeface="+mn-cs"/>
              </a:rPr>
              <a:t>ДПРАК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943224" y="2293461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Кристин Гайдаров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716180" y="2995930"/>
            <a:ext cx="2581275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defTabSz="457200" eaLnBrk="1" hangingPunct="1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8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bg-BG" altLang="en-US" dirty="0"/>
              <a:t>ДПИАК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2943224" y="2995930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...предстои избор...</a:t>
            </a:r>
          </a:p>
        </p:txBody>
      </p:sp>
    </p:spTree>
    <p:extLst>
      <p:ext uri="{BB962C8B-B14F-4D97-AF65-F5344CB8AC3E}">
        <p14:creationId xmlns:p14="http://schemas.microsoft.com/office/powerpoint/2010/main" val="465482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bg-BG" altLang="en-US" dirty="0" smtClean="0">
                <a:latin typeface="Arial Narrow" pitchFamily="34" charset="0"/>
              </a:rPr>
              <a:t>АСИСТЕН ДИСТРИКТ ГУВЕРНЬОРИ</a:t>
            </a:r>
            <a:endParaRPr lang="en-US" altLang="en-US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8" descr="Borislav Kadrekov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r="6093" b="1946"/>
          <a:stretch/>
        </p:blipFill>
        <p:spPr bwMode="auto">
          <a:xfrm>
            <a:off x="5181183" y="2515171"/>
            <a:ext cx="1185912" cy="1489389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  <p:pic>
        <p:nvPicPr>
          <p:cNvPr id="22559" name="Picture 31" descr="http://www.rotarydistrict2482.org/files/members/tn/1374813768420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63"/>
          <a:stretch/>
        </p:blipFill>
        <p:spPr bwMode="auto">
          <a:xfrm>
            <a:off x="6703219" y="5126953"/>
            <a:ext cx="1128713" cy="1228792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en-US" dirty="0" smtClean="0">
                <a:latin typeface="Arial Narrow" pitchFamily="34" charset="0"/>
              </a:rPr>
              <a:t>ТЕ СА...</a:t>
            </a:r>
            <a:endParaRPr lang="en-US" altLang="en-US" dirty="0" smtClean="0">
              <a:latin typeface="Arial Narrow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600290"/>
              </p:ext>
            </p:extLst>
          </p:nvPr>
        </p:nvGraphicFramePr>
        <p:xfrm>
          <a:off x="324912" y="1435575"/>
          <a:ext cx="4144976" cy="4673675"/>
        </p:xfrm>
        <a:graphic>
          <a:graphicData uri="http://schemas.openxmlformats.org/drawingml/2006/table">
            <a:tbl>
              <a:tblPr/>
              <a:tblGrid>
                <a:gridCol w="332313"/>
                <a:gridCol w="1685925"/>
                <a:gridCol w="2126738"/>
              </a:tblGrid>
              <a:tr h="256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Стоил Костов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София-Център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Христо Михайловски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София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1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Йонко Гергов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Дупница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Борислав Къдреков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Благоевград-Център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Мая Владимирова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Монтана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Лалю Драголов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Троян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Александър Гурари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Панагюрище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Ангел Ангелов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Пловдив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Панайот Панайотов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Кърджали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Николай Господинов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Хасково-Аида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Кети Бозукова-Пеева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Сливен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Георги Георгиев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Горна Оряховица-Лясковец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Ирена Бонева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Тутракан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Димитър Феодотов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Балчик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Стефан Шулц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Варна-Евксиноград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Петя Казакова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Поморие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Стефко Русев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 dirty="0" smtClean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Бургас</a:t>
                      </a:r>
                      <a:endParaRPr lang="bg-BG" sz="1200" kern="1200" dirty="0">
                        <a:solidFill>
                          <a:srgbClr val="58585A"/>
                        </a:solidFill>
                        <a:latin typeface="Georgia" pitchFamily="18" charset="0"/>
                        <a:ea typeface="ヒラギノ角ゴ Pro W3" pitchFamily="-84" charset="-128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Валентин Димитров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200" kern="1200" dirty="0">
                          <a:solidFill>
                            <a:srgbClr val="58585A"/>
                          </a:solidFill>
                          <a:latin typeface="Georgia" pitchFamily="18" charset="0"/>
                          <a:ea typeface="ヒラギノ角ゴ Pro W3" pitchFamily="-84" charset="-128"/>
                          <a:cs typeface="+mn-cs"/>
                        </a:rPr>
                        <a:t>Търговище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2535" name="Picture 7" descr="http://www.rotary-bulgaria.org/files/members/tn/1326951785772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220087"/>
            <a:ext cx="952500" cy="1428750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http://www.rotary-bulgaria.org/files/members/tn/1348578159387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95" y="2787629"/>
            <a:ext cx="1139904" cy="1390683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1" name="Picture 13" descr="http://www.rotary-bulgaria.org/files/members/tn/13426812323998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510" y="3303523"/>
            <a:ext cx="952500" cy="1343026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3" name="Picture 15" descr="http://www.rotary-bulgaria.org/files/members/tn/13400285491768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97" y="4933310"/>
            <a:ext cx="952500" cy="1266826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5" name="Picture 17" descr="http://www.rotary-bulgaria.org/files/members/tn/13425977419932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89" y="5295899"/>
            <a:ext cx="952500" cy="1257301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7" name="Picture 19" descr="http://www.bulphoto.com/freeimage.php?img=18354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3" t="29644" r="16998" b="49936"/>
          <a:stretch/>
        </p:blipFill>
        <p:spPr bwMode="auto">
          <a:xfrm>
            <a:off x="5048249" y="1257392"/>
            <a:ext cx="1226344" cy="1509621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9" name="Picture 21" descr="http://www.24chasa.bg/Images/Cache/Image_910562_126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5" t="8361" r="33624" b="31940"/>
          <a:stretch/>
        </p:blipFill>
        <p:spPr bwMode="auto">
          <a:xfrm>
            <a:off x="6076950" y="1061213"/>
            <a:ext cx="1252538" cy="1531356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1" name="Picture 23" descr="http://zadupnitsa.com/wp-content/uploads/2014/02/yonko-gergov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1" t="-1" r="29068" b="31976"/>
          <a:stretch/>
        </p:blipFill>
        <p:spPr bwMode="auto">
          <a:xfrm>
            <a:off x="7329488" y="1508887"/>
            <a:ext cx="1307522" cy="1500188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209550" y="1404938"/>
            <a:ext cx="4043362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09550" y="1758950"/>
            <a:ext cx="4043362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09550" y="2073243"/>
            <a:ext cx="4043362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4064" y="2302684"/>
            <a:ext cx="4043362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09550" y="2623361"/>
            <a:ext cx="4043362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09550" y="2891616"/>
            <a:ext cx="4043362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1756" y="3160261"/>
            <a:ext cx="4043362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54672" y="3377829"/>
            <a:ext cx="4043362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4326" y="3633385"/>
            <a:ext cx="4043362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09550" y="3942572"/>
            <a:ext cx="4043362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09550" y="4148139"/>
            <a:ext cx="4043362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57175" y="4397344"/>
            <a:ext cx="4043362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09550" y="4677584"/>
            <a:ext cx="4043362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09550" y="4877748"/>
            <a:ext cx="4043362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09550" y="5143499"/>
            <a:ext cx="4043362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09550" y="5398310"/>
            <a:ext cx="4043362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09550" y="5641975"/>
            <a:ext cx="4043362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09550" y="5924550"/>
            <a:ext cx="4043362" cy="249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7" name="Picture 9" descr="http://www.rotary-bulgaria.org/files/members/tn/134268103636056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238" y="3592501"/>
            <a:ext cx="1020365" cy="1265254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3" name="Picture 25" descr="https://scontent-b.xx.fbcdn.net/hphotos-frc3/l/t1/164380_172085656168711_5276848_n.jpg?lvh=1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5" t="19939" r="20694" b="37099"/>
          <a:stretch/>
        </p:blipFill>
        <p:spPr bwMode="auto">
          <a:xfrm>
            <a:off x="5856239" y="4340224"/>
            <a:ext cx="1021712" cy="1301751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7" name="Picture 29" descr="http://www.rotarydistrict2482.org/files/members/tn/134129525982710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6"/>
          <a:stretch/>
        </p:blipFill>
        <p:spPr bwMode="auto">
          <a:xfrm>
            <a:off x="4401559" y="4225128"/>
            <a:ext cx="964589" cy="1175512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Users\aspire\Desktop\P.Panaiotov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035" y="3633385"/>
            <a:ext cx="1006475" cy="1368965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bg-BG" altLang="en-US" smtClean="0">
                <a:latin typeface="Arial Narrow" pitchFamily="34" charset="0"/>
              </a:rPr>
              <a:t>ПРЕДСЕДАТЕЛИ НА КОМИСИИ</a:t>
            </a:r>
            <a:endParaRPr lang="en-US" altLang="en-US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en-US" dirty="0" smtClean="0">
                <a:latin typeface="Arial Narrow" pitchFamily="34" charset="0"/>
              </a:rPr>
              <a:t>ЗАПОЧВАМЕ</a:t>
            </a:r>
            <a:endParaRPr lang="en-US" altLang="en-US" dirty="0" smtClean="0">
              <a:latin typeface="Arial Narrow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558339" y="1399611"/>
            <a:ext cx="3924300" cy="280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bg-BG" altLang="en-US" sz="1600" b="1" dirty="0">
                <a:solidFill>
                  <a:schemeClr val="accent1"/>
                </a:solidFill>
                <a:latin typeface="Georgia" pitchFamily="18" charset="0"/>
                <a:ea typeface="ヒラギノ角ゴ Pro W3" pitchFamily="-84" charset="-128"/>
                <a:cs typeface="+mn-cs"/>
              </a:rPr>
              <a:t>Връзки с общественноста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743307" y="1399611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Боряна Хинова</a:t>
            </a:r>
          </a:p>
        </p:txBody>
      </p:sp>
      <p:pic>
        <p:nvPicPr>
          <p:cNvPr id="9" name="Picture 8" descr="Boriana Hinova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5789" r="6562" b="27970"/>
          <a:stretch/>
        </p:blipFill>
        <p:spPr bwMode="auto">
          <a:xfrm>
            <a:off x="7230734" y="1225759"/>
            <a:ext cx="1442599" cy="1590858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58339" y="2073280"/>
            <a:ext cx="3924300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defTabSz="457200" eaLnBrk="1" hangingPunct="1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8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bg-BG" altLang="en-US" dirty="0"/>
              <a:t>Дистриктна конференция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743307" y="2073280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Димитър Димитров</a:t>
            </a:r>
          </a:p>
        </p:txBody>
      </p:sp>
      <p:pic>
        <p:nvPicPr>
          <p:cNvPr id="15" name="Picture 10" descr="C:\Users\aspire\Dropbox\iwo\Profile DD copy 1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b="6977"/>
          <a:stretch/>
        </p:blipFill>
        <p:spPr bwMode="auto">
          <a:xfrm>
            <a:off x="6138324" y="1875588"/>
            <a:ext cx="1279409" cy="1728157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58339" y="2746949"/>
            <a:ext cx="2714625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defTabSz="457200" eaLnBrk="1" hangingPunct="1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8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bg-BG" altLang="en-US" dirty="0"/>
              <a:t>Популяризиране на конгреса на РИ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743307" y="2848547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Иларио Астинов</a:t>
            </a:r>
          </a:p>
        </p:txBody>
      </p:sp>
      <p:pic>
        <p:nvPicPr>
          <p:cNvPr id="18" name="Picture 10" descr="http://www.rotary-bulgaria.org/files/members/tn/1325604414493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02" y="2464066"/>
            <a:ext cx="1399331" cy="1630221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58339" y="3420618"/>
            <a:ext cx="2714625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defTabSz="457200" eaLnBrk="1" hangingPunct="1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8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bg-BG" altLang="en-US" dirty="0"/>
              <a:t>Обучение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743307" y="3420618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Емил Коцев</a:t>
            </a:r>
          </a:p>
        </p:txBody>
      </p:sp>
      <p:pic>
        <p:nvPicPr>
          <p:cNvPr id="22" name="Picture 9" descr="134259787065389"/>
          <p:cNvPicPr>
            <a:picLocks noChangeAspect="1" noChangeArrowheads="1"/>
          </p:cNvPicPr>
          <p:nvPr/>
        </p:nvPicPr>
        <p:blipFill rotWithShape="1">
          <a:blip r:embed="rId6" cstate="print">
            <a:extLst/>
          </a:blip>
          <a:srcRect l="8218" r="5710" b="12602"/>
          <a:stretch/>
        </p:blipFill>
        <p:spPr bwMode="auto">
          <a:xfrm>
            <a:off x="5927857" y="3297328"/>
            <a:ext cx="1203888" cy="1608740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558339" y="4094287"/>
            <a:ext cx="2714625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defTabSz="457200" eaLnBrk="1" hangingPunct="1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8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bg-BG" altLang="en-US" dirty="0"/>
              <a:t>Професионална дейност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3743307" y="4181371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Симона Генова</a:t>
            </a:r>
          </a:p>
        </p:txBody>
      </p:sp>
      <p:pic>
        <p:nvPicPr>
          <p:cNvPr id="27" name="Picture 7" descr="C:\Users\Valentin\AppData\Local\Temp\Simona1.jpg"/>
          <p:cNvPicPr>
            <a:picLocks noChangeAspect="1" noChangeArrowheads="1"/>
          </p:cNvPicPr>
          <p:nvPr/>
        </p:nvPicPr>
        <p:blipFill rotWithShape="1">
          <a:blip r:embed="rId7" cstate="print">
            <a:extLst/>
          </a:blip>
          <a:srcRect l="14765" r="4764"/>
          <a:stretch/>
        </p:blipFill>
        <p:spPr bwMode="auto">
          <a:xfrm>
            <a:off x="6999751" y="3705642"/>
            <a:ext cx="1239356" cy="1503907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558339" y="4767956"/>
            <a:ext cx="2714625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defTabSz="457200" eaLnBrk="1" hangingPunct="1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8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bg-BG" altLang="en-US" dirty="0"/>
              <a:t>Развитие н членството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3743307" y="4767956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Атанас Атанасов</a:t>
            </a:r>
          </a:p>
        </p:txBody>
      </p:sp>
      <p:pic>
        <p:nvPicPr>
          <p:cNvPr id="30" name="Picture 8" descr="134149871964446"/>
          <p:cNvPicPr>
            <a:picLocks noChangeAspect="1" noChangeArrowheads="1"/>
          </p:cNvPicPr>
          <p:nvPr/>
        </p:nvPicPr>
        <p:blipFill rotWithShape="1">
          <a:blip r:embed="rId8" cstate="print">
            <a:extLst/>
          </a:blip>
          <a:srcRect l="9035" r="9856" b="15569"/>
          <a:stretch/>
        </p:blipFill>
        <p:spPr bwMode="auto">
          <a:xfrm>
            <a:off x="6230603" y="4751493"/>
            <a:ext cx="1000131" cy="1399571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558339" y="5441628"/>
            <a:ext cx="2714625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defTabSz="457200" eaLnBrk="1" hangingPunct="1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8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bg-BG" altLang="en-US" dirty="0"/>
              <a:t>Разширяване на дистрикта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3743307" y="5586768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Любо Господинов</a:t>
            </a:r>
          </a:p>
        </p:txBody>
      </p:sp>
      <p:pic>
        <p:nvPicPr>
          <p:cNvPr id="3074" name="Picture 2" descr="http://www.rotarydistrict2482.org/files/members/tn/13400262361710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2"/>
          <a:stretch/>
        </p:blipFill>
        <p:spPr bwMode="auto">
          <a:xfrm>
            <a:off x="7417734" y="4908449"/>
            <a:ext cx="1255600" cy="1443387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1" grpId="0"/>
      <p:bldP spid="14" grpId="0"/>
      <p:bldP spid="16" grpId="0"/>
      <p:bldP spid="17" grpId="0"/>
      <p:bldP spid="20" grpId="0"/>
      <p:bldP spid="21" grpId="0"/>
      <p:bldP spid="23" grpId="0"/>
      <p:bldP spid="24" grpId="0"/>
      <p:bldP spid="28" grpId="0"/>
      <p:bldP spid="29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en-US" dirty="0" smtClean="0">
                <a:latin typeface="Arial Narrow" pitchFamily="34" charset="0"/>
              </a:rPr>
              <a:t>КОМИТЕТ ЗА НОВИТЕ ПОКОЛЕНИЯ</a:t>
            </a:r>
            <a:endParaRPr lang="en-US" altLang="en-US" dirty="0" smtClean="0">
              <a:latin typeface="Arial Narrow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745189" y="1588293"/>
            <a:ext cx="3924300" cy="280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bg-BG" altLang="en-US" sz="1600" b="1" dirty="0">
                <a:solidFill>
                  <a:schemeClr val="accent1"/>
                </a:solidFill>
                <a:latin typeface="Georgia" pitchFamily="18" charset="0"/>
                <a:ea typeface="ヒラギノ角ゴ Pro W3" pitchFamily="-84" charset="-128"/>
                <a:cs typeface="+mn-cs"/>
              </a:rPr>
              <a:t>Председател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09923" y="1588293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Капка Войнска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45190" y="2845510"/>
            <a:ext cx="2293844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defTabSz="457200" eaLnBrk="1" hangingPunct="1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8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bg-BG" altLang="en-US" dirty="0"/>
              <a:t>Подкомитет Ротаракт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209923" y="2845510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Георги Деликонстадинов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45189" y="4102727"/>
            <a:ext cx="2049145" cy="14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defTabSz="457200" eaLnBrk="1" hangingPunct="1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8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bg-BG" altLang="en-US" dirty="0"/>
              <a:t>Подкомитет Интеракт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209923" y="4102727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Елена Попова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b="8442"/>
          <a:stretch/>
        </p:blipFill>
        <p:spPr bwMode="auto">
          <a:xfrm>
            <a:off x="6993587" y="1238671"/>
            <a:ext cx="1600200" cy="2212075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  <p:pic>
        <p:nvPicPr>
          <p:cNvPr id="13" name="Picture 10" descr="45486_135525023157488_7451000_n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993587" y="3555447"/>
            <a:ext cx="1706592" cy="2121754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  <a:extLst/>
        </p:spPr>
      </p:pic>
      <p:pic>
        <p:nvPicPr>
          <p:cNvPr id="19" name="Picture 18" descr="Georgi Delikostadinov.jp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847873" y="2340316"/>
            <a:ext cx="1501538" cy="2043398"/>
          </a:xfrm>
          <a:prstGeom prst="rect">
            <a:avLst/>
          </a:prstGeom>
          <a:noFill/>
          <a:effectLst>
            <a:outerShdw blurRad="114300" dist="38100" dir="2700000" sx="102000" sy="102000" algn="tl" rotWithShape="0">
              <a:prstClr val="black">
                <a:alpha val="34000"/>
              </a:prstClr>
            </a:outerShdw>
          </a:effectLst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745189" y="5359944"/>
            <a:ext cx="2714625" cy="2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defTabSz="457200" eaLnBrk="1" hangingPunct="1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18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en-US" altLang="en-US" dirty="0"/>
              <a:t>RYLA</a:t>
            </a:r>
            <a:endParaRPr lang="bg-BG" alt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209923" y="5359944"/>
            <a:ext cx="44958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bg-BG" altLang="en-US" sz="1600" dirty="0" smtClean="0">
                <a:latin typeface="Georgia" pitchFamily="18" charset="0"/>
              </a:rPr>
              <a:t>Мария Янчева</a:t>
            </a:r>
          </a:p>
        </p:txBody>
      </p:sp>
    </p:spTree>
    <p:extLst>
      <p:ext uri="{BB962C8B-B14F-4D97-AF65-F5344CB8AC3E}">
        <p14:creationId xmlns:p14="http://schemas.microsoft.com/office/powerpoint/2010/main" val="18704255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11" grpId="0"/>
      <p:bldP spid="14" grpId="0"/>
      <p:bldP spid="16" grpId="0"/>
      <p:bldP spid="17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20053</TotalTime>
  <Words>357</Words>
  <Application>Microsoft Office PowerPoint</Application>
  <PresentationFormat>On-screen Show (4:3)</PresentationFormat>
  <Paragraphs>181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Communications_white</vt:lpstr>
      <vt:lpstr>Custom Design</vt:lpstr>
      <vt:lpstr>2_Custom Design</vt:lpstr>
      <vt:lpstr>PowerPoint Presentation</vt:lpstr>
      <vt:lpstr>ЕКИП НА ДГ</vt:lpstr>
      <vt:lpstr>ЕТО НИ...</vt:lpstr>
      <vt:lpstr>С МЛАДАТА СМЯНА</vt:lpstr>
      <vt:lpstr>АСИСТЕН ДИСТРИКТ ГУВЕРНЬОРИ</vt:lpstr>
      <vt:lpstr>ТЕ СА...</vt:lpstr>
      <vt:lpstr>ПРЕДСЕДАТЕЛИ НА КОМИСИИ</vt:lpstr>
      <vt:lpstr>ЗАПОЧВАМЕ</vt:lpstr>
      <vt:lpstr>КОМИТЕТ ЗА НОВИТЕ ПОКОЛЕНИЯ</vt:lpstr>
      <vt:lpstr>КОМИТЕТ ПО ФИНАНСИ И УПРАВЛЕНИЕ</vt:lpstr>
      <vt:lpstr>КОМИТЕТ ПО ПРОГРАМИ НА ДИСТРИКТА</vt:lpstr>
      <vt:lpstr>ФОНДАЦИЯ РОТАРИ</vt:lpstr>
      <vt:lpstr>КОНСУЛТАТИВЕН СЪВЕТ НА ПДГ</vt:lpstr>
      <vt:lpstr>НА ДОБЪР ЧАС, ДРУЖИНА ВЯРНА-СГОВОРНА!</vt:lpstr>
    </vt:vector>
  </TitlesOfParts>
  <Company>Rotary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Roni</cp:lastModifiedBy>
  <cp:revision>717</cp:revision>
  <cp:lastPrinted>2013-04-11T19:55:04Z</cp:lastPrinted>
  <dcterms:created xsi:type="dcterms:W3CDTF">2010-04-16T20:11:30Z</dcterms:created>
  <dcterms:modified xsi:type="dcterms:W3CDTF">2014-02-22T08:47:04Z</dcterms:modified>
</cp:coreProperties>
</file>