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2"/>
    <p:sldMasterId id="2147483664" r:id="rId3"/>
    <p:sldMasterId id="2147483688" r:id="rId4"/>
    <p:sldMasterId id="2147483720" r:id="rId5"/>
    <p:sldMasterId id="2147483737" r:id="rId6"/>
  </p:sldMasterIdLst>
  <p:notesMasterIdLst>
    <p:notesMasterId r:id="rId95"/>
  </p:notesMasterIdLst>
  <p:handoutMasterIdLst>
    <p:handoutMasterId r:id="rId96"/>
  </p:handoutMasterIdLst>
  <p:sldIdLst>
    <p:sldId id="414" r:id="rId7"/>
    <p:sldId id="505" r:id="rId8"/>
    <p:sldId id="413" r:id="rId9"/>
    <p:sldId id="367" r:id="rId10"/>
    <p:sldId id="541" r:id="rId11"/>
    <p:sldId id="542" r:id="rId12"/>
    <p:sldId id="543" r:id="rId13"/>
    <p:sldId id="552" r:id="rId14"/>
    <p:sldId id="545" r:id="rId15"/>
    <p:sldId id="546" r:id="rId16"/>
    <p:sldId id="547" r:id="rId17"/>
    <p:sldId id="548" r:id="rId18"/>
    <p:sldId id="549" r:id="rId19"/>
    <p:sldId id="550" r:id="rId20"/>
    <p:sldId id="551" r:id="rId21"/>
    <p:sldId id="506" r:id="rId22"/>
    <p:sldId id="417" r:id="rId23"/>
    <p:sldId id="522" r:id="rId24"/>
    <p:sldId id="523" r:id="rId25"/>
    <p:sldId id="524" r:id="rId26"/>
    <p:sldId id="525" r:id="rId27"/>
    <p:sldId id="526" r:id="rId28"/>
    <p:sldId id="527" r:id="rId29"/>
    <p:sldId id="534" r:id="rId30"/>
    <p:sldId id="528" r:id="rId31"/>
    <p:sldId id="529" r:id="rId32"/>
    <p:sldId id="535" r:id="rId33"/>
    <p:sldId id="536" r:id="rId34"/>
    <p:sldId id="538" r:id="rId35"/>
    <p:sldId id="537" r:id="rId36"/>
    <p:sldId id="531" r:id="rId37"/>
    <p:sldId id="539" r:id="rId38"/>
    <p:sldId id="422" r:id="rId39"/>
    <p:sldId id="423" r:id="rId40"/>
    <p:sldId id="424" r:id="rId41"/>
    <p:sldId id="425" r:id="rId42"/>
    <p:sldId id="427" r:id="rId43"/>
    <p:sldId id="428" r:id="rId44"/>
    <p:sldId id="429" r:id="rId45"/>
    <p:sldId id="430" r:id="rId46"/>
    <p:sldId id="431" r:id="rId47"/>
    <p:sldId id="432" r:id="rId48"/>
    <p:sldId id="540" r:id="rId49"/>
    <p:sldId id="516" r:id="rId50"/>
    <p:sldId id="518" r:id="rId51"/>
    <p:sldId id="433" r:id="rId52"/>
    <p:sldId id="434" r:id="rId53"/>
    <p:sldId id="435" r:id="rId54"/>
    <p:sldId id="436" r:id="rId55"/>
    <p:sldId id="437" r:id="rId56"/>
    <p:sldId id="438" r:id="rId57"/>
    <p:sldId id="439" r:id="rId58"/>
    <p:sldId id="440" r:id="rId59"/>
    <p:sldId id="441" r:id="rId60"/>
    <p:sldId id="442" r:id="rId61"/>
    <p:sldId id="443" r:id="rId62"/>
    <p:sldId id="444" r:id="rId63"/>
    <p:sldId id="445" r:id="rId64"/>
    <p:sldId id="446" r:id="rId65"/>
    <p:sldId id="447" r:id="rId66"/>
    <p:sldId id="520" r:id="rId67"/>
    <p:sldId id="451" r:id="rId68"/>
    <p:sldId id="452" r:id="rId69"/>
    <p:sldId id="453" r:id="rId70"/>
    <p:sldId id="454" r:id="rId71"/>
    <p:sldId id="455" r:id="rId72"/>
    <p:sldId id="456" r:id="rId73"/>
    <p:sldId id="457" r:id="rId74"/>
    <p:sldId id="458" r:id="rId75"/>
    <p:sldId id="533" r:id="rId76"/>
    <p:sldId id="491" r:id="rId77"/>
    <p:sldId id="553" r:id="rId78"/>
    <p:sldId id="554" r:id="rId79"/>
    <p:sldId id="555" r:id="rId80"/>
    <p:sldId id="556" r:id="rId81"/>
    <p:sldId id="557" r:id="rId82"/>
    <p:sldId id="558" r:id="rId83"/>
    <p:sldId id="559" r:id="rId84"/>
    <p:sldId id="560" r:id="rId85"/>
    <p:sldId id="561" r:id="rId86"/>
    <p:sldId id="562" r:id="rId87"/>
    <p:sldId id="563" r:id="rId88"/>
    <p:sldId id="564" r:id="rId89"/>
    <p:sldId id="565" r:id="rId90"/>
    <p:sldId id="566" r:id="rId91"/>
    <p:sldId id="567" r:id="rId92"/>
    <p:sldId id="568" r:id="rId93"/>
    <p:sldId id="569" r:id="rId94"/>
  </p:sldIdLst>
  <p:sldSz cx="9144000" cy="6858000" type="screen4x3"/>
  <p:notesSz cx="6805613" cy="99441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6BCD0"/>
    <a:srgbClr val="D91B5C"/>
    <a:srgbClr val="99CC00"/>
    <a:srgbClr val="675D58"/>
    <a:srgbClr val="58585A"/>
    <a:srgbClr val="00246C"/>
    <a:srgbClr val="C9DEE9"/>
    <a:srgbClr val="009999"/>
    <a:srgbClr val="872175"/>
    <a:srgbClr val="FF7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198" autoAdjust="0"/>
    <p:restoredTop sz="83452" autoAdjust="0"/>
  </p:normalViewPr>
  <p:slideViewPr>
    <p:cSldViewPr>
      <p:cViewPr varScale="1">
        <p:scale>
          <a:sx n="61" d="100"/>
          <a:sy n="61" d="100"/>
        </p:scale>
        <p:origin x="-1392" y="-78"/>
      </p:cViewPr>
      <p:guideLst>
        <p:guide orient="horz" pos="2160"/>
        <p:guide pos="2880"/>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58" y="1138"/>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4.xml"/><Relationship Id="rId90" Type="http://schemas.openxmlformats.org/officeDocument/2006/relationships/slide" Target="slides/slide84.xml"/><Relationship Id="rId9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2.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1.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0"/>
            <a:ext cx="2949715" cy="497545"/>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p:cNvSpPr>
            <a:spLocks noGrp="1" noChangeArrowheads="1"/>
          </p:cNvSpPr>
          <p:nvPr>
            <p:ph type="dt" sz="quarter" idx="1"/>
          </p:nvPr>
        </p:nvSpPr>
        <p:spPr bwMode="auto">
          <a:xfrm>
            <a:off x="3855898" y="0"/>
            <a:ext cx="2949715" cy="497545"/>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p:cNvSpPr>
            <a:spLocks noGrp="1" noChangeArrowheads="1"/>
          </p:cNvSpPr>
          <p:nvPr>
            <p:ph type="ftr" sz="quarter" idx="2"/>
          </p:nvPr>
        </p:nvSpPr>
        <p:spPr bwMode="auto">
          <a:xfrm>
            <a:off x="1" y="9446556"/>
            <a:ext cx="2949715" cy="497544"/>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p:cNvSpPr>
            <a:spLocks noGrp="1" noChangeArrowheads="1"/>
          </p:cNvSpPr>
          <p:nvPr>
            <p:ph type="sldNum" sz="quarter" idx="3"/>
          </p:nvPr>
        </p:nvSpPr>
        <p:spPr bwMode="auto">
          <a:xfrm>
            <a:off x="3855898" y="9446556"/>
            <a:ext cx="2949715" cy="497544"/>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smtClean="0"/>
            </a:lvl1pPr>
          </a:lstStyle>
          <a:p>
            <a:pPr>
              <a:defRPr/>
            </a:pPr>
            <a:fld id="{5E2A8F52-5D5E-F348-8971-795E9819BC5C}" type="slidenum">
              <a:rPr lang="en-US"/>
              <a:pPr>
                <a:defRPr/>
              </a:pPr>
              <a:t>‹#›</a:t>
            </a:fld>
            <a:endParaRPr lang="en-US"/>
          </a:p>
        </p:txBody>
      </p:sp>
    </p:spTree>
    <p:extLst>
      <p:ext uri="{BB962C8B-B14F-4D97-AF65-F5344CB8AC3E}">
        <p14:creationId xmlns:p14="http://schemas.microsoft.com/office/powerpoint/2010/main" val="26480154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49715" cy="497545"/>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855898" y="0"/>
            <a:ext cx="2949715" cy="497545"/>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917575" y="746125"/>
            <a:ext cx="4970463"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07724" y="4724127"/>
            <a:ext cx="4990166" cy="4474506"/>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9446556"/>
            <a:ext cx="2949715" cy="497544"/>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p:cNvSpPr>
            <a:spLocks noGrp="1" noChangeArrowheads="1"/>
          </p:cNvSpPr>
          <p:nvPr>
            <p:ph type="sldNum" sz="quarter" idx="5"/>
          </p:nvPr>
        </p:nvSpPr>
        <p:spPr bwMode="auto">
          <a:xfrm>
            <a:off x="3855898" y="9446556"/>
            <a:ext cx="2949715" cy="497544"/>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smtClean="0"/>
            </a:lvl1pPr>
          </a:lstStyle>
          <a:p>
            <a:pPr>
              <a:defRPr/>
            </a:pPr>
            <a:fld id="{A921F9F1-0516-7249-8BD1-DDD6B224F66A}" type="slidenum">
              <a:rPr lang="en-US"/>
              <a:pPr>
                <a:defRPr/>
              </a:pPr>
              <a:t>‹#›</a:t>
            </a:fld>
            <a:endParaRPr lang="en-US"/>
          </a:p>
        </p:txBody>
      </p:sp>
    </p:spTree>
    <p:extLst>
      <p:ext uri="{BB962C8B-B14F-4D97-AF65-F5344CB8AC3E}">
        <p14:creationId xmlns:p14="http://schemas.microsoft.com/office/powerpoint/2010/main" val="263664092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eao.order@rotary.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mailto:data@rotary.org"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charset="0"/>
                <a:ea typeface="ヒラギノ角ゴ Pro W3" charset="0"/>
                <a:cs typeface="ヒラギノ角ゴ Pro W3" charset="0"/>
              </a:defRPr>
            </a:lvl1pPr>
            <a:lvl2pPr marL="742950" indent="-285750" defTabSz="931863">
              <a:defRPr sz="2400">
                <a:solidFill>
                  <a:schemeClr val="tx1"/>
                </a:solidFill>
                <a:latin typeface="Arial" charset="0"/>
                <a:ea typeface="ヒラギノ角ゴ Pro W3" charset="0"/>
                <a:cs typeface="ヒラギノ角ゴ Pro W3" charset="0"/>
              </a:defRPr>
            </a:lvl2pPr>
            <a:lvl3pPr marL="1143000" indent="-228600" defTabSz="931863">
              <a:defRPr sz="2400">
                <a:solidFill>
                  <a:schemeClr val="tx1"/>
                </a:solidFill>
                <a:latin typeface="Arial" charset="0"/>
                <a:ea typeface="ヒラギノ角ゴ Pro W3" charset="0"/>
                <a:cs typeface="ヒラギノ角ゴ Pro W3" charset="0"/>
              </a:defRPr>
            </a:lvl3pPr>
            <a:lvl4pPr marL="1600200" indent="-228600" defTabSz="931863">
              <a:defRPr sz="2400">
                <a:solidFill>
                  <a:schemeClr val="tx1"/>
                </a:solidFill>
                <a:latin typeface="Arial" charset="0"/>
                <a:ea typeface="ヒラギノ角ゴ Pro W3" charset="0"/>
                <a:cs typeface="ヒラギノ角ゴ Pro W3" charset="0"/>
              </a:defRPr>
            </a:lvl4pPr>
            <a:lvl5pPr marL="2057400" indent="-228600" defTabSz="931863">
              <a:defRPr sz="2400">
                <a:solidFill>
                  <a:schemeClr val="tx1"/>
                </a:solidFill>
                <a:latin typeface="Arial" charset="0"/>
                <a:ea typeface="ヒラギノ角ゴ Pro W3" charset="0"/>
                <a:cs typeface="ヒラギノ角ゴ Pro W3" charset="0"/>
              </a:defRPr>
            </a:lvl5pPr>
            <a:lvl6pPr marL="25146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13C1B3-30A5-2D4F-89A2-C88D12DA315A}" type="slidenum">
              <a:rPr lang="en-US" sz="1200"/>
              <a:pPr/>
              <a:t>1</a:t>
            </a:fld>
            <a:endParaRPr lang="en-US" sz="1200" dirty="0"/>
          </a:p>
        </p:txBody>
      </p:sp>
      <p:sp>
        <p:nvSpPr>
          <p:cNvPr id="17410" name="Rectangle 2"/>
          <p:cNvSpPr>
            <a:spLocks noGrp="1" noRot="1" noChangeAspect="1" noChangeArrowheads="1" noTextEdit="1"/>
          </p:cNvSpPr>
          <p:nvPr>
            <p:ph type="sldImg"/>
          </p:nvPr>
        </p:nvSpPr>
        <p:spPr>
          <a:xfrm>
            <a:off x="917575" y="746125"/>
            <a:ext cx="4970463" cy="3729038"/>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zh-TW" sz="1200" b="0" i="1" u="none" strike="noStrike" kern="1200" cap="none" spc="0" normalizeH="0" baseline="0" noProof="0" dirty="0" smtClean="0">
                <a:ln>
                  <a:noFill/>
                </a:ln>
                <a:solidFill>
                  <a:srgbClr val="000000"/>
                </a:solidFill>
                <a:effectLst/>
                <a:uLnTx/>
                <a:uFillTx/>
                <a:latin typeface="Arial" charset="0"/>
                <a:ea typeface="新細明體"/>
                <a:cs typeface="新細明體"/>
              </a:rPr>
              <a:t>(Introduction: presenter welcomes everyone, introduces him/herself, etc…)</a:t>
            </a:r>
            <a:endParaRPr lang="en-US" sz="1200" kern="1200" dirty="0" smtClean="0">
              <a:solidFill>
                <a:schemeClr val="tx1"/>
              </a:solidFill>
              <a:effectLst/>
              <a:latin typeface="Arial" pitchFamily="-107" charset="0"/>
              <a:ea typeface="ヒラギノ角ゴ Pro W3" pitchFamily="-107" charset="-128"/>
              <a:cs typeface="ヒラギノ角ゴ Pro W3" pitchFamily="-107" charset="-128"/>
            </a:endParaRPr>
          </a:p>
          <a:p>
            <a:endParaRPr lang="en-US"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8207" y="4724127"/>
            <a:ext cx="4990166" cy="4474506"/>
          </a:xfrm>
        </p:spPr>
        <p:txBody>
          <a:bodyPr/>
          <a:lstStyle/>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 staff members of our Foundation Department are also assigned to specific districts.  They offer advice on …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 Rotary Foundation programs, and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process applications for Paul Harris Fellowships.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Similarly, the staff in our Finance Department can advise clubs on: …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 Semi-Annual Report (SAR) and payment of dues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How to go paperless with the SAR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 new direct debit system (for clubs in the Euro-zone countries).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They are also responsible for booking dues payments to RI, and donations to the Foundation.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 Order Desk …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gives information on RI publications and …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processes orders for these.  RI publications – which are available in in seven languages – are sent to customers by mail, sometimes in bulk mailings when necessary.  Rotarians can order publications via the general e-mail address:</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u="sng" kern="1200" dirty="0" smtClean="0">
                <a:solidFill>
                  <a:schemeClr val="tx1"/>
                </a:solidFill>
                <a:effectLst/>
                <a:latin typeface="Arial" pitchFamily="-107" charset="0"/>
                <a:ea typeface="ヒラギノ角ゴ Pro W3" pitchFamily="-107" charset="-128"/>
                <a:cs typeface="ヒラギノ角ゴ Pro W3" pitchFamily="-107" charset="-128"/>
                <a:hlinkClick r:id="rId3"/>
              </a:rPr>
              <a:t>eao.order@rotary.org</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b="1" kern="1200" dirty="0" smtClean="0">
                <a:solidFill>
                  <a:schemeClr val="tx1"/>
                </a:solidFill>
                <a:effectLst/>
                <a:latin typeface="Arial" pitchFamily="-107" charset="0"/>
                <a:ea typeface="ヒラギノ角ゴ Pro W3" pitchFamily="-107" charset="-128"/>
                <a:cs typeface="ヒラギノ角ゴ Pro W3" pitchFamily="-107" charset="-128"/>
              </a:rPr>
              <a:t>OR</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via the RI web site by following the path: MY ROTARY &gt; MANAGE &gt; PRODUCTS &amp; LITERATURE &gt; SHOP .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Further support is available from other specialist staff who cover the region as a whole.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Our Media Relations Specialist can offer advice on the subject of Public Relations.  Her specific functions are to: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Support efforts to promote Rotary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Serve as the media contact for the region, and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Promote Rotary in the media.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As regards The Rotary Foundation, we have a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Fund Development Advisor who is here to: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Support efforts to promote The Rotary Foundation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Serve as the point of contact for major donors in the region, and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Promote The Rotary Foundation.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In addition we have a Polio Advocacy Specialist, whose functions are to: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Support the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PolioPlus</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Program, and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Help to coordinate </a:t>
            </a:r>
            <a:r>
              <a:rPr lang="en-US" sz="1200" kern="1200" dirty="0" err="1" smtClean="0">
                <a:solidFill>
                  <a:schemeClr val="tx1"/>
                </a:solidFill>
                <a:effectLst/>
                <a:latin typeface="Arial" pitchFamily="-107" charset="0"/>
                <a:ea typeface="ヒラギノ角ゴ Pro W3" pitchFamily="-107" charset="-128"/>
                <a:cs typeface="ヒラギノ角ゴ Pro W3" pitchFamily="-107" charset="-128"/>
              </a:rPr>
              <a:t>PolioPlus</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advocacy efforts.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that you are familiar with the services</a:t>
            </a:r>
            <a:r>
              <a:rPr lang="en-US" baseline="0" dirty="0" smtClean="0"/>
              <a:t> we can offer you, </a:t>
            </a:r>
            <a:r>
              <a:rPr lang="en-US" sz="1200" kern="1200" dirty="0" smtClean="0">
                <a:solidFill>
                  <a:schemeClr val="tx1"/>
                </a:solidFill>
                <a:effectLst/>
              </a:rPr>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let’s have a </a:t>
            </a:r>
            <a:r>
              <a:rPr lang="en-US" dirty="0" err="1" smtClean="0"/>
              <a:t>a</a:t>
            </a:r>
            <a:r>
              <a:rPr lang="en-US" dirty="0" smtClean="0"/>
              <a:t> look at our Website</a:t>
            </a:r>
            <a:r>
              <a:rPr lang="en-US" baseline="0" dirty="0" smtClean="0"/>
              <a:t> </a:t>
            </a:r>
            <a:r>
              <a:rPr lang="en-US" b="1" baseline="0" dirty="0" smtClean="0"/>
              <a:t>www.</a:t>
            </a:r>
            <a:r>
              <a:rPr lang="en-US" b="1" dirty="0" smtClean="0"/>
              <a:t>rotary.org.</a:t>
            </a:r>
            <a:r>
              <a:rPr lang="en-US" b="1" baseline="0" dirty="0" smtClean="0"/>
              <a:t> </a:t>
            </a:r>
            <a:r>
              <a:rPr lang="en-US" sz="1200" kern="1200" dirty="0" smtClean="0">
                <a:solidFill>
                  <a:schemeClr val="tx1"/>
                </a:solidFill>
                <a:effectLst/>
              </a:rPr>
              <a:t>[click]</a:t>
            </a:r>
          </a:p>
          <a:p>
            <a:endParaRPr lang="en-US" b="1"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16</a:t>
            </a:fld>
            <a:endParaRPr lang="en-US"/>
          </a:p>
        </p:txBody>
      </p:sp>
    </p:spTree>
    <p:extLst>
      <p:ext uri="{BB962C8B-B14F-4D97-AF65-F5344CB8AC3E}">
        <p14:creationId xmlns:p14="http://schemas.microsoft.com/office/powerpoint/2010/main" val="1489283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smtClean="0">
                <a:solidFill>
                  <a:schemeClr val="tx1"/>
                </a:solidFill>
                <a:latin typeface="Arial" pitchFamily="-107" charset="0"/>
                <a:ea typeface="ヒラギノ角ゴ Pro W3" pitchFamily="-107" charset="-128"/>
                <a:cs typeface="ヒラギノ角ゴ Pro W3" pitchFamily="-107" charset="-128"/>
              </a:rPr>
              <a:t>I’m sure most of you have had a chance to explore our new website, launched in August 2013. Although our new website is still www.rotary.org, it</a:t>
            </a:r>
            <a:r>
              <a:rPr lang="en-US" smtClean="0"/>
              <a:t> now has a </a:t>
            </a:r>
            <a:r>
              <a:rPr lang="en-US" sz="1200" i="0" kern="1200" smtClean="0">
                <a:solidFill>
                  <a:schemeClr val="tx1"/>
                </a:solidFill>
                <a:latin typeface="Arial" pitchFamily="-107" charset="0"/>
                <a:ea typeface="ヒラギノ角ゴ Pro W3" pitchFamily="-107" charset="-128"/>
                <a:cs typeface="ヒラギノ角ゴ Pro W3" pitchFamily="-107" charset="-128"/>
              </a:rPr>
              <a:t>new look and is split into two sites: one for the general public and one for members.</a:t>
            </a:r>
            <a:endParaRPr lang="fr-CH" sz="1200" i="0" kern="1200" smtClean="0">
              <a:solidFill>
                <a:schemeClr val="tx1"/>
              </a:solidFill>
              <a:latin typeface="Arial" pitchFamily="-107" charset="0"/>
              <a:ea typeface="ヒラギノ角ゴ Pro W3" pitchFamily="-107" charset="-128"/>
              <a:cs typeface="ヒラギノ角ゴ Pro W3" pitchFamily="-107" charset="-128"/>
            </a:endParaRPr>
          </a:p>
          <a:p>
            <a:r>
              <a:rPr lang="en-US" sz="1200" i="0" kern="1200" smtClean="0">
                <a:solidFill>
                  <a:schemeClr val="tx1"/>
                </a:solidFill>
                <a:latin typeface="Arial" pitchFamily="-107" charset="0"/>
                <a:ea typeface="ヒラギノ角ゴ Pro W3" pitchFamily="-107" charset="-128"/>
                <a:cs typeface="ヒラギノ角ゴ Pro W3" pitchFamily="-107" charset="-128"/>
              </a:rPr>
              <a:t> </a:t>
            </a:r>
            <a:endParaRPr lang="fr-CH" sz="1200" i="0" kern="1200" smtClean="0">
              <a:solidFill>
                <a:schemeClr val="tx1"/>
              </a:solidFill>
              <a:latin typeface="Arial" pitchFamily="-107" charset="0"/>
              <a:ea typeface="ヒラギノ角ゴ Pro W3" pitchFamily="-107" charset="-128"/>
              <a:cs typeface="ヒラギノ角ゴ Pro W3" pitchFamily="-107" charset="-128"/>
            </a:endParaRPr>
          </a:p>
          <a:p>
            <a:r>
              <a:rPr lang="en-US" sz="1200" i="0" kern="1200" smtClean="0">
                <a:solidFill>
                  <a:schemeClr val="tx1"/>
                </a:solidFill>
                <a:latin typeface="Arial" pitchFamily="-107" charset="0"/>
                <a:ea typeface="ヒラギノ角ゴ Pro W3" pitchFamily="-107" charset="-128"/>
                <a:cs typeface="ヒラギノ角ゴ Pro W3" pitchFamily="-107" charset="-128"/>
              </a:rPr>
              <a:t>This is a great tool you can use for attracting members and getting the community involved in your projects.</a:t>
            </a:r>
            <a:endParaRPr lang="fr-CH" sz="1200" i="0" kern="1200" smtClean="0">
              <a:solidFill>
                <a:schemeClr val="tx1"/>
              </a:solidFill>
              <a:latin typeface="Arial" pitchFamily="-107" charset="0"/>
              <a:ea typeface="ヒラギノ角ゴ Pro W3" pitchFamily="-107" charset="-128"/>
              <a:cs typeface="ヒラギノ角ゴ Pro W3" pitchFamily="-107" charset="-128"/>
            </a:endParaRPr>
          </a:p>
          <a:p>
            <a:r>
              <a:rPr lang="en-US" sz="1200" i="0" kern="1200" smtClean="0">
                <a:solidFill>
                  <a:schemeClr val="tx1"/>
                </a:solidFill>
                <a:latin typeface="Arial" pitchFamily="-107" charset="0"/>
                <a:ea typeface="ヒラギノ角ゴ Pro W3" pitchFamily="-107" charset="-128"/>
                <a:cs typeface="ヒラギノ角ゴ Pro W3" pitchFamily="-107" charset="-128"/>
              </a:rPr>
              <a:t> </a:t>
            </a:r>
            <a:endParaRPr lang="fr-CH" sz="1200" i="0" kern="1200" smtClean="0">
              <a:solidFill>
                <a:schemeClr val="tx1"/>
              </a:solidFill>
              <a:latin typeface="Arial" pitchFamily="-107" charset="0"/>
              <a:ea typeface="ヒラギノ角ゴ Pro W3" pitchFamily="-107" charset="-128"/>
              <a:cs typeface="ヒラギノ角ゴ Pro W3" pitchFamily="-107" charset="-128"/>
            </a:endParaRPr>
          </a:p>
          <a:p>
            <a:r>
              <a:rPr lang="en-US" sz="1200" i="0" kern="1200" smtClean="0">
                <a:solidFill>
                  <a:schemeClr val="tx1"/>
                </a:solidFill>
                <a:latin typeface="Arial" pitchFamily="-107" charset="0"/>
                <a:ea typeface="ヒラギノ角ゴ Pro W3" pitchFamily="-107" charset="-128"/>
                <a:cs typeface="ヒラギノ角ゴ Pro W3" pitchFamily="-107" charset="-128"/>
              </a:rPr>
              <a:t>The public site gives general public information about our organization: it explains who Rotary is and what we do. </a:t>
            </a:r>
          </a:p>
          <a:p>
            <a:endParaRPr lang="en-US" sz="1200" i="0" kern="1200" smtClean="0">
              <a:solidFill>
                <a:schemeClr val="tx1"/>
              </a:solidFill>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latin typeface="Arial" pitchFamily="-107" charset="0"/>
                <a:ea typeface="ヒラギノ角ゴ Pro W3" pitchFamily="-107" charset="-128"/>
                <a:cs typeface="ヒラギノ角ゴ Pro W3" pitchFamily="-107" charset="-128"/>
              </a:rPr>
              <a:t>In the public site, you will find information on why to engage and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latin typeface="Arial" pitchFamily="-107" charset="0"/>
                <a:ea typeface="ヒラギノ角ゴ Pro W3" pitchFamily="-107" charset="-128"/>
                <a:cs typeface="ヒラギノ角ゴ Pro W3" pitchFamily="-107" charset="-128"/>
              </a:rPr>
              <a:t>get involved with Rotary, that means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17</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latin typeface="Arial" pitchFamily="-107" charset="0"/>
                <a:ea typeface="ヒラギノ角ゴ Pro W3" pitchFamily="-107" charset="-128"/>
                <a:cs typeface="ヒラギノ角ゴ Pro W3" pitchFamily="-107" charset="-128"/>
              </a:rPr>
              <a:t>how you can connect with leaders from all continents, cultures and occupations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18</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Georgia"/>
                <a:ea typeface="Calibri"/>
                <a:cs typeface="Times New Roman"/>
              </a:rPr>
              <a:t>How you can discover and celebrate diverse perspectives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82063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rPr>
              <a:t>Our learning objectives for this session are: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1" u="none" strike="noStrike" kern="1200" cap="none" spc="0" normalizeH="0" baseline="0" dirty="0" smtClean="0">
                <a:ln>
                  <a:noFill/>
                </a:ln>
                <a:solidFill>
                  <a:srgbClr val="C00000"/>
                </a:solidFill>
                <a:effectLst/>
                <a:uLnTx/>
                <a:uFillTx/>
                <a:latin typeface="Arial" charset="0"/>
                <a:ea typeface="+mn-ea"/>
                <a:cs typeface="Arial" charset="0"/>
              </a:rPr>
              <a:t>(Presenter clicks through and verbalizes the learning objectives)</a:t>
            </a:r>
          </a:p>
          <a:p>
            <a:endParaRPr lang="fr-CH" dirty="0" smtClean="0"/>
          </a:p>
          <a:p>
            <a:pPr marL="171450" indent="-171450">
              <a:buFont typeface="Arial" pitchFamily="34" charset="0"/>
              <a:buChar char="•"/>
            </a:pPr>
            <a:r>
              <a:rPr lang="en-US" dirty="0" smtClean="0"/>
              <a:t>(CLICK</a:t>
            </a:r>
            <a:r>
              <a:rPr lang="en-US" baseline="0" dirty="0" smtClean="0"/>
              <a:t>) </a:t>
            </a:r>
            <a:r>
              <a:rPr lang="en-US" dirty="0" smtClean="0"/>
              <a:t>Getting to know Rotary’s Leadership,</a:t>
            </a:r>
            <a:r>
              <a:rPr lang="en-US" baseline="0" dirty="0" smtClean="0"/>
              <a:t> </a:t>
            </a:r>
            <a:r>
              <a:rPr lang="en-US" dirty="0" smtClean="0"/>
              <a:t>the staff and the way we can support</a:t>
            </a:r>
            <a:r>
              <a:rPr lang="en-US" baseline="0" dirty="0" smtClean="0"/>
              <a:t> you in</a:t>
            </a:r>
            <a:r>
              <a:rPr lang="en-US" dirty="0" smtClean="0"/>
              <a:t> achieving</a:t>
            </a:r>
            <a:r>
              <a:rPr lang="en-US" baseline="0" dirty="0" smtClean="0"/>
              <a:t> </a:t>
            </a:r>
            <a:r>
              <a:rPr lang="en-US" dirty="0" smtClean="0"/>
              <a:t>our overall objectives</a:t>
            </a:r>
          </a:p>
          <a:p>
            <a:pPr marL="171450" indent="-171450">
              <a:buFont typeface="Arial" pitchFamily="34" charset="0"/>
              <a:buChar char="•"/>
            </a:pPr>
            <a:endParaRPr lang="en-US" dirty="0" smtClean="0"/>
          </a:p>
          <a:p>
            <a:pPr marL="171450" indent="-171450">
              <a:buFont typeface="Arial" pitchFamily="34" charset="0"/>
              <a:buChar char="•"/>
            </a:pPr>
            <a:r>
              <a:rPr lang="en-US" dirty="0" smtClean="0"/>
              <a:t>Exploring</a:t>
            </a:r>
            <a:r>
              <a:rPr lang="en-US" baseline="0" dirty="0" smtClean="0"/>
              <a:t> the new website and the main online (CLICK) resources and tools for Club Officers</a:t>
            </a:r>
          </a:p>
          <a:p>
            <a:pPr marL="0" indent="0">
              <a:buFont typeface="Arial" pitchFamily="34" charset="0"/>
              <a:buNone/>
            </a:pPr>
            <a:endParaRPr lang="en-US" baseline="0" dirty="0" smtClean="0"/>
          </a:p>
          <a:p>
            <a:pPr marL="171450" indent="-171450">
              <a:buFont typeface="Arial" pitchFamily="34" charset="0"/>
              <a:buChar char="•"/>
            </a:pPr>
            <a:r>
              <a:rPr lang="en-US" baseline="0" dirty="0" smtClean="0"/>
              <a:t>(CLICK )The Semi-annual report and the recent changes approved by the Board at its January 2014 meeting.</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(CLICK) Understand the importance of Rotary’s New Visual Identity</a:t>
            </a:r>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2</a:t>
            </a:fld>
            <a:endParaRPr lang="en-US" dirty="0"/>
          </a:p>
        </p:txBody>
      </p:sp>
    </p:spTree>
    <p:extLst>
      <p:ext uri="{BB962C8B-B14F-4D97-AF65-F5344CB8AC3E}">
        <p14:creationId xmlns:p14="http://schemas.microsoft.com/office/powerpoint/2010/main" val="1489283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rPr>
              <a:t>and how you can create positive change in our communities.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820636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latin typeface="Arial" pitchFamily="-107" charset="0"/>
              </a:rPr>
              <a:t>On the public par</a:t>
            </a:r>
            <a:r>
              <a:rPr lang="en-US" sz="1200" i="0" kern="1200" baseline="0" dirty="0" smtClean="0">
                <a:solidFill>
                  <a:schemeClr val="tx1"/>
                </a:solidFill>
                <a:latin typeface="Arial" pitchFamily="-107" charset="0"/>
              </a:rPr>
              <a:t>t of the website</a:t>
            </a:r>
            <a:r>
              <a:rPr lang="en-US" sz="1200" i="0" kern="1200" dirty="0" smtClean="0">
                <a:solidFill>
                  <a:schemeClr val="tx1"/>
                </a:solidFill>
                <a:latin typeface="Arial" pitchFamily="-107" charset="0"/>
              </a:rPr>
              <a:t>, you will also be able to access pages with Rotary news and a media center.</a:t>
            </a:r>
          </a:p>
          <a:p>
            <a:endParaRPr lang="en-US" sz="1200" i="0" kern="1200" dirty="0" smtClean="0">
              <a:solidFill>
                <a:schemeClr val="tx1"/>
              </a:solidFill>
              <a:latin typeface="Arial" pitchFamily="-107"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smtClean="0">
                <a:solidFill>
                  <a:schemeClr val="tx1"/>
                </a:solidFill>
                <a:latin typeface="Arial" pitchFamily="-107" charset="0"/>
              </a:rPr>
              <a:t>Let’s </a:t>
            </a:r>
            <a:r>
              <a:rPr lang="en-US" sz="1200" i="0" kern="1200" baseline="0" dirty="0" smtClean="0">
                <a:solidFill>
                  <a:schemeClr val="tx1"/>
                </a:solidFill>
                <a:latin typeface="Arial" pitchFamily="-107" charset="0"/>
              </a:rPr>
              <a:t>now </a:t>
            </a:r>
            <a:r>
              <a:rPr lang="en-US" sz="1200" i="0" kern="1200" dirty="0" smtClean="0">
                <a:solidFill>
                  <a:schemeClr val="tx1"/>
                </a:solidFill>
                <a:latin typeface="Arial" pitchFamily="-107" charset="0"/>
              </a:rPr>
              <a:t>talk</a:t>
            </a:r>
            <a:r>
              <a:rPr lang="en-US" sz="1200" i="0" kern="1200" baseline="0" dirty="0" smtClean="0">
                <a:solidFill>
                  <a:schemeClr val="tx1"/>
                </a:solidFill>
                <a:latin typeface="Arial" pitchFamily="-107" charset="0"/>
              </a:rPr>
              <a:t> about </a:t>
            </a:r>
            <a:r>
              <a:rPr lang="en-US" sz="1200" i="0" kern="1200" baseline="0" dirty="0" err="1" smtClean="0">
                <a:solidFill>
                  <a:schemeClr val="tx1"/>
                </a:solidFill>
                <a:latin typeface="Arial" pitchFamily="-107" charset="0"/>
              </a:rPr>
              <a:t>MyRotary</a:t>
            </a:r>
            <a:r>
              <a:rPr lang="en-US" sz="1200" i="0" kern="1200" baseline="0" dirty="0" smtClean="0">
                <a:solidFill>
                  <a:schemeClr val="tx1"/>
                </a:solidFill>
                <a:latin typeface="Arial" pitchFamily="-107" charset="0"/>
              </a:rPr>
              <a:t>, </a:t>
            </a:r>
            <a:r>
              <a:rPr lang="en-US" sz="1200" kern="1200" dirty="0" smtClean="0">
                <a:solidFill>
                  <a:schemeClr val="tx1"/>
                </a:solidFill>
                <a:effectLst/>
                <a:latin typeface="Arial" pitchFamily="-107" charset="0"/>
              </a:rPr>
              <a:t>[click]</a:t>
            </a:r>
            <a:r>
              <a:rPr lang="en-US" sz="1200" kern="1200" baseline="0" dirty="0" smtClean="0">
                <a:solidFill>
                  <a:schemeClr val="tx1"/>
                </a:solidFill>
                <a:effectLst/>
                <a:latin typeface="Arial" pitchFamily="-107" charset="0"/>
              </a:rPr>
              <a:t> </a:t>
            </a:r>
            <a:r>
              <a:rPr kumimoji="0" lang="en-US" sz="1200" b="0" i="0" u="none" strike="noStrike" kern="1200" cap="none" spc="0" normalizeH="0" baseline="0" noProof="0" dirty="0" smtClean="0">
                <a:ln>
                  <a:noFill/>
                </a:ln>
                <a:solidFill>
                  <a:srgbClr val="000000"/>
                </a:solidFill>
                <a:effectLst/>
                <a:uLnTx/>
                <a:uFillTx/>
                <a:latin typeface="Arial" pitchFamily="-107" charset="0"/>
              </a:rPr>
              <a:t>the member site, optimized for members of the Rotary family. </a:t>
            </a:r>
            <a:r>
              <a:rPr lang="en-US" sz="1200" kern="1200" dirty="0" smtClean="0">
                <a:solidFill>
                  <a:schemeClr val="tx1"/>
                </a:solidFill>
                <a:effectLst/>
                <a:latin typeface="Arial" pitchFamily="-107" charset="0"/>
              </a:rPr>
              <a:t>[click]</a:t>
            </a:r>
            <a:r>
              <a:rPr lang="en-US" sz="1200" kern="1200" baseline="0" dirty="0" smtClean="0">
                <a:solidFill>
                  <a:schemeClr val="tx1"/>
                </a:solidFill>
                <a:effectLst/>
                <a:latin typeface="Arial" pitchFamily="-107" charset="0"/>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a:p>
            <a:endParaRPr lang="fr-CH" sz="1200" i="1" kern="1200" dirty="0" smtClean="0">
              <a:solidFill>
                <a:schemeClr val="tx1"/>
              </a:solidFill>
              <a:latin typeface="Arial" pitchFamily="-107" charset="0"/>
              <a:ea typeface="ヒラギノ角ゴ Pro W3" pitchFamily="-107" charset="-128"/>
              <a:cs typeface="ヒラギノ角ゴ Pro W3" pitchFamily="-107" charset="-128"/>
            </a:endParaRPr>
          </a:p>
          <a:p>
            <a:endParaRPr lang="fr-CH" sz="1200" i="1" kern="1200" dirty="0" smtClean="0">
              <a:solidFill>
                <a:schemeClr val="tx1"/>
              </a:solidFill>
              <a:latin typeface="Arial" pitchFamily="-107" charset="0"/>
              <a:ea typeface="ヒラギノ角ゴ Pro W3" pitchFamily="-107" charset="-128"/>
              <a:cs typeface="ヒラギノ角ゴ Pro W3" pitchFamily="-107" charset="-128"/>
            </a:endParaRPr>
          </a:p>
          <a:p>
            <a:endParaRPr lang="en-US" sz="1200" i="1" kern="1200" dirty="0" smtClean="0">
              <a:solidFill>
                <a:schemeClr val="tx1"/>
              </a:solidFill>
              <a:latin typeface="Arial" pitchFamily="-107" charset="0"/>
              <a:ea typeface="ヒラギノ角ゴ Pro W3" pitchFamily="-107" charset="-128"/>
              <a:cs typeface="ヒラギノ角ゴ Pro W3" pitchFamily="-107" charset="-128"/>
            </a:endParaRPr>
          </a:p>
          <a:p>
            <a:endParaRPr lang="fr-CH" sz="1200" i="1" kern="1200" dirty="0" smtClean="0">
              <a:solidFill>
                <a:schemeClr val="tx1"/>
              </a:solidFill>
              <a:latin typeface="Arial" pitchFamily="-107" charset="0"/>
            </a:endParaRPr>
          </a:p>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21</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To create your personal My Rotary account, click on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b="1" i="0" kern="1200" smtClean="0">
                <a:solidFill>
                  <a:schemeClr val="tx1"/>
                </a:solidFill>
                <a:effectLst/>
                <a:latin typeface="Arial" pitchFamily="-107" charset="0"/>
                <a:ea typeface="ヒラギノ角ゴ Pro W3" pitchFamily="-107" charset="-128"/>
                <a:cs typeface="ヒラギノ角ゴ Pro W3" pitchFamily="-107" charset="-128"/>
              </a:rPr>
              <a:t>SIGN IN/REGISTER</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and then on </a:t>
            </a:r>
            <a:r>
              <a:rPr lang="en-US" sz="1200" b="1" kern="1200" baseline="0" smtClean="0">
                <a:solidFill>
                  <a:schemeClr val="tx1"/>
                </a:solidFill>
                <a:effectLst/>
                <a:latin typeface="Arial" pitchFamily="-107" charset="0"/>
                <a:ea typeface="ヒラギノ角ゴ Pro W3" pitchFamily="-107" charset="-128"/>
                <a:cs typeface="ヒラギノ角ゴ Pro W3" pitchFamily="-107" charset="-128"/>
              </a:rPr>
              <a:t>CREATE ACCOUNT</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endParaRPr lang="de-CH" i="0" smtClean="0"/>
          </a:p>
          <a:p>
            <a:endParaRPr lang="de-CH" i="0" smtClean="0"/>
          </a:p>
          <a:p>
            <a:endParaRPr lang="en-US" i="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067059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Enter your first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and</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 last name, email address and provide an answer to the age-security question. You will receive an automatic activation email, allowing</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you to finalize the registration process.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23</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brings us to the next item on our agenda, which is </a:t>
            </a:r>
            <a:r>
              <a:rPr lang="en-US" b="1" baseline="0" dirty="0" smtClean="0"/>
              <a:t>My Rotary.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endParaRPr lang="en-US" b="1"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24</a:t>
            </a:fld>
            <a:endParaRPr lang="en-US"/>
          </a:p>
        </p:txBody>
      </p:sp>
    </p:spTree>
    <p:extLst>
      <p:ext uri="{BB962C8B-B14F-4D97-AF65-F5344CB8AC3E}">
        <p14:creationId xmlns:p14="http://schemas.microsoft.com/office/powerpoint/2010/main" val="1489283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Once</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registered, you will land on t</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he </a:t>
            </a:r>
            <a:r>
              <a:rPr lang="en-US" sz="1200" b="1" i="0" kern="1200" smtClean="0">
                <a:solidFill>
                  <a:schemeClr val="tx1"/>
                </a:solidFill>
                <a:effectLst/>
                <a:latin typeface="Arial" pitchFamily="-107" charset="0"/>
                <a:ea typeface="ヒラギノ角ゴ Pro W3" pitchFamily="-107" charset="-128"/>
                <a:cs typeface="ヒラギノ角ゴ Pro W3" pitchFamily="-107" charset="-128"/>
              </a:rPr>
              <a:t>homepage</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 of My Rotary,</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which contains a personal dashboard. It helps you find the information which is more relevant to you: you will find a highlighted story, your messages, important announcements,</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y</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our Rotary club snapshot, which will give you an instant view of your club’s goals and progress,</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the club finder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and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a link for participating in discussion groups. You can also access Rotary Club Central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the tool allowing you to monitor your club’s goals and activities.</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We will take</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 closer look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Rotary Club Central</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 bit later.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25</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By clicking on your name on the top left-hand corner of the homepage,</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you will have the option to create your</a:t>
            </a:r>
            <a:r>
              <a:rPr lang="en-US" sz="1200" b="1" i="0" kern="1200" smtClean="0">
                <a:solidFill>
                  <a:schemeClr val="tx1"/>
                </a:solidFill>
                <a:effectLst/>
                <a:latin typeface="Arial" pitchFamily="-107" charset="0"/>
                <a:ea typeface="ヒラギノ角ゴ Pro W3" pitchFamily="-107" charset="-128"/>
                <a:cs typeface="ヒラギノ角ゴ Pro W3" pitchFamily="-107" charset="-128"/>
              </a:rPr>
              <a:t> profile</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 Here you can add some additional information about yourself.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26</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smtClean="0">
                <a:solidFill>
                  <a:schemeClr val="tx1"/>
                </a:solidFill>
                <a:latin typeface="Arial" pitchFamily="-107" charset="0"/>
                <a:ea typeface="ヒラギノ角ゴ Pro W3" pitchFamily="-107" charset="-128"/>
                <a:cs typeface="ヒラギノ角ゴ Pro W3" pitchFamily="-107" charset="-128"/>
              </a:rPr>
              <a:t>In the </a:t>
            </a:r>
            <a:r>
              <a:rPr lang="en-US" sz="1200" b="1" i="0" kern="1200" smtClean="0">
                <a:solidFill>
                  <a:schemeClr val="tx1"/>
                </a:solidFill>
                <a:latin typeface="Arial" pitchFamily="-107" charset="0"/>
                <a:ea typeface="ヒラギノ角ゴ Pro W3" pitchFamily="-107" charset="-128"/>
                <a:cs typeface="ヒラギノ角ゴ Pro W3" pitchFamily="-107" charset="-128"/>
              </a:rPr>
              <a:t>Take Action </a:t>
            </a:r>
            <a:r>
              <a:rPr lang="en-US" sz="1200" i="0" kern="1200" smtClean="0">
                <a:solidFill>
                  <a:schemeClr val="tx1"/>
                </a:solidFill>
                <a:latin typeface="Arial" pitchFamily="-107" charset="0"/>
                <a:ea typeface="ヒラギノ角ゴ Pro W3" pitchFamily="-107" charset="-128"/>
                <a:cs typeface="ヒラギノ角ゴ Pro W3" pitchFamily="-107" charset="-128"/>
              </a:rPr>
              <a:t>section of My Rotary,</a:t>
            </a:r>
            <a:r>
              <a:rPr lang="en-US" sz="1200" i="0" kern="1200" baseline="0" smtClean="0">
                <a:solidFill>
                  <a:schemeClr val="tx1"/>
                </a:solidFill>
                <a:latin typeface="Arial" pitchFamily="-107" charset="0"/>
                <a:ea typeface="ヒラギノ角ゴ Pro W3" pitchFamily="-107" charset="-128"/>
                <a:cs typeface="ヒラギノ角ゴ Pro W3" pitchFamily="-107" charset="-128"/>
              </a:rPr>
              <a:t> you will </a:t>
            </a:r>
            <a:r>
              <a:rPr lang="en-US" sz="1200" b="0" i="0" kern="1200" baseline="0" smtClean="0">
                <a:solidFill>
                  <a:schemeClr val="tx1"/>
                </a:solidFill>
                <a:effectLst/>
                <a:latin typeface="Arial" pitchFamily="-107" charset="0"/>
                <a:ea typeface="ヒラギノ角ゴ Pro W3" pitchFamily="-107" charset="-128"/>
                <a:cs typeface="ヒラギノ角ゴ Pro W3" pitchFamily="-107" charset="-128"/>
              </a:rPr>
              <a:t>g</a:t>
            </a:r>
            <a:r>
              <a:rPr lang="en-US" sz="1200" b="0" i="0" kern="1200" smtClean="0">
                <a:solidFill>
                  <a:schemeClr val="tx1"/>
                </a:solidFill>
                <a:effectLst/>
                <a:latin typeface="Arial" pitchFamily="-107" charset="0"/>
                <a:ea typeface="ヒラギノ角ゴ Pro W3" pitchFamily="-107" charset="-128"/>
                <a:cs typeface="ヒラギノ角ゴ Pro W3" pitchFamily="-107" charset="-128"/>
              </a:rPr>
              <a:t>et everything you need to take your project from idea to completion. Whether you’re an experienced project leader or you're creating your first project, our project lifecycle resources can help bring your project to life.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You may also explore the grant types and find one that’s right for your project.</a:t>
            </a:r>
            <a:r>
              <a:rPr lang="en-US" sz="1200" b="0" i="0" kern="120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[click] </a:t>
            </a:r>
          </a:p>
          <a:p>
            <a:endParaRPr lang="de-CH" sz="1200" b="0" i="0" kern="1200" baseline="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0" i="0" kern="1200" baseline="0" smtClean="0">
                <a:solidFill>
                  <a:schemeClr val="tx1"/>
                </a:solidFill>
                <a:effectLst/>
                <a:latin typeface="Arial" pitchFamily="-107" charset="0"/>
                <a:ea typeface="ヒラギノ角ゴ Pro W3" pitchFamily="-107" charset="-128"/>
                <a:cs typeface="ヒラギノ角ゴ Pro W3" pitchFamily="-107" charset="-128"/>
              </a:rPr>
              <a:t>Click on </a:t>
            </a:r>
            <a:r>
              <a:rPr lang="de-CH" sz="1200" b="1" i="0" kern="1200" baseline="0" smtClean="0">
                <a:solidFill>
                  <a:schemeClr val="tx1"/>
                </a:solidFill>
                <a:effectLst/>
                <a:latin typeface="Arial" pitchFamily="-107" charset="0"/>
                <a:ea typeface="ヒラギノ角ゴ Pro W3" pitchFamily="-107" charset="-128"/>
                <a:cs typeface="ヒラギノ角ゴ Pro W3" pitchFamily="-107" charset="-128"/>
              </a:rPr>
              <a:t>BROWSE COMPLETED PROJECTS </a:t>
            </a:r>
            <a:r>
              <a:rPr lang="de-CH" sz="1200" b="0" i="0" kern="1200" baseline="0" err="1" smtClean="0">
                <a:solidFill>
                  <a:schemeClr val="tx1"/>
                </a:solidFill>
                <a:effectLst/>
                <a:latin typeface="Arial" pitchFamily="-107" charset="0"/>
                <a:ea typeface="ヒラギノ角ゴ Pro W3" pitchFamily="-107" charset="-128"/>
                <a:cs typeface="ヒラギノ角ゴ Pro W3" pitchFamily="-107" charset="-128"/>
              </a:rPr>
              <a:t>and</a:t>
            </a:r>
            <a:r>
              <a:rPr lang="de-CH" sz="1200" b="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de-CH" sz="1200" b="0" i="0" kern="1200" baseline="0" err="1" smtClean="0">
                <a:solidFill>
                  <a:schemeClr val="tx1"/>
                </a:solidFill>
                <a:effectLst/>
                <a:latin typeface="Arial" pitchFamily="-107" charset="0"/>
                <a:ea typeface="ヒラギノ角ゴ Pro W3" pitchFamily="-107" charset="-128"/>
                <a:cs typeface="ヒラギノ角ゴ Pro W3" pitchFamily="-107" charset="-128"/>
              </a:rPr>
              <a:t>you</a:t>
            </a:r>
            <a:r>
              <a:rPr lang="de-CH" sz="1200" b="0" i="0" kern="1200" baseline="0" smtClean="0">
                <a:solidFill>
                  <a:schemeClr val="tx1"/>
                </a:solidFill>
                <a:effectLst/>
                <a:latin typeface="Arial" pitchFamily="-107" charset="0"/>
                <a:ea typeface="ヒラギノ角ゴ Pro W3" pitchFamily="-107" charset="-128"/>
                <a:cs typeface="ヒラギノ角ゴ Pro W3" pitchFamily="-107" charset="-128"/>
              </a:rPr>
              <a:t> will </a:t>
            </a:r>
            <a:r>
              <a:rPr lang="de-CH" sz="1200" b="0" i="0" kern="1200" baseline="0" err="1" smtClean="0">
                <a:solidFill>
                  <a:schemeClr val="tx1"/>
                </a:solidFill>
                <a:effectLst/>
                <a:latin typeface="Arial" pitchFamily="-107" charset="0"/>
                <a:ea typeface="ヒラギノ角ゴ Pro W3" pitchFamily="-107" charset="-128"/>
                <a:cs typeface="ヒラギノ角ゴ Pro W3" pitchFamily="-107" charset="-128"/>
              </a:rPr>
              <a:t>be</a:t>
            </a:r>
            <a:r>
              <a:rPr lang="de-CH" sz="1200" b="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de-CH" sz="1200" b="0" i="0" kern="1200" baseline="0" err="1" smtClean="0">
                <a:solidFill>
                  <a:schemeClr val="tx1"/>
                </a:solidFill>
                <a:effectLst/>
                <a:latin typeface="Arial" pitchFamily="-107" charset="0"/>
                <a:ea typeface="ヒラギノ角ゴ Pro W3" pitchFamily="-107" charset="-128"/>
                <a:cs typeface="ヒラギノ角ゴ Pro W3" pitchFamily="-107" charset="-128"/>
              </a:rPr>
              <a:t>taken</a:t>
            </a:r>
            <a:r>
              <a:rPr lang="de-CH" sz="1200" b="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de-CH" sz="1200" b="0" i="0" kern="1200" baseline="0" err="1" smtClean="0">
                <a:solidFill>
                  <a:schemeClr val="tx1"/>
                </a:solidFill>
                <a:effectLst/>
                <a:latin typeface="Arial" pitchFamily="-107" charset="0"/>
                <a:ea typeface="ヒラギノ角ゴ Pro W3" pitchFamily="-107" charset="-128"/>
                <a:cs typeface="ヒラギノ角ゴ Pro W3" pitchFamily="-107" charset="-128"/>
              </a:rPr>
              <a:t>to</a:t>
            </a:r>
            <a:r>
              <a:rPr lang="de-CH" sz="1200" b="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de-CH" sz="1200" b="1" i="0" kern="1200" baseline="0" smtClean="0">
                <a:solidFill>
                  <a:schemeClr val="tx1"/>
                </a:solidFill>
                <a:effectLst/>
                <a:latin typeface="Arial" pitchFamily="-107" charset="0"/>
                <a:ea typeface="ヒラギノ角ゴ Pro W3" pitchFamily="-107" charset="-128"/>
                <a:cs typeface="ヒラギノ角ゴ Pro W3" pitchFamily="-107" charset="-128"/>
              </a:rPr>
              <a:t>Rotary Showcase.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0" i="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lang="de-CH" sz="1200" i="0" kern="1200" baseline="0" smtClean="0">
              <a:solidFill>
                <a:schemeClr val="tx1"/>
              </a:solidFill>
              <a:effectLst/>
              <a:latin typeface="Arial" pitchFamily="-107" charset="0"/>
              <a:ea typeface="ヒラギノ角ゴ Pro W3" pitchFamily="-107" charset="-128"/>
              <a:cs typeface="ヒラギノ角ゴ Pro W3" pitchFamily="-107" charset="-128"/>
            </a:endParaRPr>
          </a:p>
          <a:p>
            <a:endParaRPr lang="en-US" sz="1200" i="0" kern="1200" baseline="0" smtClean="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27</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baseline="0" dirty="0" smtClean="0">
                <a:solidFill>
                  <a:schemeClr val="tx1"/>
                </a:solidFill>
                <a:effectLst/>
                <a:latin typeface="Arial" pitchFamily="-107" charset="0"/>
              </a:rPr>
              <a:t>Rotary Showcase </a:t>
            </a:r>
            <a:r>
              <a:rPr lang="en-US" sz="1200" b="0" i="0" kern="1200" baseline="0" dirty="0" smtClean="0">
                <a:solidFill>
                  <a:schemeClr val="tx1"/>
                </a:solidFill>
                <a:effectLst/>
                <a:latin typeface="Arial" pitchFamily="-107" charset="0"/>
              </a:rPr>
              <a:t>allows you to s</a:t>
            </a:r>
            <a:r>
              <a:rPr lang="en-US" sz="1200" b="0" i="0" kern="1200" dirty="0" smtClean="0">
                <a:solidFill>
                  <a:schemeClr val="tx1"/>
                </a:solidFill>
                <a:effectLst/>
                <a:latin typeface="Arial" pitchFamily="-107" charset="0"/>
              </a:rPr>
              <a:t>ee what Rotarians</a:t>
            </a:r>
            <a:r>
              <a:rPr lang="en-US" sz="1200" b="0" i="0" kern="1200" baseline="0" dirty="0" smtClean="0">
                <a:solidFill>
                  <a:schemeClr val="tx1"/>
                </a:solidFill>
                <a:effectLst/>
                <a:latin typeface="Arial" pitchFamily="-107" charset="0"/>
              </a:rPr>
              <a:t> around the world are </a:t>
            </a:r>
            <a:r>
              <a:rPr lang="en-US" sz="1200" b="0" i="0" kern="1200" dirty="0" smtClean="0">
                <a:solidFill>
                  <a:schemeClr val="tx1"/>
                </a:solidFill>
                <a:effectLst/>
                <a:latin typeface="Arial" pitchFamily="-107" charset="0"/>
              </a:rPr>
              <a:t>accomplishing. Read about projects in your own community and across the globe, and be inspired by the positive change we’re creating. Of course, we</a:t>
            </a:r>
            <a:r>
              <a:rPr lang="en-US" sz="1200" b="0" i="0" kern="1200" baseline="0" dirty="0" smtClean="0">
                <a:solidFill>
                  <a:schemeClr val="tx1"/>
                </a:solidFill>
                <a:effectLst/>
                <a:latin typeface="Arial" pitchFamily="-107" charset="0"/>
              </a:rPr>
              <a:t> encourage you to p</a:t>
            </a:r>
            <a:r>
              <a:rPr lang="en-US" sz="1200" b="0" i="0" kern="1200" dirty="0" smtClean="0">
                <a:solidFill>
                  <a:schemeClr val="tx1"/>
                </a:solidFill>
                <a:effectLst/>
                <a:latin typeface="Arial" pitchFamily="-107" charset="0"/>
              </a:rPr>
              <a:t>romote your own projects in Showcase</a:t>
            </a:r>
            <a:r>
              <a:rPr lang="en-US" sz="1200" b="0" i="0" kern="1200" baseline="0" dirty="0" smtClean="0">
                <a:solidFill>
                  <a:schemeClr val="tx1"/>
                </a:solidFill>
                <a:effectLst/>
                <a:latin typeface="Arial" pitchFamily="-107" charset="0"/>
              </a:rPr>
              <a:t> - </a:t>
            </a:r>
            <a:r>
              <a:rPr lang="en-US" sz="1200" b="0" i="0" kern="1200" dirty="0" smtClean="0">
                <a:solidFill>
                  <a:schemeClr val="tx1"/>
                </a:solidFill>
                <a:effectLst/>
                <a:latin typeface="Arial" pitchFamily="-107" charset="0"/>
              </a:rPr>
              <a:t> it's the easiest way to share your project with the Rotary world and the public. </a:t>
            </a:r>
            <a:r>
              <a:rPr lang="en-US" sz="1200" kern="1200" dirty="0" smtClean="0">
                <a:solidFill>
                  <a:schemeClr val="tx1"/>
                </a:solidFill>
                <a:effectLst/>
                <a:latin typeface="Arial" pitchFamily="-107" charset="0"/>
              </a:rPr>
              <a:t>[click]</a:t>
            </a:r>
            <a:r>
              <a:rPr lang="en-US" sz="1200" kern="1200" baseline="0" dirty="0" smtClean="0">
                <a:solidFill>
                  <a:schemeClr val="tx1"/>
                </a:solidFill>
                <a:effectLst/>
                <a:latin typeface="Arial" pitchFamily="-107" charset="0"/>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i="0" kern="1200" baseline="0" dirty="0" smtClean="0">
              <a:solidFill>
                <a:schemeClr val="tx1"/>
              </a:solidFill>
              <a:effectLst/>
              <a:latin typeface="Arial" pitchFamily="-107" charset="0"/>
              <a:ea typeface="ヒラギノ角ゴ Pro W3" pitchFamily="-107" charset="-128"/>
              <a:cs typeface="ヒラギノ角ゴ Pro W3" pitchFamily="-107" charset="-128"/>
            </a:endParaRPr>
          </a:p>
          <a:p>
            <a:endParaRPr lang="en-US" dirty="0"/>
          </a:p>
        </p:txBody>
      </p:sp>
    </p:spTree>
    <p:extLst>
      <p:ext uri="{BB962C8B-B14F-4D97-AF65-F5344CB8AC3E}">
        <p14:creationId xmlns:p14="http://schemas.microsoft.com/office/powerpoint/2010/main" val="2182395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dirty="0" smtClean="0">
                <a:solidFill>
                  <a:schemeClr val="tx1"/>
                </a:solidFill>
                <a:latin typeface="Arial" pitchFamily="-107" charset="0"/>
                <a:ea typeface="ヒラギノ角ゴ Pro W3" pitchFamily="-107" charset="-128"/>
                <a:cs typeface="ヒラギノ角ゴ Pro W3" pitchFamily="-107" charset="-128"/>
              </a:rPr>
              <a:t>The </a:t>
            </a:r>
            <a:r>
              <a:rPr lang="en-US" sz="1200" b="1" i="0" kern="1200" dirty="0" smtClean="0">
                <a:solidFill>
                  <a:schemeClr val="tx1"/>
                </a:solidFill>
                <a:latin typeface="Arial" pitchFamily="-107" charset="0"/>
                <a:ea typeface="ヒラギノ角ゴ Pro W3" pitchFamily="-107" charset="-128"/>
                <a:cs typeface="ヒラギノ角ゴ Pro W3" pitchFamily="-107" charset="-128"/>
              </a:rPr>
              <a:t>SUPPORT A PROJECT </a:t>
            </a:r>
            <a:r>
              <a:rPr lang="en-US" sz="1200" i="0" kern="1200" dirty="0" smtClean="0">
                <a:solidFill>
                  <a:schemeClr val="tx1"/>
                </a:solidFill>
                <a:latin typeface="Arial" pitchFamily="-107" charset="0"/>
                <a:ea typeface="ヒラギノ角ゴ Pro W3" pitchFamily="-107" charset="-128"/>
                <a:cs typeface="ヒラギノ角ゴ Pro W3" pitchFamily="-107" charset="-128"/>
              </a:rPr>
              <a:t>link </a:t>
            </a:r>
            <a:r>
              <a:rPr lang="en-US" sz="1200" i="0" kern="1200" baseline="0" dirty="0" smtClean="0">
                <a:solidFill>
                  <a:schemeClr val="tx1"/>
                </a:solidFill>
                <a:latin typeface="Arial" pitchFamily="-107" charset="0"/>
                <a:ea typeface="ヒラギノ角ゴ Pro W3" pitchFamily="-107" charset="-128"/>
                <a:cs typeface="ヒラギノ角ゴ Pro W3" pitchFamily="-107" charset="-128"/>
              </a:rPr>
              <a:t>will take you to another of our great online tools – </a:t>
            </a:r>
            <a:r>
              <a:rPr lang="en-US" sz="1200" b="1" i="0" kern="1200" baseline="0" dirty="0" smtClean="0">
                <a:solidFill>
                  <a:schemeClr val="tx1"/>
                </a:solidFill>
                <a:latin typeface="Arial" pitchFamily="-107" charset="0"/>
                <a:ea typeface="ヒラギノ角ゴ Pro W3" pitchFamily="-107" charset="-128"/>
                <a:cs typeface="ヒラギノ角ゴ Pro W3" pitchFamily="-107" charset="-128"/>
              </a:rPr>
              <a:t>Ideas</a:t>
            </a:r>
            <a:r>
              <a:rPr lang="en-US" sz="1200" i="0" kern="1200" baseline="0" dirty="0" smtClean="0">
                <a:solidFill>
                  <a:schemeClr val="tx1"/>
                </a:solidFill>
                <a:latin typeface="Arial" pitchFamily="-107" charset="0"/>
                <a:ea typeface="ヒラギノ角ゴ Pro W3" pitchFamily="-107" charset="-128"/>
                <a:cs typeface="ヒラギノ角ゴ Pro W3" pitchFamily="-107" charset="-128"/>
              </a:rPr>
              <a:t>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lang="en-US" sz="1200" i="0" kern="1200" baseline="0" dirty="0" smtClean="0">
              <a:solidFill>
                <a:schemeClr val="tx1"/>
              </a:solidFill>
              <a:effectLst/>
              <a:latin typeface="Arial" pitchFamily="-107" charset="0"/>
              <a:ea typeface="ヒラギノ角ゴ Pro W3" pitchFamily="-107" charset="-128"/>
              <a:cs typeface="ヒラギノ角ゴ Pro W3" pitchFamily="-107" charset="-128"/>
            </a:endParaRPr>
          </a:p>
          <a:p>
            <a:endParaRPr lang="en-US" sz="1200" i="0" kern="1200" baseline="0" dirty="0" smtClean="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29</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Rotary’s leadership team reflects the diverse cultures and occupations of our more than 1.2 million members around the world. Whether helping to develop Rotary policy, providing financial support, managing a global staff, or advancing Rotary’s strategic plan, each member of the team is dedicated to helping our volunteers connect, communicate, and take action to create positive change.</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[click]</a:t>
            </a:r>
            <a:endParaRPr lang="en-US"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endParaRPr lang="de-CH"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b="1" i="0" kern="1200" dirty="0" smtClean="0">
                <a:solidFill>
                  <a:schemeClr val="tx1"/>
                </a:solidFill>
                <a:effectLst/>
                <a:latin typeface="Arial" pitchFamily="-107" charset="0"/>
                <a:ea typeface="ヒラギノ角ゴ Pro W3" pitchFamily="-107" charset="-128"/>
                <a:cs typeface="ヒラギノ角ゴ Pro W3" pitchFamily="-107" charset="-128"/>
              </a:rPr>
              <a:t>Rotary’s president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presides over the Board of Directors and is elected to a one-year term.</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[click]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The </a:t>
            </a:r>
            <a:r>
              <a:rPr lang="en-GB" sz="1200" b="1" kern="1200" dirty="0" smtClean="0">
                <a:solidFill>
                  <a:schemeClr val="tx1"/>
                </a:solidFill>
                <a:effectLst/>
                <a:latin typeface="Arial" pitchFamily="-107" charset="0"/>
                <a:ea typeface="ヒラギノ角ゴ Pro W3" pitchFamily="-107" charset="-128"/>
                <a:cs typeface="ヒラギノ角ゴ Pro W3" pitchFamily="-107" charset="-128"/>
              </a:rPr>
              <a:t>RI president-elect </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is a Board member while preparing for his year in office. [click]</a:t>
            </a:r>
            <a:r>
              <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The </a:t>
            </a:r>
            <a:r>
              <a:rPr lang="en-GB" sz="1200" b="1" kern="1200" dirty="0" smtClean="0">
                <a:solidFill>
                  <a:schemeClr val="tx1"/>
                </a:solidFill>
                <a:effectLst/>
                <a:latin typeface="Arial" pitchFamily="-107" charset="0"/>
                <a:ea typeface="ヒラギノ角ゴ Pro W3" pitchFamily="-107" charset="-128"/>
                <a:cs typeface="ヒラギノ角ゴ Pro W3" pitchFamily="-107" charset="-128"/>
              </a:rPr>
              <a:t>Trustees of The Rotary Foundation </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are in charge of all matters concerning the Foundation. T</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he </a:t>
            </a:r>
            <a:r>
              <a:rPr lang="en-US" sz="1200" b="1" i="0" kern="1200" dirty="0" smtClean="0">
                <a:solidFill>
                  <a:schemeClr val="tx1"/>
                </a:solidFill>
                <a:effectLst/>
                <a:latin typeface="Arial" pitchFamily="-107" charset="0"/>
                <a:ea typeface="ヒラギノ角ゴ Pro W3" pitchFamily="-107" charset="-128"/>
                <a:cs typeface="ヒラギノ角ゴ Pro W3" pitchFamily="-107" charset="-128"/>
              </a:rPr>
              <a:t>Trustee Chair</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 is elected by the trustees and serves for one year.</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[click]</a:t>
            </a:r>
            <a:r>
              <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Our </a:t>
            </a:r>
            <a:r>
              <a:rPr lang="en-GB" sz="1200" b="1" kern="1200" dirty="0" smtClean="0">
                <a:solidFill>
                  <a:schemeClr val="tx1"/>
                </a:solidFill>
                <a:effectLst/>
                <a:latin typeface="Arial" pitchFamily="-107" charset="0"/>
                <a:ea typeface="ヒラギノ角ゴ Pro W3" pitchFamily="-107" charset="-128"/>
                <a:cs typeface="ヒラギノ角ゴ Pro W3" pitchFamily="-107" charset="-128"/>
              </a:rPr>
              <a:t>General Secretary </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is appointed by the RI Board and serves as the chief operating officer of RI and The Rotary Foundation.  As such, he is a member of, and reports to, both the RI Board and the Trustees.</a:t>
            </a:r>
            <a:r>
              <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At the same time, he is the head of the RI Secretariat, supervising all the operations of its various departments and sections. This includes the operations of the various Secretariat offices on different continents.</a:t>
            </a:r>
            <a:r>
              <a:rPr lang="en-GB"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p:txBody>
      </p:sp>
    </p:spTree>
    <p:extLst>
      <p:ext uri="{BB962C8B-B14F-4D97-AF65-F5344CB8AC3E}">
        <p14:creationId xmlns:p14="http://schemas.microsoft.com/office/powerpoint/2010/main" val="2494295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smtClean="0">
                <a:solidFill>
                  <a:schemeClr val="tx1"/>
                </a:solidFill>
                <a:effectLst/>
                <a:latin typeface="Arial" pitchFamily="-107" charset="0"/>
                <a:ea typeface="ヒラギノ角ゴ Pro W3" pitchFamily="-107" charset="-128"/>
                <a:cs typeface="ヒラギノ角ゴ Pro W3" pitchFamily="-107" charset="-128"/>
              </a:rPr>
              <a:t>Ideas</a:t>
            </a:r>
            <a:r>
              <a:rPr lang="en-US" sz="1200" b="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b="0" i="0" kern="1200" smtClean="0">
                <a:solidFill>
                  <a:schemeClr val="tx1"/>
                </a:solidFill>
                <a:effectLst/>
                <a:latin typeface="Arial" pitchFamily="-107" charset="0"/>
                <a:ea typeface="ヒラギノ角ゴ Pro W3" pitchFamily="-107" charset="-128"/>
                <a:cs typeface="ヒラギノ角ゴ Pro W3" pitchFamily="-107" charset="-128"/>
              </a:rPr>
              <a:t>helps your clubs</a:t>
            </a:r>
            <a:r>
              <a:rPr lang="en-US" sz="1200" b="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b="0" i="0" kern="1200" smtClean="0">
                <a:solidFill>
                  <a:schemeClr val="tx1"/>
                </a:solidFill>
                <a:effectLst/>
                <a:latin typeface="Arial" pitchFamily="-107" charset="0"/>
                <a:ea typeface="ヒラギノ角ゴ Pro W3" pitchFamily="-107" charset="-128"/>
                <a:cs typeface="ヒラギノ角ゴ Pro W3" pitchFamily="-107" charset="-128"/>
              </a:rPr>
              <a:t>connect with project partners and find support for your service project.  You can post service projects to help raise awareness and find project contributors by soliciting for funds, volunteers, resources and partnerships from Rotarians and non-Rotarians alike.  Other site visitors can browse projects in need of assistance; contribute time, money or resources or partner through the tool.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endParaRPr lang="en-US"/>
          </a:p>
        </p:txBody>
      </p:sp>
    </p:spTree>
    <p:extLst>
      <p:ext uri="{BB962C8B-B14F-4D97-AF65-F5344CB8AC3E}">
        <p14:creationId xmlns:p14="http://schemas.microsoft.com/office/powerpoint/2010/main" val="2527569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latin typeface="Arial" pitchFamily="-107" charset="0"/>
                <a:ea typeface="ヒラギノ角ゴ Pro W3" pitchFamily="-107" charset="-128"/>
                <a:cs typeface="ヒラギノ角ゴ Pro W3" pitchFamily="-107" charset="-128"/>
              </a:rPr>
              <a:t>Another important section of My Rotary is </a:t>
            </a:r>
            <a:r>
              <a:rPr lang="en-US" sz="1200" b="1" i="0" kern="1200" smtClean="0">
                <a:solidFill>
                  <a:schemeClr val="tx1"/>
                </a:solidFill>
                <a:latin typeface="Arial" pitchFamily="-107" charset="0"/>
                <a:ea typeface="ヒラギノ角ゴ Pro W3" pitchFamily="-107" charset="-128"/>
                <a:cs typeface="ヒラギノ角ゴ Pro W3" pitchFamily="-107" charset="-128"/>
              </a:rPr>
              <a:t>Learning and Reference</a:t>
            </a:r>
            <a:r>
              <a:rPr lang="en-US" sz="1200" i="0" kern="1200" smtClean="0">
                <a:solidFill>
                  <a:schemeClr val="tx1"/>
                </a:solidFill>
                <a:latin typeface="Arial" pitchFamily="-107" charset="0"/>
                <a:ea typeface="ヒラギノ角ゴ Pro W3" pitchFamily="-107" charset="-128"/>
                <a:cs typeface="ヒラギノ角ゴ Pro W3" pitchFamily="-107" charset="-128"/>
              </a:rPr>
              <a:t>, </a:t>
            </a:r>
            <a:r>
              <a:rPr lang="en-US" baseline="0" smtClean="0"/>
              <a:t>which is where you can access all of the training information by role or by topic and other materials for reference such as the Official Directory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baseline="0" smtClean="0"/>
              <a:t>and the Manual of Procedure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baseline="0" smtClean="0"/>
              <a:t>In the same section, you will useful courses in the Learning Center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baseline="0" smtClean="0"/>
              <a:t>, and webinars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baseline="0" smtClean="0"/>
              <a:t>you can register or listen to.</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 [click]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CH" sz="1200" i="0" kern="1200" smtClean="0">
              <a:solidFill>
                <a:schemeClr val="tx1"/>
              </a:solidFill>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effectLst/>
                <a:latin typeface="Arial" pitchFamily="-107" charset="0"/>
                <a:ea typeface="ヒラギノ角ゴ Pro W3" pitchFamily="-107" charset="-128"/>
                <a:cs typeface="ヒラギノ角ゴ Pro W3" pitchFamily="-107" charset="-128"/>
              </a:rPr>
              <a:t>Go to the </a:t>
            </a:r>
            <a:r>
              <a:rPr lang="en-US" sz="1200" b="1" i="0" kern="1200" smtClean="0">
                <a:solidFill>
                  <a:schemeClr val="tx1"/>
                </a:solidFill>
                <a:effectLst/>
                <a:latin typeface="Arial" pitchFamily="-107" charset="0"/>
                <a:ea typeface="ヒラギノ角ゴ Pro W3" pitchFamily="-107" charset="-128"/>
                <a:cs typeface="ヒラギノ角ゴ Pro W3" pitchFamily="-107" charset="-128"/>
              </a:rPr>
              <a:t>Document Center</a:t>
            </a:r>
            <a:r>
              <a:rPr lang="en-US" sz="1200" b="0" i="0" kern="120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b="0" i="0" kern="1200" smtClean="0">
                <a:solidFill>
                  <a:schemeClr val="tx1"/>
                </a:solidFill>
                <a:effectLst/>
                <a:latin typeface="Arial" pitchFamily="-107" charset="0"/>
                <a:ea typeface="ヒラギノ角ゴ Pro W3" pitchFamily="-107" charset="-128"/>
                <a:cs typeface="ヒラギノ角ゴ Pro W3" pitchFamily="-107" charset="-128"/>
              </a:rPr>
              <a:t> </a:t>
            </a:r>
            <a:endParaRPr lang="fr-CH" sz="1200" i="0" kern="1200" smtClean="0">
              <a:solidFill>
                <a:schemeClr val="tx1"/>
              </a:solidFill>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31</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…to browse and download for free many of the forms, training manuals</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and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information sheets</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that are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produced by Rotary.</a:t>
            </a:r>
            <a:endParaRPr lang="fr-BE"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You can search by </a:t>
            </a:r>
            <a:r>
              <a:rPr lang="en-US" sz="1200" b="1" i="0" u="sng" kern="1200" dirty="0" smtClean="0">
                <a:solidFill>
                  <a:schemeClr val="tx1"/>
                </a:solidFill>
                <a:effectLst/>
                <a:latin typeface="Arial" pitchFamily="-107" charset="0"/>
                <a:ea typeface="ヒラギノ角ゴ Pro W3" pitchFamily="-107" charset="-128"/>
                <a:cs typeface="ヒラギノ角ゴ Pro W3" pitchFamily="-107" charset="-128"/>
              </a:rPr>
              <a:t>topic</a:t>
            </a:r>
            <a:r>
              <a:rPr lang="en-US" sz="1200" b="0" i="0" u="sng" kern="1200" dirty="0" smtClean="0">
                <a:solidFill>
                  <a:schemeClr val="tx1"/>
                </a:solidFill>
                <a:effectLst/>
                <a:latin typeface="Arial" pitchFamily="-107" charset="0"/>
                <a:ea typeface="ヒラギノ角ゴ Pro W3" pitchFamily="-107" charset="-128"/>
                <a:cs typeface="ヒラギノ角ゴ Pro W3" pitchFamily="-107" charset="-128"/>
              </a:rPr>
              <a:t>,</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 simply by clicking on the section you are interested in, such as:</a:t>
            </a:r>
            <a:endParaRPr lang="fr-BE"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Club Administration</a:t>
            </a:r>
            <a:endParaRPr lang="fr-BE"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Financials</a:t>
            </a:r>
            <a:endParaRPr lang="fr-BE"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Giving</a:t>
            </a:r>
            <a:endParaRPr lang="fr-BE"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Grants</a:t>
            </a:r>
            <a:endParaRPr lang="fr-BE"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Marketing/Public Relations</a:t>
            </a:r>
            <a:endParaRPr lang="fr-BE"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Training</a:t>
            </a:r>
          </a:p>
          <a:p>
            <a:pPr marL="0" indent="0">
              <a:buFont typeface="Arial" pitchFamily="34" charset="0"/>
              <a:buNone/>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lang="en-US"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endParaRPr lang="en-US"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You can also search by </a:t>
            </a:r>
            <a:r>
              <a:rPr lang="en-US" sz="1200" b="1" i="0" u="sng" kern="1200" dirty="0" smtClean="0">
                <a:solidFill>
                  <a:schemeClr val="tx1"/>
                </a:solidFill>
                <a:effectLst/>
                <a:latin typeface="Arial" pitchFamily="-107" charset="0"/>
                <a:ea typeface="ヒラギノ角ゴ Pro W3" pitchFamily="-107" charset="-128"/>
                <a:cs typeface="ヒラギノ角ゴ Pro W3" pitchFamily="-107" charset="-128"/>
              </a:rPr>
              <a:t>category</a:t>
            </a:r>
            <a:r>
              <a:rPr lang="en-US" sz="1200" b="0" i="0" u="none" kern="1200" dirty="0" smtClean="0">
                <a:solidFill>
                  <a:schemeClr val="tx1"/>
                </a:solidFill>
                <a:effectLst/>
                <a:latin typeface="Arial" pitchFamily="-107" charset="0"/>
                <a:ea typeface="ヒラギノ角ゴ Pro W3" pitchFamily="-107" charset="-128"/>
                <a:cs typeface="ヒラギノ角ゴ Pro W3" pitchFamily="-107" charset="-128"/>
              </a:rPr>
              <a:t>,</a:t>
            </a:r>
            <a:r>
              <a:rPr lang="en-US" sz="1200" b="0" i="0" u="none" kern="1200" baseline="0" dirty="0" smtClean="0">
                <a:solidFill>
                  <a:schemeClr val="tx1"/>
                </a:solidFill>
                <a:effectLst/>
                <a:latin typeface="Arial" pitchFamily="-107" charset="0"/>
                <a:ea typeface="ヒラギノ角ゴ Pro W3" pitchFamily="-107" charset="-128"/>
                <a:cs typeface="ヒラギノ角ゴ Pro W3" pitchFamily="-107" charset="-128"/>
              </a:rPr>
              <a:t> just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by selecting one of the 33 categories from the drop-down search menu under the arrow. </a:t>
            </a:r>
          </a:p>
          <a:p>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Categories such as:</a:t>
            </a:r>
            <a:r>
              <a:rPr lang="fr-BE"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Areas of focus, Awards, Club Administration, Grants, History, Social Media, Training and Travel Services.</a:t>
            </a:r>
            <a:endParaRPr lang="fr-BE"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endParaRPr lang="en-US"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Of course you can also just use the </a:t>
            </a:r>
            <a:r>
              <a:rPr lang="en-US" sz="1200" b="1" i="0" u="sng" kern="1200" dirty="0" smtClean="0">
                <a:solidFill>
                  <a:schemeClr val="tx1"/>
                </a:solidFill>
                <a:effectLst/>
                <a:latin typeface="Arial" pitchFamily="-107" charset="0"/>
                <a:ea typeface="ヒラギノ角ゴ Pro W3" pitchFamily="-107" charset="-128"/>
                <a:cs typeface="ヒラギノ角ゴ Pro W3" pitchFamily="-107" charset="-128"/>
              </a:rPr>
              <a:t>search box</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 to find documents by keyword or by publication name.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p>
          <a:p>
            <a:endParaRPr lang="fr-BE" dirty="0" smtClean="0"/>
          </a:p>
          <a:p>
            <a:r>
              <a:rPr lang="en-US" sz="1200" i="1"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fr-BE"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32</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latin typeface="Arial" pitchFamily="-107" charset="0"/>
                <a:ea typeface="ヒラギノ角ゴ Pro W3" pitchFamily="-107" charset="-128"/>
                <a:cs typeface="ヒラギノ角ゴ Pro W3" pitchFamily="-107" charset="-128"/>
              </a:rPr>
              <a:t>The third and most important</a:t>
            </a:r>
            <a:r>
              <a:rPr lang="en-US" sz="1200" i="0" kern="1200" baseline="0" smtClean="0">
                <a:solidFill>
                  <a:schemeClr val="tx1"/>
                </a:solidFill>
                <a:latin typeface="Arial" pitchFamily="-107" charset="0"/>
                <a:ea typeface="ヒラギノ角ゴ Pro W3" pitchFamily="-107" charset="-128"/>
                <a:cs typeface="ヒラギノ角ゴ Pro W3" pitchFamily="-107" charset="-128"/>
              </a:rPr>
              <a:t> section of My Rotary for you a</a:t>
            </a:r>
            <a:r>
              <a:rPr lang="en-US" sz="1200" i="0" kern="1200" smtClean="0">
                <a:solidFill>
                  <a:schemeClr val="tx1"/>
                </a:solidFill>
                <a:latin typeface="Arial" pitchFamily="-107" charset="0"/>
                <a:ea typeface="ヒラギノ角ゴ Pro W3" pitchFamily="-107" charset="-128"/>
                <a:cs typeface="ヒラギノ角ゴ Pro W3" pitchFamily="-107" charset="-128"/>
              </a:rPr>
              <a:t>s a club officer is</a:t>
            </a:r>
            <a:r>
              <a:rPr lang="en-US" sz="1200" i="0" kern="1200" baseline="0" smtClean="0">
                <a:solidFill>
                  <a:schemeClr val="tx1"/>
                </a:solidFill>
                <a:latin typeface="Arial" pitchFamily="-107" charset="0"/>
                <a:ea typeface="ヒラギノ角ゴ Pro W3" pitchFamily="-107" charset="-128"/>
                <a:cs typeface="ヒラギノ角ゴ Pro W3" pitchFamily="-107" charset="-128"/>
              </a:rPr>
              <a:t> </a:t>
            </a:r>
            <a:r>
              <a:rPr lang="en-US" sz="1200" b="1" i="0" kern="1200" baseline="0" smtClean="0">
                <a:solidFill>
                  <a:schemeClr val="tx1"/>
                </a:solidFill>
                <a:latin typeface="Arial" pitchFamily="-107" charset="0"/>
                <a:ea typeface="ヒラギノ角ゴ Pro W3" pitchFamily="-107" charset="-128"/>
                <a:cs typeface="ヒラギノ角ゴ Pro W3" pitchFamily="-107" charset="-128"/>
              </a:rPr>
              <a:t>Manage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baseline="0" smtClean="0">
              <a:solidFill>
                <a:schemeClr val="tx1"/>
              </a:solidFill>
              <a:effectLst/>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WHY IS THIS SO IMPORTANT FOR YOU?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baseline="0" smtClean="0">
              <a:solidFill>
                <a:schemeClr val="tx1"/>
              </a:solidFill>
              <a:effectLst/>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It is </a:t>
            </a:r>
            <a:r>
              <a:rPr lang="en-US" sz="1200" i="0" kern="1200" baseline="0" smtClean="0">
                <a:solidFill>
                  <a:schemeClr val="tx1"/>
                </a:solidFill>
                <a:latin typeface="Arial" pitchFamily="-107" charset="0"/>
                <a:ea typeface="ヒラギノ角ゴ Pro W3" pitchFamily="-107" charset="-128"/>
                <a:cs typeface="ヒラギノ角ゴ Pro W3" pitchFamily="-107" charset="-128"/>
              </a:rPr>
              <a:t>where </a:t>
            </a:r>
            <a:r>
              <a:rPr lang="en-US" sz="1200" i="0" kern="1200" smtClean="0">
                <a:solidFill>
                  <a:schemeClr val="tx1"/>
                </a:solidFill>
                <a:latin typeface="Arial" pitchFamily="-107" charset="0"/>
                <a:ea typeface="ヒラギノ角ゴ Pro W3" pitchFamily="-107" charset="-128"/>
                <a:cs typeface="ヒラギノ角ゴ Pro W3" pitchFamily="-107" charset="-128"/>
              </a:rPr>
              <a:t>you will find all the tools to administer your club!</a:t>
            </a:r>
            <a:r>
              <a:rPr lang="en-US" sz="1200" i="0" kern="1200" baseline="0" smtClean="0">
                <a:solidFill>
                  <a:schemeClr val="tx1"/>
                </a:solidFill>
                <a:latin typeface="Arial" pitchFamily="-107" charset="0"/>
                <a:ea typeface="ヒラギノ角ゴ Pro W3" pitchFamily="-107" charset="-128"/>
                <a:cs typeface="ヒラギノ角ゴ Pro W3" pitchFamily="-107" charset="-128"/>
              </a:rPr>
              <a:t> (</a:t>
            </a:r>
            <a:r>
              <a:rPr lang="en-US" sz="1200" i="0" kern="1200" smtClean="0">
                <a:solidFill>
                  <a:schemeClr val="tx1"/>
                </a:solidFill>
                <a:latin typeface="Arial" pitchFamily="-107" charset="0"/>
                <a:ea typeface="ヒラギノ角ゴ Pro W3" pitchFamily="-107" charset="-128"/>
                <a:cs typeface="ヒラギノ角ゴ Pro W3" pitchFamily="-107" charset="-128"/>
              </a:rPr>
              <a:t>in the section </a:t>
            </a:r>
            <a:r>
              <a:rPr lang="en-US" sz="1200" b="1" i="0" kern="1200" smtClean="0">
                <a:solidFill>
                  <a:schemeClr val="tx1"/>
                </a:solidFill>
                <a:latin typeface="Arial" pitchFamily="-107" charset="0"/>
                <a:ea typeface="ヒラギノ角ゴ Pro W3" pitchFamily="-107" charset="-128"/>
                <a:cs typeface="ヒラギノ角ゴ Pro W3" pitchFamily="-107" charset="-128"/>
              </a:rPr>
              <a:t>Club Administration</a:t>
            </a:r>
            <a:r>
              <a:rPr lang="en-US" sz="1200" i="0" kern="1200" smtClean="0">
                <a:solidFill>
                  <a:schemeClr val="tx1"/>
                </a:solidFill>
                <a:latin typeface="Arial" pitchFamily="-107" charset="0"/>
                <a:ea typeface="ヒラギノ角ゴ Pro W3" pitchFamily="-107" charset="-128"/>
                <a:cs typeface="ヒラギノ角ゴ Pro W3" pitchFamily="-107" charset="-128"/>
              </a:rPr>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p>
          <a:p>
            <a:endParaRPr lang="en-US" smtClean="0"/>
          </a:p>
          <a:p>
            <a:endParaRPr lang="de-CH" b="1" baseline="0" smtClean="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33</a:t>
            </a:fld>
            <a:endParaRPr lang="en-US"/>
          </a:p>
        </p:txBody>
      </p:sp>
    </p:spTree>
    <p:extLst>
      <p:ext uri="{BB962C8B-B14F-4D97-AF65-F5344CB8AC3E}">
        <p14:creationId xmlns:p14="http://schemas.microsoft.com/office/powerpoint/2010/main" val="2272389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In </a:t>
            </a:r>
            <a:r>
              <a:rPr lang="de-CH" b="1" dirty="0" smtClean="0"/>
              <a:t>Club Administration</a:t>
            </a:r>
            <a:r>
              <a:rPr lang="de-CH" dirty="0" smtClean="0"/>
              <a:t>,</a:t>
            </a:r>
            <a:r>
              <a:rPr lang="de-CH" baseline="0" dirty="0" smtClean="0"/>
              <a:t> you will see a list of links to tools, information and reports.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CH" baseline="0" dirty="0" smtClean="0"/>
              <a:t>Let’s go over the most </a:t>
            </a:r>
            <a:r>
              <a:rPr lang="en-US" baseline="0" noProof="0" dirty="0" smtClean="0"/>
              <a:t>important</a:t>
            </a:r>
            <a:r>
              <a:rPr lang="de-CH" baseline="0" dirty="0" smtClean="0"/>
              <a:t> items and explain what you can do with them. </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Under </a:t>
            </a:r>
            <a:r>
              <a:rPr lang="en-US" b="1" dirty="0" smtClean="0"/>
              <a:t>ADD/EDIT/REMOVE</a:t>
            </a:r>
            <a:r>
              <a:rPr lang="en-US" b="0" dirty="0" smtClean="0"/>
              <a:t>, where you</a:t>
            </a:r>
            <a:r>
              <a:rPr lang="en-US" b="0" baseline="0" dirty="0" smtClean="0"/>
              <a:t> will find </a:t>
            </a:r>
            <a:r>
              <a:rPr lang="en-US" dirty="0" smtClean="0"/>
              <a:t>the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b="1" dirty="0" smtClean="0"/>
              <a:t>Add/edit/remove member </a:t>
            </a:r>
            <a:r>
              <a:rPr lang="en-US" baseline="0" dirty="0" smtClean="0"/>
              <a:t>button, which will take you the official club membership list.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baseline="0" dirty="0" smtClean="0"/>
              <a:t>Next to the name of every member, you will see three buttons: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de-CH" b="1" baseline="0" dirty="0" smtClean="0"/>
              <a:t>View, Edit, and Terminate</a:t>
            </a:r>
            <a:r>
              <a:rPr lang="de-CH" baseline="0" dirty="0" smtClean="0"/>
              <a:t>. Click on these buttons to view a member’s record, edit it, or terminate the person’s membership in your club respectively.</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b="0" baseline="0" dirty="0" smtClean="0"/>
              <a:t>The</a:t>
            </a:r>
            <a:r>
              <a:rPr lang="en-US" b="1" baseline="0" dirty="0" smtClean="0"/>
              <a:t> Add Members </a:t>
            </a:r>
            <a:r>
              <a:rPr lang="en-US" b="0" baseline="0" dirty="0" smtClean="0"/>
              <a:t>button at the top </a:t>
            </a:r>
            <a:r>
              <a:rPr lang="en-US" baseline="0" dirty="0" smtClean="0"/>
              <a:t>enables you to create new membership records for first-time Rotarians as well as transfer former members of another Rotary club to your club. If you know that a new member has been a Rotarian before, please always find his old record and add him to your club. This avoids duplicate records and ensures that the donation recognition and membership history stays with the Rotarian.</a:t>
            </a:r>
          </a:p>
          <a:p>
            <a:pPr marL="0" indent="0">
              <a:buFont typeface="+mj-lt"/>
              <a:buNone/>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34</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smtClean="0"/>
              <a:t>Clicking on </a:t>
            </a:r>
            <a:r>
              <a:rPr lang="en-US" b="1" baseline="0" smtClean="0"/>
              <a:t>Add/edit/remove club officers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baseline="0" smtClean="0"/>
              <a:t>shows us a list of current and incoming officers currently reported in the Rotary database.</a:t>
            </a:r>
          </a:p>
          <a:p>
            <a:endParaRPr lang="en-US" baseline="0" smtClean="0"/>
          </a:p>
          <a:p>
            <a:r>
              <a:rPr lang="en-US" baseline="0" smtClean="0"/>
              <a:t>By clicking on the </a:t>
            </a:r>
            <a:r>
              <a:rPr lang="en-US" b="1" baseline="0" smtClean="0"/>
              <a:t>Add Club Officers </a:t>
            </a:r>
            <a:r>
              <a:rPr lang="en-US" baseline="0" smtClean="0"/>
              <a:t>button at the top of the screen, you can assign club officer positions to members in your club. </a:t>
            </a:r>
          </a:p>
          <a:p>
            <a:endParaRPr lang="en-US" baseline="0" smtClean="0"/>
          </a:p>
          <a:p>
            <a:r>
              <a:rPr lang="en-US" baseline="0" smtClean="0"/>
              <a:t>Always ensure that both the current and incoming officers are updated in RI’s database and check that we have their correct contact details. </a:t>
            </a:r>
            <a:r>
              <a:rPr lang="en-US" b="1" baseline="0" smtClean="0"/>
              <a:t>Only club officers who are reported to RI will receive the correct access rights in My Rotary and receive important mailings from RI</a:t>
            </a:r>
            <a:r>
              <a:rPr lang="en-US" baseline="0" smtClean="0"/>
              <a:t>.</a:t>
            </a:r>
          </a:p>
          <a:p>
            <a:endParaRPr lang="de-CH" b="0" baseline="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b="0" baseline="0" smtClean="0"/>
              <a:t>In the example on screen, the club has </a:t>
            </a:r>
            <a:r>
              <a:rPr lang="de-CH" b="0" baseline="0" err="1" smtClean="0"/>
              <a:t>reported</a:t>
            </a:r>
            <a:r>
              <a:rPr lang="de-CH" b="0" baseline="0" smtClean="0"/>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de-CH" b="0" baseline="0" err="1" smtClean="0"/>
              <a:t>four</a:t>
            </a:r>
            <a:r>
              <a:rPr lang="de-CH" b="0" baseline="0" smtClean="0"/>
              <a:t> of its current officers, but still needs to report all its incoming </a:t>
            </a:r>
            <a:r>
              <a:rPr lang="de-CH" b="0" baseline="0" err="1" smtClean="0"/>
              <a:t>officers</a:t>
            </a:r>
            <a:r>
              <a:rPr lang="de-CH" b="0" baseline="0" smtClean="0"/>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de-CH" b="0" baseline="0" err="1" smtClean="0"/>
              <a:t>for</a:t>
            </a:r>
            <a:r>
              <a:rPr lang="de-CH" b="0" baseline="0" smtClean="0"/>
              <a:t> the next Rotary year. Please report your incoming officers as soon as they are </a:t>
            </a:r>
            <a:r>
              <a:rPr lang="de-CH" b="0" baseline="0" err="1" smtClean="0"/>
              <a:t>known</a:t>
            </a:r>
            <a:r>
              <a:rPr lang="de-CH" b="0" baseline="0" smtClean="0"/>
              <a:t>.</a:t>
            </a:r>
            <a:r>
              <a:rPr lang="en-US" b="0" baseline="0" smtClean="0"/>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35</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Still</a:t>
            </a:r>
            <a:r>
              <a:rPr lang="en-US" b="0" baseline="0" dirty="0" smtClean="0"/>
              <a:t> under the heading on the Club Administration page, you will also find the links to update your club’s meeting details, and change your club’s permanent mailing address and contact info.</a:t>
            </a:r>
          </a:p>
          <a:p>
            <a:endParaRPr lang="en-US" b="0" baseline="0" dirty="0" smtClean="0"/>
          </a:p>
          <a:p>
            <a:r>
              <a:rPr lang="en-US" sz="1200" b="0" i="0" kern="1200" dirty="0" smtClean="0">
                <a:solidFill>
                  <a:schemeClr val="tx1"/>
                </a:solidFill>
                <a:effectLst/>
              </a:rPr>
              <a:t>Please note that club contact information will be published in Rotary media, including the</a:t>
            </a:r>
            <a:r>
              <a:rPr lang="en-US" sz="1200" b="0" i="0" kern="1200" baseline="0" dirty="0" smtClean="0">
                <a:solidFill>
                  <a:schemeClr val="tx1"/>
                </a:solidFill>
                <a:effectLst/>
              </a:rPr>
              <a:t> </a:t>
            </a:r>
            <a:r>
              <a:rPr lang="en-US" sz="1200" b="0" i="0" kern="1200" dirty="0" smtClean="0">
                <a:solidFill>
                  <a:schemeClr val="tx1"/>
                </a:solidFill>
                <a:effectLst/>
              </a:rPr>
              <a:t>Club Locator on the Rotary website. Club officer information, on the other hand, will be published in the Official Directory, which is only accessible to Rotarians.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endParaRPr lang="fr-CH" baseline="0" dirty="0" smtClean="0"/>
          </a:p>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36</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section under Club</a:t>
            </a:r>
            <a:r>
              <a:rPr lang="en-US" baseline="0" dirty="0" smtClean="0"/>
              <a:t> Administration is the </a:t>
            </a:r>
            <a:r>
              <a:rPr lang="en-US" b="1" baseline="0" dirty="0" smtClean="0"/>
              <a:t>Semiannual Dues or SAR </a:t>
            </a:r>
            <a:r>
              <a:rPr lang="en-US" b="0" baseline="0" dirty="0" smtClean="0"/>
              <a:t>section</a:t>
            </a:r>
            <a:r>
              <a:rPr lang="en-US" baseline="0" dirty="0" smtClean="0"/>
              <a:t>. SAR stands for Semi-Annual report, which is used for calculating and paying membership dues to Rotary.</a:t>
            </a:r>
          </a:p>
          <a:p>
            <a:endParaRPr lang="en-US" baseline="0" dirty="0" smtClean="0"/>
          </a:p>
          <a:p>
            <a:r>
              <a:rPr lang="en-US" baseline="0" dirty="0" smtClean="0"/>
              <a:t>Club officers receive an electronic copy of the semiannual report in early July and January, and some club secretaries may also still receive a paper copy if they have chosen this option on the Rotary website.</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rPr>
              <a:t>Click on the </a:t>
            </a:r>
            <a:r>
              <a:rPr lang="en-US" sz="1200" b="1" kern="1200" dirty="0" smtClean="0">
                <a:solidFill>
                  <a:schemeClr val="tx1"/>
                </a:solidFill>
                <a:effectLst/>
              </a:rPr>
              <a:t>Pay semiannual dues </a:t>
            </a:r>
            <a:r>
              <a:rPr lang="en-US" sz="1200" kern="1200" dirty="0" smtClean="0">
                <a:solidFill>
                  <a:schemeClr val="tx1"/>
                </a:solidFill>
                <a:effectLst/>
              </a:rPr>
              <a:t>[click]</a:t>
            </a:r>
            <a:r>
              <a:rPr lang="en-US" sz="1200" kern="1200" baseline="0" dirty="0" smtClean="0">
                <a:solidFill>
                  <a:schemeClr val="tx1"/>
                </a:solidFill>
                <a:effectLst/>
              </a:rPr>
              <a:t> </a:t>
            </a:r>
            <a:r>
              <a:rPr lang="en-US" sz="1200" b="0" kern="1200" baseline="0" dirty="0" smtClean="0">
                <a:solidFill>
                  <a:schemeClr val="tx1"/>
                </a:solidFill>
                <a:effectLst/>
              </a:rPr>
              <a:t>see the outstanding balance and </a:t>
            </a:r>
            <a:r>
              <a:rPr lang="en-US" sz="1200" b="0" kern="1200" dirty="0" smtClean="0">
                <a:solidFill>
                  <a:schemeClr val="tx1"/>
                </a:solidFill>
                <a:effectLst/>
              </a:rPr>
              <a:t>pay the </a:t>
            </a:r>
            <a:r>
              <a:rPr lang="en-US" sz="1200" kern="1200" dirty="0" smtClean="0">
                <a:solidFill>
                  <a:schemeClr val="tx1"/>
                </a:solidFill>
                <a:effectLst/>
              </a:rPr>
              <a:t>club's semiannual dues online with a credit card. [c</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a:p>
            <a:endParaRPr lang="en-US" b="1" baseline="0" dirty="0" smtClean="0"/>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37</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baseline="0" smtClean="0">
                <a:solidFill>
                  <a:schemeClr val="tx1"/>
                </a:solidFill>
                <a:effectLst/>
                <a:latin typeface="Arial" pitchFamily="-107" charset="0"/>
                <a:ea typeface="ヒラギノ角ゴ Pro W3" pitchFamily="-107" charset="-128"/>
                <a:cs typeface="ヒラギノ角ゴ Pro W3" pitchFamily="-107" charset="-128"/>
              </a:rPr>
              <a:t>Clicking on </a:t>
            </a:r>
            <a:r>
              <a:rPr lang="en-US" sz="1200" b="1" kern="1200" smtClean="0">
                <a:solidFill>
                  <a:schemeClr val="tx1"/>
                </a:solidFill>
                <a:effectLst/>
                <a:latin typeface="Arial" pitchFamily="-107" charset="0"/>
                <a:ea typeface="ヒラギノ角ゴ Pro W3" pitchFamily="-107" charset="-128"/>
                <a:cs typeface="ヒラギノ角ゴ Pro W3" pitchFamily="-107" charset="-128"/>
              </a:rPr>
              <a:t>Semiannual dues invoice</a:t>
            </a:r>
            <a:r>
              <a:rPr lang="en-US" sz="1200" b="0" kern="1200" smtClean="0">
                <a:solidFill>
                  <a:schemeClr val="tx1"/>
                </a:solidFill>
                <a:effectLst/>
                <a:latin typeface="Arial" pitchFamily="-107" charset="0"/>
                <a:ea typeface="ヒラギノ角ゴ Pro W3" pitchFamily="-107" charset="-128"/>
                <a:cs typeface="ヒラギノ角ゴ Pro W3" pitchFamily="-107" charset="-128"/>
              </a:rPr>
              <a:t>, enables</a:t>
            </a:r>
            <a:r>
              <a:rPr lang="en-US" sz="1200" b="0" kern="1200" baseline="0" smtClean="0">
                <a:solidFill>
                  <a:schemeClr val="tx1"/>
                </a:solidFill>
                <a:effectLst/>
                <a:latin typeface="Arial" pitchFamily="-107" charset="0"/>
                <a:ea typeface="ヒラギノ角ゴ Pro W3" pitchFamily="-107" charset="-128"/>
                <a:cs typeface="ヒラギノ角ゴ Pro W3" pitchFamily="-107" charset="-128"/>
              </a:rPr>
              <a:t> you to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download the actual semiannual dues invoice.</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b="0" kern="1200" smtClean="0">
                <a:solidFill>
                  <a:schemeClr val="tx1"/>
                </a:solidFill>
                <a:effectLst/>
                <a:latin typeface="Arial" pitchFamily="-107" charset="0"/>
                <a:ea typeface="ヒラギノ角ゴ Pro W3" pitchFamily="-107" charset="-128"/>
                <a:cs typeface="ヒラギノ角ゴ Pro W3" pitchFamily="-107" charset="-128"/>
              </a:rPr>
              <a:t>Click on the </a:t>
            </a:r>
            <a:r>
              <a:rPr lang="en-US" sz="1200" b="1" kern="1200" smtClean="0">
                <a:solidFill>
                  <a:schemeClr val="tx1"/>
                </a:solidFill>
                <a:effectLst/>
                <a:latin typeface="Arial" pitchFamily="-107" charset="0"/>
                <a:ea typeface="ヒラギノ角ゴ Pro W3" pitchFamily="-107" charset="-128"/>
                <a:cs typeface="ヒラギノ角ゴ Pro W3" pitchFamily="-107" charset="-128"/>
              </a:rPr>
              <a:t>SAR worksheet </a:t>
            </a:r>
            <a:r>
              <a:rPr lang="en-US" sz="1200" b="0" kern="1200" smtClean="0">
                <a:solidFill>
                  <a:schemeClr val="tx1"/>
                </a:solidFill>
                <a:effectLst/>
                <a:latin typeface="Arial" pitchFamily="-107" charset="0"/>
                <a:ea typeface="ヒラギノ角ゴ Pro W3" pitchFamily="-107" charset="-128"/>
                <a:cs typeface="ヒラギノ角ゴ Pro W3" pitchFamily="-107" charset="-128"/>
              </a:rPr>
              <a:t>to</a:t>
            </a:r>
            <a:r>
              <a:rPr lang="en-US" sz="1200" b="1" kern="1200" smtClean="0">
                <a:solidFill>
                  <a:schemeClr val="tx1"/>
                </a:solidFill>
                <a:effectLst/>
                <a:latin typeface="Arial" pitchFamily="-107" charset="0"/>
                <a:ea typeface="ヒラギノ角ゴ Pro W3" pitchFamily="-107" charset="-128"/>
                <a:cs typeface="ヒラギノ角ゴ Pro W3" pitchFamily="-107" charset="-128"/>
              </a:rPr>
              <a:t> </a:t>
            </a:r>
            <a:r>
              <a:rPr lang="en-US" sz="1200" b="0" kern="1200" smtClean="0">
                <a:solidFill>
                  <a:schemeClr val="tx1"/>
                </a:solidFill>
                <a:effectLst/>
                <a:latin typeface="Arial" pitchFamily="-107" charset="0"/>
                <a:ea typeface="ヒラギノ角ゴ Pro W3" pitchFamily="-107" charset="-128"/>
                <a:cs typeface="ヒラギノ角ゴ Pro W3" pitchFamily="-107" charset="-128"/>
              </a:rPr>
              <a:t>make any corrections and calculate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the amount payable</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for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semiannual dues.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r>
              <a:rPr lang="en-US" sz="1200" kern="1200" smtClean="0">
                <a:solidFill>
                  <a:schemeClr val="tx1"/>
                </a:solidFill>
                <a:effectLst/>
                <a:latin typeface="Arial" pitchFamily="-107" charset="0"/>
                <a:ea typeface="ヒラギノ角ゴ Pro W3" pitchFamily="-107" charset="-128"/>
                <a:cs typeface="ヒラギノ角ゴ Pro W3" pitchFamily="-107" charset="-128"/>
              </a:rPr>
              <a:t> </a:t>
            </a:r>
            <a:endParaRPr lang="fr-BE" sz="1200" kern="1200" smtClean="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38</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107" charset="0"/>
                <a:ea typeface="ヒラギノ角ゴ Pro W3" pitchFamily="-107" charset="-128"/>
                <a:cs typeface="ヒラギノ角ゴ Pro W3" pitchFamily="-107" charset="-128"/>
              </a:rPr>
              <a:t>In</a:t>
            </a:r>
            <a:r>
              <a:rPr lang="en-US" sz="1200" b="1" kern="1200" dirty="0" smtClean="0">
                <a:solidFill>
                  <a:schemeClr val="tx1"/>
                </a:solidFill>
                <a:effectLst/>
                <a:latin typeface="Arial" pitchFamily="-107" charset="0"/>
                <a:ea typeface="ヒラギノ角ゴ Pro W3" pitchFamily="-107" charset="-128"/>
                <a:cs typeface="ヒラギノ角ゴ Pro W3" pitchFamily="-107" charset="-128"/>
              </a:rPr>
              <a:t> Edit SAR preferences</a:t>
            </a:r>
            <a:r>
              <a:rPr lang="fr-BE" sz="1200" b="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fr-BE" sz="1200" b="0" kern="1200" baseline="0" dirty="0" err="1" smtClean="0">
                <a:solidFill>
                  <a:schemeClr val="tx1"/>
                </a:solidFill>
                <a:effectLst/>
                <a:latin typeface="Arial" pitchFamily="-107" charset="0"/>
                <a:ea typeface="ヒラギノ角ゴ Pro W3" pitchFamily="-107" charset="-128"/>
                <a:cs typeface="ヒラギノ角ゴ Pro W3" pitchFamily="-107" charset="-128"/>
              </a:rPr>
              <a:t>you</a:t>
            </a:r>
            <a:r>
              <a:rPr lang="fr-BE" sz="1200" b="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can choose not to receive a paper copy of your semiannual report. You will always receive the digital version via email and will also be able to access it online.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H"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We will look at the Semi Annual Report and change in the collection cycle in a few minutes.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endParaRPr lang="de-CH" sz="1200" kern="1200" dirty="0" smtClean="0">
              <a:solidFill>
                <a:schemeClr val="tx1"/>
              </a:solidFill>
              <a:effectLst/>
              <a:latin typeface="Arial" pitchFamily="-107" charset="0"/>
            </a:endParaRPr>
          </a:p>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39</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7724" y="4724127"/>
            <a:ext cx="4990166" cy="4792395"/>
          </a:xfrm>
        </p:spPr>
        <p:txBody>
          <a:bodyPr/>
          <a:lstStyle/>
          <a:p>
            <a:r>
              <a:rPr lang="en-US" sz="1200" kern="1200" smtClean="0">
                <a:solidFill>
                  <a:schemeClr val="tx1"/>
                </a:solidFill>
                <a:effectLst/>
                <a:latin typeface="Arial" pitchFamily="-107" charset="0"/>
                <a:ea typeface="ヒラギノ角ゴ Pro W3" pitchFamily="-107" charset="-128"/>
                <a:cs typeface="ヒラギノ角ゴ Pro W3" pitchFamily="-107" charset="-128"/>
              </a:rPr>
              <a:t>Rotary International offices form a global network of support for Rotarians worldwide. </a:t>
            </a:r>
            <a:r>
              <a:rPr lang="en-GB" sz="1200" kern="1200" smtClean="0">
                <a:solidFill>
                  <a:schemeClr val="tx1"/>
                </a:solidFill>
                <a:effectLst/>
                <a:latin typeface="Arial" pitchFamily="-107" charset="0"/>
                <a:ea typeface="ヒラギノ角ゴ Pro W3" pitchFamily="-107" charset="-128"/>
                <a:cs typeface="ヒラギノ角ゴ Pro W3" pitchFamily="-107" charset="-128"/>
              </a:rPr>
              <a:t>[click] </a:t>
            </a:r>
            <a:endParaRPr lang="en-US" sz="1200" kern="1200" smtClean="0">
              <a:solidFill>
                <a:schemeClr val="tx1"/>
              </a:solidFill>
              <a:effectLst/>
              <a:latin typeface="Arial" pitchFamily="-107" charset="0"/>
              <a:ea typeface="ヒラギノ角ゴ Pro W3" pitchFamily="-107" charset="-128"/>
              <a:cs typeface="ヒラギノ角ゴ Pro W3" pitchFamily="-107" charset="-128"/>
            </a:endParaRPr>
          </a:p>
          <a:p>
            <a:endParaRPr lang="en-GB" sz="1200" kern="120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smtClean="0">
                <a:solidFill>
                  <a:schemeClr val="tx1"/>
                </a:solidFill>
                <a:effectLst/>
                <a:latin typeface="Arial" pitchFamily="-107" charset="0"/>
                <a:ea typeface="ヒラギノ角ゴ Pro W3" pitchFamily="-107" charset="-128"/>
                <a:cs typeface="ヒラギノ角ゴ Pro W3" pitchFamily="-107" charset="-128"/>
              </a:rPr>
              <a:t>The World Headquarters of the RI Secretariat is located in Evanston, Illinois, USA; near the city of Chicago. [click] </a:t>
            </a:r>
          </a:p>
          <a:p>
            <a:endParaRPr lang="en-GB" sz="1200" kern="120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smtClean="0">
                <a:solidFill>
                  <a:schemeClr val="tx1"/>
                </a:solidFill>
                <a:effectLst/>
                <a:latin typeface="Arial" pitchFamily="-107" charset="0"/>
                <a:ea typeface="ヒラギノ角ゴ Pro W3" pitchFamily="-107" charset="-128"/>
                <a:cs typeface="ヒラギノ角ゴ Pro W3" pitchFamily="-107" charset="-128"/>
              </a:rPr>
              <a:t>In addition, there are several regional offices situated in various countries throughout the world. [click] </a:t>
            </a:r>
          </a:p>
          <a:p>
            <a:endParaRPr lang="en-GB" sz="1200" kern="120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smtClean="0">
                <a:solidFill>
                  <a:schemeClr val="tx1"/>
                </a:solidFill>
                <a:effectLst/>
                <a:latin typeface="Arial" pitchFamily="-107" charset="0"/>
                <a:ea typeface="ヒラギノ角ゴ Pro W3" pitchFamily="-107" charset="-128"/>
                <a:cs typeface="ヒラギノ角ゴ Pro W3" pitchFamily="-107" charset="-128"/>
              </a:rPr>
              <a:t>The Europe/Africa Office, in </a:t>
            </a:r>
            <a:r>
              <a:rPr lang="en-GB" sz="1200" kern="1200" smtClean="0">
                <a:solidFill>
                  <a:schemeClr val="tx1"/>
                </a:solidFill>
                <a:effectLst/>
                <a:latin typeface="Arial" pitchFamily="-107" charset="0"/>
                <a:ea typeface="ヒラギノ角ゴ Pro W3" pitchFamily="-107" charset="-128"/>
                <a:cs typeface="ヒラギノ角ゴ Pro W3" pitchFamily="-107" charset="-128"/>
              </a:rPr>
              <a:t>Zurich, Switzerland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(also known by its abbreviation </a:t>
            </a:r>
            <a:r>
              <a:rPr lang="en-US" sz="1200" b="0" kern="1200" smtClean="0">
                <a:solidFill>
                  <a:schemeClr val="tx1"/>
                </a:solidFill>
                <a:effectLst/>
                <a:latin typeface="Arial" pitchFamily="-107" charset="0"/>
                <a:ea typeface="ヒラギノ角ゴ Pro W3" pitchFamily="-107" charset="-128"/>
                <a:cs typeface="ヒラギノ角ゴ Pro W3" pitchFamily="-107" charset="-128"/>
              </a:rPr>
              <a:t>EAO</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a:t>
            </a:r>
            <a:r>
              <a:rPr lang="en-GB" sz="1200" kern="1200" smtClean="0">
                <a:solidFill>
                  <a:schemeClr val="tx1"/>
                </a:solidFill>
                <a:effectLst/>
                <a:latin typeface="Arial" pitchFamily="-107" charset="0"/>
                <a:ea typeface="ヒラギノ角ゴ Pro W3" pitchFamily="-107" charset="-128"/>
                <a:cs typeface="ヒラギノ角ゴ Pro W3" pitchFamily="-107" charset="-128"/>
              </a:rPr>
              <a:t> is the second-oldest RI Secretariat Office, established in 1925.  It is the largest of the International Offices. As its name indicates, it serves the clubs and districts in Europe and Africa. </a:t>
            </a:r>
          </a:p>
          <a:p>
            <a:endParaRPr lang="en-GB" sz="1200" kern="120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smtClean="0">
                <a:solidFill>
                  <a:schemeClr val="tx1"/>
                </a:solidFill>
                <a:effectLst/>
                <a:latin typeface="Arial" pitchFamily="-107" charset="0"/>
                <a:ea typeface="ヒラギノ角ゴ Pro W3" pitchFamily="-107" charset="-128"/>
                <a:cs typeface="ヒラギノ角ゴ Pro W3" pitchFamily="-107" charset="-128"/>
              </a:rPr>
              <a:t>The other RI regional offices are located in  Brazil , Argentina , India , Korea , Japan, and Australia.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smtClean="0">
                <a:solidFill>
                  <a:schemeClr val="tx1"/>
                </a:solidFill>
                <a:effectLst/>
                <a:latin typeface="Arial" pitchFamily="-107" charset="0"/>
                <a:ea typeface="ヒラギノ角ゴ Pro W3" pitchFamily="-107" charset="-128"/>
                <a:cs typeface="ヒラギノ角ゴ Pro W3" pitchFamily="-107" charset="-128"/>
              </a:rPr>
              <a:t>Besides them, there is another Rotary office in England, which serves the clubs and districts of Rotary in Great Britain &amp; Ireland. They have their own semi-autonomous structure within RI. [click]</a:t>
            </a:r>
          </a:p>
          <a:p>
            <a:endParaRPr lang="en-GB" sz="1200" kern="1200" smtClean="0">
              <a:solidFill>
                <a:schemeClr val="tx1"/>
              </a:solidFill>
              <a:effectLst/>
              <a:latin typeface="Arial" pitchFamily="-107" charset="0"/>
              <a:ea typeface="ヒラギノ角ゴ Pro W3" pitchFamily="-107" charset="-128"/>
              <a:cs typeface="ヒラギノ角ゴ Pro W3" pitchFamily="-107" charset="-128"/>
            </a:endParaRPr>
          </a:p>
          <a:p>
            <a:r>
              <a:rPr lang="de-CH" sz="1200" kern="120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smtClean="0">
              <a:solidFill>
                <a:schemeClr val="tx1"/>
              </a:solidFill>
              <a:effectLst/>
              <a:latin typeface="Arial" pitchFamily="-107" charset="0"/>
              <a:ea typeface="ヒラギノ角ゴ Pro W3" pitchFamily="-107" charset="-128"/>
              <a:cs typeface="ヒラギノ角ゴ Pro W3" pitchFamily="-107" charset="-128"/>
            </a:endParaRPr>
          </a:p>
          <a:p>
            <a:r>
              <a:rPr lang="de-CH" sz="1200" kern="120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Moving</a:t>
            </a:r>
            <a:r>
              <a:rPr lang="en-US" baseline="0" smtClean="0"/>
              <a:t> further down our list of useful club administration tools, forms and links, we come to the </a:t>
            </a:r>
            <a:r>
              <a:rPr lang="en-US" b="1" baseline="0" smtClean="0"/>
              <a:t>FORMS &amp; INSTRUCTIONS </a:t>
            </a:r>
            <a:r>
              <a:rPr lang="en-US" baseline="0" smtClean="0"/>
              <a:t>section.</a:t>
            </a:r>
          </a:p>
          <a:p>
            <a:endParaRPr lang="en-US" baseline="0" smtClean="0"/>
          </a:p>
          <a:p>
            <a:r>
              <a:rPr lang="en-US" smtClean="0"/>
              <a:t>Here you can</a:t>
            </a:r>
            <a:r>
              <a:rPr lang="en-US" baseline="0" smtClean="0"/>
              <a:t> </a:t>
            </a:r>
            <a:r>
              <a:rPr lang="en-US" smtClean="0"/>
              <a:t>find Frequently Asked</a:t>
            </a:r>
            <a:r>
              <a:rPr lang="en-US" baseline="0" smtClean="0"/>
              <a:t> Questions about Club &amp; District Administration, and a number of official forms you may need as a club.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40</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smtClean="0"/>
              <a:t>In addition to club administration tools, you can also find useful </a:t>
            </a:r>
            <a:r>
              <a:rPr lang="en-US" b="1" smtClean="0"/>
              <a:t>REPORTS </a:t>
            </a:r>
            <a:r>
              <a:rPr lang="en-US" b="0" baseline="0" smtClean="0"/>
              <a:t>i</a:t>
            </a:r>
            <a:r>
              <a:rPr lang="en-US" baseline="0" smtClean="0"/>
              <a:t>n the Manage section</a:t>
            </a:r>
            <a:r>
              <a:rPr lang="en-US" smtClean="0"/>
              <a:t>.</a:t>
            </a:r>
            <a:r>
              <a:rPr lang="en-US" baseline="0" smtClean="0"/>
              <a:t> Go back to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b="1" smtClean="0"/>
              <a:t>Manage</a:t>
            </a:r>
            <a:r>
              <a:rPr lang="en-US" b="0" baseline="0" smtClean="0"/>
              <a:t> to make the drop-down menu appear. Still under the heading </a:t>
            </a:r>
            <a:r>
              <a:rPr lang="de-CH" b="0" baseline="0" smtClean="0"/>
              <a:t>«Club &amp; District Administration» , click on </a:t>
            </a:r>
            <a:r>
              <a:rPr lang="de-CH" b="1" baseline="0" smtClean="0"/>
              <a:t>REPORTS.</a:t>
            </a:r>
            <a:r>
              <a:rPr lang="de-CH" b="0" baseline="0" smtClean="0"/>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endParaRPr lang="de-CH" b="0" baseline="0" smtClean="0"/>
          </a:p>
          <a:p>
            <a:endParaRPr lang="en-US" smtClean="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41</a:t>
            </a:fld>
            <a:endParaRPr lang="en-US"/>
          </a:p>
        </p:txBody>
      </p:sp>
    </p:spTree>
    <p:extLst>
      <p:ext uri="{BB962C8B-B14F-4D97-AF65-F5344CB8AC3E}">
        <p14:creationId xmlns:p14="http://schemas.microsoft.com/office/powerpoint/2010/main" val="2272389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you will find a useful list to various reports.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example, under «Contribution and Recognition», a very commonly requested report is the </a:t>
            </a:r>
            <a:r>
              <a:rPr lang="en-US" sz="1200" kern="1200" dirty="0" smtClean="0">
                <a:solidFill>
                  <a:schemeClr val="tx1"/>
                </a:solidFill>
                <a:effectLst/>
              </a:rPr>
              <a:t>[click]</a:t>
            </a:r>
            <a:r>
              <a:rPr lang="en-US" sz="1200" kern="1200" baseline="0" dirty="0" smtClean="0">
                <a:solidFill>
                  <a:schemeClr val="tx1"/>
                </a:solidFill>
                <a:effectLst/>
              </a:rPr>
              <a:t> </a:t>
            </a:r>
            <a:r>
              <a:rPr lang="en-US" b="1" baseline="0" dirty="0" smtClean="0"/>
              <a:t>Club recognition summary – club level</a:t>
            </a:r>
            <a:r>
              <a:rPr lang="en-US" baseline="0" dirty="0" smtClean="0"/>
              <a:t>. This report will show you the current donor level status of all your club members, and it also gives the number of Foundation recognition points currently owned by your club.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endParaRPr lang="fr-CH" baseline="0" dirty="0" smtClean="0"/>
          </a:p>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42</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Now we are coming to our online </a:t>
            </a:r>
            <a:r>
              <a:rPr lang="en-US" b="1" baseline="0" dirty="0" smtClean="0"/>
              <a:t>Shop</a:t>
            </a:r>
            <a:r>
              <a:rPr lang="en-US" baseline="0" dirty="0" smtClean="0"/>
              <a:t> which you can access through the </a:t>
            </a:r>
            <a:r>
              <a:rPr lang="en-US" b="1" baseline="0" dirty="0" smtClean="0"/>
              <a:t>Manage</a:t>
            </a:r>
            <a:r>
              <a:rPr lang="en-US" baseline="0" dirty="0" smtClean="0"/>
              <a:t> section </a:t>
            </a:r>
            <a:r>
              <a:rPr lang="en-US" sz="1200" kern="1200" dirty="0" smtClean="0">
                <a:solidFill>
                  <a:schemeClr val="tx1"/>
                </a:solidFill>
                <a:effectLst/>
              </a:rPr>
              <a:t>[click]</a:t>
            </a:r>
            <a:endParaRPr lang="en-US" sz="1200" b="0" kern="1200" baseline="0" dirty="0" smtClean="0">
              <a:solidFill>
                <a:schemeClr val="tx1"/>
              </a:solidFill>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WHY VISIT OUR ONLINE </a:t>
            </a:r>
            <a:r>
              <a:rPr lang="en-US" b="0" baseline="0" dirty="0" smtClean="0"/>
              <a:t>SHOP ?</a:t>
            </a:r>
            <a:endParaRPr lang="en-US" sz="1200" b="0" kern="1200" baseline="0" dirty="0" smtClean="0">
              <a:solidFill>
                <a:schemeClr val="tx1"/>
              </a:solidFill>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find a wide variety of Rotary publications to help you promote your projects, develop your membership, and/or your public relations, etc.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b="0"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43</a:t>
            </a:fld>
            <a:endParaRPr lang="en-US"/>
          </a:p>
        </p:txBody>
      </p:sp>
    </p:spTree>
    <p:extLst>
      <p:ext uri="{BB962C8B-B14F-4D97-AF65-F5344CB8AC3E}">
        <p14:creationId xmlns:p14="http://schemas.microsoft.com/office/powerpoint/2010/main" val="2272389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At Rotary’s online</a:t>
            </a:r>
            <a:r>
              <a:rPr lang="en-US" sz="1200" b="1" i="0" kern="1200" noProof="0" smtClean="0">
                <a:solidFill>
                  <a:schemeClr val="tx1"/>
                </a:solidFill>
                <a:effectLst/>
                <a:latin typeface="Arial" pitchFamily="-107" charset="0"/>
                <a:ea typeface="ヒラギノ角ゴ Pro W3" pitchFamily="-107" charset="-128"/>
                <a:cs typeface="ヒラギノ角ゴ Pro W3" pitchFamily="-107" charset="-128"/>
              </a:rPr>
              <a:t> Shop </a:t>
            </a:r>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you can search by </a:t>
            </a:r>
            <a:r>
              <a:rPr lang="en-US" sz="1200" b="1" i="0" u="sng" kern="1200" noProof="0" smtClean="0">
                <a:solidFill>
                  <a:schemeClr val="tx1"/>
                </a:solidFill>
                <a:effectLst/>
                <a:latin typeface="Arial" pitchFamily="-107" charset="0"/>
                <a:ea typeface="ヒラギノ角ゴ Pro W3" pitchFamily="-107" charset="-128"/>
                <a:cs typeface="ヒラギノ角ゴ Pro W3" pitchFamily="-107" charset="-128"/>
              </a:rPr>
              <a:t>category</a:t>
            </a:r>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a:t>
            </a:r>
          </a:p>
          <a:p>
            <a:pPr marL="171450" indent="-171450">
              <a:buFont typeface="Arial" pitchFamily="34" charset="0"/>
              <a:buChar char="•"/>
            </a:pPr>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Avenues of service</a:t>
            </a:r>
          </a:p>
          <a:p>
            <a:pPr marL="171450" indent="-171450">
              <a:buFont typeface="Arial" pitchFamily="34" charset="0"/>
              <a:buChar char="•"/>
            </a:pPr>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History</a:t>
            </a:r>
          </a:p>
          <a:p>
            <a:pPr marL="171450" indent="-171450">
              <a:buFont typeface="Arial" pitchFamily="34" charset="0"/>
              <a:buChar char="•"/>
            </a:pPr>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Leadership Training</a:t>
            </a:r>
          </a:p>
          <a:p>
            <a:pPr marL="171450" indent="-171450">
              <a:buFont typeface="Arial" pitchFamily="34" charset="0"/>
              <a:buChar char="•"/>
            </a:pPr>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Membership Development</a:t>
            </a:r>
          </a:p>
          <a:p>
            <a:pPr marL="171450" indent="-171450">
              <a:buFont typeface="Arial" pitchFamily="34" charset="0"/>
              <a:buChar char="•"/>
            </a:pPr>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Public Relations</a:t>
            </a:r>
          </a:p>
          <a:p>
            <a:pPr marL="171450" indent="-171450">
              <a:buFont typeface="Arial" pitchFamily="34" charset="0"/>
              <a:buChar char="•"/>
            </a:pPr>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RI Theme Materials</a:t>
            </a:r>
          </a:p>
          <a:p>
            <a:pPr marL="171450" indent="-171450">
              <a:buFont typeface="Arial" pitchFamily="34" charset="0"/>
              <a:buChar char="•"/>
            </a:pPr>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The Rotary Foundation</a:t>
            </a:r>
          </a:p>
          <a:p>
            <a:r>
              <a:rPr lang="en-US" sz="1200" i="0" kern="1200" noProof="0" smtClean="0">
                <a:solidFill>
                  <a:schemeClr val="tx1"/>
                </a:solidFill>
                <a:effectLst/>
                <a:latin typeface="Arial" pitchFamily="-107" charset="0"/>
                <a:ea typeface="ヒラギノ角ゴ Pro W3" pitchFamily="-107" charset="-128"/>
                <a:cs typeface="ヒラギノ角ゴ Pro W3" pitchFamily="-107" charset="-128"/>
              </a:rPr>
              <a:t>Alternatively you can browse  by </a:t>
            </a:r>
            <a:r>
              <a:rPr lang="en-US" sz="1200" b="1" i="0" u="sng" kern="1200" noProof="0" smtClean="0">
                <a:solidFill>
                  <a:schemeClr val="tx1"/>
                </a:solidFill>
                <a:effectLst/>
                <a:latin typeface="Arial" pitchFamily="-107" charset="0"/>
                <a:ea typeface="ヒラギノ角ゴ Pro W3" pitchFamily="-107" charset="-128"/>
                <a:cs typeface="ヒラギノ角ゴ Pro W3" pitchFamily="-107" charset="-128"/>
              </a:rPr>
              <a:t>media</a:t>
            </a:r>
            <a:r>
              <a:rPr lang="en-US" sz="1200" b="1" i="0" u="sng" kern="1200" smtClean="0">
                <a:solidFill>
                  <a:schemeClr val="tx1"/>
                </a:solidFill>
                <a:effectLst/>
                <a:latin typeface="Arial" pitchFamily="-107" charset="0"/>
                <a:ea typeface="ヒラギノ角ゴ Pro W3" pitchFamily="-107" charset="-128"/>
                <a:cs typeface="ヒラギノ角ゴ Pro W3" pitchFamily="-107" charset="-128"/>
              </a:rPr>
              <a:t> type</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a:t>
            </a:r>
            <a:endParaRPr lang="fr-BE"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Books</a:t>
            </a:r>
            <a:endParaRPr lang="fr-BE"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Brochures and Promotional Items</a:t>
            </a:r>
            <a:endParaRPr lang="fr-BE"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Certificates and Awards</a:t>
            </a:r>
            <a:endParaRPr lang="fr-BE"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Forms</a:t>
            </a:r>
            <a:endParaRPr lang="fr-BE"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Kits</a:t>
            </a:r>
            <a:endParaRPr lang="fr-BE"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Training Manuals</a:t>
            </a:r>
            <a:endParaRPr lang="fr-BE"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171450" indent="-171450">
              <a:buFont typeface="Arial" pitchFamily="34" charset="0"/>
              <a:buChar cha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Videos and Multimedia</a:t>
            </a:r>
            <a:endParaRPr lang="fr-BE"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You can also just use the </a:t>
            </a:r>
            <a:r>
              <a:rPr lang="en-US" sz="1200" b="1" i="0" u="sng" kern="1200" smtClean="0">
                <a:solidFill>
                  <a:schemeClr val="tx1"/>
                </a:solidFill>
                <a:effectLst/>
                <a:latin typeface="Arial" pitchFamily="-107" charset="0"/>
                <a:ea typeface="ヒラギノ角ゴ Pro W3" pitchFamily="-107" charset="-128"/>
                <a:cs typeface="ヒラギノ角ゴ Pro W3" pitchFamily="-107" charset="-128"/>
              </a:rPr>
              <a:t>search box</a:t>
            </a:r>
            <a:r>
              <a:rPr lang="en-US" sz="1200" b="1" i="0" kern="120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to find documents by keyword or publication name.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BE" sz="1200" i="0" kern="1200" smtClean="0">
              <a:solidFill>
                <a:schemeClr val="tx1"/>
              </a:solidFill>
              <a:effectLst/>
              <a:latin typeface="Arial" pitchFamily="-107" charset="0"/>
              <a:ea typeface="ヒラギノ角ゴ Pro W3" pitchFamily="-107" charset="-128"/>
              <a:cs typeface="ヒラギノ角ゴ Pro W3" pitchFamily="-107" charset="-128"/>
            </a:endParaRPr>
          </a:p>
          <a:p>
            <a:endParaRPr lang="fr-BE"/>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44</a:t>
            </a:fld>
            <a:endParaRPr lang="en-US"/>
          </a:p>
        </p:txBody>
      </p:sp>
    </p:spTree>
    <p:extLst>
      <p:ext uri="{BB962C8B-B14F-4D97-AF65-F5344CB8AC3E}">
        <p14:creationId xmlns:p14="http://schemas.microsoft.com/office/powerpoint/2010/main" val="1741230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Now, let’s turn to </a:t>
            </a:r>
            <a:r>
              <a:rPr lang="en-US" b="1" dirty="0" smtClean="0"/>
              <a:t>Rotary</a:t>
            </a:r>
            <a:r>
              <a:rPr lang="en-US" b="1" baseline="0" dirty="0" smtClean="0"/>
              <a:t> Club Central</a:t>
            </a:r>
            <a:endParaRPr lang="en-US"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endParaRPr lang="en-US" b="1"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45</a:t>
            </a:fld>
            <a:endParaRPr lang="en-US"/>
          </a:p>
        </p:txBody>
      </p:sp>
    </p:spTree>
    <p:extLst>
      <p:ext uri="{BB962C8B-B14F-4D97-AF65-F5344CB8AC3E}">
        <p14:creationId xmlns:p14="http://schemas.microsoft.com/office/powerpoint/2010/main" val="1489283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7724" y="4724126"/>
            <a:ext cx="4990166" cy="4640411"/>
          </a:xfrm>
        </p:spPr>
        <p:txBody>
          <a:bodyPr/>
          <a:lstStyle/>
          <a:p>
            <a:r>
              <a:rPr lang="en-US" b="0" smtClean="0">
                <a:solidFill>
                  <a:srgbClr val="7030A0"/>
                </a:solidFill>
                <a:latin typeface="+mn-lt"/>
                <a:ea typeface="+mn-ea"/>
                <a:cs typeface="+mn-cs"/>
              </a:rPr>
              <a:t>FIRST </a:t>
            </a:r>
            <a:r>
              <a:rPr lang="en-US" b="0" smtClean="0">
                <a:solidFill>
                  <a:srgbClr val="D91B5C"/>
                </a:solidFill>
                <a:latin typeface="+mn-lt"/>
                <a:ea typeface="+mn-ea"/>
                <a:cs typeface="+mn-cs"/>
              </a:rPr>
              <a:t>OF ALL, WHY IS </a:t>
            </a:r>
            <a:r>
              <a:rPr lang="en-US" b="0" baseline="0" smtClean="0">
                <a:solidFill>
                  <a:srgbClr val="D91B5C"/>
                </a:solidFill>
                <a:latin typeface="+mn-lt"/>
                <a:ea typeface="+mn-ea"/>
                <a:cs typeface="+mn-cs"/>
              </a:rPr>
              <a:t>ROTARY CLUB CENTRAL SUCH AN ESSENTIAL RESOURCE FOR YOUR CLUB? </a:t>
            </a:r>
          </a:p>
          <a:p>
            <a:endParaRPr lang="en-US" b="0" baseline="0" smtClean="0">
              <a:solidFill>
                <a:srgbClr val="D91B5C"/>
              </a:solidFill>
              <a:latin typeface="+mn-lt"/>
              <a:ea typeface="+mn-ea"/>
              <a:cs typeface="+mn-cs"/>
            </a:endParaRPr>
          </a:p>
          <a:p>
            <a:pPr>
              <a:spcBef>
                <a:spcPts val="1200"/>
              </a:spcBef>
            </a:pPr>
            <a:r>
              <a:rPr lang="en-US" b="0" smtClean="0">
                <a:latin typeface="+mn-lt"/>
                <a:ea typeface="+mn-ea"/>
                <a:cs typeface="+mn-cs"/>
              </a:rPr>
              <a:t>[click] </a:t>
            </a:r>
            <a:r>
              <a:rPr lang="en-US" b="1" smtClean="0">
                <a:latin typeface="+mn-lt"/>
                <a:ea typeface="+mn-ea"/>
                <a:cs typeface="+mn-cs"/>
              </a:rPr>
              <a:t>It</a:t>
            </a:r>
            <a:r>
              <a:rPr lang="en-US" b="1" baseline="0" smtClean="0">
                <a:latin typeface="+mn-lt"/>
                <a:ea typeface="+mn-ea"/>
                <a:cs typeface="+mn-cs"/>
              </a:rPr>
              <a:t> centralizes information</a:t>
            </a:r>
            <a:r>
              <a:rPr lang="en-US" smtClean="0">
                <a:latin typeface="+mn-lt"/>
                <a:ea typeface="+mn-ea"/>
                <a:cs typeface="+mn-cs"/>
              </a:rPr>
              <a:t>. </a:t>
            </a:r>
            <a:r>
              <a:rPr lang="en-US">
                <a:latin typeface="+mn-lt"/>
                <a:ea typeface="+mn-ea"/>
                <a:cs typeface="+mn-cs"/>
              </a:rPr>
              <a:t>It provides access to all the data that was previously available from several reports</a:t>
            </a:r>
            <a:r>
              <a:rPr lang="en-US" smtClean="0">
                <a:latin typeface="+mn-lt"/>
                <a:ea typeface="+mn-ea"/>
                <a:cs typeface="+mn-cs"/>
              </a:rPr>
              <a:t>.</a:t>
            </a:r>
          </a:p>
          <a:p>
            <a:pPr>
              <a:spcBef>
                <a:spcPts val="1200"/>
              </a:spcBef>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1" smtClean="0">
                <a:latin typeface="+mn-lt"/>
                <a:ea typeface="+mn-ea"/>
                <a:cs typeface="+mn-cs"/>
              </a:rPr>
              <a:t>It </a:t>
            </a:r>
            <a:r>
              <a:rPr lang="en-US" b="1">
                <a:latin typeface="+mn-lt"/>
                <a:ea typeface="+mn-ea"/>
                <a:cs typeface="+mn-cs"/>
              </a:rPr>
              <a:t>eliminates some paper.</a:t>
            </a:r>
            <a:r>
              <a:rPr lang="en-US">
                <a:latin typeface="+mn-lt"/>
                <a:ea typeface="+mn-ea"/>
                <a:cs typeface="+mn-cs"/>
              </a:rPr>
              <a:t> It replaces paper forms for membership and Rotary Foundation goals as well as </a:t>
            </a:r>
            <a:r>
              <a:rPr lang="en-US" smtClean="0">
                <a:latin typeface="+mn-lt"/>
                <a:ea typeface="+mn-ea"/>
                <a:cs typeface="+mn-cs"/>
              </a:rPr>
              <a:t>the Planning </a:t>
            </a:r>
            <a:r>
              <a:rPr lang="en-US">
                <a:latin typeface="+mn-lt"/>
                <a:ea typeface="+mn-ea"/>
                <a:cs typeface="+mn-cs"/>
              </a:rPr>
              <a:t>Guide for Effective Rotary Clubs. </a:t>
            </a:r>
          </a:p>
          <a:p>
            <a:pPr>
              <a:spcBef>
                <a:spcPts val="1200"/>
              </a:spcBef>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1" smtClean="0">
                <a:latin typeface="+mn-lt"/>
                <a:ea typeface="+mn-ea"/>
                <a:cs typeface="+mn-cs"/>
              </a:rPr>
              <a:t>It </a:t>
            </a:r>
            <a:r>
              <a:rPr lang="en-US" b="1">
                <a:latin typeface="+mn-lt"/>
                <a:ea typeface="+mn-ea"/>
                <a:cs typeface="+mn-cs"/>
              </a:rPr>
              <a:t>fosters continuity in leadership.</a:t>
            </a:r>
            <a:r>
              <a:rPr lang="en-US">
                <a:latin typeface="+mn-lt"/>
                <a:ea typeface="+mn-ea"/>
                <a:cs typeface="+mn-cs"/>
              </a:rPr>
              <a:t> Club leaders change annually, so by offering them the ability to see a history of goals and achievements, it creates </a:t>
            </a:r>
            <a:r>
              <a:rPr lang="en-US" smtClean="0">
                <a:latin typeface="+mn-lt"/>
                <a:ea typeface="+mn-ea"/>
                <a:cs typeface="+mn-cs"/>
              </a:rPr>
              <a:t>continuity</a:t>
            </a:r>
            <a:r>
              <a:rPr lang="en-US" baseline="0" smtClean="0">
                <a:latin typeface="+mn-lt"/>
                <a:ea typeface="+mn-ea"/>
                <a:cs typeface="+mn-cs"/>
              </a:rPr>
              <a:t> </a:t>
            </a:r>
            <a:r>
              <a:rPr lang="en-US" smtClean="0">
                <a:latin typeface="+mn-lt"/>
                <a:ea typeface="+mn-ea"/>
                <a:cs typeface="+mn-cs"/>
              </a:rPr>
              <a:t>among </a:t>
            </a:r>
            <a:r>
              <a:rPr lang="en-US">
                <a:latin typeface="+mn-lt"/>
                <a:ea typeface="+mn-ea"/>
                <a:cs typeface="+mn-cs"/>
              </a:rPr>
              <a:t>leaders. </a:t>
            </a:r>
          </a:p>
          <a:p>
            <a:pPr>
              <a:spcBef>
                <a:spcPts val="1200"/>
              </a:spcBef>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1" smtClean="0">
                <a:latin typeface="+mn-lt"/>
                <a:ea typeface="+mn-ea"/>
                <a:cs typeface="+mn-cs"/>
              </a:rPr>
              <a:t>It </a:t>
            </a:r>
            <a:r>
              <a:rPr lang="en-US" b="1">
                <a:latin typeface="+mn-lt"/>
                <a:ea typeface="+mn-ea"/>
                <a:cs typeface="+mn-cs"/>
              </a:rPr>
              <a:t>enables clubs to track their progress.</a:t>
            </a:r>
            <a:r>
              <a:rPr lang="en-US">
                <a:latin typeface="+mn-lt"/>
                <a:ea typeface="+mn-ea"/>
                <a:cs typeface="+mn-cs"/>
              </a:rPr>
              <a:t> Club leaders can determine whether the goals they’ve set are realistic and make changes if needed. </a:t>
            </a:r>
          </a:p>
          <a:p>
            <a:pPr>
              <a:spcBef>
                <a:spcPts val="1200"/>
              </a:spcBef>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1" smtClean="0">
                <a:latin typeface="+mn-lt"/>
                <a:ea typeface="+mn-ea"/>
                <a:cs typeface="+mn-cs"/>
              </a:rPr>
              <a:t>It </a:t>
            </a:r>
            <a:r>
              <a:rPr lang="en-US" b="1">
                <a:latin typeface="+mn-lt"/>
                <a:ea typeface="+mn-ea"/>
                <a:cs typeface="+mn-cs"/>
              </a:rPr>
              <a:t>creates transparency.</a:t>
            </a:r>
            <a:r>
              <a:rPr lang="en-US">
                <a:latin typeface="+mn-lt"/>
                <a:ea typeface="+mn-ea"/>
                <a:cs typeface="+mn-cs"/>
              </a:rPr>
              <a:t> All club members are able to see club goals. </a:t>
            </a:r>
          </a:p>
          <a:p>
            <a:pPr>
              <a:spcBef>
                <a:spcPts val="1200"/>
              </a:spcBef>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1" smtClean="0">
                <a:latin typeface="+mn-lt"/>
                <a:ea typeface="+mn-ea"/>
                <a:cs typeface="+mn-cs"/>
              </a:rPr>
              <a:t>It </a:t>
            </a:r>
            <a:r>
              <a:rPr lang="en-US" b="1">
                <a:latin typeface="+mn-lt"/>
                <a:ea typeface="+mn-ea"/>
                <a:cs typeface="+mn-cs"/>
              </a:rPr>
              <a:t>showcases the important work that Rotary clubs do worldwide.</a:t>
            </a:r>
            <a:r>
              <a:rPr lang="en-US">
                <a:latin typeface="+mn-lt"/>
                <a:ea typeface="+mn-ea"/>
                <a:cs typeface="+mn-cs"/>
              </a:rPr>
              <a:t> Until now, Rotary has not had a vehicle for collecting information about the millions of service projects that Rotarians undertake. With Rotary Club Central, clubs can document the details of their projects, such as the number of volunteers and volunteer hours and a list of in-kind donations. </a:t>
            </a:r>
            <a:endParaRPr lang="en-US" smtClean="0">
              <a:latin typeface="+mn-lt"/>
              <a:ea typeface="+mn-ea"/>
              <a:cs typeface="+mn-cs"/>
            </a:endParaRPr>
          </a:p>
          <a:p>
            <a:pPr>
              <a:spcBef>
                <a:spcPts val="900"/>
              </a:spcBef>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endParaRPr lang="en-US">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There are a few ways</a:t>
            </a:r>
            <a:r>
              <a:rPr lang="en-US" baseline="0" smtClean="0"/>
              <a:t> to access Rotary Club Central from the new website. The most direct way is from the “My Rotary” page where you will see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 “My Club Snapshot.”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From here,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you can see some of your club’s details (such as meeting location, website, charter date, members, etc.) You can also see a summary of how many goals your club has set and achieved in each section of Rotary Club Central.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endParaRPr lang="en-US" baseline="0" smtClean="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At the bottom of the club snapshot, you can click “Visit Rotary Club Central” to start viewing and editing goals. </a:t>
            </a:r>
            <a:r>
              <a:rPr lang="en-US" sz="1200" b="0" kern="1200" smtClean="0">
                <a:solidFill>
                  <a:schemeClr val="tx1"/>
                </a:solidFill>
                <a:latin typeface="Arial" pitchFamily="-107" charset="0"/>
                <a:ea typeface="ヒラギノ角ゴ Pro W3" pitchFamily="-107" charset="-128"/>
                <a:cs typeface="ヒラギノ角ゴ Pro W3" pitchFamily="-107" charset="-128"/>
              </a:rPr>
              <a:t>[click]</a:t>
            </a:r>
          </a:p>
          <a:p>
            <a:endParaRPr lang="en-US" baseline="0" smtClean="0"/>
          </a:p>
          <a:p>
            <a:pPr defTabSz="931774" eaLnBrk="1" fontAlgn="auto" hangingPunct="1">
              <a:spcBef>
                <a:spcPts val="0"/>
              </a:spcBef>
              <a:spcAft>
                <a:spcPts val="0"/>
              </a:spcAft>
              <a:defRPr/>
            </a:pPr>
            <a:r>
              <a:rPr lang="en-US" baseline="0" smtClean="0"/>
              <a:t>It can also be accessed from “Club and District Administration” under Manage.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You will always begin</a:t>
            </a:r>
            <a:r>
              <a:rPr lang="en-US" baseline="0" smtClean="0"/>
              <a:t> at the Your Club tab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You can see that in addition to Your Club, there are tabs for Service and Foundation Giving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p>
          <a:p>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For</a:t>
            </a:r>
            <a:r>
              <a:rPr lang="en-US" baseline="0" smtClean="0"/>
              <a:t> Your Club, we start with the Trends section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which shows your club’s membership r</a:t>
            </a:r>
            <a:r>
              <a:rPr lang="en-US" smtClean="0"/>
              <a:t>etention over the last five years. </a:t>
            </a: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In the Europe/Africa region there are currently about 300,000 Rotarians distributed throughout 114 countries.  This means about 25 percent of all Rotarians worldwide.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de-CH"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If you scroll further down the page, you will see more</a:t>
            </a:r>
            <a:r>
              <a:rPr lang="en-US" baseline="0" noProof="0" dirty="0" smtClean="0"/>
              <a:t> membership trends, </a:t>
            </a:r>
          </a:p>
          <a:p>
            <a:endParaRPr lang="en-US" baseline="0"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latin typeface="Arial" pitchFamily="-107" charset="0"/>
                <a:ea typeface="ヒラギノ角ゴ Pro W3" pitchFamily="-107" charset="-128"/>
                <a:cs typeface="ヒラギノ角ゴ Pro W3" pitchFamily="-107" charset="-128"/>
              </a:rPr>
              <a:t>[click] </a:t>
            </a:r>
            <a:r>
              <a:rPr lang="en-US" baseline="0" noProof="0" dirty="0" smtClean="0"/>
              <a:t>starting with the membership start and end dates over the past 5 years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latin typeface="Arial" pitchFamily="-107" charset="0"/>
                <a:ea typeface="ヒラギノ角ゴ Pro W3" pitchFamily="-107" charset="-128"/>
                <a:cs typeface="ヒラギノ角ゴ Pro W3" pitchFamily="-107" charset="-128"/>
              </a:rPr>
              <a:t>[click] </a:t>
            </a:r>
            <a:r>
              <a:rPr lang="en-US" baseline="0" noProof="0" dirty="0" smtClean="0"/>
              <a:t>as well as gender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rPr>
              <a:t>[click] a</a:t>
            </a:r>
            <a:r>
              <a:rPr lang="en-US" baseline="0" noProof="0" dirty="0" err="1" smtClean="0"/>
              <a:t>nd</a:t>
            </a:r>
            <a:r>
              <a:rPr lang="en-US" baseline="0" noProof="0" dirty="0" smtClean="0"/>
              <a:t> age trends over the last 3 years.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noProof="0" dirty="0" smtClean="0"/>
              <a:t>While these aren’t goals, seeing the trends can help your club strive for a more balanced membership. </a:t>
            </a:r>
            <a:r>
              <a:rPr lang="en-US" sz="1200" b="0" kern="1200" noProof="0" dirty="0" smtClean="0">
                <a:solidFill>
                  <a:schemeClr val="tx1"/>
                </a:solidFill>
                <a:latin typeface="Arial" pitchFamily="-107" charset="0"/>
                <a:ea typeface="ヒラギノ角ゴ Pro W3" pitchFamily="-107" charset="-128"/>
                <a:cs typeface="ヒラギノ角ゴ Pro W3" pitchFamily="-107" charset="-128"/>
              </a:rPr>
              <a:t>[click] </a:t>
            </a:r>
          </a:p>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50</a:t>
            </a:fld>
            <a:endParaRPr lang="en-US"/>
          </a:p>
        </p:txBody>
      </p:sp>
    </p:spTree>
    <p:extLst>
      <p:ext uri="{BB962C8B-B14F-4D97-AF65-F5344CB8AC3E}">
        <p14:creationId xmlns:p14="http://schemas.microsoft.com/office/powerpoint/2010/main" val="1489283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smtClean="0"/>
              <a:t>Further down the page, in the section “Goal and Progress”, you can set your main goals in the four following categories:</a:t>
            </a:r>
            <a:endParaRPr lang="en-US" baseline="0" noProof="0" smtClean="0"/>
          </a:p>
          <a:p>
            <a:endParaRPr lang="en-US" baseline="0" noProof="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noProof="0" smtClean="0"/>
              <a:t>Membership Retention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Rotarian Engagement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Club Communication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a:t>
            </a:r>
            <a:r>
              <a:rPr lang="en-US" sz="1200" b="0" kern="1200" baseline="0" smtClean="0">
                <a:solidFill>
                  <a:schemeClr val="tx1"/>
                </a:solidFill>
                <a:latin typeface="Arial" pitchFamily="-107" charset="0"/>
                <a:ea typeface="ヒラギノ角ゴ Pro W3" pitchFamily="-107" charset="-128"/>
                <a:cs typeface="ヒラギノ角ゴ Pro W3" pitchFamily="-107" charset="-128"/>
              </a:rPr>
              <a:t> und Public Relations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b="0" kern="1200" baseline="0" noProof="0" smtClean="0">
              <a:solidFill>
                <a:schemeClr val="tx1"/>
              </a:solidFill>
              <a:latin typeface="Arial" pitchFamily="-107"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endParaRPr lang="en-US" baseline="0" noProof="0" smtClean="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51</a:t>
            </a:fld>
            <a:endParaRPr lang="en-US"/>
          </a:p>
        </p:txBody>
      </p:sp>
    </p:spTree>
    <p:extLst>
      <p:ext uri="{BB962C8B-B14F-4D97-AF65-F5344CB8AC3E}">
        <p14:creationId xmlns:p14="http://schemas.microsoft.com/office/powerpoint/2010/main" val="1489283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smtClean="0"/>
              <a:t>Moving on to t</a:t>
            </a:r>
            <a:r>
              <a:rPr lang="en-US" baseline="0" smtClean="0"/>
              <a:t>he Service tab, you’re presented with a trend graph displaying a breakdown of the impact achieved from your club’s service projects and activities over the last three years. The four impact measures are number of volunteers, total volunteer hours, cash donations, and in-kind donations.</a:t>
            </a:r>
            <a:r>
              <a:rPr lang="de-CH" baseline="0" smtClean="0"/>
              <a:t>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Scrolling down, there are three main goals here, which are;</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Service Projects and Activities (which can be imported from or shared with Rotary Showcase)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smtClean="0"/>
              <a:t>New Generations</a:t>
            </a:r>
            <a:r>
              <a:rPr lang="en-US" baseline="0" smtClean="0"/>
              <a:t> Clubs (which includes sponsoring Rotaract and Interact clubs),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and New Generations Participants (which covers Youth Exchange and RYLA).</a:t>
            </a:r>
          </a:p>
          <a:p>
            <a:endParaRPr lang="de-CH" smtClean="0"/>
          </a:p>
          <a:p>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53</a:t>
            </a:fld>
            <a:endParaRPr lang="en-US"/>
          </a:p>
        </p:txBody>
      </p:sp>
    </p:spTree>
    <p:extLst>
      <p:ext uri="{BB962C8B-B14F-4D97-AF65-F5344CB8AC3E}">
        <p14:creationId xmlns:p14="http://schemas.microsoft.com/office/powerpoint/2010/main" val="14892838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And lastly, on the Foundation Giving</a:t>
            </a:r>
            <a:r>
              <a:rPr lang="en-US" baseline="0" smtClean="0"/>
              <a:t> tab, this trend graph s</a:t>
            </a:r>
            <a:r>
              <a:rPr lang="en-US" smtClean="0"/>
              <a:t>hows</a:t>
            </a:r>
            <a:r>
              <a:rPr lang="en-US" baseline="0" smtClean="0"/>
              <a:t> your club’s Annual Fund goals and giving over the last 5 years. </a:t>
            </a:r>
          </a:p>
          <a:p>
            <a:endParaRPr lang="de-CH" smtClean="0"/>
          </a:p>
          <a:p>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Below</a:t>
            </a:r>
            <a:r>
              <a:rPr lang="en-US" baseline="0" smtClean="0"/>
              <a:t> the Annual Fund trends are the three main goals for Foundation giving: </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The Annual Fund is broken out by Paul Harris Society, Sustaining Members, EREY, and other contributions.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Then we have </a:t>
            </a:r>
            <a:r>
              <a:rPr lang="en-US" baseline="0" err="1" smtClean="0"/>
              <a:t>PolioPlus</a:t>
            </a:r>
            <a:r>
              <a:rPr lang="en-US" baseline="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And last we have Major Gifts and Endowment Fund, which includes Major Gifts, Bequest Society, and Benefactors. </a:t>
            </a:r>
          </a:p>
          <a:p>
            <a:endParaRPr lang="de-CH"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endParaRPr lang="en-US" smtClean="0"/>
          </a:p>
          <a:p>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55</a:t>
            </a:fld>
            <a:endParaRPr lang="en-US"/>
          </a:p>
        </p:txBody>
      </p:sp>
    </p:spTree>
    <p:extLst>
      <p:ext uri="{BB962C8B-B14F-4D97-AF65-F5344CB8AC3E}">
        <p14:creationId xmlns:p14="http://schemas.microsoft.com/office/powerpoint/2010/main" val="1489283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516">
              <a:defRPr/>
            </a:pPr>
            <a:r>
              <a:rPr lang="en-US" smtClean="0"/>
              <a:t>Each tab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smtClean="0"/>
              <a:t> has a link to resources on the left hand navigation</a:t>
            </a:r>
            <a:r>
              <a:rPr lang="en-US" baseline="0" smtClean="0"/>
              <a:t> bar.</a:t>
            </a:r>
            <a:r>
              <a:rPr lang="en-US" smtClean="0"/>
              <a:t/>
            </a:r>
            <a:br>
              <a:rPr lang="en-US" smtClean="0"/>
            </a:b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smtClean="0"/>
              <a:t/>
            </a:r>
            <a:br>
              <a:rPr lang="en-US" smtClean="0"/>
            </a:br>
            <a:r>
              <a:rPr lang="en-US" smtClean="0"/>
              <a:t/>
            </a:r>
            <a:br>
              <a:rPr lang="en-US" smtClean="0"/>
            </a:br>
            <a:r>
              <a:rPr lang="en-US" smtClean="0"/>
              <a:t>This will give you access to publications,</a:t>
            </a:r>
            <a:r>
              <a:rPr lang="en-US" baseline="0" smtClean="0"/>
              <a:t> web pages, and even videos that can assist you in setting goals for your club.</a:t>
            </a:r>
            <a:r>
              <a:rPr lang="en-US" sz="1200" b="0" kern="1200" smtClean="0">
                <a:solidFill>
                  <a:schemeClr val="tx1"/>
                </a:solidFill>
                <a:latin typeface="Arial" pitchFamily="-107" charset="0"/>
                <a:ea typeface="ヒラギノ角ゴ Pro W3" pitchFamily="-107" charset="-128"/>
                <a:cs typeface="ヒラギノ角ゴ Pro W3" pitchFamily="-107" charset="-128"/>
              </a:rPr>
              <a:t> [click] </a:t>
            </a:r>
            <a:endParaRPr lang="en-US" smtClean="0"/>
          </a:p>
          <a:p>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On the left side beneath Resources, we have Reports.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p>
          <a:p>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From</a:t>
            </a:r>
            <a:r>
              <a:rPr lang="en-US" baseline="0" smtClean="0"/>
              <a:t> here, y</a:t>
            </a:r>
            <a:r>
              <a:rPr lang="en-US" smtClean="0"/>
              <a:t>ou can view and download</a:t>
            </a:r>
            <a:r>
              <a:rPr lang="en-US" baseline="0" smtClean="0"/>
              <a:t> </a:t>
            </a:r>
            <a:r>
              <a:rPr lang="en-US" smtClean="0"/>
              <a:t>reports that are</a:t>
            </a:r>
            <a:r>
              <a:rPr lang="en-US" baseline="0" smtClean="0"/>
              <a:t> related</a:t>
            </a:r>
            <a:r>
              <a:rPr lang="en-US" smtClean="0"/>
              <a:t> to each of the three tabs </a:t>
            </a:r>
            <a:r>
              <a:rPr lang="en-US" sz="1200" b="0" kern="1200" smtClean="0">
                <a:solidFill>
                  <a:schemeClr val="tx1"/>
                </a:solidFill>
                <a:latin typeface="Arial" pitchFamily="-107" charset="0"/>
                <a:ea typeface="ヒラギノ角ゴ Pro W3" pitchFamily="-107" charset="-128"/>
                <a:cs typeface="ヒラギノ角ゴ Pro W3" pitchFamily="-107" charset="-128"/>
              </a:rPr>
              <a:t>[click].</a:t>
            </a:r>
            <a:r>
              <a:rPr lang="en-US" sz="1200" b="0" kern="1200" baseline="0" smtClean="0">
                <a:solidFill>
                  <a:schemeClr val="tx1"/>
                </a:solidFill>
                <a:latin typeface="Arial" pitchFamily="-107" charset="0"/>
                <a:ea typeface="ヒラギノ角ゴ Pro W3" pitchFamily="-107" charset="-128"/>
                <a:cs typeface="ヒラギノ角ゴ Pro W3" pitchFamily="-107" charset="-128"/>
              </a:rPr>
              <a:t> </a:t>
            </a: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smtClean="0"/>
              <a:t>As a club officer, most of your experience will be in the Club View,</a:t>
            </a:r>
            <a:r>
              <a:rPr lang="en-US" baseline="0" smtClean="0"/>
              <a:t> however, there are higher level views which can provide you with goal and progress summaries at the district and global level. </a:t>
            </a:r>
            <a:br>
              <a:rPr lang="en-US" baseline="0" smtClean="0"/>
            </a:br>
            <a:r>
              <a:rPr lang="en-US" baseline="0" smtClean="0"/>
              <a:t/>
            </a:r>
            <a:br>
              <a:rPr lang="en-US" baseline="0" smtClean="0"/>
            </a:br>
            <a:r>
              <a:rPr lang="en-US" baseline="0" smtClean="0"/>
              <a:t>Seeing the global view can give you a broader perspective of things like the number of projects clubs are doing around the world, or the total number of Rotarians.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So, now that we’ve covered the basics, let’s talk about entering goals.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smtClean="0"/>
          </a:p>
          <a:p>
            <a:r>
              <a:rPr lang="en-US" sz="1600" smtClean="0"/>
              <a:t>EVERYONE IN YOUR CLUB</a:t>
            </a:r>
            <a:r>
              <a:rPr lang="en-US" sz="1600" baseline="0" smtClean="0"/>
              <a:t> CAN VIEW GOALS, BUT </a:t>
            </a:r>
            <a:r>
              <a:rPr lang="en-US" sz="1600" smtClean="0"/>
              <a:t>WHO SPECIFICALLY CAN ENTER</a:t>
            </a:r>
            <a:r>
              <a:rPr lang="en-US" sz="1600" baseline="0" smtClean="0"/>
              <a:t> AND EDIT GOALS?</a:t>
            </a:r>
          </a:p>
          <a:p>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p>
          <a:p>
            <a:endParaRPr lang="en-US" baseline="0" smtClean="0"/>
          </a:p>
          <a:p>
            <a:pPr marL="0" marR="0" indent="0" algn="l" defTabSz="914350" rtl="0" eaLnBrk="0" fontAlgn="base" latinLnBrk="0" hangingPunct="0">
              <a:lnSpc>
                <a:spcPct val="100000"/>
              </a:lnSpc>
              <a:spcBef>
                <a:spcPct val="30000"/>
              </a:spcBef>
              <a:spcAft>
                <a:spcPct val="0"/>
              </a:spcAft>
              <a:buClrTx/>
              <a:buSzTx/>
              <a:buFontTx/>
              <a:buNone/>
              <a:tabLst/>
              <a:defRPr/>
            </a:pPr>
            <a:r>
              <a:rPr lang="en-US" baseline="0" smtClean="0"/>
              <a:t>At the club level, your current president, secretary, treasurer, Foundation chair, membership chair, and executive secretary can all enter goals for the year they are in office, provided that they have been reported to Rotary International. You as an officer-elect can already record your goals for 2014-15. Ideally, club officers will enter their club’s goals during their elect year. </a:t>
            </a:r>
            <a:br>
              <a:rPr lang="en-US" baseline="0" smtClean="0"/>
            </a:b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
            </a:r>
            <a:br>
              <a:rPr lang="en-US" baseline="0" smtClean="0"/>
            </a:br>
            <a:endParaRPr lang="en-US" baseline="0" smtClean="0"/>
          </a:p>
          <a:p>
            <a:pPr defTabSz="914350">
              <a:defRPr/>
            </a:pPr>
            <a:r>
              <a:rPr lang="en-US" baseline="0" smtClean="0"/>
              <a:t>You might be interested to know that at the district level, your district governor, committee chairs, and district executive secretary can view and edit the goals for all clubs in the district for their year. Your assistant governor may view all goals but only edit the goals for the clubs he or she is responsible for. This is so that they can assist you with reporting your goals if needed. When goals are set on behalf of your club, an automated email is generated and sent to the current club president listing the goal change and who made the change. </a:t>
            </a:r>
          </a:p>
          <a:p>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p:spPr>
        <p:txBody>
          <a:bodyPr/>
          <a:lstStyle/>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Considering the wide range of countries, cultures and languages of the districts served by the Europe/Africa Office, …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our staff comprises a well-balanced mix of people who reflect this variety.  Between us, we represent numerous nationalities and cover several different languages.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51203" name="Slide Number Placeholder 3"/>
          <p:cNvSpPr>
            <a:spLocks noGrp="1"/>
          </p:cNvSpPr>
          <p:nvPr>
            <p:ph type="sldNum" sz="quarter" idx="5"/>
          </p:nvPr>
        </p:nvSpPr>
        <p:spPr>
          <a:noFill/>
        </p:spPr>
        <p:txBody>
          <a:bodyPr/>
          <a:lstStyle/>
          <a:p>
            <a:fld id="{1D2A209C-B7C5-4E63-ABAA-C951F9A11F61}" type="slidenum">
              <a:rPr lang="en-US" smtClean="0">
                <a:solidFill>
                  <a:srgbClr val="000000"/>
                </a:solidFill>
                <a:ea typeface="ヒラギノ角ゴ Pro W3"/>
                <a:cs typeface="ヒラギノ角ゴ Pro W3"/>
              </a:rPr>
              <a:pPr/>
              <a:t>6</a:t>
            </a:fld>
            <a:endParaRPr lang="en-US" smtClean="0">
              <a:solidFill>
                <a:srgbClr val="000000"/>
              </a:solidFill>
              <a:ea typeface="ヒラギノ角ゴ Pro W3"/>
              <a:cs typeface="ヒラギノ角ゴ Pro W3"/>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As already mentioned, the Rotary Club Central Club Reference Guide </a:t>
            </a:r>
            <a:r>
              <a:rPr lang="en-US" sz="1200" b="0" kern="1200" smtClean="0">
                <a:solidFill>
                  <a:schemeClr val="tx1"/>
                </a:solidFill>
                <a:latin typeface="Arial" pitchFamily="-107" charset="0"/>
                <a:ea typeface="ヒラギノ角ゴ Pro W3" pitchFamily="-107" charset="-128"/>
                <a:cs typeface="ヒラギノ角ゴ Pro W3" pitchFamily="-107" charset="-128"/>
              </a:rPr>
              <a:t>[click] </a:t>
            </a:r>
            <a:r>
              <a:rPr lang="en-US" baseline="0" smtClean="0"/>
              <a:t>outlines the steps for you to follow in order to set goals and report achievements. </a:t>
            </a:r>
          </a:p>
          <a:p>
            <a:endParaRPr lang="en-US" baseline="0" smtClean="0"/>
          </a:p>
          <a:p>
            <a:r>
              <a:rPr lang="en-US" baseline="0" smtClean="0"/>
              <a:t>Check it out and discover the benefits of Rotary Club Central today. </a:t>
            </a:r>
          </a:p>
          <a:p>
            <a:endParaRPr lang="en-US" baseline="0" smtClean="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Let’s now turn</a:t>
            </a:r>
            <a:r>
              <a:rPr lang="en-US" baseline="0" dirty="0" smtClean="0"/>
              <a:t> to the Semi Annual Report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61</a:t>
            </a:fld>
            <a:endParaRPr lang="en-US"/>
          </a:p>
        </p:txBody>
      </p:sp>
    </p:spTree>
    <p:extLst>
      <p:ext uri="{BB962C8B-B14F-4D97-AF65-F5344CB8AC3E}">
        <p14:creationId xmlns:p14="http://schemas.microsoft.com/office/powerpoint/2010/main" val="1489283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smtClean="0">
                <a:solidFill>
                  <a:schemeClr val="tx1"/>
                </a:solidFill>
                <a:effectLst/>
                <a:latin typeface="Arial" pitchFamily="-107" charset="0"/>
                <a:ea typeface="ヒラギノ角ゴ Pro W3" pitchFamily="-107" charset="-128"/>
                <a:cs typeface="ヒラギノ角ゴ Pro W3" pitchFamily="-107" charset="-128"/>
              </a:rPr>
              <a:t>As a member of Rotary International your club pays membership dues to the organization. </a:t>
            </a:r>
          </a:p>
          <a:p>
            <a:endParaRPr lang="de-CH" sz="1200" i="0" kern="1200" baseline="0" smtClean="0">
              <a:solidFill>
                <a:schemeClr val="tx1"/>
              </a:solidFill>
              <a:effectLst/>
              <a:latin typeface="Arial" pitchFamily="-107" charset="0"/>
            </a:endParaRPr>
          </a:p>
          <a:p>
            <a:pPr eaLnBrk="1" hangingPunct="1">
              <a:spcBef>
                <a:spcPct val="0"/>
              </a:spcBef>
            </a:pPr>
            <a:r>
              <a:rPr lang="en-US" i="0" smtClean="0"/>
              <a:t>WHY IS IT IMPORTANT TO PAY DUES? </a:t>
            </a:r>
          </a:p>
          <a:p>
            <a:pPr eaLnBrk="1" hangingPunct="1">
              <a:spcBef>
                <a:spcPct val="0"/>
              </a:spcBef>
            </a:pPr>
            <a:endParaRPr lang="en-US" i="0" smtClean="0"/>
          </a:p>
          <a:p>
            <a:pPr eaLnBrk="1" hangingPunct="1">
              <a:spcBef>
                <a:spcPct val="0"/>
              </a:spcBef>
            </a:pPr>
            <a:r>
              <a:rPr lang="en-US" i="0" smtClean="0"/>
              <a:t> Well, your dues enable Rotary to:</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i="0" smtClean="0"/>
              <a:t>Provide high-quality information and support to Rotarians around the world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i="0" smtClean="0"/>
              <a:t>Administer programs such as Rotaract, Interact and Youth exchange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i="0" smtClean="0"/>
              <a:t>Support district governors financially during their year in service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i="0" smtClean="0"/>
              <a:t>Provide publications and communications in several languages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eaLnBrk="1" hangingPunct="1"/>
            <a:endParaRPr lang="en-US" smtClean="0"/>
          </a:p>
          <a:p>
            <a:pPr eaLnBrk="1" hangingPunct="1">
              <a:spcBef>
                <a:spcPct val="0"/>
              </a:spcBef>
            </a:pPr>
            <a:endParaRPr lang="en-US" smtClean="0"/>
          </a:p>
          <a:p>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62</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WHAT EXACTLY IS THE SAR?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SAR stands for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Semiannual Report’ and consists of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i="0" smtClean="0"/>
              <a:t>the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SAR invoice,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payment instructions and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documents to calculate dues to RI. The SAR is sent to clubs twice a year at the end of June and the end December. It has both a financial function and a membership reporting function. (The SAR invoice consists of Per Capita membership dues, additional dues for the Council on Legislation and of subscription costs for The Rotarian magazine.)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63</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SO HOW DO YOU ENSURE</a:t>
            </a:r>
            <a:r>
              <a:rPr lang="en-US" sz="1200" i="0" kern="1200" baseline="0" dirty="0" smtClean="0">
                <a:solidFill>
                  <a:schemeClr val="tx1"/>
                </a:solidFill>
                <a:effectLst/>
                <a:latin typeface="Arial" pitchFamily="-107" charset="0"/>
                <a:ea typeface="ヒラギノ角ゴ Pro W3" pitchFamily="-107" charset="-128"/>
                <a:cs typeface="ヒラギノ角ゴ Pro W3" pitchFamily="-107" charset="-128"/>
              </a:rPr>
              <a:t> THAT THE </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SAR IS CORRECT?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First</a:t>
            </a:r>
            <a:r>
              <a:rPr lang="en-US" sz="1200" i="0" kern="1200" baseline="0" dirty="0" smtClean="0">
                <a:solidFill>
                  <a:schemeClr val="tx1"/>
                </a:solidFill>
                <a:effectLst/>
                <a:latin typeface="Arial" pitchFamily="-107" charset="0"/>
                <a:ea typeface="ヒラギノ角ゴ Pro W3" pitchFamily="-107" charset="-128"/>
                <a:cs typeface="ヒラギノ角ゴ Pro W3" pitchFamily="-107" charset="-128"/>
              </a:rPr>
              <a:t>, y</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ou need to continuously update your clubs membership data to receive a</a:t>
            </a:r>
            <a:r>
              <a:rPr lang="en-US" sz="1200" i="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correct SAR invoice. Do this at the latest by 1 June and 1 December.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You can do this online via</a:t>
            </a:r>
            <a:r>
              <a:rPr lang="en-US" sz="1200" i="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Club administration in the Manage section</a:t>
            </a:r>
            <a:r>
              <a:rPr lang="en-US" sz="1200" i="0" kern="1200" baseline="0" dirty="0" smtClean="0">
                <a:solidFill>
                  <a:schemeClr val="tx1"/>
                </a:solidFill>
                <a:effectLst/>
                <a:latin typeface="Arial" pitchFamily="-107" charset="0"/>
                <a:ea typeface="ヒラギノ角ゴ Pro W3" pitchFamily="-107" charset="-128"/>
                <a:cs typeface="ヒラギノ角ゴ Pro W3" pitchFamily="-107" charset="-128"/>
              </a:rPr>
              <a:t> of My Rotary</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If your club is part of the </a:t>
            </a:r>
            <a:r>
              <a:rPr lang="en-US" sz="1200" i="0" kern="1200" dirty="0" err="1" smtClean="0">
                <a:solidFill>
                  <a:schemeClr val="tx1"/>
                </a:solidFill>
                <a:effectLst/>
                <a:latin typeface="Arial" pitchFamily="-107" charset="0"/>
                <a:ea typeface="ヒラギノ角ゴ Pro W3" pitchFamily="-107" charset="-128"/>
                <a:cs typeface="ヒラギノ角ゴ Pro W3" pitchFamily="-107" charset="-128"/>
              </a:rPr>
              <a:t>OneRotary</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 data integration initiative, you need to update your membership</a:t>
            </a:r>
            <a:r>
              <a:rPr lang="en-US" sz="1200" i="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dirty="0" smtClean="0">
                <a:solidFill>
                  <a:schemeClr val="tx1"/>
                </a:solidFill>
                <a:effectLst/>
                <a:latin typeface="Arial" pitchFamily="-107" charset="0"/>
                <a:ea typeface="ヒラギノ角ゴ Pro W3" pitchFamily="-107" charset="-128"/>
                <a:cs typeface="ヒラギノ角ゴ Pro W3" pitchFamily="-107" charset="-128"/>
              </a:rPr>
              <a:t>through your local database. Please check with your district for any further information.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64</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SAR is sent electronically to all club officers.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Please note that this requires your club officers to have their current email addresses in RI’s database. In addition, the SAR packet is sent by mail to those clubs that have not opted out of the paper version. Remember as mentioned before that that the latest version of your SAR packet is always available online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rPr>
              <a:t>i</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n My Rotary </a:t>
            </a:r>
            <a:r>
              <a:rPr lang="en-US" i="0" baseline="0" smtClean="0"/>
              <a:t>in the </a:t>
            </a:r>
            <a:r>
              <a:rPr lang="en-US" sz="1200" b="1" i="0" kern="1200" baseline="0" smtClean="0">
                <a:solidFill>
                  <a:schemeClr val="tx1"/>
                </a:solidFill>
                <a:effectLst/>
                <a:latin typeface="Arial" pitchFamily="-107" charset="0"/>
                <a:ea typeface="ヒラギノ角ゴ Pro W3" pitchFamily="-107" charset="-128"/>
                <a:cs typeface="ヒラギノ角ゴ Pro W3" pitchFamily="-107" charset="-128"/>
              </a:rPr>
              <a:t>CLUB ADMINISTRATION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under </a:t>
            </a:r>
            <a:r>
              <a:rPr lang="en-US" sz="1200" b="1" i="0" kern="1200" baseline="0" smtClean="0">
                <a:solidFill>
                  <a:schemeClr val="tx1"/>
                </a:solidFill>
                <a:effectLst/>
                <a:latin typeface="Arial" pitchFamily="-107" charset="0"/>
                <a:ea typeface="ヒラギノ角ゴ Pro W3" pitchFamily="-107" charset="-128"/>
                <a:cs typeface="ヒラギノ角ゴ Pro W3" pitchFamily="-107" charset="-128"/>
              </a:rPr>
              <a:t>MANAGE</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65</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You can pay the SAR online in My Rotary by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using a credit card. Please remember to note the transaction number of your payment for later reference.</a:t>
            </a:r>
          </a:p>
          <a:p>
            <a:pPr lvl="0"/>
            <a:endParaRPr lang="en-US" sz="120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i="0" dirty="0" smtClean="0"/>
              <a:t>Alternatively,</a:t>
            </a:r>
            <a:r>
              <a:rPr lang="en-US" i="0" baseline="0" dirty="0" smtClean="0"/>
              <a:t> you can pay </a:t>
            </a:r>
            <a:r>
              <a:rPr lang="en-GB" sz="1200" i="0" kern="1200" baseline="0" dirty="0" smtClean="0">
                <a:solidFill>
                  <a:schemeClr val="tx1"/>
                </a:solidFill>
                <a:effectLst/>
                <a:latin typeface="Arial" pitchFamily="-107" charset="0"/>
              </a:rPr>
              <a:t>b</a:t>
            </a: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y bank transfer according to the details on the invoice</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 or </a:t>
            </a: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via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Direct Debit if your club has agreed to participate in this program offered to countries.</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 SEPA stands for </a:t>
            </a:r>
            <a:r>
              <a:rPr lang="en-GB" b="0" i="0" dirty="0" smtClean="0"/>
              <a:t>Single Euro Payments Area</a:t>
            </a:r>
            <a:r>
              <a:rPr lang="fr-FR" b="0" i="0" dirty="0" smtClean="0"/>
              <a:t>  </a:t>
            </a:r>
            <a:r>
              <a:rPr lang="fr-FR" i="0" dirty="0" smtClean="0"/>
              <a:t>(SEPA). </a:t>
            </a: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In this case, the dues will be automatically deducted by RI from your club’s bank account. </a:t>
            </a:r>
            <a:r>
              <a:rPr lang="en-GB" sz="1200" i="1" kern="1200" dirty="0" smtClean="0">
                <a:solidFill>
                  <a:schemeClr val="tx1"/>
                </a:solidFill>
                <a:effectLst/>
                <a:latin typeface="Arial" pitchFamily="-107" charset="0"/>
                <a:ea typeface="ヒラギノ角ゴ Pro W3" pitchFamily="-107" charset="-128"/>
                <a:cs typeface="ヒラギノ角ゴ Pro W3" pitchFamily="-107" charset="-128"/>
              </a:rPr>
              <a:t>(Note</a:t>
            </a:r>
            <a:r>
              <a:rPr lang="en-GB" sz="1200" i="1" kern="1200" baseline="0" dirty="0" smtClean="0">
                <a:solidFill>
                  <a:schemeClr val="tx1"/>
                </a:solidFill>
                <a:effectLst/>
                <a:latin typeface="Arial" pitchFamily="-107" charset="0"/>
                <a:ea typeface="ヒラギノ角ゴ Pro W3" pitchFamily="-107" charset="-128"/>
                <a:cs typeface="ヒラギノ角ゴ Pro W3" pitchFamily="-107" charset="-128"/>
              </a:rPr>
              <a:t> to presenter: to be mentioned only if </a:t>
            </a:r>
            <a:r>
              <a:rPr lang="en-GB" sz="1200" i="1" kern="1200" dirty="0" smtClean="0">
                <a:solidFill>
                  <a:schemeClr val="tx1"/>
                </a:solidFill>
                <a:effectLst/>
                <a:latin typeface="Arial" pitchFamily="-107" charset="0"/>
                <a:ea typeface="ヒラギノ角ゴ Pro W3" pitchFamily="-107" charset="-128"/>
                <a:cs typeface="ヒラギノ角ゴ Pro W3" pitchFamily="-107" charset="-128"/>
              </a:rPr>
              <a:t>applicable)</a:t>
            </a:r>
          </a:p>
          <a:p>
            <a:pPr lvl="0"/>
            <a:endParaRPr lang="en-US" sz="1200" i="0" kern="1200" dirty="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For further information please turn to the Finance representative assigned to your district, whose contact details you can find on the invoice.</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a:p>
            <a:endParaRPr lang="en-US"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66</a:t>
            </a:fld>
            <a:endParaRPr lang="en-US"/>
          </a:p>
        </p:txBody>
      </p:sp>
    </p:spTree>
    <p:extLst>
      <p:ext uri="{BB962C8B-B14F-4D97-AF65-F5344CB8AC3E}">
        <p14:creationId xmlns:p14="http://schemas.microsoft.com/office/powerpoint/2010/main" val="28206368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smtClean="0">
                <a:solidFill>
                  <a:schemeClr val="tx1"/>
                </a:solidFill>
                <a:effectLst/>
                <a:latin typeface="Arial" pitchFamily="-107" charset="0"/>
                <a:ea typeface="ヒラギノ角ゴ Pro W3" pitchFamily="-107" charset="-128"/>
                <a:cs typeface="ヒラギノ角ゴ Pro W3" pitchFamily="-107" charset="-128"/>
              </a:rPr>
              <a:t>In addition to paying the dues, your club needs to confirm the number of club members to RI </a:t>
            </a:r>
            <a:r>
              <a:rPr lang="en-GB" sz="1200" i="1" kern="1200" smtClean="0">
                <a:solidFill>
                  <a:schemeClr val="tx1"/>
                </a:solidFill>
                <a:effectLst/>
                <a:latin typeface="Arial" pitchFamily="-107" charset="0"/>
                <a:ea typeface="ヒラギノ角ゴ Pro W3" pitchFamily="-107" charset="-128"/>
                <a:cs typeface="ヒラギノ角ゴ Pro W3" pitchFamily="-107" charset="-128"/>
              </a:rPr>
              <a:t>(note</a:t>
            </a:r>
            <a:r>
              <a:rPr lang="en-GB" sz="1200" i="1" kern="1200" baseline="0" smtClean="0">
                <a:solidFill>
                  <a:schemeClr val="tx1"/>
                </a:solidFill>
                <a:effectLst/>
                <a:latin typeface="Arial" pitchFamily="-107" charset="0"/>
                <a:ea typeface="ヒラギノ角ゴ Pro W3" pitchFamily="-107" charset="-128"/>
                <a:cs typeface="ヒラギノ角ゴ Pro W3" pitchFamily="-107" charset="-128"/>
              </a:rPr>
              <a:t> for presenter: this will only be valid for SAR July 2014)</a:t>
            </a:r>
            <a:r>
              <a:rPr lang="en-GB" sz="1200" i="1" kern="1200" smtClean="0">
                <a:solidFill>
                  <a:schemeClr val="tx1"/>
                </a:solidFill>
                <a:effectLst/>
                <a:latin typeface="Arial" pitchFamily="-107" charset="0"/>
                <a:ea typeface="ヒラギノ角ゴ Pro W3" pitchFamily="-107" charset="-128"/>
                <a:cs typeface="ヒラギノ角ゴ Pro W3" pitchFamily="-107" charset="-128"/>
              </a:rPr>
              <a:t>.</a:t>
            </a:r>
            <a:endParaRPr lang="en-US" sz="1200" i="1" kern="1200" smtClean="0">
              <a:solidFill>
                <a:schemeClr val="tx1"/>
              </a:solidFill>
              <a:effectLst/>
              <a:latin typeface="Arial" pitchFamily="-107" charset="0"/>
              <a:ea typeface="ヒラギノ角ゴ Pro W3" pitchFamily="-107" charset="-128"/>
              <a:cs typeface="ヒラギノ角ゴ Pro W3" pitchFamily="-107" charset="-128"/>
            </a:endParaRPr>
          </a:p>
          <a:p>
            <a:r>
              <a:rPr lang="en-GB" sz="1200" i="0" kern="1200" smtClean="0">
                <a:solidFill>
                  <a:schemeClr val="tx1"/>
                </a:solidFill>
                <a:effectLst/>
                <a:latin typeface="Arial" pitchFamily="-107" charset="0"/>
                <a:ea typeface="ヒラギノ角ゴ Pro W3" pitchFamily="-107" charset="-128"/>
                <a:cs typeface="ヒラギノ角ゴ Pro W3" pitchFamily="-107" charset="-128"/>
              </a:rPr>
              <a:t> </a:t>
            </a:r>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smtClean="0">
                <a:solidFill>
                  <a:schemeClr val="tx1"/>
                </a:solidFill>
                <a:effectLst/>
                <a:latin typeface="Arial" pitchFamily="-107" charset="0"/>
                <a:ea typeface="ヒラギノ角ゴ Pro W3" pitchFamily="-107" charset="-128"/>
                <a:cs typeface="ヒラギノ角ゴ Pro W3" pitchFamily="-107" charset="-128"/>
              </a:rPr>
              <a:t>Please do this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GB" sz="1200" i="0" kern="1200" smtClean="0">
                <a:solidFill>
                  <a:schemeClr val="tx1"/>
                </a:solidFill>
                <a:effectLst/>
                <a:latin typeface="Arial" pitchFamily="-107" charset="0"/>
                <a:ea typeface="ヒラギノ角ゴ Pro W3" pitchFamily="-107" charset="-128"/>
                <a:cs typeface="ヒラギノ角ゴ Pro W3" pitchFamily="-107" charset="-128"/>
              </a:rPr>
              <a:t>by sending a</a:t>
            </a:r>
            <a:r>
              <a:rPr lang="en-GB" sz="1200" i="0" kern="1200" baseline="0" smtClean="0">
                <a:solidFill>
                  <a:schemeClr val="tx1"/>
                </a:solidFill>
                <a:effectLst/>
                <a:latin typeface="Arial" pitchFamily="-107" charset="0"/>
                <a:ea typeface="ヒラギノ角ゴ Pro W3" pitchFamily="-107" charset="-128"/>
                <a:cs typeface="ヒラギノ角ゴ Pro W3" pitchFamily="-107" charset="-128"/>
              </a:rPr>
              <a:t>n </a:t>
            </a:r>
            <a:r>
              <a:rPr lang="en-GB" sz="1200" i="0" kern="1200" smtClean="0">
                <a:solidFill>
                  <a:schemeClr val="tx1"/>
                </a:solidFill>
                <a:effectLst/>
                <a:latin typeface="Arial" pitchFamily="-107" charset="0"/>
                <a:ea typeface="ヒラギノ角ゴ Pro W3" pitchFamily="-107" charset="-128"/>
                <a:cs typeface="ヒラギノ角ゴ Pro W3" pitchFamily="-107" charset="-128"/>
              </a:rPr>
              <a:t>e-mail to Data Services </a:t>
            </a:r>
            <a:r>
              <a:rPr lang="en-GB" sz="1200" i="0" u="sng" kern="1200" smtClean="0">
                <a:solidFill>
                  <a:schemeClr val="tx1"/>
                </a:solidFill>
                <a:effectLst/>
                <a:latin typeface="Arial" pitchFamily="-107" charset="0"/>
                <a:ea typeface="ヒラギノ角ゴ Pro W3" pitchFamily="-107" charset="-128"/>
                <a:cs typeface="ヒラギノ角ゴ Pro W3" pitchFamily="-107" charset="-128"/>
                <a:hlinkClick r:id="rId3"/>
              </a:rPr>
              <a:t>data@rotary.org</a:t>
            </a:r>
            <a:r>
              <a:rPr lang="en-GB" sz="1200" i="0" kern="1200" smtClean="0">
                <a:solidFill>
                  <a:schemeClr val="tx1"/>
                </a:solidFill>
                <a:effectLst/>
                <a:latin typeface="Arial" pitchFamily="-107" charset="0"/>
                <a:ea typeface="ヒラギノ角ゴ Pro W3" pitchFamily="-107" charset="-128"/>
                <a:cs typeface="ヒラギノ角ゴ Pro W3" pitchFamily="-107" charset="-128"/>
              </a:rPr>
              <a:t> with the following information: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r>
              <a:rPr lang="en-GB" sz="1200" i="0" kern="1200" smtClean="0">
                <a:solidFill>
                  <a:schemeClr val="tx1"/>
                </a:solidFill>
                <a:effectLst/>
                <a:latin typeface="Arial" pitchFamily="-107" charset="0"/>
                <a:ea typeface="ヒラギノ角ゴ Pro W3" pitchFamily="-107" charset="-128"/>
                <a:cs typeface="ヒラギノ角ゴ Pro W3" pitchFamily="-107" charset="-128"/>
              </a:rPr>
              <a:t>Club ID number</a:t>
            </a:r>
            <a:r>
              <a:rPr lang="en-GB"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GB" sz="1200" i="0" kern="1200" smtClean="0">
                <a:solidFill>
                  <a:schemeClr val="tx1"/>
                </a:solidFill>
                <a:effectLst/>
                <a:latin typeface="Arial" pitchFamily="-107" charset="0"/>
                <a:ea typeface="ヒラギノ角ゴ Pro W3" pitchFamily="-107" charset="-128"/>
                <a:cs typeface="ヒラギノ角ゴ Pro W3" pitchFamily="-107" charset="-128"/>
              </a:rPr>
              <a:t>and name</a:t>
            </a:r>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r>
              <a:rPr lang="en-GB" sz="1200" i="0" kern="1200" smtClean="0">
                <a:solidFill>
                  <a:schemeClr val="tx1"/>
                </a:solidFill>
                <a:effectLst/>
                <a:latin typeface="Arial" pitchFamily="-107" charset="0"/>
                <a:ea typeface="ヒラギノ角ゴ Pro W3" pitchFamily="-107" charset="-128"/>
                <a:cs typeface="ヒラギノ角ゴ Pro W3" pitchFamily="-107" charset="-128"/>
              </a:rPr>
              <a:t>Active member count per 30 June or 31 December</a:t>
            </a:r>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r>
              <a:rPr lang="en-GB" sz="1200" i="0" kern="1200" smtClean="0">
                <a:solidFill>
                  <a:schemeClr val="tx1"/>
                </a:solidFill>
                <a:effectLst/>
                <a:latin typeface="Arial" pitchFamily="-107" charset="0"/>
                <a:ea typeface="ヒラギノ角ゴ Pro W3" pitchFamily="-107" charset="-128"/>
                <a:cs typeface="ヒラギノ角ゴ Pro W3" pitchFamily="-107" charset="-128"/>
              </a:rPr>
              <a:t>Possible changes in subscriptions of “The Rotarian” magazine.</a:t>
            </a:r>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67</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smtClean="0">
                <a:solidFill>
                  <a:schemeClr val="tx1"/>
                </a:solidFill>
                <a:effectLst/>
                <a:latin typeface="Arial" pitchFamily="-107" charset="0"/>
                <a:ea typeface="ヒラギノ角ゴ Pro W3" pitchFamily="-107" charset="-128"/>
                <a:cs typeface="ヒラギノ角ゴ Pro W3" pitchFamily="-107" charset="-128"/>
              </a:rPr>
              <a:t>Let’s have a look at the current</a:t>
            </a:r>
            <a:r>
              <a:rPr lang="en-GB"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GB" sz="1200" i="0" kern="1200" smtClean="0">
                <a:solidFill>
                  <a:schemeClr val="tx1"/>
                </a:solidFill>
                <a:effectLst/>
                <a:latin typeface="Arial" pitchFamily="-107" charset="0"/>
                <a:ea typeface="ヒラギノ角ゴ Pro W3" pitchFamily="-107" charset="-128"/>
                <a:cs typeface="ヒラギノ角ゴ Pro W3" pitchFamily="-107" charset="-128"/>
              </a:rPr>
              <a:t>timeline step by step:</a:t>
            </a:r>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smtClean="0">
                <a:solidFill>
                  <a:schemeClr val="tx1"/>
                </a:solidFill>
                <a:effectLst/>
                <a:latin typeface="Arial" pitchFamily="-107" charset="0"/>
                <a:ea typeface="ヒラギノ角ゴ Pro W3" pitchFamily="-107" charset="-128"/>
                <a:cs typeface="ヒラギノ角ゴ Pro W3" pitchFamily="-107" charset="-128"/>
              </a:rPr>
              <a:t>Remember to update the membership figures of your club latest by 1 June.</a:t>
            </a:r>
            <a:br>
              <a:rPr lang="en-GB" sz="1200" i="0" kern="1200" smtClean="0">
                <a:solidFill>
                  <a:schemeClr val="tx1"/>
                </a:solidFill>
                <a:effectLst/>
                <a:latin typeface="Arial" pitchFamily="-107" charset="0"/>
                <a:ea typeface="ヒラギノ角ゴ Pro W3" pitchFamily="-107" charset="-128"/>
                <a:cs typeface="ヒラギノ角ゴ Pro W3" pitchFamily="-107" charset="-128"/>
              </a:rPr>
            </a:b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GB" sz="1200" i="0" kern="1200" smtClean="0">
                <a:solidFill>
                  <a:schemeClr val="tx1"/>
                </a:solidFill>
                <a:effectLst/>
                <a:latin typeface="Arial" pitchFamily="-107" charset="0"/>
              </a:rPr>
              <a:t>Y</a:t>
            </a:r>
            <a:r>
              <a:rPr lang="en-GB" sz="1200" i="0" kern="1200" smtClean="0">
                <a:solidFill>
                  <a:schemeClr val="tx1"/>
                </a:solidFill>
                <a:effectLst/>
                <a:latin typeface="Arial" pitchFamily="-107" charset="0"/>
                <a:ea typeface="ヒラギノ角ゴ Pro W3" pitchFamily="-107" charset="-128"/>
                <a:cs typeface="ヒラギノ角ゴ Pro W3" pitchFamily="-107" charset="-128"/>
              </a:rPr>
              <a:t>our club then receives the SAR packet from RI with the due date of 1 July.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GB" sz="1200" i="0" kern="1200" smtClean="0">
                <a:solidFill>
                  <a:schemeClr val="tx1"/>
                </a:solidFill>
                <a:effectLst/>
                <a:latin typeface="Arial" pitchFamily="-107" charset="0"/>
                <a:ea typeface="ヒラギノ角ゴ Pro W3" pitchFamily="-107" charset="-128"/>
                <a:cs typeface="ヒラギノ角ゴ Pro W3" pitchFamily="-107" charset="-128"/>
              </a:rPr>
              <a:t>In October, clubs with an open balance of 250 USD or more will receive a reminder.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baseline="0" smtClean="0">
                <a:solidFill>
                  <a:schemeClr val="tx1"/>
                </a:solidFill>
                <a:effectLst/>
                <a:latin typeface="Arial" pitchFamily="-107" charset="0"/>
              </a:rPr>
              <a:t>C</a:t>
            </a:r>
            <a:r>
              <a:rPr lang="en-GB" sz="1200" i="0" kern="1200" err="1" smtClean="0">
                <a:solidFill>
                  <a:schemeClr val="tx1"/>
                </a:solidFill>
                <a:effectLst/>
                <a:latin typeface="Arial" pitchFamily="-107" charset="0"/>
                <a:ea typeface="ヒラギノ角ゴ Pro W3" pitchFamily="-107" charset="-128"/>
                <a:cs typeface="ヒラギノ角ゴ Pro W3" pitchFamily="-107" charset="-128"/>
              </a:rPr>
              <a:t>lubs</a:t>
            </a:r>
            <a:r>
              <a:rPr lang="en-GB" sz="1200" i="0" kern="1200" smtClean="0">
                <a:solidFill>
                  <a:schemeClr val="tx1"/>
                </a:solidFill>
                <a:effectLst/>
                <a:latin typeface="Arial" pitchFamily="-107" charset="0"/>
                <a:ea typeface="ヒラギノ角ゴ Pro W3" pitchFamily="-107" charset="-128"/>
                <a:cs typeface="ヒラギノ角ゴ Pro W3" pitchFamily="-107" charset="-128"/>
              </a:rPr>
              <a:t> that have not paid by the end of December will be terminated in January.</a:t>
            </a:r>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pPr lvl="0"/>
            <a:endParaRPr lang="en-GB" sz="1200" i="0" kern="1200" smtClean="0">
              <a:solidFill>
                <a:schemeClr val="tx1"/>
              </a:solidFill>
              <a:effectLst/>
              <a:latin typeface="Arial" pitchFamily="-107" charset="0"/>
              <a:ea typeface="ヒラギノ角ゴ Pro W3" pitchFamily="-107" charset="-128"/>
              <a:cs typeface="ヒラギノ角ゴ Pro W3" pitchFamily="-107" charset="-128"/>
            </a:endParaRPr>
          </a:p>
          <a:p>
            <a:pPr lvl="0"/>
            <a:r>
              <a:rPr lang="en-GB" sz="1200" i="0" u="sng" kern="1200" smtClean="0">
                <a:solidFill>
                  <a:schemeClr val="tx1"/>
                </a:solidFill>
                <a:effectLst/>
                <a:latin typeface="Arial" pitchFamily="-107" charset="0"/>
                <a:ea typeface="ヒラギノ角ゴ Pro W3" pitchFamily="-107" charset="-128"/>
                <a:cs typeface="ヒラギノ角ゴ Pro W3" pitchFamily="-107" charset="-128"/>
              </a:rPr>
              <a:t>IMPORTANT</a:t>
            </a:r>
            <a:r>
              <a:rPr lang="en-GB" sz="1200" i="0" kern="1200" smtClean="0">
                <a:solidFill>
                  <a:schemeClr val="tx1"/>
                </a:solidFill>
                <a:effectLst/>
                <a:latin typeface="Arial" pitchFamily="-107" charset="0"/>
                <a:ea typeface="ヒラギノ角ゴ Pro W3" pitchFamily="-107" charset="-128"/>
                <a:cs typeface="ヒラギノ角ゴ Pro W3" pitchFamily="-107" charset="-128"/>
              </a:rPr>
              <a:t>:</a:t>
            </a:r>
          </a:p>
          <a:p>
            <a:pPr lvl="0"/>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smtClean="0">
                <a:solidFill>
                  <a:schemeClr val="tx1"/>
                </a:solidFill>
                <a:effectLst/>
                <a:latin typeface="Arial" pitchFamily="-107" charset="0"/>
                <a:ea typeface="ヒラギノ角ゴ Pro W3" pitchFamily="-107" charset="-128"/>
                <a:cs typeface="ヒラギノ角ゴ Pro W3" pitchFamily="-107" charset="-128"/>
              </a:rPr>
              <a:t>PLEASE NOTE THAT DURING THE ROTARY YEAR 2014-15 THERE WILL BE A CHANGE TO THIS PROCESS: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68</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rPr>
              <a:t>HOW WILL THE TIMELINE BE SHORTENED?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rPr>
              <a:t>On 1 January 2015 the SAR will be simplified and the cycle will be shortened to 4 months instead of 6.</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rPr>
              <a:t>Clubs will be terminated for non-payment of dues already 4 months after due date (on 1 May 2015!)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rPr>
              <a:t>Clubs will receive a reminder already two months after the due date and a second one after 90 days on 1 April.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endPar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smtClean="0">
                <a:ln>
                  <a:noFill/>
                </a:ln>
                <a:solidFill>
                  <a:srgbClr val="000000"/>
                </a:solidFill>
                <a:effectLst/>
                <a:uLnTx/>
                <a:uFillTx/>
                <a:latin typeface="Arial" pitchFamily="-107" charset="0"/>
                <a:ea typeface="ヒラギノ角ゴ Pro W3" pitchFamily="-107" charset="-128"/>
                <a:cs typeface="ヒラギノ角ゴ Pro W3" pitchFamily="-107" charset="-128"/>
              </a:rPr>
              <a:t>Please also note that the reinstatement policy has been revised. If a club is terminated it can be reinstated within 5 months from termination date if it pays its outstanding financial obligations, provides a current membership list and pays a reinstatement fee of 30 USD per member.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endParaRPr lang="en-GB" sz="1200" i="1" kern="1200" smtClean="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69</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Now looking at the organizational structure, our office has four main departments: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lvl="0" indent="-171450">
              <a:buFont typeface="Arial" pitchFamily="34" charset="0"/>
              <a:buChar cha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Club and District Support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lvl="0" indent="-171450">
              <a:buFont typeface="Arial" pitchFamily="34" charset="0"/>
              <a:buChar cha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 Rotary Foundation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lvl="0" indent="-171450">
              <a:buFont typeface="Arial" pitchFamily="34" charset="0"/>
              <a:buChar cha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Finance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marL="171450" lvl="0" indent="-171450">
              <a:buFont typeface="Arial" pitchFamily="34" charset="0"/>
              <a:buChar cha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Order Desk /Publications.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Let’s focus on each of them in turn.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US" dirty="0" smtClean="0">
              <a:latin typeface="Arial" charset="0"/>
              <a:cs typeface="Arial" charset="0"/>
            </a:endParaRPr>
          </a:p>
        </p:txBody>
      </p:sp>
      <p:sp>
        <p:nvSpPr>
          <p:cNvPr id="49155" name="Slide Number Placeholder 3"/>
          <p:cNvSpPr>
            <a:spLocks noGrp="1"/>
          </p:cNvSpPr>
          <p:nvPr>
            <p:ph type="sldNum" sz="quarter" idx="5"/>
          </p:nvPr>
        </p:nvSpPr>
        <p:spPr>
          <a:noFill/>
        </p:spPr>
        <p:txBody>
          <a:bodyPr/>
          <a:lstStyle/>
          <a:p>
            <a:fld id="{D361B72F-DD3D-4464-9FCC-CF83F41A1A62}" type="slidenum">
              <a:rPr lang="en-US" smtClean="0">
                <a:solidFill>
                  <a:srgbClr val="000000"/>
                </a:solidFill>
                <a:ea typeface="ヒラギノ角ゴ Pro W3"/>
                <a:cs typeface="ヒラギノ角ゴ Pro W3"/>
              </a:rPr>
              <a:pPr/>
              <a:t>7</a:t>
            </a:fld>
            <a:endParaRPr lang="en-US" smtClean="0">
              <a:solidFill>
                <a:srgbClr val="000000"/>
              </a:solidFill>
              <a:ea typeface="ヒラギノ角ゴ Pro W3"/>
              <a:cs typeface="ヒラギノ角ゴ Pro W3"/>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7724" y="4724126"/>
            <a:ext cx="4990166" cy="4784427"/>
          </a:xfrm>
        </p:spPr>
        <p:txBody>
          <a:bodyPr/>
          <a:lstStyle/>
          <a:p>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….AND HOW WILL THE SAR</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 PACKET </a:t>
            </a: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BE SIMPLIFIED?</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0" dirty="0" smtClean="0"/>
              <a:t>(</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a:p>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Your  SAR will no longer include a membership list. Your club will only receive a</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GB" sz="1200" i="0" kern="1200" baseline="0" dirty="0" err="1" smtClean="0">
                <a:solidFill>
                  <a:schemeClr val="tx1"/>
                </a:solidFill>
                <a:effectLst/>
                <a:latin typeface="Arial" pitchFamily="-107" charset="0"/>
                <a:ea typeface="ヒラギノ角ゴ Pro W3" pitchFamily="-107" charset="-128"/>
                <a:cs typeface="ヒラギノ角ゴ Pro W3" pitchFamily="-107" charset="-128"/>
              </a:rPr>
              <a:t>semiannual</a:t>
            </a: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 invoice</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 to pay for the membership dues and the subscription fees.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The membership data of your club which is available in Rotary’s database on 1 July and on 1 January will be considered the official amount of members of your club. The </a:t>
            </a:r>
            <a:r>
              <a:rPr lang="en-GB" sz="1200" i="0" kern="1200" baseline="0" dirty="0" err="1" smtClean="0">
                <a:solidFill>
                  <a:schemeClr val="tx1"/>
                </a:solidFill>
                <a:effectLst/>
                <a:latin typeface="Arial" pitchFamily="-107" charset="0"/>
                <a:ea typeface="ヒラギノ角ゴ Pro W3" pitchFamily="-107" charset="-128"/>
                <a:cs typeface="ヒラギノ角ゴ Pro W3" pitchFamily="-107" charset="-128"/>
              </a:rPr>
              <a:t>semiannual</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 invoice will reflect this amount and will be sent to the clubs shortly after these two dates.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As membership data will be taken directly from RI’s database</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 your club does no longer need to confirm the membership figure twice a year in a separate email.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kern="1200" dirty="0" smtClean="0">
                <a:solidFill>
                  <a:schemeClr val="tx1"/>
                </a:solidFill>
                <a:effectLst/>
                <a:latin typeface="Arial" pitchFamily="-107" charset="0"/>
                <a:ea typeface="ヒラギノ角ゴ Pro W3" pitchFamily="-107" charset="-128"/>
                <a:cs typeface="ヒラギノ角ゴ Pro W3" pitchFamily="-107" charset="-128"/>
              </a:rPr>
              <a:t>Your</a:t>
            </a:r>
            <a:r>
              <a:rPr lang="en-GB" sz="1200" b="1" i="0" kern="1200" baseline="0" dirty="0" smtClean="0">
                <a:solidFill>
                  <a:schemeClr val="tx1"/>
                </a:solidFill>
                <a:effectLst/>
                <a:latin typeface="Arial" pitchFamily="-107" charset="0"/>
                <a:ea typeface="ヒラギノ角ゴ Pro W3" pitchFamily="-107" charset="-128"/>
                <a:cs typeface="ヒラギノ角ゴ Pro W3" pitchFamily="-107" charset="-128"/>
              </a:rPr>
              <a:t> club therefore needs to update its membership data regularly.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Be aware that starting 1 January 2015 your club has to report its new and terminated members to Rotary online </a:t>
            </a:r>
            <a:r>
              <a:rPr lang="en-GB" sz="1200" b="1" i="0" kern="1200" baseline="0" dirty="0" smtClean="0">
                <a:solidFill>
                  <a:schemeClr val="tx1"/>
                </a:solidFill>
                <a:effectLst/>
                <a:latin typeface="Arial" pitchFamily="-107" charset="0"/>
                <a:ea typeface="ヒラギノ角ゴ Pro W3" pitchFamily="-107" charset="-128"/>
                <a:cs typeface="ヒラギノ角ゴ Pro W3" pitchFamily="-107" charset="-128"/>
              </a:rPr>
              <a:t>within 30 days.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0" dirty="0" smtClean="0"/>
              <a:t>Keep an eye on specific</a:t>
            </a:r>
            <a:r>
              <a:rPr lang="en-US" i="0" baseline="0" dirty="0" smtClean="0"/>
              <a:t> instructions on this new process which will be sent to you during the course of the year 2014-15.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dirty="0" smtClean="0">
              <a:ln>
                <a:noFill/>
              </a:ln>
              <a:solidFill>
                <a:srgbClr val="000000"/>
              </a:solidFill>
              <a:effectLst/>
              <a:uLnTx/>
              <a:uFillTx/>
              <a:latin typeface="Arial" pitchFamily="-107" charset="0"/>
            </a:endParaRPr>
          </a:p>
          <a:p>
            <a:pPr marL="0" indent="0">
              <a:buFontTx/>
              <a:buNone/>
            </a:pPr>
            <a:endParaRPr lang="en-US" i="1" dirty="0" smtClean="0"/>
          </a:p>
          <a:p>
            <a:endParaRPr lang="en-GB" sz="1200" i="1" kern="1200" dirty="0" smtClean="0">
              <a:solidFill>
                <a:schemeClr val="tx1"/>
              </a:solidFill>
              <a:effectLst/>
              <a:latin typeface="Arial" pitchFamily="-107"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70</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dirty="0" smtClean="0">
                <a:solidFill>
                  <a:schemeClr val="tx1"/>
                </a:solidFill>
                <a:effectLst/>
                <a:latin typeface="Arial" pitchFamily="-107" charset="0"/>
                <a:ea typeface="ヒラギノ角ゴ Pro W3" pitchFamily="-107" charset="-128"/>
                <a:cs typeface="ヒラギノ角ゴ Pro W3" pitchFamily="-107" charset="-128"/>
              </a:rPr>
              <a:t>….AND </a:t>
            </a:r>
            <a:r>
              <a:rPr lang="en-GB" sz="1200" i="0" kern="1200" baseline="0" dirty="0" smtClean="0">
                <a:solidFill>
                  <a:schemeClr val="tx1"/>
                </a:solidFill>
                <a:effectLst/>
                <a:latin typeface="Arial" pitchFamily="-107" charset="0"/>
                <a:ea typeface="ヒラギノ角ゴ Pro W3" pitchFamily="-107" charset="-128"/>
                <a:cs typeface="ヒラギノ角ゴ Pro W3" pitchFamily="-107" charset="-128"/>
              </a:rPr>
              <a:t>WHAT ARE THE BENEFITS OF THE NEW SIMPLIFIED PROCESS?</a:t>
            </a:r>
          </a:p>
          <a:p>
            <a:pPr lvl="0"/>
            <a:endParaRPr lang="en-US"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 You do not need to recalculate</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or make adjustments as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the semi</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-annual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invoice</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will reflect current membership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lvl="0">
              <a:defRPr/>
            </a:pPr>
            <a:r>
              <a:rPr lang="en-US" dirty="0"/>
              <a:t>(</a:t>
            </a:r>
            <a:r>
              <a:rPr lang="en-US" dirty="0" smtClean="0"/>
              <a:t>CLICK)</a:t>
            </a:r>
            <a:r>
              <a:rPr lang="en-US" sz="1200" kern="1200" baseline="0" dirty="0" smtClean="0">
                <a:solidFill>
                  <a:schemeClr val="tx1"/>
                </a:solidFill>
                <a:effectLst/>
                <a:latin typeface="Arial" pitchFamily="-107" charset="0"/>
                <a:ea typeface="ヒラギノ角ゴ Pro W3" pitchFamily="-107" charset="-128"/>
                <a:cs typeface="ヒラギノ角ゴ Pro W3" pitchFamily="-107" charset="-128"/>
              </a:rPr>
              <a:t> The costs for semiannual report adjustments are eliminated.</a:t>
            </a:r>
            <a:endParaRPr lang="en-US" sz="1200" kern="1200" dirty="0" smtClean="0">
              <a:solidFill>
                <a:schemeClr val="tx1"/>
              </a:solidFill>
              <a:effectLst/>
              <a:latin typeface="Arial" pitchFamily="-107" charset="0"/>
              <a:ea typeface="ヒラギノ角ゴ Pro W3" pitchFamily="-107" charset="-128"/>
              <a:cs typeface="ヒラギノ角ゴ Pro W3" pitchFamily="-107" charset="-128"/>
            </a:endParaRPr>
          </a:p>
          <a:p>
            <a:pPr lvl="0"/>
            <a:endParaRPr lang="en-US"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 </a:t>
            </a:r>
            <a:r>
              <a:rPr lang="en-US" dirty="0"/>
              <a:t>By providing faster and more accurate membership data to district governors, regional coordinators, and other leaders, we can better track our progress with respect to membership development and ensure new member sponsor recognition is meaningful</a:t>
            </a:r>
            <a:r>
              <a:rPr lang="en-US" dirty="0" smtClean="0"/>
              <a:t>.</a:t>
            </a:r>
            <a:endParaRPr lang="en-US" sz="1200" kern="1200" dirty="0" smtClean="0">
              <a:solidFill>
                <a:schemeClr val="tx1"/>
              </a:solidFill>
              <a:effectLst/>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71</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Lastly,</a:t>
            </a:r>
            <a:r>
              <a:rPr lang="en-US" baseline="0" dirty="0" smtClean="0"/>
              <a:t> let’ s review the recent changes in Rotary’s Visual Identity.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72</a:t>
            </a:fld>
            <a:endParaRPr lang="en-US" dirty="0"/>
          </a:p>
        </p:txBody>
      </p:sp>
    </p:spTree>
    <p:extLst>
      <p:ext uri="{BB962C8B-B14F-4D97-AF65-F5344CB8AC3E}">
        <p14:creationId xmlns:p14="http://schemas.microsoft.com/office/powerpoint/2010/main" val="14892838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launch of its new Website in August 2013,</a:t>
            </a:r>
            <a:r>
              <a:rPr lang="en-US" baseline="0" dirty="0" smtClean="0"/>
              <a:t> Rotary also launched a </a:t>
            </a:r>
            <a:r>
              <a:rPr lang="en-US" b="1" baseline="0" dirty="0" smtClean="0"/>
              <a:t>new Visual Identity. </a:t>
            </a:r>
            <a:r>
              <a:rPr lang="en-US" dirty="0" smtClean="0"/>
              <a:t>You may ask yourself:</a:t>
            </a:r>
            <a:r>
              <a:rPr lang="en-US" baseline="0" dirty="0" smtClean="0"/>
              <a:t> WHY DID ROTARY NEED A NEW VISUAL IDENTITY? WHY DIDN’T WE JUST KEEP THE OLD LOGO?</a:t>
            </a:r>
          </a:p>
          <a:p>
            <a:endParaRPr lang="en-US" baseline="0" dirty="0" smtClean="0"/>
          </a:p>
          <a:p>
            <a:r>
              <a:rPr lang="en-US" baseline="0" dirty="0" smtClean="0"/>
              <a:t>Well, the decision to change was based on research which showed that Rotary’s image was not clear to the general public. It did not reflect our core values and people were not aware what Rotary was and how Rotary was different from many other charity organizations. It was necessary to </a:t>
            </a:r>
            <a:r>
              <a:rPr lang="en-US" baseline="0" dirty="0" err="1" smtClean="0"/>
              <a:t>simplifiy</a:t>
            </a:r>
            <a:r>
              <a:rPr lang="en-US" baseline="0" dirty="0" smtClean="0"/>
              <a:t> our visual identity and to use it more consistently.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endParaRPr lang="de-CH" baseline="0" dirty="0" smtClean="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73</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smtClean="0"/>
              <a:t>Our official signature (logo) consists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baseline="0" smtClean="0"/>
              <a:t>of the word “Rotary” beside the traditional Rotary wheel. This </a:t>
            </a:r>
            <a:r>
              <a:rPr lang="en-US" baseline="0" err="1" smtClean="0"/>
              <a:t>masterbrand</a:t>
            </a:r>
            <a:r>
              <a:rPr lang="en-US" baseline="0" smtClean="0"/>
              <a:t> signature should always be visible, just like in this presentation.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baseline="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de-CH" baseline="0" smtClean="0"/>
              <a:t>The Rotary Wheel on its own (without the word Rotary) </a:t>
            </a:r>
            <a:r>
              <a:rPr lang="en-US" baseline="0" smtClean="0"/>
              <a:t>is our mark of excellence. It can still be used, but only in combination with the Masterbrand signature. If used, the wheel should always be much bigger then the signature logo.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smtClean="0"/>
          </a:p>
          <a:p>
            <a:endParaRPr lang="de-CH" baseline="0" smtClean="0"/>
          </a:p>
          <a:p>
            <a:endParaRPr lang="de-CH" baseline="0" smtClean="0"/>
          </a:p>
          <a:p>
            <a:endParaRPr lang="de-CH" baseline="0" smtClean="0"/>
          </a:p>
          <a:p>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74</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mtClean="0"/>
              <a:t>Here are some</a:t>
            </a:r>
            <a:r>
              <a:rPr lang="de-CH" baseline="0" smtClean="0"/>
              <a:t> good examples of this use.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75</a:t>
            </a:fld>
            <a:endParaRPr lang="en-US"/>
          </a:p>
        </p:txBody>
      </p:sp>
    </p:spTree>
    <p:extLst>
      <p:ext uri="{BB962C8B-B14F-4D97-AF65-F5344CB8AC3E}">
        <p14:creationId xmlns:p14="http://schemas.microsoft.com/office/powerpoint/2010/main" val="21362303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76</a:t>
            </a:fld>
            <a:endParaRPr lang="en-US"/>
          </a:p>
        </p:txBody>
      </p:sp>
    </p:spTree>
    <p:extLst>
      <p:ext uri="{BB962C8B-B14F-4D97-AF65-F5344CB8AC3E}">
        <p14:creationId xmlns:p14="http://schemas.microsoft.com/office/powerpoint/2010/main" val="21362303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77</a:t>
            </a:fld>
            <a:endParaRPr lang="en-US"/>
          </a:p>
        </p:txBody>
      </p:sp>
    </p:spTree>
    <p:extLst>
      <p:ext uri="{BB962C8B-B14F-4D97-AF65-F5344CB8AC3E}">
        <p14:creationId xmlns:p14="http://schemas.microsoft.com/office/powerpoint/2010/main" val="21362303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78</a:t>
            </a:fld>
            <a:endParaRPr lang="en-US"/>
          </a:p>
        </p:txBody>
      </p:sp>
    </p:spTree>
    <p:extLst>
      <p:ext uri="{BB962C8B-B14F-4D97-AF65-F5344CB8AC3E}">
        <p14:creationId xmlns:p14="http://schemas.microsoft.com/office/powerpoint/2010/main" val="21362303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Looking at these images, you may have noticed that our new visual identity is not just about our logo, it also includes the use of specific colors.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dirty="0" smtClean="0">
              <a:ln>
                <a:noFill/>
              </a:ln>
              <a:solidFill>
                <a:srgbClr val="000000"/>
              </a:solidFill>
              <a:effectLst/>
              <a:uLnTx/>
              <a:uFillTx/>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79</a:t>
            </a:fld>
            <a:endParaRPr lang="en-US"/>
          </a:p>
        </p:txBody>
      </p:sp>
    </p:spTree>
    <p:extLst>
      <p:ext uri="{BB962C8B-B14F-4D97-AF65-F5344CB8AC3E}">
        <p14:creationId xmlns:p14="http://schemas.microsoft.com/office/powerpoint/2010/main" val="3415806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107" charset="0"/>
                <a:ea typeface="ヒラギノ角ゴ Pro W3" pitchFamily="-107" charset="-128"/>
                <a:cs typeface="ヒラギノ角ゴ Pro W3" pitchFamily="-107" charset="-128"/>
              </a:rPr>
              <a:t>Club and District Support</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(also known by its abbreviation </a:t>
            </a:r>
            <a:r>
              <a:rPr lang="en-US" sz="1200" b="1" kern="1200" dirty="0" smtClean="0">
                <a:solidFill>
                  <a:schemeClr val="tx1"/>
                </a:solidFill>
                <a:effectLst/>
                <a:latin typeface="Arial" pitchFamily="-107" charset="0"/>
                <a:ea typeface="ヒラギノ角ゴ Pro W3" pitchFamily="-107" charset="-128"/>
                <a:cs typeface="ヒラギノ角ゴ Pro W3" pitchFamily="-107" charset="-128"/>
              </a:rPr>
              <a:t>CDS</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 consists of six small (mostly 2-person) teams.  Each team is assigned to certain districts, so that the designated staff representatives specialize on, and are familiar with, your region.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Your CDS Team </a:t>
            </a:r>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serves as your primary RI contact for all subjects other than those concerning Finance and The Rotary Foundation.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r>
              <a:rPr lang="en-US" sz="1200" kern="1200" dirty="0" smtClean="0">
                <a:solidFill>
                  <a:schemeClr val="tx1"/>
                </a:solidFill>
                <a:effectLst/>
                <a:latin typeface="Arial" pitchFamily="-107" charset="0"/>
                <a:ea typeface="ヒラギノ角ゴ Pro W3" pitchFamily="-107" charset="-128"/>
                <a:cs typeface="ヒラギノ角ゴ Pro W3" pitchFamily="-107" charset="-128"/>
              </a:rPr>
              <a:t>[click] </a:t>
            </a:r>
            <a:endParaRPr lang="en-GB" sz="1200" kern="1200" dirty="0" smtClean="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9155" name="Slide Number Placeholder 3"/>
          <p:cNvSpPr>
            <a:spLocks noGrp="1"/>
          </p:cNvSpPr>
          <p:nvPr>
            <p:ph type="sldNum" sz="quarter" idx="5"/>
          </p:nvPr>
        </p:nvSpPr>
        <p:spPr>
          <a:noFill/>
        </p:spPr>
        <p:txBody>
          <a:bodyPr/>
          <a:lstStyle/>
          <a:p>
            <a:fld id="{D361B72F-DD3D-4464-9FCC-CF83F41A1A62}" type="slidenum">
              <a:rPr lang="en-US" smtClean="0">
                <a:solidFill>
                  <a:srgbClr val="000000"/>
                </a:solidFill>
                <a:ea typeface="ヒラギノ角ゴ Pro W3"/>
                <a:cs typeface="ヒラギノ角ゴ Pro W3"/>
              </a:rPr>
              <a:pPr/>
              <a:t>8</a:t>
            </a:fld>
            <a:endParaRPr lang="en-US" smtClean="0">
              <a:solidFill>
                <a:srgbClr val="000000"/>
              </a:solidFill>
              <a:ea typeface="ヒラギノ角ゴ Pro W3"/>
              <a:cs typeface="ヒラギノ角ゴ Pro W3"/>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mtClean="0"/>
              <a:t>And our new</a:t>
            </a:r>
            <a:r>
              <a:rPr lang="de-CH" baseline="0" smtClean="0"/>
              <a:t> look also requires the use of specific text fonts.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baseline="0" smtClean="0"/>
              <a:t>The aim of this is to reach a harmonized feel and look whenever our marks are being used throughout the world.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80</a:t>
            </a:fld>
            <a:endParaRPr lang="en-US"/>
          </a:p>
        </p:txBody>
      </p:sp>
    </p:spTree>
    <p:extLst>
      <p:ext uri="{BB962C8B-B14F-4D97-AF65-F5344CB8AC3E}">
        <p14:creationId xmlns:p14="http://schemas.microsoft.com/office/powerpoint/2010/main" val="23993538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mtClean="0"/>
              <a:t>There is a publication</a:t>
            </a:r>
            <a:r>
              <a:rPr lang="de-CH" baseline="0" smtClean="0"/>
              <a:t> where you will find a detailed overview of all the colors, fonts, and guidelines with regard to our new visual identity. It is called «Tell Rotary’s story – Voice and Visual Identity Guidelines for Rotarians». The publication number is 547. This publication contains many examples and tips on how to adopt our new look.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81</a:t>
            </a:fld>
            <a:endParaRPr lang="en-US"/>
          </a:p>
        </p:txBody>
      </p:sp>
    </p:spTree>
    <p:extLst>
      <p:ext uri="{BB962C8B-B14F-4D97-AF65-F5344CB8AC3E}">
        <p14:creationId xmlns:p14="http://schemas.microsoft.com/office/powerpoint/2010/main" val="23993538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can download this publication o</a:t>
            </a:r>
            <a:r>
              <a:rPr lang="en-US" dirty="0" smtClean="0"/>
              <a:t>n the Rotary Website</a:t>
            </a:r>
            <a:r>
              <a:rPr lang="en-US" baseline="0" dirty="0" smtClean="0"/>
              <a:t>. In </a:t>
            </a:r>
            <a:r>
              <a:rPr lang="en-US" b="1" baseline="0" dirty="0" smtClean="0"/>
              <a:t>My Rotary </a:t>
            </a:r>
            <a:r>
              <a:rPr lang="en-US" baseline="0" dirty="0" smtClean="0"/>
              <a:t>Go to </a:t>
            </a:r>
            <a:r>
              <a:rPr lang="en-US" b="1" baseline="0" dirty="0" smtClean="0"/>
              <a:t>MANAGE</a:t>
            </a:r>
            <a:r>
              <a:rPr lang="en-US" baseline="0" dirty="0" smtClean="0"/>
              <a:t>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choose </a:t>
            </a:r>
            <a:r>
              <a:rPr lang="en-US" b="1" baseline="0" dirty="0" smtClean="0"/>
              <a:t>Guidelines</a:t>
            </a:r>
            <a:r>
              <a:rPr lang="en-US" baseline="0" dirty="0" smtClean="0"/>
              <a:t> </a:t>
            </a:r>
            <a:r>
              <a:rPr lang="en-US" sz="1200" kern="1200" dirty="0" smtClean="0">
                <a:solidFill>
                  <a:schemeClr val="tx1"/>
                </a:solidFill>
                <a:effectLst/>
              </a:rPr>
              <a:t>[click]</a:t>
            </a:r>
            <a:r>
              <a:rPr lang="en-US" sz="1200" kern="1200" baseline="0" dirty="0" smtClean="0">
                <a:solidFill>
                  <a:schemeClr val="tx1"/>
                </a:solidFill>
                <a:effectLst/>
              </a:rPr>
              <a:t>  </a:t>
            </a:r>
            <a:r>
              <a:rPr lang="en-US" baseline="0" dirty="0" smtClean="0"/>
              <a:t>under </a:t>
            </a:r>
            <a:r>
              <a:rPr lang="en-US" b="1" baseline="0" dirty="0" smtClean="0"/>
              <a:t>BRAND CENTER </a:t>
            </a:r>
            <a:r>
              <a:rPr lang="en-US" baseline="0" dirty="0" smtClean="0"/>
              <a:t>in the drop down menu.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rPr>
              <a:t>[click]</a:t>
            </a:r>
            <a:r>
              <a:rPr lang="en-US" sz="1200" kern="1200" baseline="0" dirty="0" smtClean="0">
                <a:solidFill>
                  <a:schemeClr val="tx1"/>
                </a:solidFill>
                <a:effectLst/>
              </a:rPr>
              <a:t>  </a:t>
            </a:r>
            <a:r>
              <a:rPr lang="en-US" baseline="0" dirty="0" smtClean="0"/>
              <a:t>By clicking on the </a:t>
            </a:r>
            <a:r>
              <a:rPr lang="en-US" b="1" baseline="0" dirty="0" smtClean="0"/>
              <a:t>BRAND CENTER </a:t>
            </a:r>
            <a:r>
              <a:rPr lang="en-US" baseline="0" dirty="0" smtClean="0"/>
              <a:t>itself, you will reach a special part of our Website. </a:t>
            </a:r>
            <a:r>
              <a:rPr lang="en-US" sz="1200" kern="1200" dirty="0" smtClean="0">
                <a:solidFill>
                  <a:schemeClr val="tx1"/>
                </a:solidFill>
                <a:effectLst/>
              </a:rPr>
              <a:t>[click]</a:t>
            </a:r>
            <a:r>
              <a:rPr lang="en-US" sz="1200" kern="1200" baseline="0" dirty="0" smtClean="0">
                <a:solidFill>
                  <a:schemeClr val="tx1"/>
                </a:solidFill>
                <a:effectLst/>
              </a:rPr>
              <a:t>  </a:t>
            </a:r>
            <a:endParaRPr kumimoji="0" lang="en-US" sz="1200" b="0" i="0" u="none" strike="noStrike" kern="1200" cap="none" spc="0" normalizeH="0" baseline="0" noProof="0" dirty="0" smtClean="0">
              <a:ln>
                <a:noFill/>
              </a:ln>
              <a:solidFill>
                <a:srgbClr val="000000"/>
              </a:solidFill>
              <a:effectLst/>
              <a:uLnTx/>
              <a:uFillTx/>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CH" baseline="0" dirty="0" smtClean="0"/>
          </a:p>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82</a:t>
            </a:fld>
            <a:endParaRPr lang="en-US"/>
          </a:p>
        </p:txBody>
      </p:sp>
    </p:spTree>
    <p:extLst>
      <p:ext uri="{BB962C8B-B14F-4D97-AF65-F5344CB8AC3E}">
        <p14:creationId xmlns:p14="http://schemas.microsoft.com/office/powerpoint/2010/main" val="23993538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baseline="0" smtClean="0"/>
              <a:t>The Brand Center offers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download resources, </a:t>
            </a:r>
            <a:r>
              <a:rPr lang="de-CH" sz="1200" i="0" kern="1200" baseline="0" smtClean="0">
                <a:solidFill>
                  <a:schemeClr val="tx1"/>
                </a:solidFill>
                <a:effectLst/>
                <a:latin typeface="Arial" pitchFamily="-107" charset="0"/>
                <a:ea typeface="ヒラギノ角ゴ Pro W3" pitchFamily="-107" charset="-128"/>
                <a:cs typeface="ヒラギノ角ゴ Pro W3" pitchFamily="-107" charset="-128"/>
              </a:rPr>
              <a:t>editable templates and customizable materials, like brochures and newsletters to promote your club or project.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i="0" kern="1200" baseline="0" smtClean="0">
              <a:solidFill>
                <a:schemeClr val="tx1"/>
              </a:solidFill>
              <a:effectLst/>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smtClean="0"/>
          </a:p>
          <a:p>
            <a:endParaRPr lang="de-CH" baseline="0" smtClean="0"/>
          </a:p>
          <a:p>
            <a:endParaRPr lang="de-CH" baseline="0" smtClean="0"/>
          </a:p>
          <a:p>
            <a:endParaRPr lang="de-CH" baseline="0" smtClean="0"/>
          </a:p>
          <a:p>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83</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i="0" kern="1200" baseline="0" smtClean="0">
                <a:solidFill>
                  <a:schemeClr val="tx1"/>
                </a:solidFill>
                <a:effectLst/>
                <a:latin typeface="Arial" pitchFamily="-107" charset="0"/>
                <a:ea typeface="ヒラギノ角ゴ Pro W3" pitchFamily="-107" charset="-128"/>
                <a:cs typeface="ヒラギノ角ゴ Pro W3" pitchFamily="-107" charset="-128"/>
              </a:rPr>
              <a:t>For example, it offers a tool to create a logo with the Masterbrand signature and the name of your club.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smtClean="0"/>
          </a:p>
          <a:p>
            <a:endParaRPr lang="de-CH" baseline="0" smtClean="0"/>
          </a:p>
          <a:p>
            <a:endParaRPr lang="de-CH" baseline="0" smtClean="0"/>
          </a:p>
          <a:p>
            <a:endParaRPr lang="de-CH" baseline="0" smtClean="0"/>
          </a:p>
          <a:p>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84</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smtClean="0">
                <a:solidFill>
                  <a:schemeClr val="tx1"/>
                </a:solidFill>
                <a:effectLst/>
                <a:latin typeface="Arial" pitchFamily="-107" charset="0"/>
                <a:ea typeface="ヒラギノ角ゴ Pro W3" pitchFamily="-107" charset="-128"/>
                <a:cs typeface="ヒラギノ角ゴ Pro W3" pitchFamily="-107" charset="-128"/>
              </a:rPr>
              <a:t>We encourage you to actively use the Rotary marks.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Use them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on your website, in publications or for a project your club is involved in. </a:t>
            </a:r>
          </a:p>
          <a:p>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When you do,</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please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follow the guidelines for the use of our marks. For example, don’t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change or adapt Rotary logos, and</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download the correct</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images from the Brand Center. And,</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always use an identifier in close proximity to our logo, identifying</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the name of your</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club or project.</a:t>
            </a:r>
          </a:p>
          <a:p>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r>
              <a:rPr lang="en-US" sz="1200" i="0" kern="1200" smtClean="0">
                <a:solidFill>
                  <a:schemeClr val="tx1"/>
                </a:solidFill>
                <a:effectLst/>
                <a:latin typeface="Arial" pitchFamily="-107" charset="0"/>
                <a:ea typeface="ヒラギノ角ゴ Pro W3" pitchFamily="-107" charset="-128"/>
                <a:cs typeface="ヒラギノ角ゴ Pro W3" pitchFamily="-107" charset="-128"/>
              </a:rPr>
              <a:t>This policy ensures that your club will receive proper credit and recognition for its projects. </a:t>
            </a:r>
            <a:endParaRPr lang="de-CH" baseline="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endParaRPr lang="de-CH" baseline="0" smtClean="0"/>
          </a:p>
          <a:p>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85</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For questions about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purchasing, downloading or using the colors and fonts, you can send an e-mail to graphics@rotary.org</a:t>
            </a:r>
          </a:p>
          <a:p>
            <a:endParaRPr lang="en-US" sz="1200" i="0" kern="1200" smtClean="0">
              <a:solidFill>
                <a:schemeClr val="tx1"/>
              </a:solidFill>
              <a:effectLst/>
              <a:latin typeface="Arial" pitchFamily="-107" charset="0"/>
              <a:ea typeface="ヒラギノ角ゴ Pro W3" pitchFamily="-107"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smtClean="0">
                <a:solidFill>
                  <a:schemeClr val="tx1"/>
                </a:solidFill>
                <a:effectLst/>
                <a:latin typeface="Arial" pitchFamily="-107" charset="0"/>
                <a:ea typeface="ヒラギノ角ゴ Pro W3" pitchFamily="-107" charset="-128"/>
                <a:cs typeface="ヒラギノ角ゴ Pro W3" pitchFamily="-107" charset="-128"/>
              </a:rPr>
              <a:t>Even though clubs</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are free to use the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Rotary logos and other marks for a</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club projects,</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please b</a:t>
            </a:r>
            <a:r>
              <a:rPr lang="en-US" sz="1200" i="0" kern="1200" smtClean="0">
                <a:solidFill>
                  <a:schemeClr val="tx1"/>
                </a:solidFill>
                <a:effectLst/>
                <a:latin typeface="Arial" pitchFamily="-107" charset="0"/>
                <a:ea typeface="ヒラギノ角ゴ Pro W3" pitchFamily="-107" charset="-128"/>
                <a:cs typeface="ヒラギノ角ゴ Pro W3" pitchFamily="-107" charset="-128"/>
              </a:rPr>
              <a:t>e aware that in order to produce </a:t>
            </a:r>
            <a:r>
              <a:rPr lang="en-US" sz="1200" i="0" kern="1200" baseline="0" smtClean="0">
                <a:solidFill>
                  <a:schemeClr val="tx1"/>
                </a:solidFill>
                <a:effectLst/>
                <a:latin typeface="Arial" pitchFamily="-107" charset="0"/>
                <a:ea typeface="ヒラギノ角ゴ Pro W3" pitchFamily="-107" charset="-128"/>
                <a:cs typeface="ヒラギノ角ゴ Pro W3" pitchFamily="-107" charset="-128"/>
              </a:rPr>
              <a:t>any commercial items with Rotary marks, a company needs a license from RI. If you wish to sell anything containing the marks for fundraising purposes, you may need a license as well. </a:t>
            </a: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r>
              <a:rPr lang="en-US" sz="1200" i="0" kern="1200" smtClean="0">
                <a:solidFill>
                  <a:schemeClr val="tx1"/>
                </a:solidFill>
                <a:effectLst/>
                <a:latin typeface="Arial" pitchFamily="-107" charset="0"/>
                <a:ea typeface="ヒラギノ角ゴ Pro W3" pitchFamily="-107" charset="-128"/>
                <a:cs typeface="ヒラギノ角ゴ Pro W3" pitchFamily="-107" charset="-128"/>
              </a:rPr>
              <a:t>Please check with the RI Licensing section in advance.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a:p>
            <a:endParaRPr lang="en-US" sz="1200" i="1" kern="1200" smtClean="0">
              <a:solidFill>
                <a:schemeClr val="tx1"/>
              </a:solidFill>
              <a:effectLst/>
              <a:latin typeface="Arial" pitchFamily="-107" charset="0"/>
              <a:ea typeface="ヒラギノ角ゴ Pro W3" pitchFamily="-107" charset="-128"/>
              <a:cs typeface="ヒラギノ角ゴ Pro W3" pitchFamily="-107" charset="-128"/>
            </a:endParaRPr>
          </a:p>
          <a:p>
            <a:r>
              <a:rPr lang="en-US" sz="1200" i="1" kern="1200" smtClean="0">
                <a:solidFill>
                  <a:schemeClr val="tx1"/>
                </a:solidFill>
                <a:effectLst/>
                <a:latin typeface="Arial" pitchFamily="-107" charset="0"/>
                <a:ea typeface="ヒラギノ角ゴ Pro W3" pitchFamily="-107" charset="-128"/>
                <a:cs typeface="ヒラギノ角ゴ Pro W3" pitchFamily="-107" charset="-128"/>
              </a:rPr>
              <a:t> </a:t>
            </a:r>
            <a:endParaRPr lang="en-US" sz="1200" kern="1200" smtClean="0">
              <a:solidFill>
                <a:schemeClr val="tx1"/>
              </a:solidFill>
              <a:effectLst/>
              <a:latin typeface="Arial" pitchFamily="-107" charset="0"/>
              <a:ea typeface="ヒラギノ角ゴ Pro W3" pitchFamily="-107" charset="-128"/>
              <a:cs typeface="ヒラギノ角ゴ Pro W3" pitchFamily="-107"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smtClean="0"/>
          </a:p>
          <a:p>
            <a:endParaRPr lang="de-CH" baseline="0" smtClean="0"/>
          </a:p>
          <a:p>
            <a:endParaRPr lang="de-CH" baseline="0" smtClean="0"/>
          </a:p>
          <a:p>
            <a:endParaRPr lang="de-CH" baseline="0" smtClean="0"/>
          </a:p>
          <a:p>
            <a:endParaRPr lang="en-US"/>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86</a:t>
            </a:fld>
            <a:endParaRPr lang="en-US"/>
          </a:p>
        </p:txBody>
      </p:sp>
    </p:spTree>
    <p:extLst>
      <p:ext uri="{BB962C8B-B14F-4D97-AF65-F5344CB8AC3E}">
        <p14:creationId xmlns:p14="http://schemas.microsoft.com/office/powerpoint/2010/main" val="30670595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smtClean="0">
                <a:solidFill>
                  <a:schemeClr val="tx1"/>
                </a:solidFill>
                <a:effectLst/>
                <a:latin typeface="Arial" pitchFamily="-107" charset="0"/>
                <a:ea typeface="ヒラギノ角ゴ Pro W3" pitchFamily="-107" charset="-128"/>
                <a:cs typeface="ヒラギノ角ゴ Pro W3" pitchFamily="-107" charset="-128"/>
              </a:rPr>
              <a:t>Our new marks and visual identity were developed for the benefit of the whole Rotary Family. We encourage you to use them while spreading the word of all the good our organization is doing. Thanks you for your attention.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Arial" pitchFamily="-107" charset="0"/>
                <a:ea typeface="ヒラギノ角ゴ Pro W3" pitchFamily="-107" charset="-128"/>
                <a:cs typeface="ヒラギノ角ゴ Pro W3" pitchFamily="-107" charset="-128"/>
              </a:rPr>
              <a:t>[click]</a:t>
            </a:r>
            <a:r>
              <a:rPr lang="en-US" sz="1200" kern="1200" baseline="0" smtClean="0">
                <a:solidFill>
                  <a:schemeClr val="tx1"/>
                </a:solidFill>
                <a:effectLst/>
                <a:latin typeface="Arial" pitchFamily="-107" charset="0"/>
                <a:ea typeface="ヒラギノ角ゴ Pro W3" pitchFamily="-107" charset="-128"/>
                <a:cs typeface="ヒラギノ角ゴ Pro W3" pitchFamily="-107" charset="-128"/>
              </a:rPr>
              <a:t>  </a:t>
            </a:r>
            <a:endParaRPr kumimoji="0" lang="en-US" sz="1200" b="0" i="0" u="none" strike="noStrike" kern="1200" cap="none" spc="0" normalizeH="0" baseline="0" noProof="0" smtClean="0">
              <a:ln>
                <a:noFill/>
              </a:ln>
              <a:solidFill>
                <a:srgbClr val="000000"/>
              </a:solidFill>
              <a:effectLst/>
              <a:uLnTx/>
              <a:uFillTx/>
              <a:latin typeface="Arial" pitchFamily="-107" charset="0"/>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87</a:t>
            </a:fld>
            <a:endParaRPr lang="en-US"/>
          </a:p>
        </p:txBody>
      </p:sp>
    </p:spTree>
    <p:extLst>
      <p:ext uri="{BB962C8B-B14F-4D97-AF65-F5344CB8AC3E}">
        <p14:creationId xmlns:p14="http://schemas.microsoft.com/office/powerpoint/2010/main" val="28127434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US" dirty="0" smtClean="0"/>
              <a:t>We have now reached the end of our presentation.</a:t>
            </a:r>
            <a:r>
              <a:rPr lang="en-US" baseline="0" dirty="0" smtClean="0"/>
              <a:t> Please do not hesitate to contact us anytime!</a:t>
            </a:r>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88</a:t>
            </a:fld>
            <a:endParaRPr lang="en-US">
              <a:solidFill>
                <a:prstClr val="black"/>
              </a:solidFill>
            </a:endParaRPr>
          </a:p>
        </p:txBody>
      </p:sp>
    </p:spTree>
    <p:extLst>
      <p:ext uri="{BB962C8B-B14F-4D97-AF65-F5344CB8AC3E}">
        <p14:creationId xmlns:p14="http://schemas.microsoft.com/office/powerpoint/2010/main" val="148928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In our role as your information resource we can support you by providing: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Training, such as at GETS, at the International Assembly, and for your PETS …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Assistance with administrative procedures such as admitting new clubs, and …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 Guidance on RI Board policies and all of Rotary’s constitutional documents.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[click] </a:t>
            </a:r>
          </a:p>
          <a:p>
            <a:r>
              <a:rPr lang="en-GB" sz="1200" kern="1200" dirty="0" smtClean="0">
                <a:solidFill>
                  <a:schemeClr val="tx1"/>
                </a:solidFill>
                <a:effectLst/>
                <a:latin typeface="Arial" pitchFamily="-107" charset="0"/>
                <a:ea typeface="ヒラギノ角ゴ Pro W3" pitchFamily="-107" charset="-128"/>
                <a:cs typeface="ヒラギノ角ゴ Pro W3" pitchFamily="-107" charset="-128"/>
              </a:rPr>
              <a:t> </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pPr>
                <a:defRPr/>
              </a:pPr>
              <a:t>9</a:t>
            </a:fld>
            <a:endParaRPr lang="en-US"/>
          </a:p>
        </p:txBody>
      </p:sp>
    </p:spTree>
    <p:extLst>
      <p:ext uri="{BB962C8B-B14F-4D97-AF65-F5344CB8AC3E}">
        <p14:creationId xmlns:p14="http://schemas.microsoft.com/office/powerpoint/2010/main" val="396033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799182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43945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378648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87866323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85703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511093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363821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079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495548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922151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953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93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6368718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363924498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682205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3699019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37738782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37738782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37738782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37738782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37738782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3773878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2114541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37738782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37738782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341747458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15582833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70057298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01799493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01799493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01799493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01799493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0179949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2637869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01799493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43724438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43724438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43724438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43724438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48003566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97552528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337173052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77646329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33173768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4"/>
          </p:nvPr>
        </p:nvSpPr>
        <p:spPr>
          <a:xfrm>
            <a:off x="6588224"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344C7-2F91-4EF5-9F90-557DD76EE0D6}" type="slidenum">
              <a:rPr lang="en-US" smtClean="0"/>
              <a:t>‹#›</a:t>
            </a:fld>
            <a:endParaRPr lang="en-US"/>
          </a:p>
        </p:txBody>
      </p:sp>
    </p:spTree>
    <p:extLst>
      <p:ext uri="{BB962C8B-B14F-4D97-AF65-F5344CB8AC3E}">
        <p14:creationId xmlns:p14="http://schemas.microsoft.com/office/powerpoint/2010/main" val="373181769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58338403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88078594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54390576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354313098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51424446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89898449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324682447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405219040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01365830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924506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344C7-2F91-4EF5-9F90-557DD76EE0D6}" type="slidenum">
              <a:rPr lang="en-US" smtClean="0"/>
              <a:t>‹#›</a:t>
            </a:fld>
            <a:endParaRPr lang="en-US"/>
          </a:p>
        </p:txBody>
      </p:sp>
    </p:spTree>
    <p:extLst>
      <p:ext uri="{BB962C8B-B14F-4D97-AF65-F5344CB8AC3E}">
        <p14:creationId xmlns:p14="http://schemas.microsoft.com/office/powerpoint/2010/main" val="216363016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70629850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230358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1158466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1158466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1158466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1201443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1158466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Rectangle 4"/>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887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Rectangle 4"/>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35738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Rectangle 4"/>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70532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63630168"/>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Rectangle 4"/>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8195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Rectangle 4"/>
          <p:cNvSpPr/>
          <p:nvPr userDrawn="1"/>
        </p:nvSpPr>
        <p:spPr>
          <a:xfrm>
            <a:off x="-76200" y="457200"/>
            <a:ext cx="9296400" cy="533400"/>
          </a:xfrm>
          <a:prstGeom prst="rect">
            <a:avLst/>
          </a:prstGeom>
          <a:solidFill>
            <a:srgbClr val="FF7600"/>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5284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4603408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29050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899788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872718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055564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6574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1793700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503432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363016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712847"/>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65912"/>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226903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728299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7584208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288667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459627693"/>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3133306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21631065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63" Type="http://schemas.openxmlformats.org/officeDocument/2006/relationships/slideLayout" Target="../slideLayouts/slideLayout6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8" Type="http://schemas.openxmlformats.org/officeDocument/2006/relationships/slideLayout" Target="../slideLayouts/slideLayout63.xml"/><Relationship Id="rId66" Type="http://schemas.openxmlformats.org/officeDocument/2006/relationships/theme" Target="../theme/theme2.xml"/><Relationship Id="rId5" Type="http://schemas.openxmlformats.org/officeDocument/2006/relationships/slideLayout" Target="../slideLayouts/slideLayout10.xml"/><Relationship Id="rId61" Type="http://schemas.openxmlformats.org/officeDocument/2006/relationships/slideLayout" Target="../slideLayouts/slideLayout66.xml"/><Relationship Id="rId19" Type="http://schemas.openxmlformats.org/officeDocument/2006/relationships/slideLayout" Target="../slideLayouts/slideLayout2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slideLayout" Target="../slideLayouts/slideLayout61.xml"/><Relationship Id="rId64" Type="http://schemas.openxmlformats.org/officeDocument/2006/relationships/slideLayout" Target="../slideLayouts/slideLayout69.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slideLayout" Target="../slideLayouts/slideLayout64.xml"/><Relationship Id="rId67" Type="http://schemas.openxmlformats.org/officeDocument/2006/relationships/image" Target="../media/image3.png"/><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62" Type="http://schemas.openxmlformats.org/officeDocument/2006/relationships/slideLayout" Target="../slideLayouts/slideLayout6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slideLayout" Target="../slideLayouts/slideLayout62.xml"/><Relationship Id="rId10" Type="http://schemas.openxmlformats.org/officeDocument/2006/relationships/slideLayout" Target="../slideLayouts/slideLayout15.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60" Type="http://schemas.openxmlformats.org/officeDocument/2006/relationships/slideLayout" Target="../slideLayouts/slideLayout65.xml"/><Relationship Id="rId65" Type="http://schemas.openxmlformats.org/officeDocument/2006/relationships/slideLayout" Target="../slideLayouts/slideLayout70.xml"/><Relationship Id="rId4" Type="http://schemas.openxmlformats.org/officeDocument/2006/relationships/slideLayout" Target="../slideLayouts/slideLayout9.xml"/><Relationship Id="rId9" Type="http://schemas.openxmlformats.org/officeDocument/2006/relationships/slideLayout" Target="../slideLayouts/slideLayout14.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theme" Target="../theme/theme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3.png"/><Relationship Id="rId2" Type="http://schemas.openxmlformats.org/officeDocument/2006/relationships/slideLayout" Target="../slideLayouts/slideLayout78.xml"/><Relationship Id="rId16" Type="http://schemas.openxmlformats.org/officeDocument/2006/relationships/theme" Target="../theme/theme4.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
            <a:ext cx="9144000" cy="6857998"/>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00" y="6165126"/>
            <a:ext cx="1371600" cy="514350"/>
          </a:xfrm>
          <a:prstGeom prst="rect">
            <a:avLst/>
          </a:prstGeom>
        </p:spPr>
      </p:pic>
      <p:pic>
        <p:nvPicPr>
          <p:cNvPr id="5" name="Picture 4" descr="wh-rev.eps"/>
          <p:cNvPicPr>
            <a:picLocks noChangeAspect="1"/>
          </p:cNvPicPr>
          <p:nvPr/>
        </p:nvPicPr>
        <p:blipFill>
          <a:blip r:embed="rId8">
            <a:alphaModFix/>
            <a:extLst>
              <a:ext uri="{28A0092B-C50C-407E-A947-70E740481C1C}">
                <a14:useLocalDpi xmlns:a14="http://schemas.microsoft.com/office/drawing/2010/main"/>
              </a:ext>
            </a:extLst>
          </a:blip>
          <a:stretch>
            <a:fillRect/>
          </a:stretch>
        </p:blipFill>
        <p:spPr>
          <a:xfrm>
            <a:off x="5562600" y="152400"/>
            <a:ext cx="3124200" cy="3124200"/>
          </a:xfrm>
          <a:prstGeom prst="rect">
            <a:avLst/>
          </a:prstGeom>
        </p:spPr>
      </p:pic>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32967662"/>
      </p:ext>
    </p:extLst>
  </p:cSld>
  <p:clrMap bg1="lt1" tx1="dk1" bg2="lt2" tx2="dk2" accent1="accent1" accent2="accent2" accent3="accent3" accent4="accent4" accent5="accent5" accent6="accent6" hlink="hlink" folHlink="folHlink"/>
  <p:sldLayoutIdLst>
    <p:sldLayoutId id="2147483701" r:id="rId1"/>
    <p:sldLayoutId id="2147483714" r:id="rId2"/>
    <p:sldLayoutId id="2147483715" r:id="rId3"/>
    <p:sldLayoutId id="2147483716" r:id="rId4"/>
    <p:sldLayoutId id="2147483717" r:id="rId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7" cstate="email">
            <a:extLst>
              <a:ext uri="{28A0092B-C50C-407E-A947-70E740481C1C}">
                <a14:useLocalDpi xmlns:a14="http://schemas.microsoft.com/office/drawing/2010/main"/>
              </a:ext>
            </a:extLst>
          </a:blip>
          <a:stretch>
            <a:fillRect/>
          </a:stretch>
        </p:blipFill>
        <p:spPr>
          <a:xfrm>
            <a:off x="458557" y="6264610"/>
            <a:ext cx="1082949" cy="407124"/>
          </a:xfrm>
          <a:prstGeom prst="rect">
            <a:avLst/>
          </a:prstGeom>
        </p:spPr>
      </p:pic>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smtClean="0"/>
              <a:t>Club &amp; District Support   </a:t>
            </a:r>
            <a:fld id="{901344C7-2F91-4EF5-9F90-557DD76EE0D6}" type="slidenum">
              <a:rPr lang="en-US" smtClean="0"/>
              <a:pPr/>
              <a:t>‹#›</a:t>
            </a:fld>
            <a:endParaRPr lang="en-US"/>
          </a:p>
        </p:txBody>
      </p:sp>
    </p:spTree>
    <p:extLst>
      <p:ext uri="{BB962C8B-B14F-4D97-AF65-F5344CB8AC3E}">
        <p14:creationId xmlns:p14="http://schemas.microsoft.com/office/powerpoint/2010/main" val="1228208913"/>
      </p:ext>
    </p:extLst>
  </p:cSld>
  <p:clrMap bg1="lt1" tx1="dk1" bg2="lt2" tx2="dk2" accent1="accent1" accent2="accent2" accent3="accent3" accent4="accent4" accent5="accent5" accent6="accent6" hlink="hlink" folHlink="folHlink"/>
  <p:sldLayoutIdLst>
    <p:sldLayoutId id="2147483666" r:id="rId1"/>
    <p:sldLayoutId id="2147483702" r:id="rId2"/>
    <p:sldLayoutId id="2147483705" r:id="rId3"/>
    <p:sldLayoutId id="2147483703" r:id="rId4"/>
    <p:sldLayoutId id="2147483718" r:id="rId5"/>
    <p:sldLayoutId id="2147483665" r:id="rId6"/>
    <p:sldLayoutId id="2147483667" r:id="rId7"/>
    <p:sldLayoutId id="2147483668" r:id="rId8"/>
    <p:sldLayoutId id="2147483669" r:id="rId9"/>
    <p:sldLayoutId id="2147483670" r:id="rId10"/>
    <p:sldLayoutId id="2147483671" r:id="rId11"/>
    <p:sldLayoutId id="2147483672" r:id="rId12"/>
    <p:sldLayoutId id="2147483673" r:id="rId13"/>
    <p:sldLayoutId id="2147483662" r:id="rId14"/>
    <p:sldLayoutId id="2147483663" r:id="rId15"/>
    <p:sldLayoutId id="2147483736" r:id="rId16"/>
    <p:sldLayoutId id="2147483745" r:id="rId17"/>
    <p:sldLayoutId id="2147483746" r:id="rId18"/>
    <p:sldLayoutId id="2147483749" r:id="rId19"/>
    <p:sldLayoutId id="2147483750" r:id="rId20"/>
    <p:sldLayoutId id="2147483751" r:id="rId21"/>
    <p:sldLayoutId id="2147483752" r:id="rId22"/>
    <p:sldLayoutId id="2147483754" r:id="rId23"/>
    <p:sldLayoutId id="2147483755" r:id="rId24"/>
    <p:sldLayoutId id="2147483756" r:id="rId25"/>
    <p:sldLayoutId id="2147483757" r:id="rId26"/>
    <p:sldLayoutId id="2147483758" r:id="rId27"/>
    <p:sldLayoutId id="2147483759"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 id="2147483792"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5" r:id="rId47"/>
    <p:sldLayoutId id="2147483806" r:id="rId48"/>
    <p:sldLayoutId id="2147483807" r:id="rId49"/>
    <p:sldLayoutId id="2147483809" r:id="rId50"/>
    <p:sldLayoutId id="2147483810" r:id="rId51"/>
    <p:sldLayoutId id="2147483811" r:id="rId52"/>
    <p:sldLayoutId id="2147483812" r:id="rId53"/>
    <p:sldLayoutId id="2147483813" r:id="rId54"/>
    <p:sldLayoutId id="2147483814" r:id="rId55"/>
    <p:sldLayoutId id="2147483815" r:id="rId56"/>
    <p:sldLayoutId id="2147483816" r:id="rId57"/>
    <p:sldLayoutId id="2147483817" r:id="rId58"/>
    <p:sldLayoutId id="2147483818" r:id="rId59"/>
    <p:sldLayoutId id="2147483819" r:id="rId60"/>
    <p:sldLayoutId id="2147483820" r:id="rId61"/>
    <p:sldLayoutId id="2147483821" r:id="rId62"/>
    <p:sldLayoutId id="2147483822" r:id="rId63"/>
    <p:sldLayoutId id="2147483823" r:id="rId64"/>
    <p:sldLayoutId id="2147483824" r:id="rId6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8557" y="6264610"/>
            <a:ext cx="1082949" cy="407124"/>
          </a:xfrm>
          <a:prstGeom prst="rect">
            <a:avLst/>
          </a:prstGeom>
        </p:spPr>
      </p:pic>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41488525"/>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10" r:id="rId3"/>
    <p:sldLayoutId id="2147483708" r:id="rId4"/>
    <p:sldLayoutId id="2147483719" r:id="rId5"/>
    <p:sldLayoutId id="2147483709" r:id="rId6"/>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a:defRPr/>
            </a:pPr>
            <a:r>
              <a:rPr lang="en-US" sz="900" smtClean="0">
                <a:solidFill>
                  <a:srgbClr val="BCBDC0"/>
                </a:solidFill>
                <a:latin typeface="Arial Narrow" pitchFamily="34" charset="0"/>
                <a:ea typeface="+mn-ea"/>
              </a:rPr>
              <a:t>TITLE  |  </a:t>
            </a:r>
            <a:fld id="{F569976B-32DD-4CE6-9C8B-0C9BF3A47C93}" type="slidenum">
              <a:rPr lang="en-US" sz="900" smtClean="0">
                <a:solidFill>
                  <a:srgbClr val="BCBDC0"/>
                </a:solidFill>
                <a:latin typeface="Arial Narrow" pitchFamily="34" charset="0"/>
                <a:ea typeface="ヒラギノ角ゴ Pro W3"/>
                <a:cs typeface="Arial Narrow" pitchFamily="34" charset="0"/>
              </a:rPr>
              <a:pPr algn="r">
                <a:defRPr/>
              </a:pPr>
              <a:t>‹#›</a:t>
            </a:fld>
            <a:r>
              <a:rPr lang="en-US" sz="900" smtClean="0">
                <a:solidFill>
                  <a:srgbClr val="BCBDC0"/>
                </a:solidFill>
                <a:latin typeface="Arial Narrow" pitchFamily="34" charset="0"/>
                <a:ea typeface="ヒラギノ角ゴ Pro W3"/>
                <a:cs typeface="Arial Narrow" pitchFamily="34" charset="0"/>
              </a:rPr>
              <a:t>  </a:t>
            </a:r>
            <a:endParaRPr lang="en-US" sz="900" smtClean="0">
              <a:solidFill>
                <a:srgbClr val="958D85"/>
              </a:solidFill>
              <a:latin typeface="Arial Narrow" pitchFamily="34" charset="0"/>
              <a:ea typeface="+mn-ea"/>
            </a:endParaRPr>
          </a:p>
        </p:txBody>
      </p:sp>
      <p:pic>
        <p:nvPicPr>
          <p:cNvPr id="4099" name="Picture 5"/>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58788" y="6264275"/>
            <a:ext cx="10826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08270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8559" y="6264611"/>
            <a:ext cx="1082949" cy="407124"/>
          </a:xfrm>
          <a:prstGeom prst="rect">
            <a:avLst/>
          </a:prstGeom>
        </p:spPr>
      </p:pic>
    </p:spTree>
    <p:extLst>
      <p:ext uri="{BB962C8B-B14F-4D97-AF65-F5344CB8AC3E}">
        <p14:creationId xmlns:p14="http://schemas.microsoft.com/office/powerpoint/2010/main" val="200050064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93" r:id="rId7"/>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7.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hyperlink" Target="mailto:eao.order@rotary.org"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rotary.org/" TargetMode="External"/><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hyperlink" Target="http://www.rotary.org/" TargetMode="External"/><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hyperlink" Target="http://www.rotary.org/" TargetMode="External"/><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5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7.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72.pn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9.xml"/><Relationship Id="rId5" Type="http://schemas.openxmlformats.org/officeDocument/2006/relationships/image" Target="../media/image77.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30.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hyperlink" Target="http://www.rotary.org/" TargetMode="External"/><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2.xml"/><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2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22.xml"/><Relationship Id="rId5" Type="http://schemas.openxmlformats.org/officeDocument/2006/relationships/image" Target="../media/image104.png"/><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22.xml"/><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www.rotary.org/" TargetMode="External"/><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2.xml"/><Relationship Id="rId1" Type="http://schemas.openxmlformats.org/officeDocument/2006/relationships/slideLayout" Target="../slideLayouts/slideLayout34.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36.xml"/><Relationship Id="rId5" Type="http://schemas.openxmlformats.org/officeDocument/2006/relationships/image" Target="../media/image120.png"/><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37.xml"/><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6.xml"/><Relationship Id="rId1" Type="http://schemas.openxmlformats.org/officeDocument/2006/relationships/slideLayout" Target="../slideLayouts/slideLayout38.xml"/><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hyperlink" Target="mailto:data@rotary.org" TargetMode="External"/><Relationship Id="rId2" Type="http://schemas.openxmlformats.org/officeDocument/2006/relationships/notesSlide" Target="../notesSlides/notesSlide67.xml"/><Relationship Id="rId1" Type="http://schemas.openxmlformats.org/officeDocument/2006/relationships/slideLayout" Target="../slideLayouts/slideLayout39.xml"/><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hyperlink" Target="http://www.rotary.org/" TargetMode="External"/><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4.xml"/><Relationship Id="rId1" Type="http://schemas.openxmlformats.org/officeDocument/2006/relationships/slideLayout" Target="../slideLayouts/slideLayout57.xml"/><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5.xml"/><Relationship Id="rId1" Type="http://schemas.openxmlformats.org/officeDocument/2006/relationships/slideLayout" Target="../slideLayouts/slideLayout58.xml"/><Relationship Id="rId4" Type="http://schemas.openxmlformats.org/officeDocument/2006/relationships/image" Target="../media/image130.jpeg"/></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8.xml"/><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notesSlide" Target="../notesSlides/notesSlide8.xml"/><Relationship Id="rId16"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0.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1.xml"/><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2.xml"/><Relationship Id="rId1" Type="http://schemas.openxmlformats.org/officeDocument/2006/relationships/slideLayout" Target="../slideLayouts/slideLayout65.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3.xml"/><Relationship Id="rId1" Type="http://schemas.openxmlformats.org/officeDocument/2006/relationships/slideLayout" Target="../slideLayouts/slideLayout66.xml"/></Relationships>
</file>

<file path=ppt/slides/_rels/slide8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4.xml"/><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5.xml"/><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9.xml"/></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8.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sp>
        <p:nvSpPr>
          <p:cNvPr id="3" name="Rectangle 2"/>
          <p:cNvSpPr/>
          <p:nvPr/>
        </p:nvSpPr>
        <p:spPr>
          <a:xfrm>
            <a:off x="0" y="3429000"/>
            <a:ext cx="9144000" cy="990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0"/>
          <p:cNvSpPr txBox="1">
            <a:spLocks noChangeArrowheads="1"/>
          </p:cNvSpPr>
          <p:nvPr/>
        </p:nvSpPr>
        <p:spPr>
          <a:xfrm>
            <a:off x="1" y="3437828"/>
            <a:ext cx="8820472" cy="1050012"/>
          </a:xfrm>
          <a:prstGeom prst="rect">
            <a:avLst/>
          </a:prstGeom>
          <a:noFill/>
          <a:effectLst/>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lgn="ctr">
              <a:spcBef>
                <a:spcPct val="0"/>
              </a:spcBef>
              <a:spcAft>
                <a:spcPts val="2400"/>
              </a:spcAft>
              <a:buFontTx/>
              <a:buNone/>
            </a:pPr>
            <a:r>
              <a:rPr lang="bg-BG" sz="3200" dirty="0" smtClean="0">
                <a:solidFill>
                  <a:schemeClr val="bg1"/>
                </a:solidFill>
                <a:latin typeface="Arial Narrow Bold"/>
                <a:ea typeface="ヒラギノ角ゴ Pro W3" charset="0"/>
                <a:cs typeface="Georgia"/>
              </a:rPr>
              <a:t>ПЕТС Дистрикт</a:t>
            </a:r>
            <a:r>
              <a:rPr lang="de-CH" sz="3200" dirty="0" smtClean="0">
                <a:solidFill>
                  <a:schemeClr val="bg1"/>
                </a:solidFill>
                <a:latin typeface="Arial Narrow Bold"/>
                <a:ea typeface="ヒラギノ角ゴ Pro W3" charset="0"/>
                <a:cs typeface="Georgia"/>
              </a:rPr>
              <a:t> </a:t>
            </a:r>
            <a:r>
              <a:rPr lang="de-CH" sz="3200" dirty="0" smtClean="0">
                <a:solidFill>
                  <a:schemeClr val="bg1"/>
                </a:solidFill>
                <a:latin typeface="Arial Narrow Bold"/>
                <a:ea typeface="ヒラギノ角ゴ Pro W3" charset="0"/>
                <a:cs typeface="Georgia"/>
              </a:rPr>
              <a:t>2482</a:t>
            </a:r>
            <a:br>
              <a:rPr lang="de-CH" sz="3200" dirty="0" smtClean="0">
                <a:solidFill>
                  <a:schemeClr val="bg1"/>
                </a:solidFill>
                <a:latin typeface="Arial Narrow Bold"/>
                <a:ea typeface="ヒラギノ角ゴ Pro W3" charset="0"/>
                <a:cs typeface="Georgia"/>
              </a:rPr>
            </a:br>
            <a:r>
              <a:rPr lang="bg-BG" b="1" dirty="0" smtClean="0">
                <a:solidFill>
                  <a:schemeClr val="bg1"/>
                </a:solidFill>
                <a:latin typeface="Arial Narrow Bold"/>
                <a:ea typeface="ヒラギノ角ゴ Pro W3" charset="0"/>
                <a:cs typeface="Georgia"/>
              </a:rPr>
              <a:t>Пловдив</a:t>
            </a:r>
            <a:r>
              <a:rPr lang="de-CH" b="1" dirty="0" smtClean="0">
                <a:solidFill>
                  <a:schemeClr val="bg1"/>
                </a:solidFill>
                <a:latin typeface="Arial Narrow Bold"/>
                <a:ea typeface="ヒラギノ角ゴ Pro W3" charset="0"/>
                <a:cs typeface="Georgia"/>
              </a:rPr>
              <a:t> </a:t>
            </a:r>
            <a:r>
              <a:rPr lang="de-CH" b="1" dirty="0" smtClean="0">
                <a:solidFill>
                  <a:schemeClr val="bg1"/>
                </a:solidFill>
                <a:latin typeface="Arial Narrow Bold"/>
                <a:ea typeface="ヒラギノ角ゴ Pro W3" charset="0"/>
                <a:cs typeface="Georgia"/>
              </a:rPr>
              <a:t>- 22 </a:t>
            </a:r>
            <a:r>
              <a:rPr lang="de-CH" b="1" dirty="0" smtClean="0">
                <a:solidFill>
                  <a:schemeClr val="bg1"/>
                </a:solidFill>
                <a:latin typeface="Arial Narrow Bold"/>
                <a:ea typeface="ヒラギノ角ゴ Pro W3" charset="0"/>
                <a:cs typeface="Georgia"/>
              </a:rPr>
              <a:t>M</a:t>
            </a:r>
            <a:r>
              <a:rPr lang="bg-BG" b="1" dirty="0" smtClean="0">
                <a:solidFill>
                  <a:schemeClr val="bg1"/>
                </a:solidFill>
                <a:latin typeface="Arial Narrow Bold"/>
                <a:ea typeface="ヒラギノ角ゴ Pro W3" charset="0"/>
                <a:cs typeface="Georgia"/>
              </a:rPr>
              <a:t>арт</a:t>
            </a:r>
            <a:r>
              <a:rPr lang="de-CH" b="1" dirty="0" smtClean="0">
                <a:solidFill>
                  <a:schemeClr val="bg1"/>
                </a:solidFill>
                <a:latin typeface="Arial Narrow Bold"/>
                <a:ea typeface="ヒラギノ角ゴ Pro W3" charset="0"/>
                <a:cs typeface="Georgia"/>
              </a:rPr>
              <a:t> </a:t>
            </a:r>
            <a:r>
              <a:rPr lang="de-CH" b="1" dirty="0" smtClean="0">
                <a:solidFill>
                  <a:schemeClr val="bg1"/>
                </a:solidFill>
                <a:latin typeface="Arial Narrow Bold"/>
                <a:ea typeface="ヒラギノ角ゴ Pro W3" charset="0"/>
                <a:cs typeface="Georgia"/>
              </a:rPr>
              <a:t>2014 </a:t>
            </a:r>
            <a:endParaRPr lang="en-US" b="1" dirty="0">
              <a:solidFill>
                <a:srgbClr val="01B4E7"/>
              </a:solidFill>
              <a:latin typeface="Georgia"/>
              <a:ea typeface="ヒラギノ角ゴ Pro W3" charset="0"/>
              <a:cs typeface="Georgia"/>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76772" y="164803"/>
            <a:ext cx="3124207" cy="3124207"/>
          </a:xfrm>
          <a:prstGeom prst="rect">
            <a:avLst/>
          </a:prstGeom>
        </p:spPr>
      </p:pic>
      <p:sp>
        <p:nvSpPr>
          <p:cNvPr id="16" name="Rectangle 10"/>
          <p:cNvSpPr txBox="1">
            <a:spLocks noChangeArrowheads="1"/>
          </p:cNvSpPr>
          <p:nvPr/>
        </p:nvSpPr>
        <p:spPr>
          <a:xfrm>
            <a:off x="1130125" y="4724400"/>
            <a:ext cx="7772400" cy="1600200"/>
          </a:xfrm>
          <a:prstGeom prst="rect">
            <a:avLst/>
          </a:prstGeom>
          <a:noFill/>
          <a:effectLst/>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spcAft>
                <a:spcPts val="600"/>
              </a:spcAft>
              <a:buNone/>
            </a:pPr>
            <a:r>
              <a:rPr lang="bg-BG" sz="2000" b="1" dirty="0" smtClean="0">
                <a:solidFill>
                  <a:srgbClr val="01B4E7"/>
                </a:solidFill>
                <a:latin typeface="Georgia"/>
                <a:ea typeface="ヒラギノ角ゴ Pro W3" charset="0"/>
                <a:cs typeface="Georgia"/>
              </a:rPr>
              <a:t>Ариане Хангартнер</a:t>
            </a:r>
            <a:endParaRPr lang="de-CH" sz="2000" b="1" dirty="0" smtClean="0">
              <a:solidFill>
                <a:srgbClr val="01B4E7"/>
              </a:solidFill>
              <a:latin typeface="Georgia"/>
              <a:ea typeface="ヒラギノ角ゴ Pro W3" charset="0"/>
              <a:cs typeface="Georgia"/>
            </a:endParaRPr>
          </a:p>
          <a:p>
            <a:pPr marL="0" indent="0">
              <a:spcBef>
                <a:spcPct val="0"/>
              </a:spcBef>
              <a:spcAft>
                <a:spcPts val="600"/>
              </a:spcAft>
              <a:buNone/>
            </a:pPr>
            <a:r>
              <a:rPr lang="bg-BG" sz="2000" dirty="0" smtClean="0">
                <a:solidFill>
                  <a:srgbClr val="01B4E7"/>
                </a:solidFill>
                <a:latin typeface="Georgia"/>
                <a:ea typeface="ヒラギノ角ゴ Pro W3" charset="0"/>
                <a:cs typeface="Georgia"/>
              </a:rPr>
              <a:t>Офис на РИ Европа/Африка</a:t>
            </a:r>
            <a:endParaRPr lang="en-US" sz="2000" dirty="0">
              <a:solidFill>
                <a:srgbClr val="01B4E7"/>
              </a:solidFill>
              <a:latin typeface="Georgia"/>
              <a:ea typeface="ヒラギノ角ゴ Pro W3" charset="0"/>
              <a:cs typeface="Georgia"/>
            </a:endParaRPr>
          </a:p>
          <a:p>
            <a:pPr marL="0" indent="0">
              <a:spcBef>
                <a:spcPct val="0"/>
              </a:spcBef>
              <a:spcAft>
                <a:spcPts val="600"/>
              </a:spcAft>
              <a:buFontTx/>
              <a:buNone/>
            </a:pPr>
            <a:r>
              <a:rPr lang="bg-BG" sz="2000" dirty="0" smtClean="0">
                <a:solidFill>
                  <a:srgbClr val="01B4E7"/>
                </a:solidFill>
                <a:latin typeface="Georgia"/>
                <a:ea typeface="ヒラギノ角ゴ Pro W3" charset="0"/>
                <a:cs typeface="Georgia"/>
              </a:rPr>
              <a:t>Подпомагане на клубове и дистрикти</a:t>
            </a:r>
            <a:endParaRPr lang="en-US" sz="2000" dirty="0" smtClean="0">
              <a:solidFill>
                <a:srgbClr val="01B4E7"/>
              </a:solidFill>
              <a:latin typeface="Georgia"/>
              <a:ea typeface="ヒラギノ角ゴ Pro W3" charset="0"/>
              <a:cs typeface="Georgia"/>
            </a:endParaRPr>
          </a:p>
        </p:txBody>
      </p:sp>
    </p:spTree>
    <p:extLst>
      <p:ext uri="{BB962C8B-B14F-4D97-AF65-F5344CB8AC3E}">
        <p14:creationId xmlns:p14="http://schemas.microsoft.com/office/powerpoint/2010/main" val="185506453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300"/>
                                        <p:tgtEl>
                                          <p:spTgt spid="15"/>
                                        </p:tgtEl>
                                      </p:cBhvr>
                                    </p:animEffect>
                                  </p:childTnLst>
                                </p:cTn>
                              </p:par>
                            </p:childTnLst>
                          </p:cTn>
                        </p:par>
                        <p:par>
                          <p:cTn id="8" fill="hold">
                            <p:stCondLst>
                              <p:cond delay="1800"/>
                            </p:stCondLst>
                            <p:childTnLst>
                              <p:par>
                                <p:cTn id="9" presetID="16" presetClass="entr" presetSubtype="26"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barn(inHorizontal)">
                                      <p:cBhvr>
                                        <p:cTn id="11" dur="800"/>
                                        <p:tgtEl>
                                          <p:spTgt spid="3"/>
                                        </p:tgtEl>
                                      </p:cBhvr>
                                    </p:animEffect>
                                  </p:childTnLst>
                                </p:cTn>
                              </p:par>
                            </p:childTnLst>
                          </p:cTn>
                        </p:par>
                        <p:par>
                          <p:cTn id="12" fill="hold">
                            <p:stCondLst>
                              <p:cond delay="2850"/>
                            </p:stCondLst>
                            <p:childTnLst>
                              <p:par>
                                <p:cTn id="13" presetID="16" presetClass="entr" presetSubtype="42" fill="hold" grpId="0" nodeType="afterEffect">
                                  <p:stCondLst>
                                    <p:cond delay="150"/>
                                  </p:stCondLst>
                                  <p:childTnLst>
                                    <p:set>
                                      <p:cBhvr>
                                        <p:cTn id="14" dur="1" fill="hold">
                                          <p:stCondLst>
                                            <p:cond delay="0"/>
                                          </p:stCondLst>
                                        </p:cTn>
                                        <p:tgtEl>
                                          <p:spTgt spid="14"/>
                                        </p:tgtEl>
                                        <p:attrNameLst>
                                          <p:attrName>style.visibility</p:attrName>
                                        </p:attrNameLst>
                                      </p:cBhvr>
                                      <p:to>
                                        <p:strVal val="visible"/>
                                      </p:to>
                                    </p:set>
                                    <p:animEffect transition="in" filter="barn(outHorizontal)">
                                      <p:cBhvr>
                                        <p:cTn id="15" dur="800"/>
                                        <p:tgtEl>
                                          <p:spTgt spid="14"/>
                                        </p:tgtEl>
                                      </p:cBhvr>
                                    </p:animEffect>
                                  </p:childTnLst>
                                </p:cTn>
                              </p:par>
                            </p:childTnLst>
                          </p:cTn>
                        </p:par>
                        <p:par>
                          <p:cTn id="16" fill="hold">
                            <p:stCondLst>
                              <p:cond delay="3800"/>
                            </p:stCondLst>
                            <p:childTnLst>
                              <p:par>
                                <p:cTn id="17" presetID="10"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534400" cy="609599"/>
          </a:xfrm>
          <a:prstGeom prst="rect">
            <a:avLst/>
          </a:prstGeom>
        </p:spPr>
        <p:txBody>
          <a:bodyPr lIns="0" tIns="0" rIns="0" bIns="0"/>
          <a:lstStyle/>
          <a:p>
            <a:pPr marL="338138" lvl="1" indent="-222250" defTabSz="914400" eaLnBrk="0" fontAlgn="base" hangingPunct="0">
              <a:spcBef>
                <a:spcPct val="0"/>
              </a:spcBef>
              <a:spcAft>
                <a:spcPct val="0"/>
              </a:spcAft>
              <a:buClr>
                <a:srgbClr val="01B4E7"/>
              </a:buClr>
              <a:buSzPct val="120000"/>
              <a:buFont typeface="Wingdings" charset="2"/>
              <a:buChar char="§"/>
            </a:pPr>
            <a:endParaRPr lang="en-US" sz="1600" dirty="0" smtClean="0">
              <a:solidFill>
                <a:srgbClr val="919295"/>
              </a:solidFill>
            </a:endParaRPr>
          </a:p>
          <a:p>
            <a:pPr marL="0" lvl="0" indent="0">
              <a:buNone/>
            </a:pPr>
            <a:endParaRPr lang="en-US" sz="1600" dirty="0"/>
          </a:p>
        </p:txBody>
      </p:sp>
      <p:sp>
        <p:nvSpPr>
          <p:cNvPr id="2" name="Title 1"/>
          <p:cNvSpPr>
            <a:spLocks noGrp="1"/>
          </p:cNvSpPr>
          <p:nvPr>
            <p:ph type="title"/>
          </p:nvPr>
        </p:nvSpPr>
        <p:spPr/>
        <p:txBody>
          <a:bodyPr/>
          <a:lstStyle/>
          <a:p>
            <a:r>
              <a:rPr lang="ru-RU" dirty="0"/>
              <a:t>ПЕРСОНАЛ НА РОТАРИ,КОЙТО ВИ ОБСЛУЖВА</a:t>
            </a:r>
            <a:endParaRPr lang="en-US" dirty="0"/>
          </a:p>
        </p:txBody>
      </p:sp>
      <p:sp>
        <p:nvSpPr>
          <p:cNvPr id="17" name="Content Placeholder 2"/>
          <p:cNvSpPr txBox="1">
            <a:spLocks/>
          </p:cNvSpPr>
          <p:nvPr/>
        </p:nvSpPr>
        <p:spPr>
          <a:xfrm>
            <a:off x="457200" y="1326932"/>
            <a:ext cx="8534400" cy="609600"/>
          </a:xfrm>
          <a:prstGeom prst="rect">
            <a:avLst/>
          </a:prstGeom>
        </p:spPr>
        <p:txBody>
          <a:bodyPr lIns="0" tIns="0" rIns="0" bIns="0"/>
          <a:lstStyle/>
          <a:p>
            <a:pPr marL="115888" lvl="1" eaLnBrk="0" hangingPunct="0">
              <a:spcBef>
                <a:spcPts val="1200"/>
              </a:spcBef>
              <a:buClr>
                <a:srgbClr val="01B4E7"/>
              </a:buClr>
              <a:buSzPct val="120000"/>
              <a:buFont typeface="Arial" charset="0"/>
              <a:buNone/>
            </a:pPr>
            <a:r>
              <a:rPr lang="bg-BG" sz="3000" b="1" dirty="0" smtClean="0">
                <a:solidFill>
                  <a:srgbClr val="D91B5C"/>
                </a:solidFill>
                <a:latin typeface="Georgia" pitchFamily="18" charset="0"/>
                <a:cs typeface="Arial" charset="0"/>
              </a:rPr>
              <a:t>Фондация Ротари</a:t>
            </a:r>
            <a:endParaRPr lang="en-US" sz="3000" b="1" dirty="0">
              <a:solidFill>
                <a:srgbClr val="D91B5C"/>
              </a:solidFill>
              <a:latin typeface="Georgia" pitchFamily="18" charset="0"/>
            </a:endParaRPr>
          </a:p>
        </p:txBody>
      </p:sp>
      <p:sp>
        <p:nvSpPr>
          <p:cNvPr id="15" name="Rectangle 14"/>
          <p:cNvSpPr/>
          <p:nvPr/>
        </p:nvSpPr>
        <p:spPr>
          <a:xfrm>
            <a:off x="553196" y="2087456"/>
            <a:ext cx="7499176" cy="984885"/>
          </a:xfrm>
          <a:prstGeom prst="rect">
            <a:avLst/>
          </a:prstGeom>
        </p:spPr>
        <p:txBody>
          <a:bodyPr wrap="square">
            <a:spAutoFit/>
          </a:bodyPr>
          <a:lstStyle/>
          <a:p>
            <a:pPr marL="573088" lvl="1" indent="-457200">
              <a:spcBef>
                <a:spcPts val="1200"/>
              </a:spcBef>
              <a:buClr>
                <a:srgbClr val="58585A"/>
              </a:buClr>
              <a:buSzPct val="120000"/>
              <a:buFont typeface="Arial" pitchFamily="34" charset="0"/>
              <a:buChar char="•"/>
            </a:pPr>
            <a:r>
              <a:rPr lang="bg-BG" dirty="0" smtClean="0">
                <a:solidFill>
                  <a:srgbClr val="675D58"/>
                </a:solidFill>
                <a:latin typeface="Georgia" pitchFamily="18" charset="0"/>
              </a:rPr>
              <a:t>Консултации по програми на ФР</a:t>
            </a:r>
            <a:r>
              <a:rPr lang="en-US" dirty="0" smtClean="0">
                <a:solidFill>
                  <a:srgbClr val="675D58"/>
                </a:solidFill>
                <a:latin typeface="Georgia" pitchFamily="18" charset="0"/>
              </a:rPr>
              <a:t> </a:t>
            </a:r>
            <a:r>
              <a:rPr lang="en-US" dirty="0">
                <a:solidFill>
                  <a:srgbClr val="675D58"/>
                </a:solidFill>
                <a:latin typeface="Georgia" pitchFamily="18" charset="0"/>
              </a:rPr>
              <a:t>(TRF)</a:t>
            </a:r>
          </a:p>
          <a:p>
            <a:pPr marL="573088" lvl="1" indent="-457200">
              <a:spcBef>
                <a:spcPts val="1200"/>
              </a:spcBef>
              <a:buClr>
                <a:srgbClr val="58585A"/>
              </a:buClr>
              <a:buSzPct val="120000"/>
              <a:buFont typeface="Arial" pitchFamily="34" charset="0"/>
              <a:buChar char="•"/>
            </a:pPr>
            <a:r>
              <a:rPr lang="bg-BG" dirty="0" smtClean="0">
                <a:solidFill>
                  <a:srgbClr val="675D58"/>
                </a:solidFill>
                <a:latin typeface="Georgia" pitchFamily="18" charset="0"/>
              </a:rPr>
              <a:t>Процедура за </a:t>
            </a:r>
            <a:r>
              <a:rPr lang="en-US" dirty="0" smtClean="0">
                <a:solidFill>
                  <a:srgbClr val="675D58"/>
                </a:solidFill>
                <a:latin typeface="Georgia" pitchFamily="18" charset="0"/>
              </a:rPr>
              <a:t> Paul Harris Fellows </a:t>
            </a:r>
            <a:r>
              <a:rPr lang="en-US" dirty="0">
                <a:solidFill>
                  <a:srgbClr val="675D58"/>
                </a:solidFill>
                <a:latin typeface="Georgia" pitchFamily="18" charset="0"/>
              </a:rPr>
              <a:t>(PHFs</a:t>
            </a:r>
            <a:r>
              <a:rPr lang="en-US" dirty="0" smtClean="0">
                <a:solidFill>
                  <a:srgbClr val="675D58"/>
                </a:solidFill>
                <a:latin typeface="Georgia" pitchFamily="18" charset="0"/>
              </a:rPr>
              <a:t>)</a:t>
            </a:r>
            <a:endParaRPr lang="en-US" dirty="0">
              <a:solidFill>
                <a:srgbClr val="675D58"/>
              </a:solidFill>
              <a:latin typeface="Georgia" pitchFamily="18" charset="0"/>
            </a:endParaRPr>
          </a:p>
        </p:txBody>
      </p:sp>
      <p:grpSp>
        <p:nvGrpSpPr>
          <p:cNvPr id="4" name="Group 3"/>
          <p:cNvGrpSpPr/>
          <p:nvPr/>
        </p:nvGrpSpPr>
        <p:grpSpPr>
          <a:xfrm>
            <a:off x="392905" y="1406644"/>
            <a:ext cx="8608859" cy="4655486"/>
            <a:chOff x="392905" y="1406644"/>
            <a:chExt cx="8608859" cy="4655486"/>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793009" y="3956651"/>
              <a:ext cx="1371269" cy="1737360"/>
            </a:xfrm>
            <a:prstGeom prst="rect">
              <a:avLst/>
            </a:prstGeom>
            <a:ln>
              <a:noFill/>
            </a:ln>
            <a:extLst>
              <a:ext uri="{53640926-AAD7-44D8-BBD7-CCE9431645EC}">
                <a14:shadowObscured xmlns:a14="http://schemas.microsoft.com/office/drawing/2010/main"/>
              </a:ext>
            </a:extLst>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17984" y="3960493"/>
              <a:ext cx="1384814" cy="1737360"/>
            </a:xfrm>
            <a:prstGeom prst="rect">
              <a:avLst/>
            </a:prstGeom>
            <a:ln>
              <a:noFill/>
            </a:ln>
            <a:extLst>
              <a:ext uri="{53640926-AAD7-44D8-BBD7-CCE9431645EC}">
                <a14:shadowObscured xmlns:a14="http://schemas.microsoft.com/office/drawing/2010/main"/>
              </a:ext>
            </a:extLst>
          </p:spPr>
        </p:pic>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7281206" y="3964959"/>
              <a:ext cx="1376700" cy="1737361"/>
            </a:xfrm>
            <a:prstGeom prst="rect">
              <a:avLst/>
            </a:prstGeom>
            <a:ln>
              <a:noFill/>
            </a:ln>
            <a:extLst>
              <a:ext uri="{53640926-AAD7-44D8-BBD7-CCE9431645EC}">
                <a14:shadowObscured xmlns:a14="http://schemas.microsoft.com/office/drawing/2010/main"/>
              </a:ext>
            </a:extLst>
          </p:spPr>
        </p:pic>
        <p:pic>
          <p:nvPicPr>
            <p:cNvPr id="11" name="Picture 7" descr="Marta 2.JPG"/>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bwMode="auto">
            <a:xfrm>
              <a:off x="5062308" y="3958149"/>
              <a:ext cx="1371600" cy="174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2491328" y="5723576"/>
              <a:ext cx="20882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pPr algn="ctr" eaLnBrk="1" hangingPunct="1">
                <a:spcBef>
                  <a:spcPct val="50000"/>
                </a:spcBef>
              </a:pPr>
              <a:r>
                <a:rPr lang="de-CH" sz="1600" dirty="0">
                  <a:latin typeface="Arial Narrow" pitchFamily="34" charset="0"/>
                  <a:ea typeface="+mj-ea"/>
                  <a:cs typeface="ヒラギノ角ゴ Pro W3" charset="0"/>
                </a:rPr>
                <a:t>Vanessa Court-</a:t>
              </a:r>
              <a:r>
                <a:rPr lang="de-CH" sz="1600" dirty="0" err="1">
                  <a:latin typeface="Arial Narrow" pitchFamily="34" charset="0"/>
                  <a:ea typeface="+mj-ea"/>
                  <a:cs typeface="ヒラギノ角ゴ Pro W3" charset="0"/>
                </a:rPr>
                <a:t>Payen</a:t>
              </a:r>
              <a:r>
                <a:rPr lang="de-CH" sz="1600" dirty="0">
                  <a:latin typeface="Arial Narrow" pitchFamily="34" charset="0"/>
                  <a:ea typeface="+mj-ea"/>
                  <a:cs typeface="ヒラギノ角ゴ Pro W3" charset="0"/>
                </a:rPr>
                <a:t> </a:t>
              </a:r>
              <a:endParaRPr lang="en-US" sz="1600" dirty="0">
                <a:latin typeface="Arial Narrow" pitchFamily="34" charset="0"/>
                <a:ea typeface="+mj-ea"/>
                <a:cs typeface="ヒラギノ角ゴ Pro W3" charset="0"/>
              </a:endParaRPr>
            </a:p>
          </p:txBody>
        </p:sp>
        <p:sp>
          <p:nvSpPr>
            <p:cNvPr id="12" name="TextBox 9"/>
            <p:cNvSpPr txBox="1">
              <a:spLocks noChangeArrowheads="1"/>
            </p:cNvSpPr>
            <p:nvPr/>
          </p:nvSpPr>
          <p:spPr bwMode="auto">
            <a:xfrm flipH="1">
              <a:off x="4970308" y="5723576"/>
              <a:ext cx="1676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pPr algn="ctr" eaLnBrk="1" hangingPunct="1">
                <a:spcBef>
                  <a:spcPct val="50000"/>
                </a:spcBef>
              </a:pPr>
              <a:r>
                <a:rPr lang="de-CH" sz="1600" dirty="0">
                  <a:latin typeface="Arial Narrow" pitchFamily="34" charset="0"/>
                  <a:ea typeface="+mj-ea"/>
                  <a:cs typeface="ヒラギノ角ゴ Pro W3" charset="0"/>
                </a:rPr>
                <a:t>Marta  Wild </a:t>
              </a:r>
              <a:endParaRPr lang="en-US" sz="1600" dirty="0">
                <a:latin typeface="Arial Narrow" pitchFamily="34" charset="0"/>
                <a:ea typeface="+mj-ea"/>
                <a:cs typeface="ヒラギノ角ゴ Pro W3" charset="0"/>
              </a:endParaRPr>
            </a:p>
          </p:txBody>
        </p:sp>
        <p:sp>
          <p:nvSpPr>
            <p:cNvPr id="21" name="TextBox 9"/>
            <p:cNvSpPr txBox="1">
              <a:spLocks noChangeArrowheads="1"/>
            </p:cNvSpPr>
            <p:nvPr/>
          </p:nvSpPr>
          <p:spPr bwMode="auto">
            <a:xfrm flipH="1">
              <a:off x="392905" y="5723576"/>
              <a:ext cx="17251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pPr algn="ctr" eaLnBrk="1" hangingPunct="1">
                <a:spcBef>
                  <a:spcPct val="50000"/>
                </a:spcBef>
              </a:pPr>
              <a:r>
                <a:rPr lang="de-CH" sz="1600" dirty="0" smtClean="0">
                  <a:latin typeface="Arial Narrow" pitchFamily="34" charset="0"/>
                  <a:ea typeface="+mj-ea"/>
                  <a:cs typeface="ヒラギノ角ゴ Pro W3" charset="0"/>
                </a:rPr>
                <a:t>Lydia Alocen</a:t>
              </a:r>
              <a:endParaRPr lang="en-US" sz="1600" dirty="0">
                <a:latin typeface="Arial Narrow" pitchFamily="34" charset="0"/>
                <a:ea typeface="+mj-ea"/>
                <a:cs typeface="ヒラギノ角ゴ Pro W3" charset="0"/>
              </a:endParaRPr>
            </a:p>
          </p:txBody>
        </p:sp>
        <p:sp>
          <p:nvSpPr>
            <p:cNvPr id="14" name="TextBox 9"/>
            <p:cNvSpPr txBox="1">
              <a:spLocks noChangeArrowheads="1"/>
            </p:cNvSpPr>
            <p:nvPr/>
          </p:nvSpPr>
          <p:spPr bwMode="auto">
            <a:xfrm flipH="1">
              <a:off x="7010220" y="5723576"/>
              <a:ext cx="1991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pPr algn="ctr" eaLnBrk="1" hangingPunct="1">
                <a:spcBef>
                  <a:spcPct val="50000"/>
                </a:spcBef>
              </a:pPr>
              <a:r>
                <a:rPr lang="de-CH" sz="1600" dirty="0" smtClean="0">
                  <a:latin typeface="Arial Narrow" pitchFamily="34" charset="0"/>
                  <a:ea typeface="+mj-ea"/>
                  <a:cs typeface="ヒラギノ角ゴ Pro W3" charset="0"/>
                </a:rPr>
                <a:t>Clare Griffiths</a:t>
              </a:r>
              <a:endParaRPr lang="en-US" sz="1600" dirty="0">
                <a:latin typeface="Arial Narrow" pitchFamily="34" charset="0"/>
                <a:ea typeface="+mj-ea"/>
                <a:cs typeface="ヒラギノ角ゴ Pro W3" charset="0"/>
              </a:endParaRPr>
            </a:p>
          </p:txBody>
        </p:sp>
        <p:pic>
          <p:nvPicPr>
            <p:cNvPr id="20" name="Picture 1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7289800" y="1406644"/>
              <a:ext cx="1376363" cy="1737360"/>
            </a:xfrm>
            <a:prstGeom prst="rect">
              <a:avLst/>
            </a:prstGeom>
            <a:ln>
              <a:noFill/>
            </a:ln>
            <a:extLst>
              <a:ext uri="{53640926-AAD7-44D8-BBD7-CCE9431645EC}">
                <a14:shadowObscured xmlns:a14="http://schemas.microsoft.com/office/drawing/2010/main"/>
              </a:ext>
            </a:extLst>
          </p:spPr>
        </p:pic>
        <p:sp>
          <p:nvSpPr>
            <p:cNvPr id="22" name="TextBox 9"/>
            <p:cNvSpPr txBox="1">
              <a:spLocks noChangeArrowheads="1"/>
            </p:cNvSpPr>
            <p:nvPr/>
          </p:nvSpPr>
          <p:spPr bwMode="auto">
            <a:xfrm flipH="1">
              <a:off x="7008682" y="3152122"/>
              <a:ext cx="19915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pPr algn="ctr" eaLnBrk="1" hangingPunct="1">
                <a:spcBef>
                  <a:spcPct val="50000"/>
                </a:spcBef>
              </a:pPr>
              <a:r>
                <a:rPr lang="de-CH" sz="1600" dirty="0" smtClean="0">
                  <a:latin typeface="Arial Narrow" pitchFamily="34" charset="0"/>
                  <a:ea typeface="+mj-ea"/>
                  <a:cs typeface="ヒラギノ角ゴ Pro W3" charset="0"/>
                </a:rPr>
                <a:t>Espen Malmberg</a:t>
              </a:r>
            </a:p>
            <a:p>
              <a:pPr algn="ctr" eaLnBrk="1" hangingPunct="1">
                <a:spcBef>
                  <a:spcPts val="0"/>
                </a:spcBef>
              </a:pPr>
              <a:r>
                <a:rPr lang="de-CH" sz="1600" dirty="0" smtClean="0">
                  <a:latin typeface="Arial Narrow" pitchFamily="34" charset="0"/>
                  <a:ea typeface="+mj-ea"/>
                  <a:cs typeface="ヒラギノ角ゴ Pro W3" charset="0"/>
                </a:rPr>
                <a:t>Manager</a:t>
              </a:r>
              <a:endParaRPr lang="en-US" sz="1600" dirty="0">
                <a:latin typeface="Arial Narrow" pitchFamily="34" charset="0"/>
                <a:ea typeface="+mj-ea"/>
                <a:cs typeface="ヒラギノ角ゴ Pro W3" charset="0"/>
              </a:endParaRPr>
            </a:p>
          </p:txBody>
        </p:sp>
      </p:grpSp>
    </p:spTree>
    <p:extLst>
      <p:ext uri="{BB962C8B-B14F-4D97-AF65-F5344CB8AC3E}">
        <p14:creationId xmlns:p14="http://schemas.microsoft.com/office/powerpoint/2010/main" val="39289683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500"/>
                                        <p:tgtEl>
                                          <p:spTgt spid="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61338" y="1295400"/>
            <a:ext cx="8534400" cy="609599"/>
          </a:xfrm>
          <a:prstGeom prst="rect">
            <a:avLst/>
          </a:prstGeom>
        </p:spPr>
        <p:txBody>
          <a:bodyPr lIns="0" tIns="0" rIns="0" bIns="0"/>
          <a:lstStyle>
            <a:lvl1pPr marL="342900" indent="-342900" algn="l" defTabSz="457200" rtl="0" eaLnBrk="1" latinLnBrk="0" hangingPunct="1">
              <a:spcBef>
                <a:spcPct val="20000"/>
              </a:spcBef>
              <a:buFont typeface="Arial"/>
              <a:buChar char="•"/>
              <a:defRPr sz="30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6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2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600" dirty="0"/>
          </a:p>
        </p:txBody>
      </p:sp>
      <p:sp>
        <p:nvSpPr>
          <p:cNvPr id="4" name="Title 3"/>
          <p:cNvSpPr>
            <a:spLocks noGrp="1"/>
          </p:cNvSpPr>
          <p:nvPr>
            <p:ph type="title"/>
          </p:nvPr>
        </p:nvSpPr>
        <p:spPr/>
        <p:txBody>
          <a:bodyPr/>
          <a:lstStyle/>
          <a:p>
            <a:r>
              <a:rPr lang="ru-RU" dirty="0"/>
              <a:t>ПЕРСОНАЛ НА РОТАРИ,КОЙТО ВИ ОБСЛУЖВА</a:t>
            </a:r>
            <a:endParaRPr lang="en-US" dirty="0"/>
          </a:p>
        </p:txBody>
      </p:sp>
      <p:sp>
        <p:nvSpPr>
          <p:cNvPr id="19" name="Rectangle 18"/>
          <p:cNvSpPr/>
          <p:nvPr/>
        </p:nvSpPr>
        <p:spPr>
          <a:xfrm>
            <a:off x="323528" y="1809082"/>
            <a:ext cx="7701338" cy="2272417"/>
          </a:xfrm>
          <a:prstGeom prst="rect">
            <a:avLst/>
          </a:prstGeom>
        </p:spPr>
        <p:txBody>
          <a:bodyPr wrap="square">
            <a:spAutoFit/>
          </a:bodyPr>
          <a:lstStyle/>
          <a:p>
            <a:pPr marL="573088" lvl="1" indent="-457200">
              <a:spcBef>
                <a:spcPts val="800"/>
              </a:spcBef>
              <a:buClr>
                <a:srgbClr val="58585A"/>
              </a:buClr>
              <a:buSzPct val="120000"/>
              <a:buFont typeface="Arial" pitchFamily="34" charset="0"/>
              <a:buChar char="•"/>
            </a:pPr>
            <a:r>
              <a:rPr lang="bg-BG" sz="2300" dirty="0" smtClean="0">
                <a:solidFill>
                  <a:srgbClr val="675D58"/>
                </a:solidFill>
                <a:latin typeface="Georgia" pitchFamily="18" charset="0"/>
              </a:rPr>
              <a:t>Консултации за</a:t>
            </a:r>
            <a:r>
              <a:rPr lang="en-US" sz="2300" dirty="0" smtClean="0">
                <a:solidFill>
                  <a:srgbClr val="675D58"/>
                </a:solidFill>
                <a:latin typeface="Georgia" pitchFamily="18" charset="0"/>
              </a:rPr>
              <a:t> </a:t>
            </a:r>
            <a:r>
              <a:rPr lang="en-US" sz="2300" dirty="0">
                <a:solidFill>
                  <a:srgbClr val="675D58"/>
                </a:solidFill>
                <a:latin typeface="Georgia" pitchFamily="18" charset="0"/>
              </a:rPr>
              <a:t>Semi Annual Reports (SAR)</a:t>
            </a:r>
          </a:p>
          <a:p>
            <a:pPr marL="573088" lvl="1" indent="-457200">
              <a:spcBef>
                <a:spcPts val="800"/>
              </a:spcBef>
              <a:buClr>
                <a:srgbClr val="58585A"/>
              </a:buClr>
              <a:buSzPct val="120000"/>
              <a:buFont typeface="Arial" pitchFamily="34" charset="0"/>
              <a:buChar char="•"/>
            </a:pPr>
            <a:r>
              <a:rPr lang="en-US" sz="2300" dirty="0">
                <a:solidFill>
                  <a:srgbClr val="675D58"/>
                </a:solidFill>
                <a:latin typeface="Georgia" pitchFamily="18" charset="0"/>
              </a:rPr>
              <a:t>E-SAR</a:t>
            </a:r>
          </a:p>
          <a:p>
            <a:pPr marL="573088" lvl="1" indent="-457200">
              <a:spcBef>
                <a:spcPts val="800"/>
              </a:spcBef>
              <a:buClr>
                <a:srgbClr val="58585A"/>
              </a:buClr>
              <a:buSzPct val="120000"/>
              <a:buFont typeface="Arial" pitchFamily="34" charset="0"/>
              <a:buChar char="•"/>
            </a:pPr>
            <a:r>
              <a:rPr lang="bg-BG" sz="2300" dirty="0" smtClean="0">
                <a:solidFill>
                  <a:srgbClr val="675D58"/>
                </a:solidFill>
                <a:latin typeface="Georgia" pitchFamily="18" charset="0"/>
              </a:rPr>
              <a:t>Директни плащания за</a:t>
            </a:r>
            <a:r>
              <a:rPr lang="en-US" sz="2300" dirty="0" smtClean="0">
                <a:solidFill>
                  <a:srgbClr val="675D58"/>
                </a:solidFill>
                <a:latin typeface="Georgia" pitchFamily="18" charset="0"/>
              </a:rPr>
              <a:t> </a:t>
            </a:r>
            <a:r>
              <a:rPr lang="en-US" sz="2300" dirty="0">
                <a:solidFill>
                  <a:srgbClr val="675D58"/>
                </a:solidFill>
                <a:latin typeface="Georgia" pitchFamily="18" charset="0"/>
              </a:rPr>
              <a:t>Euro-zone </a:t>
            </a:r>
            <a:r>
              <a:rPr lang="en-US" sz="2300" dirty="0" smtClean="0">
                <a:solidFill>
                  <a:srgbClr val="675D58"/>
                </a:solidFill>
                <a:latin typeface="Georgia" pitchFamily="18" charset="0"/>
              </a:rPr>
              <a:t>(</a:t>
            </a:r>
            <a:r>
              <a:rPr lang="en-US" sz="2300" dirty="0">
                <a:solidFill>
                  <a:srgbClr val="675D58"/>
                </a:solidFill>
                <a:latin typeface="Georgia" pitchFamily="18" charset="0"/>
              </a:rPr>
              <a:t>SEPA)</a:t>
            </a:r>
          </a:p>
          <a:p>
            <a:pPr marL="573088" lvl="1" indent="-457200">
              <a:spcBef>
                <a:spcPts val="800"/>
              </a:spcBef>
              <a:buClr>
                <a:srgbClr val="58585A"/>
              </a:buClr>
              <a:buSzPct val="120000"/>
              <a:buFont typeface="Arial" pitchFamily="34" charset="0"/>
              <a:buChar char="•"/>
            </a:pPr>
            <a:r>
              <a:rPr lang="bg-BG" sz="2300" dirty="0" smtClean="0">
                <a:solidFill>
                  <a:srgbClr val="675D58"/>
                </a:solidFill>
                <a:latin typeface="Georgia" pitchFamily="18" charset="0"/>
              </a:rPr>
              <a:t>Осчетоводяване на</a:t>
            </a:r>
            <a:r>
              <a:rPr lang="en-US" sz="2300" dirty="0" smtClean="0">
                <a:solidFill>
                  <a:srgbClr val="675D58"/>
                </a:solidFill>
                <a:latin typeface="Georgia" pitchFamily="18" charset="0"/>
              </a:rPr>
              <a:t> </a:t>
            </a:r>
            <a:r>
              <a:rPr lang="en-US" sz="2300" dirty="0">
                <a:solidFill>
                  <a:srgbClr val="675D58"/>
                </a:solidFill>
                <a:latin typeface="Georgia" pitchFamily="18" charset="0"/>
              </a:rPr>
              <a:t>SAR </a:t>
            </a:r>
            <a:r>
              <a:rPr lang="bg-BG" sz="2300" dirty="0" smtClean="0">
                <a:solidFill>
                  <a:srgbClr val="675D58"/>
                </a:solidFill>
                <a:latin typeface="Georgia" pitchFamily="18" charset="0"/>
              </a:rPr>
              <a:t>плащания</a:t>
            </a:r>
            <a:r>
              <a:rPr lang="en-US" sz="2300" dirty="0" smtClean="0">
                <a:solidFill>
                  <a:srgbClr val="675D58"/>
                </a:solidFill>
                <a:latin typeface="Georgia" pitchFamily="18" charset="0"/>
              </a:rPr>
              <a:t>/</a:t>
            </a:r>
            <a:endParaRPr lang="bg-BG" sz="2300" dirty="0" smtClean="0">
              <a:solidFill>
                <a:srgbClr val="675D58"/>
              </a:solidFill>
              <a:latin typeface="Georgia" pitchFamily="18" charset="0"/>
            </a:endParaRPr>
          </a:p>
          <a:p>
            <a:pPr marL="115888" lvl="1">
              <a:spcBef>
                <a:spcPts val="800"/>
              </a:spcBef>
              <a:buClr>
                <a:srgbClr val="58585A"/>
              </a:buClr>
              <a:buSzPct val="120000"/>
            </a:pPr>
            <a:r>
              <a:rPr lang="bg-BG" sz="2300" dirty="0" smtClean="0">
                <a:solidFill>
                  <a:srgbClr val="675D58"/>
                </a:solidFill>
                <a:latin typeface="Georgia" pitchFamily="18" charset="0"/>
              </a:rPr>
              <a:t>       и </a:t>
            </a:r>
            <a:r>
              <a:rPr lang="en-US" sz="2300" dirty="0" smtClean="0">
                <a:solidFill>
                  <a:srgbClr val="675D58"/>
                </a:solidFill>
                <a:latin typeface="Georgia" pitchFamily="18" charset="0"/>
              </a:rPr>
              <a:t>TRF </a:t>
            </a:r>
            <a:r>
              <a:rPr lang="bg-BG" sz="2300" dirty="0" smtClean="0">
                <a:solidFill>
                  <a:srgbClr val="675D58"/>
                </a:solidFill>
                <a:latin typeface="Georgia" pitchFamily="18" charset="0"/>
              </a:rPr>
              <a:t>дарения</a:t>
            </a:r>
            <a:r>
              <a:rPr lang="en-US" sz="2300" dirty="0" smtClean="0">
                <a:solidFill>
                  <a:srgbClr val="675D58"/>
                </a:solidFill>
                <a:latin typeface="Georgia" pitchFamily="18" charset="0"/>
              </a:rPr>
              <a:t> </a:t>
            </a:r>
            <a:endParaRPr lang="en-US" sz="2300" dirty="0">
              <a:solidFill>
                <a:srgbClr val="675D58"/>
              </a:solidFill>
              <a:latin typeface="Georgia" pitchFamily="18" charset="0"/>
            </a:endParaRPr>
          </a:p>
        </p:txBody>
      </p:sp>
      <p:sp>
        <p:nvSpPr>
          <p:cNvPr id="20" name="Content Placeholder 2"/>
          <p:cNvSpPr txBox="1">
            <a:spLocks/>
          </p:cNvSpPr>
          <p:nvPr/>
        </p:nvSpPr>
        <p:spPr>
          <a:xfrm>
            <a:off x="457200" y="1124744"/>
            <a:ext cx="8534400" cy="576064"/>
          </a:xfrm>
          <a:prstGeom prst="rect">
            <a:avLst/>
          </a:prstGeom>
        </p:spPr>
        <p:txBody>
          <a:bodyPr lIns="0" tIns="0" rIns="0" bIns="0"/>
          <a:lstStyle/>
          <a:p>
            <a:pPr marL="115888" lvl="1" eaLnBrk="0" hangingPunct="0">
              <a:spcBef>
                <a:spcPts val="1200"/>
              </a:spcBef>
              <a:buClr>
                <a:srgbClr val="01B4E7"/>
              </a:buClr>
              <a:buSzPct val="120000"/>
              <a:buFont typeface="Arial" charset="0"/>
              <a:buNone/>
            </a:pPr>
            <a:r>
              <a:rPr lang="bg-BG" sz="3000" b="1" dirty="0" smtClean="0">
                <a:solidFill>
                  <a:srgbClr val="D91B5C"/>
                </a:solidFill>
                <a:latin typeface="Georgia" pitchFamily="18" charset="0"/>
                <a:cs typeface="Arial" charset="0"/>
              </a:rPr>
              <a:t>Финансов отдел</a:t>
            </a:r>
            <a:endParaRPr lang="en-US" sz="3000" b="1" dirty="0">
              <a:solidFill>
                <a:srgbClr val="D91B5C"/>
              </a:solidFill>
              <a:latin typeface="Georgia" pitchFamily="18" charset="0"/>
            </a:endParaRPr>
          </a:p>
        </p:txBody>
      </p:sp>
      <p:grpSp>
        <p:nvGrpSpPr>
          <p:cNvPr id="3" name="Group 2"/>
          <p:cNvGrpSpPr/>
          <p:nvPr/>
        </p:nvGrpSpPr>
        <p:grpSpPr>
          <a:xfrm>
            <a:off x="662240" y="1407509"/>
            <a:ext cx="8205768" cy="4789327"/>
            <a:chOff x="662240" y="1407509"/>
            <a:chExt cx="8205768" cy="4789327"/>
          </a:xfrm>
        </p:grpSpPr>
        <p:sp>
          <p:nvSpPr>
            <p:cNvPr id="2" name="TextBox 1"/>
            <p:cNvSpPr txBox="1"/>
            <p:nvPr/>
          </p:nvSpPr>
          <p:spPr>
            <a:xfrm>
              <a:off x="662240" y="5864054"/>
              <a:ext cx="1656184" cy="307777"/>
            </a:xfrm>
            <a:prstGeom prst="rect">
              <a:avLst/>
            </a:prstGeom>
            <a:noFill/>
          </p:spPr>
          <p:txBody>
            <a:bodyPr wrap="square" rtlCol="0">
              <a:spAutoFit/>
            </a:bodyPr>
            <a:lstStyle/>
            <a:p>
              <a:pPr algn="ctr"/>
              <a:r>
                <a:rPr lang="en-US" sz="1400" dirty="0" smtClean="0"/>
                <a:t>Rima Gerber</a:t>
              </a:r>
              <a:endParaRPr lang="en-GB" sz="1400" dirty="0"/>
            </a:p>
          </p:txBody>
        </p:sp>
        <p:sp>
          <p:nvSpPr>
            <p:cNvPr id="11" name="TextBox 10"/>
            <p:cNvSpPr txBox="1"/>
            <p:nvPr/>
          </p:nvSpPr>
          <p:spPr>
            <a:xfrm>
              <a:off x="2444733" y="5866395"/>
              <a:ext cx="2223990" cy="307777"/>
            </a:xfrm>
            <a:prstGeom prst="rect">
              <a:avLst/>
            </a:prstGeom>
            <a:noFill/>
          </p:spPr>
          <p:txBody>
            <a:bodyPr wrap="square" rtlCol="0">
              <a:spAutoFit/>
            </a:bodyPr>
            <a:lstStyle/>
            <a:p>
              <a:pPr algn="ctr"/>
              <a:r>
                <a:rPr lang="en-US" sz="1400" dirty="0" smtClean="0"/>
                <a:t>Emmanuel Idehen</a:t>
              </a:r>
              <a:endParaRPr lang="en-GB" sz="1400" dirty="0"/>
            </a:p>
          </p:txBody>
        </p:sp>
        <p:sp>
          <p:nvSpPr>
            <p:cNvPr id="13" name="TextBox 12"/>
            <p:cNvSpPr txBox="1"/>
            <p:nvPr/>
          </p:nvSpPr>
          <p:spPr>
            <a:xfrm>
              <a:off x="4577238" y="5889059"/>
              <a:ext cx="2223990" cy="307777"/>
            </a:xfrm>
            <a:prstGeom prst="rect">
              <a:avLst/>
            </a:prstGeom>
            <a:noFill/>
          </p:spPr>
          <p:txBody>
            <a:bodyPr wrap="square" rtlCol="0">
              <a:spAutoFit/>
            </a:bodyPr>
            <a:lstStyle/>
            <a:p>
              <a:pPr algn="ctr"/>
              <a:r>
                <a:rPr lang="en-US" sz="1400" dirty="0" smtClean="0"/>
                <a:t>Serena </a:t>
              </a:r>
              <a:r>
                <a:rPr lang="en-US" sz="1400" dirty="0" err="1" smtClean="0"/>
                <a:t>Carandente</a:t>
              </a:r>
              <a:endParaRPr lang="en-GB" sz="1400" dirty="0"/>
            </a:p>
          </p:txBody>
        </p:sp>
        <p:sp>
          <p:nvSpPr>
            <p:cNvPr id="17" name="TextBox 16"/>
            <p:cNvSpPr txBox="1"/>
            <p:nvPr/>
          </p:nvSpPr>
          <p:spPr>
            <a:xfrm>
              <a:off x="6644018" y="5889059"/>
              <a:ext cx="2223990" cy="307777"/>
            </a:xfrm>
            <a:prstGeom prst="rect">
              <a:avLst/>
            </a:prstGeom>
            <a:noFill/>
          </p:spPr>
          <p:txBody>
            <a:bodyPr wrap="square" rtlCol="0">
              <a:spAutoFit/>
            </a:bodyPr>
            <a:lstStyle/>
            <a:p>
              <a:pPr algn="ctr"/>
              <a:r>
                <a:rPr lang="en-US" sz="1400" dirty="0" smtClean="0"/>
                <a:t>Charlotte </a:t>
              </a:r>
              <a:r>
                <a:rPr lang="en-US" sz="1400" dirty="0" err="1" smtClean="0"/>
                <a:t>Abächerli</a:t>
              </a:r>
              <a:endParaRPr lang="en-GB" sz="1400" dirty="0"/>
            </a:p>
          </p:txBody>
        </p:sp>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943698" y="4157285"/>
              <a:ext cx="1445837" cy="1737360"/>
            </a:xfrm>
            <a:prstGeom prst="rect">
              <a:avLst/>
            </a:prstGeom>
            <a:ln>
              <a:noFill/>
            </a:ln>
            <a:extLst>
              <a:ext uri="{53640926-AAD7-44D8-BBD7-CCE9431645EC}">
                <a14:shadowObscured xmlns:a14="http://schemas.microsoft.com/office/drawing/2010/main"/>
              </a:ext>
            </a:extLst>
          </p:spPr>
        </p:pic>
        <p:pic>
          <p:nvPicPr>
            <p:cNvPr id="21" name="Picture 20" descr="S:\Photos\Staff Photos\2014\2014 Staff Portraits\SC130\Rima Gerber\Rima Gerber_DSC_4573a.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749300" y="4156119"/>
              <a:ext cx="1458762" cy="1737360"/>
            </a:xfrm>
            <a:prstGeom prst="rect">
              <a:avLst/>
            </a:prstGeom>
            <a:noFill/>
            <a:ln>
              <a:noFill/>
            </a:ln>
            <a:extLst>
              <a:ext uri="{53640926-AAD7-44D8-BBD7-CCE9431645EC}">
                <a14:shadowObscured xmlns:a14="http://schemas.microsoft.com/office/drawing/2010/main"/>
              </a:ext>
            </a:extLst>
          </p:spPr>
        </p:pic>
        <p:pic>
          <p:nvPicPr>
            <p:cNvPr id="22" name="Picture 2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2838297" y="4147954"/>
              <a:ext cx="1441603" cy="1737360"/>
            </a:xfrm>
            <a:prstGeom prst="rect">
              <a:avLst/>
            </a:prstGeom>
            <a:ln>
              <a:noFill/>
            </a:ln>
            <a:extLst>
              <a:ext uri="{53640926-AAD7-44D8-BBD7-CCE9431645EC}">
                <a14:shadowObscured xmlns:a14="http://schemas.microsoft.com/office/drawing/2010/main"/>
              </a:ext>
            </a:extLst>
          </p:spPr>
        </p:pic>
        <p:pic>
          <p:nvPicPr>
            <p:cNvPr id="23" name="Picture 2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7018927" y="4143582"/>
              <a:ext cx="1466950" cy="1737360"/>
            </a:xfrm>
            <a:prstGeom prst="rect">
              <a:avLst/>
            </a:prstGeom>
            <a:ln>
              <a:no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7041174" y="1407509"/>
              <a:ext cx="1423562" cy="1737360"/>
            </a:xfrm>
            <a:prstGeom prst="rect">
              <a:avLst/>
            </a:prstGeom>
            <a:ln>
              <a:noFill/>
            </a:ln>
            <a:extLst>
              <a:ext uri="{53640926-AAD7-44D8-BBD7-CCE9431645EC}">
                <a14:shadowObscured xmlns:a14="http://schemas.microsoft.com/office/drawing/2010/main"/>
              </a:ext>
            </a:extLst>
          </p:spPr>
        </p:pic>
        <p:sp>
          <p:nvSpPr>
            <p:cNvPr id="24" name="TextBox 9"/>
            <p:cNvSpPr txBox="1">
              <a:spLocks noChangeArrowheads="1"/>
            </p:cNvSpPr>
            <p:nvPr/>
          </p:nvSpPr>
          <p:spPr bwMode="auto">
            <a:xfrm flipH="1">
              <a:off x="6727093" y="3176177"/>
              <a:ext cx="19915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pPr algn="ctr" eaLnBrk="1" hangingPunct="1">
                <a:spcBef>
                  <a:spcPct val="50000"/>
                </a:spcBef>
              </a:pPr>
              <a:r>
                <a:rPr lang="de-CH" sz="1600" dirty="0" smtClean="0">
                  <a:latin typeface="Arial Narrow" pitchFamily="34" charset="0"/>
                  <a:ea typeface="+mj-ea"/>
                  <a:cs typeface="ヒラギノ角ゴ Pro W3" charset="0"/>
                </a:rPr>
                <a:t>Losang Ribi</a:t>
              </a:r>
            </a:p>
            <a:p>
              <a:pPr algn="ctr" eaLnBrk="1" hangingPunct="1">
                <a:spcBef>
                  <a:spcPts val="0"/>
                </a:spcBef>
              </a:pPr>
              <a:r>
                <a:rPr lang="de-CH" sz="1600" dirty="0" smtClean="0">
                  <a:latin typeface="Arial Narrow" pitchFamily="34" charset="0"/>
                  <a:ea typeface="+mj-ea"/>
                  <a:cs typeface="ヒラギノ角ゴ Pro W3" charset="0"/>
                </a:rPr>
                <a:t>Manager</a:t>
              </a:r>
              <a:endParaRPr lang="en-US" sz="1600" dirty="0">
                <a:latin typeface="Arial Narrow" pitchFamily="34" charset="0"/>
                <a:ea typeface="+mj-ea"/>
                <a:cs typeface="ヒラギノ角ゴ Pro W3" charset="0"/>
              </a:endParaRPr>
            </a:p>
          </p:txBody>
        </p:sp>
      </p:grpSp>
    </p:spTree>
    <p:extLst>
      <p:ext uri="{BB962C8B-B14F-4D97-AF65-F5344CB8AC3E}">
        <p14:creationId xmlns:p14="http://schemas.microsoft.com/office/powerpoint/2010/main" val="36156129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fade">
                                      <p:cBhvr>
                                        <p:cTn id="21" dur="500"/>
                                        <p:tgtEl>
                                          <p:spTgt spid="1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fade">
                                      <p:cBhvr>
                                        <p:cTn id="26" dur="500"/>
                                        <p:tgtEl>
                                          <p:spTgt spid="1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xEl>
                                              <p:pRg st="3" end="3"/>
                                            </p:txEl>
                                          </p:spTgt>
                                        </p:tgtEl>
                                        <p:attrNameLst>
                                          <p:attrName>style.visibility</p:attrName>
                                        </p:attrNameLst>
                                      </p:cBhvr>
                                      <p:to>
                                        <p:strVal val="visible"/>
                                      </p:to>
                                    </p:set>
                                    <p:animEffect transition="in" filter="fade">
                                      <p:cBhvr>
                                        <p:cTn id="31" dur="500"/>
                                        <p:tgtEl>
                                          <p:spTgt spid="1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4" end="4"/>
                                            </p:txEl>
                                          </p:spTgt>
                                        </p:tgtEl>
                                        <p:attrNameLst>
                                          <p:attrName>style.visibility</p:attrName>
                                        </p:attrNameLst>
                                      </p:cBhvr>
                                      <p:to>
                                        <p:strVal val="visible"/>
                                      </p:to>
                                    </p:set>
                                    <p:animEffect transition="in" filter="fade">
                                      <p:cBhvr>
                                        <p:cTn id="36"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577906" y="2132856"/>
            <a:ext cx="5127104" cy="2349361"/>
          </a:xfrm>
          <a:prstGeom prst="rect">
            <a:avLst/>
          </a:prstGeom>
        </p:spPr>
        <p:txBody>
          <a:bodyPr wrap="square">
            <a:spAutoFit/>
          </a:bodyPr>
          <a:lstStyle>
            <a:defPPr>
              <a:defRPr lang="en-US"/>
            </a:defPPr>
            <a:lvl2pPr marL="573088" lvl="1" indent="-457200">
              <a:spcBef>
                <a:spcPts val="800"/>
              </a:spcBef>
              <a:buClr>
                <a:srgbClr val="58585A"/>
              </a:buClr>
              <a:buSzPct val="120000"/>
              <a:buFont typeface="Arial" pitchFamily="34" charset="0"/>
              <a:buChar char="•"/>
              <a:defRPr>
                <a:solidFill>
                  <a:srgbClr val="675D58"/>
                </a:solidFill>
                <a:latin typeface="Georgia" pitchFamily="18" charset="0"/>
              </a:defRPr>
            </a:lvl2pPr>
          </a:lstStyle>
          <a:p>
            <a:pPr lvl="1">
              <a:spcBef>
                <a:spcPts val="1200"/>
              </a:spcBef>
            </a:pPr>
            <a:r>
              <a:rPr lang="bg-BG" dirty="0" smtClean="0"/>
              <a:t>Информира относно публикации на РИ</a:t>
            </a:r>
            <a:endParaRPr lang="de-CH" dirty="0"/>
          </a:p>
          <a:p>
            <a:pPr lvl="1">
              <a:spcBef>
                <a:spcPts val="1200"/>
              </a:spcBef>
            </a:pPr>
            <a:r>
              <a:rPr lang="bg-BG" dirty="0" smtClean="0"/>
              <a:t>Обработва поръчки</a:t>
            </a:r>
            <a:endParaRPr lang="de-CH" dirty="0"/>
          </a:p>
          <a:p>
            <a:pPr lvl="1">
              <a:spcBef>
                <a:spcPts val="1200"/>
              </a:spcBef>
            </a:pPr>
            <a:r>
              <a:rPr lang="de-CH" dirty="0" smtClean="0">
                <a:hlinkClick r:id="rId3"/>
              </a:rPr>
              <a:t>eao.order@rotary.org</a:t>
            </a:r>
            <a:endParaRPr lang="de-CH" dirty="0"/>
          </a:p>
          <a:p>
            <a:pPr lvl="1"/>
            <a:endParaRPr lang="en-US" dirty="0"/>
          </a:p>
        </p:txBody>
      </p:sp>
      <p:sp>
        <p:nvSpPr>
          <p:cNvPr id="2" name="Title 1"/>
          <p:cNvSpPr>
            <a:spLocks noGrp="1"/>
          </p:cNvSpPr>
          <p:nvPr>
            <p:ph type="title"/>
          </p:nvPr>
        </p:nvSpPr>
        <p:spPr/>
        <p:txBody>
          <a:bodyPr/>
          <a:lstStyle/>
          <a:p>
            <a:r>
              <a:rPr lang="ru-RU" dirty="0"/>
              <a:t>ПЕРСОНАЛ НА РОТАРИ,КОЙТО ВИ ОБСЛУЖВА</a:t>
            </a:r>
            <a:endParaRPr lang="en-US" dirty="0"/>
          </a:p>
        </p:txBody>
      </p:sp>
      <p:sp>
        <p:nvSpPr>
          <p:cNvPr id="12" name="Content Placeholder 2"/>
          <p:cNvSpPr txBox="1">
            <a:spLocks/>
          </p:cNvSpPr>
          <p:nvPr/>
        </p:nvSpPr>
        <p:spPr>
          <a:xfrm>
            <a:off x="457200" y="1326932"/>
            <a:ext cx="8534400" cy="609600"/>
          </a:xfrm>
          <a:prstGeom prst="rect">
            <a:avLst/>
          </a:prstGeom>
        </p:spPr>
        <p:txBody>
          <a:bodyPr lIns="0" tIns="0" rIns="0" bIns="0"/>
          <a:lstStyle/>
          <a:p>
            <a:pPr marL="115888" lvl="1" eaLnBrk="0" hangingPunct="0">
              <a:spcBef>
                <a:spcPts val="1200"/>
              </a:spcBef>
              <a:buClr>
                <a:srgbClr val="01B4E7"/>
              </a:buClr>
              <a:buSzPct val="120000"/>
              <a:buFont typeface="Arial" charset="0"/>
              <a:buNone/>
            </a:pPr>
            <a:r>
              <a:rPr lang="bg-BG" sz="3000" b="1" dirty="0" smtClean="0">
                <a:solidFill>
                  <a:srgbClr val="D91B5C"/>
                </a:solidFill>
                <a:latin typeface="Georgia" pitchFamily="18" charset="0"/>
                <a:cs typeface="Arial" charset="0"/>
              </a:rPr>
              <a:t>Бюро да поръчки</a:t>
            </a:r>
            <a:endParaRPr lang="en-US" sz="3000" b="1" dirty="0">
              <a:solidFill>
                <a:srgbClr val="D91B5C"/>
              </a:solidFill>
              <a:latin typeface="Georgia" pitchFamily="18" charset="0"/>
            </a:endParaRPr>
          </a:p>
        </p:txBody>
      </p:sp>
      <p:grpSp>
        <p:nvGrpSpPr>
          <p:cNvPr id="3" name="Group 2"/>
          <p:cNvGrpSpPr/>
          <p:nvPr/>
        </p:nvGrpSpPr>
        <p:grpSpPr>
          <a:xfrm>
            <a:off x="4031404" y="2289398"/>
            <a:ext cx="5005092" cy="3794698"/>
            <a:chOff x="4031404" y="2289398"/>
            <a:chExt cx="5005092" cy="3794698"/>
          </a:xfrm>
        </p:grpSpPr>
        <p:sp>
          <p:nvSpPr>
            <p:cNvPr id="11" name="TextBox 9"/>
            <p:cNvSpPr txBox="1">
              <a:spLocks noChangeArrowheads="1"/>
            </p:cNvSpPr>
            <p:nvPr/>
          </p:nvSpPr>
          <p:spPr bwMode="auto">
            <a:xfrm flipH="1">
              <a:off x="4031404" y="5517507"/>
              <a:ext cx="3185160" cy="56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pPr algn="ctr" eaLnBrk="1" hangingPunct="1">
                <a:spcBef>
                  <a:spcPct val="50000"/>
                </a:spcBef>
              </a:pPr>
              <a:r>
                <a:rPr lang="de-CH" sz="1600" i="0" dirty="0" smtClean="0">
                  <a:latin typeface="Arial Narrow" pitchFamily="34" charset="0"/>
                </a:rPr>
                <a:t>Rhina Boehringer</a:t>
              </a:r>
            </a:p>
            <a:p>
              <a:pPr algn="ctr" eaLnBrk="1" hangingPunct="1">
                <a:spcBef>
                  <a:spcPts val="300"/>
                </a:spcBef>
              </a:pPr>
              <a:r>
                <a:rPr lang="en-US" sz="1600" i="0" dirty="0" smtClean="0">
                  <a:latin typeface="Arial Narrow" pitchFamily="34" charset="0"/>
                </a:rPr>
                <a:t>Office </a:t>
              </a:r>
              <a:r>
                <a:rPr lang="en-US" sz="1600" i="0" dirty="0">
                  <a:latin typeface="Arial Narrow" pitchFamily="34" charset="0"/>
                </a:rPr>
                <a:t>Support </a:t>
              </a:r>
              <a:r>
                <a:rPr lang="en-US" sz="1600" i="0" dirty="0" smtClean="0">
                  <a:latin typeface="Arial Narrow" pitchFamily="34" charset="0"/>
                </a:rPr>
                <a:t>Services</a:t>
              </a:r>
              <a:endParaRPr lang="en-US" sz="1600" i="0" dirty="0">
                <a:latin typeface="Arial Narrow" pitchFamily="34" charset="0"/>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884885" y="3625014"/>
              <a:ext cx="1343820" cy="1828800"/>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7064196" y="2289398"/>
              <a:ext cx="1371394" cy="1828800"/>
            </a:xfrm>
            <a:prstGeom prst="rect">
              <a:avLst/>
            </a:prstGeom>
            <a:ln>
              <a:noFill/>
            </a:ln>
            <a:extLst>
              <a:ext uri="{53640926-AAD7-44D8-BBD7-CCE9431645EC}">
                <a14:shadowObscured xmlns:a14="http://schemas.microsoft.com/office/drawing/2010/main"/>
              </a:ext>
            </a:extLst>
          </p:spPr>
        </p:pic>
        <p:sp>
          <p:nvSpPr>
            <p:cNvPr id="9" name="TextBox 9"/>
            <p:cNvSpPr txBox="1">
              <a:spLocks noChangeArrowheads="1"/>
            </p:cNvSpPr>
            <p:nvPr/>
          </p:nvSpPr>
          <p:spPr bwMode="auto">
            <a:xfrm flipH="1">
              <a:off x="6444208" y="4101896"/>
              <a:ext cx="2592288"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pPr algn="ctr" eaLnBrk="1" hangingPunct="1">
                <a:spcBef>
                  <a:spcPct val="50000"/>
                </a:spcBef>
              </a:pPr>
              <a:r>
                <a:rPr lang="de-CH" sz="1600" i="0" dirty="0" smtClean="0">
                  <a:latin typeface="Arial Narrow" pitchFamily="34" charset="0"/>
                </a:rPr>
                <a:t>Marcelo Bottini</a:t>
              </a:r>
            </a:p>
            <a:p>
              <a:pPr algn="ctr" eaLnBrk="1" hangingPunct="1">
                <a:spcBef>
                  <a:spcPts val="300"/>
                </a:spcBef>
              </a:pPr>
              <a:r>
                <a:rPr lang="en-US" sz="1600" i="0" dirty="0" smtClean="0">
                  <a:latin typeface="Arial Narrow" pitchFamily="34" charset="0"/>
                </a:rPr>
                <a:t>Supervisor</a:t>
              </a:r>
              <a:endParaRPr lang="en-US" sz="1600" i="0" dirty="0">
                <a:latin typeface="Arial Narrow" pitchFamily="34" charset="0"/>
              </a:endParaRPr>
            </a:p>
          </p:txBody>
        </p:sp>
      </p:grpSp>
    </p:spTree>
    <p:extLst>
      <p:ext uri="{BB962C8B-B14F-4D97-AF65-F5344CB8AC3E}">
        <p14:creationId xmlns:p14="http://schemas.microsoft.com/office/powerpoint/2010/main" val="22904965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61338" y="1295400"/>
            <a:ext cx="8534400" cy="609599"/>
          </a:xfrm>
          <a:prstGeom prst="rect">
            <a:avLst/>
          </a:prstGeom>
        </p:spPr>
        <p:txBody>
          <a:bodyPr lIns="0" tIns="0" rIns="0" bIns="0"/>
          <a:lstStyle>
            <a:lvl1pPr marL="342900" indent="-342900" algn="l" defTabSz="457200" rtl="0" eaLnBrk="1" latinLnBrk="0" hangingPunct="1">
              <a:spcBef>
                <a:spcPct val="20000"/>
              </a:spcBef>
              <a:buFont typeface="Arial"/>
              <a:buChar char="•"/>
              <a:defRPr sz="30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6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2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600" dirty="0"/>
          </a:p>
        </p:txBody>
      </p:sp>
      <p:sp>
        <p:nvSpPr>
          <p:cNvPr id="4" name="Title 3"/>
          <p:cNvSpPr>
            <a:spLocks noGrp="1"/>
          </p:cNvSpPr>
          <p:nvPr>
            <p:ph type="title"/>
          </p:nvPr>
        </p:nvSpPr>
        <p:spPr/>
        <p:txBody>
          <a:bodyPr/>
          <a:lstStyle/>
          <a:p>
            <a:r>
              <a:rPr lang="ru-RU" dirty="0"/>
              <a:t>ПЕРСОНАЛ НА РОТАРИ,КОЙТО ВИ ОБСЛУЖВА</a:t>
            </a:r>
            <a:endParaRPr lang="en-US" dirty="0"/>
          </a:p>
        </p:txBody>
      </p:sp>
      <p:sp>
        <p:nvSpPr>
          <p:cNvPr id="18" name="Content Placeholder 2"/>
          <p:cNvSpPr txBox="1">
            <a:spLocks/>
          </p:cNvSpPr>
          <p:nvPr/>
        </p:nvSpPr>
        <p:spPr>
          <a:xfrm>
            <a:off x="457200" y="1326932"/>
            <a:ext cx="8534400" cy="609600"/>
          </a:xfrm>
          <a:prstGeom prst="rect">
            <a:avLst/>
          </a:prstGeom>
        </p:spPr>
        <p:txBody>
          <a:bodyPr lIns="0" tIns="0" rIns="0" bIns="0"/>
          <a:lstStyle/>
          <a:p>
            <a:pPr marL="115888" lvl="1" eaLnBrk="0" hangingPunct="0">
              <a:spcBef>
                <a:spcPts val="1200"/>
              </a:spcBef>
              <a:buClr>
                <a:srgbClr val="01B4E7"/>
              </a:buClr>
              <a:buSzPct val="120000"/>
              <a:buFont typeface="Arial" charset="0"/>
              <a:buNone/>
            </a:pPr>
            <a:r>
              <a:rPr lang="bg-BG" sz="3000" b="1" dirty="0" smtClean="0">
                <a:solidFill>
                  <a:srgbClr val="D91B5C"/>
                </a:solidFill>
                <a:latin typeface="Georgia" pitchFamily="18" charset="0"/>
                <a:cs typeface="Arial" charset="0"/>
              </a:rPr>
              <a:t>Връзки с обществеността</a:t>
            </a:r>
            <a:endParaRPr lang="en-US" sz="3000" b="1" dirty="0">
              <a:solidFill>
                <a:srgbClr val="D91B5C"/>
              </a:solidFill>
              <a:latin typeface="Georgia" pitchFamily="18" charset="0"/>
            </a:endParaRPr>
          </a:p>
        </p:txBody>
      </p:sp>
      <p:sp>
        <p:nvSpPr>
          <p:cNvPr id="10" name="Rectangle 3"/>
          <p:cNvSpPr txBox="1">
            <a:spLocks noChangeArrowheads="1"/>
          </p:cNvSpPr>
          <p:nvPr/>
        </p:nvSpPr>
        <p:spPr bwMode="auto">
          <a:xfrm>
            <a:off x="768320" y="2414776"/>
            <a:ext cx="5127104" cy="3611245"/>
          </a:xfrm>
          <a:prstGeom prst="rect">
            <a:avLst/>
          </a:prstGeom>
        </p:spPr>
        <p:txBody>
          <a:bodyPr wrap="square">
            <a:spAutoFit/>
          </a:bodyPr>
          <a:lstStyle>
            <a:defPPr>
              <a:defRPr lang="en-US"/>
            </a:defPPr>
            <a:lvl2pPr marL="573088" lvl="1" indent="-457200">
              <a:spcBef>
                <a:spcPts val="800"/>
              </a:spcBef>
              <a:buClr>
                <a:srgbClr val="58585A"/>
              </a:buClr>
              <a:buSzPct val="120000"/>
              <a:buFont typeface="Arial" pitchFamily="34" charset="0"/>
              <a:buChar char="•"/>
              <a:defRPr>
                <a:solidFill>
                  <a:srgbClr val="675D58"/>
                </a:solidFill>
                <a:latin typeface="Georgia" pitchFamily="18" charset="0"/>
              </a:defRPr>
            </a:lvl2pPr>
          </a:lstStyle>
          <a:p>
            <a:pPr lvl="1">
              <a:spcBef>
                <a:spcPts val="1800"/>
              </a:spcBef>
            </a:pPr>
            <a:r>
              <a:rPr lang="ru-RU" dirty="0" smtClean="0"/>
              <a:t>Подпомага </a:t>
            </a:r>
            <a:r>
              <a:rPr lang="ru-RU" dirty="0"/>
              <a:t>ръководителите на Ротари в техните усилия да популяризират Ротари </a:t>
            </a:r>
          </a:p>
          <a:p>
            <a:pPr lvl="1">
              <a:spcBef>
                <a:spcPts val="1800"/>
              </a:spcBef>
            </a:pPr>
            <a:r>
              <a:rPr lang="ru-RU" dirty="0" smtClean="0"/>
              <a:t>Контакти </a:t>
            </a:r>
            <a:r>
              <a:rPr lang="ru-RU" dirty="0"/>
              <a:t>с медии в региона Европа/Африка </a:t>
            </a:r>
          </a:p>
          <a:p>
            <a:pPr lvl="1">
              <a:spcBef>
                <a:spcPts val="1800"/>
              </a:spcBef>
            </a:pPr>
            <a:r>
              <a:rPr lang="ru-RU" dirty="0" smtClean="0"/>
              <a:t>Популяризира </a:t>
            </a:r>
            <a:r>
              <a:rPr lang="ru-RU" dirty="0"/>
              <a:t>Ротари в медиите в Европа/Африка </a:t>
            </a:r>
          </a:p>
          <a:p>
            <a:pPr marL="115888" lvl="1" indent="0">
              <a:buNone/>
            </a:pPr>
            <a:endParaRPr lang="en-US" dirty="0"/>
          </a:p>
        </p:txBody>
      </p:sp>
      <p:grpSp>
        <p:nvGrpSpPr>
          <p:cNvPr id="2" name="Group 1"/>
          <p:cNvGrpSpPr/>
          <p:nvPr/>
        </p:nvGrpSpPr>
        <p:grpSpPr>
          <a:xfrm>
            <a:off x="6084168" y="2564904"/>
            <a:ext cx="2747818" cy="2981397"/>
            <a:chOff x="6084168" y="2564904"/>
            <a:chExt cx="2747818" cy="2981397"/>
          </a:xfrm>
        </p:grpSpPr>
        <p:sp>
          <p:nvSpPr>
            <p:cNvPr id="11" name="Text Box 8"/>
            <p:cNvSpPr txBox="1">
              <a:spLocks noChangeArrowheads="1"/>
            </p:cNvSpPr>
            <p:nvPr/>
          </p:nvSpPr>
          <p:spPr bwMode="auto">
            <a:xfrm>
              <a:off x="6084168" y="4592194"/>
              <a:ext cx="27478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en-US"/>
              </a:defPPr>
              <a:lvl1pPr algn="ctr" eaLnBrk="1" hangingPunct="1">
                <a:spcBef>
                  <a:spcPct val="50000"/>
                </a:spcBef>
                <a:defRPr sz="1600" i="0">
                  <a:latin typeface="Arial Narrow" pitchFamily="34" charset="0"/>
                  <a:cs typeface="Arial" charset="0"/>
                </a:defRPr>
              </a:lvl1pPr>
              <a:lvl2pPr marL="742950" indent="-285750">
                <a:defRPr>
                  <a:latin typeface="Garamond" pitchFamily="18" charset="0"/>
                  <a:cs typeface="Arial" charset="0"/>
                </a:defRPr>
              </a:lvl2pPr>
              <a:lvl3pPr marL="1143000" indent="-228600">
                <a:defRPr>
                  <a:latin typeface="Garamond" pitchFamily="18" charset="0"/>
                  <a:cs typeface="Arial" charset="0"/>
                </a:defRPr>
              </a:lvl3pPr>
              <a:lvl4pPr marL="1600200" indent="-228600">
                <a:defRPr>
                  <a:latin typeface="Garamond" pitchFamily="18" charset="0"/>
                  <a:cs typeface="Arial" charset="0"/>
                </a:defRPr>
              </a:lvl4pPr>
              <a:lvl5pPr marL="2057400" indent="-228600">
                <a:defRPr>
                  <a:latin typeface="Garamond" pitchFamily="18" charset="0"/>
                  <a:cs typeface="Arial" charset="0"/>
                </a:defRPr>
              </a:lvl5pPr>
              <a:lvl6pPr marL="2514600" indent="-228600" eaLnBrk="0" fontAlgn="base" hangingPunct="0">
                <a:spcBef>
                  <a:spcPct val="0"/>
                </a:spcBef>
                <a:spcAft>
                  <a:spcPct val="0"/>
                </a:spcAft>
                <a:defRPr>
                  <a:latin typeface="Garamond" pitchFamily="18" charset="0"/>
                  <a:cs typeface="Arial" charset="0"/>
                </a:defRPr>
              </a:lvl6pPr>
              <a:lvl7pPr marL="2971800" indent="-228600" eaLnBrk="0" fontAlgn="base" hangingPunct="0">
                <a:spcBef>
                  <a:spcPct val="0"/>
                </a:spcBef>
                <a:spcAft>
                  <a:spcPct val="0"/>
                </a:spcAft>
                <a:defRPr>
                  <a:latin typeface="Garamond" pitchFamily="18" charset="0"/>
                  <a:cs typeface="Arial" charset="0"/>
                </a:defRPr>
              </a:lvl7pPr>
              <a:lvl8pPr marL="3429000" indent="-228600" eaLnBrk="0" fontAlgn="base" hangingPunct="0">
                <a:spcBef>
                  <a:spcPct val="0"/>
                </a:spcBef>
                <a:spcAft>
                  <a:spcPct val="0"/>
                </a:spcAft>
                <a:defRPr>
                  <a:latin typeface="Garamond" pitchFamily="18" charset="0"/>
                  <a:cs typeface="Arial" charset="0"/>
                </a:defRPr>
              </a:lvl8pPr>
              <a:lvl9pPr marL="3886200" indent="-228600" eaLnBrk="0" fontAlgn="base" hangingPunct="0">
                <a:spcBef>
                  <a:spcPct val="0"/>
                </a:spcBef>
                <a:spcAft>
                  <a:spcPct val="0"/>
                </a:spcAft>
                <a:defRPr>
                  <a:latin typeface="Garamond" pitchFamily="18" charset="0"/>
                  <a:cs typeface="Arial" charset="0"/>
                </a:defRPr>
              </a:lvl9pPr>
            </a:lstStyle>
            <a:p>
              <a:r>
                <a:rPr lang="en-GB" dirty="0"/>
                <a:t>Stéphanie Tobler </a:t>
              </a:r>
              <a:r>
                <a:rPr lang="en-GB" dirty="0" err="1"/>
                <a:t>Mucznik</a:t>
              </a:r>
              <a:r>
                <a:rPr lang="en-GB" dirty="0"/>
                <a:t> </a:t>
              </a:r>
            </a:p>
            <a:p>
              <a:r>
                <a:rPr lang="en-GB" dirty="0"/>
                <a:t>Senior Media</a:t>
              </a:r>
            </a:p>
            <a:p>
              <a:pPr>
                <a:spcBef>
                  <a:spcPts val="0"/>
                </a:spcBef>
              </a:pPr>
              <a:r>
                <a:rPr lang="en-GB" dirty="0"/>
                <a:t>Relations Specialist</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660232" y="2564904"/>
              <a:ext cx="1584176" cy="1935296"/>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2544546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61338" y="1295400"/>
            <a:ext cx="8534400" cy="609599"/>
          </a:xfrm>
          <a:prstGeom prst="rect">
            <a:avLst/>
          </a:prstGeom>
        </p:spPr>
        <p:txBody>
          <a:bodyPr lIns="0" tIns="0" rIns="0" bIns="0"/>
          <a:lstStyle>
            <a:lvl1pPr marL="342900" indent="-342900" algn="l" defTabSz="457200" rtl="0" eaLnBrk="1" latinLnBrk="0" hangingPunct="1">
              <a:spcBef>
                <a:spcPct val="20000"/>
              </a:spcBef>
              <a:buFont typeface="Arial"/>
              <a:buChar char="•"/>
              <a:defRPr sz="30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6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2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600" dirty="0"/>
          </a:p>
        </p:txBody>
      </p:sp>
      <p:sp>
        <p:nvSpPr>
          <p:cNvPr id="4" name="Title 3"/>
          <p:cNvSpPr>
            <a:spLocks noGrp="1"/>
          </p:cNvSpPr>
          <p:nvPr>
            <p:ph type="title"/>
          </p:nvPr>
        </p:nvSpPr>
        <p:spPr/>
        <p:txBody>
          <a:bodyPr/>
          <a:lstStyle/>
          <a:p>
            <a:r>
              <a:rPr lang="ru-RU" dirty="0"/>
              <a:t>ПЕРСОНАЛ НА РОТАРИ,КОЙТО ВИ ОБСЛУЖВА</a:t>
            </a:r>
            <a:endParaRPr lang="en-US" dirty="0"/>
          </a:p>
        </p:txBody>
      </p:sp>
      <p:sp>
        <p:nvSpPr>
          <p:cNvPr id="18" name="Content Placeholder 2"/>
          <p:cNvSpPr txBox="1">
            <a:spLocks/>
          </p:cNvSpPr>
          <p:nvPr/>
        </p:nvSpPr>
        <p:spPr>
          <a:xfrm>
            <a:off x="457200" y="1326932"/>
            <a:ext cx="8534400" cy="609600"/>
          </a:xfrm>
          <a:prstGeom prst="rect">
            <a:avLst/>
          </a:prstGeom>
        </p:spPr>
        <p:txBody>
          <a:bodyPr lIns="0" tIns="0" rIns="0" bIns="0"/>
          <a:lstStyle/>
          <a:p>
            <a:pPr marL="115888" lvl="1" eaLnBrk="0" hangingPunct="0">
              <a:spcBef>
                <a:spcPts val="1200"/>
              </a:spcBef>
              <a:buClr>
                <a:srgbClr val="01B4E7"/>
              </a:buClr>
              <a:buSzPct val="120000"/>
              <a:buFont typeface="Arial" charset="0"/>
              <a:buNone/>
            </a:pPr>
            <a:r>
              <a:rPr lang="bg-BG" sz="3000" b="1" dirty="0" smtClean="0">
                <a:solidFill>
                  <a:srgbClr val="D91B5C"/>
                </a:solidFill>
                <a:latin typeface="Georgia" pitchFamily="18" charset="0"/>
                <a:cs typeface="Arial" charset="0"/>
              </a:rPr>
              <a:t>Развитие на Фонда</a:t>
            </a:r>
            <a:endParaRPr lang="en-US" sz="3000" b="1" dirty="0">
              <a:solidFill>
                <a:srgbClr val="D91B5C"/>
              </a:solidFill>
              <a:latin typeface="Georgia" pitchFamily="18" charset="0"/>
            </a:endParaRPr>
          </a:p>
        </p:txBody>
      </p:sp>
      <p:sp>
        <p:nvSpPr>
          <p:cNvPr id="10" name="Rectangle 3"/>
          <p:cNvSpPr txBox="1">
            <a:spLocks noChangeArrowheads="1"/>
          </p:cNvSpPr>
          <p:nvPr/>
        </p:nvSpPr>
        <p:spPr bwMode="auto">
          <a:xfrm>
            <a:off x="768320" y="2060848"/>
            <a:ext cx="5127104" cy="4349909"/>
          </a:xfrm>
          <a:prstGeom prst="rect">
            <a:avLst/>
          </a:prstGeom>
        </p:spPr>
        <p:txBody>
          <a:bodyPr wrap="square">
            <a:spAutoFit/>
          </a:bodyPr>
          <a:lstStyle>
            <a:defPPr>
              <a:defRPr lang="en-US"/>
            </a:defPPr>
            <a:lvl2pPr marL="573088" lvl="1" indent="-457200">
              <a:spcBef>
                <a:spcPts val="800"/>
              </a:spcBef>
              <a:buClr>
                <a:srgbClr val="58585A"/>
              </a:buClr>
              <a:buSzPct val="120000"/>
              <a:buFont typeface="Arial" pitchFamily="34" charset="0"/>
              <a:buChar char="•"/>
              <a:defRPr>
                <a:solidFill>
                  <a:srgbClr val="675D58"/>
                </a:solidFill>
                <a:latin typeface="Georgia" pitchFamily="18" charset="0"/>
              </a:defRPr>
            </a:lvl2pPr>
          </a:lstStyle>
          <a:p>
            <a:pPr lvl="1">
              <a:spcBef>
                <a:spcPts val="1800"/>
              </a:spcBef>
            </a:pPr>
            <a:r>
              <a:rPr lang="ru-RU" dirty="0" smtClean="0"/>
              <a:t>Подпомага </a:t>
            </a:r>
            <a:r>
              <a:rPr lang="ru-RU" dirty="0"/>
              <a:t>ръководителите на ФР в техните усилия да популяризират Фондация Ротари </a:t>
            </a:r>
          </a:p>
          <a:p>
            <a:pPr lvl="1">
              <a:spcBef>
                <a:spcPts val="1800"/>
              </a:spcBef>
            </a:pPr>
            <a:r>
              <a:rPr lang="ru-RU" dirty="0" smtClean="0"/>
              <a:t>Функционира </a:t>
            </a:r>
            <a:r>
              <a:rPr lang="ru-RU" dirty="0"/>
              <a:t>като звено за контакт за основните донори в региона Европа/Африка </a:t>
            </a:r>
          </a:p>
          <a:p>
            <a:pPr lvl="1">
              <a:spcBef>
                <a:spcPts val="1800"/>
              </a:spcBef>
            </a:pPr>
            <a:r>
              <a:rPr lang="ru-RU" dirty="0" smtClean="0"/>
              <a:t>Популяризира </a:t>
            </a:r>
            <a:r>
              <a:rPr lang="ru-RU" dirty="0"/>
              <a:t>Фондация Ротари</a:t>
            </a:r>
          </a:p>
          <a:p>
            <a:pPr lvl="1"/>
            <a:endParaRPr lang="en-US" dirty="0"/>
          </a:p>
        </p:txBody>
      </p:sp>
      <p:grpSp>
        <p:nvGrpSpPr>
          <p:cNvPr id="2" name="Group 1"/>
          <p:cNvGrpSpPr/>
          <p:nvPr/>
        </p:nvGrpSpPr>
        <p:grpSpPr>
          <a:xfrm>
            <a:off x="6079657" y="3200840"/>
            <a:ext cx="2747818" cy="2454707"/>
            <a:chOff x="6079657" y="3200840"/>
            <a:chExt cx="2747818" cy="2454707"/>
          </a:xfrm>
        </p:grpSpPr>
        <p:sp>
          <p:nvSpPr>
            <p:cNvPr id="11" name="Text Box 8"/>
            <p:cNvSpPr txBox="1">
              <a:spLocks noChangeArrowheads="1"/>
            </p:cNvSpPr>
            <p:nvPr/>
          </p:nvSpPr>
          <p:spPr bwMode="auto">
            <a:xfrm>
              <a:off x="6079657" y="4947661"/>
              <a:ext cx="27478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en-US"/>
              </a:defPPr>
              <a:lvl1pPr algn="ctr" eaLnBrk="1" hangingPunct="1">
                <a:spcBef>
                  <a:spcPct val="50000"/>
                </a:spcBef>
                <a:defRPr sz="1600" i="0">
                  <a:latin typeface="Arial Narrow" pitchFamily="34" charset="0"/>
                  <a:cs typeface="Arial" charset="0"/>
                </a:defRPr>
              </a:lvl1pPr>
              <a:lvl2pPr marL="742950" indent="-285750">
                <a:defRPr>
                  <a:latin typeface="Garamond" pitchFamily="18" charset="0"/>
                  <a:cs typeface="Arial" charset="0"/>
                </a:defRPr>
              </a:lvl2pPr>
              <a:lvl3pPr marL="1143000" indent="-228600">
                <a:defRPr>
                  <a:latin typeface="Garamond" pitchFamily="18" charset="0"/>
                  <a:cs typeface="Arial" charset="0"/>
                </a:defRPr>
              </a:lvl3pPr>
              <a:lvl4pPr marL="1600200" indent="-228600">
                <a:defRPr>
                  <a:latin typeface="Garamond" pitchFamily="18" charset="0"/>
                  <a:cs typeface="Arial" charset="0"/>
                </a:defRPr>
              </a:lvl4pPr>
              <a:lvl5pPr marL="2057400" indent="-228600">
                <a:defRPr>
                  <a:latin typeface="Garamond" pitchFamily="18" charset="0"/>
                  <a:cs typeface="Arial" charset="0"/>
                </a:defRPr>
              </a:lvl5pPr>
              <a:lvl6pPr marL="2514600" indent="-228600" eaLnBrk="0" fontAlgn="base" hangingPunct="0">
                <a:spcBef>
                  <a:spcPct val="0"/>
                </a:spcBef>
                <a:spcAft>
                  <a:spcPct val="0"/>
                </a:spcAft>
                <a:defRPr>
                  <a:latin typeface="Garamond" pitchFamily="18" charset="0"/>
                  <a:cs typeface="Arial" charset="0"/>
                </a:defRPr>
              </a:lvl6pPr>
              <a:lvl7pPr marL="2971800" indent="-228600" eaLnBrk="0" fontAlgn="base" hangingPunct="0">
                <a:spcBef>
                  <a:spcPct val="0"/>
                </a:spcBef>
                <a:spcAft>
                  <a:spcPct val="0"/>
                </a:spcAft>
                <a:defRPr>
                  <a:latin typeface="Garamond" pitchFamily="18" charset="0"/>
                  <a:cs typeface="Arial" charset="0"/>
                </a:defRPr>
              </a:lvl7pPr>
              <a:lvl8pPr marL="3429000" indent="-228600" eaLnBrk="0" fontAlgn="base" hangingPunct="0">
                <a:spcBef>
                  <a:spcPct val="0"/>
                </a:spcBef>
                <a:spcAft>
                  <a:spcPct val="0"/>
                </a:spcAft>
                <a:defRPr>
                  <a:latin typeface="Garamond" pitchFamily="18" charset="0"/>
                  <a:cs typeface="Arial" charset="0"/>
                </a:defRPr>
              </a:lvl8pPr>
              <a:lvl9pPr marL="3886200" indent="-228600" eaLnBrk="0" fontAlgn="base" hangingPunct="0">
                <a:spcBef>
                  <a:spcPct val="0"/>
                </a:spcBef>
                <a:spcAft>
                  <a:spcPct val="0"/>
                </a:spcAft>
                <a:defRPr>
                  <a:latin typeface="Garamond" pitchFamily="18" charset="0"/>
                  <a:cs typeface="Arial" charset="0"/>
                </a:defRPr>
              </a:lvl9pPr>
            </a:lstStyle>
            <a:p>
              <a:r>
                <a:rPr lang="en-GB" dirty="0" smtClean="0"/>
                <a:t>Elizabeth Lamberti </a:t>
              </a:r>
              <a:endParaRPr lang="en-GB" dirty="0"/>
            </a:p>
            <a:p>
              <a:r>
                <a:rPr lang="en-GB" dirty="0" smtClean="0"/>
                <a:t>Fund Development Advisor</a:t>
              </a:r>
              <a:endParaRPr lang="en-GB" dirty="0"/>
            </a:p>
          </p:txBody>
        </p:sp>
        <p:pic>
          <p:nvPicPr>
            <p:cNvPr id="13" name="Picture 7"/>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29984" y="3200840"/>
              <a:ext cx="1468278"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575940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61338" y="1295400"/>
            <a:ext cx="8534400" cy="609599"/>
          </a:xfrm>
          <a:prstGeom prst="rect">
            <a:avLst/>
          </a:prstGeom>
        </p:spPr>
        <p:txBody>
          <a:bodyPr lIns="0" tIns="0" rIns="0" bIns="0"/>
          <a:lstStyle>
            <a:lvl1pPr marL="342900" indent="-342900" algn="l" defTabSz="457200" rtl="0" eaLnBrk="1" latinLnBrk="0" hangingPunct="1">
              <a:spcBef>
                <a:spcPct val="20000"/>
              </a:spcBef>
              <a:buFont typeface="Arial"/>
              <a:buChar char="•"/>
              <a:defRPr sz="30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6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2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600" dirty="0"/>
          </a:p>
        </p:txBody>
      </p:sp>
      <p:sp>
        <p:nvSpPr>
          <p:cNvPr id="4" name="Title 3"/>
          <p:cNvSpPr>
            <a:spLocks noGrp="1"/>
          </p:cNvSpPr>
          <p:nvPr>
            <p:ph type="title"/>
          </p:nvPr>
        </p:nvSpPr>
        <p:spPr/>
        <p:txBody>
          <a:bodyPr/>
          <a:lstStyle/>
          <a:p>
            <a:r>
              <a:rPr lang="bg-BG" dirty="0" smtClean="0"/>
              <a:t>ПЕРСОНАЛ НА РОТАРИ,КОЙТО ВИ ОБСЛУЖВА</a:t>
            </a:r>
            <a:endParaRPr lang="en-US" dirty="0"/>
          </a:p>
        </p:txBody>
      </p:sp>
      <p:sp>
        <p:nvSpPr>
          <p:cNvPr id="18" name="Content Placeholder 2"/>
          <p:cNvSpPr txBox="1">
            <a:spLocks/>
          </p:cNvSpPr>
          <p:nvPr/>
        </p:nvSpPr>
        <p:spPr>
          <a:xfrm>
            <a:off x="457200" y="1326932"/>
            <a:ext cx="8534400" cy="609600"/>
          </a:xfrm>
          <a:prstGeom prst="rect">
            <a:avLst/>
          </a:prstGeom>
        </p:spPr>
        <p:txBody>
          <a:bodyPr lIns="0" tIns="0" rIns="0" bIns="0"/>
          <a:lstStyle/>
          <a:p>
            <a:pPr marL="115888" lvl="1" eaLnBrk="0" hangingPunct="0">
              <a:spcBef>
                <a:spcPts val="1200"/>
              </a:spcBef>
              <a:buClr>
                <a:srgbClr val="01B4E7"/>
              </a:buClr>
              <a:buSzPct val="120000"/>
              <a:buFont typeface="Arial" charset="0"/>
              <a:buNone/>
            </a:pPr>
            <a:r>
              <a:rPr lang="bg-BG" sz="3000" b="1" dirty="0" smtClean="0">
                <a:solidFill>
                  <a:srgbClr val="D91B5C"/>
                </a:solidFill>
                <a:latin typeface="Georgia" pitchFamily="18" charset="0"/>
                <a:cs typeface="Arial" charset="0"/>
              </a:rPr>
              <a:t>Полио плюс</a:t>
            </a:r>
            <a:endParaRPr lang="en-US" sz="3000" b="1" dirty="0">
              <a:solidFill>
                <a:srgbClr val="D91B5C"/>
              </a:solidFill>
              <a:latin typeface="Georgia" pitchFamily="18" charset="0"/>
            </a:endParaRPr>
          </a:p>
        </p:txBody>
      </p:sp>
      <p:sp>
        <p:nvSpPr>
          <p:cNvPr id="10" name="Rectangle 3"/>
          <p:cNvSpPr txBox="1">
            <a:spLocks noChangeArrowheads="1"/>
          </p:cNvSpPr>
          <p:nvPr/>
        </p:nvSpPr>
        <p:spPr bwMode="auto">
          <a:xfrm>
            <a:off x="768320" y="2414776"/>
            <a:ext cx="5127104" cy="2641749"/>
          </a:xfrm>
          <a:prstGeom prst="rect">
            <a:avLst/>
          </a:prstGeom>
        </p:spPr>
        <p:txBody>
          <a:bodyPr wrap="square">
            <a:spAutoFit/>
          </a:bodyPr>
          <a:lstStyle>
            <a:defPPr>
              <a:defRPr lang="en-US"/>
            </a:defPPr>
            <a:lvl2pPr marL="573088" lvl="1" indent="-457200">
              <a:spcBef>
                <a:spcPts val="800"/>
              </a:spcBef>
              <a:buClr>
                <a:srgbClr val="58585A"/>
              </a:buClr>
              <a:buSzPct val="120000"/>
              <a:buFont typeface="Arial" pitchFamily="34" charset="0"/>
              <a:buChar char="•"/>
              <a:defRPr>
                <a:solidFill>
                  <a:srgbClr val="675D58"/>
                </a:solidFill>
                <a:latin typeface="Georgia" pitchFamily="18" charset="0"/>
              </a:defRPr>
            </a:lvl2pPr>
          </a:lstStyle>
          <a:p>
            <a:pPr lvl="1">
              <a:spcBef>
                <a:spcPts val="1800"/>
              </a:spcBef>
            </a:pPr>
            <a:r>
              <a:rPr lang="ru-RU" dirty="0" smtClean="0"/>
              <a:t>Подпомага </a:t>
            </a:r>
            <a:r>
              <a:rPr lang="ru-RU" dirty="0"/>
              <a:t>програмата ПолиоПлюс </a:t>
            </a:r>
          </a:p>
          <a:p>
            <a:pPr lvl="1">
              <a:spcBef>
                <a:spcPts val="1800"/>
              </a:spcBef>
            </a:pPr>
            <a:r>
              <a:rPr lang="ru-RU" dirty="0" smtClean="0"/>
              <a:t>Подпомага </a:t>
            </a:r>
            <a:r>
              <a:rPr lang="ru-RU" dirty="0"/>
              <a:t>да се координират усилията за насърчаване на ПолиоПлюс </a:t>
            </a:r>
          </a:p>
          <a:p>
            <a:pPr lvl="1"/>
            <a:endParaRPr lang="en-US" dirty="0"/>
          </a:p>
        </p:txBody>
      </p:sp>
      <p:grpSp>
        <p:nvGrpSpPr>
          <p:cNvPr id="2" name="Group 1"/>
          <p:cNvGrpSpPr/>
          <p:nvPr/>
        </p:nvGrpSpPr>
        <p:grpSpPr>
          <a:xfrm>
            <a:off x="5913613" y="3075212"/>
            <a:ext cx="2747818" cy="2455980"/>
            <a:chOff x="5913613" y="3075212"/>
            <a:chExt cx="2747818" cy="2455980"/>
          </a:xfrm>
        </p:grpSpPr>
        <p:sp>
          <p:nvSpPr>
            <p:cNvPr id="11" name="Text Box 8"/>
            <p:cNvSpPr txBox="1">
              <a:spLocks noChangeArrowheads="1"/>
            </p:cNvSpPr>
            <p:nvPr/>
          </p:nvSpPr>
          <p:spPr bwMode="auto">
            <a:xfrm>
              <a:off x="5913613" y="4823306"/>
              <a:ext cx="27478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en-US"/>
              </a:defPPr>
              <a:lvl1pPr algn="ctr" eaLnBrk="1" hangingPunct="1">
                <a:spcBef>
                  <a:spcPct val="50000"/>
                </a:spcBef>
                <a:defRPr sz="1600" i="0">
                  <a:latin typeface="Arial Narrow" pitchFamily="34" charset="0"/>
                  <a:cs typeface="Arial" charset="0"/>
                </a:defRPr>
              </a:lvl1pPr>
              <a:lvl2pPr marL="742950" indent="-285750">
                <a:defRPr>
                  <a:latin typeface="Garamond" pitchFamily="18" charset="0"/>
                  <a:cs typeface="Arial" charset="0"/>
                </a:defRPr>
              </a:lvl2pPr>
              <a:lvl3pPr marL="1143000" indent="-228600">
                <a:defRPr>
                  <a:latin typeface="Garamond" pitchFamily="18" charset="0"/>
                  <a:cs typeface="Arial" charset="0"/>
                </a:defRPr>
              </a:lvl3pPr>
              <a:lvl4pPr marL="1600200" indent="-228600">
                <a:defRPr>
                  <a:latin typeface="Garamond" pitchFamily="18" charset="0"/>
                  <a:cs typeface="Arial" charset="0"/>
                </a:defRPr>
              </a:lvl4pPr>
              <a:lvl5pPr marL="2057400" indent="-228600">
                <a:defRPr>
                  <a:latin typeface="Garamond" pitchFamily="18" charset="0"/>
                  <a:cs typeface="Arial" charset="0"/>
                </a:defRPr>
              </a:lvl5pPr>
              <a:lvl6pPr marL="2514600" indent="-228600" eaLnBrk="0" fontAlgn="base" hangingPunct="0">
                <a:spcBef>
                  <a:spcPct val="0"/>
                </a:spcBef>
                <a:spcAft>
                  <a:spcPct val="0"/>
                </a:spcAft>
                <a:defRPr>
                  <a:latin typeface="Garamond" pitchFamily="18" charset="0"/>
                  <a:cs typeface="Arial" charset="0"/>
                </a:defRPr>
              </a:lvl6pPr>
              <a:lvl7pPr marL="2971800" indent="-228600" eaLnBrk="0" fontAlgn="base" hangingPunct="0">
                <a:spcBef>
                  <a:spcPct val="0"/>
                </a:spcBef>
                <a:spcAft>
                  <a:spcPct val="0"/>
                </a:spcAft>
                <a:defRPr>
                  <a:latin typeface="Garamond" pitchFamily="18" charset="0"/>
                  <a:cs typeface="Arial" charset="0"/>
                </a:defRPr>
              </a:lvl7pPr>
              <a:lvl8pPr marL="3429000" indent="-228600" eaLnBrk="0" fontAlgn="base" hangingPunct="0">
                <a:spcBef>
                  <a:spcPct val="0"/>
                </a:spcBef>
                <a:spcAft>
                  <a:spcPct val="0"/>
                </a:spcAft>
                <a:defRPr>
                  <a:latin typeface="Garamond" pitchFamily="18" charset="0"/>
                  <a:cs typeface="Arial" charset="0"/>
                </a:defRPr>
              </a:lvl8pPr>
              <a:lvl9pPr marL="3886200" indent="-228600" eaLnBrk="0" fontAlgn="base" hangingPunct="0">
                <a:spcBef>
                  <a:spcPct val="0"/>
                </a:spcBef>
                <a:spcAft>
                  <a:spcPct val="0"/>
                </a:spcAft>
                <a:defRPr>
                  <a:latin typeface="Garamond" pitchFamily="18" charset="0"/>
                  <a:cs typeface="Arial" charset="0"/>
                </a:defRPr>
              </a:lvl9pPr>
            </a:lstStyle>
            <a:p>
              <a:r>
                <a:rPr lang="en-GB" dirty="0" smtClean="0"/>
                <a:t>Anna Rieder</a:t>
              </a:r>
              <a:endParaRPr lang="en-GB" dirty="0"/>
            </a:p>
            <a:p>
              <a:r>
                <a:rPr lang="en-GB" dirty="0"/>
                <a:t>Polio Advocacy Specialist</a:t>
              </a:r>
            </a:p>
          </p:txBody>
        </p:sp>
        <p:pic>
          <p:nvPicPr>
            <p:cNvPr id="12" name="Picture 3" descr="C:\Users\siegriss\AppData\Local\Microsoft\Windows\Temporary Internet Files\Content.Outlook\71F0H5Q0\fotoann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60232" y="3075212"/>
              <a:ext cx="1419762" cy="17373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45983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СЕМИНАР ЗА ОБУЧЕНИЕ НА ЕЛЕКТ ПРЕЗИДЕНТИ </a:t>
            </a:r>
            <a:r>
              <a:rPr lang="de-CH" dirty="0" smtClean="0"/>
              <a:t> </a:t>
            </a:r>
            <a:r>
              <a:rPr lang="de-CH" dirty="0" smtClean="0"/>
              <a:t>2014</a:t>
            </a:r>
            <a:endParaRPr lang="en-US" dirty="0"/>
          </a:p>
        </p:txBody>
      </p:sp>
      <p:sp>
        <p:nvSpPr>
          <p:cNvPr id="3" name="Content Placeholder 2"/>
          <p:cNvSpPr>
            <a:spLocks noGrp="1"/>
          </p:cNvSpPr>
          <p:nvPr>
            <p:ph idx="1"/>
          </p:nvPr>
        </p:nvSpPr>
        <p:spPr>
          <a:xfrm>
            <a:off x="685800" y="1295400"/>
            <a:ext cx="8001000" cy="609600"/>
          </a:xfrm>
        </p:spPr>
        <p:txBody>
          <a:bodyPr/>
          <a:lstStyle/>
          <a:p>
            <a:pPr marL="52387"/>
            <a:r>
              <a:rPr lang="bg-BG" dirty="0" smtClean="0"/>
              <a:t>Цели на обучението</a:t>
            </a:r>
            <a:endParaRPr lang="en-US" dirty="0">
              <a:solidFill>
                <a:srgbClr val="D91B5C"/>
              </a:solidFill>
            </a:endParaRPr>
          </a:p>
        </p:txBody>
      </p:sp>
      <p:sp>
        <p:nvSpPr>
          <p:cNvPr id="4" name="Content Placeholder 3"/>
          <p:cNvSpPr>
            <a:spLocks noGrp="1"/>
          </p:cNvSpPr>
          <p:nvPr>
            <p:ph idx="10"/>
          </p:nvPr>
        </p:nvSpPr>
        <p:spPr>
          <a:xfrm>
            <a:off x="899592" y="1916832"/>
            <a:ext cx="7787208" cy="4103712"/>
          </a:xfrm>
        </p:spPr>
        <p:txBody>
          <a:bodyPr/>
          <a:lstStyle/>
          <a:p>
            <a:pPr>
              <a:spcBef>
                <a:spcPts val="600"/>
              </a:spcBef>
              <a:spcAft>
                <a:spcPts val="600"/>
              </a:spcAft>
            </a:pPr>
            <a:r>
              <a:rPr lang="bg-BG" sz="2000" dirty="0" smtClean="0">
                <a:solidFill>
                  <a:schemeClr val="bg1">
                    <a:lumMod val="75000"/>
                  </a:schemeClr>
                </a:solidFill>
              </a:rPr>
              <a:t>Ръководство,секретариат и персонал на Ротари</a:t>
            </a:r>
            <a:endParaRPr lang="en-US" sz="2000" dirty="0" smtClean="0">
              <a:solidFill>
                <a:schemeClr val="bg1">
                  <a:lumMod val="75000"/>
                </a:schemeClr>
              </a:solidFill>
            </a:endParaRPr>
          </a:p>
          <a:p>
            <a:pPr>
              <a:spcBef>
                <a:spcPts val="600"/>
              </a:spcBef>
              <a:spcAft>
                <a:spcPts val="600"/>
              </a:spcAft>
            </a:pPr>
            <a:r>
              <a:rPr lang="bg-BG" sz="2000" dirty="0" smtClean="0"/>
              <a:t>Нашият  нов уебсайт </a:t>
            </a:r>
            <a:r>
              <a:rPr lang="en-US" sz="2000" dirty="0" smtClean="0"/>
              <a:t> </a:t>
            </a:r>
            <a:r>
              <a:rPr lang="en-US" sz="2000" dirty="0" smtClean="0">
                <a:hlinkClick r:id="rId3"/>
              </a:rPr>
              <a:t>www.rotary.org</a:t>
            </a:r>
            <a:endParaRPr lang="en-US" sz="2000" dirty="0" smtClean="0"/>
          </a:p>
          <a:p>
            <a:pPr lvl="1">
              <a:spcBef>
                <a:spcPts val="600"/>
              </a:spcBef>
              <a:spcAft>
                <a:spcPts val="600"/>
              </a:spcAft>
            </a:pPr>
            <a:r>
              <a:rPr lang="bg-BG" b="1" dirty="0" smtClean="0">
                <a:solidFill>
                  <a:schemeClr val="bg1">
                    <a:lumMod val="75000"/>
                  </a:schemeClr>
                </a:solidFill>
              </a:rPr>
              <a:t>Моят Ротари</a:t>
            </a:r>
            <a:endParaRPr lang="en-US" b="1" dirty="0" smtClean="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Предприемане на действия</a:t>
            </a:r>
            <a:endParaRPr lang="de-CH" sz="2000" b="1" dirty="0" smtClean="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Обучение и референции</a:t>
            </a:r>
            <a:endParaRPr lang="de-CH" sz="2000" b="1" dirty="0" smtClean="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Управление</a:t>
            </a:r>
            <a:endParaRPr lang="de-CH" sz="2000" b="1" dirty="0" smtClean="0">
              <a:solidFill>
                <a:schemeClr val="bg1">
                  <a:lumMod val="75000"/>
                </a:schemeClr>
              </a:solidFill>
            </a:endParaRPr>
          </a:p>
          <a:p>
            <a:pPr marL="765175" lvl="1">
              <a:spcBef>
                <a:spcPts val="600"/>
              </a:spcBef>
              <a:spcAft>
                <a:spcPts val="600"/>
              </a:spcAft>
            </a:pPr>
            <a:r>
              <a:rPr lang="bg-BG" b="1" dirty="0" smtClean="0">
                <a:solidFill>
                  <a:schemeClr val="bg1">
                    <a:lumMod val="75000"/>
                  </a:schemeClr>
                </a:solidFill>
              </a:rPr>
              <a:t>Ротари клуб централ</a:t>
            </a:r>
            <a:endParaRPr lang="de-CH" b="1" dirty="0" smtClean="0">
              <a:solidFill>
                <a:schemeClr val="bg1">
                  <a:lumMod val="75000"/>
                </a:schemeClr>
              </a:solidFill>
            </a:endParaRPr>
          </a:p>
          <a:p>
            <a:pPr marL="342900" lvl="1" indent="-290513">
              <a:spcBef>
                <a:spcPts val="600"/>
              </a:spcBef>
              <a:spcAft>
                <a:spcPts val="600"/>
              </a:spcAft>
              <a:buFont typeface="Arial" pitchFamily="34" charset="0"/>
              <a:buChar char="•"/>
            </a:pPr>
            <a:r>
              <a:rPr lang="bg-BG" b="1" dirty="0" smtClean="0">
                <a:solidFill>
                  <a:schemeClr val="bg1">
                    <a:lumMod val="75000"/>
                  </a:schemeClr>
                </a:solidFill>
              </a:rPr>
              <a:t>Полугодишен отчет (</a:t>
            </a:r>
            <a:r>
              <a:rPr lang="en-US" b="1" dirty="0" smtClean="0">
                <a:solidFill>
                  <a:schemeClr val="bg1">
                    <a:lumMod val="75000"/>
                  </a:schemeClr>
                </a:solidFill>
              </a:rPr>
              <a:t>SAR</a:t>
            </a:r>
            <a:r>
              <a:rPr lang="bg-BG" b="1" dirty="0" smtClean="0">
                <a:solidFill>
                  <a:schemeClr val="bg1">
                    <a:lumMod val="75000"/>
                  </a:schemeClr>
                </a:solidFill>
              </a:rPr>
              <a:t>)</a:t>
            </a:r>
            <a:endParaRPr lang="en-US" b="1" dirty="0" smtClean="0">
              <a:solidFill>
                <a:schemeClr val="bg1">
                  <a:lumMod val="75000"/>
                </a:schemeClr>
              </a:solidFill>
            </a:endParaRPr>
          </a:p>
          <a:p>
            <a:pPr marL="342900" lvl="1" indent="-290513">
              <a:spcBef>
                <a:spcPts val="600"/>
              </a:spcBef>
              <a:spcAft>
                <a:spcPts val="600"/>
              </a:spcAft>
              <a:buFont typeface="Arial" pitchFamily="34" charset="0"/>
              <a:buChar char="•"/>
            </a:pPr>
            <a:r>
              <a:rPr lang="bg-BG" b="1" dirty="0" smtClean="0">
                <a:solidFill>
                  <a:schemeClr val="bg1">
                    <a:lumMod val="75000"/>
                  </a:schemeClr>
                </a:solidFill>
              </a:rPr>
              <a:t>Нашата нова визуална индентичност</a:t>
            </a:r>
            <a:endParaRPr lang="en-US" b="1" dirty="0" smtClean="0">
              <a:solidFill>
                <a:schemeClr val="bg1">
                  <a:lumMod val="75000"/>
                </a:schemeClr>
              </a:solidFill>
            </a:endParaRPr>
          </a:p>
          <a:p>
            <a:pPr marL="52387" indent="0">
              <a:spcBef>
                <a:spcPts val="600"/>
              </a:spcBef>
              <a:spcAft>
                <a:spcPts val="600"/>
              </a:spcAft>
              <a:buNone/>
            </a:pPr>
            <a:endParaRPr lang="en-US" sz="2000" dirty="0" smtClean="0">
              <a:solidFill>
                <a:srgbClr val="675D58"/>
              </a:solidFill>
            </a:endParaRPr>
          </a:p>
          <a:p>
            <a:endParaRPr lang="en-US" dirty="0"/>
          </a:p>
        </p:txBody>
      </p:sp>
    </p:spTree>
    <p:extLst>
      <p:ext uri="{BB962C8B-B14F-4D97-AF65-F5344CB8AC3E}">
        <p14:creationId xmlns:p14="http://schemas.microsoft.com/office/powerpoint/2010/main" val="31067456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НАШИЯТ НОВ УЕБСАЙТ </a:t>
            </a:r>
            <a:r>
              <a:rPr lang="de-CH" dirty="0" smtClean="0"/>
              <a:t> </a:t>
            </a:r>
            <a:r>
              <a:rPr lang="de-CH" dirty="0" smtClean="0"/>
              <a:t>www.rotary.org</a:t>
            </a:r>
            <a:endParaRPr lang="en-US" dirty="0"/>
          </a:p>
        </p:txBody>
      </p:sp>
      <p:pic>
        <p:nvPicPr>
          <p:cNvPr id="5" name="Content Placeholder 4"/>
          <p:cNvPicPr>
            <a:picLocks noGrp="1" noChangeAspect="1"/>
          </p:cNvPicPr>
          <p:nvPr>
            <p:ph idx="10"/>
          </p:nvPr>
        </p:nvPicPr>
        <p:blipFill>
          <a:blip r:embed="rId3" cstate="email">
            <a:extLst>
              <a:ext uri="{28A0092B-C50C-407E-A947-70E740481C1C}">
                <a14:useLocalDpi xmlns:a14="http://schemas.microsoft.com/office/drawing/2010/main"/>
              </a:ext>
            </a:extLst>
          </a:blip>
          <a:stretch>
            <a:fillRect/>
          </a:stretch>
        </p:blipFill>
        <p:spPr>
          <a:xfrm>
            <a:off x="1067451" y="1086555"/>
            <a:ext cx="7009097" cy="5120837"/>
          </a:xfrm>
          <a:ln w="38100">
            <a:solidFill>
              <a:schemeClr val="tx1"/>
            </a:solidFill>
          </a:ln>
        </p:spPr>
      </p:pic>
      <p:pic>
        <p:nvPicPr>
          <p:cNvPr id="9" name="Content Placeholder 4"/>
          <p:cNvPicPr>
            <a:picLocks noGrp="1" noChangeAspect="1"/>
          </p:cNvPicPr>
          <p:nvPr>
            <p:ph idx="10"/>
          </p:nvPr>
        </p:nvPicPr>
        <p:blipFill>
          <a:blip r:embed="rId4"/>
          <a:stretch>
            <a:fillRect/>
          </a:stretch>
        </p:blipFill>
        <p:spPr>
          <a:xfrm>
            <a:off x="874890" y="1565125"/>
            <a:ext cx="7410530" cy="1406675"/>
          </a:xfrm>
        </p:spPr>
      </p:pic>
      <p:sp>
        <p:nvSpPr>
          <p:cNvPr id="6" name="Rounded Rectangle 5"/>
          <p:cNvSpPr/>
          <p:nvPr/>
        </p:nvSpPr>
        <p:spPr>
          <a:xfrm>
            <a:off x="2448559" y="1202390"/>
            <a:ext cx="623455" cy="327830"/>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0138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НАШИЯТ НОВ УЕБСАЙТ </a:t>
            </a:r>
            <a:r>
              <a:rPr lang="de-CH" dirty="0" smtClean="0"/>
              <a:t> </a:t>
            </a:r>
            <a:r>
              <a:rPr lang="de-CH" dirty="0"/>
              <a:t>www.rotary.org</a:t>
            </a:r>
            <a:endParaRPr lang="en-US" dirty="0"/>
          </a:p>
        </p:txBody>
      </p:sp>
      <p:pic>
        <p:nvPicPr>
          <p:cNvPr id="5" name="Content Placeholder 4"/>
          <p:cNvPicPr>
            <a:picLocks noGrp="1"/>
          </p:cNvPicPr>
          <p:nvPr>
            <p:ph idx="10"/>
          </p:nvPr>
        </p:nvPicPr>
        <p:blipFill>
          <a:blip r:embed="rId3" cstate="email">
            <a:extLst>
              <a:ext uri="{28A0092B-C50C-407E-A947-70E740481C1C}">
                <a14:useLocalDpi xmlns:a14="http://schemas.microsoft.com/office/drawing/2010/main"/>
              </a:ext>
            </a:extLst>
          </a:blip>
          <a:stretch>
            <a:fillRect/>
          </a:stretch>
        </p:blipFill>
        <p:spPr>
          <a:xfrm>
            <a:off x="1066800" y="1507248"/>
            <a:ext cx="7009200" cy="4186800"/>
          </a:xfrm>
          <a:ln w="38100">
            <a:solidFill>
              <a:schemeClr val="tx1"/>
            </a:solidFill>
          </a:ln>
        </p:spPr>
      </p:pic>
    </p:spTree>
    <p:extLst>
      <p:ext uri="{BB962C8B-B14F-4D97-AF65-F5344CB8AC3E}">
        <p14:creationId xmlns:p14="http://schemas.microsoft.com/office/powerpoint/2010/main" val="359494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НАШИЯТ НОВ УЕБСАЙТ </a:t>
            </a:r>
            <a:r>
              <a:rPr lang="de-CH" dirty="0" smtClean="0"/>
              <a:t> </a:t>
            </a:r>
            <a:r>
              <a:rPr lang="de-CH" dirty="0"/>
              <a:t>www.rotary.org</a:t>
            </a:r>
            <a:endParaRPr lang="en-US" dirty="0"/>
          </a:p>
        </p:txBody>
      </p:sp>
      <p:pic>
        <p:nvPicPr>
          <p:cNvPr id="5" name="Content Placeholder 4"/>
          <p:cNvPicPr>
            <a:picLocks noGrp="1"/>
          </p:cNvPicPr>
          <p:nvPr>
            <p:ph idx="10"/>
          </p:nvPr>
        </p:nvPicPr>
        <p:blipFill>
          <a:blip r:embed="rId3" cstate="email">
            <a:extLst>
              <a:ext uri="{28A0092B-C50C-407E-A947-70E740481C1C}">
                <a14:useLocalDpi xmlns:a14="http://schemas.microsoft.com/office/drawing/2010/main"/>
              </a:ext>
            </a:extLst>
          </a:blip>
          <a:stretch>
            <a:fillRect/>
          </a:stretch>
        </p:blipFill>
        <p:spPr>
          <a:xfrm>
            <a:off x="1066800" y="1508400"/>
            <a:ext cx="7009200" cy="4188329"/>
          </a:xfrm>
          <a:ln w="38100">
            <a:solidFill>
              <a:schemeClr val="tx1"/>
            </a:solidFill>
          </a:ln>
        </p:spPr>
      </p:pic>
    </p:spTree>
    <p:extLst>
      <p:ext uri="{BB962C8B-B14F-4D97-AF65-F5344CB8AC3E}">
        <p14:creationId xmlns:p14="http://schemas.microsoft.com/office/powerpoint/2010/main" val="239720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СЕМИНАР ЗА ОБУЧЕНИЕ НА ЕЛЕКТ ПРЕЗИДЕНТИ </a:t>
            </a:r>
            <a:r>
              <a:rPr lang="de-CH" dirty="0" smtClean="0"/>
              <a:t> </a:t>
            </a:r>
            <a:r>
              <a:rPr lang="de-CH" dirty="0" smtClean="0"/>
              <a:t>2014</a:t>
            </a:r>
            <a:endParaRPr lang="en-US" dirty="0"/>
          </a:p>
        </p:txBody>
      </p:sp>
      <p:sp>
        <p:nvSpPr>
          <p:cNvPr id="3" name="Content Placeholder 2"/>
          <p:cNvSpPr>
            <a:spLocks noGrp="1"/>
          </p:cNvSpPr>
          <p:nvPr>
            <p:ph idx="1"/>
          </p:nvPr>
        </p:nvSpPr>
        <p:spPr>
          <a:xfrm>
            <a:off x="685800" y="1295400"/>
            <a:ext cx="8001000" cy="609600"/>
          </a:xfrm>
        </p:spPr>
        <p:txBody>
          <a:bodyPr/>
          <a:lstStyle/>
          <a:p>
            <a:pPr marL="52387"/>
            <a:r>
              <a:rPr lang="bg-BG" dirty="0" smtClean="0"/>
              <a:t>Цели на обучението</a:t>
            </a:r>
            <a:endParaRPr lang="en-US" dirty="0">
              <a:solidFill>
                <a:srgbClr val="D91B5C"/>
              </a:solidFill>
            </a:endParaRPr>
          </a:p>
        </p:txBody>
      </p:sp>
      <p:sp>
        <p:nvSpPr>
          <p:cNvPr id="4" name="Content Placeholder 3"/>
          <p:cNvSpPr>
            <a:spLocks noGrp="1"/>
          </p:cNvSpPr>
          <p:nvPr>
            <p:ph idx="10"/>
          </p:nvPr>
        </p:nvSpPr>
        <p:spPr>
          <a:xfrm>
            <a:off x="899592" y="1916832"/>
            <a:ext cx="7787208" cy="4103712"/>
          </a:xfrm>
        </p:spPr>
        <p:txBody>
          <a:bodyPr/>
          <a:lstStyle/>
          <a:p>
            <a:pPr>
              <a:spcBef>
                <a:spcPts val="600"/>
              </a:spcBef>
              <a:spcAft>
                <a:spcPts val="600"/>
              </a:spcAft>
            </a:pPr>
            <a:r>
              <a:rPr lang="bg-BG" sz="2000" dirty="0" smtClean="0"/>
              <a:t>Ръководство,секретариат и персонал на РИ</a:t>
            </a:r>
            <a:endParaRPr lang="en-US" sz="2000" dirty="0"/>
          </a:p>
          <a:p>
            <a:pPr>
              <a:spcAft>
                <a:spcPts val="600"/>
              </a:spcAft>
            </a:pPr>
            <a:r>
              <a:rPr lang="bg-BG" sz="2000" dirty="0" smtClean="0"/>
              <a:t>Нашият  нов уебсайт </a:t>
            </a:r>
            <a:r>
              <a:rPr lang="en-US" sz="2000" dirty="0" smtClean="0"/>
              <a:t> </a:t>
            </a:r>
            <a:r>
              <a:rPr lang="en-US" sz="2000" dirty="0">
                <a:hlinkClick r:id="rId3"/>
              </a:rPr>
              <a:t>www.rotary.org</a:t>
            </a:r>
            <a:endParaRPr lang="en-US" sz="2000" dirty="0"/>
          </a:p>
          <a:p>
            <a:pPr marL="908050" lvl="1">
              <a:spcBef>
                <a:spcPts val="600"/>
              </a:spcBef>
              <a:spcAft>
                <a:spcPts val="600"/>
              </a:spcAft>
            </a:pPr>
            <a:r>
              <a:rPr lang="bg-BG" sz="1800" b="1" dirty="0" smtClean="0"/>
              <a:t>Моят Ротари</a:t>
            </a:r>
            <a:endParaRPr lang="en-US" sz="1800" b="1" dirty="0"/>
          </a:p>
          <a:p>
            <a:pPr marL="1206500" lvl="2">
              <a:spcBef>
                <a:spcPts val="0"/>
              </a:spcBef>
            </a:pPr>
            <a:r>
              <a:rPr lang="bg-BG" sz="1600" b="1" dirty="0" smtClean="0">
                <a:solidFill>
                  <a:srgbClr val="675D58"/>
                </a:solidFill>
              </a:rPr>
              <a:t>Предприемане на действия</a:t>
            </a:r>
            <a:endParaRPr lang="de-CH" sz="1600" b="1" dirty="0">
              <a:solidFill>
                <a:srgbClr val="675D58"/>
              </a:solidFill>
            </a:endParaRPr>
          </a:p>
          <a:p>
            <a:pPr marL="1206500" lvl="2">
              <a:spcBef>
                <a:spcPts val="600"/>
              </a:spcBef>
            </a:pPr>
            <a:r>
              <a:rPr lang="bg-BG" sz="1600" b="1" dirty="0" smtClean="0">
                <a:solidFill>
                  <a:srgbClr val="675D58"/>
                </a:solidFill>
              </a:rPr>
              <a:t>Обучение и референции</a:t>
            </a:r>
            <a:endParaRPr lang="de-CH" sz="1600" b="1" dirty="0">
              <a:solidFill>
                <a:srgbClr val="675D58"/>
              </a:solidFill>
            </a:endParaRPr>
          </a:p>
          <a:p>
            <a:pPr marL="1206500" lvl="2">
              <a:spcBef>
                <a:spcPts val="600"/>
              </a:spcBef>
            </a:pPr>
            <a:r>
              <a:rPr lang="bg-BG" sz="1600" b="1" dirty="0" smtClean="0">
                <a:solidFill>
                  <a:srgbClr val="675D58"/>
                </a:solidFill>
              </a:rPr>
              <a:t>Управление </a:t>
            </a:r>
            <a:endParaRPr lang="de-CH" sz="1600" b="1" dirty="0">
              <a:solidFill>
                <a:srgbClr val="675D58"/>
              </a:solidFill>
            </a:endParaRPr>
          </a:p>
          <a:p>
            <a:pPr marL="915988" lvl="1">
              <a:spcBef>
                <a:spcPts val="1200"/>
              </a:spcBef>
              <a:spcAft>
                <a:spcPts val="600"/>
              </a:spcAft>
            </a:pPr>
            <a:r>
              <a:rPr lang="bg-BG" sz="1800" b="1" dirty="0" smtClean="0"/>
              <a:t>Ротари клуб централ</a:t>
            </a:r>
            <a:endParaRPr lang="de-CH" sz="1800" b="1" dirty="0"/>
          </a:p>
          <a:p>
            <a:pPr>
              <a:spcAft>
                <a:spcPts val="600"/>
              </a:spcAft>
            </a:pPr>
            <a:r>
              <a:rPr lang="bg-BG" sz="2000" dirty="0" smtClean="0"/>
              <a:t>Полугодишен отчет (</a:t>
            </a:r>
            <a:r>
              <a:rPr lang="en-US" sz="2000" dirty="0" smtClean="0"/>
              <a:t> SAR</a:t>
            </a:r>
            <a:r>
              <a:rPr lang="bg-BG" sz="2000" dirty="0" smtClean="0"/>
              <a:t> )</a:t>
            </a:r>
            <a:endParaRPr lang="de-CH" sz="2000" dirty="0" smtClean="0"/>
          </a:p>
          <a:p>
            <a:pPr marL="342900" lvl="1" indent="-290513">
              <a:spcBef>
                <a:spcPts val="1200"/>
              </a:spcBef>
              <a:spcAft>
                <a:spcPts val="600"/>
              </a:spcAft>
              <a:buSzTx/>
              <a:buFont typeface="Arial" pitchFamily="34" charset="0"/>
              <a:buChar char="•"/>
            </a:pPr>
            <a:r>
              <a:rPr lang="bg-BG" b="1" dirty="0" smtClean="0"/>
              <a:t>Нашата нова визуална индентичност</a:t>
            </a:r>
            <a:endParaRPr lang="en-US" b="1" dirty="0"/>
          </a:p>
        </p:txBody>
      </p:sp>
    </p:spTree>
    <p:extLst>
      <p:ext uri="{BB962C8B-B14F-4D97-AF65-F5344CB8AC3E}">
        <p14:creationId xmlns:p14="http://schemas.microsoft.com/office/powerpoint/2010/main" val="13888867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НАШИЯТ НОВ УЕБСАЙТ </a:t>
            </a:r>
            <a:r>
              <a:rPr lang="de-CH" dirty="0" smtClean="0"/>
              <a:t> </a:t>
            </a:r>
            <a:r>
              <a:rPr lang="de-CH" dirty="0"/>
              <a:t>www.rotary.org</a:t>
            </a:r>
            <a:endParaRPr lang="en-US" dirty="0"/>
          </a:p>
        </p:txBody>
      </p:sp>
      <p:pic>
        <p:nvPicPr>
          <p:cNvPr id="5" name="Content Placeholder 4"/>
          <p:cNvPicPr>
            <a:picLocks noGrp="1"/>
          </p:cNvPicPr>
          <p:nvPr>
            <p:ph idx="10"/>
          </p:nvPr>
        </p:nvPicPr>
        <p:blipFill>
          <a:blip r:embed="rId3" cstate="email">
            <a:extLst>
              <a:ext uri="{28A0092B-C50C-407E-A947-70E740481C1C}">
                <a14:useLocalDpi xmlns:a14="http://schemas.microsoft.com/office/drawing/2010/main"/>
              </a:ext>
            </a:extLst>
          </a:blip>
          <a:stretch>
            <a:fillRect/>
          </a:stretch>
        </p:blipFill>
        <p:spPr>
          <a:xfrm>
            <a:off x="1065599" y="1508400"/>
            <a:ext cx="7009200" cy="4188329"/>
          </a:xfrm>
          <a:ln w="38100">
            <a:solidFill>
              <a:schemeClr val="tx1"/>
            </a:solidFill>
          </a:ln>
        </p:spPr>
      </p:pic>
    </p:spTree>
    <p:extLst>
      <p:ext uri="{BB962C8B-B14F-4D97-AF65-F5344CB8AC3E}">
        <p14:creationId xmlns:p14="http://schemas.microsoft.com/office/powerpoint/2010/main" val="280716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НАШИЯТ НОВ УЕБСАЙТ </a:t>
            </a:r>
            <a:r>
              <a:rPr lang="de-CH" dirty="0" smtClean="0"/>
              <a:t> </a:t>
            </a:r>
            <a:r>
              <a:rPr lang="de-CH" dirty="0"/>
              <a:t>www.rotary.org</a:t>
            </a:r>
            <a:endParaRPr lang="en-US" dirty="0"/>
          </a:p>
        </p:txBody>
      </p:sp>
      <p:pic>
        <p:nvPicPr>
          <p:cNvPr id="5" name="Content Placeholder 4"/>
          <p:cNvPicPr>
            <a:picLocks noGrp="1" noChangeAspect="1"/>
          </p:cNvPicPr>
          <p:nvPr>
            <p:ph idx="10"/>
          </p:nvPr>
        </p:nvPicPr>
        <p:blipFill>
          <a:blip r:embed="rId3" cstate="email">
            <a:extLst>
              <a:ext uri="{28A0092B-C50C-407E-A947-70E740481C1C}">
                <a14:useLocalDpi xmlns:a14="http://schemas.microsoft.com/office/drawing/2010/main"/>
              </a:ext>
            </a:extLst>
          </a:blip>
          <a:stretch>
            <a:fillRect/>
          </a:stretch>
        </p:blipFill>
        <p:spPr>
          <a:xfrm>
            <a:off x="755576" y="1259771"/>
            <a:ext cx="7776863" cy="4774404"/>
          </a:xfrm>
          <a:ln w="38100">
            <a:solidFill>
              <a:schemeClr val="tx1"/>
            </a:solidFill>
          </a:ln>
        </p:spPr>
      </p:pic>
      <p:sp>
        <p:nvSpPr>
          <p:cNvPr id="8" name="Rounded Rectangle 7"/>
          <p:cNvSpPr/>
          <p:nvPr/>
        </p:nvSpPr>
        <p:spPr>
          <a:xfrm>
            <a:off x="3613087" y="1585483"/>
            <a:ext cx="685801" cy="375759"/>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5076056" y="1268760"/>
            <a:ext cx="685800" cy="216024"/>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77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36898" y="1268760"/>
            <a:ext cx="6760874" cy="489654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rot="9342596">
            <a:off x="2371781" y="3197039"/>
            <a:ext cx="692727" cy="304800"/>
          </a:xfrm>
          <a:prstGeom prst="rightArrow">
            <a:avLst/>
          </a:prstGeom>
          <a:solidFill>
            <a:srgbClr val="D91B5C"/>
          </a:solidFill>
          <a:ln>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bg-BG" dirty="0" smtClean="0"/>
              <a:t>МОЯТ  РОТАРИ</a:t>
            </a:r>
            <a:r>
              <a:rPr lang="de-CH" dirty="0" smtClean="0"/>
              <a:t> – </a:t>
            </a:r>
            <a:r>
              <a:rPr lang="bg-BG" dirty="0" smtClean="0"/>
              <a:t>КАК ДА СЕ РЕГИСТРИРАМ </a:t>
            </a:r>
            <a:r>
              <a:rPr lang="de-CH" dirty="0" smtClean="0"/>
              <a:t>?</a:t>
            </a:r>
            <a:endParaRPr lang="en-US" dirty="0"/>
          </a:p>
        </p:txBody>
      </p:sp>
      <p:sp>
        <p:nvSpPr>
          <p:cNvPr id="9" name="Rounded Rectangle 8"/>
          <p:cNvSpPr/>
          <p:nvPr/>
        </p:nvSpPr>
        <p:spPr>
          <a:xfrm>
            <a:off x="1320884" y="3508368"/>
            <a:ext cx="1018868" cy="244917"/>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37377" y="2514269"/>
            <a:ext cx="5152159" cy="330777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6156176" y="5413114"/>
            <a:ext cx="1296144" cy="302890"/>
          </a:xfrm>
          <a:prstGeom prst="roundRect">
            <a:avLst>
              <a:gd name="adj" fmla="val 10356"/>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21068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2000"/>
                                        <p:tgtEl>
                                          <p:spTgt spid="102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94956" y="1905000"/>
            <a:ext cx="4857008" cy="340821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bg-BG" dirty="0" smtClean="0"/>
              <a:t>МОЯТ РОТАРИ</a:t>
            </a:r>
            <a:r>
              <a:rPr lang="de-CH" dirty="0" smtClean="0"/>
              <a:t> – </a:t>
            </a:r>
            <a:r>
              <a:rPr lang="bg-BG" dirty="0" smtClean="0"/>
              <a:t>КАК ДА СЕ РЕГИСТРИРАМ </a:t>
            </a:r>
            <a:r>
              <a:rPr lang="de-CH" dirty="0" smtClean="0"/>
              <a:t>?</a:t>
            </a:r>
            <a:endParaRPr lang="en-US" dirty="0"/>
          </a:p>
        </p:txBody>
      </p:sp>
    </p:spTree>
    <p:extLst>
      <p:ext uri="{BB962C8B-B14F-4D97-AF65-F5344CB8AC3E}">
        <p14:creationId xmlns:p14="http://schemas.microsoft.com/office/powerpoint/2010/main" val="130255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СЕМИНАР ЗА ОБУЧЕНИЕ НА ЕЛЕКТ ПРЕЗИДЕНТИ </a:t>
            </a:r>
            <a:r>
              <a:rPr lang="de-CH" dirty="0" smtClean="0"/>
              <a:t> </a:t>
            </a:r>
            <a:r>
              <a:rPr lang="de-CH" dirty="0" smtClean="0"/>
              <a:t>2014</a:t>
            </a:r>
            <a:endParaRPr lang="en-US" dirty="0"/>
          </a:p>
        </p:txBody>
      </p:sp>
      <p:sp>
        <p:nvSpPr>
          <p:cNvPr id="3" name="Content Placeholder 2"/>
          <p:cNvSpPr>
            <a:spLocks noGrp="1"/>
          </p:cNvSpPr>
          <p:nvPr>
            <p:ph idx="1"/>
          </p:nvPr>
        </p:nvSpPr>
        <p:spPr>
          <a:xfrm>
            <a:off x="685800" y="1295400"/>
            <a:ext cx="8001000" cy="609600"/>
          </a:xfrm>
        </p:spPr>
        <p:txBody>
          <a:bodyPr/>
          <a:lstStyle/>
          <a:p>
            <a:pPr marL="52387"/>
            <a:r>
              <a:rPr lang="bg-BG" dirty="0" smtClean="0"/>
              <a:t>Цели на обучението </a:t>
            </a:r>
            <a:r>
              <a:rPr lang="en-US" dirty="0" smtClean="0"/>
              <a:t>:</a:t>
            </a:r>
            <a:endParaRPr lang="en-US" dirty="0">
              <a:solidFill>
                <a:srgbClr val="D91B5C"/>
              </a:solidFill>
            </a:endParaRPr>
          </a:p>
        </p:txBody>
      </p:sp>
      <p:sp>
        <p:nvSpPr>
          <p:cNvPr id="4" name="Content Placeholder 3"/>
          <p:cNvSpPr>
            <a:spLocks noGrp="1"/>
          </p:cNvSpPr>
          <p:nvPr>
            <p:ph idx="10"/>
          </p:nvPr>
        </p:nvSpPr>
        <p:spPr>
          <a:xfrm>
            <a:off x="899592" y="1916832"/>
            <a:ext cx="7787208" cy="4103712"/>
          </a:xfrm>
        </p:spPr>
        <p:txBody>
          <a:bodyPr/>
          <a:lstStyle/>
          <a:p>
            <a:pPr>
              <a:spcBef>
                <a:spcPts val="600"/>
              </a:spcBef>
              <a:spcAft>
                <a:spcPts val="600"/>
              </a:spcAft>
            </a:pPr>
            <a:r>
              <a:rPr lang="bg-BG" sz="2000" dirty="0" smtClean="0">
                <a:solidFill>
                  <a:schemeClr val="bg1">
                    <a:lumMod val="75000"/>
                  </a:schemeClr>
                </a:solidFill>
              </a:rPr>
              <a:t>Ръководство,секретариат и персонал на Ротари</a:t>
            </a:r>
            <a:endParaRPr lang="en-US" sz="2000" dirty="0">
              <a:solidFill>
                <a:schemeClr val="bg1">
                  <a:lumMod val="75000"/>
                </a:schemeClr>
              </a:solidFill>
            </a:endParaRPr>
          </a:p>
          <a:p>
            <a:pPr>
              <a:spcBef>
                <a:spcPts val="600"/>
              </a:spcBef>
              <a:spcAft>
                <a:spcPts val="600"/>
              </a:spcAft>
            </a:pPr>
            <a:r>
              <a:rPr lang="bg-BG" sz="2000" dirty="0" smtClean="0">
                <a:solidFill>
                  <a:schemeClr val="bg1">
                    <a:lumMod val="75000"/>
                  </a:schemeClr>
                </a:solidFill>
              </a:rPr>
              <a:t>Нашият нов уебсайт </a:t>
            </a:r>
            <a:r>
              <a:rPr lang="en-US" sz="2000" dirty="0" smtClean="0">
                <a:solidFill>
                  <a:schemeClr val="bg1">
                    <a:lumMod val="75000"/>
                  </a:schemeClr>
                </a:solidFill>
              </a:rPr>
              <a:t> </a:t>
            </a:r>
            <a:r>
              <a:rPr lang="en-US" sz="2000" dirty="0">
                <a:solidFill>
                  <a:schemeClr val="bg1">
                    <a:lumMod val="75000"/>
                  </a:schemeClr>
                </a:solidFill>
                <a:hlinkClick r:id="rId3"/>
              </a:rPr>
              <a:t>www.rotary.org</a:t>
            </a:r>
            <a:endParaRPr lang="en-US" sz="2000" dirty="0">
              <a:solidFill>
                <a:schemeClr val="bg1">
                  <a:lumMod val="75000"/>
                </a:schemeClr>
              </a:solidFill>
            </a:endParaRPr>
          </a:p>
          <a:p>
            <a:pPr lvl="1">
              <a:spcBef>
                <a:spcPts val="600"/>
              </a:spcBef>
              <a:spcAft>
                <a:spcPts val="600"/>
              </a:spcAft>
            </a:pPr>
            <a:r>
              <a:rPr lang="bg-BG" b="1" dirty="0" smtClean="0"/>
              <a:t>Моят Ротати</a:t>
            </a:r>
            <a:endParaRPr lang="en-US" b="1" dirty="0"/>
          </a:p>
          <a:p>
            <a:pPr marL="1165225" lvl="2">
              <a:spcBef>
                <a:spcPts val="600"/>
              </a:spcBef>
              <a:spcAft>
                <a:spcPts val="600"/>
              </a:spcAft>
            </a:pPr>
            <a:r>
              <a:rPr lang="bg-BG" sz="2000" b="1" dirty="0" smtClean="0">
                <a:solidFill>
                  <a:srgbClr val="675D58"/>
                </a:solidFill>
              </a:rPr>
              <a:t>Предприемане на действие</a:t>
            </a:r>
            <a:endParaRPr lang="de-CH" sz="2000" b="1" dirty="0">
              <a:solidFill>
                <a:srgbClr val="675D58"/>
              </a:solidFill>
            </a:endParaRPr>
          </a:p>
          <a:p>
            <a:pPr marL="1165225" lvl="2">
              <a:spcBef>
                <a:spcPts val="600"/>
              </a:spcBef>
              <a:spcAft>
                <a:spcPts val="600"/>
              </a:spcAft>
            </a:pPr>
            <a:r>
              <a:rPr lang="bg-BG" sz="2000" b="1" dirty="0" smtClean="0">
                <a:solidFill>
                  <a:srgbClr val="675D58"/>
                </a:solidFill>
              </a:rPr>
              <a:t>Обучение и референции</a:t>
            </a:r>
            <a:endParaRPr lang="de-CH" sz="2000" b="1" dirty="0">
              <a:solidFill>
                <a:srgbClr val="675D58"/>
              </a:solidFill>
            </a:endParaRPr>
          </a:p>
          <a:p>
            <a:pPr marL="1165225" lvl="2">
              <a:spcBef>
                <a:spcPts val="600"/>
              </a:spcBef>
              <a:spcAft>
                <a:spcPts val="600"/>
              </a:spcAft>
            </a:pPr>
            <a:r>
              <a:rPr lang="bg-BG" sz="2000" b="1" dirty="0" smtClean="0">
                <a:solidFill>
                  <a:srgbClr val="675D58"/>
                </a:solidFill>
              </a:rPr>
              <a:t>Управление</a:t>
            </a:r>
            <a:endParaRPr lang="de-CH" sz="2000" b="1" dirty="0" smtClean="0">
              <a:solidFill>
                <a:srgbClr val="675D58"/>
              </a:solidFill>
            </a:endParaRPr>
          </a:p>
          <a:p>
            <a:pPr marL="765175" lvl="1">
              <a:spcBef>
                <a:spcPts val="600"/>
              </a:spcBef>
              <a:spcAft>
                <a:spcPts val="600"/>
              </a:spcAft>
            </a:pPr>
            <a:r>
              <a:rPr lang="bg-BG" b="1" dirty="0" smtClean="0">
                <a:solidFill>
                  <a:schemeClr val="bg1">
                    <a:lumMod val="75000"/>
                  </a:schemeClr>
                </a:solidFill>
              </a:rPr>
              <a:t>Ротари клуб централ</a:t>
            </a:r>
            <a:endParaRPr lang="de-CH" b="1" dirty="0">
              <a:solidFill>
                <a:schemeClr val="bg1">
                  <a:lumMod val="75000"/>
                </a:schemeClr>
              </a:solidFill>
            </a:endParaRPr>
          </a:p>
          <a:p>
            <a:pPr marL="342900" lvl="1" indent="-290513">
              <a:spcBef>
                <a:spcPts val="600"/>
              </a:spcBef>
              <a:spcAft>
                <a:spcPts val="600"/>
              </a:spcAft>
              <a:buFont typeface="Arial" pitchFamily="34" charset="0"/>
              <a:buChar char="•"/>
            </a:pPr>
            <a:r>
              <a:rPr lang="bg-BG" b="1" dirty="0" smtClean="0">
                <a:solidFill>
                  <a:schemeClr val="bg1">
                    <a:lumMod val="75000"/>
                  </a:schemeClr>
                </a:solidFill>
              </a:rPr>
              <a:t>Полугодишен отчет (</a:t>
            </a:r>
            <a:r>
              <a:rPr lang="en-US" b="1" dirty="0" smtClean="0">
                <a:solidFill>
                  <a:schemeClr val="bg1">
                    <a:lumMod val="75000"/>
                  </a:schemeClr>
                </a:solidFill>
              </a:rPr>
              <a:t>SAR</a:t>
            </a:r>
            <a:r>
              <a:rPr lang="bg-BG" b="1" dirty="0">
                <a:solidFill>
                  <a:schemeClr val="bg1">
                    <a:lumMod val="75000"/>
                  </a:schemeClr>
                </a:solidFill>
              </a:rPr>
              <a:t>)</a:t>
            </a:r>
            <a:endParaRPr lang="en-US" b="1" dirty="0">
              <a:solidFill>
                <a:schemeClr val="bg1">
                  <a:lumMod val="75000"/>
                </a:schemeClr>
              </a:solidFill>
            </a:endParaRPr>
          </a:p>
          <a:p>
            <a:pPr marL="342900" lvl="1" indent="-290513">
              <a:spcBef>
                <a:spcPts val="600"/>
              </a:spcBef>
              <a:spcAft>
                <a:spcPts val="600"/>
              </a:spcAft>
              <a:buFont typeface="Arial" pitchFamily="34" charset="0"/>
              <a:buChar char="•"/>
            </a:pPr>
            <a:r>
              <a:rPr lang="bg-BG" b="1" dirty="0" smtClean="0">
                <a:solidFill>
                  <a:schemeClr val="bg1">
                    <a:lumMod val="75000"/>
                  </a:schemeClr>
                </a:solidFill>
              </a:rPr>
              <a:t>Нашата нова визуална индентичност</a:t>
            </a:r>
            <a:endParaRPr lang="en-US" b="1" dirty="0">
              <a:solidFill>
                <a:schemeClr val="bg1">
                  <a:lumMod val="75000"/>
                </a:schemeClr>
              </a:solidFill>
            </a:endParaRPr>
          </a:p>
          <a:p>
            <a:pPr marL="52387" indent="0">
              <a:spcBef>
                <a:spcPts val="600"/>
              </a:spcBef>
              <a:spcAft>
                <a:spcPts val="600"/>
              </a:spcAft>
              <a:buNone/>
            </a:pPr>
            <a:endParaRPr lang="en-US" sz="2000" dirty="0" smtClean="0">
              <a:solidFill>
                <a:srgbClr val="675D58"/>
              </a:solidFill>
            </a:endParaRPr>
          </a:p>
          <a:p>
            <a:endParaRPr lang="en-US" dirty="0"/>
          </a:p>
        </p:txBody>
      </p:sp>
    </p:spTree>
    <p:extLst>
      <p:ext uri="{BB962C8B-B14F-4D97-AF65-F5344CB8AC3E}">
        <p14:creationId xmlns:p14="http://schemas.microsoft.com/office/powerpoint/2010/main" val="12078985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cstate="email">
            <a:extLst>
              <a:ext uri="{28A0092B-C50C-407E-A947-70E740481C1C}">
                <a14:useLocalDpi xmlns:a14="http://schemas.microsoft.com/office/drawing/2010/main"/>
              </a:ext>
            </a:extLst>
          </a:blip>
          <a:stretch>
            <a:fillRect/>
          </a:stretch>
        </p:blipFill>
        <p:spPr>
          <a:xfrm>
            <a:off x="1728216" y="1295400"/>
            <a:ext cx="5688061" cy="4495800"/>
          </a:xfrm>
          <a:prstGeom prst="rect">
            <a:avLst/>
          </a:prstGeom>
          <a:ln w="38100">
            <a:solidFill>
              <a:schemeClr val="tx1"/>
            </a:solidFill>
          </a:ln>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7288" y="1115568"/>
            <a:ext cx="5689425" cy="5161213"/>
          </a:xfrm>
          <a:prstGeom prst="rect">
            <a:avLst/>
          </a:prstGeom>
          <a:ln w="38100">
            <a:solidFill>
              <a:schemeClr val="tx1"/>
            </a:solidFill>
          </a:ln>
        </p:spPr>
      </p:pic>
      <p:sp>
        <p:nvSpPr>
          <p:cNvPr id="2" name="Title 1"/>
          <p:cNvSpPr>
            <a:spLocks noGrp="1"/>
          </p:cNvSpPr>
          <p:nvPr>
            <p:ph type="title"/>
          </p:nvPr>
        </p:nvSpPr>
        <p:spPr/>
        <p:txBody>
          <a:bodyPr/>
          <a:lstStyle/>
          <a:p>
            <a:r>
              <a:rPr lang="bg-BG" dirty="0" smtClean="0"/>
              <a:t>МОЯТ РОТАРИ</a:t>
            </a:r>
            <a:r>
              <a:rPr lang="de-CH" dirty="0" smtClean="0"/>
              <a:t> – </a:t>
            </a:r>
            <a:r>
              <a:rPr lang="bg-BG" dirty="0" smtClean="0"/>
              <a:t>НАЧАЛНА</a:t>
            </a:r>
            <a:r>
              <a:rPr lang="bg-BG" dirty="0" smtClean="0"/>
              <a:t> СТРАНИЦА</a:t>
            </a:r>
            <a:endParaRPr lang="en-US" dirty="0"/>
          </a:p>
        </p:txBody>
      </p:sp>
      <p:sp>
        <p:nvSpPr>
          <p:cNvPr id="6" name="Rounded Rectangle 5"/>
          <p:cNvSpPr/>
          <p:nvPr/>
        </p:nvSpPr>
        <p:spPr>
          <a:xfrm>
            <a:off x="1785366" y="5992333"/>
            <a:ext cx="990600" cy="228201"/>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50403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МОЯТ РОТАРИ</a:t>
            </a:r>
            <a:r>
              <a:rPr lang="de-CH" dirty="0" smtClean="0"/>
              <a:t> </a:t>
            </a:r>
            <a:r>
              <a:rPr lang="de-CH" dirty="0" smtClean="0"/>
              <a:t>- </a:t>
            </a:r>
            <a:r>
              <a:rPr lang="bg-BG" dirty="0" smtClean="0"/>
              <a:t>ПРОФИЛ</a:t>
            </a:r>
            <a:endParaRPr lang="en-US" dirty="0"/>
          </a:p>
        </p:txBody>
      </p:sp>
      <p:pic>
        <p:nvPicPr>
          <p:cNvPr id="3" name="Picture 2"/>
          <p:cNvPicPr>
            <a:picLocks/>
          </p:cNvPicPr>
          <p:nvPr/>
        </p:nvPicPr>
        <p:blipFill>
          <a:blip r:embed="rId3" cstate="email">
            <a:extLst>
              <a:ext uri="{28A0092B-C50C-407E-A947-70E740481C1C}">
                <a14:useLocalDpi xmlns:a14="http://schemas.microsoft.com/office/drawing/2010/main"/>
              </a:ext>
            </a:extLst>
          </a:blip>
          <a:stretch>
            <a:fillRect/>
          </a:stretch>
        </p:blipFill>
        <p:spPr>
          <a:xfrm>
            <a:off x="1889120" y="1276350"/>
            <a:ext cx="4942851" cy="4876800"/>
          </a:xfrm>
          <a:prstGeom prst="rect">
            <a:avLst/>
          </a:prstGeom>
          <a:ln w="38100">
            <a:solidFill>
              <a:schemeClr val="tx1"/>
            </a:solidFill>
          </a:ln>
        </p:spPr>
      </p:pic>
    </p:spTree>
    <p:extLst>
      <p:ext uri="{BB962C8B-B14F-4D97-AF65-F5344CB8AC3E}">
        <p14:creationId xmlns:p14="http://schemas.microsoft.com/office/powerpoint/2010/main" val="340152419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2569" y="1116634"/>
            <a:ext cx="6569791" cy="499367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bg-BG" dirty="0" smtClean="0"/>
              <a:t>МОЯТ РОТАРИ</a:t>
            </a:r>
            <a:r>
              <a:rPr lang="de-CH" dirty="0" smtClean="0"/>
              <a:t> </a:t>
            </a:r>
            <a:r>
              <a:rPr lang="de-CH" dirty="0" smtClean="0"/>
              <a:t>– </a:t>
            </a:r>
            <a:r>
              <a:rPr lang="bg-BG" dirty="0" smtClean="0"/>
              <a:t>ПРЕДПРИЕМАНЕ НА ДЕЙСТВИЯ</a:t>
            </a:r>
            <a:endParaRPr lang="en-US" dirty="0"/>
          </a:p>
        </p:txBody>
      </p:sp>
      <p:sp>
        <p:nvSpPr>
          <p:cNvPr id="9" name="Rounded Rectangle 8"/>
          <p:cNvSpPr/>
          <p:nvPr/>
        </p:nvSpPr>
        <p:spPr>
          <a:xfrm>
            <a:off x="3574296" y="1239219"/>
            <a:ext cx="589156" cy="277843"/>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2843808" y="2073040"/>
            <a:ext cx="1152128" cy="143763"/>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6201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МОЯТ РОТАРИ</a:t>
            </a:r>
            <a:r>
              <a:rPr lang="de-CH" dirty="0" smtClean="0"/>
              <a:t> </a:t>
            </a:r>
            <a:r>
              <a:rPr lang="de-CH" dirty="0"/>
              <a:t>– </a:t>
            </a:r>
            <a:r>
              <a:rPr lang="bg-BG" dirty="0" smtClean="0"/>
              <a:t>ПРЕДПРИЕМАНЕ НА ДЕЙСТВИЯ</a:t>
            </a:r>
            <a:r>
              <a:rPr lang="de-CH" dirty="0" smtClean="0"/>
              <a:t> </a:t>
            </a:r>
            <a:r>
              <a:rPr lang="de-CH" dirty="0" smtClean="0"/>
              <a:t>– ROTARY SHOWCASE</a:t>
            </a:r>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3336" y="1217218"/>
            <a:ext cx="6817328" cy="489654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08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МОЯТ РОТАРИ</a:t>
            </a:r>
            <a:r>
              <a:rPr lang="de-CH" dirty="0" smtClean="0"/>
              <a:t> </a:t>
            </a:r>
            <a:r>
              <a:rPr lang="de-CH" dirty="0" smtClean="0"/>
              <a:t>– </a:t>
            </a:r>
            <a:r>
              <a:rPr lang="bg-BG" dirty="0" smtClean="0"/>
              <a:t>ПРЕДПРИЕМАНЕ НА ДЕЙСТВИЯ</a:t>
            </a:r>
            <a:endParaRPr lang="en-US" dirty="0"/>
          </a:p>
        </p:txBody>
      </p:sp>
      <p:grpSp>
        <p:nvGrpSpPr>
          <p:cNvPr id="3" name="Group 2"/>
          <p:cNvGrpSpPr/>
          <p:nvPr/>
        </p:nvGrpSpPr>
        <p:grpSpPr>
          <a:xfrm>
            <a:off x="1242569" y="1116634"/>
            <a:ext cx="6569791" cy="4993678"/>
            <a:chOff x="1242569" y="1116634"/>
            <a:chExt cx="6569791" cy="4993678"/>
          </a:xfrm>
        </p:grpSpPr>
        <p:pic>
          <p:nvPicPr>
            <p:cNvPr id="103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2569" y="1116634"/>
              <a:ext cx="6569791" cy="499367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574296" y="1220504"/>
              <a:ext cx="589156" cy="305627"/>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ounded Rectangle 12"/>
          <p:cNvSpPr/>
          <p:nvPr/>
        </p:nvSpPr>
        <p:spPr>
          <a:xfrm>
            <a:off x="2843808" y="2335878"/>
            <a:ext cx="1152128" cy="143763"/>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0901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50"/>
          <p:cNvSpPr>
            <a:spLocks noChangeShapeType="1"/>
          </p:cNvSpPr>
          <p:nvPr/>
        </p:nvSpPr>
        <p:spPr bwMode="auto">
          <a:xfrm>
            <a:off x="7019943" y="1702803"/>
            <a:ext cx="0" cy="653668"/>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dirty="0"/>
          </a:p>
        </p:txBody>
      </p:sp>
      <p:pic>
        <p:nvPicPr>
          <p:cNvPr id="28" name="Picture 6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45748" y="2237132"/>
            <a:ext cx="967560" cy="1121591"/>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bg-BG" sz="2000" b="1" dirty="0" smtClean="0"/>
              <a:t>РЪКОВОДНА СТРУКТУРА НА РОТАРИ</a:t>
            </a:r>
            <a:endParaRPr lang="en-GB" sz="2000" b="1" dirty="0"/>
          </a:p>
        </p:txBody>
      </p:sp>
      <p:sp>
        <p:nvSpPr>
          <p:cNvPr id="8" name="AutoShape 16"/>
          <p:cNvSpPr>
            <a:spLocks noChangeArrowheads="1"/>
          </p:cNvSpPr>
          <p:nvPr/>
        </p:nvSpPr>
        <p:spPr bwMode="auto">
          <a:xfrm>
            <a:off x="3243361" y="1214437"/>
            <a:ext cx="2652432" cy="1005251"/>
          </a:xfrm>
          <a:prstGeom prst="flowChartAlternateProcess">
            <a:avLst/>
          </a:prstGeom>
          <a:solidFill>
            <a:srgbClr val="58585A"/>
          </a:solidFill>
          <a:ln w="25400" algn="ctr">
            <a:solidFill>
              <a:schemeClr val="accent1"/>
            </a:solidFill>
            <a:miter lim="800000"/>
            <a:headEnd/>
            <a:tailEnd/>
          </a:ln>
        </p:spPr>
        <p:txBody>
          <a:bodyPr wrap="none" anchor="ctr"/>
          <a:lstStyle/>
          <a:p>
            <a:pPr algn="ctr" eaLnBrk="1" hangingPunct="1">
              <a:spcBef>
                <a:spcPct val="50000"/>
              </a:spcBef>
            </a:pPr>
            <a:r>
              <a:rPr lang="en-US" sz="1600" b="1" dirty="0">
                <a:solidFill>
                  <a:schemeClr val="bg1"/>
                </a:solidFill>
                <a:latin typeface="Arial Narrow" pitchFamily="34" charset="0"/>
              </a:rPr>
              <a:t>2013-14 </a:t>
            </a:r>
            <a:r>
              <a:rPr lang="bg-BG" sz="1600" b="1" dirty="0" smtClean="0">
                <a:solidFill>
                  <a:schemeClr val="bg1"/>
                </a:solidFill>
                <a:latin typeface="Arial Narrow" pitchFamily="34" charset="0"/>
              </a:rPr>
              <a:t>Борд на Директорите</a:t>
            </a:r>
            <a:endParaRPr lang="en-US" sz="1600" b="1" dirty="0">
              <a:solidFill>
                <a:schemeClr val="bg1"/>
              </a:solidFill>
              <a:latin typeface="Arial Narrow" pitchFamily="34" charset="0"/>
            </a:endParaRPr>
          </a:p>
          <a:p>
            <a:pPr algn="ctr" eaLnBrk="1" hangingPunct="1">
              <a:spcBef>
                <a:spcPct val="50000"/>
              </a:spcBef>
            </a:pPr>
            <a:r>
              <a:rPr lang="bg-BG" sz="1600" b="1" dirty="0" smtClean="0">
                <a:solidFill>
                  <a:schemeClr val="bg1"/>
                </a:solidFill>
                <a:latin typeface="Arial Narrow" pitchFamily="34" charset="0"/>
              </a:rPr>
              <a:t>РИ Президент</a:t>
            </a:r>
            <a:r>
              <a:rPr lang="en-US" sz="1600" b="1" dirty="0">
                <a:solidFill>
                  <a:schemeClr val="bg1"/>
                </a:solidFill>
                <a:latin typeface="Arial Narrow" pitchFamily="34" charset="0"/>
              </a:rPr>
              <a:t/>
            </a:r>
            <a:br>
              <a:rPr lang="en-US" sz="1600" b="1" dirty="0">
                <a:solidFill>
                  <a:schemeClr val="bg1"/>
                </a:solidFill>
                <a:latin typeface="Arial Narrow" pitchFamily="34" charset="0"/>
              </a:rPr>
            </a:br>
            <a:r>
              <a:rPr lang="bg-BG" sz="1600" b="1" dirty="0" smtClean="0">
                <a:solidFill>
                  <a:schemeClr val="bg1"/>
                </a:solidFill>
                <a:latin typeface="Arial Narrow" pitchFamily="34" charset="0"/>
              </a:rPr>
              <a:t>Рон Д.Бъртън</a:t>
            </a:r>
            <a:endParaRPr lang="en-US" sz="1600" b="1" dirty="0">
              <a:solidFill>
                <a:schemeClr val="bg1"/>
              </a:solidFill>
              <a:latin typeface="Arial Narrow" pitchFamily="34" charset="0"/>
            </a:endParaRPr>
          </a:p>
        </p:txBody>
      </p:sp>
      <p:sp>
        <p:nvSpPr>
          <p:cNvPr id="14" name="AutoShape 17"/>
          <p:cNvSpPr>
            <a:spLocks noChangeArrowheads="1"/>
          </p:cNvSpPr>
          <p:nvPr/>
        </p:nvSpPr>
        <p:spPr bwMode="auto">
          <a:xfrm>
            <a:off x="481144" y="2281899"/>
            <a:ext cx="2651760" cy="822960"/>
          </a:xfrm>
          <a:prstGeom prst="flowChartAlternateProcess">
            <a:avLst/>
          </a:prstGeom>
          <a:solidFill>
            <a:srgbClr val="58585A"/>
          </a:solidFill>
          <a:ln w="25400" algn="ctr">
            <a:solidFill>
              <a:schemeClr val="accent1"/>
            </a:solidFill>
            <a:miter lim="800000"/>
            <a:headEnd/>
            <a:tailEnd/>
          </a:ln>
        </p:spPr>
        <p:txBody>
          <a:bodyPr wrap="none" anchor="ctr"/>
          <a:lstStyle/>
          <a:p>
            <a:pPr algn="ctr">
              <a:spcBef>
                <a:spcPct val="50000"/>
              </a:spcBef>
              <a:defRPr/>
            </a:pPr>
            <a:endParaRPr lang="en-US" sz="1600" b="1" dirty="0">
              <a:solidFill>
                <a:schemeClr val="bg1"/>
              </a:solidFill>
              <a:latin typeface="Arial Narrow" pitchFamily="34" charset="0"/>
            </a:endParaRPr>
          </a:p>
          <a:p>
            <a:pPr algn="ctr">
              <a:spcBef>
                <a:spcPts val="0"/>
              </a:spcBef>
              <a:defRPr/>
            </a:pPr>
            <a:r>
              <a:rPr lang="bg-BG" sz="1600" b="1" dirty="0" smtClean="0">
                <a:solidFill>
                  <a:schemeClr val="bg1"/>
                </a:solidFill>
                <a:latin typeface="Arial Narrow" pitchFamily="34" charset="0"/>
              </a:rPr>
              <a:t>Елект Президент</a:t>
            </a:r>
            <a:endParaRPr lang="en-US" sz="1600" b="1" dirty="0">
              <a:solidFill>
                <a:schemeClr val="bg1"/>
              </a:solidFill>
              <a:latin typeface="Arial Narrow" pitchFamily="34" charset="0"/>
            </a:endParaRPr>
          </a:p>
          <a:p>
            <a:pPr algn="ctr">
              <a:spcBef>
                <a:spcPts val="0"/>
              </a:spcBef>
              <a:defRPr/>
            </a:pPr>
            <a:r>
              <a:rPr lang="bg-BG" sz="1600" b="1" dirty="0" smtClean="0">
                <a:solidFill>
                  <a:schemeClr val="bg1"/>
                </a:solidFill>
                <a:latin typeface="Arial Narrow" pitchFamily="34" charset="0"/>
              </a:rPr>
              <a:t>Гари С.К. Хуанг</a:t>
            </a:r>
            <a:endParaRPr lang="en-US" sz="1600" b="1" dirty="0">
              <a:solidFill>
                <a:schemeClr val="bg1"/>
              </a:solidFill>
              <a:latin typeface="Arial Narrow" pitchFamily="34" charset="0"/>
            </a:endParaRPr>
          </a:p>
          <a:p>
            <a:pPr algn="ctr">
              <a:defRPr/>
            </a:pPr>
            <a:endParaRPr lang="de-DE" sz="1600" dirty="0">
              <a:solidFill>
                <a:schemeClr val="bg1"/>
              </a:solidFill>
              <a:latin typeface="Arial Narrow" pitchFamily="34" charset="0"/>
            </a:endParaRPr>
          </a:p>
        </p:txBody>
      </p:sp>
      <p:sp>
        <p:nvSpPr>
          <p:cNvPr id="15" name="Line 52"/>
          <p:cNvSpPr>
            <a:spLocks noChangeShapeType="1"/>
          </p:cNvSpPr>
          <p:nvPr/>
        </p:nvSpPr>
        <p:spPr bwMode="auto">
          <a:xfrm flipH="1">
            <a:off x="1899259" y="1690216"/>
            <a:ext cx="1349496" cy="0"/>
          </a:xfrm>
          <a:prstGeom prst="line">
            <a:avLst/>
          </a:prstGeom>
          <a:noFill/>
          <a:ln w="25400" algn="ctr">
            <a:solidFill>
              <a:schemeClr val="accent1"/>
            </a:solidFill>
            <a:miter lim="800000"/>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16" name="Line 53"/>
          <p:cNvSpPr>
            <a:spLocks noChangeShapeType="1"/>
          </p:cNvSpPr>
          <p:nvPr/>
        </p:nvSpPr>
        <p:spPr bwMode="auto">
          <a:xfrm flipH="1">
            <a:off x="1887822" y="1679052"/>
            <a:ext cx="11436" cy="602847"/>
          </a:xfrm>
          <a:prstGeom prst="line">
            <a:avLst/>
          </a:prstGeom>
          <a:noFill/>
          <a:ln w="25400" algn="ctr">
            <a:solidFill>
              <a:schemeClr val="accent1"/>
            </a:solidFill>
            <a:miter lim="800000"/>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18" name="AutoShape 20"/>
          <p:cNvSpPr>
            <a:spLocks noChangeArrowheads="1"/>
          </p:cNvSpPr>
          <p:nvPr/>
        </p:nvSpPr>
        <p:spPr bwMode="auto">
          <a:xfrm>
            <a:off x="6228184" y="2281899"/>
            <a:ext cx="2452711" cy="897532"/>
          </a:xfrm>
          <a:prstGeom prst="flowChartAlternateProcess">
            <a:avLst/>
          </a:prstGeom>
          <a:solidFill>
            <a:srgbClr val="58585A"/>
          </a:solidFill>
          <a:ln w="25400" algn="ctr">
            <a:solidFill>
              <a:schemeClr val="accent1"/>
            </a:solidFill>
            <a:miter lim="800000"/>
            <a:headEnd/>
            <a:tailEnd/>
          </a:ln>
        </p:spPr>
        <p:txBody>
          <a:bodyPr wrap="none" anchor="ctr"/>
          <a:lstStyle/>
          <a:p>
            <a:pPr algn="ctr">
              <a:defRPr/>
            </a:pPr>
            <a:r>
              <a:rPr lang="bg-BG" sz="1600" b="1" dirty="0" smtClean="0">
                <a:solidFill>
                  <a:schemeClr val="bg1"/>
                </a:solidFill>
                <a:latin typeface="Arial Narrow" pitchFamily="34" charset="0"/>
              </a:rPr>
              <a:t>Тръст комитет на ФР</a:t>
            </a:r>
            <a:endParaRPr lang="de-DE" sz="1600" b="1" dirty="0" smtClean="0">
              <a:solidFill>
                <a:schemeClr val="bg1"/>
              </a:solidFill>
              <a:latin typeface="Arial Narrow" pitchFamily="34" charset="0"/>
            </a:endParaRPr>
          </a:p>
          <a:p>
            <a:pPr algn="ctr">
              <a:defRPr/>
            </a:pPr>
            <a:r>
              <a:rPr lang="bg-BG" sz="1600" b="1" dirty="0" smtClean="0">
                <a:solidFill>
                  <a:schemeClr val="bg1"/>
                </a:solidFill>
                <a:latin typeface="Arial Narrow" pitchFamily="34" charset="0"/>
              </a:rPr>
              <a:t>Председател Д.К.Лии</a:t>
            </a:r>
            <a:endParaRPr lang="de-DE" sz="1600" b="1" dirty="0">
              <a:solidFill>
                <a:schemeClr val="bg1"/>
              </a:solidFill>
              <a:latin typeface="Arial Narrow" pitchFamily="34" charset="0"/>
            </a:endParaRPr>
          </a:p>
        </p:txBody>
      </p:sp>
      <p:sp>
        <p:nvSpPr>
          <p:cNvPr id="20" name="Line 49"/>
          <p:cNvSpPr>
            <a:spLocks noChangeShapeType="1"/>
          </p:cNvSpPr>
          <p:nvPr/>
        </p:nvSpPr>
        <p:spPr bwMode="auto">
          <a:xfrm flipH="1" flipV="1">
            <a:off x="5897861" y="1710762"/>
            <a:ext cx="1133532"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 name="Line 36"/>
          <p:cNvSpPr>
            <a:spLocks noChangeShapeType="1"/>
          </p:cNvSpPr>
          <p:nvPr/>
        </p:nvSpPr>
        <p:spPr bwMode="auto">
          <a:xfrm>
            <a:off x="4539361" y="3378416"/>
            <a:ext cx="0" cy="27432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AutoShape 19"/>
          <p:cNvSpPr>
            <a:spLocks noChangeArrowheads="1"/>
          </p:cNvSpPr>
          <p:nvPr/>
        </p:nvSpPr>
        <p:spPr bwMode="auto">
          <a:xfrm>
            <a:off x="3399557" y="3615006"/>
            <a:ext cx="2291733" cy="1005188"/>
          </a:xfrm>
          <a:prstGeom prst="flowChartAlternateProcess">
            <a:avLst/>
          </a:prstGeom>
          <a:solidFill>
            <a:srgbClr val="58585A"/>
          </a:solidFill>
          <a:ln w="25400" algn="ctr">
            <a:solidFill>
              <a:schemeClr val="accent1"/>
            </a:solidFill>
            <a:miter lim="800000"/>
            <a:headEnd/>
            <a:tailEnd/>
          </a:ln>
        </p:spPr>
        <p:txBody>
          <a:bodyPr wrap="none" anchor="ctr"/>
          <a:lstStyle/>
          <a:p>
            <a:pPr algn="ctr" eaLnBrk="1" hangingPunct="1">
              <a:spcBef>
                <a:spcPct val="50000"/>
              </a:spcBef>
            </a:pPr>
            <a:r>
              <a:rPr lang="bg-BG" sz="1600" b="1" dirty="0" smtClean="0">
                <a:solidFill>
                  <a:schemeClr val="bg1"/>
                </a:solidFill>
                <a:latin typeface="Arial Narrow" pitchFamily="34" charset="0"/>
              </a:rPr>
              <a:t>РИ Секретариат</a:t>
            </a:r>
            <a:endParaRPr lang="en-US" sz="1600" b="1" dirty="0">
              <a:solidFill>
                <a:schemeClr val="bg1"/>
              </a:solidFill>
              <a:latin typeface="Arial Narrow" pitchFamily="34" charset="0"/>
            </a:endParaRPr>
          </a:p>
          <a:p>
            <a:pPr algn="ctr" eaLnBrk="1" hangingPunct="1">
              <a:spcBef>
                <a:spcPct val="50000"/>
              </a:spcBef>
            </a:pPr>
            <a:r>
              <a:rPr lang="bg-BG" sz="1600" b="1" dirty="0" smtClean="0">
                <a:solidFill>
                  <a:schemeClr val="bg1"/>
                </a:solidFill>
                <a:latin typeface="Arial Narrow" pitchFamily="34" charset="0"/>
              </a:rPr>
              <a:t>Генерален секретар</a:t>
            </a:r>
            <a:r>
              <a:rPr lang="en-US" sz="1600" b="1" dirty="0">
                <a:solidFill>
                  <a:schemeClr val="bg1"/>
                </a:solidFill>
                <a:latin typeface="Arial Narrow" pitchFamily="34" charset="0"/>
              </a:rPr>
              <a:t/>
            </a:r>
            <a:br>
              <a:rPr lang="en-US" sz="1600" b="1" dirty="0">
                <a:solidFill>
                  <a:schemeClr val="bg1"/>
                </a:solidFill>
                <a:latin typeface="Arial Narrow" pitchFamily="34" charset="0"/>
              </a:rPr>
            </a:br>
            <a:r>
              <a:rPr lang="bg-BG" sz="1600" b="1" dirty="0" smtClean="0">
                <a:solidFill>
                  <a:schemeClr val="bg1"/>
                </a:solidFill>
                <a:latin typeface="Arial Narrow" pitchFamily="34" charset="0"/>
              </a:rPr>
              <a:t>Джон Хюко</a:t>
            </a:r>
            <a:endParaRPr lang="en-US" sz="1600" b="1" dirty="0">
              <a:solidFill>
                <a:schemeClr val="bg1"/>
              </a:solidFill>
              <a:latin typeface="Arial Narrow" pitchFamily="34" charset="0"/>
            </a:endParaRPr>
          </a:p>
        </p:txBody>
      </p:sp>
      <p:sp>
        <p:nvSpPr>
          <p:cNvPr id="26" name="Line 58"/>
          <p:cNvSpPr>
            <a:spLocks noChangeShapeType="1"/>
          </p:cNvSpPr>
          <p:nvPr/>
        </p:nvSpPr>
        <p:spPr bwMode="auto">
          <a:xfrm flipH="1">
            <a:off x="5344004" y="2992963"/>
            <a:ext cx="0" cy="629025"/>
          </a:xfrm>
          <a:prstGeom prst="line">
            <a:avLst/>
          </a:prstGeom>
          <a:noFill/>
          <a:ln w="28575">
            <a:solidFill>
              <a:schemeClr val="accent1"/>
            </a:solidFill>
            <a:prstDash val="dash"/>
            <a:round/>
            <a:headEnd/>
            <a:tailEnd/>
          </a:ln>
          <a:extLst>
            <a:ext uri="{909E8E84-426E-40DD-AFC4-6F175D3DCCD1}">
              <a14:hiddenFill xmlns:a14="http://schemas.microsoft.com/office/drawing/2010/main">
                <a:noFill/>
              </a14:hiddenFill>
            </a:ext>
          </a:extLst>
        </p:spPr>
        <p:txBody>
          <a:bodyPr/>
          <a:lstStyle/>
          <a:p>
            <a:pPr>
              <a:defRPr/>
            </a:pPr>
            <a:endParaRPr lang="en-US" sz="4800" i="1">
              <a:ln>
                <a:solidFill>
                  <a:srgbClr val="01B4E7"/>
                </a:solidFill>
              </a:ln>
              <a:solidFill>
                <a:srgbClr val="FF0000"/>
              </a:solidFill>
              <a:latin typeface="Tahoma" pitchFamily="34" charset="0"/>
            </a:endParaRPr>
          </a:p>
        </p:txBody>
      </p:sp>
      <p:sp>
        <p:nvSpPr>
          <p:cNvPr id="27" name="Line 59"/>
          <p:cNvSpPr>
            <a:spLocks noChangeShapeType="1"/>
          </p:cNvSpPr>
          <p:nvPr/>
        </p:nvSpPr>
        <p:spPr bwMode="auto">
          <a:xfrm flipH="1" flipV="1">
            <a:off x="5326944" y="2977369"/>
            <a:ext cx="901239" cy="15594"/>
          </a:xfrm>
          <a:prstGeom prst="line">
            <a:avLst/>
          </a:prstGeom>
          <a:noFill/>
          <a:ln w="28575">
            <a:solidFill>
              <a:schemeClr val="accent1"/>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pic>
        <p:nvPicPr>
          <p:cNvPr id="29" name="Picture 7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40661" y="3126046"/>
            <a:ext cx="1015318" cy="1184699"/>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6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97389" y="3702842"/>
            <a:ext cx="900377" cy="109728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14578" y="4619972"/>
            <a:ext cx="7427912" cy="968769"/>
            <a:chOff x="617703" y="4619972"/>
            <a:chExt cx="7427912" cy="968769"/>
          </a:xfrm>
        </p:grpSpPr>
        <p:sp>
          <p:nvSpPr>
            <p:cNvPr id="36" name="Line 41"/>
            <p:cNvSpPr>
              <a:spLocks noChangeShapeType="1"/>
            </p:cNvSpPr>
            <p:nvPr/>
          </p:nvSpPr>
          <p:spPr bwMode="auto">
            <a:xfrm>
              <a:off x="628875" y="5011155"/>
              <a:ext cx="7980" cy="525078"/>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 name="Line 43"/>
            <p:cNvSpPr>
              <a:spLocks noChangeShapeType="1"/>
            </p:cNvSpPr>
            <p:nvPr/>
          </p:nvSpPr>
          <p:spPr bwMode="auto">
            <a:xfrm>
              <a:off x="3581526" y="5012468"/>
              <a:ext cx="0" cy="55789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 name="Line 44"/>
            <p:cNvSpPr>
              <a:spLocks noChangeShapeType="1"/>
            </p:cNvSpPr>
            <p:nvPr/>
          </p:nvSpPr>
          <p:spPr bwMode="auto">
            <a:xfrm>
              <a:off x="6454376" y="5007217"/>
              <a:ext cx="0" cy="581524"/>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 name="Line 45"/>
            <p:cNvSpPr>
              <a:spLocks noChangeShapeType="1"/>
            </p:cNvSpPr>
            <p:nvPr/>
          </p:nvSpPr>
          <p:spPr bwMode="auto">
            <a:xfrm>
              <a:off x="8042423" y="5007217"/>
              <a:ext cx="1596" cy="55527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 name="Line 47"/>
            <p:cNvSpPr>
              <a:spLocks noChangeShapeType="1"/>
            </p:cNvSpPr>
            <p:nvPr/>
          </p:nvSpPr>
          <p:spPr bwMode="auto">
            <a:xfrm flipH="1" flipV="1">
              <a:off x="617703" y="5007217"/>
              <a:ext cx="7427912" cy="1313"/>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 name="Line 48"/>
            <p:cNvSpPr>
              <a:spLocks noChangeShapeType="1"/>
            </p:cNvSpPr>
            <p:nvPr/>
          </p:nvSpPr>
          <p:spPr bwMode="auto">
            <a:xfrm>
              <a:off x="4284467" y="4619972"/>
              <a:ext cx="0" cy="391183"/>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 name="Line 45"/>
            <p:cNvSpPr>
              <a:spLocks noChangeShapeType="1"/>
            </p:cNvSpPr>
            <p:nvPr/>
          </p:nvSpPr>
          <p:spPr bwMode="auto">
            <a:xfrm>
              <a:off x="4931547" y="5011213"/>
              <a:ext cx="6317" cy="554818"/>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 name="Line 45"/>
            <p:cNvSpPr>
              <a:spLocks noChangeShapeType="1"/>
            </p:cNvSpPr>
            <p:nvPr/>
          </p:nvSpPr>
          <p:spPr bwMode="auto">
            <a:xfrm>
              <a:off x="2011604" y="4996319"/>
              <a:ext cx="6317" cy="554818"/>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43" name="AutoShape 21"/>
          <p:cNvSpPr>
            <a:spLocks noChangeArrowheads="1"/>
          </p:cNvSpPr>
          <p:nvPr/>
        </p:nvSpPr>
        <p:spPr bwMode="auto">
          <a:xfrm>
            <a:off x="427761" y="5525976"/>
            <a:ext cx="1197827" cy="587268"/>
          </a:xfrm>
          <a:prstGeom prst="flowChartAlternateProcess">
            <a:avLst/>
          </a:prstGeom>
          <a:solidFill>
            <a:srgbClr val="58585A"/>
          </a:solidFill>
          <a:ln w="25400" algn="ctr">
            <a:solidFill>
              <a:schemeClr val="accent1"/>
            </a:solidFill>
            <a:miter lim="800000"/>
            <a:headEnd/>
            <a:tailEnd/>
          </a:ln>
        </p:spPr>
        <p:txBody>
          <a:bodyPr wrap="none" anchor="ctr"/>
          <a:lstStyle/>
          <a:p>
            <a:pPr algn="ctr">
              <a:defRPr/>
            </a:pPr>
            <a:r>
              <a:rPr lang="bg-BG" sz="1400" b="1" dirty="0" smtClean="0">
                <a:solidFill>
                  <a:schemeClr val="bg1"/>
                </a:solidFill>
                <a:latin typeface="Arial Narrow" pitchFamily="34" charset="0"/>
              </a:rPr>
              <a:t>Информацион-</a:t>
            </a:r>
          </a:p>
          <a:p>
            <a:pPr algn="ctr">
              <a:defRPr/>
            </a:pPr>
            <a:r>
              <a:rPr lang="bg-BG" sz="1400" b="1" dirty="0">
                <a:solidFill>
                  <a:schemeClr val="bg1"/>
                </a:solidFill>
                <a:latin typeface="Arial Narrow" pitchFamily="34" charset="0"/>
              </a:rPr>
              <a:t>н</a:t>
            </a:r>
            <a:r>
              <a:rPr lang="bg-BG" sz="1400" b="1" dirty="0" smtClean="0">
                <a:solidFill>
                  <a:schemeClr val="bg1"/>
                </a:solidFill>
                <a:latin typeface="Arial Narrow" pitchFamily="34" charset="0"/>
              </a:rPr>
              <a:t>ен отдел</a:t>
            </a:r>
            <a:endParaRPr lang="de-DE" sz="1400" b="1" dirty="0" smtClean="0">
              <a:solidFill>
                <a:schemeClr val="bg1"/>
              </a:solidFill>
              <a:latin typeface="Arial Narrow" pitchFamily="34" charset="0"/>
            </a:endParaRPr>
          </a:p>
        </p:txBody>
      </p:sp>
      <p:sp>
        <p:nvSpPr>
          <p:cNvPr id="46" name="AutoShape 21"/>
          <p:cNvSpPr>
            <a:spLocks noChangeArrowheads="1"/>
          </p:cNvSpPr>
          <p:nvPr/>
        </p:nvSpPr>
        <p:spPr bwMode="auto">
          <a:xfrm>
            <a:off x="1777988" y="5529360"/>
            <a:ext cx="1197827" cy="548640"/>
          </a:xfrm>
          <a:prstGeom prst="flowChartAlternateProcess">
            <a:avLst/>
          </a:prstGeom>
          <a:solidFill>
            <a:srgbClr val="58585A"/>
          </a:solidFill>
          <a:ln w="25400" algn="ctr">
            <a:solidFill>
              <a:schemeClr val="accent1"/>
            </a:solidFill>
            <a:miter lim="800000"/>
            <a:headEnd/>
            <a:tailEnd/>
          </a:ln>
        </p:spPr>
        <p:txBody>
          <a:bodyPr wrap="none" anchor="ctr"/>
          <a:lstStyle/>
          <a:p>
            <a:pPr algn="ctr">
              <a:defRPr/>
            </a:pPr>
            <a:r>
              <a:rPr lang="bg-BG" sz="1400" b="1" dirty="0" smtClean="0">
                <a:solidFill>
                  <a:schemeClr val="bg1"/>
                </a:solidFill>
                <a:latin typeface="Arial Narrow" pitchFamily="34" charset="0"/>
              </a:rPr>
              <a:t>Финансов</a:t>
            </a:r>
          </a:p>
          <a:p>
            <a:pPr algn="ctr">
              <a:defRPr/>
            </a:pPr>
            <a:r>
              <a:rPr lang="bg-BG" sz="1400" b="1" dirty="0" smtClean="0">
                <a:solidFill>
                  <a:schemeClr val="bg1"/>
                </a:solidFill>
                <a:latin typeface="Arial Narrow" pitchFamily="34" charset="0"/>
              </a:rPr>
              <a:t>отдел </a:t>
            </a:r>
            <a:endParaRPr lang="de-DE" sz="1400" b="1" dirty="0">
              <a:solidFill>
                <a:schemeClr val="bg1"/>
              </a:solidFill>
              <a:latin typeface="Arial Narrow" pitchFamily="34" charset="0"/>
            </a:endParaRPr>
          </a:p>
        </p:txBody>
      </p:sp>
      <p:sp>
        <p:nvSpPr>
          <p:cNvPr id="49" name="AutoShape 21"/>
          <p:cNvSpPr>
            <a:spLocks noChangeArrowheads="1"/>
          </p:cNvSpPr>
          <p:nvPr/>
        </p:nvSpPr>
        <p:spPr bwMode="auto">
          <a:xfrm>
            <a:off x="3111805" y="5527212"/>
            <a:ext cx="1452984" cy="548640"/>
          </a:xfrm>
          <a:prstGeom prst="flowChartAlternateProcess">
            <a:avLst/>
          </a:prstGeom>
          <a:solidFill>
            <a:srgbClr val="58585A"/>
          </a:solidFill>
          <a:ln w="25400" algn="ctr">
            <a:solidFill>
              <a:schemeClr val="accent1"/>
            </a:solidFill>
            <a:miter lim="800000"/>
            <a:headEnd/>
            <a:tailEnd/>
          </a:ln>
        </p:spPr>
        <p:txBody>
          <a:bodyPr wrap="none" anchor="ctr"/>
          <a:lstStyle/>
          <a:p>
            <a:pPr algn="ctr">
              <a:defRPr/>
            </a:pPr>
            <a:r>
              <a:rPr lang="bg-BG" sz="1400" b="1" dirty="0" smtClean="0">
                <a:solidFill>
                  <a:schemeClr val="bg1"/>
                </a:solidFill>
                <a:latin typeface="Arial Narrow" pitchFamily="34" charset="0"/>
              </a:rPr>
              <a:t>Отдел</a:t>
            </a:r>
          </a:p>
          <a:p>
            <a:pPr algn="ctr">
              <a:defRPr/>
            </a:pPr>
            <a:r>
              <a:rPr lang="bg-BG" sz="1400" b="1" dirty="0" smtClean="0">
                <a:solidFill>
                  <a:schemeClr val="bg1"/>
                </a:solidFill>
                <a:latin typeface="Arial Narrow" pitchFamily="34" charset="0"/>
              </a:rPr>
              <a:t>Комуникации</a:t>
            </a:r>
            <a:endParaRPr lang="de-DE" sz="1400" b="1" dirty="0" smtClean="0">
              <a:solidFill>
                <a:schemeClr val="bg1"/>
              </a:solidFill>
              <a:latin typeface="Arial Narrow" pitchFamily="34" charset="0"/>
            </a:endParaRPr>
          </a:p>
        </p:txBody>
      </p:sp>
      <p:sp>
        <p:nvSpPr>
          <p:cNvPr id="52" name="AutoShape 21"/>
          <p:cNvSpPr>
            <a:spLocks noChangeArrowheads="1"/>
          </p:cNvSpPr>
          <p:nvPr/>
        </p:nvSpPr>
        <p:spPr bwMode="auto">
          <a:xfrm>
            <a:off x="4699395" y="5525742"/>
            <a:ext cx="1197827" cy="548640"/>
          </a:xfrm>
          <a:prstGeom prst="flowChartAlternateProcess">
            <a:avLst/>
          </a:prstGeom>
          <a:solidFill>
            <a:srgbClr val="58585A"/>
          </a:solidFill>
          <a:ln w="25400" algn="ctr">
            <a:solidFill>
              <a:schemeClr val="accent1"/>
            </a:solidFill>
            <a:miter lim="800000"/>
            <a:headEnd/>
            <a:tailEnd/>
          </a:ln>
        </p:spPr>
        <p:txBody>
          <a:bodyPr wrap="none" anchor="ctr"/>
          <a:lstStyle/>
          <a:p>
            <a:pPr algn="ctr">
              <a:defRPr/>
            </a:pPr>
            <a:r>
              <a:rPr lang="bg-BG" sz="1400" b="1" dirty="0" smtClean="0">
                <a:solidFill>
                  <a:schemeClr val="bg1"/>
                </a:solidFill>
                <a:latin typeface="Arial Narrow" pitchFamily="34" charset="0"/>
              </a:rPr>
              <a:t>Отдел </a:t>
            </a:r>
          </a:p>
          <a:p>
            <a:pPr algn="ctr">
              <a:defRPr/>
            </a:pPr>
            <a:r>
              <a:rPr lang="bg-BG" sz="1400" b="1" dirty="0" smtClean="0">
                <a:solidFill>
                  <a:schemeClr val="bg1"/>
                </a:solidFill>
                <a:latin typeface="Arial Narrow" pitchFamily="34" charset="0"/>
              </a:rPr>
              <a:t>членство</a:t>
            </a:r>
            <a:endParaRPr lang="de-DE" sz="1400" b="1" dirty="0" smtClean="0">
              <a:solidFill>
                <a:schemeClr val="bg1"/>
              </a:solidFill>
              <a:latin typeface="Arial Narrow" pitchFamily="34" charset="0"/>
            </a:endParaRPr>
          </a:p>
        </p:txBody>
      </p:sp>
      <p:sp>
        <p:nvSpPr>
          <p:cNvPr id="55" name="AutoShape 21"/>
          <p:cNvSpPr>
            <a:spLocks noChangeArrowheads="1"/>
          </p:cNvSpPr>
          <p:nvPr/>
        </p:nvSpPr>
        <p:spPr bwMode="auto">
          <a:xfrm>
            <a:off x="6088592" y="5531767"/>
            <a:ext cx="1197827" cy="731520"/>
          </a:xfrm>
          <a:prstGeom prst="flowChartAlternateProcess">
            <a:avLst/>
          </a:prstGeom>
          <a:solidFill>
            <a:srgbClr val="58585A"/>
          </a:solidFill>
          <a:ln w="25400" algn="ctr">
            <a:solidFill>
              <a:schemeClr val="accent1"/>
            </a:solidFill>
            <a:miter lim="800000"/>
            <a:headEnd/>
            <a:tailEnd/>
          </a:ln>
        </p:spPr>
        <p:txBody>
          <a:bodyPr wrap="none" anchor="ctr"/>
          <a:lstStyle/>
          <a:p>
            <a:pPr algn="ctr">
              <a:defRPr/>
            </a:pPr>
            <a:r>
              <a:rPr lang="bg-BG" sz="1400" b="1" dirty="0" smtClean="0">
                <a:solidFill>
                  <a:schemeClr val="bg1"/>
                </a:solidFill>
                <a:latin typeface="Arial Narrow" pitchFamily="34" charset="0"/>
              </a:rPr>
              <a:t>Стратегия </a:t>
            </a:r>
          </a:p>
          <a:p>
            <a:pPr algn="ctr">
              <a:defRPr/>
            </a:pPr>
            <a:r>
              <a:rPr lang="bg-BG" sz="1400" b="1" dirty="0" smtClean="0">
                <a:solidFill>
                  <a:schemeClr val="bg1"/>
                </a:solidFill>
                <a:latin typeface="Arial Narrow" pitchFamily="34" charset="0"/>
              </a:rPr>
              <a:t>и управление</a:t>
            </a:r>
          </a:p>
          <a:p>
            <a:pPr algn="ctr">
              <a:defRPr/>
            </a:pPr>
            <a:r>
              <a:rPr lang="bg-BG" sz="1400" b="1" dirty="0">
                <a:solidFill>
                  <a:schemeClr val="bg1"/>
                </a:solidFill>
                <a:latin typeface="Arial Narrow" pitchFamily="34" charset="0"/>
              </a:rPr>
              <a:t>н</a:t>
            </a:r>
            <a:r>
              <a:rPr lang="bg-BG" sz="1400" b="1" dirty="0" smtClean="0">
                <a:solidFill>
                  <a:schemeClr val="bg1"/>
                </a:solidFill>
                <a:latin typeface="Arial Narrow" pitchFamily="34" charset="0"/>
              </a:rPr>
              <a:t>а проекти</a:t>
            </a:r>
            <a:endParaRPr lang="de-DE" sz="1400" b="1" dirty="0" smtClean="0">
              <a:solidFill>
                <a:schemeClr val="bg1"/>
              </a:solidFill>
              <a:latin typeface="Arial Narrow" pitchFamily="34" charset="0"/>
            </a:endParaRPr>
          </a:p>
        </p:txBody>
      </p:sp>
      <p:sp>
        <p:nvSpPr>
          <p:cNvPr id="58" name="AutoShape 21"/>
          <p:cNvSpPr>
            <a:spLocks noChangeArrowheads="1"/>
          </p:cNvSpPr>
          <p:nvPr/>
        </p:nvSpPr>
        <p:spPr bwMode="auto">
          <a:xfrm>
            <a:off x="7483068" y="5531713"/>
            <a:ext cx="1197827" cy="548640"/>
          </a:xfrm>
          <a:prstGeom prst="flowChartAlternateProcess">
            <a:avLst/>
          </a:prstGeom>
          <a:solidFill>
            <a:srgbClr val="58585A"/>
          </a:solidFill>
          <a:ln w="25400" algn="ctr">
            <a:solidFill>
              <a:schemeClr val="accent1"/>
            </a:solidFill>
            <a:miter lim="800000"/>
            <a:headEnd/>
            <a:tailEnd/>
          </a:ln>
        </p:spPr>
        <p:txBody>
          <a:bodyPr wrap="none" anchor="ctr"/>
          <a:lstStyle/>
          <a:p>
            <a:pPr algn="ctr">
              <a:defRPr/>
            </a:pPr>
            <a:r>
              <a:rPr lang="bg-BG" sz="1400" b="1" dirty="0" smtClean="0">
                <a:solidFill>
                  <a:schemeClr val="bg1"/>
                </a:solidFill>
                <a:latin typeface="Arial Narrow" pitchFamily="34" charset="0"/>
              </a:rPr>
              <a:t>Фондация</a:t>
            </a:r>
          </a:p>
          <a:p>
            <a:pPr algn="ctr">
              <a:defRPr/>
            </a:pPr>
            <a:r>
              <a:rPr lang="bg-BG" sz="1400" b="1" dirty="0" smtClean="0">
                <a:solidFill>
                  <a:schemeClr val="bg1"/>
                </a:solidFill>
                <a:latin typeface="Arial Narrow" pitchFamily="34" charset="0"/>
              </a:rPr>
              <a:t>Ротари</a:t>
            </a:r>
            <a:endParaRPr lang="de-DE" sz="1400" b="1" dirty="0" smtClean="0">
              <a:solidFill>
                <a:schemeClr val="bg1"/>
              </a:solidFill>
              <a:latin typeface="Arial Narrow" pitchFamily="34" charset="0"/>
            </a:endParaRPr>
          </a:p>
        </p:txBody>
      </p:sp>
      <p:pic>
        <p:nvPicPr>
          <p:cNvPr id="32" name="Picture 61"/>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55582" y="3197670"/>
            <a:ext cx="932040" cy="109728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14" grpId="0" animBg="1"/>
      <p:bldP spid="15" grpId="0" animBg="1"/>
      <p:bldP spid="16" grpId="0" animBg="1"/>
      <p:bldP spid="18" grpId="0" animBg="1"/>
      <p:bldP spid="20" grpId="0" animBg="1"/>
      <p:bldP spid="23" grpId="0" animBg="1"/>
      <p:bldP spid="24" grpId="0" animBg="1"/>
      <p:bldP spid="26" grpId="0" animBg="1"/>
      <p:bldP spid="27" grpId="0" animBg="1"/>
      <p:bldP spid="43" grpId="0" animBg="1"/>
      <p:bldP spid="46" grpId="0" animBg="1"/>
      <p:bldP spid="49" grpId="0" animBg="1"/>
      <p:bldP spid="52" grpId="0" animBg="1"/>
      <p:bldP spid="55" grpId="0" animBg="1"/>
      <p:bldP spid="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МОЯТ РОТАРИ</a:t>
            </a:r>
            <a:r>
              <a:rPr lang="de-CH" dirty="0" smtClean="0"/>
              <a:t> </a:t>
            </a:r>
            <a:r>
              <a:rPr lang="de-CH" dirty="0"/>
              <a:t>– </a:t>
            </a:r>
            <a:r>
              <a:rPr lang="bg-BG" dirty="0" smtClean="0"/>
              <a:t>ПРЕДПРИЕМАНЕ НА ДЕЙСТВИЯ</a:t>
            </a:r>
            <a:r>
              <a:rPr lang="de-CH" dirty="0" smtClean="0"/>
              <a:t> </a:t>
            </a:r>
            <a:r>
              <a:rPr lang="de-CH" dirty="0"/>
              <a:t>– </a:t>
            </a:r>
            <a:r>
              <a:rPr lang="bg-BG" dirty="0" smtClean="0"/>
              <a:t>ИДЕИ</a:t>
            </a:r>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90559" y="1176187"/>
            <a:ext cx="6030857" cy="506794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829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МОЯТ РОТАРИ</a:t>
            </a:r>
            <a:r>
              <a:rPr lang="de-CH" dirty="0" smtClean="0"/>
              <a:t> </a:t>
            </a:r>
            <a:r>
              <a:rPr lang="de-CH" dirty="0" smtClean="0"/>
              <a:t>– </a:t>
            </a:r>
            <a:r>
              <a:rPr lang="bg-BG" dirty="0" smtClean="0"/>
              <a:t>ОБУЧЕНИЕ И РЕФЕРЕНЦИИ</a:t>
            </a:r>
            <a:endParaRPr lang="en-US" dirty="0"/>
          </a:p>
        </p:txBody>
      </p:sp>
      <p:pic>
        <p:nvPicPr>
          <p:cNvPr id="5" name="Content Placeholder 4"/>
          <p:cNvPicPr>
            <a:picLocks noGrp="1" noChangeAspect="1"/>
          </p:cNvPicPr>
          <p:nvPr>
            <p:ph idx="10"/>
          </p:nvPr>
        </p:nvPicPr>
        <p:blipFill>
          <a:blip r:embed="rId3" cstate="email">
            <a:extLst>
              <a:ext uri="{28A0092B-C50C-407E-A947-70E740481C1C}">
                <a14:useLocalDpi xmlns:a14="http://schemas.microsoft.com/office/drawing/2010/main"/>
              </a:ext>
            </a:extLst>
          </a:blip>
          <a:stretch>
            <a:fillRect/>
          </a:stretch>
        </p:blipFill>
        <p:spPr>
          <a:xfrm>
            <a:off x="1189551" y="1203764"/>
            <a:ext cx="6582849" cy="4982004"/>
          </a:xfrm>
          <a:ln w="38100">
            <a:solidFill>
              <a:schemeClr val="tx1"/>
            </a:solidFill>
          </a:ln>
        </p:spPr>
      </p:pic>
      <p:sp>
        <p:nvSpPr>
          <p:cNvPr id="4" name="Rounded Rectangle 3"/>
          <p:cNvSpPr/>
          <p:nvPr/>
        </p:nvSpPr>
        <p:spPr>
          <a:xfrm>
            <a:off x="4061635" y="1305205"/>
            <a:ext cx="685800" cy="305627"/>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4"/>
          <p:cNvPicPr>
            <a:picLocks noGrp="1" noChangeAspect="1"/>
          </p:cNvPicPr>
          <p:nvPr>
            <p:ph idx="10"/>
          </p:nvPr>
        </p:nvPicPr>
        <p:blipFill rotWithShape="1">
          <a:blip r:embed="rId4" cstate="email">
            <a:extLst>
              <a:ext uri="{28A0092B-C50C-407E-A947-70E740481C1C}">
                <a14:useLocalDpi xmlns:a14="http://schemas.microsoft.com/office/drawing/2010/main"/>
              </a:ext>
            </a:extLst>
          </a:blip>
          <a:srcRect/>
          <a:stretch/>
        </p:blipFill>
        <p:spPr>
          <a:xfrm>
            <a:off x="1187624" y="1641695"/>
            <a:ext cx="6592986" cy="1964293"/>
          </a:xfrm>
        </p:spPr>
      </p:pic>
      <p:sp>
        <p:nvSpPr>
          <p:cNvPr id="8" name="Rounded Rectangle 7"/>
          <p:cNvSpPr/>
          <p:nvPr/>
        </p:nvSpPr>
        <p:spPr>
          <a:xfrm>
            <a:off x="4411890" y="2838126"/>
            <a:ext cx="865011" cy="177029"/>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414397" y="3179320"/>
            <a:ext cx="1093611" cy="177029"/>
          </a:xfrm>
          <a:prstGeom prst="roundRect">
            <a:avLst/>
          </a:prstGeom>
          <a:noFill/>
          <a:ln w="38100">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96998" y="2077000"/>
            <a:ext cx="1007604" cy="26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96998" y="2288924"/>
            <a:ext cx="1007604" cy="26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96998" y="1844824"/>
            <a:ext cx="1007604"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48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barn(inVertical)">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barn(inVertical)">
                                      <p:cBhvr>
                                        <p:cTn id="27" dur="500"/>
                                        <p:tgtEl>
                                          <p:spTgt spid="205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МОЯТ РОТАРИ</a:t>
            </a:r>
            <a:r>
              <a:rPr lang="de-CH" dirty="0" smtClean="0"/>
              <a:t> </a:t>
            </a:r>
            <a:r>
              <a:rPr lang="de-CH" dirty="0"/>
              <a:t>– </a:t>
            </a:r>
            <a:r>
              <a:rPr lang="bg-BG" dirty="0" smtClean="0"/>
              <a:t>ОБУЧЕНИЕ И РЕФЕРЕНЦИИ</a:t>
            </a:r>
            <a:r>
              <a:rPr lang="de-CH" dirty="0" smtClean="0"/>
              <a:t> </a:t>
            </a:r>
            <a:r>
              <a:rPr lang="de-CH" dirty="0" smtClean="0"/>
              <a:t>– </a:t>
            </a:r>
            <a:r>
              <a:rPr lang="bg-BG" dirty="0" smtClean="0"/>
              <a:t>ДОКУМЕНТЕН ЦЕНТЪР</a:t>
            </a:r>
            <a:endParaRPr lang="en-US" cap="all" dirty="0"/>
          </a:p>
        </p:txBody>
      </p:sp>
      <p:pic>
        <p:nvPicPr>
          <p:cNvPr id="1026" name="Picture 2" descr="C:\Users\RiceC\Desktop\Document Cen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9451" y="1268760"/>
            <a:ext cx="7324659" cy="483258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243743" y="1850861"/>
            <a:ext cx="838200" cy="335280"/>
          </a:xfrm>
          <a:prstGeom prst="rightArrow">
            <a:avLst/>
          </a:prstGeom>
          <a:solidFill>
            <a:srgbClr val="D91B5C"/>
          </a:solidFill>
          <a:ln>
            <a:solidFill>
              <a:srgbClr val="C00000"/>
            </a:solidFill>
          </a:ln>
          <a:scene3d>
            <a:camera prst="orthographicFront">
              <a:rot lat="0" lon="0" rev="1200000"/>
            </a:camera>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9389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6" y="1268758"/>
            <a:ext cx="6371408" cy="489654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bg-BG" dirty="0" smtClean="0"/>
              <a:t>МОЯТ РОТАРИ</a:t>
            </a:r>
            <a:r>
              <a:rPr lang="de-CH" dirty="0" smtClean="0"/>
              <a:t> </a:t>
            </a:r>
            <a:r>
              <a:rPr lang="de-CH" dirty="0"/>
              <a:t>– </a:t>
            </a:r>
            <a:r>
              <a:rPr lang="bg-BG" dirty="0" smtClean="0"/>
              <a:t>УПРАВЛЕНИЕ</a:t>
            </a:r>
            <a:r>
              <a:rPr lang="de-CH" dirty="0" smtClean="0"/>
              <a:t> </a:t>
            </a:r>
            <a:r>
              <a:rPr lang="de-CH" dirty="0" smtClean="0"/>
              <a:t>– </a:t>
            </a:r>
            <a:r>
              <a:rPr lang="bg-BG" dirty="0" smtClean="0"/>
              <a:t>КЛУБНА АДМИНИСТРАЦИЯ</a:t>
            </a:r>
            <a:endParaRPr lang="fr-BE" dirty="0"/>
          </a:p>
        </p:txBody>
      </p:sp>
      <p:sp>
        <p:nvSpPr>
          <p:cNvPr id="8" name="Rounded Rectangle 7"/>
          <p:cNvSpPr/>
          <p:nvPr/>
        </p:nvSpPr>
        <p:spPr>
          <a:xfrm>
            <a:off x="1189620" y="2052161"/>
            <a:ext cx="1171276" cy="152703"/>
          </a:xfrm>
          <a:prstGeom prst="roundRect">
            <a:avLst/>
          </a:prstGeom>
          <a:noFill/>
          <a:ln w="4445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508221" y="1333389"/>
            <a:ext cx="574015" cy="261847"/>
          </a:xfrm>
          <a:prstGeom prst="roundRect">
            <a:avLst/>
          </a:prstGeom>
          <a:noFill/>
          <a:ln w="4445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84546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5" y="1247775"/>
            <a:ext cx="6248400" cy="4902829"/>
          </a:xfrm>
          <a:prstGeom prst="rect">
            <a:avLst/>
          </a:prstGeom>
          <a:ln w="38100">
            <a:solidFill>
              <a:schemeClr val="bg1"/>
            </a:solidFill>
          </a:ln>
        </p:spPr>
      </p:pic>
      <p:sp>
        <p:nvSpPr>
          <p:cNvPr id="7" name="Title 1"/>
          <p:cNvSpPr>
            <a:spLocks noGrp="1"/>
          </p:cNvSpPr>
          <p:nvPr>
            <p:ph type="title"/>
          </p:nvPr>
        </p:nvSpPr>
        <p:spPr>
          <a:xfrm>
            <a:off x="381000" y="457200"/>
            <a:ext cx="8763000" cy="533400"/>
          </a:xfrm>
        </p:spPr>
        <p:txBody>
          <a:bodyPr/>
          <a:lstStyle/>
          <a:p>
            <a:r>
              <a:rPr lang="bg-BG" dirty="0" smtClean="0"/>
              <a:t>МОЯТ РОТАРИ</a:t>
            </a:r>
            <a:r>
              <a:rPr lang="de-CH" dirty="0" smtClean="0"/>
              <a:t> </a:t>
            </a:r>
            <a:r>
              <a:rPr lang="de-CH" dirty="0"/>
              <a:t>– </a:t>
            </a:r>
            <a:r>
              <a:rPr lang="bg-BG" dirty="0" smtClean="0"/>
              <a:t>УПРАВЛЕНИЕ</a:t>
            </a:r>
            <a:r>
              <a:rPr lang="de-CH" dirty="0" smtClean="0"/>
              <a:t> </a:t>
            </a:r>
            <a:r>
              <a:rPr lang="de-CH" dirty="0"/>
              <a:t>– </a:t>
            </a:r>
            <a:r>
              <a:rPr lang="bg-BG" dirty="0" smtClean="0"/>
              <a:t>КЛУБНА АДМИНИСТРАЦИЯ</a:t>
            </a:r>
            <a:endParaRPr lang="fr-BE"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2975" y="1419225"/>
            <a:ext cx="3400426" cy="472907"/>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5074" y="1815932"/>
            <a:ext cx="5506027" cy="4089568"/>
          </a:xfrm>
          <a:prstGeom prst="rect">
            <a:avLst/>
          </a:prstGeom>
          <a:ln>
            <a:noFill/>
          </a:ln>
        </p:spPr>
      </p:pic>
      <p:sp>
        <p:nvSpPr>
          <p:cNvPr id="9" name="Rounded Rectangle 8"/>
          <p:cNvSpPr/>
          <p:nvPr/>
        </p:nvSpPr>
        <p:spPr>
          <a:xfrm>
            <a:off x="1020700" y="2288210"/>
            <a:ext cx="1295400" cy="240792"/>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
        <p:nvSpPr>
          <p:cNvPr id="10" name="Rectangle 9"/>
          <p:cNvSpPr/>
          <p:nvPr/>
        </p:nvSpPr>
        <p:spPr>
          <a:xfrm>
            <a:off x="971550" y="2622042"/>
            <a:ext cx="2753013" cy="3254883"/>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16150" y="2355632"/>
            <a:ext cx="5781073" cy="2618267"/>
          </a:xfrm>
          <a:prstGeom prst="rect">
            <a:avLst/>
          </a:prstGeom>
          <a:ln w="38100">
            <a:solidFill>
              <a:srgbClr val="D91B5C"/>
            </a:solidFill>
          </a:ln>
        </p:spPr>
      </p:pic>
      <p:sp>
        <p:nvSpPr>
          <p:cNvPr id="11" name="Rounded Rectangle 10"/>
          <p:cNvSpPr/>
          <p:nvPr/>
        </p:nvSpPr>
        <p:spPr>
          <a:xfrm>
            <a:off x="2828925" y="3362175"/>
            <a:ext cx="1371600" cy="240792"/>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
        <p:nvSpPr>
          <p:cNvPr id="12" name="Rounded Rectangle 11"/>
          <p:cNvSpPr/>
          <p:nvPr/>
        </p:nvSpPr>
        <p:spPr>
          <a:xfrm>
            <a:off x="5568586" y="2384875"/>
            <a:ext cx="731520" cy="182880"/>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Tree>
    <p:extLst>
      <p:ext uri="{BB962C8B-B14F-4D97-AF65-F5344CB8AC3E}">
        <p14:creationId xmlns:p14="http://schemas.microsoft.com/office/powerpoint/2010/main" val="182683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1" grpId="1"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5" y="1247775"/>
            <a:ext cx="6248400" cy="4902829"/>
          </a:xfrm>
          <a:prstGeom prst="rect">
            <a:avLst/>
          </a:prstGeom>
        </p:spPr>
      </p:pic>
      <p:sp>
        <p:nvSpPr>
          <p:cNvPr id="7" name="Title 1"/>
          <p:cNvSpPr>
            <a:spLocks noGrp="1"/>
          </p:cNvSpPr>
          <p:nvPr>
            <p:ph type="title"/>
          </p:nvPr>
        </p:nvSpPr>
        <p:spPr>
          <a:xfrm>
            <a:off x="381000" y="457200"/>
            <a:ext cx="8763000" cy="533400"/>
          </a:xfrm>
        </p:spPr>
        <p:txBody>
          <a:bodyPr/>
          <a:lstStyle/>
          <a:p>
            <a:r>
              <a:rPr lang="ru-RU" dirty="0"/>
              <a:t>МОЯТ РОТАРИ – УПРАВЛЕНИЕ – КЛУБНА АДМИНИСТРАЦИЯ</a:t>
            </a:r>
            <a:endParaRPr lang="fr-BE"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2975" y="1419225"/>
            <a:ext cx="3400426" cy="472907"/>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2025" y="1815932"/>
            <a:ext cx="5506027" cy="4089568"/>
          </a:xfrm>
          <a:prstGeom prst="rect">
            <a:avLst/>
          </a:prstGeom>
          <a:ln>
            <a:noFill/>
          </a:ln>
        </p:spPr>
      </p:pic>
      <p:sp>
        <p:nvSpPr>
          <p:cNvPr id="9" name="Rounded Rectangle 8"/>
          <p:cNvSpPr/>
          <p:nvPr/>
        </p:nvSpPr>
        <p:spPr>
          <a:xfrm>
            <a:off x="1038225" y="2806150"/>
            <a:ext cx="1604963" cy="240792"/>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
        <p:nvSpPr>
          <p:cNvPr id="10" name="Rectangle 9"/>
          <p:cNvSpPr/>
          <p:nvPr/>
        </p:nvSpPr>
        <p:spPr>
          <a:xfrm>
            <a:off x="971550" y="3124200"/>
            <a:ext cx="2753013" cy="2728975"/>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1040825" y="2323626"/>
            <a:ext cx="5512375" cy="419574"/>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91647" y="2191561"/>
            <a:ext cx="5858030" cy="4187094"/>
          </a:xfrm>
          <a:prstGeom prst="rect">
            <a:avLst/>
          </a:prstGeom>
          <a:ln w="38100">
            <a:solidFill>
              <a:srgbClr val="D91B5C"/>
            </a:solidFill>
          </a:ln>
        </p:spPr>
      </p:pic>
      <p:sp>
        <p:nvSpPr>
          <p:cNvPr id="12" name="Rounded Rectangle 11"/>
          <p:cNvSpPr/>
          <p:nvPr/>
        </p:nvSpPr>
        <p:spPr>
          <a:xfrm>
            <a:off x="3432950" y="2486292"/>
            <a:ext cx="960120" cy="201168"/>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
        <p:nvSpPr>
          <p:cNvPr id="13" name="Rounded Rectangle 12"/>
          <p:cNvSpPr/>
          <p:nvPr/>
        </p:nvSpPr>
        <p:spPr>
          <a:xfrm>
            <a:off x="2923358" y="3699189"/>
            <a:ext cx="3325042" cy="1711010"/>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
        <p:nvSpPr>
          <p:cNvPr id="14" name="Rounded Rectangle 13"/>
          <p:cNvSpPr/>
          <p:nvPr/>
        </p:nvSpPr>
        <p:spPr>
          <a:xfrm>
            <a:off x="2952396" y="2773560"/>
            <a:ext cx="905229" cy="240792"/>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
        <p:nvSpPr>
          <p:cNvPr id="15" name="Rounded Rectangle 14"/>
          <p:cNvSpPr/>
          <p:nvPr/>
        </p:nvSpPr>
        <p:spPr>
          <a:xfrm>
            <a:off x="2916042" y="5449825"/>
            <a:ext cx="3637157" cy="877824"/>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Tree>
    <p:extLst>
      <p:ext uri="{BB962C8B-B14F-4D97-AF65-F5344CB8AC3E}">
        <p14:creationId xmlns:p14="http://schemas.microsoft.com/office/powerpoint/2010/main" val="17503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2" grpId="1" animBg="1"/>
      <p:bldP spid="13" grpId="0" animBg="1"/>
      <p:bldP spid="13" grpId="1" animBg="1"/>
      <p:bldP spid="14" grpId="0" animBg="1"/>
      <p:bldP spid="14" grpId="1"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5" y="1247775"/>
            <a:ext cx="6248400" cy="4902829"/>
          </a:xfrm>
          <a:prstGeom prst="rect">
            <a:avLst/>
          </a:prstGeom>
        </p:spPr>
      </p:pic>
      <p:sp>
        <p:nvSpPr>
          <p:cNvPr id="7" name="Title 1"/>
          <p:cNvSpPr>
            <a:spLocks noGrp="1"/>
          </p:cNvSpPr>
          <p:nvPr>
            <p:ph type="title"/>
          </p:nvPr>
        </p:nvSpPr>
        <p:spPr>
          <a:xfrm>
            <a:off x="381000" y="457200"/>
            <a:ext cx="8763000" cy="533400"/>
          </a:xfrm>
        </p:spPr>
        <p:txBody>
          <a:bodyPr/>
          <a:lstStyle/>
          <a:p>
            <a:r>
              <a:rPr lang="ru-RU" dirty="0"/>
              <a:t>МОЯТ РОТАРИ – УПРАВЛЕНИЕ – КЛУБНА АДМИНИСТРАЦИЯ</a:t>
            </a:r>
            <a:endParaRPr lang="fr-BE"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2975" y="1419225"/>
            <a:ext cx="3400426" cy="472907"/>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2025" y="1815932"/>
            <a:ext cx="5506027" cy="4089568"/>
          </a:xfrm>
          <a:prstGeom prst="rect">
            <a:avLst/>
          </a:prstGeom>
          <a:ln>
            <a:noFill/>
          </a:ln>
        </p:spPr>
      </p:pic>
      <p:sp>
        <p:nvSpPr>
          <p:cNvPr id="12" name="Rounded Rectangle 11"/>
          <p:cNvSpPr/>
          <p:nvPr/>
        </p:nvSpPr>
        <p:spPr>
          <a:xfrm>
            <a:off x="960046" y="3312225"/>
            <a:ext cx="5508006" cy="1183575"/>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Tree>
    <p:extLst>
      <p:ext uri="{BB962C8B-B14F-4D97-AF65-F5344CB8AC3E}">
        <p14:creationId xmlns:p14="http://schemas.microsoft.com/office/powerpoint/2010/main" val="280070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5" y="1247775"/>
            <a:ext cx="6248400" cy="4902829"/>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3364" y="1821928"/>
            <a:ext cx="5504688" cy="3893071"/>
          </a:xfrm>
          <a:prstGeom prst="rect">
            <a:avLst/>
          </a:prstGeom>
        </p:spPr>
      </p:pic>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1939" y="1840979"/>
            <a:ext cx="5054931" cy="3485933"/>
          </a:xfrm>
          <a:prstGeom prst="rect">
            <a:avLst/>
          </a:prstGeom>
        </p:spPr>
      </p:pic>
      <p:sp>
        <p:nvSpPr>
          <p:cNvPr id="20" name="Rectangle 19"/>
          <p:cNvSpPr/>
          <p:nvPr/>
        </p:nvSpPr>
        <p:spPr>
          <a:xfrm>
            <a:off x="942975" y="2590800"/>
            <a:ext cx="5525077" cy="2895600"/>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42975" y="1419225"/>
            <a:ext cx="3400426" cy="472907"/>
          </a:xfrm>
          <a:prstGeom prst="rect">
            <a:avLst/>
          </a:prstGeom>
        </p:spPr>
      </p:pic>
      <p:sp>
        <p:nvSpPr>
          <p:cNvPr id="7" name="Title 1"/>
          <p:cNvSpPr>
            <a:spLocks noGrp="1"/>
          </p:cNvSpPr>
          <p:nvPr>
            <p:ph type="title"/>
          </p:nvPr>
        </p:nvSpPr>
        <p:spPr>
          <a:xfrm>
            <a:off x="381000" y="457200"/>
            <a:ext cx="8763000" cy="533400"/>
          </a:xfrm>
        </p:spPr>
        <p:txBody>
          <a:bodyPr/>
          <a:lstStyle/>
          <a:p>
            <a:r>
              <a:rPr lang="ru-RU" dirty="0"/>
              <a:t>МОЯТ РОТАРИ – УПРАВЛЕНИЕ – КЛУБНА АДМИНИСТРАЦИЯ</a:t>
            </a:r>
            <a:endParaRPr lang="fr-BE" dirty="0"/>
          </a:p>
        </p:txBody>
      </p:sp>
      <p:sp>
        <p:nvSpPr>
          <p:cNvPr id="18" name="Rounded Rectangle 17"/>
          <p:cNvSpPr/>
          <p:nvPr/>
        </p:nvSpPr>
        <p:spPr>
          <a:xfrm>
            <a:off x="1038225" y="2271775"/>
            <a:ext cx="1295400" cy="240792"/>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pic>
        <p:nvPicPr>
          <p:cNvPr id="19" name="Picture 1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828800" y="2736318"/>
            <a:ext cx="6858000" cy="2859182"/>
          </a:xfrm>
          <a:prstGeom prst="rect">
            <a:avLst/>
          </a:prstGeom>
          <a:ln w="38100">
            <a:solidFill>
              <a:srgbClr val="D91B5C"/>
            </a:solidFill>
          </a:ln>
        </p:spPr>
      </p:pic>
    </p:spTree>
    <p:extLst>
      <p:ext uri="{BB962C8B-B14F-4D97-AF65-F5344CB8AC3E}">
        <p14:creationId xmlns:p14="http://schemas.microsoft.com/office/powerpoint/2010/main" val="116490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 presetClass="exit" presetSubtype="1" fill="hold" nodeType="withEffect">
                                  <p:stCondLst>
                                    <p:cond delay="0"/>
                                  </p:stCondLst>
                                  <p:childTnLst>
                                    <p:anim calcmode="lin" valueType="num">
                                      <p:cBhvr additive="base">
                                        <p:cTn id="9" dur="2250"/>
                                        <p:tgtEl>
                                          <p:spTgt spid="2"/>
                                        </p:tgtEl>
                                        <p:attrNameLst>
                                          <p:attrName>ppt_x</p:attrName>
                                        </p:attrNameLst>
                                      </p:cBhvr>
                                      <p:tavLst>
                                        <p:tav tm="0">
                                          <p:val>
                                            <p:strVal val="ppt_x"/>
                                          </p:val>
                                        </p:tav>
                                        <p:tav tm="100000">
                                          <p:val>
                                            <p:strVal val="ppt_x"/>
                                          </p:val>
                                        </p:tav>
                                      </p:tavLst>
                                    </p:anim>
                                    <p:anim calcmode="lin" valueType="num">
                                      <p:cBhvr additive="base">
                                        <p:cTn id="10" dur="2250"/>
                                        <p:tgtEl>
                                          <p:spTgt spid="2"/>
                                        </p:tgtEl>
                                        <p:attrNameLst>
                                          <p:attrName>ppt_y</p:attrName>
                                        </p:attrNameLst>
                                      </p:cBhvr>
                                      <p:tavLst>
                                        <p:tav tm="0">
                                          <p:val>
                                            <p:strVal val="ppt_y"/>
                                          </p:val>
                                        </p:tav>
                                        <p:tav tm="100000">
                                          <p:val>
                                            <p:strVal val="0-ppt_h/2"/>
                                          </p:val>
                                        </p:tav>
                                      </p:tavLst>
                                    </p:anim>
                                    <p:set>
                                      <p:cBhvr>
                                        <p:cTn id="11" dur="1" fill="hold">
                                          <p:stCondLst>
                                            <p:cond delay="2249"/>
                                          </p:stCondLst>
                                        </p:cTn>
                                        <p:tgtEl>
                                          <p:spTgt spid="2"/>
                                        </p:tgtEl>
                                        <p:attrNameLst>
                                          <p:attrName>style.visibility</p:attrName>
                                        </p:attrNameLst>
                                      </p:cBhvr>
                                      <p:to>
                                        <p:strVal val="hidden"/>
                                      </p:to>
                                    </p:se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5" y="1247775"/>
            <a:ext cx="6248400" cy="4902829"/>
          </a:xfrm>
          <a:prstGeom prst="rect">
            <a:avLst/>
          </a:prstGeom>
        </p:spPr>
      </p:pic>
      <p:sp>
        <p:nvSpPr>
          <p:cNvPr id="7" name="Title 1"/>
          <p:cNvSpPr>
            <a:spLocks noGrp="1"/>
          </p:cNvSpPr>
          <p:nvPr>
            <p:ph type="title"/>
          </p:nvPr>
        </p:nvSpPr>
        <p:spPr>
          <a:xfrm>
            <a:off x="381000" y="457200"/>
            <a:ext cx="8763000" cy="533400"/>
          </a:xfrm>
        </p:spPr>
        <p:txBody>
          <a:bodyPr/>
          <a:lstStyle/>
          <a:p>
            <a:r>
              <a:rPr lang="ru-RU" dirty="0"/>
              <a:t>МОЯТ РОТАРИ – УПРАВЛЕНИЕ – КЛУБНА АДМИНИСТРАЦИЯ</a:t>
            </a:r>
            <a:endParaRPr lang="fr-BE"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2975" y="1419225"/>
            <a:ext cx="3400426" cy="472907"/>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1939" y="1840979"/>
            <a:ext cx="5054931" cy="3485933"/>
          </a:xfrm>
          <a:prstGeom prst="rect">
            <a:avLst/>
          </a:prstGeom>
        </p:spPr>
      </p:pic>
      <p:sp>
        <p:nvSpPr>
          <p:cNvPr id="14" name="Rounded Rectangle 13"/>
          <p:cNvSpPr/>
          <p:nvPr/>
        </p:nvSpPr>
        <p:spPr>
          <a:xfrm>
            <a:off x="1008761" y="2743199"/>
            <a:ext cx="3944239" cy="533401"/>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
        <p:nvSpPr>
          <p:cNvPr id="8" name="Rounded Rectangle 7"/>
          <p:cNvSpPr/>
          <p:nvPr/>
        </p:nvSpPr>
        <p:spPr>
          <a:xfrm>
            <a:off x="1012299" y="3265966"/>
            <a:ext cx="3944239" cy="457200"/>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Tree>
    <p:extLst>
      <p:ext uri="{BB962C8B-B14F-4D97-AF65-F5344CB8AC3E}">
        <p14:creationId xmlns:p14="http://schemas.microsoft.com/office/powerpoint/2010/main" val="16968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5" y="1247775"/>
            <a:ext cx="6248400" cy="4902829"/>
          </a:xfrm>
          <a:prstGeom prst="rect">
            <a:avLst/>
          </a:prstGeom>
        </p:spPr>
      </p:pic>
      <p:sp>
        <p:nvSpPr>
          <p:cNvPr id="7" name="Title 1"/>
          <p:cNvSpPr>
            <a:spLocks noGrp="1"/>
          </p:cNvSpPr>
          <p:nvPr>
            <p:ph type="title"/>
          </p:nvPr>
        </p:nvSpPr>
        <p:spPr>
          <a:xfrm>
            <a:off x="381000" y="457200"/>
            <a:ext cx="8763000" cy="533400"/>
          </a:xfrm>
        </p:spPr>
        <p:txBody>
          <a:bodyPr/>
          <a:lstStyle/>
          <a:p>
            <a:r>
              <a:rPr lang="ru-RU" dirty="0"/>
              <a:t>МОЯТ РОТАРИ – УПРАВЛЕНИЕ – КЛУБНА АДМИНИСТРАЦИЯ</a:t>
            </a:r>
            <a:endParaRPr lang="fr-BE"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2975" y="1419225"/>
            <a:ext cx="3400426" cy="472907"/>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1939" y="1840979"/>
            <a:ext cx="5054931" cy="3485933"/>
          </a:xfrm>
          <a:prstGeom prst="rect">
            <a:avLst/>
          </a:prstGeom>
        </p:spPr>
      </p:pic>
      <p:sp>
        <p:nvSpPr>
          <p:cNvPr id="8" name="Rounded Rectangle 7"/>
          <p:cNvSpPr/>
          <p:nvPr/>
        </p:nvSpPr>
        <p:spPr>
          <a:xfrm>
            <a:off x="996269" y="3709822"/>
            <a:ext cx="1295400" cy="240792"/>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
        <p:nvSpPr>
          <p:cNvPr id="10" name="Rectangle 9"/>
          <p:cNvSpPr/>
          <p:nvPr/>
        </p:nvSpPr>
        <p:spPr>
          <a:xfrm>
            <a:off x="1024596" y="2326575"/>
            <a:ext cx="4309404" cy="1336989"/>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1041418" y="4031166"/>
            <a:ext cx="5005451" cy="1336989"/>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14600" y="3731847"/>
            <a:ext cx="6416634" cy="1616923"/>
          </a:xfrm>
          <a:prstGeom prst="rect">
            <a:avLst/>
          </a:prstGeom>
          <a:ln w="38100">
            <a:solidFill>
              <a:srgbClr val="D91B5C"/>
            </a:solidFill>
          </a:ln>
        </p:spPr>
      </p:pic>
    </p:spTree>
    <p:extLst>
      <p:ext uri="{BB962C8B-B14F-4D97-AF65-F5344CB8AC3E}">
        <p14:creationId xmlns:p14="http://schemas.microsoft.com/office/powerpoint/2010/main" val="368002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250"/>
                            </p:stCondLst>
                            <p:childTnLst>
                              <p:par>
                                <p:cTn id="15" presetID="10" presetClass="entr" presetSubtype="0" fill="hold" nodeType="afterEffect">
                                  <p:stCondLst>
                                    <p:cond delay="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606" y="1600200"/>
            <a:ext cx="9136787" cy="46159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0" y="1219200"/>
            <a:ext cx="8534400" cy="609599"/>
          </a:xfrm>
          <a:prstGeom prst="rect">
            <a:avLst/>
          </a:prstGeom>
        </p:spPr>
        <p:txBody>
          <a:bodyPr lIns="0" tIns="0" rIns="0" bIns="0"/>
          <a:lstStyle/>
          <a:p>
            <a:pPr marL="338138" lvl="1" indent="-222250" defTabSz="914400" eaLnBrk="0" fontAlgn="base" hangingPunct="0">
              <a:spcBef>
                <a:spcPct val="0"/>
              </a:spcBef>
              <a:spcAft>
                <a:spcPct val="0"/>
              </a:spcAft>
              <a:buClr>
                <a:srgbClr val="01B4E7"/>
              </a:buClr>
              <a:buSzPct val="120000"/>
              <a:buFont typeface="Wingdings" charset="2"/>
              <a:buChar char="§"/>
            </a:pPr>
            <a:endParaRPr lang="en-US" sz="1600" dirty="0" smtClean="0">
              <a:solidFill>
                <a:srgbClr val="919295"/>
              </a:solidFill>
            </a:endParaRPr>
          </a:p>
          <a:p>
            <a:pPr marL="0" lvl="0" indent="0">
              <a:buNone/>
            </a:pPr>
            <a:endParaRPr lang="en-US" sz="1600" dirty="0"/>
          </a:p>
        </p:txBody>
      </p:sp>
      <p:sp>
        <p:nvSpPr>
          <p:cNvPr id="6" name="Content Placeholder 2"/>
          <p:cNvSpPr txBox="1">
            <a:spLocks/>
          </p:cNvSpPr>
          <p:nvPr/>
        </p:nvSpPr>
        <p:spPr>
          <a:xfrm>
            <a:off x="926888" y="1143000"/>
            <a:ext cx="8092008" cy="609599"/>
          </a:xfrm>
          <a:prstGeom prst="rect">
            <a:avLst/>
          </a:prstGeom>
        </p:spPr>
        <p:txBody>
          <a:bodyPr lIns="0" tIns="0" rIns="0" bIns="0"/>
          <a:lstStyle>
            <a:lvl1pPr marL="342900" indent="-342900" algn="l" defTabSz="457200" rtl="0" eaLnBrk="1" latinLnBrk="0" hangingPunct="1">
              <a:spcBef>
                <a:spcPct val="20000"/>
              </a:spcBef>
              <a:buFont typeface="Arial"/>
              <a:buChar char="•"/>
              <a:defRPr sz="30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6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2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lvl="1" indent="0" defTabSz="914400" eaLnBrk="0" fontAlgn="base" hangingPunct="0">
              <a:spcBef>
                <a:spcPts val="1200"/>
              </a:spcBef>
              <a:spcAft>
                <a:spcPct val="0"/>
              </a:spcAft>
              <a:buClr>
                <a:srgbClr val="01B4E7"/>
              </a:buClr>
              <a:buSzPct val="120000"/>
              <a:buFont typeface="Arial"/>
              <a:buNone/>
            </a:pPr>
            <a:r>
              <a:rPr lang="bg-BG" sz="2800" dirty="0" smtClean="0">
                <a:solidFill>
                  <a:srgbClr val="919295"/>
                </a:solidFill>
                <a:latin typeface="Arial" pitchFamily="34" charset="0"/>
                <a:cs typeface="Arial" pitchFamily="34" charset="0"/>
              </a:rPr>
              <a:t>ГЛОБАЛНА МРЕЖА</a:t>
            </a:r>
            <a:endParaRPr lang="en-US" sz="2800" dirty="0" smtClean="0">
              <a:solidFill>
                <a:srgbClr val="919295"/>
              </a:solidFill>
              <a:latin typeface="Arial" pitchFamily="34" charset="0"/>
              <a:cs typeface="Arial" pitchFamily="34" charset="0"/>
            </a:endParaRPr>
          </a:p>
          <a:p>
            <a:pPr marL="338138" lvl="1" indent="-222250" defTabSz="914400" eaLnBrk="0" fontAlgn="base" hangingPunct="0">
              <a:spcBef>
                <a:spcPct val="0"/>
              </a:spcBef>
              <a:spcAft>
                <a:spcPct val="0"/>
              </a:spcAft>
              <a:buClr>
                <a:srgbClr val="01B4E7"/>
              </a:buClr>
              <a:buSzPct val="120000"/>
              <a:buFont typeface="Wingdings" charset="2"/>
              <a:buChar char="§"/>
            </a:pPr>
            <a:endParaRPr lang="en-US" sz="1600" dirty="0" smtClean="0">
              <a:solidFill>
                <a:srgbClr val="919295"/>
              </a:solidFill>
            </a:endParaRPr>
          </a:p>
          <a:p>
            <a:pPr marL="0" indent="0">
              <a:buFont typeface="Arial"/>
              <a:buNone/>
            </a:pPr>
            <a:endParaRPr lang="en-US" sz="1600" dirty="0"/>
          </a:p>
        </p:txBody>
      </p:sp>
      <p:sp>
        <p:nvSpPr>
          <p:cNvPr id="2" name="AutoShape 4" descr="data:image/jpeg;base64,/9j/4AAQSkZJRgABAQAAAQABAAD/2wCEAAkGBhQSERUUExQWFRUUGBgXGBUYGBgaFxgXGhgWGBcYFhgYHiYeFxklGhgWHy8gIycpLCwsFR4xNTAqNSYsLCkBCQoKDgwOGg8PGiokHCQsLCwpKSwpKSwsLCwsKSkpLCwsLCosKSwpLCkpKSksLCwpLCwsKSwpLCwsLCwsKSwsKf/AABEIALMBGQMBIgACEQEDEQH/xAAbAAABBQEBAAAAAAAAAAAAAAAFAAECAwQGB//EAEQQAAECBAMFBQYFAwMACwEAAAECEQADITESQVEEBSJhcTKBkaHwExUjUrHRM0JiweEUcvGSo+JDRGOCg6KywsPS0wb/xAAYAQADAQEAAAAAAAAAAAAAAAAAAQIDBP/EACURAAICAAYCAwEBAQAAAAAAAAABAhEDEhMhMVFBcSIyUmFCFP/aAAwDAQACEQMRAD8A9B2/eC0zFAKZKS1k04UEXSSXKvMRn97zNVX+UWe/Y0+nfDb0Hxjd8aG0tJv5+nc8hFI4EpSk9zqbSS2APvmZXiUWtwivX4dK+tHO+Fu2JWvYS/hgg8ECF7MRppy/TJzLoA++JlHUoa8KeH/br/PdC98TNVXthFnv2PTd8HigQ+CDSl+mGZdAD3xMqylFqDhTXr8On890L3wt2xKs/ZS+VGweqavB4IELAINOX6YZl0Afe66OpQ14Qwv/ANn6eF74mNdV7YRbXsdfVjM6alIckARkXvZGTq6D9zEuDX+hp34MJ3wuvEot+kVOn4dMvHxXvddOJVQ/ZTk1Pw/VNY0+90i4I8PvF0veaDqO6/TWEoyfEmDdcowe+Jmalc+EUFa/h9PPSqO+JjGqumEeP4fXy7t87eIAolSugP7xBW2LAf2ZbqPoIvRxO2Rqw6MfvhdeJVM8Ka8vw6ZH1Ve95lBiVUfKm7WHw61/bu1S951ZSSPXdG2XtKFEAEObQPCmuZMFiRfCBHviZ8yr14RQPfsaetUd7zK1VT9Ir/t0r60PFEOUQac/0ysy6APvdbniUw/QnwbBpDe+JlBiVX9KaUy+HWv17oOsIcJEGnL9MMy6AB3zMu6r/KLa9jT6d8P73mVqqluEV/26V+vdB5SA1YiFJrUU52hacv0wzroBjfC3bErrgTfTsem74Q3xMpxKD34RTp8OuXj3Qa9onUV5/SLMIpD05fphnXQAO+ZjO6r/ACptSvY0fw74c73mVqqluEV/24PKQGiBWkXIHWFpy/QZ10BU74X8yufCmhpT8Pr6MN75XTiUHvwppe3w65ePcTyUCEUCHpy/TDMugAd8TGJdVP0ptSvY6+rS97zK8SqW4RX/AG+h9VOqliHwCDTl+mGZdAAb4X8yufCmhpT8P1TWiG+JlOJVS3ZFOY+HWjernggQsEGlP9MMy6ACt8zACXVT9Itqfh0z9Wl73W54lNrgT/8An08+86pEOUCDTl+mGZdAGXveYWZWYdwilU0bACe15x0bRy+0j4y79pPTsyrx1HjE4be9sc0tjmt5n4xqzrRTWkivo5Du6BFo5/eo+IrTGmmZpJs/q/NzcicG060fpDwvtL2KfCJKQrE4UAKUZ+pd/TRH2a2bEHoxCbVrQmIztqCeZ0F4h/Xpzp3GNsyMy4y1/Mlv7ej56P48otJaMv8AVD5ktlSv1ija9sDEAh2uOotz5QOSGh5u9ki3iaJ8YrnbxLAhaUkPio4fTUQPUX7TKfMh/wDGUT2eYB8qaEWzpGectxK9uVjIOIhhRQCmIJtWMqJZxVBL/pP72EXBDqAWzgGwDG7AkAAGIjhUSAkF6Aivp2yiJblR2NCtgMtIKhiu9yB0H7wS2JSAABc63/mM2y73Bopkl2epSe+jHrG3atlxJIo+Rbwzu8bwaSpGE4tu2XqhFQ1EY9h2gTEsQHTexHUecaBsyR+Ueusa0Zp3uR2hsJLAtX00U7mSMAUAxL+ukYd57WXwoPCBVg4OgEGNi2YISAMh39/OCWySCO8iyYoiwB7/AK0hTUkpLULGuh8Ik+THrEmiDU59cme6sRJa2EkP3p+0F9lkEJAfxxE+Lwto2tCO0QOufQZxRI3xLUWBY6EEP0xAPEpUNuzaUgg1d7h37uUUr2BDMzatyteLUpSHYXrGPeSiRhGd2qQOl4JOlYqHk+zQWBqMgXPgI2hWvnT6wM2dUtKCkG16VPV7mKv6ggEMwubpLc/4jPOo8lV0FZ03hLMe+njAWYgBbpd7moKSdC9bxNJBqT2XoyQKgEUNM7xcyVCnFzYU9coyni3wNRJSd4rCeJLnMi0b1LdLhQTatxcPfw74DIkqIqrwFfHMvyi1KThDKJ1eo5uTQfxBDH7BxCJWQHxpamQ+r0itW0FyPaJcksMLsMhQ1ann3ZBPWAoEUyUGFObxV7MqPtEpY6EAnydo1eKuRUGpTtUvU1ZqZU6ROBeyzkiuBnsWFQz0ixO1aqIFgSE1fucd8Wppio3mEYz/ANWkihB6NWEifw8bJ0r9ecVaYgHtJ+Muv5k014ZUdTHLT/xVszYkvraVpHU4Y5sPz7NZcI5je4+Ipg/EmulJFPp6aNClKSpi1ah1Fxlw+tYo3r+KdcaW0tJuH6/xWC+FhhFznRyaVqYIRucn/Qk9kBZi1E3uc3r0OJzEFKLs5pUpxCv7mN217PgJUWLnOn+f5jNL2BUxai5DZYRbIJrQfzCcG2c3komMysViLnpp+0NKmCwHMuCGfy/eLdu3asIxpeg7Nj15tpGZgpIJI4RV7jW1oKceTqhTVeTQ+M8OVTcHSjisQwAVHaOtxan+YSmYWdmAcHm1bF/8w6V5slhmLvaoOl7UpFqgdjolJBLhyeRZzFuyyviHECCzOQW6Eu1oeROGIUe9bM2bXrWN8wpYKOEEjoTah8oaRLewH2pFezf5qObvSCu7vaKQ6iFDINUh2L5a5ZQPwMxAxag2HidYJ7s2p3SbpyyY2bXMdRBHkJIhu9LLmDnShZqsz/tElT1rJCAMIJSVPVxdhblFs3Y8VUlSDWtK9QXp4Ro2TZ8CQCxbPXU+Lx05tv6c6j48GRew4ElSQ6h1c95fnC2PblLU2AhNal76EECCLRHDGbTvk0VEVIJopjyb+YzbVORKSXN6czyEUbTtqRNADYhfsijamthytA/esglZU7YmQLBy5LWBqCM4rZ8k30DgkKUVKoSaVISMr6ZxvlSsmqQchVvLuMZ9mlkpU+EBhUAvTVzz5w2ySVElQYEBvl4TYuBXveMcbcMHZezalasJSygCGFMNb0oPKNJk0F36tkM7GkZZU5gxZgWJYsA1SXOG5uWiczbEUKVBRFBxEhsrUV3+Mcrb4Ny5Qc4QnO7C+YP8QhJJNa2AIoAx5xGRNDHEzAlubl7AlriNKP7i7cyIgZVPlE5As986aARUZfE+E25vozWPjGlUwNVYHRmo+cUKWEkkEBrgMeVnp1iXuBNOElnANXFj51h0A8T9LE9LZVrClqdnfvAbqW9UEWJOYqbZP0eDgDLtBrUkOALUzyLwkTBq4cAsS7gXIDeHKLTctmK0ceNn8oZCDM0Izer1tSkKnew9vJMgO1iLNoOoYRQZVikMfB7fXQxarY1DMBPIF+Q6Rn2aq2dNKZUPfaxtF5J8CtGmYogdnw/eIrUtNNci5AbTQ+njZI2OlSFHXLu5RbPRTCSnioNT3EER1YWC47siUrOeAPtFOK4hU5UlanP98o6/vjk5iGnLuTiT0tKvHWPCw/PsqXCOY3mfjGrcaKa0kV+nh0YzLSspIJ6EUIEB96P7VTN20X1aTavqvOD8sUi8L7S9inwigbGC+LifXLo1ovEsCwhxCMbmZCeh0kBgeYfyjlt57EmUTdjeiQE1oQKBqtbKOsMYd8B5ZqB1DvyFRWImrQ06dnOyFs5cl+5vEmsamxCpyd2qWs7/AEzaM0vZQhOTkk5gu4+3K8XomAjC4B5nXXDHLmHq34HVODlzlzDWJL2vplERMKuzR63IejWpRooE+hLJavZcnKhGn2ite2m6QdLKArZg1frFp2CmuGbUnDcMKWYF6NaGKyk4sdRZ2F8v1At5coGpxTFpGKpyYG4NWNfpaOj2XdCmZSgQ1sNrWe38mKUWys68BPZ5uJLhiDmKjxi2MkoIlAIFHBNi3aAq1BVXkdImnb0HP/yn9L/+oeehjoRmaIiqGlrcOP3hTVkB7wAcpvLZJiDiJc1UTTD0dVQL+MYdp2hUzCJiUgBqJGOl3Bq7vYM0Gd5bwChYBnAJahetenjAza9nVMIOJIACnDh+/JNs7xns1s9yXFojJng9rhANnegJZgks9OsWIkVBGEu7jLm5NfCnKBqZZACgQUinZsWpS405xtkywpi4RRmDVLiwfRqUFcozSSfyLTdbBFEwDFdDDFnR3FqgfWFsyyrEpJBdw+JwLZO58YybUUy2UauQAupWkMzXYad+saNh2hOFwaJJFS5fQgU7ukZOO7obdKy2VspUDjOfZNBzoDSHCMNA75A4iDy6eEL+sUkFRFByc1tQEkPrFE/eaVsUjE2Vq0q4VoecKUHF0yLb3Rf7cWXws9GHk7+EP/UkDhB0qMuVGHS0ZkKxioLkUuW8aGvONYJTrQUwvya1recbwwIv7CWMyKJmIB62u4DjMdOWcNtU4hJYl6DFm5alebUAESmzEUcDG9CoO1ebE/xGTaJyMQY3JJYEAt0B8esP/ngmEsV1SNaVipwuegAszgn1+92zTVJUAgONHGj3aMCEYlOOIZUAAGVaU6uY3BZC0pSkqNSa4b50rkfARksOp7cFxlmjubp8lKU0d7ipNaeu6H2XZeFgQ3NP7PF0iQcz3B+V3LxoIMdOVXYr8FCkq6VNjlqdTyhYFcQJIHV36VpFk58Ja7GJrigOZnBpqgVE8SaFq0laadMo6uOW2h/bLt2k9bSmjqHjlw/Ps1lwjmt5/jGj8aK6UkU9a9I6BBpHP71HxS79tPS0m/O/PpWDKJiqUo7Zu2sXhfaXsU+EaIq/qU4mxBxRjStLPe4tqNYsilcpWJwUs1iM3Bd75emjczJJ2pKiwI+9HprSsQ22QVJPEQNAKmHlylA1KGrYEF6NV/7vEaVsM1ILFQfR4AOS2dfaS4LFmWKkV0+2Zh0ISouQTzLiwzBAP+bwc3tsRUkkM6agdLg6uIEJSA5BZ6ggMSGDc3vaMdG+GQ1Rm2oOGdyzuVEi9HNR4axWlIcJKQdKuFHlRrvf7Rukbv8AaBSllYDEN2QaMGer1NxkIvXsBQ2FQXhuB2+prpyiFhsKL9xbmEviUOI1Fi2jHkOUGgsEs4cXGnWKtlmApF++4684uaOhIsrnoKksFFPMXiK5Sy7TGv8AlToW8Hfu8bjEFzUi5A6loYDqlvme4+gYp2lSSkghRb9Knyswfwi4VF75vAfee1qQWKgXdgzuM34ad0JugBM2a+IJriJZxXocTcrgmNq0rSB2VAlyQ7vmSHa31MR2JIJqOhuOQAy8o1z1hiH7JBYaPenKJUPi35Enb3KhJQpJxrqfzBQo3RjakZ5+7sKCQScQ/NhtoWAcdKxowguaDXP+CWimZsSQkKAAcNklydcz06xzymvJq8NUYChKhXCQxYYS4pp1GTxZs5BSEhmf8wKS/IAPbVqRbKkpCQkCt3SGGVc8oggtiHE3Ox5AMfIRo41FUZ4co3TQytnLEOXGY7qB7eOUZEpCFPxNliB5PXLqI2zDQuCxZzcCz4iXw97RBGzBQxFiA4YNXIAV73+sLDUpS+T2HiUrjE2rnPr4gRUqayhkfFxTU84xzZcyWkhJDJ+YFh1cU84qShwFmxORV1Joz9T+0b3XJyuLNcxRUCGJJUKjpYuaDviMmQDMtiOhAJLCorlaH9m4cKZjcsbVcqIBryeI7MEKUTTC9WKjxNRi7vc2hvgI8k5M8yVLSxXiqEk0vxOl2e3SCG6pcwzMU1DOKZHk4A5+UbJOzgsCACALP36HLnG5YAqR5PE0dK2Hmg4VMWLGpypeMn9USlxMl5sTQtUOQcwwNsjyjYVgXLdS0RSlJFGI5MRFAKUpweIG4ccqEHm7iLFWhmDRSuYrTMVqQ1ejGAAFtI+Mun5k104ZXrvjqe6OVnj4y7viT0tKvHUvHLh+fZrPhHNb0U001bjTTWkivrTpB1C7U76NAPeZ+KdMaPpJt615wfRaLwvtL2KfCKp8nE3EQxyz5Q8iUEhqdWv1i4QxjczETCxQjDmACqYTkEnV9P3gbt27a4kk5jAyWY9A/iYLCFABy/tpktwXSCTWzacQoekatnWmcliQVAcWIgkdG5/SC+1bCiYOJIOnLpAtewKkqUqWAAoAO9jqaMB/ES7sVDbIiaGTiBFQeIva4ULV5GCEvaCCArMfZ7u9ekc8vesxS2xEMDUB3rUMBUcxF+x7xwqZZF3okDxZvHrCU0xpbWdGhbjp6+hETeKdn2tKw6TF8WBTN2kC/wDHjATb9oGNyq3gDkFBqecdBAHfW7qhYfMPkAfr5xMheDPNnCrgF2Lmg7ucaZbkgkO2ZGTeLwJUGale421D9O6LJM6jWFCXBFxq2tI55NtfF8l5lFUzZOuVChfKg76GJrmAAORSuZL9Bm8ZJQIqa4jzLACrPXxjR+VkhNSM6E5s2RoO+JnSqK8ELNyzP7ZDku7FmsCCbtnURok8SgBlUANyapij2DjIChcMEn+67CorBPdWzukvZ2AFBTxf1SKhPP8AEpxS5W5rlSsICWcF60bm8BRsq0FvZpGgSo4ermovp3R02GjQG3hu5SlBQDqH5iUv9BHVH4kvcxJ2VEw41JHBSsxzfOnkQIp27ZsJwBOEOGJKeK9gDUW0tBjd+HAwSUkggkJwkkd1+sU7wWkpSXJqKUJTepvm0Z4kc25UaQJ3fsyS6XD5MSpxSgIOpArBdSZUrCQkAuEl8nD1emWUUbFu9I4/aEDKwNgS+IVi7aTjDDjOoDu4zsm3TOH4JVIKCawZn6MBbrSLJiqFrsW8IxbDNPs8SsTgVBNf9NhrGlbG4fq2fW/dFoZCXNWEu2InJwCOlIu9oWcsD1ceNIimeB3RWhWYUqtWVkOhanWGI0PS4hlrybvp94SDTPviRtCGc3tJ+Muv5k01pK9d0dS3OOX2h/bLt2k9bSrR1FY5cPz7NZ8I5neg+KaPxprpSRTXTx6QcQq1vP7dIB70/FN+2jVrSb5Pf08FkrS7hgQWOIEOBpz5xWF9pexT4RpUDl68oZB8r69C0J0gizm1naJgevCOgzGU/KGOJ8m7/KICaS7CxzBH+YuAOcAEQTCryhxCgAhMUrIA61ygdvfbiiUSE1OuX8wUMYd7bMVopUira+NITBgHZ5YIDpwqLvZ7En/GUXjY0gipxdokCpLZgAtfpEJW0EAkhzmCwOYZiLWGlY0yU4iWI/to46lq1yZvCOTFWWWxUF8R9jnFDkJOHr5l82anKCUveaaOcJOSnH7V7owh3Y8ya5smluZ8BrGTajbiwFTUckVzPPJhChitOinFHRl8mfm8JSXu0Ns6GSA7+XllElpJsWPR47TMpOy0LACBG9dkOEnCARc5N1IctB4xRtskKSxA1rbrCaDk5cTxk1yL8gdDl0iMzaRiQlqsey+VA2oypGxEpFwwIzALk53qA3dGOYQ7MRhc1d+TGt45VJSe5o/jHYv2AY1FI4dQaKrQ8vDSOi2eWEDC46Fh0sBAXdhSHIxVALv1cmvmYLS5qSWBStRoTancCNI6VTdoyV1ua6xBMtjq+pMTlpYNGXaphCgAvCSKcGIWUBnfE3+kDOKGaADV27ntAnemyqPEASUux4nbPKsbZc5yAJoNqYamilVL5pb/AE/qjXMlhQYgHugYmrVHK7PjwuFKzDEKJHShBy5xLZNpINAAVEudGIvbOjQUmbnBU6SuXU2w4a3Ya86xBG7FoI7K7uSlIORHK4HeHiaIpkZm3FNThIBDhrOGcltXrlnGiRvFEy2EnR/oWY9RFU2aQAFliXdnHodIyTt3AqxBWHFZqUowe5uDUQnLouPO4WTMSKcIUasa0+kaEKNGY9KBuXKMMnY1BJsFUzJdhlYjpGiRiDEhtQ5J5VJYRaGWYlYjTxdm1GUS9qWqw5u45VhzNo5oBdwR9bRUtqEFL5PmPWcAAPaB8Zbj8ya6UlR1Txyu0/jLu+JPS0q8dU0cuH59msuEcxvQ/FNbrTSjmkiuunh0gqZaVcJS6muHAGgxNQ2gXvT8VWmNGr2k29a84OoNovC+0vYp8IgqX4i1VW5kXhlpJKRQguTz6B4viHsg7tyzGmUbmYygRzGev8xZSGpEFSEkuw/0ip8IALAITQxtT94iQaVHh/MAEymGUiFDuIAOd3zsJBJTiqbOyR0LUMZdkmKBehe/FnnekEN9ryFCTehLZhjA+dIo/CKBi9TXk4vTT9uWbuVMefKqRqmLZX5iGIopRc2YpyY/mGkXbn2jGuwcfmxDnQAdW7oyy9lCigEKVhDkhJZzSuAVN/rHRSpKU2A8IWDh75ipMkS35SejfuYciK5qyBwpetaswzNeUVics/8ARuNcSWavjYf6uRjrINCkg93P6xXtSHSe/nDS0XdASRYsOegpl4xatLi3lAwOXRPDEdzkGtbvfKmrxm2mSNAbFw99Ws+XjG7eMliQWCSxtaujh+7WMqJaiQkYjV3wGo7jeg6Ujki4xdVuaSVtPwbEbMUS37RItWlaWNco0brmAOsipJe5Iq1zRnjejZAUMRk1rNppFuy7MEBnPeP4jeMKZm3bsmiuTd8SaFCLRoAjDtEPZJFkgdBEoAGWoC/7wNnbxCnCMrqZ/BjeN20odJYkdP5gJgAS4ahuWd9Rk8Y4smuAG9kAmzjVTt14i8WKSwJFTcP2XiC0hR1A5g91uecTmSktUkNa1D0Av9o5baJoIbBOxp0ILc8qViW0kOLoLnIVboX8IF7KgiZwBJzJNNA4oS94Px2wlasZlly1FAAId3Jfvy/eFtKArhUHNSDUdztS0az6pEJssG4B6j7xYznZoaaoZYk8P/dleu6OqjlZw+KtgAMScmNpVg0dXHLh8v2ay4RzG9B8Y0fjRXSkmnrUd5xJqOiv/bAPen4pv20MKsaSb5A+tWOIxUZmz8ucXhfaXsU+EWwoQhRuZiIh4o27bEypapinwpDlg5YaAXi1CwQCKg2ItAA8U7WhxYqYggA1fLwd+6LhCgAwTJdACmcWGr/lIu9+G+pGsaF7MFAO9rKYlzWvMeEXmETABy+3SXm8VC9auKBzRmGVAIQkFSgygQBkCVO+oADVtyiU1eGesgGlHu7t3gQW3YkXubk9fr1jmSbnYnuyW7dhwJ/44Tz5n+I3w0KOkYykAgg1BcEcjeKTsSNGzubuk66pB595i+FABTISlIwA9kW0EXQlQoAMW0bvKi+I500B0eFs26koIIJ8WHgAI2wonIrvyO2Iw7RX7WrMX6U8YkpTZE9IoRICGhCGxQAOYiqekKw4khXykh/C8Z53FNSiuHAVkAtiOJKQCRlemdNICS98bPNNVTJYbshTpJe+FINa3OSYOQOinKDFyANSzd70jDJ3ck9hXBlhZnzqmndA+XtUkpC8UxgqVLfGCylM+VcOJLka0jVsG8JM4JQlSgtYpU4wQkGqhw48JBIJ5GzQpRTA1T92ggtQ9H11gVO2dSC5BVc8ISSXu5MGtinFcpCjdSQT1avm8PtOyhYao5gxEoJoTQK3JsaisrVwsSAmlrBwLeMF17QEglQbLqeTQtlkYEtfmwBPXnFG857IOEOrIDXnQ0zi0qVD4RWdvIm4SzKZqg6uXFu8RvVA3duxUxrqs1zYO1Eh7UEb5mLJmhggBtI+Mun5k1yFJV/RvHUNHLbR+MvXEmmVpUdVHLh8v2ay4RzG8/xTVuNFKOaSKjPTw6P0Eu0AN5g+1UwfjR4tJtl6PNj6LReF9pexT4Q4hQhCjczOX/8A6LeSpaVTMJWUgpwISSVJ9obLDkMl8QzrSggjuXaFq4lBXEOyShkJLqAUAo8QLgm7qL2Dads3WFnEAAWWCWqcQqQXpW93izY93hFWTiOJyAQOIgmhJqcKXOeGIUXdjvY1wxhAwosQjaEoQjCeADltqlmXOUVDhWoEGwJaou7/AHg3IWqgTh5g4nys5YRsUhwaeucVDaQksdL5eLxKjTFRclJzL9zQlzG1roCYi5Z8ukOhb1Yjq0UMkIURUgG4B6w4S1g0ADqhgsOz10hzDvAAhCMMITwAPChiYTwAMc6Py/zEJKALJw+D/WLBCgAy/wDWP/C/+Q/aK5uwpbsKL34l2rS1uUWrpOCjQFBS+ThQIBOVCfCLVKpidh05wkMoShKEUlinzAgVYK4iC9OVWApC2GWjHiShCSQAcJqwJNAwo5qej2DSl7SFFkq8RF6ZgS2I+v36QxGfdn4KOhHgSI1xm2FBEpIIYtY3Dua86xoeBcAxRArBoFV5RMGE8AEJYLF/2/aJm0QnLZJOgiaoAOc2lXxl1/MmmtJUdQ/SOW2j8ZdB2k1ztKtHUxy4fn2ay8HM70HxjT86K6Uk09a+PQINI5/ej+1UBfEkgOWLJkmuhy8O69O/FM/s707X/HkfCFCcYylY5RbSoMknIDvLfQGEHzHnAf34ri+HYt2un6eY8YR32p/w7B+0e78vI+Ea68OyNOXQZJhPAU77VRpd7cX14ekP79U34ebdrOv6dQYNaHYZJBl4UBffig7y7fq6fp5wlb5W7CXVnqo//XkYNeHYZJdBpUKAMrfUxg6ASbHEeteGHO+VtVDh2ZxdyPl1g14dhkl0F9on4Qf2Z/OMGxSjMJUotisAbf3MKnlA6dtayScIATVnsKG+HSL0byUF0RQh2xZ2+X1SK1oVyRpyb4DqEACn+YnAT34ogNLvbi5P8sN77W54KAsz1e121+sTrw7L05dBuETAY77VX4dq9rJn+Xr4RFe+FlhgZwfzd3y+ng14dhpyDAUcwO4k/sInjjn/AHqtgWNbV5HLD18Imd5mroVQsePP/TzHjD1odiyS6DYXDKnQEG8al5ate2bN/byPhDjeVR8N3c1X0/S2fnBqw7DLLoLr2oNFB2snsgd5aBw3q1RKZ6drOuWHkfCLDvo1+GaX4un6eYh6uH2LJPoII2vIiJJ2sHzrX7QN97qqPZ5P2sq/pvQxTK29sPwyQbOrp+nmIWrDsMk+gudpJsD66wypq9AO+B6t9lvw+Xazt8usQVvWpJQqhBPHSgH6bVciHq4fYZJ9BL2yuR74Xt1g1A7j94G+8TbAqxss2J/tu4PSHG9nIOA1Ljj0H9tmrBq4fYskwiqav5fOH9uofl8IFq3oWPArJPbzBp+XW8WHfBr8Owc8WTP8sGrh9hkmEk7YM4tE14DjexdjLvbiytXh1+sVHeVimWQD+rv+X00LVh2PJPo6A2iEwqyA8T9oCp3ysYuB2LXzt8urRM77VX4dg/a/49fCFrw7K05GXaR8Zd+0muQ4ZV46po5ErKl4jTEQQm9B7MVLajLUR1rxlhO7LntRmXu2WoupLk3LmrU+ghvdEr5PM/eFCjpcV0ZWyPumV8nmfvD+6JXyeZ16w8KHlj0FsR3RK+TzP3hhumV8nmfvDwoWVdDbYhuiV8nmfvDe6JXyeZ+8PCgyroVsb3RKbseZ+8ON0Svk8z94UKG4roLYx3TK+S3M/eHO6JVeDzP3hQoMq6C2L3RK+TzP3he6JXyeZ+8KFCyrodsQ3RK+TzP3hDdEr5PM8ucKFDyroLYvdMr5MtT94YbplfJ5n7woUGVdCbY/uiV8nmfvDe6JXyeZ+8PCgyroVsQ3RK+TzP3he6JXyW5n7woUGVdDtje6JXyeZ+8I7olfJ5n7woUGVdBbHO6JXyeZ+8L3RK+S3M/eFCgyroVsXueV8nmfvDe6JXyeZ+8PCgyroduhe6JXyeZ+8L3RK+TzP3hQoMq6C2N7olfJ5n7wvdMr5PM/eHhQZV0CbG90yvk1zP3h/dEr5PM/eFChOK6Bti90yvkGtzlbOL3hQoKS4Cz/2Q=="/>
          <p:cNvSpPr>
            <a:spLocks noChangeAspect="1" noChangeArrowheads="1"/>
          </p:cNvSpPr>
          <p:nvPr/>
        </p:nvSpPr>
        <p:spPr bwMode="auto">
          <a:xfrm>
            <a:off x="0" y="-814388"/>
            <a:ext cx="2676525" cy="1704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lowchart: Connector 11"/>
          <p:cNvSpPr/>
          <p:nvPr/>
        </p:nvSpPr>
        <p:spPr>
          <a:xfrm>
            <a:off x="4114800" y="3200400"/>
            <a:ext cx="114300" cy="114300"/>
          </a:xfrm>
          <a:prstGeom prst="flowChartConnector">
            <a:avLst/>
          </a:prstGeom>
          <a:solidFill>
            <a:srgbClr val="FF7600"/>
          </a:solidFill>
          <a:ln>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p:cNvSpPr/>
          <p:nvPr/>
        </p:nvSpPr>
        <p:spPr>
          <a:xfrm>
            <a:off x="3124200" y="5029200"/>
            <a:ext cx="114300" cy="114300"/>
          </a:xfrm>
          <a:prstGeom prst="flowChartConnector">
            <a:avLst/>
          </a:prstGeom>
          <a:solidFill>
            <a:srgbClr val="FF7600"/>
          </a:solidFill>
          <a:ln>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p:cNvSpPr/>
          <p:nvPr/>
        </p:nvSpPr>
        <p:spPr>
          <a:xfrm>
            <a:off x="2933700" y="5295900"/>
            <a:ext cx="114300" cy="114300"/>
          </a:xfrm>
          <a:prstGeom prst="flowChartConnector">
            <a:avLst/>
          </a:prstGeom>
          <a:solidFill>
            <a:srgbClr val="FF7600"/>
          </a:solidFill>
          <a:ln>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p:cNvSpPr/>
          <p:nvPr/>
        </p:nvSpPr>
        <p:spPr>
          <a:xfrm>
            <a:off x="7772400" y="5238750"/>
            <a:ext cx="114300" cy="114300"/>
          </a:xfrm>
          <a:prstGeom prst="flowChartConnector">
            <a:avLst/>
          </a:prstGeom>
          <a:solidFill>
            <a:srgbClr val="FF7600"/>
          </a:solidFill>
          <a:ln>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p:cNvSpPr/>
          <p:nvPr/>
        </p:nvSpPr>
        <p:spPr>
          <a:xfrm>
            <a:off x="6096000" y="3908190"/>
            <a:ext cx="114300" cy="114300"/>
          </a:xfrm>
          <a:prstGeom prst="flowChartConnector">
            <a:avLst/>
          </a:prstGeom>
          <a:solidFill>
            <a:srgbClr val="FF7600"/>
          </a:solidFill>
          <a:ln>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p:cNvSpPr/>
          <p:nvPr/>
        </p:nvSpPr>
        <p:spPr>
          <a:xfrm>
            <a:off x="7162800" y="3548024"/>
            <a:ext cx="114300" cy="114300"/>
          </a:xfrm>
          <a:prstGeom prst="flowChartConnector">
            <a:avLst/>
          </a:prstGeom>
          <a:solidFill>
            <a:srgbClr val="FF7600"/>
          </a:solidFill>
          <a:ln>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lowchart: Connector 18"/>
          <p:cNvSpPr/>
          <p:nvPr/>
        </p:nvSpPr>
        <p:spPr>
          <a:xfrm>
            <a:off x="7391400" y="3547872"/>
            <a:ext cx="114300" cy="114300"/>
          </a:xfrm>
          <a:prstGeom prst="flowChartConnector">
            <a:avLst/>
          </a:prstGeom>
          <a:solidFill>
            <a:srgbClr val="FF7600"/>
          </a:solidFill>
          <a:ln>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utoShape 27"/>
          <p:cNvSpPr>
            <a:spLocks noChangeArrowheads="1"/>
          </p:cNvSpPr>
          <p:nvPr/>
        </p:nvSpPr>
        <p:spPr bwMode="auto">
          <a:xfrm>
            <a:off x="5183164" y="2463800"/>
            <a:ext cx="1909115" cy="603250"/>
          </a:xfrm>
          <a:prstGeom prst="wedgeRectCallout">
            <a:avLst>
              <a:gd name="adj1" fmla="val -92394"/>
              <a:gd name="adj2" fmla="val 110639"/>
            </a:avLst>
          </a:prstGeom>
          <a:solidFill>
            <a:srgbClr val="FF9900"/>
          </a:solidFill>
          <a:ln w="22225">
            <a:noFill/>
            <a:miter lim="800000"/>
            <a:headEnd/>
            <a:tailEnd/>
          </a:ln>
        </p:spPr>
        <p:txBody>
          <a:bodyPr/>
          <a:lstStyle/>
          <a:p>
            <a:pPr marL="0" marR="0" eaLnBrk="0" fontAlgn="base" hangingPunct="0">
              <a:spcBef>
                <a:spcPts val="0"/>
              </a:spcBef>
              <a:spcAft>
                <a:spcPts val="0"/>
              </a:spcAft>
            </a:pPr>
            <a:r>
              <a:rPr lang="bg-BG" sz="1600" dirty="0" smtClean="0">
                <a:solidFill>
                  <a:srgbClr val="20375C"/>
                </a:solidFill>
                <a:latin typeface="Verdana"/>
                <a:ea typeface="SimSun"/>
              </a:rPr>
              <a:t>Офис Европа/Африка</a:t>
            </a:r>
            <a:endParaRPr lang="en-US" sz="1200" dirty="0">
              <a:effectLst/>
              <a:latin typeface="Times New Roman"/>
              <a:ea typeface="SimSun"/>
            </a:endParaRPr>
          </a:p>
        </p:txBody>
      </p:sp>
      <p:sp>
        <p:nvSpPr>
          <p:cNvPr id="23" name="AutoShape 17"/>
          <p:cNvSpPr>
            <a:spLocks noChangeArrowheads="1"/>
          </p:cNvSpPr>
          <p:nvPr/>
        </p:nvSpPr>
        <p:spPr bwMode="auto">
          <a:xfrm>
            <a:off x="2628900" y="2257425"/>
            <a:ext cx="1584960" cy="603250"/>
          </a:xfrm>
          <a:prstGeom prst="wedgeRectCallout">
            <a:avLst>
              <a:gd name="adj1" fmla="val -67185"/>
              <a:gd name="adj2" fmla="val 159111"/>
            </a:avLst>
          </a:prstGeom>
          <a:solidFill>
            <a:srgbClr val="FF9900"/>
          </a:solidFill>
          <a:ln w="22225">
            <a:noFill/>
            <a:miter lim="800000"/>
            <a:headEnd/>
            <a:tailEnd/>
          </a:ln>
        </p:spPr>
        <p:txBody>
          <a:bodyPr/>
          <a:lstStyle/>
          <a:p>
            <a:pPr marL="0" marR="0" eaLnBrk="0" fontAlgn="base" hangingPunct="0">
              <a:spcBef>
                <a:spcPts val="0"/>
              </a:spcBef>
              <a:spcAft>
                <a:spcPts val="0"/>
              </a:spcAft>
            </a:pPr>
            <a:r>
              <a:rPr lang="bg-BG" sz="1600" dirty="0" smtClean="0">
                <a:solidFill>
                  <a:srgbClr val="20375C"/>
                </a:solidFill>
                <a:latin typeface="Verdana"/>
                <a:ea typeface="ヒラギノ角ゴ Pro W3"/>
                <a:cs typeface="ヒラギノ角ゴ Pro W3"/>
              </a:rPr>
              <a:t>Световна </a:t>
            </a:r>
          </a:p>
          <a:p>
            <a:pPr marL="0" marR="0" eaLnBrk="0" fontAlgn="base" hangingPunct="0">
              <a:spcBef>
                <a:spcPts val="0"/>
              </a:spcBef>
              <a:spcAft>
                <a:spcPts val="0"/>
              </a:spcAft>
            </a:pPr>
            <a:r>
              <a:rPr lang="bg-BG" sz="1600" kern="1200" dirty="0" smtClean="0">
                <a:solidFill>
                  <a:srgbClr val="20375C"/>
                </a:solidFill>
                <a:effectLst/>
                <a:latin typeface="Verdana"/>
                <a:ea typeface="ヒラギノ角ゴ Pro W3"/>
                <a:cs typeface="ヒラギノ角ゴ Pro W3"/>
              </a:rPr>
              <a:t>централа</a:t>
            </a:r>
            <a:endParaRPr lang="bg-BG" sz="1600" kern="1200" dirty="0">
              <a:solidFill>
                <a:srgbClr val="20375C"/>
              </a:solidFill>
              <a:effectLst/>
              <a:latin typeface="Verdana"/>
              <a:ea typeface="ヒラギノ角ゴ Pro W3"/>
              <a:cs typeface="ヒラギノ角ゴ Pro W3"/>
            </a:endParaRPr>
          </a:p>
          <a:p>
            <a:pPr marL="0" marR="0" eaLnBrk="0" fontAlgn="base" hangingPunct="0">
              <a:spcBef>
                <a:spcPts val="0"/>
              </a:spcBef>
              <a:spcAft>
                <a:spcPts val="0"/>
              </a:spcAft>
            </a:pPr>
            <a:r>
              <a:rPr lang="en-US" sz="2000" kern="1200" dirty="0" smtClean="0">
                <a:solidFill>
                  <a:srgbClr val="20375C"/>
                </a:solidFill>
                <a:effectLst/>
                <a:latin typeface="Verdana"/>
                <a:ea typeface="ヒラギノ角ゴ Pro W3"/>
                <a:cs typeface="ヒラギノ角ゴ Pro W3"/>
              </a:rPr>
              <a:t> </a:t>
            </a:r>
            <a:endParaRPr lang="en-US" sz="1200" dirty="0">
              <a:effectLst/>
              <a:latin typeface="Times New Roman"/>
              <a:ea typeface="SimSun"/>
            </a:endParaRPr>
          </a:p>
        </p:txBody>
      </p:sp>
      <p:sp>
        <p:nvSpPr>
          <p:cNvPr id="11" name="Flowchart: Connector 10"/>
          <p:cNvSpPr/>
          <p:nvPr/>
        </p:nvSpPr>
        <p:spPr>
          <a:xfrm>
            <a:off x="4392613" y="3352800"/>
            <a:ext cx="114300" cy="114300"/>
          </a:xfrm>
          <a:prstGeom prst="flowChartConnector">
            <a:avLst/>
          </a:prstGeom>
          <a:solidFill>
            <a:srgbClr val="FF7600"/>
          </a:solidFill>
          <a:ln>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p:cNvSpPr/>
          <p:nvPr/>
        </p:nvSpPr>
        <p:spPr>
          <a:xfrm>
            <a:off x="2209800" y="3505200"/>
            <a:ext cx="114300" cy="114300"/>
          </a:xfrm>
          <a:prstGeom prst="flowChartConnector">
            <a:avLst/>
          </a:prstGeom>
          <a:solidFill>
            <a:srgbClr val="FF7600"/>
          </a:solidFill>
          <a:ln>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bg-BG" sz="2000" b="1" dirty="0" smtClean="0"/>
              <a:t>ПЕРСОНАЛ НА РОТАРИ,КОЙТО ВИ ОБСЛУЖВА</a:t>
            </a:r>
            <a:endParaRPr lang="en-US" sz="2000" b="1" dirty="0"/>
          </a:p>
        </p:txBody>
      </p:sp>
    </p:spTree>
    <p:extLst>
      <p:ext uri="{BB962C8B-B14F-4D97-AF65-F5344CB8AC3E}">
        <p14:creationId xmlns:p14="http://schemas.microsoft.com/office/powerpoint/2010/main" val="2065138040"/>
      </p:ext>
    </p:extLst>
  </p:cSld>
  <p:clrMapOvr>
    <a:masterClrMapping/>
  </p:clrMapOvr>
  <p:transition spd="slow" advClick="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5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000" fill="hold"/>
                                        <p:tgtEl>
                                          <p:spTgt spid="13"/>
                                        </p:tgtEl>
                                        <p:attrNameLst>
                                          <p:attrName>ppt_x</p:attrName>
                                        </p:attrNameLst>
                                      </p:cBhvr>
                                      <p:tavLst>
                                        <p:tav tm="0">
                                          <p:val>
                                            <p:strVal val="#ppt_x"/>
                                          </p:val>
                                        </p:tav>
                                        <p:tav tm="100000">
                                          <p:val>
                                            <p:strVal val="#ppt_x"/>
                                          </p:val>
                                        </p:tav>
                                      </p:tavLst>
                                    </p:anim>
                                    <p:anim calcmode="lin" valueType="num">
                                      <p:cBhvr additive="base">
                                        <p:cTn id="27" dur="1000" fill="hold"/>
                                        <p:tgtEl>
                                          <p:spTgt spid="13"/>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ppt_x"/>
                                          </p:val>
                                        </p:tav>
                                        <p:tav tm="100000">
                                          <p:val>
                                            <p:strVal val="#ppt_x"/>
                                          </p:val>
                                        </p:tav>
                                      </p:tavLst>
                                    </p:anim>
                                    <p:anim calcmode="lin" valueType="num">
                                      <p:cBhvr additive="base">
                                        <p:cTn id="31" dur="1000" fill="hold"/>
                                        <p:tgtEl>
                                          <p:spTgt spid="14"/>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1000" fill="hold"/>
                                        <p:tgtEl>
                                          <p:spTgt spid="11"/>
                                        </p:tgtEl>
                                        <p:attrNameLst>
                                          <p:attrName>ppt_x</p:attrName>
                                        </p:attrNameLst>
                                      </p:cBhvr>
                                      <p:tavLst>
                                        <p:tav tm="0">
                                          <p:val>
                                            <p:strVal val="#ppt_x"/>
                                          </p:val>
                                        </p:tav>
                                        <p:tav tm="100000">
                                          <p:val>
                                            <p:strVal val="#ppt_x"/>
                                          </p:val>
                                        </p:tav>
                                      </p:tavLst>
                                    </p:anim>
                                    <p:anim calcmode="lin" valueType="num">
                                      <p:cBhvr additive="base">
                                        <p:cTn id="39" dur="1000" fill="hold"/>
                                        <p:tgtEl>
                                          <p:spTgt spid="11"/>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1000" fill="hold"/>
                                        <p:tgtEl>
                                          <p:spTgt spid="17"/>
                                        </p:tgtEl>
                                        <p:attrNameLst>
                                          <p:attrName>ppt_x</p:attrName>
                                        </p:attrNameLst>
                                      </p:cBhvr>
                                      <p:tavLst>
                                        <p:tav tm="0">
                                          <p:val>
                                            <p:strVal val="#ppt_x"/>
                                          </p:val>
                                        </p:tav>
                                        <p:tav tm="100000">
                                          <p:val>
                                            <p:strVal val="#ppt_x"/>
                                          </p:val>
                                        </p:tav>
                                      </p:tavLst>
                                    </p:anim>
                                    <p:anim calcmode="lin" valueType="num">
                                      <p:cBhvr additive="base">
                                        <p:cTn id="43" dur="1000" fill="hold"/>
                                        <p:tgtEl>
                                          <p:spTgt spid="17"/>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1000" fill="hold"/>
                                        <p:tgtEl>
                                          <p:spTgt spid="18"/>
                                        </p:tgtEl>
                                        <p:attrNameLst>
                                          <p:attrName>ppt_x</p:attrName>
                                        </p:attrNameLst>
                                      </p:cBhvr>
                                      <p:tavLst>
                                        <p:tav tm="0">
                                          <p:val>
                                            <p:strVal val="#ppt_x"/>
                                          </p:val>
                                        </p:tav>
                                        <p:tav tm="100000">
                                          <p:val>
                                            <p:strVal val="#ppt_x"/>
                                          </p:val>
                                        </p:tav>
                                      </p:tavLst>
                                    </p:anim>
                                    <p:anim calcmode="lin" valueType="num">
                                      <p:cBhvr additive="base">
                                        <p:cTn id="47" dur="1000" fill="hold"/>
                                        <p:tgtEl>
                                          <p:spTgt spid="18"/>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1000" fill="hold"/>
                                        <p:tgtEl>
                                          <p:spTgt spid="19"/>
                                        </p:tgtEl>
                                        <p:attrNameLst>
                                          <p:attrName>ppt_x</p:attrName>
                                        </p:attrNameLst>
                                      </p:cBhvr>
                                      <p:tavLst>
                                        <p:tav tm="0">
                                          <p:val>
                                            <p:strVal val="#ppt_x"/>
                                          </p:val>
                                        </p:tav>
                                        <p:tav tm="100000">
                                          <p:val>
                                            <p:strVal val="#ppt_x"/>
                                          </p:val>
                                        </p:tav>
                                      </p:tavLst>
                                    </p:anim>
                                    <p:anim calcmode="lin" valueType="num">
                                      <p:cBhvr additive="base">
                                        <p:cTn id="51" dur="1000" fill="hold"/>
                                        <p:tgtEl>
                                          <p:spTgt spid="19"/>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1000" fill="hold"/>
                                        <p:tgtEl>
                                          <p:spTgt spid="16"/>
                                        </p:tgtEl>
                                        <p:attrNameLst>
                                          <p:attrName>ppt_x</p:attrName>
                                        </p:attrNameLst>
                                      </p:cBhvr>
                                      <p:tavLst>
                                        <p:tav tm="0">
                                          <p:val>
                                            <p:strVal val="#ppt_x"/>
                                          </p:val>
                                        </p:tav>
                                        <p:tav tm="100000">
                                          <p:val>
                                            <p:strVal val="#ppt_x"/>
                                          </p:val>
                                        </p:tav>
                                      </p:tavLst>
                                    </p:anim>
                                    <p:anim calcmode="lin" valueType="num">
                                      <p:cBhvr additive="base">
                                        <p:cTn id="55"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4" grpId="0" animBg="1"/>
      <p:bldP spid="16" grpId="0" animBg="1"/>
      <p:bldP spid="17" grpId="0" animBg="1"/>
      <p:bldP spid="18" grpId="0" animBg="1"/>
      <p:bldP spid="19" grpId="0" animBg="1"/>
      <p:bldP spid="22" grpId="0" animBg="1"/>
      <p:bldP spid="23" grpId="0" animBg="1"/>
      <p:bldP spid="11"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5" y="1247775"/>
            <a:ext cx="6248400" cy="4902829"/>
          </a:xfrm>
          <a:prstGeom prst="rect">
            <a:avLst/>
          </a:prstGeom>
        </p:spPr>
      </p:pic>
      <p:sp>
        <p:nvSpPr>
          <p:cNvPr id="7" name="Title 1"/>
          <p:cNvSpPr>
            <a:spLocks noGrp="1"/>
          </p:cNvSpPr>
          <p:nvPr>
            <p:ph type="title"/>
          </p:nvPr>
        </p:nvSpPr>
        <p:spPr>
          <a:xfrm>
            <a:off x="381000" y="457200"/>
            <a:ext cx="8763000" cy="533400"/>
          </a:xfrm>
        </p:spPr>
        <p:txBody>
          <a:bodyPr/>
          <a:lstStyle/>
          <a:p>
            <a:r>
              <a:rPr lang="ru-RU" dirty="0"/>
              <a:t>МОЯТ РОТАРИ – УПРАВЛЕНИЕ – КЛУБНА АДМИНИСТРАЦИЯ</a:t>
            </a:r>
            <a:endParaRPr lang="fr-BE"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2975" y="1419225"/>
            <a:ext cx="3400426" cy="47290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939" y="1840979"/>
            <a:ext cx="5054931" cy="375452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1939" y="1831454"/>
            <a:ext cx="5504687" cy="4088574"/>
          </a:xfrm>
          <a:prstGeom prst="rect">
            <a:avLst/>
          </a:prstGeom>
        </p:spPr>
      </p:pic>
    </p:spTree>
    <p:extLst>
      <p:ext uri="{BB962C8B-B14F-4D97-AF65-F5344CB8AC3E}">
        <p14:creationId xmlns:p14="http://schemas.microsoft.com/office/powerpoint/2010/main" val="24881564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nodeType="afterEffect">
                                  <p:stCondLst>
                                    <p:cond delay="0"/>
                                  </p:stCondLst>
                                  <p:childTnLst>
                                    <p:anim calcmode="lin" valueType="num">
                                      <p:cBhvr additive="base">
                                        <p:cTn id="6" dur="2500"/>
                                        <p:tgtEl>
                                          <p:spTgt spid="9"/>
                                        </p:tgtEl>
                                        <p:attrNameLst>
                                          <p:attrName>ppt_x</p:attrName>
                                        </p:attrNameLst>
                                      </p:cBhvr>
                                      <p:tavLst>
                                        <p:tav tm="0">
                                          <p:val>
                                            <p:strVal val="ppt_x"/>
                                          </p:val>
                                        </p:tav>
                                        <p:tav tm="100000">
                                          <p:val>
                                            <p:strVal val="ppt_x"/>
                                          </p:val>
                                        </p:tav>
                                      </p:tavLst>
                                    </p:anim>
                                    <p:anim calcmode="lin" valueType="num">
                                      <p:cBhvr additive="base">
                                        <p:cTn id="7" dur="2500"/>
                                        <p:tgtEl>
                                          <p:spTgt spid="9"/>
                                        </p:tgtEl>
                                        <p:attrNameLst>
                                          <p:attrName>ppt_y</p:attrName>
                                        </p:attrNameLst>
                                      </p:cBhvr>
                                      <p:tavLst>
                                        <p:tav tm="0">
                                          <p:val>
                                            <p:strVal val="ppt_y"/>
                                          </p:val>
                                        </p:tav>
                                        <p:tav tm="100000">
                                          <p:val>
                                            <p:strVal val="0-ppt_h/2"/>
                                          </p:val>
                                        </p:tav>
                                      </p:tavLst>
                                    </p:anim>
                                    <p:set>
                                      <p:cBhvr>
                                        <p:cTn id="8" dur="1" fill="hold">
                                          <p:stCondLst>
                                            <p:cond delay="2499"/>
                                          </p:stCondLst>
                                        </p:cTn>
                                        <p:tgtEl>
                                          <p:spTgt spid="9"/>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750"/>
                                        <p:tgtEl>
                                          <p:spTgt spid="9"/>
                                        </p:tgtEl>
                                      </p:cBhvr>
                                    </p:animEffect>
                                    <p:set>
                                      <p:cBhvr>
                                        <p:cTn id="11" dur="1" fill="hold">
                                          <p:stCondLst>
                                            <p:cond delay="749"/>
                                          </p:stCondLst>
                                        </p:cTn>
                                        <p:tgtEl>
                                          <p:spTgt spid="9"/>
                                        </p:tgtEl>
                                        <p:attrNameLst>
                                          <p:attrName>style.visibility</p:attrName>
                                        </p:attrNameLst>
                                      </p:cBhvr>
                                      <p:to>
                                        <p:strVal val="hidden"/>
                                      </p:to>
                                    </p:set>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МОЯТ РОТАРИ – УПРАВЛЕНИЕ – </a:t>
            </a:r>
            <a:r>
              <a:rPr lang="ru-RU" dirty="0" smtClean="0"/>
              <a:t>ОТЧЕТИ</a:t>
            </a:r>
            <a:endParaRPr lang="fr-BE"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5209" y="1268760"/>
            <a:ext cx="7552390" cy="4871908"/>
          </a:xfrm>
          <a:prstGeom prst="rect">
            <a:avLst/>
          </a:prstGeom>
          <a:ln w="28575">
            <a:solidFill>
              <a:schemeClr val="tx1"/>
            </a:solidFill>
          </a:ln>
        </p:spPr>
      </p:pic>
      <p:sp>
        <p:nvSpPr>
          <p:cNvPr id="8" name="Rounded Rectangle 7"/>
          <p:cNvSpPr/>
          <p:nvPr/>
        </p:nvSpPr>
        <p:spPr>
          <a:xfrm>
            <a:off x="1038225" y="2924944"/>
            <a:ext cx="457200" cy="164592"/>
          </a:xfrm>
          <a:prstGeom prst="roundRect">
            <a:avLst/>
          </a:prstGeom>
          <a:noFill/>
          <a:ln w="4445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956342" y="1612898"/>
            <a:ext cx="631417" cy="288032"/>
          </a:xfrm>
          <a:prstGeom prst="roundRect">
            <a:avLst/>
          </a:prstGeom>
          <a:noFill/>
          <a:ln w="4445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85847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81000" y="457200"/>
            <a:ext cx="8763000" cy="533400"/>
          </a:xfrm>
        </p:spPr>
        <p:txBody>
          <a:bodyPr/>
          <a:lstStyle/>
          <a:p>
            <a:r>
              <a:rPr lang="fr-BE" dirty="0" smtClean="0"/>
              <a:t> </a:t>
            </a:r>
            <a:r>
              <a:rPr lang="ru-RU" dirty="0"/>
              <a:t>МОЯТ РОТАРИ – УПРАВЛЕНИЕ – </a:t>
            </a:r>
            <a:r>
              <a:rPr lang="ru-RU" dirty="0" smtClean="0"/>
              <a:t>ОТЧЕТИ</a:t>
            </a:r>
            <a:endParaRPr lang="fr-BE"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9109" y="1309257"/>
            <a:ext cx="6584464" cy="4732317"/>
          </a:xfrm>
          <a:prstGeom prst="rect">
            <a:avLst/>
          </a:prstGeom>
        </p:spPr>
      </p:pic>
      <p:sp>
        <p:nvSpPr>
          <p:cNvPr id="8" name="Rounded Rectangle 7"/>
          <p:cNvSpPr/>
          <p:nvPr/>
        </p:nvSpPr>
        <p:spPr>
          <a:xfrm>
            <a:off x="1295400" y="3112325"/>
            <a:ext cx="2209800" cy="240792"/>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Tree>
    <p:extLst>
      <p:ext uri="{BB962C8B-B14F-4D97-AF65-F5344CB8AC3E}">
        <p14:creationId xmlns:p14="http://schemas.microsoft.com/office/powerpoint/2010/main" val="400435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МОЯТ РОТАРИ – УПРАВЛЕНИЕ – </a:t>
            </a:r>
            <a:r>
              <a:rPr lang="ru-RU" dirty="0" smtClean="0"/>
              <a:t>МАГАЗИН</a:t>
            </a:r>
            <a:endParaRPr lang="fr-BE"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5209" y="1268760"/>
            <a:ext cx="7552390" cy="4871908"/>
          </a:xfrm>
          <a:prstGeom prst="rect">
            <a:avLst/>
          </a:prstGeom>
          <a:ln w="28575">
            <a:solidFill>
              <a:schemeClr val="tx1"/>
            </a:solidFill>
          </a:ln>
        </p:spPr>
      </p:pic>
      <p:sp>
        <p:nvSpPr>
          <p:cNvPr id="8" name="Rounded Rectangle 7"/>
          <p:cNvSpPr/>
          <p:nvPr/>
        </p:nvSpPr>
        <p:spPr>
          <a:xfrm>
            <a:off x="6386452" y="2455392"/>
            <a:ext cx="457200" cy="164592"/>
          </a:xfrm>
          <a:prstGeom prst="roundRect">
            <a:avLst/>
          </a:prstGeom>
          <a:noFill/>
          <a:ln w="4445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956342" y="1601531"/>
            <a:ext cx="631417" cy="307784"/>
          </a:xfrm>
          <a:prstGeom prst="roundRect">
            <a:avLst/>
          </a:prstGeom>
          <a:noFill/>
          <a:ln w="4445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5548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cap="all" dirty="0" smtClean="0"/>
              <a:t> </a:t>
            </a:r>
            <a:r>
              <a:rPr lang="ru-RU" cap="all" dirty="0"/>
              <a:t>МОЯТ РОТАРИ – УПРАВЛЕНИЕ – </a:t>
            </a:r>
            <a:r>
              <a:rPr lang="ru-RU" cap="all" dirty="0" smtClean="0"/>
              <a:t>МАГАЗИН</a:t>
            </a:r>
            <a:endParaRPr lang="fr-BE" cap="all" dirty="0"/>
          </a:p>
        </p:txBody>
      </p:sp>
      <p:pic>
        <p:nvPicPr>
          <p:cNvPr id="5" name="Content Placeholder 4"/>
          <p:cNvPicPr>
            <a:picLocks noGrp="1" noChangeAspect="1"/>
          </p:cNvPicPr>
          <p:nvPr>
            <p:ph idx="10"/>
          </p:nvPr>
        </p:nvPicPr>
        <p:blipFill rotWithShape="1">
          <a:blip r:embed="rId3" cstate="print">
            <a:extLst>
              <a:ext uri="{28A0092B-C50C-407E-A947-70E740481C1C}">
                <a14:useLocalDpi xmlns:a14="http://schemas.microsoft.com/office/drawing/2010/main"/>
              </a:ext>
            </a:extLst>
          </a:blip>
          <a:srcRect/>
          <a:stretch/>
        </p:blipFill>
        <p:spPr>
          <a:xfrm>
            <a:off x="464125" y="1268760"/>
            <a:ext cx="8264892" cy="4825655"/>
          </a:xfrm>
          <a:prstGeom prst="rect">
            <a:avLst/>
          </a:prstGeom>
          <a:ln w="38100">
            <a:solidFill>
              <a:schemeClr val="tx1"/>
            </a:solidFill>
          </a:ln>
        </p:spPr>
      </p:pic>
      <p:sp>
        <p:nvSpPr>
          <p:cNvPr id="6" name="Right Arrow 5"/>
          <p:cNvSpPr/>
          <p:nvPr/>
        </p:nvSpPr>
        <p:spPr>
          <a:xfrm rot="1105087">
            <a:off x="2266503" y="1626239"/>
            <a:ext cx="1016325" cy="381000"/>
          </a:xfrm>
          <a:prstGeom prst="rightArrow">
            <a:avLst/>
          </a:prstGeom>
          <a:solidFill>
            <a:srgbClr val="D91B5C"/>
          </a:solidFill>
          <a:ln>
            <a:solidFill>
              <a:srgbClr val="C00000"/>
            </a:solidFill>
          </a:ln>
          <a:scene3d>
            <a:camera prst="orthographicFront">
              <a:rot lat="0" lon="0" rev="1800000"/>
            </a:camera>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9826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СЕМИНАР ЗА ОБУЧЕНИЕ НА ЕЛЕКТ ПРЕЗИДЕНТИ</a:t>
            </a:r>
            <a:r>
              <a:rPr lang="de-CH" dirty="0" smtClean="0"/>
              <a:t> </a:t>
            </a:r>
            <a:r>
              <a:rPr lang="de-CH" dirty="0" smtClean="0"/>
              <a:t>2014</a:t>
            </a:r>
            <a:endParaRPr lang="en-US" dirty="0"/>
          </a:p>
        </p:txBody>
      </p:sp>
      <p:sp>
        <p:nvSpPr>
          <p:cNvPr id="3" name="Content Placeholder 2"/>
          <p:cNvSpPr>
            <a:spLocks noGrp="1"/>
          </p:cNvSpPr>
          <p:nvPr>
            <p:ph idx="1"/>
          </p:nvPr>
        </p:nvSpPr>
        <p:spPr>
          <a:xfrm>
            <a:off x="685800" y="1295400"/>
            <a:ext cx="8001000" cy="609600"/>
          </a:xfrm>
        </p:spPr>
        <p:txBody>
          <a:bodyPr/>
          <a:lstStyle/>
          <a:p>
            <a:pPr marL="52387"/>
            <a:r>
              <a:rPr lang="bg-BG" dirty="0" smtClean="0"/>
              <a:t>Цели на обучението</a:t>
            </a:r>
            <a:r>
              <a:rPr lang="en-US" dirty="0" smtClean="0"/>
              <a:t>:</a:t>
            </a:r>
            <a:endParaRPr lang="en-US" dirty="0">
              <a:solidFill>
                <a:srgbClr val="D91B5C"/>
              </a:solidFill>
            </a:endParaRPr>
          </a:p>
        </p:txBody>
      </p:sp>
      <p:sp>
        <p:nvSpPr>
          <p:cNvPr id="4" name="Content Placeholder 3"/>
          <p:cNvSpPr>
            <a:spLocks noGrp="1"/>
          </p:cNvSpPr>
          <p:nvPr>
            <p:ph idx="10"/>
          </p:nvPr>
        </p:nvSpPr>
        <p:spPr>
          <a:xfrm>
            <a:off x="971600" y="1916832"/>
            <a:ext cx="7787208" cy="4103712"/>
          </a:xfrm>
        </p:spPr>
        <p:txBody>
          <a:bodyPr/>
          <a:lstStyle/>
          <a:p>
            <a:pPr>
              <a:spcBef>
                <a:spcPts val="600"/>
              </a:spcBef>
              <a:spcAft>
                <a:spcPts val="600"/>
              </a:spcAft>
            </a:pPr>
            <a:r>
              <a:rPr lang="bg-BG" sz="2000" dirty="0" smtClean="0">
                <a:solidFill>
                  <a:schemeClr val="bg1">
                    <a:lumMod val="75000"/>
                  </a:schemeClr>
                </a:solidFill>
              </a:rPr>
              <a:t>Ръководство,секретариат и персонал на Ротари</a:t>
            </a:r>
            <a:endParaRPr lang="en-US" sz="2000" dirty="0">
              <a:solidFill>
                <a:schemeClr val="bg1">
                  <a:lumMod val="75000"/>
                </a:schemeClr>
              </a:solidFill>
            </a:endParaRPr>
          </a:p>
          <a:p>
            <a:pPr>
              <a:spcBef>
                <a:spcPts val="600"/>
              </a:spcBef>
              <a:spcAft>
                <a:spcPts val="600"/>
              </a:spcAft>
            </a:pPr>
            <a:r>
              <a:rPr lang="bg-BG" sz="2000" dirty="0" smtClean="0">
                <a:solidFill>
                  <a:schemeClr val="bg1">
                    <a:lumMod val="75000"/>
                  </a:schemeClr>
                </a:solidFill>
              </a:rPr>
              <a:t>Нашият нов уебсайт </a:t>
            </a:r>
            <a:r>
              <a:rPr lang="en-US" sz="2000" dirty="0" smtClean="0">
                <a:solidFill>
                  <a:schemeClr val="bg1">
                    <a:lumMod val="75000"/>
                  </a:schemeClr>
                </a:solidFill>
              </a:rPr>
              <a:t> </a:t>
            </a:r>
            <a:r>
              <a:rPr lang="en-US" sz="2000" dirty="0">
                <a:solidFill>
                  <a:schemeClr val="bg1">
                    <a:lumMod val="75000"/>
                  </a:schemeClr>
                </a:solidFill>
                <a:hlinkClick r:id="rId3"/>
              </a:rPr>
              <a:t>www.rotary.org</a:t>
            </a:r>
            <a:endParaRPr lang="en-US" sz="2000" dirty="0">
              <a:solidFill>
                <a:schemeClr val="bg1">
                  <a:lumMod val="75000"/>
                </a:schemeClr>
              </a:solidFill>
            </a:endParaRPr>
          </a:p>
          <a:p>
            <a:pPr lvl="1">
              <a:spcBef>
                <a:spcPts val="600"/>
              </a:spcBef>
              <a:spcAft>
                <a:spcPts val="600"/>
              </a:spcAft>
            </a:pPr>
            <a:r>
              <a:rPr lang="bg-BG" b="1" dirty="0" smtClean="0">
                <a:solidFill>
                  <a:schemeClr val="bg1">
                    <a:lumMod val="75000"/>
                  </a:schemeClr>
                </a:solidFill>
              </a:rPr>
              <a:t>Моят Ротари </a:t>
            </a:r>
            <a:endParaRPr lang="en-US" b="1" dirty="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Предприемане на действие </a:t>
            </a:r>
            <a:endParaRPr lang="de-CH" sz="2000" b="1" dirty="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Обучение и референции </a:t>
            </a:r>
            <a:endParaRPr lang="de-CH" sz="2000" b="1" dirty="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Управление</a:t>
            </a:r>
            <a:endParaRPr lang="de-CH" sz="2000" b="1" dirty="0">
              <a:solidFill>
                <a:schemeClr val="bg1">
                  <a:lumMod val="75000"/>
                </a:schemeClr>
              </a:solidFill>
            </a:endParaRPr>
          </a:p>
          <a:p>
            <a:pPr marL="765175" lvl="1">
              <a:spcBef>
                <a:spcPts val="600"/>
              </a:spcBef>
              <a:spcAft>
                <a:spcPts val="600"/>
              </a:spcAft>
            </a:pPr>
            <a:r>
              <a:rPr lang="bg-BG" b="1" dirty="0" smtClean="0"/>
              <a:t>Ротари клуб централ</a:t>
            </a:r>
            <a:endParaRPr lang="de-CH" b="1" dirty="0"/>
          </a:p>
          <a:p>
            <a:pPr marL="342900" lvl="1" indent="-290513">
              <a:spcBef>
                <a:spcPts val="600"/>
              </a:spcBef>
              <a:spcAft>
                <a:spcPts val="600"/>
              </a:spcAft>
              <a:buFont typeface="Arial" pitchFamily="34" charset="0"/>
              <a:buChar char="•"/>
            </a:pPr>
            <a:r>
              <a:rPr lang="bg-BG" b="1" dirty="0" smtClean="0">
                <a:solidFill>
                  <a:schemeClr val="bg1">
                    <a:lumMod val="75000"/>
                  </a:schemeClr>
                </a:solidFill>
              </a:rPr>
              <a:t>Полугодицен отчет (</a:t>
            </a:r>
            <a:r>
              <a:rPr lang="en-US" b="1" dirty="0" smtClean="0">
                <a:solidFill>
                  <a:schemeClr val="bg1">
                    <a:lumMod val="75000"/>
                  </a:schemeClr>
                </a:solidFill>
              </a:rPr>
              <a:t>SAR</a:t>
            </a:r>
            <a:r>
              <a:rPr lang="bg-BG" b="1" dirty="0" smtClean="0">
                <a:solidFill>
                  <a:schemeClr val="bg1">
                    <a:lumMod val="75000"/>
                  </a:schemeClr>
                </a:solidFill>
              </a:rPr>
              <a:t>)</a:t>
            </a:r>
            <a:endParaRPr lang="en-US" b="1" dirty="0">
              <a:solidFill>
                <a:schemeClr val="bg1">
                  <a:lumMod val="75000"/>
                </a:schemeClr>
              </a:solidFill>
            </a:endParaRPr>
          </a:p>
          <a:p>
            <a:pPr marL="342900" lvl="1" indent="-290513">
              <a:spcBef>
                <a:spcPts val="600"/>
              </a:spcBef>
              <a:spcAft>
                <a:spcPts val="600"/>
              </a:spcAft>
              <a:buFont typeface="Arial" pitchFamily="34" charset="0"/>
              <a:buChar char="•"/>
            </a:pPr>
            <a:r>
              <a:rPr lang="bg-BG" b="1" dirty="0" smtClean="0">
                <a:solidFill>
                  <a:schemeClr val="bg1">
                    <a:lumMod val="75000"/>
                  </a:schemeClr>
                </a:solidFill>
              </a:rPr>
              <a:t>Нашата нова визуална индентичност</a:t>
            </a:r>
            <a:endParaRPr lang="en-US" b="1" dirty="0">
              <a:solidFill>
                <a:schemeClr val="bg1">
                  <a:lumMod val="75000"/>
                </a:schemeClr>
              </a:solidFill>
            </a:endParaRPr>
          </a:p>
          <a:p>
            <a:pPr>
              <a:spcBef>
                <a:spcPts val="600"/>
              </a:spcBef>
              <a:spcAft>
                <a:spcPts val="600"/>
              </a:spcAft>
            </a:pPr>
            <a:endParaRPr lang="en-US" sz="2000" dirty="0" smtClean="0">
              <a:solidFill>
                <a:srgbClr val="675D58"/>
              </a:solidFill>
            </a:endParaRPr>
          </a:p>
          <a:p>
            <a:endParaRPr lang="en-US" dirty="0"/>
          </a:p>
        </p:txBody>
      </p:sp>
    </p:spTree>
    <p:extLst>
      <p:ext uri="{BB962C8B-B14F-4D97-AF65-F5344CB8AC3E}">
        <p14:creationId xmlns:p14="http://schemas.microsoft.com/office/powerpoint/2010/main" val="356027263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sp>
        <p:nvSpPr>
          <p:cNvPr id="24" name="Content Placeholder 4"/>
          <p:cNvSpPr>
            <a:spLocks noGrp="1"/>
          </p:cNvSpPr>
          <p:nvPr>
            <p:ph idx="1"/>
          </p:nvPr>
        </p:nvSpPr>
        <p:spPr>
          <a:xfrm>
            <a:off x="762000" y="1219200"/>
            <a:ext cx="8229600" cy="5090120"/>
          </a:xfrm>
          <a:prstGeom prst="rect">
            <a:avLst/>
          </a:prstGeom>
        </p:spPr>
        <p:txBody>
          <a:bodyPr>
            <a:normAutofit/>
          </a:bodyPr>
          <a:lstStyle/>
          <a:p>
            <a:pPr marL="0" marR="0" lvl="0" indent="0" defTabSz="914400" eaLnBrk="1" fontAlgn="auto" latinLnBrk="0" hangingPunct="1">
              <a:spcBef>
                <a:spcPts val="3600"/>
              </a:spcBef>
              <a:spcAft>
                <a:spcPts val="0"/>
              </a:spcAft>
              <a:buClrTx/>
              <a:buSzTx/>
              <a:buFontTx/>
              <a:buNone/>
              <a:tabLst/>
              <a:defRPr/>
            </a:pPr>
            <a:r>
              <a:rPr kumimoji="0" lang="en-US" sz="3600" b="0" i="0" u="none" strike="noStrike" kern="0" cap="none" spc="0" normalizeH="0" baseline="0" noProof="0" dirty="0" smtClean="0">
                <a:ln>
                  <a:noFill/>
                </a:ln>
                <a:solidFill>
                  <a:sysClr val="windowText" lastClr="000000"/>
                </a:solidFill>
                <a:effectLst/>
                <a:uLnTx/>
                <a:uFillTx/>
              </a:rPr>
              <a:t>	</a:t>
            </a:r>
            <a:r>
              <a:rPr lang="bg-BG" sz="2000" b="1" dirty="0" smtClean="0">
                <a:solidFill>
                  <a:srgbClr val="675D58"/>
                </a:solidFill>
              </a:rPr>
              <a:t>Централизира информцията</a:t>
            </a:r>
            <a:endParaRPr lang="en-US" sz="2000" b="1" dirty="0">
              <a:solidFill>
                <a:srgbClr val="675D58"/>
              </a:solidFill>
            </a:endParaRPr>
          </a:p>
          <a:p>
            <a:pPr marL="0" marR="0" lvl="0" indent="0" defTabSz="914400" eaLnBrk="1" fontAlgn="auto" latinLnBrk="0" hangingPunct="1">
              <a:spcBef>
                <a:spcPts val="3600"/>
              </a:spcBef>
              <a:spcAft>
                <a:spcPts val="0"/>
              </a:spcAft>
              <a:buClrTx/>
              <a:buSzTx/>
              <a:buFontTx/>
              <a:buNone/>
              <a:tabLst/>
              <a:defRPr/>
            </a:pPr>
            <a:r>
              <a:rPr lang="en-US" sz="2000" b="1" dirty="0">
                <a:solidFill>
                  <a:srgbClr val="675D58"/>
                </a:solidFill>
              </a:rPr>
              <a:t>	</a:t>
            </a:r>
            <a:r>
              <a:rPr lang="bg-BG" sz="2000" b="1" dirty="0" smtClean="0">
                <a:solidFill>
                  <a:srgbClr val="675D58"/>
                </a:solidFill>
              </a:rPr>
              <a:t>Елиминира формулярите на хартиен носител</a:t>
            </a:r>
            <a:endParaRPr lang="en-US" sz="2000" b="1" dirty="0">
              <a:solidFill>
                <a:srgbClr val="675D58"/>
              </a:solidFill>
            </a:endParaRPr>
          </a:p>
          <a:p>
            <a:pPr marL="0" marR="0" lvl="0" indent="0" defTabSz="914400" eaLnBrk="1" fontAlgn="auto" latinLnBrk="0" hangingPunct="1">
              <a:spcBef>
                <a:spcPts val="3600"/>
              </a:spcBef>
              <a:spcAft>
                <a:spcPts val="0"/>
              </a:spcAft>
              <a:buClrTx/>
              <a:buSzTx/>
              <a:buFontTx/>
              <a:buNone/>
              <a:tabLst/>
              <a:defRPr/>
            </a:pPr>
            <a:r>
              <a:rPr lang="en-US" sz="2000" b="1" dirty="0">
                <a:solidFill>
                  <a:srgbClr val="675D58"/>
                </a:solidFill>
              </a:rPr>
              <a:t>	</a:t>
            </a:r>
            <a:r>
              <a:rPr lang="bg-BG" sz="2000" b="1" dirty="0" smtClean="0">
                <a:solidFill>
                  <a:srgbClr val="675D58"/>
                </a:solidFill>
              </a:rPr>
              <a:t>Насърчава последователност в ръководството</a:t>
            </a:r>
            <a:endParaRPr lang="en-US" sz="2000" b="1" dirty="0">
              <a:solidFill>
                <a:srgbClr val="675D58"/>
              </a:solidFill>
            </a:endParaRPr>
          </a:p>
          <a:p>
            <a:pPr marL="0" marR="0" lvl="0" indent="0" defTabSz="914400" eaLnBrk="1" fontAlgn="auto" latinLnBrk="0" hangingPunct="1">
              <a:spcBef>
                <a:spcPts val="3600"/>
              </a:spcBef>
              <a:spcAft>
                <a:spcPts val="0"/>
              </a:spcAft>
              <a:buClrTx/>
              <a:buSzTx/>
              <a:buFontTx/>
              <a:buNone/>
              <a:tabLst/>
              <a:defRPr/>
            </a:pPr>
            <a:r>
              <a:rPr lang="en-US" sz="2000" b="1" dirty="0">
                <a:solidFill>
                  <a:srgbClr val="675D58"/>
                </a:solidFill>
              </a:rPr>
              <a:t>	</a:t>
            </a:r>
            <a:r>
              <a:rPr lang="bg-BG" sz="2000" b="1" dirty="0" smtClean="0">
                <a:solidFill>
                  <a:srgbClr val="675D58"/>
                </a:solidFill>
              </a:rPr>
              <a:t>Прозволява на клубовете да проследяват своя напредък</a:t>
            </a:r>
            <a:endParaRPr lang="en-US" sz="2000" b="1" dirty="0">
              <a:solidFill>
                <a:srgbClr val="675D58"/>
              </a:solidFill>
            </a:endParaRPr>
          </a:p>
          <a:p>
            <a:pPr marL="0" marR="0" lvl="0" indent="0" defTabSz="914400" eaLnBrk="1" fontAlgn="auto" latinLnBrk="0" hangingPunct="1">
              <a:spcBef>
                <a:spcPts val="3600"/>
              </a:spcBef>
              <a:spcAft>
                <a:spcPts val="0"/>
              </a:spcAft>
              <a:buClrTx/>
              <a:buSzTx/>
              <a:buFontTx/>
              <a:buNone/>
              <a:tabLst/>
              <a:defRPr/>
            </a:pPr>
            <a:r>
              <a:rPr lang="en-US" sz="2000" b="1" dirty="0">
                <a:solidFill>
                  <a:srgbClr val="675D58"/>
                </a:solidFill>
              </a:rPr>
              <a:t>	</a:t>
            </a:r>
            <a:r>
              <a:rPr lang="bg-BG" sz="2000" b="1" dirty="0" smtClean="0">
                <a:solidFill>
                  <a:srgbClr val="675D58"/>
                </a:solidFill>
              </a:rPr>
              <a:t>Създава прозрачност</a:t>
            </a:r>
            <a:endParaRPr lang="en-US" sz="2000" b="1" dirty="0">
              <a:solidFill>
                <a:srgbClr val="675D58"/>
              </a:solidFill>
            </a:endParaRPr>
          </a:p>
          <a:p>
            <a:pPr marL="0" lvl="0" indent="0" defTabSz="914400">
              <a:spcBef>
                <a:spcPts val="3600"/>
              </a:spcBef>
              <a:buNone/>
              <a:defRPr/>
            </a:pPr>
            <a:r>
              <a:rPr lang="en-US" sz="2000" b="1" dirty="0">
                <a:solidFill>
                  <a:srgbClr val="675D58"/>
                </a:solidFill>
              </a:rPr>
              <a:t>	</a:t>
            </a:r>
            <a:r>
              <a:rPr lang="ru-RU" sz="2000" b="1" dirty="0">
                <a:solidFill>
                  <a:srgbClr val="675D58"/>
                </a:solidFill>
              </a:rPr>
              <a:t>Демонстрира важната работа, която Ротари клубовете изпълняват по цял свят </a:t>
            </a:r>
            <a:endParaRPr lang="en-US" sz="2000" b="1" dirty="0">
              <a:solidFill>
                <a:srgbClr val="675D58"/>
              </a:solidFill>
            </a:endParaRPr>
          </a:p>
        </p:txBody>
      </p:sp>
      <p:pic>
        <p:nvPicPr>
          <p:cNvPr id="2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6661" y="1295400"/>
            <a:ext cx="93345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565" y="2038704"/>
            <a:ext cx="8763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9558" y="2802920"/>
            <a:ext cx="8572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8278" y="3489225"/>
            <a:ext cx="90487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2045" y="4381500"/>
            <a:ext cx="9525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8835" y="5029200"/>
            <a:ext cx="1049102"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924314"/>
      </p:ext>
    </p:extLst>
  </p:cSld>
  <p:clrMapOvr>
    <a:masterClrMapping/>
  </p:clrMapOvr>
  <p:transition spd="slow" advClick="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fade">
                                      <p:cBhvr>
                                        <p:cTn id="32"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68287" y="1096702"/>
            <a:ext cx="6691305" cy="5018478"/>
            <a:chOff x="1268287" y="1096702"/>
            <a:chExt cx="6691305" cy="5018478"/>
          </a:xfrm>
        </p:grpSpPr>
        <p:pic>
          <p:nvPicPr>
            <p:cNvPr id="12"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68287" y="1096702"/>
              <a:ext cx="6691305" cy="5018478"/>
            </a:xfrm>
            <a:prstGeom prst="rect">
              <a:avLst/>
            </a:prstGeom>
            <a:noFill/>
            <a:ln w="38100">
              <a:solidFill>
                <a:srgbClr val="958D8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828800" y="5628752"/>
              <a:ext cx="993908" cy="428809"/>
              <a:chOff x="1928918" y="4445214"/>
              <a:chExt cx="993908" cy="428809"/>
            </a:xfrm>
          </p:grpSpPr>
          <p:sp>
            <p:nvSpPr>
              <p:cNvPr id="28" name="Rectangle 27"/>
              <p:cNvSpPr/>
              <p:nvPr/>
            </p:nvSpPr>
            <p:spPr>
              <a:xfrm>
                <a:off x="1932226" y="4445214"/>
                <a:ext cx="990600" cy="119175"/>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928918" y="4754848"/>
                <a:ext cx="990600" cy="119175"/>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7" name="Rounded Rectangle 26"/>
          <p:cNvSpPr/>
          <p:nvPr/>
        </p:nvSpPr>
        <p:spPr>
          <a:xfrm>
            <a:off x="1749810" y="5107180"/>
            <a:ext cx="1764000" cy="1008000"/>
          </a:xfrm>
          <a:prstGeom prst="roundRect">
            <a:avLst>
              <a:gd name="adj" fmla="val 2802"/>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1546646" y="1105721"/>
            <a:ext cx="1981200" cy="5004000"/>
            <a:chOff x="8340359" y="1067304"/>
            <a:chExt cx="1981200" cy="5097900"/>
          </a:xfrm>
        </p:grpSpPr>
        <p:pic>
          <p:nvPicPr>
            <p:cNvPr id="1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0359" y="1067304"/>
              <a:ext cx="1981200" cy="5097900"/>
            </a:xfrm>
            <a:prstGeom prst="rect">
              <a:avLst/>
            </a:prstGeom>
            <a:noFill/>
            <a:ln w="38100">
              <a:solidFill>
                <a:srgbClr val="D91B5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473709" y="1632718"/>
              <a:ext cx="4191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479217" y="1944317"/>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473709" y="2247871"/>
              <a:ext cx="1600200" cy="235424"/>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473598" y="3294664"/>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8473598" y="3614774"/>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8473598" y="2680722"/>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8473598" y="2971800"/>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spTree>
    <p:extLst>
      <p:ext uri="{BB962C8B-B14F-4D97-AF65-F5344CB8AC3E}">
        <p14:creationId xmlns:p14="http://schemas.microsoft.com/office/powerpoint/2010/main" val="20566179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68287" y="1096702"/>
            <a:ext cx="6691305" cy="5018478"/>
            <a:chOff x="1268287" y="1096702"/>
            <a:chExt cx="6691305" cy="5018478"/>
          </a:xfrm>
        </p:grpSpPr>
        <p:pic>
          <p:nvPicPr>
            <p:cNvPr id="12"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68287" y="1096702"/>
              <a:ext cx="6691305" cy="5018478"/>
            </a:xfrm>
            <a:prstGeom prst="rect">
              <a:avLst/>
            </a:prstGeom>
            <a:noFill/>
            <a:ln w="38100">
              <a:solidFill>
                <a:srgbClr val="958D8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828800" y="5628752"/>
              <a:ext cx="993908" cy="428809"/>
              <a:chOff x="1928918" y="4445214"/>
              <a:chExt cx="993908" cy="428809"/>
            </a:xfrm>
          </p:grpSpPr>
          <p:sp>
            <p:nvSpPr>
              <p:cNvPr id="28" name="Rectangle 27"/>
              <p:cNvSpPr/>
              <p:nvPr/>
            </p:nvSpPr>
            <p:spPr>
              <a:xfrm>
                <a:off x="1932226" y="4445214"/>
                <a:ext cx="990600" cy="119175"/>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928918" y="4754848"/>
                <a:ext cx="990600" cy="119175"/>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9" name="Group 38"/>
          <p:cNvGrpSpPr/>
          <p:nvPr/>
        </p:nvGrpSpPr>
        <p:grpSpPr>
          <a:xfrm>
            <a:off x="1546646" y="1105721"/>
            <a:ext cx="1981200" cy="5004000"/>
            <a:chOff x="8340359" y="1067304"/>
            <a:chExt cx="1981200" cy="5097900"/>
          </a:xfrm>
        </p:grpSpPr>
        <p:pic>
          <p:nvPicPr>
            <p:cNvPr id="4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0359" y="1067304"/>
              <a:ext cx="1981200" cy="5097900"/>
            </a:xfrm>
            <a:prstGeom prst="rect">
              <a:avLst/>
            </a:prstGeom>
            <a:noFill/>
            <a:ln w="38100">
              <a:solidFill>
                <a:srgbClr val="958D8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8473709" y="1632718"/>
              <a:ext cx="4191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8479217" y="1944317"/>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8473709" y="2247871"/>
              <a:ext cx="1600200" cy="235424"/>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8473598" y="3294664"/>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8473598" y="3614774"/>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8473598" y="2680722"/>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8473598" y="2971800"/>
              <a:ext cx="990600" cy="121422"/>
            </a:xfrm>
            <a:prstGeom prst="rect">
              <a:avLst/>
            </a:prstGeom>
            <a:solidFill>
              <a:schemeClr val="bg1"/>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ounded Rectangle 25"/>
          <p:cNvSpPr/>
          <p:nvPr/>
        </p:nvSpPr>
        <p:spPr>
          <a:xfrm>
            <a:off x="1610820" y="5736315"/>
            <a:ext cx="1709698" cy="288650"/>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sp>
        <p:nvSpPr>
          <p:cNvPr id="23" name="Rounded Rectangle 22"/>
          <p:cNvSpPr/>
          <p:nvPr/>
        </p:nvSpPr>
        <p:spPr>
          <a:xfrm>
            <a:off x="5273566" y="1199790"/>
            <a:ext cx="485775" cy="228600"/>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5818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76400" y="1254449"/>
            <a:ext cx="5791200" cy="484155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2444277">
            <a:off x="2256104" y="2421514"/>
            <a:ext cx="762000" cy="304800"/>
          </a:xfrm>
          <a:prstGeom prst="rightArrow">
            <a:avLst/>
          </a:prstGeom>
          <a:solidFill>
            <a:srgbClr val="D91B5C"/>
          </a:solidFill>
          <a:ln>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sp>
        <p:nvSpPr>
          <p:cNvPr id="10" name="Rounded Rectangle 9"/>
          <p:cNvSpPr/>
          <p:nvPr/>
        </p:nvSpPr>
        <p:spPr>
          <a:xfrm>
            <a:off x="2915926" y="1285630"/>
            <a:ext cx="589274" cy="249721"/>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3574074" y="1285630"/>
            <a:ext cx="1455126" cy="249722"/>
            <a:chOff x="3574074" y="1285630"/>
            <a:chExt cx="1455126" cy="249722"/>
          </a:xfrm>
        </p:grpSpPr>
        <p:sp>
          <p:nvSpPr>
            <p:cNvPr id="19" name="Rounded Rectangle 18"/>
            <p:cNvSpPr/>
            <p:nvPr/>
          </p:nvSpPr>
          <p:spPr>
            <a:xfrm>
              <a:off x="3574074" y="1285631"/>
              <a:ext cx="487004" cy="249720"/>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4121788" y="1285630"/>
              <a:ext cx="907412" cy="249722"/>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78836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7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33600" y="1949196"/>
            <a:ext cx="6810375" cy="4451604"/>
            <a:chOff x="2133600" y="1949196"/>
            <a:chExt cx="6810375" cy="4451604"/>
          </a:xfrm>
        </p:grpSpPr>
        <p:sp>
          <p:nvSpPr>
            <p:cNvPr id="32" name="Oval 4"/>
            <p:cNvSpPr>
              <a:spLocks noChangeArrowheads="1"/>
            </p:cNvSpPr>
            <p:nvPr/>
          </p:nvSpPr>
          <p:spPr bwMode="auto">
            <a:xfrm>
              <a:off x="2133600" y="1949196"/>
              <a:ext cx="5278827" cy="4451604"/>
            </a:xfrm>
            <a:prstGeom prst="ellipse">
              <a:avLst/>
            </a:prstGeom>
            <a:solidFill>
              <a:srgbClr val="F7A81B"/>
            </a:solidFill>
            <a:ln w="9525">
              <a:solidFill>
                <a:schemeClr val="tx1"/>
              </a:solidFill>
              <a:round/>
              <a:headEnd/>
              <a:tailEnd/>
            </a:ln>
          </p:spPr>
          <p:txBody>
            <a:bodyPr wrap="none" anchor="ctr"/>
            <a:lstStyle/>
            <a:p>
              <a:endParaRPr lang="en-GB" sz="4400" dirty="0">
                <a:solidFill>
                  <a:schemeClr val="tx1"/>
                </a:solidFill>
              </a:endParaRPr>
            </a:p>
          </p:txBody>
        </p:sp>
        <p:sp>
          <p:nvSpPr>
            <p:cNvPr id="33" name="Oval 5"/>
            <p:cNvSpPr>
              <a:spLocks noChangeArrowheads="1"/>
            </p:cNvSpPr>
            <p:nvPr/>
          </p:nvSpPr>
          <p:spPr bwMode="auto">
            <a:xfrm>
              <a:off x="2770144" y="2776423"/>
              <a:ext cx="4007141" cy="3559881"/>
            </a:xfrm>
            <a:prstGeom prst="ellipse">
              <a:avLst/>
            </a:prstGeom>
            <a:solidFill>
              <a:srgbClr val="D91B5C"/>
            </a:solidFill>
            <a:ln w="9525">
              <a:solidFill>
                <a:schemeClr val="tx1"/>
              </a:solidFill>
              <a:round/>
              <a:headEnd/>
              <a:tailEnd/>
            </a:ln>
          </p:spPr>
          <p:txBody>
            <a:bodyPr wrap="none" anchor="ctr"/>
            <a:lstStyle/>
            <a:p>
              <a:endParaRPr lang="en-GB" sz="4400" dirty="0">
                <a:solidFill>
                  <a:schemeClr val="tx1"/>
                </a:solidFill>
              </a:endParaRPr>
            </a:p>
          </p:txBody>
        </p:sp>
        <p:sp>
          <p:nvSpPr>
            <p:cNvPr id="34" name="Oval 6"/>
            <p:cNvSpPr>
              <a:spLocks noChangeArrowheads="1"/>
            </p:cNvSpPr>
            <p:nvPr/>
          </p:nvSpPr>
          <p:spPr bwMode="auto">
            <a:xfrm>
              <a:off x="3214603" y="3504103"/>
              <a:ext cx="3139255" cy="2769108"/>
            </a:xfrm>
            <a:prstGeom prst="ellipse">
              <a:avLst/>
            </a:prstGeom>
            <a:solidFill>
              <a:srgbClr val="009999"/>
            </a:solidFill>
            <a:ln w="9525">
              <a:solidFill>
                <a:schemeClr val="tx1"/>
              </a:solidFill>
              <a:round/>
              <a:headEnd/>
              <a:tailEnd/>
            </a:ln>
          </p:spPr>
          <p:txBody>
            <a:bodyPr wrap="none" anchor="ctr"/>
            <a:lstStyle/>
            <a:p>
              <a:endParaRPr lang="en-GB" sz="4400" dirty="0">
                <a:solidFill>
                  <a:schemeClr val="tx1"/>
                </a:solidFill>
              </a:endParaRPr>
            </a:p>
          </p:txBody>
        </p:sp>
        <p:sp>
          <p:nvSpPr>
            <p:cNvPr id="35" name="Oval 7"/>
            <p:cNvSpPr>
              <a:spLocks noChangeArrowheads="1"/>
            </p:cNvSpPr>
            <p:nvPr/>
          </p:nvSpPr>
          <p:spPr bwMode="auto">
            <a:xfrm>
              <a:off x="3532875" y="4099987"/>
              <a:ext cx="2471865" cy="2110130"/>
            </a:xfrm>
            <a:prstGeom prst="ellipse">
              <a:avLst/>
            </a:prstGeom>
            <a:solidFill>
              <a:srgbClr val="01B4E7"/>
            </a:solidFill>
            <a:ln w="9525">
              <a:solidFill>
                <a:schemeClr val="tx1"/>
              </a:solidFill>
              <a:round/>
              <a:headEnd/>
              <a:tailEnd/>
            </a:ln>
          </p:spPr>
          <p:txBody>
            <a:bodyPr wrap="none" anchor="ctr"/>
            <a:lstStyle/>
            <a:p>
              <a:endParaRPr lang="en-GB" sz="4400" dirty="0">
                <a:solidFill>
                  <a:schemeClr val="tx1"/>
                </a:solidFill>
              </a:endParaRPr>
            </a:p>
          </p:txBody>
        </p:sp>
        <p:sp>
          <p:nvSpPr>
            <p:cNvPr id="36" name="Oval 8"/>
            <p:cNvSpPr>
              <a:spLocks noChangeArrowheads="1"/>
            </p:cNvSpPr>
            <p:nvPr/>
          </p:nvSpPr>
          <p:spPr bwMode="auto">
            <a:xfrm>
              <a:off x="3977334" y="4704923"/>
              <a:ext cx="1536678" cy="1383853"/>
            </a:xfrm>
            <a:prstGeom prst="ellipse">
              <a:avLst/>
            </a:prstGeom>
            <a:solidFill>
              <a:srgbClr val="C9DEE9"/>
            </a:solidFill>
            <a:ln w="9525">
              <a:solidFill>
                <a:schemeClr val="tx1"/>
              </a:solidFill>
              <a:round/>
              <a:headEnd/>
              <a:tailEnd/>
            </a:ln>
          </p:spPr>
          <p:txBody>
            <a:bodyPr wrap="none" anchor="ctr"/>
            <a:lstStyle/>
            <a:p>
              <a:endParaRPr lang="en-GB" sz="4400" dirty="0">
                <a:solidFill>
                  <a:schemeClr val="tx1"/>
                </a:solidFill>
              </a:endParaRPr>
            </a:p>
          </p:txBody>
        </p:sp>
        <p:sp>
          <p:nvSpPr>
            <p:cNvPr id="27" name="Text Box 9"/>
            <p:cNvSpPr txBox="1">
              <a:spLocks noChangeArrowheads="1"/>
            </p:cNvSpPr>
            <p:nvPr/>
          </p:nvSpPr>
          <p:spPr bwMode="auto">
            <a:xfrm>
              <a:off x="4297239" y="2205533"/>
              <a:ext cx="1016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pPr algn="ctr"/>
              <a:r>
                <a:rPr lang="en-US" b="1" i="0" dirty="0">
                  <a:solidFill>
                    <a:srgbClr val="003399"/>
                  </a:solidFill>
                  <a:latin typeface="Arial Narrow" pitchFamily="34" charset="0"/>
                  <a:cs typeface="Arial" pitchFamily="34" charset="0"/>
                </a:rPr>
                <a:t>9 </a:t>
              </a:r>
              <a:r>
                <a:rPr lang="bg-BG" b="1" dirty="0" smtClean="0">
                  <a:solidFill>
                    <a:srgbClr val="003399"/>
                  </a:solidFill>
                  <a:latin typeface="Arial Narrow" pitchFamily="34" charset="0"/>
                  <a:cs typeface="Arial" pitchFamily="34" charset="0"/>
                </a:rPr>
                <a:t>Зони</a:t>
              </a:r>
              <a:endParaRPr lang="fr-FR" b="1" i="0" dirty="0">
                <a:solidFill>
                  <a:srgbClr val="003399"/>
                </a:solidFill>
                <a:latin typeface="Arial Narrow" pitchFamily="34" charset="0"/>
                <a:cs typeface="Arial" pitchFamily="34" charset="0"/>
              </a:endParaRPr>
            </a:p>
          </p:txBody>
        </p:sp>
        <p:sp>
          <p:nvSpPr>
            <p:cNvPr id="28" name="Text Box 10"/>
            <p:cNvSpPr txBox="1">
              <a:spLocks noChangeArrowheads="1"/>
            </p:cNvSpPr>
            <p:nvPr/>
          </p:nvSpPr>
          <p:spPr bwMode="auto">
            <a:xfrm>
              <a:off x="3875320" y="2960013"/>
              <a:ext cx="1915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r>
                <a:rPr lang="fr-FR" b="1" dirty="0" smtClean="0">
                  <a:solidFill>
                    <a:srgbClr val="003399"/>
                  </a:solidFill>
                  <a:latin typeface="Arial Narrow" pitchFamily="34" charset="0"/>
                  <a:cs typeface="Arial" pitchFamily="34" charset="0"/>
                </a:rPr>
                <a:t>114</a:t>
              </a:r>
              <a:r>
                <a:rPr lang="fr-FR" b="1" i="0" dirty="0" smtClean="0">
                  <a:solidFill>
                    <a:srgbClr val="003399"/>
                  </a:solidFill>
                  <a:latin typeface="Arial Narrow" pitchFamily="34" charset="0"/>
                </a:rPr>
                <a:t> </a:t>
              </a:r>
              <a:r>
                <a:rPr lang="bg-BG" b="1" dirty="0" smtClean="0">
                  <a:solidFill>
                    <a:srgbClr val="003399"/>
                  </a:solidFill>
                  <a:latin typeface="Arial Narrow" pitchFamily="34" charset="0"/>
                  <a:cs typeface="Arial" pitchFamily="34" charset="0"/>
                </a:rPr>
                <a:t>Държави</a:t>
              </a:r>
              <a:endParaRPr lang="en-US" b="1" dirty="0">
                <a:solidFill>
                  <a:srgbClr val="003399"/>
                </a:solidFill>
                <a:latin typeface="Arial Narrow" pitchFamily="34" charset="0"/>
                <a:cs typeface="Arial" pitchFamily="34" charset="0"/>
              </a:endParaRPr>
            </a:p>
          </p:txBody>
        </p:sp>
        <p:sp>
          <p:nvSpPr>
            <p:cNvPr id="29" name="Text Box 11"/>
            <p:cNvSpPr txBox="1">
              <a:spLocks noChangeArrowheads="1"/>
            </p:cNvSpPr>
            <p:nvPr/>
          </p:nvSpPr>
          <p:spPr bwMode="auto">
            <a:xfrm>
              <a:off x="3959877" y="3621333"/>
              <a:ext cx="1978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r>
                <a:rPr lang="en-US" b="1" dirty="0" smtClean="0">
                  <a:solidFill>
                    <a:srgbClr val="003399"/>
                  </a:solidFill>
                  <a:latin typeface="Arial Narrow" pitchFamily="34" charset="0"/>
                  <a:cs typeface="Arial" pitchFamily="34" charset="0"/>
                </a:rPr>
                <a:t>126</a:t>
              </a:r>
              <a:r>
                <a:rPr lang="en-US" b="1" i="0" dirty="0" smtClean="0">
                  <a:solidFill>
                    <a:srgbClr val="003399"/>
                  </a:solidFill>
                  <a:latin typeface="Arial Narrow" pitchFamily="34" charset="0"/>
                </a:rPr>
                <a:t> </a:t>
              </a:r>
              <a:r>
                <a:rPr lang="bg-BG" b="1" dirty="0" smtClean="0">
                  <a:solidFill>
                    <a:srgbClr val="003399"/>
                  </a:solidFill>
                  <a:latin typeface="Arial Narrow" pitchFamily="34" charset="0"/>
                  <a:cs typeface="Arial" pitchFamily="34" charset="0"/>
                </a:rPr>
                <a:t>Дистрикта</a:t>
              </a:r>
              <a:endParaRPr lang="en-US" b="1" dirty="0">
                <a:solidFill>
                  <a:srgbClr val="003399"/>
                </a:solidFill>
                <a:latin typeface="Arial Narrow" pitchFamily="34" charset="0"/>
                <a:cs typeface="Arial" pitchFamily="34" charset="0"/>
              </a:endParaRPr>
            </a:p>
          </p:txBody>
        </p:sp>
        <p:sp>
          <p:nvSpPr>
            <p:cNvPr id="30" name="Text Box 12"/>
            <p:cNvSpPr txBox="1">
              <a:spLocks noChangeArrowheads="1"/>
            </p:cNvSpPr>
            <p:nvPr/>
          </p:nvSpPr>
          <p:spPr bwMode="auto">
            <a:xfrm>
              <a:off x="3995845" y="4245888"/>
              <a:ext cx="16417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r>
                <a:rPr lang="en-US" b="1" dirty="0" smtClean="0">
                  <a:solidFill>
                    <a:srgbClr val="003399"/>
                  </a:solidFill>
                  <a:latin typeface="Arial Narrow" pitchFamily="34" charset="0"/>
                  <a:cs typeface="Arial" pitchFamily="34" charset="0"/>
                </a:rPr>
                <a:t>8’288</a:t>
              </a:r>
              <a:r>
                <a:rPr lang="en-US" b="1" i="0" dirty="0" smtClean="0">
                  <a:solidFill>
                    <a:srgbClr val="003399"/>
                  </a:solidFill>
                  <a:latin typeface="Arial Narrow" pitchFamily="34" charset="0"/>
                </a:rPr>
                <a:t> </a:t>
              </a:r>
              <a:r>
                <a:rPr lang="bg-BG" b="1" dirty="0" smtClean="0">
                  <a:solidFill>
                    <a:srgbClr val="003399"/>
                  </a:solidFill>
                  <a:latin typeface="Arial Narrow" pitchFamily="34" charset="0"/>
                  <a:cs typeface="Arial" pitchFamily="34" charset="0"/>
                </a:rPr>
                <a:t>Клуба</a:t>
              </a:r>
              <a:endParaRPr lang="en-US" b="1" dirty="0">
                <a:solidFill>
                  <a:srgbClr val="003399"/>
                </a:solidFill>
                <a:latin typeface="Arial Narrow" pitchFamily="34" charset="0"/>
                <a:cs typeface="Arial" pitchFamily="34" charset="0"/>
              </a:endParaRPr>
            </a:p>
          </p:txBody>
        </p:sp>
        <p:sp>
          <p:nvSpPr>
            <p:cNvPr id="31" name="Text Box 13"/>
            <p:cNvSpPr txBox="1">
              <a:spLocks noChangeArrowheads="1"/>
            </p:cNvSpPr>
            <p:nvPr/>
          </p:nvSpPr>
          <p:spPr bwMode="auto">
            <a:xfrm>
              <a:off x="4114800" y="4958001"/>
              <a:ext cx="16850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r>
                <a:rPr lang="en-US" b="1" dirty="0">
                  <a:solidFill>
                    <a:schemeClr val="accent2"/>
                  </a:solidFill>
                  <a:latin typeface="Arial Narrow" pitchFamily="34" charset="0"/>
                </a:rPr>
                <a:t> </a:t>
              </a:r>
              <a:r>
                <a:rPr lang="en-US" b="1" dirty="0" smtClean="0">
                  <a:solidFill>
                    <a:srgbClr val="003399"/>
                  </a:solidFill>
                  <a:latin typeface="Arial Narrow" pitchFamily="34" charset="0"/>
                  <a:cs typeface="Arial" pitchFamily="34" charset="0"/>
                </a:rPr>
                <a:t>301’043</a:t>
              </a:r>
            </a:p>
            <a:p>
              <a:r>
                <a:rPr lang="bg-BG" b="1" dirty="0" smtClean="0">
                  <a:solidFill>
                    <a:srgbClr val="003399"/>
                  </a:solidFill>
                  <a:latin typeface="Arial Narrow" pitchFamily="34" charset="0"/>
                  <a:cs typeface="Arial" pitchFamily="34" charset="0"/>
                </a:rPr>
                <a:t>Ротарианци</a:t>
              </a:r>
              <a:endParaRPr lang="en-US" b="1" dirty="0">
                <a:solidFill>
                  <a:srgbClr val="003399"/>
                </a:solidFill>
                <a:latin typeface="Arial Narrow" pitchFamily="34" charset="0"/>
                <a:cs typeface="Arial" pitchFamily="34" charset="0"/>
              </a:endParaRPr>
            </a:p>
          </p:txBody>
        </p:sp>
        <p:sp>
          <p:nvSpPr>
            <p:cNvPr id="37" name="Text Box 2"/>
            <p:cNvSpPr txBox="1">
              <a:spLocks noChangeArrowheads="1"/>
            </p:cNvSpPr>
            <p:nvPr/>
          </p:nvSpPr>
          <p:spPr bwMode="auto">
            <a:xfrm>
              <a:off x="6705600" y="6019800"/>
              <a:ext cx="223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lgn="l" eaLnBrk="0" hangingPunct="0">
                <a:spcBef>
                  <a:spcPct val="0"/>
                </a:spcBef>
                <a:defRPr sz="2400">
                  <a:solidFill>
                    <a:schemeClr val="tx1"/>
                  </a:solidFill>
                  <a:latin typeface="Garamond" pitchFamily="18" charset="0"/>
                  <a:cs typeface="Arial" charset="0"/>
                </a:defRPr>
              </a:lvl1pPr>
              <a:lvl2pPr marL="742950" indent="-285750" algn="l" eaLnBrk="0" hangingPunct="0">
                <a:spcBef>
                  <a:spcPct val="0"/>
                </a:spcBef>
                <a:defRPr sz="2400">
                  <a:solidFill>
                    <a:schemeClr val="tx1"/>
                  </a:solidFill>
                  <a:latin typeface="Garamond" pitchFamily="18" charset="0"/>
                  <a:cs typeface="Arial" charset="0"/>
                </a:defRPr>
              </a:lvl2pPr>
              <a:lvl3pPr marL="1143000" indent="-228600" algn="l" eaLnBrk="0" hangingPunct="0">
                <a:spcBef>
                  <a:spcPct val="0"/>
                </a:spcBef>
                <a:defRPr sz="2400">
                  <a:solidFill>
                    <a:schemeClr val="tx1"/>
                  </a:solidFill>
                  <a:latin typeface="Garamond" pitchFamily="18" charset="0"/>
                  <a:cs typeface="Arial" charset="0"/>
                </a:defRPr>
              </a:lvl3pPr>
              <a:lvl4pPr marL="1600200" indent="-228600" algn="l" eaLnBrk="0" hangingPunct="0">
                <a:spcBef>
                  <a:spcPct val="0"/>
                </a:spcBef>
                <a:defRPr sz="2400">
                  <a:solidFill>
                    <a:schemeClr val="tx1"/>
                  </a:solidFill>
                  <a:latin typeface="Garamond" pitchFamily="18" charset="0"/>
                  <a:cs typeface="Arial" charset="0"/>
                </a:defRPr>
              </a:lvl4pPr>
              <a:lvl5pPr marL="2057400" indent="-228600" algn="l" eaLnBrk="0" hangingPunct="0">
                <a:spcBef>
                  <a:spcPct val="0"/>
                </a:spcBef>
                <a:defRPr sz="2400">
                  <a:solidFill>
                    <a:schemeClr val="tx1"/>
                  </a:solidFill>
                  <a:latin typeface="Garamond" pitchFamily="18" charset="0"/>
                  <a:cs typeface="Arial" charset="0"/>
                </a:defRPr>
              </a:lvl5pPr>
              <a:lvl6pPr marL="2514600" indent="-228600" eaLnBrk="0" fontAlgn="base" hangingPunct="0">
                <a:spcBef>
                  <a:spcPct val="0"/>
                </a:spcBef>
                <a:spcAft>
                  <a:spcPct val="0"/>
                </a:spcAft>
                <a:defRPr sz="2400">
                  <a:solidFill>
                    <a:schemeClr val="tx1"/>
                  </a:solidFill>
                  <a:latin typeface="Garamond" pitchFamily="18" charset="0"/>
                  <a:cs typeface="Arial" charset="0"/>
                </a:defRPr>
              </a:lvl6pPr>
              <a:lvl7pPr marL="2971800" indent="-228600" eaLnBrk="0" fontAlgn="base" hangingPunct="0">
                <a:spcBef>
                  <a:spcPct val="0"/>
                </a:spcBef>
                <a:spcAft>
                  <a:spcPct val="0"/>
                </a:spcAft>
                <a:defRPr sz="2400">
                  <a:solidFill>
                    <a:schemeClr val="tx1"/>
                  </a:solidFill>
                  <a:latin typeface="Garamond" pitchFamily="18" charset="0"/>
                  <a:cs typeface="Arial" charset="0"/>
                </a:defRPr>
              </a:lvl7pPr>
              <a:lvl8pPr marL="3429000" indent="-228600" eaLnBrk="0" fontAlgn="base" hangingPunct="0">
                <a:spcBef>
                  <a:spcPct val="0"/>
                </a:spcBef>
                <a:spcAft>
                  <a:spcPct val="0"/>
                </a:spcAft>
                <a:defRPr sz="2400">
                  <a:solidFill>
                    <a:schemeClr val="tx1"/>
                  </a:solidFill>
                  <a:latin typeface="Garamond" pitchFamily="18" charset="0"/>
                  <a:cs typeface="Arial" charset="0"/>
                </a:defRPr>
              </a:lvl8pPr>
              <a:lvl9pPr marL="3886200" indent="-228600" eaLnBrk="0" fontAlgn="base" hangingPunct="0">
                <a:spcBef>
                  <a:spcPct val="0"/>
                </a:spcBef>
                <a:spcAft>
                  <a:spcPct val="0"/>
                </a:spcAft>
                <a:defRPr sz="2400">
                  <a:solidFill>
                    <a:schemeClr val="tx1"/>
                  </a:solidFill>
                  <a:latin typeface="Garamond" pitchFamily="18" charset="0"/>
                  <a:cs typeface="Arial" charset="0"/>
                </a:defRPr>
              </a:lvl9pPr>
            </a:lstStyle>
            <a:p>
              <a:r>
                <a:rPr lang="bg-BG" sz="1800" b="1" dirty="0" smtClean="0">
                  <a:solidFill>
                    <a:srgbClr val="003399"/>
                  </a:solidFill>
                  <a:latin typeface="Arial" pitchFamily="34" charset="0"/>
                  <a:cs typeface="Arial" pitchFamily="34" charset="0"/>
                </a:rPr>
                <a:t>Към 1 юли</a:t>
              </a:r>
              <a:r>
                <a:rPr lang="en-GB" sz="1800" b="1" dirty="0" smtClean="0">
                  <a:solidFill>
                    <a:srgbClr val="003399"/>
                  </a:solidFill>
                  <a:latin typeface="Arial" pitchFamily="34" charset="0"/>
                  <a:cs typeface="Arial" pitchFamily="34" charset="0"/>
                </a:rPr>
                <a:t> </a:t>
              </a:r>
              <a:r>
                <a:rPr lang="en-GB" sz="1800" b="1" dirty="0" smtClean="0">
                  <a:solidFill>
                    <a:srgbClr val="003399"/>
                  </a:solidFill>
                  <a:latin typeface="Arial" pitchFamily="34" charset="0"/>
                  <a:cs typeface="Arial" pitchFamily="34" charset="0"/>
                </a:rPr>
                <a:t>2013</a:t>
              </a:r>
              <a:endParaRPr lang="en-GB" sz="1800" b="1" dirty="0">
                <a:solidFill>
                  <a:srgbClr val="003399"/>
                </a:solidFill>
                <a:latin typeface="Arial" pitchFamily="34" charset="0"/>
                <a:cs typeface="Arial" pitchFamily="34" charset="0"/>
              </a:endParaRPr>
            </a:p>
          </p:txBody>
        </p:sp>
      </p:grpSp>
      <p:sp>
        <p:nvSpPr>
          <p:cNvPr id="21" name="Content Placeholder 2"/>
          <p:cNvSpPr>
            <a:spLocks noGrp="1"/>
          </p:cNvSpPr>
          <p:nvPr>
            <p:ph idx="1"/>
          </p:nvPr>
        </p:nvSpPr>
        <p:spPr>
          <a:xfrm>
            <a:off x="685800" y="1219201"/>
            <a:ext cx="8001000" cy="685799"/>
          </a:xfrm>
        </p:spPr>
        <p:txBody>
          <a:bodyPr/>
          <a:lstStyle/>
          <a:p>
            <a:pPr marL="0" indent="0">
              <a:buNone/>
            </a:pPr>
            <a:r>
              <a:rPr lang="bg-BG" b="1" dirty="0" smtClean="0">
                <a:solidFill>
                  <a:srgbClr val="D91B5C"/>
                </a:solidFill>
              </a:rPr>
              <a:t>Регион Европа/Африка в цифри</a:t>
            </a:r>
            <a:endParaRPr lang="en-US" b="1" dirty="0">
              <a:solidFill>
                <a:srgbClr val="D91B5C"/>
              </a:solidFill>
            </a:endParaRPr>
          </a:p>
        </p:txBody>
      </p:sp>
      <p:sp>
        <p:nvSpPr>
          <p:cNvPr id="18" name="Title 3"/>
          <p:cNvSpPr>
            <a:spLocks noGrp="1"/>
          </p:cNvSpPr>
          <p:nvPr>
            <p:ph type="title"/>
          </p:nvPr>
        </p:nvSpPr>
        <p:spPr>
          <a:xfrm>
            <a:off x="381000" y="457200"/>
            <a:ext cx="8763000" cy="533400"/>
          </a:xfrm>
        </p:spPr>
        <p:txBody>
          <a:bodyPr/>
          <a:lstStyle/>
          <a:p>
            <a:r>
              <a:rPr lang="bg-BG" sz="2000" b="1" dirty="0" smtClean="0"/>
              <a:t>ПЕРСОНАЛ НА РОТАРИ,КОЙТО ВИ ОБСЛУЖВА</a:t>
            </a:r>
            <a:endParaRPr lang="en-US" sz="2000" b="1" dirty="0"/>
          </a:p>
        </p:txBody>
      </p:sp>
    </p:spTree>
    <p:extLst>
      <p:ext uri="{BB962C8B-B14F-4D97-AF65-F5344CB8AC3E}">
        <p14:creationId xmlns:p14="http://schemas.microsoft.com/office/powerpoint/2010/main" val="31510490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750"/>
                                        <p:tgtEl>
                                          <p:spTgt spid="21">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20094"/>
            <a:ext cx="8001000" cy="1143000"/>
          </a:xfrm>
        </p:spPr>
        <p:txBody>
          <a:bodyPr/>
          <a:lstStyle/>
          <a:p>
            <a:pPr marL="52387"/>
            <a:r>
              <a:rPr lang="bg-BG" dirty="0" smtClean="0"/>
              <a:t>Тенденции в членството</a:t>
            </a:r>
            <a:endParaRPr lang="de-CH" dirty="0">
              <a:solidFill>
                <a:srgbClr val="D91B5C"/>
              </a:solidFill>
            </a:endParaRPr>
          </a:p>
        </p:txBody>
      </p:sp>
      <p:sp>
        <p:nvSpPr>
          <p:cNvPr id="4" name="Content Placeholder 3"/>
          <p:cNvSpPr>
            <a:spLocks noGrp="1"/>
          </p:cNvSpPr>
          <p:nvPr>
            <p:ph idx="10"/>
          </p:nvPr>
        </p:nvSpPr>
        <p:spPr>
          <a:xfrm>
            <a:off x="914400" y="1905894"/>
            <a:ext cx="7772400" cy="3007279"/>
          </a:xfrm>
        </p:spPr>
        <p:txBody>
          <a:bodyPr/>
          <a:lstStyle/>
          <a:p>
            <a:pPr>
              <a:spcBef>
                <a:spcPts val="600"/>
              </a:spcBef>
              <a:spcAft>
                <a:spcPts val="600"/>
              </a:spcAft>
            </a:pPr>
            <a:r>
              <a:rPr lang="bg-BG" sz="1800" dirty="0" smtClean="0"/>
              <a:t>Начални и крайни дати</a:t>
            </a:r>
            <a:r>
              <a:rPr lang="en-US" sz="1800" dirty="0" smtClean="0"/>
              <a:t> </a:t>
            </a:r>
            <a:r>
              <a:rPr lang="en-US" sz="1800" dirty="0"/>
              <a:t>(5 </a:t>
            </a:r>
            <a:r>
              <a:rPr lang="bg-BG" sz="1800" dirty="0" smtClean="0"/>
              <a:t>годишна тенденция</a:t>
            </a:r>
            <a:r>
              <a:rPr lang="en-US" sz="1800" dirty="0" smtClean="0"/>
              <a:t>)</a:t>
            </a:r>
            <a:endParaRPr lang="en-US" sz="1800" dirty="0" smtClean="0"/>
          </a:p>
          <a:p>
            <a:pPr>
              <a:spcBef>
                <a:spcPts val="600"/>
              </a:spcBef>
              <a:spcAft>
                <a:spcPts val="600"/>
              </a:spcAft>
            </a:pPr>
            <a:r>
              <a:rPr lang="bg-BG" sz="1800" dirty="0" smtClean="0"/>
              <a:t>Пол</a:t>
            </a:r>
            <a:r>
              <a:rPr lang="en-US" sz="1800" dirty="0" smtClean="0"/>
              <a:t> </a:t>
            </a:r>
            <a:r>
              <a:rPr lang="en-US" sz="1800" dirty="0"/>
              <a:t>(3 </a:t>
            </a:r>
            <a:r>
              <a:rPr lang="bg-BG" sz="1800" dirty="0" smtClean="0"/>
              <a:t>годишна тенденция</a:t>
            </a:r>
            <a:r>
              <a:rPr lang="en-US" sz="1800" dirty="0" smtClean="0"/>
              <a:t>)</a:t>
            </a:r>
            <a:endParaRPr lang="en-US" sz="1800" dirty="0" smtClean="0"/>
          </a:p>
          <a:p>
            <a:pPr>
              <a:spcBef>
                <a:spcPts val="600"/>
              </a:spcBef>
              <a:spcAft>
                <a:spcPts val="600"/>
              </a:spcAft>
            </a:pPr>
            <a:r>
              <a:rPr lang="bg-BG" sz="1800" dirty="0" smtClean="0"/>
              <a:t>Възрастова тенденция</a:t>
            </a:r>
            <a:r>
              <a:rPr lang="en-US" sz="1800" dirty="0" smtClean="0"/>
              <a:t> </a:t>
            </a:r>
            <a:r>
              <a:rPr lang="en-US" sz="1800" dirty="0"/>
              <a:t>(3 </a:t>
            </a:r>
            <a:r>
              <a:rPr lang="bg-BG" sz="1800" dirty="0" smtClean="0"/>
              <a:t>годишна тенденция</a:t>
            </a:r>
            <a:r>
              <a:rPr lang="en-US" sz="1800" dirty="0" smtClean="0"/>
              <a:t>)</a:t>
            </a:r>
            <a:endParaRPr lang="en-US" sz="1800" dirty="0"/>
          </a:p>
          <a:p>
            <a:pPr marL="52387" indent="0">
              <a:spcBef>
                <a:spcPts val="600"/>
              </a:spcBef>
              <a:spcAft>
                <a:spcPts val="600"/>
              </a:spcAft>
              <a:buNone/>
            </a:pPr>
            <a:endParaRPr lang="de-CH" sz="1800" dirty="0" smtClean="0">
              <a:solidFill>
                <a:srgbClr val="675D58"/>
              </a:solidFill>
            </a:endParaRPr>
          </a:p>
          <a:p>
            <a:endParaRPr lang="en-US" sz="1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3581400"/>
            <a:ext cx="5562600" cy="2028825"/>
          </a:xfrm>
          <a:prstGeom prst="rect">
            <a:avLst/>
          </a:prstGeom>
          <a:noFill/>
          <a:ln w="38100">
            <a:solidFill>
              <a:srgbClr val="958D8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4950" y="3757612"/>
            <a:ext cx="5581650" cy="1676400"/>
          </a:xfrm>
          <a:prstGeom prst="rect">
            <a:avLst/>
          </a:prstGeom>
          <a:noFill/>
          <a:ln w="38100">
            <a:solidFill>
              <a:srgbClr val="958D8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90662" y="3429000"/>
            <a:ext cx="5610225" cy="2628900"/>
          </a:xfrm>
          <a:prstGeom prst="rect">
            <a:avLst/>
          </a:prstGeom>
          <a:noFill/>
          <a:ln w="38100">
            <a:solidFill>
              <a:srgbClr val="958D8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457200" y="457200"/>
            <a:ext cx="8686800" cy="487363"/>
          </a:xfrm>
        </p:spPr>
        <p:txBody>
          <a:bodyPr/>
          <a:lstStyle/>
          <a:p>
            <a:r>
              <a:rPr lang="bg-BG" dirty="0" smtClean="0">
                <a:solidFill>
                  <a:prstClr val="white"/>
                </a:solidFill>
              </a:rPr>
              <a:t>РОТАРИ КЛУБ ЦЕНТРАЛ</a:t>
            </a:r>
            <a:endParaRPr lang="en-US" sz="2400" dirty="0"/>
          </a:p>
        </p:txBody>
      </p:sp>
    </p:spTree>
    <p:extLst>
      <p:ext uri="{BB962C8B-B14F-4D97-AF65-F5344CB8AC3E}">
        <p14:creationId xmlns:p14="http://schemas.microsoft.com/office/powerpoint/2010/main" val="422738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75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25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750"/>
                                        <p:tgtEl>
                                          <p:spTgt spid="4">
                                            <p:txEl>
                                              <p:pRg st="1" end="1"/>
                                            </p:txEl>
                                          </p:spTgt>
                                        </p:tgtEl>
                                      </p:cBhvr>
                                    </p:animEffect>
                                  </p:childTnLst>
                                </p:cTn>
                              </p:par>
                              <p:par>
                                <p:cTn id="21" presetID="10" presetClass="exit" presetSubtype="0" fill="hold" nodeType="withEffect">
                                  <p:stCondLst>
                                    <p:cond delay="0"/>
                                  </p:stCondLst>
                                  <p:childTnLst>
                                    <p:animEffect transition="out" filter="fade">
                                      <p:cBhvr>
                                        <p:cTn id="22" dur="250"/>
                                        <p:tgtEl>
                                          <p:spTgt spid="5"/>
                                        </p:tgtEl>
                                      </p:cBhvr>
                                    </p:animEffect>
                                    <p:set>
                                      <p:cBhvr>
                                        <p:cTn id="23" dur="1" fill="hold">
                                          <p:stCondLst>
                                            <p:cond delay="249"/>
                                          </p:stCondLst>
                                        </p:cTn>
                                        <p:tgtEl>
                                          <p:spTgt spid="5"/>
                                        </p:tgtEl>
                                        <p:attrNameLst>
                                          <p:attrName>style.visibility</p:attrName>
                                        </p:attrNameLst>
                                      </p:cBhvr>
                                      <p:to>
                                        <p:strVal val="hidden"/>
                                      </p:to>
                                    </p:set>
                                  </p:childTnLst>
                                </p:cTn>
                              </p:par>
                              <p:par>
                                <p:cTn id="24" presetID="10" presetClass="entr" presetSubtype="0" fill="hold" nodeType="withEffect">
                                  <p:stCondLst>
                                    <p:cond delay="2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75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25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childTnLst>
                                </p:cTn>
                              </p:par>
                              <p:par>
                                <p:cTn id="32" presetID="10" presetClass="exit" presetSubtype="0" fill="hold" nodeType="withEffect">
                                  <p:stCondLst>
                                    <p:cond delay="0"/>
                                  </p:stCondLst>
                                  <p:childTnLst>
                                    <p:animEffect transition="out" filter="fade">
                                      <p:cBhvr>
                                        <p:cTn id="33" dur="250"/>
                                        <p:tgtEl>
                                          <p:spTgt spid="6"/>
                                        </p:tgtEl>
                                      </p:cBhvr>
                                    </p:animEffect>
                                    <p:set>
                                      <p:cBhvr>
                                        <p:cTn id="34" dur="1" fill="hold">
                                          <p:stCondLst>
                                            <p:cond delay="249"/>
                                          </p:stCondLst>
                                        </p:cTn>
                                        <p:tgtEl>
                                          <p:spTgt spid="6"/>
                                        </p:tgtEl>
                                        <p:attrNameLst>
                                          <p:attrName>style.visibility</p:attrName>
                                        </p:attrNameLst>
                                      </p:cBhvr>
                                      <p:to>
                                        <p:strVal val="hidden"/>
                                      </p:to>
                                    </p:set>
                                  </p:childTnLst>
                                </p:cTn>
                              </p:par>
                              <p:par>
                                <p:cTn id="35" presetID="10" presetClass="entr" presetSubtype="0" fill="hold" nodeType="withEffect">
                                  <p:stCondLst>
                                    <p:cond delay="25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75385"/>
            <a:ext cx="8001000" cy="1383030"/>
          </a:xfrm>
        </p:spPr>
        <p:txBody>
          <a:bodyPr/>
          <a:lstStyle/>
          <a:p>
            <a:pPr marL="52387"/>
            <a:r>
              <a:rPr lang="bg-BG" dirty="0" smtClean="0"/>
              <a:t>Вашият клуб</a:t>
            </a:r>
            <a:endParaRPr lang="de-CH" dirty="0">
              <a:solidFill>
                <a:srgbClr val="D91B5C"/>
              </a:solidFill>
            </a:endParaRPr>
          </a:p>
        </p:txBody>
      </p:sp>
      <p:sp>
        <p:nvSpPr>
          <p:cNvPr id="4" name="Content Placeholder 3"/>
          <p:cNvSpPr>
            <a:spLocks noGrp="1"/>
          </p:cNvSpPr>
          <p:nvPr>
            <p:ph idx="10"/>
          </p:nvPr>
        </p:nvSpPr>
        <p:spPr>
          <a:xfrm>
            <a:off x="914400" y="1789177"/>
            <a:ext cx="7772400" cy="2212848"/>
          </a:xfrm>
        </p:spPr>
        <p:txBody>
          <a:bodyPr/>
          <a:lstStyle/>
          <a:p>
            <a:pPr>
              <a:spcBef>
                <a:spcPts val="600"/>
              </a:spcBef>
              <a:spcAft>
                <a:spcPts val="600"/>
              </a:spcAft>
            </a:pPr>
            <a:r>
              <a:rPr lang="bg-BG" sz="1800" dirty="0" smtClean="0"/>
              <a:t>Запазване на членството</a:t>
            </a:r>
            <a:endParaRPr lang="en-US" sz="1800" dirty="0" smtClean="0"/>
          </a:p>
          <a:p>
            <a:pPr>
              <a:spcBef>
                <a:spcPts val="600"/>
              </a:spcBef>
              <a:spcAft>
                <a:spcPts val="600"/>
              </a:spcAft>
            </a:pPr>
            <a:r>
              <a:rPr lang="bg-BG" sz="1800" dirty="0" smtClean="0"/>
              <a:t>Ангажиране с Ротари</a:t>
            </a:r>
            <a:endParaRPr lang="en-US" sz="1800" dirty="0" smtClean="0"/>
          </a:p>
          <a:p>
            <a:pPr>
              <a:spcBef>
                <a:spcPts val="600"/>
              </a:spcBef>
              <a:spcAft>
                <a:spcPts val="600"/>
              </a:spcAft>
            </a:pPr>
            <a:r>
              <a:rPr lang="bg-BG" sz="1800" dirty="0" smtClean="0"/>
              <a:t>Комуникации между клубовете</a:t>
            </a:r>
            <a:endParaRPr lang="en-US" sz="1800" dirty="0" smtClean="0"/>
          </a:p>
          <a:p>
            <a:pPr>
              <a:spcBef>
                <a:spcPts val="600"/>
              </a:spcBef>
              <a:spcAft>
                <a:spcPts val="600"/>
              </a:spcAft>
            </a:pPr>
            <a:r>
              <a:rPr lang="bg-BG" sz="1800" dirty="0" smtClean="0"/>
              <a:t>Връзки с обществеността</a:t>
            </a:r>
            <a:endParaRPr lang="en-US" sz="1800" dirty="0" smtClean="0"/>
          </a:p>
          <a:p>
            <a:pPr marL="52387" indent="0">
              <a:spcBef>
                <a:spcPts val="600"/>
              </a:spcBef>
              <a:spcAft>
                <a:spcPts val="600"/>
              </a:spcAft>
              <a:buNone/>
            </a:pPr>
            <a:endParaRPr lang="de-CH" sz="1800" dirty="0" smtClean="0">
              <a:solidFill>
                <a:srgbClr val="675D58"/>
              </a:solidFill>
            </a:endParaRPr>
          </a:p>
          <a:p>
            <a:endParaRPr lang="en-US" sz="1800" dirty="0"/>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00200" y="3886200"/>
            <a:ext cx="5676900" cy="21859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600200" y="3886200"/>
            <a:ext cx="5676900" cy="2286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662112" y="3935412"/>
            <a:ext cx="5553075" cy="21367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643061" y="3683544"/>
            <a:ext cx="5591175" cy="24828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457200" y="457200"/>
            <a:ext cx="8686800" cy="487363"/>
          </a:xfrm>
        </p:spPr>
        <p:txBody>
          <a:bodyPr/>
          <a:lstStyle/>
          <a:p>
            <a:r>
              <a:rPr lang="bg-BG" dirty="0" smtClean="0">
                <a:solidFill>
                  <a:prstClr val="white"/>
                </a:solidFill>
              </a:rPr>
              <a:t>РОТАРИ КЛУБ ЦЕНТРАЛ</a:t>
            </a:r>
            <a:endParaRPr lang="en-US" sz="2400" dirty="0"/>
          </a:p>
        </p:txBody>
      </p:sp>
    </p:spTree>
    <p:extLst>
      <p:ext uri="{BB962C8B-B14F-4D97-AF65-F5344CB8AC3E}">
        <p14:creationId xmlns:p14="http://schemas.microsoft.com/office/powerpoint/2010/main" val="188927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25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75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25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75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25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75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25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750"/>
                                        <p:tgtEl>
                                          <p:spTgt spid="4">
                                            <p:txEl>
                                              <p:pRg st="3" end="3"/>
                                            </p:txEl>
                                          </p:spTgt>
                                        </p:tgtEl>
                                      </p:cBhvr>
                                    </p:animEffect>
                                  </p:childTnLst>
                                </p:cTn>
                              </p:par>
                              <p:par>
                                <p:cTn id="31" presetID="10" presetClass="entr" presetSubtype="0" fill="hold" nodeType="withEffect">
                                  <p:stCondLst>
                                    <p:cond delay="2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750"/>
                                        <p:tgtEl>
                                          <p:spTgt spid="10"/>
                                        </p:tgtEl>
                                      </p:cBhvr>
                                    </p:animEffect>
                                  </p:childTnLst>
                                </p:cTn>
                              </p:par>
                              <p:par>
                                <p:cTn id="34" presetID="10" presetClass="exit" presetSubtype="0" fill="hold" nodeType="withEffect">
                                  <p:stCondLst>
                                    <p:cond delay="0"/>
                                  </p:stCondLst>
                                  <p:childTnLst>
                                    <p:animEffect transition="out" filter="fade">
                                      <p:cBhvr>
                                        <p:cTn id="35" dur="250"/>
                                        <p:tgtEl>
                                          <p:spTgt spid="9"/>
                                        </p:tgtEl>
                                      </p:cBhvr>
                                    </p:animEffect>
                                    <p:set>
                                      <p:cBhvr>
                                        <p:cTn id="36" dur="1" fill="hold">
                                          <p:stCondLst>
                                            <p:cond delay="249"/>
                                          </p:stCondLst>
                                        </p:cTn>
                                        <p:tgtEl>
                                          <p:spTgt spid="9"/>
                                        </p:tgtEl>
                                        <p:attrNameLst>
                                          <p:attrName>style.visibility</p:attrName>
                                        </p:attrNameLst>
                                      </p:cBhvr>
                                      <p:to>
                                        <p:strVal val="hidden"/>
                                      </p:to>
                                    </p:set>
                                  </p:childTnLst>
                                </p:cTn>
                              </p:par>
                              <p:par>
                                <p:cTn id="37" presetID="10" presetClass="entr" presetSubtype="0" fill="hold" nodeType="withEffect">
                                  <p:stCondLst>
                                    <p:cond delay="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750"/>
                                        <p:tgtEl>
                                          <p:spTgt spid="12"/>
                                        </p:tgtEl>
                                      </p:cBhvr>
                                    </p:animEffect>
                                  </p:childTnLst>
                                </p:cTn>
                              </p:par>
                              <p:par>
                                <p:cTn id="40" presetID="10" presetClass="exit" presetSubtype="0" fill="hold" nodeType="withEffect">
                                  <p:stCondLst>
                                    <p:cond delay="0"/>
                                  </p:stCondLst>
                                  <p:childTnLst>
                                    <p:animEffect transition="out" filter="fade">
                                      <p:cBhvr>
                                        <p:cTn id="41" dur="250"/>
                                        <p:tgtEl>
                                          <p:spTgt spid="10"/>
                                        </p:tgtEl>
                                      </p:cBhvr>
                                    </p:animEffect>
                                    <p:set>
                                      <p:cBhvr>
                                        <p:cTn id="42" dur="1" fill="hold">
                                          <p:stCondLst>
                                            <p:cond delay="249"/>
                                          </p:stCondLst>
                                        </p:cTn>
                                        <p:tgtEl>
                                          <p:spTgt spid="1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50"/>
                                        <p:tgtEl>
                                          <p:spTgt spid="12"/>
                                        </p:tgtEl>
                                      </p:cBhvr>
                                    </p:animEffect>
                                    <p:set>
                                      <p:cBhvr>
                                        <p:cTn id="45" dur="1" fill="hold">
                                          <p:stCondLst>
                                            <p:cond delay="249"/>
                                          </p:stCondLst>
                                        </p:cTn>
                                        <p:tgtEl>
                                          <p:spTgt spid="12"/>
                                        </p:tgtEl>
                                        <p:attrNameLst>
                                          <p:attrName>style.visibility</p:attrName>
                                        </p:attrNameLst>
                                      </p:cBhvr>
                                      <p:to>
                                        <p:strVal val="hidden"/>
                                      </p:to>
                                    </p:set>
                                  </p:childTnLst>
                                </p:cTn>
                              </p:par>
                              <p:par>
                                <p:cTn id="46" presetID="10" presetClass="entr" presetSubtype="0" fill="hold" nodeType="withEffect">
                                  <p:stCondLst>
                                    <p:cond delay="25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08029" y="1160768"/>
            <a:ext cx="5638701" cy="502737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sp>
        <p:nvSpPr>
          <p:cNvPr id="7" name="Rounded Rectangle 6"/>
          <p:cNvSpPr/>
          <p:nvPr/>
        </p:nvSpPr>
        <p:spPr>
          <a:xfrm>
            <a:off x="3497387" y="1168388"/>
            <a:ext cx="487004" cy="249721"/>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8138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10837"/>
            <a:ext cx="8001000" cy="1383030"/>
          </a:xfrm>
        </p:spPr>
        <p:txBody>
          <a:bodyPr/>
          <a:lstStyle/>
          <a:p>
            <a:pPr marL="52387"/>
            <a:r>
              <a:rPr lang="bg-BG" dirty="0" smtClean="0"/>
              <a:t>Услуги</a:t>
            </a:r>
            <a:endParaRPr lang="de-CH" dirty="0">
              <a:solidFill>
                <a:srgbClr val="D91B5C"/>
              </a:solidFill>
            </a:endParaRPr>
          </a:p>
        </p:txBody>
      </p:sp>
      <p:sp>
        <p:nvSpPr>
          <p:cNvPr id="4" name="Content Placeholder 3"/>
          <p:cNvSpPr>
            <a:spLocks noGrp="1"/>
          </p:cNvSpPr>
          <p:nvPr>
            <p:ph idx="10"/>
          </p:nvPr>
        </p:nvSpPr>
        <p:spPr>
          <a:xfrm>
            <a:off x="914400" y="1828799"/>
            <a:ext cx="7772400" cy="2108677"/>
          </a:xfrm>
        </p:spPr>
        <p:txBody>
          <a:bodyPr/>
          <a:lstStyle/>
          <a:p>
            <a:pPr>
              <a:spcAft>
                <a:spcPts val="600"/>
              </a:spcAft>
            </a:pPr>
            <a:r>
              <a:rPr lang="ru-RU" sz="1800" dirty="0" smtClean="0"/>
              <a:t>Проекти </a:t>
            </a:r>
            <a:r>
              <a:rPr lang="ru-RU" sz="1800" dirty="0"/>
              <a:t>и дейности във връзка с услуги </a:t>
            </a:r>
          </a:p>
          <a:p>
            <a:pPr>
              <a:spcAft>
                <a:spcPts val="600"/>
              </a:spcAft>
            </a:pPr>
            <a:r>
              <a:rPr lang="ru-RU" sz="1800" dirty="0" smtClean="0"/>
              <a:t>Клубове </a:t>
            </a:r>
            <a:r>
              <a:rPr lang="ru-RU" sz="1800" dirty="0"/>
              <a:t>от ново поколение</a:t>
            </a:r>
          </a:p>
          <a:p>
            <a:pPr>
              <a:spcAft>
                <a:spcPts val="600"/>
              </a:spcAft>
            </a:pPr>
            <a:r>
              <a:rPr lang="ru-RU" sz="1800" dirty="0" smtClean="0"/>
              <a:t>Участници </a:t>
            </a:r>
            <a:r>
              <a:rPr lang="ru-RU" sz="1800" dirty="0"/>
              <a:t>от ново поколение</a:t>
            </a:r>
          </a:p>
          <a:p>
            <a:pPr marL="52387" indent="0">
              <a:spcBef>
                <a:spcPts val="600"/>
              </a:spcBef>
              <a:spcAft>
                <a:spcPts val="600"/>
              </a:spcAft>
              <a:buNone/>
            </a:pPr>
            <a:endParaRPr lang="de-CH" sz="1800" dirty="0" smtClean="0">
              <a:solidFill>
                <a:srgbClr val="675D58"/>
              </a:solidFill>
            </a:endParaRPr>
          </a:p>
          <a:p>
            <a:endParaRPr lang="en-US" sz="1800" dirty="0"/>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95286" y="3962400"/>
            <a:ext cx="5562600" cy="18415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6236" y="3962400"/>
            <a:ext cx="5581650" cy="18415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76236" y="3792537"/>
            <a:ext cx="5612694" cy="2181225"/>
          </a:xfrm>
          <a:prstGeom prst="rect">
            <a:avLst/>
          </a:prstGeom>
          <a:noFill/>
          <a:ln w="38100">
            <a:solidFill>
              <a:srgbClr val="958D8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457200" y="457200"/>
            <a:ext cx="8686800" cy="487363"/>
          </a:xfrm>
        </p:spPr>
        <p:txBody>
          <a:bodyPr/>
          <a:lstStyle/>
          <a:p>
            <a:r>
              <a:rPr lang="bg-BG" dirty="0" smtClean="0">
                <a:solidFill>
                  <a:prstClr val="white"/>
                </a:solidFill>
              </a:rPr>
              <a:t>РОТАРИ КЛУБ ЦЕНТРАЛ</a:t>
            </a:r>
            <a:endParaRPr lang="en-US" sz="2400" dirty="0"/>
          </a:p>
        </p:txBody>
      </p:sp>
    </p:spTree>
    <p:extLst>
      <p:ext uri="{BB962C8B-B14F-4D97-AF65-F5344CB8AC3E}">
        <p14:creationId xmlns:p14="http://schemas.microsoft.com/office/powerpoint/2010/main" val="277043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xit" presetSubtype="0" fill="hold" nodeType="withEffect">
                                  <p:stCondLst>
                                    <p:cond delay="0"/>
                                  </p:stCondLst>
                                  <p:childTnLst>
                                    <p:animEffect transition="out" filter="fade">
                                      <p:cBhvr>
                                        <p:cTn id="12" dur="250"/>
                                        <p:tgtEl>
                                          <p:spTgt spid="11"/>
                                        </p:tgtEl>
                                      </p:cBhvr>
                                    </p:animEffect>
                                    <p:set>
                                      <p:cBhvr>
                                        <p:cTn id="13" dur="1" fill="hold">
                                          <p:stCondLst>
                                            <p:cond delay="249"/>
                                          </p:stCondLst>
                                        </p:cTn>
                                        <p:tgtEl>
                                          <p:spTgt spid="11"/>
                                        </p:tgtEl>
                                        <p:attrNameLst>
                                          <p:attrName>style.visibility</p:attrName>
                                        </p:attrNameLst>
                                      </p:cBhvr>
                                      <p:to>
                                        <p:strVal val="hidden"/>
                                      </p:to>
                                    </p:set>
                                  </p:childTnLst>
                                </p:cTn>
                              </p:par>
                              <p:par>
                                <p:cTn id="14" presetID="10" presetClass="entr" presetSubtype="0" fill="hold" nodeType="with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childTnLst>
                                </p:cTn>
                              </p:par>
                              <p:par>
                                <p:cTn id="17" presetID="10" presetClass="exit" presetSubtype="0" fill="hold" nodeType="withEffect">
                                  <p:stCondLst>
                                    <p:cond delay="0"/>
                                  </p:stCondLst>
                                  <p:childTnLst>
                                    <p:animEffect transition="out" filter="fade">
                                      <p:cBhvr>
                                        <p:cTn id="18" dur="250"/>
                                        <p:tgtEl>
                                          <p:spTgt spid="14"/>
                                        </p:tgtEl>
                                      </p:cBhvr>
                                    </p:animEffect>
                                    <p:set>
                                      <p:cBhvr>
                                        <p:cTn id="19" dur="1" fill="hold">
                                          <p:stCondLst>
                                            <p:cond delay="249"/>
                                          </p:stCondLst>
                                        </p:cTn>
                                        <p:tgtEl>
                                          <p:spTgt spid="14"/>
                                        </p:tgtEl>
                                        <p:attrNameLst>
                                          <p:attrName>style.visibility</p:attrName>
                                        </p:attrNameLst>
                                      </p:cBhvr>
                                      <p:to>
                                        <p:strVal val="hidden"/>
                                      </p:to>
                                    </p:set>
                                  </p:childTnLst>
                                </p:cTn>
                              </p:par>
                              <p:par>
                                <p:cTn id="20" presetID="10" presetClass="entr" presetSubtype="0" fill="hold"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1295400"/>
            <a:ext cx="5644345" cy="470920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4091940" y="1324141"/>
            <a:ext cx="892074" cy="249721"/>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9011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10837"/>
            <a:ext cx="8001000" cy="1383030"/>
          </a:xfrm>
        </p:spPr>
        <p:txBody>
          <a:bodyPr/>
          <a:lstStyle/>
          <a:p>
            <a:pPr marL="52387"/>
            <a:r>
              <a:rPr lang="bg-BG" dirty="0" smtClean="0"/>
              <a:t>|Фондация Ротари</a:t>
            </a:r>
            <a:endParaRPr lang="en-US" dirty="0">
              <a:solidFill>
                <a:srgbClr val="D91B5C"/>
              </a:solidFill>
            </a:endParaRPr>
          </a:p>
        </p:txBody>
      </p:sp>
      <p:sp>
        <p:nvSpPr>
          <p:cNvPr id="4" name="Content Placeholder 3"/>
          <p:cNvSpPr>
            <a:spLocks noGrp="1"/>
          </p:cNvSpPr>
          <p:nvPr>
            <p:ph idx="10"/>
          </p:nvPr>
        </p:nvSpPr>
        <p:spPr>
          <a:xfrm>
            <a:off x="914400" y="1724629"/>
            <a:ext cx="7772400" cy="2212848"/>
          </a:xfrm>
        </p:spPr>
        <p:txBody>
          <a:bodyPr/>
          <a:lstStyle/>
          <a:p>
            <a:pPr>
              <a:spcBef>
                <a:spcPts val="900"/>
              </a:spcBef>
              <a:spcAft>
                <a:spcPts val="600"/>
              </a:spcAft>
            </a:pPr>
            <a:r>
              <a:rPr lang="bg-BG" sz="1800" dirty="0" smtClean="0"/>
              <a:t>Годишен фонд</a:t>
            </a:r>
            <a:endParaRPr lang="en-US" sz="1800" dirty="0" smtClean="0"/>
          </a:p>
          <a:p>
            <a:pPr>
              <a:spcBef>
                <a:spcPts val="900"/>
              </a:spcBef>
              <a:spcAft>
                <a:spcPts val="600"/>
              </a:spcAft>
            </a:pPr>
            <a:r>
              <a:rPr lang="bg-BG" sz="1800" dirty="0" smtClean="0"/>
              <a:t>Полио плюс</a:t>
            </a:r>
            <a:endParaRPr lang="en-US" sz="1800" dirty="0" smtClean="0"/>
          </a:p>
          <a:p>
            <a:pPr>
              <a:spcBef>
                <a:spcPts val="900"/>
              </a:spcBef>
              <a:spcAft>
                <a:spcPts val="600"/>
              </a:spcAft>
            </a:pPr>
            <a:r>
              <a:rPr lang="bg-BG" sz="1800" dirty="0" smtClean="0"/>
              <a:t>Основни дарения и Дарителски фонд</a:t>
            </a:r>
            <a:endParaRPr lang="en-US" sz="1800" dirty="0" smtClean="0">
              <a:solidFill>
                <a:srgbClr val="675D58"/>
              </a:solidFill>
            </a:endParaRPr>
          </a:p>
          <a:p>
            <a:endParaRPr lang="en-US" sz="1800" dirty="0"/>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52600" y="3352800"/>
            <a:ext cx="5562600" cy="277530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8721" y="4069643"/>
            <a:ext cx="5566480" cy="1228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2600" y="3897488"/>
            <a:ext cx="5562600" cy="16859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457200" y="457200"/>
            <a:ext cx="8686800" cy="487363"/>
          </a:xfrm>
        </p:spPr>
        <p:txBody>
          <a:bodyPr/>
          <a:lstStyle/>
          <a:p>
            <a:r>
              <a:rPr lang="bg-BG" dirty="0" smtClean="0">
                <a:solidFill>
                  <a:prstClr val="white"/>
                </a:solidFill>
              </a:rPr>
              <a:t>РОТАРИ КЛУБ ЦЕНТРАЛ</a:t>
            </a:r>
            <a:endParaRPr lang="en-US" sz="2400" dirty="0"/>
          </a:p>
        </p:txBody>
      </p:sp>
    </p:spTree>
    <p:extLst>
      <p:ext uri="{BB962C8B-B14F-4D97-AF65-F5344CB8AC3E}">
        <p14:creationId xmlns:p14="http://schemas.microsoft.com/office/powerpoint/2010/main" val="50032129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25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75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25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75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25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750"/>
                                        <p:tgtEl>
                                          <p:spTgt spid="4">
                                            <p:txEl>
                                              <p:pRg st="2" end="2"/>
                                            </p:txEl>
                                          </p:spTgt>
                                        </p:tgtEl>
                                      </p:cBhvr>
                                    </p:animEffect>
                                  </p:childTnLst>
                                </p:cTn>
                              </p:par>
                              <p:par>
                                <p:cTn id="26" presetID="1" presetClass="exit" presetSubtype="0" fill="hold"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par>
                                <p:cTn id="28" presetID="10" presetClass="entr" presetSubtype="0" fill="hold" nodeType="withEffect">
                                  <p:stCondLst>
                                    <p:cond delay="25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childTnLst>
                                </p:cTn>
                              </p:par>
                              <p:par>
                                <p:cTn id="31" presetID="1" presetClass="exit" presetSubtype="0" fill="hold"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0" presetClass="entr" presetSubtype="0" fill="hold" nodeType="withEffect">
                                  <p:stCondLst>
                                    <p:cond delay="25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pic>
        <p:nvPicPr>
          <p:cNvPr id="10" name="Picture 3"/>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3511" y="1219200"/>
            <a:ext cx="7333488" cy="482803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rot="5400000">
            <a:off x="2658153" y="1347535"/>
            <a:ext cx="442235" cy="228601"/>
          </a:xfrm>
          <a:prstGeom prst="rightArrow">
            <a:avLst/>
          </a:prstGeom>
          <a:solidFill>
            <a:srgbClr val="D91B5C"/>
          </a:solidFill>
          <a:ln>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5400000">
            <a:off x="3420155" y="1347535"/>
            <a:ext cx="442235" cy="228601"/>
          </a:xfrm>
          <a:prstGeom prst="rightArrow">
            <a:avLst/>
          </a:prstGeom>
          <a:solidFill>
            <a:srgbClr val="D91B5C"/>
          </a:solidFill>
          <a:ln>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5400000">
            <a:off x="4334554" y="1347535"/>
            <a:ext cx="442235" cy="228601"/>
          </a:xfrm>
          <a:prstGeom prst="rightArrow">
            <a:avLst/>
          </a:prstGeom>
          <a:solidFill>
            <a:srgbClr val="D91B5C"/>
          </a:solidFill>
          <a:ln>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609144" y="2914323"/>
            <a:ext cx="685800" cy="249721"/>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3006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grpId="0" nodeType="afterEffect">
                                  <p:stCondLst>
                                    <p:cond delay="25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250"/>
                            </p:stCondLst>
                            <p:childTnLst>
                              <p:par>
                                <p:cTn id="22" presetID="53" presetClass="entr" presetSubtype="16" fill="hold" grpId="0" nodeType="afterEffect">
                                  <p:stCondLst>
                                    <p:cond delay="25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2175" y="1219200"/>
            <a:ext cx="7334250" cy="48291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rot="5400000">
            <a:off x="2636381" y="1347535"/>
            <a:ext cx="442235" cy="228601"/>
          </a:xfrm>
          <a:prstGeom prst="rightArrow">
            <a:avLst/>
          </a:prstGeom>
          <a:solidFill>
            <a:srgbClr val="D91B5C"/>
          </a:solidFill>
          <a:ln>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5400000">
            <a:off x="3398383" y="1347535"/>
            <a:ext cx="442235" cy="228601"/>
          </a:xfrm>
          <a:prstGeom prst="rightArrow">
            <a:avLst/>
          </a:prstGeom>
          <a:solidFill>
            <a:srgbClr val="D91B5C"/>
          </a:solidFill>
          <a:ln>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5400000">
            <a:off x="4312782" y="1347535"/>
            <a:ext cx="442235" cy="228601"/>
          </a:xfrm>
          <a:prstGeom prst="rightArrow">
            <a:avLst/>
          </a:prstGeom>
          <a:solidFill>
            <a:srgbClr val="D91B5C"/>
          </a:solidFill>
          <a:ln>
            <a:solidFill>
              <a:srgbClr val="D91B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610958" y="3026484"/>
            <a:ext cx="685800" cy="249721"/>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8213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750"/>
                                        <p:tgtEl>
                                          <p:spTgt spid="17"/>
                                        </p:tgtEl>
                                      </p:cBhvr>
                                    </p:animEffect>
                                  </p:childTnLst>
                                </p:cTn>
                              </p:par>
                            </p:childTnLst>
                          </p:cTn>
                        </p:par>
                        <p:par>
                          <p:cTn id="11" fill="hold">
                            <p:stCondLst>
                              <p:cond delay="750"/>
                            </p:stCondLst>
                            <p:childTnLst>
                              <p:par>
                                <p:cTn id="12" presetID="42" presetClass="path" presetSubtype="0" accel="50000" decel="50000" fill="hold" grpId="0" nodeType="afterEffect">
                                  <p:stCondLst>
                                    <p:cond delay="1000"/>
                                  </p:stCondLst>
                                  <p:childTnLst>
                                    <p:animMotion origin="layout" path="M 4.72222E-6 0.00139 L 4.72222E-6 0.03472 " pathEditMode="relative" rAng="0" ptsTypes="AA">
                                      <p:cBhvr>
                                        <p:cTn id="13" dur="1500" fill="hold"/>
                                        <p:tgtEl>
                                          <p:spTgt spid="17"/>
                                        </p:tgtEl>
                                        <p:attrNameLst>
                                          <p:attrName>ppt_x</p:attrName>
                                          <p:attrName>ppt_y</p:attrName>
                                        </p:attrNameLst>
                                      </p:cBhvr>
                                      <p:rCtr x="0" y="1667"/>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53" presetClass="entr" presetSubtype="16" fill="hold" grpId="0" nodeType="after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1250"/>
                            </p:stCondLst>
                            <p:childTnLst>
                              <p:par>
                                <p:cTn id="28" presetID="53" presetClass="entr" presetSubtype="16" fill="hold" grpId="0" nodeType="afterEffect">
                                  <p:stCondLst>
                                    <p:cond delay="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1448" y="1164608"/>
            <a:ext cx="6158552" cy="498319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828800" y="2011680"/>
            <a:ext cx="853440" cy="647700"/>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6504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66800" y="2133600"/>
            <a:ext cx="3200400" cy="3671664"/>
          </a:xfrm>
          <a:prstGeom prst="rect">
            <a:avLst/>
          </a:prstGeom>
          <a:solidFill>
            <a:schemeClr val="bg1"/>
          </a:solidFill>
          <a:ln w="38100" cap="flat" cmpd="sng" algn="ctr">
            <a:solidFill>
              <a:srgbClr val="675D58"/>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algn="ctr">
              <a:defRPr/>
            </a:pPr>
            <a:r>
              <a:rPr lang="bg-BG" sz="2200" b="1" dirty="0" smtClean="0">
                <a:solidFill>
                  <a:srgbClr val="675D58"/>
                </a:solidFill>
                <a:latin typeface="Georgia"/>
                <a:ea typeface="+mn-ea"/>
                <a:cs typeface="Georgia"/>
              </a:rPr>
              <a:t>Клубно ниво</a:t>
            </a:r>
            <a:r>
              <a:rPr lang="en-US" sz="2200" b="1" dirty="0">
                <a:solidFill>
                  <a:srgbClr val="675D58"/>
                </a:solidFill>
                <a:latin typeface="Georgia"/>
                <a:ea typeface="+mn-ea"/>
                <a:cs typeface="Georgia"/>
              </a:rPr>
              <a:t/>
            </a:r>
            <a:br>
              <a:rPr lang="en-US" sz="2200" b="1" dirty="0">
                <a:solidFill>
                  <a:srgbClr val="675D58"/>
                </a:solidFill>
                <a:latin typeface="Georgia"/>
                <a:ea typeface="+mn-ea"/>
                <a:cs typeface="Georgia"/>
              </a:rPr>
            </a:br>
            <a:endParaRPr lang="en-US" sz="2200" b="1" dirty="0">
              <a:solidFill>
                <a:srgbClr val="675D58"/>
              </a:solidFill>
              <a:latin typeface="Georgia"/>
              <a:ea typeface="+mn-ea"/>
              <a:cs typeface="Georgia"/>
            </a:endParaRPr>
          </a:p>
          <a:p>
            <a:pPr algn="ctr">
              <a:defRPr/>
            </a:pPr>
            <a:r>
              <a:rPr lang="bg-BG" sz="2200" dirty="0" smtClean="0">
                <a:solidFill>
                  <a:srgbClr val="675D58"/>
                </a:solidFill>
                <a:latin typeface="Georgia"/>
                <a:ea typeface="+mn-ea"/>
                <a:cs typeface="Georgia"/>
              </a:rPr>
              <a:t>Президент</a:t>
            </a:r>
            <a:r>
              <a:rPr lang="en-US" sz="2200" dirty="0">
                <a:solidFill>
                  <a:srgbClr val="675D58"/>
                </a:solidFill>
                <a:latin typeface="Georgia"/>
                <a:ea typeface="+mn-ea"/>
                <a:cs typeface="Georgia"/>
              </a:rPr>
              <a:t/>
            </a:r>
            <a:br>
              <a:rPr lang="en-US" sz="2200" dirty="0">
                <a:solidFill>
                  <a:srgbClr val="675D58"/>
                </a:solidFill>
                <a:latin typeface="Georgia"/>
                <a:ea typeface="+mn-ea"/>
                <a:cs typeface="Georgia"/>
              </a:rPr>
            </a:br>
            <a:r>
              <a:rPr lang="bg-BG" sz="2200" dirty="0" smtClean="0">
                <a:solidFill>
                  <a:srgbClr val="675D58"/>
                </a:solidFill>
                <a:latin typeface="Georgia"/>
                <a:ea typeface="+mn-ea"/>
                <a:cs typeface="Georgia"/>
              </a:rPr>
              <a:t>Секретар</a:t>
            </a:r>
            <a:endParaRPr lang="en-US" sz="2200" dirty="0">
              <a:solidFill>
                <a:srgbClr val="675D58"/>
              </a:solidFill>
              <a:latin typeface="Georgia"/>
              <a:ea typeface="+mn-ea"/>
              <a:cs typeface="Georgia"/>
            </a:endParaRPr>
          </a:p>
          <a:p>
            <a:pPr algn="ctr">
              <a:defRPr/>
            </a:pPr>
            <a:r>
              <a:rPr lang="bg-BG" sz="2200" dirty="0" smtClean="0">
                <a:solidFill>
                  <a:srgbClr val="675D58"/>
                </a:solidFill>
                <a:latin typeface="Georgia"/>
                <a:ea typeface="+mn-ea"/>
                <a:cs typeface="Georgia"/>
              </a:rPr>
              <a:t>Касиер</a:t>
            </a:r>
            <a:endParaRPr lang="en-US" sz="2200" dirty="0">
              <a:solidFill>
                <a:srgbClr val="675D58"/>
              </a:solidFill>
              <a:latin typeface="Georgia"/>
              <a:ea typeface="+mn-ea"/>
              <a:cs typeface="Georgia"/>
            </a:endParaRPr>
          </a:p>
          <a:p>
            <a:pPr algn="ctr">
              <a:defRPr/>
            </a:pPr>
            <a:r>
              <a:rPr lang="bg-BG" sz="2200" dirty="0" smtClean="0">
                <a:solidFill>
                  <a:srgbClr val="675D58"/>
                </a:solidFill>
                <a:latin typeface="Georgia"/>
                <a:ea typeface="+mn-ea"/>
                <a:cs typeface="Georgia"/>
              </a:rPr>
              <a:t>преседател ФР</a:t>
            </a:r>
            <a:r>
              <a:rPr lang="en-US" sz="2200" dirty="0">
                <a:solidFill>
                  <a:srgbClr val="675D58"/>
                </a:solidFill>
                <a:latin typeface="Georgia"/>
                <a:ea typeface="+mn-ea"/>
                <a:cs typeface="Georgia"/>
              </a:rPr>
              <a:t/>
            </a:r>
            <a:br>
              <a:rPr lang="en-US" sz="2200" dirty="0">
                <a:solidFill>
                  <a:srgbClr val="675D58"/>
                </a:solidFill>
                <a:latin typeface="Georgia"/>
                <a:ea typeface="+mn-ea"/>
                <a:cs typeface="Georgia"/>
              </a:rPr>
            </a:br>
            <a:r>
              <a:rPr lang="bg-BG" sz="2200" dirty="0" smtClean="0">
                <a:solidFill>
                  <a:srgbClr val="675D58"/>
                </a:solidFill>
                <a:latin typeface="Georgia"/>
                <a:ea typeface="+mn-ea"/>
                <a:cs typeface="Georgia"/>
              </a:rPr>
              <a:t>председател членство</a:t>
            </a:r>
            <a:r>
              <a:rPr lang="en-US" sz="2200" dirty="0">
                <a:solidFill>
                  <a:srgbClr val="675D58"/>
                </a:solidFill>
                <a:latin typeface="Georgia"/>
                <a:ea typeface="+mn-ea"/>
                <a:cs typeface="Georgia"/>
              </a:rPr>
              <a:t/>
            </a:r>
            <a:br>
              <a:rPr lang="en-US" sz="2200" dirty="0">
                <a:solidFill>
                  <a:srgbClr val="675D58"/>
                </a:solidFill>
                <a:latin typeface="Georgia"/>
                <a:ea typeface="+mn-ea"/>
                <a:cs typeface="Georgia"/>
              </a:rPr>
            </a:br>
            <a:r>
              <a:rPr lang="bg-BG" sz="2200" dirty="0" smtClean="0">
                <a:solidFill>
                  <a:srgbClr val="675D58"/>
                </a:solidFill>
                <a:latin typeface="Georgia"/>
                <a:ea typeface="+mn-ea"/>
                <a:cs typeface="Georgia"/>
              </a:rPr>
              <a:t>изпълнителен секретар</a:t>
            </a:r>
            <a:endParaRPr lang="en-US" sz="2200" dirty="0" smtClean="0">
              <a:solidFill>
                <a:srgbClr val="675D58"/>
              </a:solidFill>
              <a:latin typeface="Georgia"/>
              <a:ea typeface="+mn-ea"/>
              <a:cs typeface="Georgia"/>
            </a:endParaRPr>
          </a:p>
          <a:p>
            <a:pPr algn="ctr">
              <a:defRPr/>
            </a:pPr>
            <a:r>
              <a:rPr lang="bg-BG" sz="2200" dirty="0" smtClean="0">
                <a:solidFill>
                  <a:srgbClr val="675D58"/>
                </a:solidFill>
                <a:latin typeface="Georgia"/>
                <a:ea typeface="+mn-ea"/>
                <a:cs typeface="Georgia"/>
              </a:rPr>
              <a:t>Елект офицери</a:t>
            </a:r>
            <a:endParaRPr lang="en-US" sz="2200" dirty="0">
              <a:solidFill>
                <a:srgbClr val="675D58"/>
              </a:solidFill>
              <a:latin typeface="Georgia"/>
              <a:ea typeface="+mn-ea"/>
              <a:cs typeface="Georgia"/>
            </a:endParaRPr>
          </a:p>
        </p:txBody>
      </p:sp>
      <p:sp>
        <p:nvSpPr>
          <p:cNvPr id="6" name="Rectangle 5"/>
          <p:cNvSpPr/>
          <p:nvPr/>
        </p:nvSpPr>
        <p:spPr bwMode="auto">
          <a:xfrm>
            <a:off x="4822401" y="2133600"/>
            <a:ext cx="3254799" cy="3200400"/>
          </a:xfrm>
          <a:prstGeom prst="rect">
            <a:avLst/>
          </a:prstGeom>
          <a:noFill/>
          <a:ln w="38100" cap="flat" cmpd="sng" algn="ctr">
            <a:solidFill>
              <a:srgbClr val="675D58"/>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algn="ctr">
              <a:defRPr/>
            </a:pPr>
            <a:r>
              <a:rPr lang="bg-BG" sz="2200" b="1" dirty="0" smtClean="0">
                <a:solidFill>
                  <a:srgbClr val="675D58"/>
                </a:solidFill>
                <a:latin typeface="Georgia"/>
                <a:ea typeface="+mn-ea"/>
                <a:cs typeface="Georgia"/>
              </a:rPr>
              <a:t>Дистриктно ниво</a:t>
            </a:r>
            <a:r>
              <a:rPr lang="en-US" sz="2200" b="1" dirty="0">
                <a:solidFill>
                  <a:srgbClr val="675D58"/>
                </a:solidFill>
                <a:latin typeface="Georgia"/>
                <a:ea typeface="+mn-ea"/>
                <a:cs typeface="Georgia"/>
              </a:rPr>
              <a:t/>
            </a:r>
            <a:br>
              <a:rPr lang="en-US" sz="2200" b="1" dirty="0">
                <a:solidFill>
                  <a:srgbClr val="675D58"/>
                </a:solidFill>
                <a:latin typeface="Georgia"/>
                <a:ea typeface="+mn-ea"/>
                <a:cs typeface="Georgia"/>
              </a:rPr>
            </a:br>
            <a:endParaRPr lang="en-US" sz="2200" b="1" dirty="0">
              <a:solidFill>
                <a:srgbClr val="675D58"/>
              </a:solidFill>
              <a:latin typeface="Georgia"/>
              <a:ea typeface="+mn-ea"/>
              <a:cs typeface="Georgia"/>
            </a:endParaRPr>
          </a:p>
          <a:p>
            <a:pPr algn="ctr">
              <a:defRPr/>
            </a:pPr>
            <a:r>
              <a:rPr lang="bg-BG" sz="2200" dirty="0" smtClean="0">
                <a:solidFill>
                  <a:srgbClr val="675D58"/>
                </a:solidFill>
                <a:latin typeface="Georgia"/>
                <a:ea typeface="+mn-ea"/>
                <a:cs typeface="Georgia"/>
              </a:rPr>
              <a:t>Дистрикт гуверньор</a:t>
            </a:r>
            <a:endParaRPr lang="en-US" sz="2200" dirty="0">
              <a:solidFill>
                <a:srgbClr val="675D58"/>
              </a:solidFill>
              <a:latin typeface="Georgia"/>
              <a:ea typeface="+mn-ea"/>
              <a:cs typeface="Georgia"/>
            </a:endParaRPr>
          </a:p>
          <a:p>
            <a:pPr algn="ctr">
              <a:defRPr/>
            </a:pPr>
            <a:r>
              <a:rPr lang="en-US" sz="2200" dirty="0" smtClean="0">
                <a:solidFill>
                  <a:srgbClr val="675D58"/>
                </a:solidFill>
                <a:latin typeface="Georgia"/>
                <a:ea typeface="+mn-ea"/>
                <a:cs typeface="Georgia"/>
              </a:rPr>
              <a:t>*</a:t>
            </a:r>
            <a:r>
              <a:rPr lang="bg-BG" sz="2200" dirty="0" smtClean="0">
                <a:solidFill>
                  <a:srgbClr val="675D58"/>
                </a:solidFill>
                <a:latin typeface="Georgia"/>
                <a:ea typeface="+mn-ea"/>
                <a:cs typeface="Georgia"/>
              </a:rPr>
              <a:t>АДГ</a:t>
            </a:r>
            <a:r>
              <a:rPr lang="en-US" sz="2200" dirty="0">
                <a:solidFill>
                  <a:srgbClr val="675D58"/>
                </a:solidFill>
                <a:latin typeface="Georgia"/>
                <a:ea typeface="+mn-ea"/>
                <a:cs typeface="Georgia"/>
              </a:rPr>
              <a:t/>
            </a:r>
            <a:br>
              <a:rPr lang="en-US" sz="2200" dirty="0">
                <a:solidFill>
                  <a:srgbClr val="675D58"/>
                </a:solidFill>
                <a:latin typeface="Georgia"/>
                <a:ea typeface="+mn-ea"/>
                <a:cs typeface="Georgia"/>
              </a:rPr>
            </a:br>
            <a:r>
              <a:rPr lang="bg-BG" sz="2200" dirty="0" smtClean="0">
                <a:solidFill>
                  <a:srgbClr val="675D58"/>
                </a:solidFill>
                <a:latin typeface="Georgia"/>
                <a:ea typeface="+mn-ea"/>
                <a:cs typeface="Georgia"/>
              </a:rPr>
              <a:t>председатели на комитети</a:t>
            </a:r>
            <a:endParaRPr lang="en-US" sz="2200" dirty="0">
              <a:solidFill>
                <a:srgbClr val="675D58"/>
              </a:solidFill>
              <a:latin typeface="Georgia"/>
              <a:ea typeface="+mn-ea"/>
              <a:cs typeface="Georgia"/>
            </a:endParaRPr>
          </a:p>
          <a:p>
            <a:pPr algn="ctr">
              <a:defRPr/>
            </a:pPr>
            <a:r>
              <a:rPr lang="bg-BG" sz="2200" dirty="0" smtClean="0">
                <a:solidFill>
                  <a:srgbClr val="675D58"/>
                </a:solidFill>
                <a:latin typeface="Georgia"/>
                <a:ea typeface="+mn-ea"/>
                <a:cs typeface="Georgia"/>
              </a:rPr>
              <a:t>Изпълнителен секретар</a:t>
            </a:r>
            <a:endParaRPr lang="en-US" sz="2200" dirty="0">
              <a:solidFill>
                <a:srgbClr val="675D58"/>
              </a:solidFill>
              <a:latin typeface="Georgia"/>
              <a:ea typeface="+mn-ea"/>
              <a:cs typeface="Georgia"/>
            </a:endParaRPr>
          </a:p>
          <a:p>
            <a:pPr algn="ctr">
              <a:defRPr/>
            </a:pPr>
            <a:endParaRPr lang="en-US" kern="0" dirty="0">
              <a:solidFill>
                <a:sysClr val="windowText" lastClr="000000"/>
              </a:solidFill>
              <a:latin typeface="Arial Narrow" pitchFamily="34" charset="0"/>
              <a:ea typeface="ヒラギノ角ゴ Pro W3" pitchFamily="16" charset="-128"/>
              <a:cs typeface="+mn-cs"/>
            </a:endParaRPr>
          </a:p>
        </p:txBody>
      </p:sp>
      <p:sp>
        <p:nvSpPr>
          <p:cNvPr id="11" name="TextBox 10"/>
          <p:cNvSpPr txBox="1"/>
          <p:nvPr/>
        </p:nvSpPr>
        <p:spPr>
          <a:xfrm>
            <a:off x="550317" y="1219200"/>
            <a:ext cx="5469483" cy="492443"/>
          </a:xfrm>
          <a:prstGeom prst="rect">
            <a:avLst/>
          </a:prstGeom>
          <a:noFill/>
        </p:spPr>
        <p:txBody>
          <a:bodyPr wrap="square" rtlCol="0">
            <a:spAutoFit/>
          </a:bodyPr>
          <a:lstStyle/>
          <a:p>
            <a:pPr eaLnBrk="1" fontAlgn="auto" hangingPunct="1">
              <a:spcBef>
                <a:spcPts val="0"/>
              </a:spcBef>
              <a:spcAft>
                <a:spcPts val="0"/>
              </a:spcAft>
              <a:defRPr/>
            </a:pPr>
            <a:r>
              <a:rPr lang="bg-BG" sz="2600" b="1" dirty="0" smtClean="0">
                <a:solidFill>
                  <a:srgbClr val="D91B5C"/>
                </a:solidFill>
                <a:latin typeface="Georgia"/>
                <a:ea typeface="+mn-ea"/>
                <a:cs typeface="Georgia"/>
              </a:rPr>
              <a:t>Кой може да въвежда цели ?</a:t>
            </a:r>
            <a:endParaRPr lang="en-US" sz="2600" b="1" dirty="0">
              <a:solidFill>
                <a:srgbClr val="D91B5C"/>
              </a:solidFill>
              <a:latin typeface="Georgia"/>
              <a:ea typeface="+mn-ea"/>
              <a:cs typeface="Georgia"/>
            </a:endParaRPr>
          </a:p>
        </p:txBody>
      </p:sp>
      <p:sp>
        <p:nvSpPr>
          <p:cNvPr id="12"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spTree>
    <p:extLst>
      <p:ext uri="{BB962C8B-B14F-4D97-AF65-F5344CB8AC3E}">
        <p14:creationId xmlns:p14="http://schemas.microsoft.com/office/powerpoint/2010/main" val="29128846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439466" y="1250698"/>
            <a:ext cx="6349228" cy="4698582"/>
          </a:xfrm>
          <a:prstGeom prst="rect">
            <a:avLst/>
          </a:prstGeom>
          <a:ln>
            <a:noFill/>
          </a:ln>
          <a:extLst>
            <a:ext uri="{53640926-AAD7-44D8-BBD7-CCE9431645EC}">
              <a14:shadowObscured xmlns:a14="http://schemas.microsoft.com/office/drawing/2010/main"/>
            </a:ext>
          </a:extLst>
        </p:spPr>
      </p:pic>
      <p:sp>
        <p:nvSpPr>
          <p:cNvPr id="5" name="Content Placeholder 2"/>
          <p:cNvSpPr txBox="1">
            <a:spLocks/>
          </p:cNvSpPr>
          <p:nvPr/>
        </p:nvSpPr>
        <p:spPr>
          <a:xfrm>
            <a:off x="1187624" y="1268760"/>
            <a:ext cx="5256584" cy="2740548"/>
          </a:xfrm>
          <a:prstGeom prst="rect">
            <a:avLst/>
          </a:prstGeom>
        </p:spPr>
        <p:txBody>
          <a:bodyPr lIns="0" tIns="0" rIns="0" bIns="0"/>
          <a:lstStyle>
            <a:lvl1pPr marL="342900" indent="-342900" algn="l" defTabSz="457200" rtl="0" eaLnBrk="1" latinLnBrk="0" hangingPunct="1">
              <a:spcBef>
                <a:spcPct val="20000"/>
              </a:spcBef>
              <a:buFont typeface="Arial"/>
              <a:buChar char="•"/>
              <a:defRPr sz="30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6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2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4150" lvl="1" indent="0" algn="ctr" defTabSz="914400" eaLnBrk="0" hangingPunct="0">
              <a:spcBef>
                <a:spcPts val="1200"/>
              </a:spcBef>
              <a:buClr>
                <a:srgbClr val="00246C"/>
              </a:buClr>
              <a:buSzPct val="120000"/>
              <a:buNone/>
              <a:defRPr/>
            </a:pPr>
            <a:r>
              <a:rPr lang="bg-BG" sz="3200" b="1" u="sng" dirty="0" smtClean="0">
                <a:solidFill>
                  <a:srgbClr val="FF0000"/>
                </a:solidFill>
                <a:latin typeface="Arial Narrow" pitchFamily="34" charset="0"/>
                <a:cs typeface="Arial" pitchFamily="34" charset="0"/>
              </a:rPr>
              <a:t>Офис Европа/Африка</a:t>
            </a:r>
            <a:r>
              <a:rPr lang="en-GB" sz="3200" b="1" u="sng" dirty="0" smtClean="0">
                <a:solidFill>
                  <a:srgbClr val="FF0000"/>
                </a:solidFill>
                <a:latin typeface="Arial Narrow" pitchFamily="34" charset="0"/>
                <a:cs typeface="Arial" pitchFamily="34" charset="0"/>
              </a:rPr>
              <a:t> </a:t>
            </a:r>
            <a:r>
              <a:rPr lang="en-GB" sz="3200" b="1" u="sng" dirty="0" smtClean="0">
                <a:solidFill>
                  <a:srgbClr val="FF0000"/>
                </a:solidFill>
                <a:latin typeface="Arial Narrow" pitchFamily="34" charset="0"/>
                <a:cs typeface="Arial" pitchFamily="34" charset="0"/>
              </a:rPr>
              <a:t>(EAO)</a:t>
            </a:r>
          </a:p>
          <a:p>
            <a:pPr marL="184150" lvl="1" indent="0" algn="ctr" defTabSz="914400" eaLnBrk="0" hangingPunct="0">
              <a:spcBef>
                <a:spcPts val="1200"/>
              </a:spcBef>
              <a:buClr>
                <a:srgbClr val="00246C"/>
              </a:buClr>
              <a:buSzPct val="120000"/>
              <a:buNone/>
              <a:defRPr/>
            </a:pPr>
            <a:r>
              <a:rPr lang="en-GB" sz="3200" b="1" dirty="0" smtClean="0">
                <a:solidFill>
                  <a:srgbClr val="FF0000"/>
                </a:solidFill>
                <a:latin typeface="Arial Narrow" pitchFamily="34" charset="0"/>
                <a:cs typeface="Arial" pitchFamily="34" charset="0"/>
              </a:rPr>
              <a:t>44 </a:t>
            </a:r>
            <a:r>
              <a:rPr lang="bg-BG" sz="3200" b="1" dirty="0" smtClean="0">
                <a:solidFill>
                  <a:srgbClr val="FF0000"/>
                </a:solidFill>
                <a:latin typeface="Arial Narrow" pitchFamily="34" charset="0"/>
                <a:cs typeface="Arial" pitchFamily="34" charset="0"/>
              </a:rPr>
              <a:t>служители</a:t>
            </a:r>
            <a:endParaRPr lang="en-US" sz="3200" b="1" dirty="0">
              <a:solidFill>
                <a:srgbClr val="FF0000"/>
              </a:solidFill>
              <a:latin typeface="Arial Narrow" pitchFamily="34" charset="0"/>
              <a:cs typeface="Arial" pitchFamily="34" charset="0"/>
            </a:endParaRPr>
          </a:p>
          <a:p>
            <a:pPr marL="184150" lvl="1" indent="0" algn="ctr" defTabSz="914400" eaLnBrk="0" hangingPunct="0">
              <a:spcBef>
                <a:spcPts val="1200"/>
              </a:spcBef>
              <a:buClr>
                <a:srgbClr val="01B4E7"/>
              </a:buClr>
              <a:buSzPct val="120000"/>
              <a:buNone/>
              <a:defRPr/>
            </a:pPr>
            <a:r>
              <a:rPr lang="en-US" sz="3200" b="1" dirty="0" smtClean="0">
                <a:solidFill>
                  <a:srgbClr val="FF0000"/>
                </a:solidFill>
                <a:latin typeface="Arial Narrow" pitchFamily="34" charset="0"/>
                <a:cs typeface="Arial" pitchFamily="34" charset="0"/>
              </a:rPr>
              <a:t>22 </a:t>
            </a:r>
            <a:r>
              <a:rPr lang="bg-BG" sz="3200" b="1" dirty="0" smtClean="0">
                <a:solidFill>
                  <a:srgbClr val="FF0000"/>
                </a:solidFill>
                <a:latin typeface="Arial Narrow" pitchFamily="34" charset="0"/>
                <a:cs typeface="Arial" pitchFamily="34" charset="0"/>
              </a:rPr>
              <a:t>националности</a:t>
            </a:r>
            <a:endParaRPr lang="en-US" sz="3200" b="1" dirty="0" smtClean="0">
              <a:solidFill>
                <a:srgbClr val="FF0000"/>
              </a:solidFill>
              <a:latin typeface="Arial Narrow" pitchFamily="34" charset="0"/>
              <a:cs typeface="Arial" pitchFamily="34" charset="0"/>
            </a:endParaRPr>
          </a:p>
          <a:p>
            <a:pPr marL="184150" lvl="1" indent="0" algn="ctr" defTabSz="914400" eaLnBrk="0" hangingPunct="0">
              <a:spcBef>
                <a:spcPts val="1200"/>
              </a:spcBef>
              <a:buClr>
                <a:srgbClr val="01B4E7"/>
              </a:buClr>
              <a:buSzPct val="120000"/>
              <a:buNone/>
              <a:defRPr/>
            </a:pPr>
            <a:r>
              <a:rPr lang="en-GB" sz="3200" b="1" dirty="0" smtClean="0">
                <a:solidFill>
                  <a:srgbClr val="FF0000"/>
                </a:solidFill>
                <a:latin typeface="Arial Narrow" pitchFamily="34" charset="0"/>
                <a:cs typeface="Arial" pitchFamily="34" charset="0"/>
              </a:rPr>
              <a:t>12 </a:t>
            </a:r>
            <a:r>
              <a:rPr lang="bg-BG" sz="3200" b="1" dirty="0" smtClean="0">
                <a:solidFill>
                  <a:srgbClr val="FF0000"/>
                </a:solidFill>
                <a:latin typeface="Arial Narrow" pitchFamily="34" charset="0"/>
                <a:cs typeface="Arial" pitchFamily="34" charset="0"/>
              </a:rPr>
              <a:t>езика</a:t>
            </a:r>
            <a:endParaRPr lang="en-GB" sz="3200" b="1" dirty="0" smtClean="0">
              <a:solidFill>
                <a:srgbClr val="FF0000"/>
              </a:solidFill>
              <a:latin typeface="Arial Narrow" pitchFamily="34" charset="0"/>
              <a:cs typeface="Arial" pitchFamily="34" charset="0"/>
            </a:endParaRPr>
          </a:p>
          <a:p>
            <a:pPr marL="184150" lvl="1" indent="0" algn="ctr" defTabSz="914400" eaLnBrk="0" hangingPunct="0">
              <a:spcBef>
                <a:spcPts val="1200"/>
              </a:spcBef>
              <a:buClr>
                <a:srgbClr val="01B4E7"/>
              </a:buClr>
              <a:buSzPct val="120000"/>
              <a:buNone/>
              <a:defRPr/>
            </a:pPr>
            <a:endParaRPr lang="en-GB" sz="3200" b="1" dirty="0" smtClean="0">
              <a:solidFill>
                <a:srgbClr val="00246C"/>
              </a:solidFill>
              <a:latin typeface="Arial Narrow" pitchFamily="34" charset="0"/>
              <a:cs typeface="Arial" pitchFamily="34" charset="0"/>
            </a:endParaRPr>
          </a:p>
        </p:txBody>
      </p:sp>
      <p:sp>
        <p:nvSpPr>
          <p:cNvPr id="6" name="Title 3"/>
          <p:cNvSpPr>
            <a:spLocks noGrp="1"/>
          </p:cNvSpPr>
          <p:nvPr>
            <p:ph type="title"/>
          </p:nvPr>
        </p:nvSpPr>
        <p:spPr>
          <a:xfrm>
            <a:off x="381000" y="457200"/>
            <a:ext cx="8763000" cy="533400"/>
          </a:xfrm>
        </p:spPr>
        <p:txBody>
          <a:bodyPr/>
          <a:lstStyle/>
          <a:p>
            <a:r>
              <a:rPr lang="ru-RU" sz="2000" b="1" dirty="0"/>
              <a:t>ПЕРСОНАЛ НА РОТАРИ,КОЙТО ВИ ОБСЛУЖВА</a:t>
            </a:r>
            <a:endParaRPr lang="en-US" sz="2000" b="1" dirty="0"/>
          </a:p>
        </p:txBody>
      </p:sp>
    </p:spTree>
    <p:extLst>
      <p:ext uri="{BB962C8B-B14F-4D97-AF65-F5344CB8AC3E}">
        <p14:creationId xmlns:p14="http://schemas.microsoft.com/office/powerpoint/2010/main" val="3328306144"/>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457200"/>
            <a:ext cx="8686800" cy="487363"/>
          </a:xfrm>
        </p:spPr>
        <p:txBody>
          <a:bodyPr/>
          <a:lstStyle/>
          <a:p>
            <a:r>
              <a:rPr lang="bg-BG" sz="2000" b="1" dirty="0" smtClean="0">
                <a:solidFill>
                  <a:prstClr val="white"/>
                </a:solidFill>
              </a:rPr>
              <a:t>РОТАРИ КЛУБ ЦЕНТРАЛ</a:t>
            </a:r>
            <a:endParaRPr lang="en-US" sz="2400" dirty="0"/>
          </a:p>
        </p:txBody>
      </p:sp>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2700" y="1184696"/>
            <a:ext cx="3962400" cy="5153752"/>
          </a:xfrm>
          <a:prstGeom prst="rect">
            <a:avLst/>
          </a:prstGeom>
          <a:noFill/>
          <a:ln w="38100">
            <a:solidFill>
              <a:srgbClr val="D91B5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4289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anim calcmode="lin" valueType="num">
                                      <p:cBhvr>
                                        <p:cTn id="8" dur="5000" fill="hold"/>
                                        <p:tgtEl>
                                          <p:spTgt spid="2"/>
                                        </p:tgtEl>
                                        <p:attrNameLst>
                                          <p:attrName>style.rotation</p:attrName>
                                        </p:attrNameLst>
                                      </p:cBhvr>
                                      <p:tavLst>
                                        <p:tav tm="0">
                                          <p:val>
                                            <p:fltVal val="720"/>
                                          </p:val>
                                        </p:tav>
                                        <p:tav tm="100000">
                                          <p:val>
                                            <p:fltVal val="0"/>
                                          </p:val>
                                        </p:tav>
                                      </p:tavLst>
                                    </p:anim>
                                    <p:anim calcmode="lin" valueType="num">
                                      <p:cBhvr>
                                        <p:cTn id="9" dur="5000" fill="hold"/>
                                        <p:tgtEl>
                                          <p:spTgt spid="2"/>
                                        </p:tgtEl>
                                        <p:attrNameLst>
                                          <p:attrName>ppt_h</p:attrName>
                                        </p:attrNameLst>
                                      </p:cBhvr>
                                      <p:tavLst>
                                        <p:tav tm="0">
                                          <p:val>
                                            <p:fltVal val="0"/>
                                          </p:val>
                                        </p:tav>
                                        <p:tav tm="100000">
                                          <p:val>
                                            <p:strVal val="#ppt_h"/>
                                          </p:val>
                                        </p:tav>
                                      </p:tavLst>
                                    </p:anim>
                                    <p:anim calcmode="lin" valueType="num">
                                      <p:cBhvr>
                                        <p:cTn id="10" dur="5000" fill="hold"/>
                                        <p:tgtEl>
                                          <p:spTgt spid="2"/>
                                        </p:tgtEl>
                                        <p:attrNameLst>
                                          <p:attrName>ppt_w</p:attrName>
                                        </p:attrNameLst>
                                      </p:cBhvr>
                                      <p:tavLst>
                                        <p:tav tm="0">
                                          <p:val>
                                            <p:fltVal val="0"/>
                                          </p:val>
                                        </p:tav>
                                        <p:tav tm="100000">
                                          <p:val>
                                            <p:strVal val="#ppt_w"/>
                                          </p:val>
                                        </p:tav>
                                      </p:tavLst>
                                    </p:anim>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СЕМИНАР ЗА ОБУЧЕНИЕ НА ЕЛЕКТ ПРЕЗИДЕНТИ</a:t>
            </a:r>
            <a:r>
              <a:rPr lang="de-CH" dirty="0" smtClean="0"/>
              <a:t> </a:t>
            </a:r>
            <a:r>
              <a:rPr lang="de-CH" dirty="0" smtClean="0"/>
              <a:t>2014</a:t>
            </a:r>
            <a:endParaRPr lang="en-US" dirty="0"/>
          </a:p>
        </p:txBody>
      </p:sp>
      <p:sp>
        <p:nvSpPr>
          <p:cNvPr id="3" name="Content Placeholder 2"/>
          <p:cNvSpPr>
            <a:spLocks noGrp="1"/>
          </p:cNvSpPr>
          <p:nvPr>
            <p:ph idx="1"/>
          </p:nvPr>
        </p:nvSpPr>
        <p:spPr>
          <a:xfrm>
            <a:off x="685800" y="1295400"/>
            <a:ext cx="8001000" cy="609600"/>
          </a:xfrm>
        </p:spPr>
        <p:txBody>
          <a:bodyPr/>
          <a:lstStyle/>
          <a:p>
            <a:pPr marL="52387"/>
            <a:r>
              <a:rPr lang="bg-BG" dirty="0" smtClean="0"/>
              <a:t>Цели на обучението </a:t>
            </a:r>
            <a:r>
              <a:rPr lang="en-US" dirty="0" smtClean="0"/>
              <a:t>:</a:t>
            </a:r>
            <a:endParaRPr lang="en-US" dirty="0">
              <a:solidFill>
                <a:srgbClr val="D91B5C"/>
              </a:solidFill>
            </a:endParaRPr>
          </a:p>
        </p:txBody>
      </p:sp>
      <p:sp>
        <p:nvSpPr>
          <p:cNvPr id="4" name="Content Placeholder 3"/>
          <p:cNvSpPr>
            <a:spLocks noGrp="1"/>
          </p:cNvSpPr>
          <p:nvPr>
            <p:ph idx="10"/>
          </p:nvPr>
        </p:nvSpPr>
        <p:spPr>
          <a:xfrm>
            <a:off x="971600" y="1916832"/>
            <a:ext cx="7787208" cy="4103712"/>
          </a:xfrm>
        </p:spPr>
        <p:txBody>
          <a:bodyPr/>
          <a:lstStyle/>
          <a:p>
            <a:pPr>
              <a:spcBef>
                <a:spcPts val="600"/>
              </a:spcBef>
              <a:spcAft>
                <a:spcPts val="600"/>
              </a:spcAft>
            </a:pPr>
            <a:r>
              <a:rPr lang="bg-BG" sz="2000" dirty="0" smtClean="0">
                <a:solidFill>
                  <a:schemeClr val="bg1">
                    <a:lumMod val="75000"/>
                  </a:schemeClr>
                </a:solidFill>
              </a:rPr>
              <a:t>Ръководство,секретариан и персонвал на Ротари</a:t>
            </a:r>
            <a:endParaRPr lang="en-US" sz="2000" dirty="0" smtClean="0">
              <a:solidFill>
                <a:schemeClr val="bg1">
                  <a:lumMod val="75000"/>
                </a:schemeClr>
              </a:solidFill>
            </a:endParaRPr>
          </a:p>
          <a:p>
            <a:pPr>
              <a:spcBef>
                <a:spcPts val="600"/>
              </a:spcBef>
              <a:spcAft>
                <a:spcPts val="600"/>
              </a:spcAft>
            </a:pPr>
            <a:r>
              <a:rPr lang="bg-BG" sz="2000" dirty="0" smtClean="0">
                <a:solidFill>
                  <a:schemeClr val="bg1">
                    <a:lumMod val="75000"/>
                  </a:schemeClr>
                </a:solidFill>
              </a:rPr>
              <a:t>Нашият нов уебсайт</a:t>
            </a:r>
            <a:r>
              <a:rPr lang="en-US" sz="2000" dirty="0" smtClean="0">
                <a:solidFill>
                  <a:schemeClr val="bg1">
                    <a:lumMod val="75000"/>
                  </a:schemeClr>
                </a:solidFill>
              </a:rPr>
              <a:t> </a:t>
            </a:r>
            <a:r>
              <a:rPr lang="en-US" sz="2000" dirty="0" smtClean="0">
                <a:solidFill>
                  <a:schemeClr val="bg1">
                    <a:lumMod val="75000"/>
                  </a:schemeClr>
                </a:solidFill>
                <a:hlinkClick r:id="rId3"/>
              </a:rPr>
              <a:t>www.rotary.org</a:t>
            </a:r>
            <a:endParaRPr lang="en-US" sz="2000" dirty="0" smtClean="0">
              <a:solidFill>
                <a:schemeClr val="bg1">
                  <a:lumMod val="75000"/>
                </a:schemeClr>
              </a:solidFill>
            </a:endParaRPr>
          </a:p>
          <a:p>
            <a:pPr lvl="1">
              <a:spcBef>
                <a:spcPts val="600"/>
              </a:spcBef>
              <a:spcAft>
                <a:spcPts val="600"/>
              </a:spcAft>
            </a:pPr>
            <a:r>
              <a:rPr lang="bg-BG" b="1" dirty="0" smtClean="0">
                <a:solidFill>
                  <a:schemeClr val="bg1">
                    <a:lumMod val="75000"/>
                  </a:schemeClr>
                </a:solidFill>
              </a:rPr>
              <a:t>Моят Ротари</a:t>
            </a:r>
            <a:endParaRPr lang="en-US" b="1" dirty="0" smtClean="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Предприемане на действие</a:t>
            </a:r>
            <a:endParaRPr lang="de-CH" sz="2000" b="1" dirty="0" smtClean="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Обучение и референции</a:t>
            </a:r>
            <a:endParaRPr lang="de-CH" sz="2000" b="1" dirty="0" smtClean="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Управление</a:t>
            </a:r>
            <a:endParaRPr lang="de-CH" sz="2000" b="1" dirty="0" smtClean="0">
              <a:solidFill>
                <a:schemeClr val="bg1">
                  <a:lumMod val="75000"/>
                </a:schemeClr>
              </a:solidFill>
            </a:endParaRPr>
          </a:p>
          <a:p>
            <a:pPr marL="765175" lvl="1">
              <a:spcBef>
                <a:spcPts val="600"/>
              </a:spcBef>
              <a:spcAft>
                <a:spcPts val="600"/>
              </a:spcAft>
            </a:pPr>
            <a:r>
              <a:rPr lang="bg-BG" b="1" dirty="0" smtClean="0">
                <a:solidFill>
                  <a:schemeClr val="bg1">
                    <a:lumMod val="75000"/>
                  </a:schemeClr>
                </a:solidFill>
              </a:rPr>
              <a:t>Ротари клуб централ</a:t>
            </a:r>
            <a:endParaRPr lang="de-CH" b="1" dirty="0" smtClean="0">
              <a:solidFill>
                <a:schemeClr val="bg1">
                  <a:lumMod val="75000"/>
                </a:schemeClr>
              </a:solidFill>
            </a:endParaRPr>
          </a:p>
          <a:p>
            <a:pPr marL="342900" lvl="1" indent="-290513">
              <a:spcBef>
                <a:spcPts val="600"/>
              </a:spcBef>
              <a:spcAft>
                <a:spcPts val="600"/>
              </a:spcAft>
              <a:buFont typeface="Arial" pitchFamily="34" charset="0"/>
              <a:buChar char="•"/>
            </a:pPr>
            <a:r>
              <a:rPr lang="bg-BG" b="1" dirty="0" smtClean="0"/>
              <a:t>Полугодишен отчет ( </a:t>
            </a:r>
            <a:r>
              <a:rPr lang="en-US" b="1" dirty="0" smtClean="0"/>
              <a:t>SAR</a:t>
            </a:r>
            <a:r>
              <a:rPr lang="bg-BG" b="1" dirty="0" smtClean="0"/>
              <a:t> )</a:t>
            </a:r>
            <a:endParaRPr lang="en-US" b="1" dirty="0"/>
          </a:p>
          <a:p>
            <a:pPr marL="342900" lvl="1" indent="-290513">
              <a:spcBef>
                <a:spcPts val="600"/>
              </a:spcBef>
              <a:spcAft>
                <a:spcPts val="600"/>
              </a:spcAft>
              <a:buFont typeface="Arial" pitchFamily="34" charset="0"/>
              <a:buChar char="•"/>
            </a:pPr>
            <a:r>
              <a:rPr lang="bg-BG" b="1" dirty="0" smtClean="0">
                <a:solidFill>
                  <a:schemeClr val="bg1">
                    <a:lumMod val="75000"/>
                  </a:schemeClr>
                </a:solidFill>
              </a:rPr>
              <a:t>Нашата нова визуална индентичност</a:t>
            </a:r>
            <a:endParaRPr lang="en-US" b="1" dirty="0">
              <a:solidFill>
                <a:schemeClr val="bg1">
                  <a:lumMod val="75000"/>
                </a:schemeClr>
              </a:solidFill>
            </a:endParaRPr>
          </a:p>
          <a:p>
            <a:pPr>
              <a:spcBef>
                <a:spcPts val="600"/>
              </a:spcBef>
              <a:spcAft>
                <a:spcPts val="600"/>
              </a:spcAft>
            </a:pPr>
            <a:endParaRPr lang="en-US" sz="2000" dirty="0" smtClean="0">
              <a:solidFill>
                <a:srgbClr val="675D58"/>
              </a:solidFill>
            </a:endParaRPr>
          </a:p>
          <a:p>
            <a:endParaRPr lang="en-US" dirty="0"/>
          </a:p>
        </p:txBody>
      </p:sp>
    </p:spTree>
    <p:extLst>
      <p:ext uri="{BB962C8B-B14F-4D97-AF65-F5344CB8AC3E}">
        <p14:creationId xmlns:p14="http://schemas.microsoft.com/office/powerpoint/2010/main" val="421402386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ПОЛУГОДИШЕН ОТЧЕТ</a:t>
            </a:r>
            <a:endParaRPr lang="en-US" dirty="0"/>
          </a:p>
        </p:txBody>
      </p:sp>
      <p:sp>
        <p:nvSpPr>
          <p:cNvPr id="3" name="Content Placeholder 2"/>
          <p:cNvSpPr>
            <a:spLocks noGrp="1"/>
          </p:cNvSpPr>
          <p:nvPr>
            <p:ph idx="1"/>
          </p:nvPr>
        </p:nvSpPr>
        <p:spPr/>
        <p:txBody>
          <a:bodyPr/>
          <a:lstStyle/>
          <a:p>
            <a:r>
              <a:rPr lang="bg-BG" dirty="0" smtClean="0"/>
              <a:t>Защо се плаща членски внос на Ротари </a:t>
            </a:r>
            <a:r>
              <a:rPr lang="de-CH" dirty="0" smtClean="0"/>
              <a:t>?</a:t>
            </a:r>
            <a:endParaRPr lang="en-US" dirty="0"/>
          </a:p>
        </p:txBody>
      </p:sp>
      <p:pic>
        <p:nvPicPr>
          <p:cNvPr id="5" name="Picture 7" descr="Erdene_site5_054[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750" y="4091049"/>
            <a:ext cx="3107159" cy="2072539"/>
          </a:xfrm>
          <a:prstGeom prst="rect">
            <a:avLst/>
          </a:prstGeom>
          <a:noFill/>
          <a:ln w="38100">
            <a:solidFill>
              <a:srgbClr val="919295"/>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8119" y="3958926"/>
            <a:ext cx="4249831" cy="2253322"/>
          </a:xfrm>
          <a:prstGeom prst="rect">
            <a:avLst/>
          </a:prstGeom>
          <a:noFill/>
          <a:ln w="38100">
            <a:solidFill>
              <a:srgbClr val="91929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328118" y="1794417"/>
            <a:ext cx="4249831" cy="1977352"/>
          </a:xfrm>
          <a:prstGeom prst="rect">
            <a:avLst/>
          </a:prstGeom>
          <a:noFill/>
          <a:ln w="38100">
            <a:solidFill>
              <a:srgbClr val="91929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5" descr="DSC00777b"/>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0750" y="1795640"/>
            <a:ext cx="3108960" cy="2088863"/>
          </a:xfrm>
          <a:prstGeom prst="rect">
            <a:avLst/>
          </a:prstGeom>
          <a:noFill/>
          <a:ln w="38100">
            <a:solidFill>
              <a:srgbClr val="919295"/>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58838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ШЕСТМЕСЕЧЕН ОТЧЕТ ( </a:t>
            </a:r>
            <a:r>
              <a:rPr lang="de-CH" dirty="0" smtClean="0"/>
              <a:t>SEMIANNUAL REPORT</a:t>
            </a:r>
            <a:r>
              <a:rPr lang="bg-BG" dirty="0" smtClean="0"/>
              <a:t> - </a:t>
            </a:r>
            <a:r>
              <a:rPr lang="en-US" dirty="0" smtClean="0"/>
              <a:t>SAR </a:t>
            </a:r>
            <a:r>
              <a:rPr lang="bg-BG" dirty="0" smtClean="0"/>
              <a:t>)</a:t>
            </a:r>
            <a:endParaRPr lang="en-US" dirty="0"/>
          </a:p>
        </p:txBody>
      </p:sp>
      <p:sp>
        <p:nvSpPr>
          <p:cNvPr id="3" name="Content Placeholder 2"/>
          <p:cNvSpPr>
            <a:spLocks noGrp="1"/>
          </p:cNvSpPr>
          <p:nvPr>
            <p:ph idx="1"/>
          </p:nvPr>
        </p:nvSpPr>
        <p:spPr/>
        <p:txBody>
          <a:bodyPr/>
          <a:lstStyle/>
          <a:p>
            <a:r>
              <a:rPr lang="bg-BG" dirty="0" smtClean="0"/>
              <a:t>Какво е шестмесечен отчет (</a:t>
            </a:r>
            <a:r>
              <a:rPr lang="en-US" dirty="0" smtClean="0"/>
              <a:t>SAR </a:t>
            </a:r>
            <a:r>
              <a:rPr lang="bg-BG" dirty="0" smtClean="0"/>
              <a:t>)</a:t>
            </a:r>
            <a:r>
              <a:rPr lang="de-CH" dirty="0" smtClean="0"/>
              <a:t>?</a:t>
            </a:r>
            <a:endParaRPr lang="en-US" dirty="0"/>
          </a:p>
        </p:txBody>
      </p:sp>
      <p:sp>
        <p:nvSpPr>
          <p:cNvPr id="4" name="Content Placeholder 3"/>
          <p:cNvSpPr>
            <a:spLocks noGrp="1"/>
          </p:cNvSpPr>
          <p:nvPr>
            <p:ph idx="10"/>
          </p:nvPr>
        </p:nvSpPr>
        <p:spPr>
          <a:xfrm>
            <a:off x="990600" y="2783921"/>
            <a:ext cx="7696200" cy="3388279"/>
          </a:xfrm>
        </p:spPr>
        <p:txBody>
          <a:bodyPr/>
          <a:lstStyle/>
          <a:p>
            <a:r>
              <a:rPr lang="bg-BG" dirty="0" smtClean="0"/>
              <a:t>Шестмесечен отчет</a:t>
            </a:r>
            <a:endParaRPr lang="de-CH" dirty="0" smtClean="0"/>
          </a:p>
          <a:p>
            <a:pPr lvl="1">
              <a:spcBef>
                <a:spcPts val="1200"/>
              </a:spcBef>
            </a:pPr>
            <a:r>
              <a:rPr lang="de-CH" dirty="0" smtClean="0"/>
              <a:t>SAR </a:t>
            </a:r>
            <a:r>
              <a:rPr lang="bg-BG" dirty="0" smtClean="0"/>
              <a:t>фактура</a:t>
            </a:r>
            <a:endParaRPr lang="de-CH" dirty="0" smtClean="0"/>
          </a:p>
          <a:p>
            <a:pPr lvl="1">
              <a:spcBef>
                <a:spcPts val="1200"/>
              </a:spcBef>
            </a:pPr>
            <a:r>
              <a:rPr lang="bg-BG" dirty="0" smtClean="0"/>
              <a:t>Инструкции за плащане</a:t>
            </a:r>
            <a:endParaRPr lang="de-CH" dirty="0" smtClean="0"/>
          </a:p>
          <a:p>
            <a:pPr lvl="1">
              <a:spcBef>
                <a:spcPts val="1200"/>
              </a:spcBef>
            </a:pPr>
            <a:r>
              <a:rPr lang="bg-BG" dirty="0" smtClean="0"/>
              <a:t>Изчислителна таблица</a:t>
            </a:r>
            <a:endParaRPr lang="de-CH" dirty="0"/>
          </a:p>
          <a:p>
            <a:pPr marL="457200" lvl="1" indent="0">
              <a:buNone/>
            </a:pPr>
            <a:endParaRPr lang="de-CH" dirty="0" smtClean="0"/>
          </a:p>
        </p:txBody>
      </p:sp>
      <p:pic>
        <p:nvPicPr>
          <p:cNvPr id="5" name="Picture 21" descr="C:\Users\schnellp\AppData\Local\Microsoft\Windows\Temporary Internet Files\Content.IE5\WMAOIBW6\MC900442168[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0154" y="1905000"/>
            <a:ext cx="2285783" cy="2283620"/>
          </a:xfrm>
          <a:prstGeom prst="rect">
            <a:avLst/>
          </a:prstGeom>
          <a:noFill/>
          <a:ln w="9525">
            <a:noFill/>
            <a:miter lim="800000"/>
            <a:headEnd/>
            <a:tailEnd/>
          </a:ln>
        </p:spPr>
      </p:pic>
    </p:spTree>
    <p:extLst>
      <p:ext uri="{BB962C8B-B14F-4D97-AF65-F5344CB8AC3E}">
        <p14:creationId xmlns:p14="http://schemas.microsoft.com/office/powerpoint/2010/main" val="168758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ШЕСТМЕСЕЧЕН ОТЧЕТ</a:t>
            </a:r>
            <a:endParaRPr lang="en-US" dirty="0"/>
          </a:p>
        </p:txBody>
      </p:sp>
      <p:sp>
        <p:nvSpPr>
          <p:cNvPr id="3" name="Content Placeholder 2"/>
          <p:cNvSpPr>
            <a:spLocks noGrp="1"/>
          </p:cNvSpPr>
          <p:nvPr>
            <p:ph idx="1"/>
          </p:nvPr>
        </p:nvSpPr>
        <p:spPr/>
        <p:txBody>
          <a:bodyPr/>
          <a:lstStyle/>
          <a:p>
            <a:r>
              <a:rPr lang="bg-BG" dirty="0" smtClean="0"/>
              <a:t>Как да подготвим шестмесечния отчет </a:t>
            </a:r>
            <a:r>
              <a:rPr lang="de-CH" dirty="0" smtClean="0"/>
              <a:t>?</a:t>
            </a:r>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95400" y="2667000"/>
            <a:ext cx="3086100" cy="1263114"/>
          </a:xfrm>
          <a:prstGeom prst="rect">
            <a:avLst/>
          </a:prstGeom>
          <a:noFill/>
          <a:ln w="38100">
            <a:solidFill>
              <a:srgbClr val="91929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295400" y="4267200"/>
            <a:ext cx="6766031" cy="1554480"/>
          </a:xfrm>
          <a:prstGeom prst="rect">
            <a:avLst/>
          </a:prstGeom>
          <a:noFill/>
          <a:ln w="38100">
            <a:solidFill>
              <a:srgbClr val="91929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3"/>
          <p:cNvSpPr>
            <a:spLocks noGrp="1"/>
          </p:cNvSpPr>
          <p:nvPr>
            <p:ph idx="10"/>
          </p:nvPr>
        </p:nvSpPr>
        <p:spPr>
          <a:xfrm>
            <a:off x="777940" y="1772817"/>
            <a:ext cx="7696200" cy="894184"/>
          </a:xfrm>
        </p:spPr>
        <p:txBody>
          <a:bodyPr/>
          <a:lstStyle/>
          <a:p>
            <a:r>
              <a:rPr lang="bg-BG" dirty="0" smtClean="0"/>
              <a:t>Актуалициране на данните за членство до 1 юни и 1 декември.</a:t>
            </a:r>
            <a:endParaRPr lang="de-CH" dirty="0"/>
          </a:p>
          <a:p>
            <a:pPr marL="457200" lvl="1" indent="0">
              <a:buNone/>
            </a:pPr>
            <a:endParaRPr lang="de-CH" dirty="0" smtClean="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4999" y="2667001"/>
            <a:ext cx="5707115" cy="3427192"/>
          </a:xfrm>
          <a:prstGeom prst="rect">
            <a:avLst/>
          </a:prstGeom>
          <a:ln w="38100">
            <a:solidFill>
              <a:schemeClr val="tx1"/>
            </a:solidFill>
          </a:ln>
        </p:spPr>
      </p:pic>
    </p:spTree>
    <p:extLst>
      <p:ext uri="{BB962C8B-B14F-4D97-AF65-F5344CB8AC3E}">
        <p14:creationId xmlns:p14="http://schemas.microsoft.com/office/powerpoint/2010/main" val="124525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6"/>
                                        </p:tgtEl>
                                      </p:cBhvr>
                                    </p:animEffect>
                                    <p:set>
                                      <p:cBhvr>
                                        <p:cTn id="26" dur="1" fill="hold">
                                          <p:stCondLst>
                                            <p:cond delay="499"/>
                                          </p:stCondLst>
                                        </p:cTn>
                                        <p:tgtEl>
                                          <p:spTgt spid="102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2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bldLvl="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ШЕСТМЕСЕЧЕН ОТЧЕТ</a:t>
            </a:r>
            <a:endParaRPr lang="en-US" dirty="0"/>
          </a:p>
        </p:txBody>
      </p:sp>
      <p:sp>
        <p:nvSpPr>
          <p:cNvPr id="3" name="Content Placeholder 2"/>
          <p:cNvSpPr>
            <a:spLocks noGrp="1"/>
          </p:cNvSpPr>
          <p:nvPr>
            <p:ph idx="1"/>
          </p:nvPr>
        </p:nvSpPr>
        <p:spPr/>
        <p:txBody>
          <a:bodyPr/>
          <a:lstStyle/>
          <a:p>
            <a:r>
              <a:rPr lang="bg-BG" dirty="0" smtClean="0"/>
              <a:t>Как се получава шестмесечния отчет </a:t>
            </a:r>
            <a:r>
              <a:rPr lang="de-CH" dirty="0" smtClean="0"/>
              <a:t>?</a:t>
            </a:r>
            <a:endParaRPr lang="en-US" dirty="0"/>
          </a:p>
        </p:txBody>
      </p:sp>
      <p:sp>
        <p:nvSpPr>
          <p:cNvPr id="4" name="Content Placeholder 3"/>
          <p:cNvSpPr>
            <a:spLocks noGrp="1"/>
          </p:cNvSpPr>
          <p:nvPr>
            <p:ph idx="10"/>
          </p:nvPr>
        </p:nvSpPr>
        <p:spPr>
          <a:xfrm>
            <a:off x="990600" y="2555321"/>
            <a:ext cx="7924800" cy="3388279"/>
          </a:xfrm>
        </p:spPr>
        <p:txBody>
          <a:bodyPr/>
          <a:lstStyle/>
          <a:p>
            <a:r>
              <a:rPr lang="bg-BG" dirty="0" smtClean="0"/>
              <a:t>Изпраща ви се по</a:t>
            </a:r>
            <a:r>
              <a:rPr lang="de-CH" dirty="0" smtClean="0"/>
              <a:t> </a:t>
            </a:r>
            <a:r>
              <a:rPr lang="de-CH" dirty="0" smtClean="0"/>
              <a:t>email</a:t>
            </a:r>
          </a:p>
          <a:p>
            <a:pPr marL="52387" indent="0">
              <a:buNone/>
            </a:pPr>
            <a:endParaRPr lang="de-CH" dirty="0" smtClean="0"/>
          </a:p>
          <a:p>
            <a:r>
              <a:rPr lang="bg-BG" dirty="0" smtClean="0"/>
              <a:t>Достъпен в Моят Ротари</a:t>
            </a:r>
            <a:endParaRPr lang="de-CH" dirty="0" smtClean="0"/>
          </a:p>
        </p:txBody>
      </p:sp>
      <p:pic>
        <p:nvPicPr>
          <p:cNvPr id="5" name="Picture 21" descr="C:\Users\schnellp\AppData\Local\Microsoft\Windows\Temporary Internet Files\Content.IE5\WMAOIBW6\MC900442168[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800" y="1602509"/>
            <a:ext cx="2438400" cy="2436091"/>
          </a:xfrm>
          <a:prstGeom prst="rect">
            <a:avLst/>
          </a:prstGeom>
          <a:noFill/>
          <a:ln w="9525">
            <a:noFill/>
            <a:miter lim="800000"/>
            <a:headEnd/>
            <a:tailEnd/>
          </a:ln>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895600" y="4288476"/>
            <a:ext cx="3773386" cy="1600200"/>
          </a:xfrm>
          <a:prstGeom prst="rect">
            <a:avLst/>
          </a:prstGeom>
          <a:solidFill>
            <a:srgbClr val="919295"/>
          </a:solidFill>
          <a:ln w="38100">
            <a:solidFill>
              <a:srgbClr val="919295"/>
            </a:solidFill>
            <a:miter lim="800000"/>
            <a:headEnd/>
            <a:tailEnd/>
          </a:ln>
          <a:effectLst/>
          <a:extLst/>
        </p:spPr>
      </p:pic>
    </p:spTree>
    <p:extLst>
      <p:ext uri="{BB962C8B-B14F-4D97-AF65-F5344CB8AC3E}">
        <p14:creationId xmlns:p14="http://schemas.microsoft.com/office/powerpoint/2010/main" val="34083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1+#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10" presetClass="entr" presetSubtype="0" fill="hold" nodeType="after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ШЕСТМЕСЕЧЕН ОТЧЕТ</a:t>
            </a:r>
            <a:endParaRPr lang="en-US" dirty="0"/>
          </a:p>
        </p:txBody>
      </p:sp>
      <p:sp>
        <p:nvSpPr>
          <p:cNvPr id="3" name="Content Placeholder 2"/>
          <p:cNvSpPr>
            <a:spLocks noGrp="1"/>
          </p:cNvSpPr>
          <p:nvPr>
            <p:ph idx="1"/>
          </p:nvPr>
        </p:nvSpPr>
        <p:spPr/>
        <p:txBody>
          <a:bodyPr/>
          <a:lstStyle/>
          <a:p>
            <a:r>
              <a:rPr lang="bg-BG" dirty="0" smtClean="0"/>
              <a:t>Как се плаща шестмесечния отчет </a:t>
            </a:r>
            <a:r>
              <a:rPr lang="de-CH" dirty="0" smtClean="0"/>
              <a:t>?</a:t>
            </a:r>
            <a:endParaRPr lang="en-US" dirty="0"/>
          </a:p>
        </p:txBody>
      </p:sp>
      <p:sp>
        <p:nvSpPr>
          <p:cNvPr id="4" name="Content Placeholder 3"/>
          <p:cNvSpPr>
            <a:spLocks noGrp="1"/>
          </p:cNvSpPr>
          <p:nvPr>
            <p:ph idx="10"/>
          </p:nvPr>
        </p:nvSpPr>
        <p:spPr>
          <a:xfrm>
            <a:off x="589785" y="2797805"/>
            <a:ext cx="4744215" cy="1864279"/>
          </a:xfrm>
        </p:spPr>
        <p:txBody>
          <a:bodyPr/>
          <a:lstStyle/>
          <a:p>
            <a:pPr>
              <a:spcBef>
                <a:spcPts val="4200"/>
              </a:spcBef>
            </a:pPr>
            <a:r>
              <a:rPr lang="bg-BG" dirty="0" smtClean="0"/>
              <a:t>Чрез кредитна карта</a:t>
            </a:r>
            <a:endParaRPr lang="de-CH" dirty="0" smtClean="0"/>
          </a:p>
          <a:p>
            <a:pPr>
              <a:spcBef>
                <a:spcPts val="4200"/>
              </a:spcBef>
            </a:pPr>
            <a:r>
              <a:rPr lang="bg-BG" dirty="0" smtClean="0"/>
              <a:t>Чрез електронен трансфер на средства</a:t>
            </a:r>
            <a:endParaRPr lang="de-CH" dirty="0" smtClean="0"/>
          </a:p>
          <a:p>
            <a:pPr marL="342900" lvl="1" indent="-290513" fontAlgn="base">
              <a:spcBef>
                <a:spcPts val="4200"/>
              </a:spcBef>
              <a:spcAft>
                <a:spcPct val="0"/>
              </a:spcAft>
              <a:buFont typeface="Arial" pitchFamily="34" charset="0"/>
              <a:buChar char="•"/>
            </a:pPr>
            <a:r>
              <a:rPr lang="bg-BG" sz="2200" b="1" dirty="0" smtClean="0"/>
              <a:t>Чрез директен дебит</a:t>
            </a:r>
            <a:endParaRPr lang="de-CH" sz="2200" b="1" dirty="0"/>
          </a:p>
          <a:p>
            <a:pPr marL="457200" lvl="1" indent="0">
              <a:spcBef>
                <a:spcPts val="4200"/>
              </a:spcBef>
              <a:buNone/>
            </a:pPr>
            <a:endParaRPr lang="de-CH" dirty="0" smtClean="0"/>
          </a:p>
        </p:txBody>
      </p:sp>
      <p:pic>
        <p:nvPicPr>
          <p:cNvPr id="5" name="placeHolder_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435008" y="1828800"/>
            <a:ext cx="2230752" cy="1474670"/>
          </a:xfrm>
          <a:prstGeom prst="rect">
            <a:avLst/>
          </a:prstGeom>
          <a:noFill/>
          <a:ln>
            <a:noFill/>
          </a:ln>
        </p:spPr>
      </p:pic>
      <p:pic>
        <p:nvPicPr>
          <p:cNvPr id="3074" name="Picture 2" descr="http://wwwde.7icloud.com/_/rsrc/1372156172958/temp/shop/bank/bank_transaction_256.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67400" y="3429000"/>
            <a:ext cx="1801091" cy="143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3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ШЕСТМЕСЕЧЕН ОТЧЕТ</a:t>
            </a:r>
            <a:endParaRPr lang="en-US" dirty="0"/>
          </a:p>
        </p:txBody>
      </p:sp>
      <p:sp>
        <p:nvSpPr>
          <p:cNvPr id="3" name="Content Placeholder 2"/>
          <p:cNvSpPr>
            <a:spLocks noGrp="1"/>
          </p:cNvSpPr>
          <p:nvPr>
            <p:ph idx="1"/>
          </p:nvPr>
        </p:nvSpPr>
        <p:spPr/>
        <p:txBody>
          <a:bodyPr/>
          <a:lstStyle/>
          <a:p>
            <a:r>
              <a:rPr lang="bg-BG" dirty="0" smtClean="0"/>
              <a:t>Как да се потвърди членството за шестмесечния отчет</a:t>
            </a:r>
            <a:r>
              <a:rPr lang="de-CH" dirty="0" smtClean="0"/>
              <a:t>?</a:t>
            </a:r>
            <a:endParaRPr lang="en-US" dirty="0"/>
          </a:p>
        </p:txBody>
      </p:sp>
      <p:sp>
        <p:nvSpPr>
          <p:cNvPr id="4" name="Rectangle 3"/>
          <p:cNvSpPr/>
          <p:nvPr/>
        </p:nvSpPr>
        <p:spPr>
          <a:xfrm>
            <a:off x="683824" y="2117410"/>
            <a:ext cx="7128536" cy="3400931"/>
          </a:xfrm>
          <a:prstGeom prst="rect">
            <a:avLst/>
          </a:prstGeom>
        </p:spPr>
        <p:txBody>
          <a:bodyPr wrap="square">
            <a:spAutoFit/>
          </a:bodyPr>
          <a:lstStyle/>
          <a:p>
            <a:pPr marL="342900" indent="-290513" defTabSz="457200" eaLnBrk="1" hangingPunct="1">
              <a:spcBef>
                <a:spcPts val="1200"/>
              </a:spcBef>
              <a:spcAft>
                <a:spcPts val="600"/>
              </a:spcAft>
              <a:buFont typeface="Arial" pitchFamily="34" charset="0"/>
              <a:buChar char="•"/>
            </a:pPr>
            <a:r>
              <a:rPr lang="bg-BG" sz="2200" b="1" dirty="0" smtClean="0">
                <a:solidFill>
                  <a:srgbClr val="675D58"/>
                </a:solidFill>
                <a:latin typeface="Georgia"/>
                <a:cs typeface="Georgia"/>
              </a:rPr>
              <a:t>Изпращане на</a:t>
            </a:r>
            <a:r>
              <a:rPr lang="de-CH" sz="2200" b="1" dirty="0" smtClean="0">
                <a:solidFill>
                  <a:srgbClr val="675D58"/>
                </a:solidFill>
                <a:latin typeface="Georgia"/>
                <a:cs typeface="Georgia"/>
              </a:rPr>
              <a:t> email </a:t>
            </a:r>
            <a:r>
              <a:rPr lang="bg-BG" sz="2200" b="1" dirty="0" smtClean="0">
                <a:solidFill>
                  <a:srgbClr val="675D58"/>
                </a:solidFill>
                <a:latin typeface="Georgia"/>
                <a:cs typeface="Georgia"/>
              </a:rPr>
              <a:t>до</a:t>
            </a:r>
            <a:r>
              <a:rPr lang="de-CH" sz="2200" b="1" dirty="0" smtClean="0">
                <a:solidFill>
                  <a:srgbClr val="675D58"/>
                </a:solidFill>
                <a:latin typeface="Georgia"/>
                <a:cs typeface="Georgia"/>
              </a:rPr>
              <a:t> </a:t>
            </a:r>
            <a:r>
              <a:rPr lang="bg-BG" sz="2200" b="1" dirty="0" smtClean="0">
                <a:solidFill>
                  <a:srgbClr val="675D58"/>
                </a:solidFill>
                <a:latin typeface="Georgia"/>
                <a:cs typeface="Georgia"/>
              </a:rPr>
              <a:t> </a:t>
            </a:r>
            <a:r>
              <a:rPr lang="de-CH" sz="2200" b="1" dirty="0" smtClean="0">
                <a:solidFill>
                  <a:srgbClr val="675D58"/>
                </a:solidFill>
                <a:latin typeface="Georgia"/>
                <a:cs typeface="Georgia"/>
                <a:hlinkClick r:id="rId3"/>
              </a:rPr>
              <a:t>data@rotary.org</a:t>
            </a:r>
            <a:endParaRPr lang="de-CH" sz="2200" b="1" dirty="0" smtClean="0">
              <a:solidFill>
                <a:srgbClr val="675D58"/>
              </a:solidFill>
              <a:latin typeface="Georgia"/>
              <a:cs typeface="Georgia"/>
            </a:endParaRPr>
          </a:p>
          <a:p>
            <a:pPr marL="682625" lvl="1" indent="-342900" defTabSz="457200" eaLnBrk="1" hangingPunct="1">
              <a:spcBef>
                <a:spcPts val="2400"/>
              </a:spcBef>
              <a:buSzPct val="80000"/>
              <a:buFont typeface="Wingdings" pitchFamily="2" charset="2"/>
              <a:buChar char="§"/>
            </a:pPr>
            <a:r>
              <a:rPr lang="bg-BG" sz="2000" i="1" dirty="0" smtClean="0">
                <a:solidFill>
                  <a:srgbClr val="675D58"/>
                </a:solidFill>
                <a:latin typeface="Georgia"/>
                <a:ea typeface="+mn-ea"/>
                <a:cs typeface="Georgia"/>
              </a:rPr>
              <a:t>Клубен</a:t>
            </a:r>
            <a:r>
              <a:rPr lang="de-CH" sz="2000" i="1" dirty="0" smtClean="0">
                <a:solidFill>
                  <a:srgbClr val="675D58"/>
                </a:solidFill>
                <a:latin typeface="Georgia"/>
                <a:ea typeface="+mn-ea"/>
                <a:cs typeface="Georgia"/>
              </a:rPr>
              <a:t> </a:t>
            </a:r>
            <a:r>
              <a:rPr lang="de-CH" sz="2000" i="1" dirty="0">
                <a:solidFill>
                  <a:srgbClr val="675D58"/>
                </a:solidFill>
                <a:latin typeface="Georgia"/>
                <a:ea typeface="+mn-ea"/>
                <a:cs typeface="Georgia"/>
              </a:rPr>
              <a:t>ID </a:t>
            </a:r>
            <a:r>
              <a:rPr lang="bg-BG" sz="2000" i="1" dirty="0" smtClean="0">
                <a:solidFill>
                  <a:srgbClr val="675D58"/>
                </a:solidFill>
                <a:latin typeface="Georgia"/>
                <a:ea typeface="+mn-ea"/>
                <a:cs typeface="Georgia"/>
              </a:rPr>
              <a:t>номер</a:t>
            </a:r>
            <a:r>
              <a:rPr lang="de-CH" sz="2000" i="1" dirty="0" smtClean="0">
                <a:solidFill>
                  <a:srgbClr val="675D58"/>
                </a:solidFill>
                <a:latin typeface="Georgia"/>
                <a:ea typeface="+mn-ea"/>
                <a:cs typeface="Georgia"/>
              </a:rPr>
              <a:t> </a:t>
            </a:r>
            <a:endParaRPr lang="de-CH" sz="2000" i="1" dirty="0" smtClean="0">
              <a:solidFill>
                <a:srgbClr val="675D58"/>
              </a:solidFill>
              <a:latin typeface="Georgia"/>
              <a:ea typeface="+mn-ea"/>
              <a:cs typeface="Georgia"/>
            </a:endParaRPr>
          </a:p>
          <a:p>
            <a:pPr marL="682625" lvl="1" indent="-342900" defTabSz="457200" eaLnBrk="1" hangingPunct="1">
              <a:spcBef>
                <a:spcPts val="1200"/>
              </a:spcBef>
              <a:buSzPct val="80000"/>
              <a:buFont typeface="Wingdings" pitchFamily="2" charset="2"/>
              <a:buChar char="§"/>
            </a:pPr>
            <a:r>
              <a:rPr lang="bg-BG" sz="2000" i="1" dirty="0" smtClean="0">
                <a:solidFill>
                  <a:srgbClr val="675D58"/>
                </a:solidFill>
                <a:latin typeface="Georgia"/>
                <a:ea typeface="+mn-ea"/>
                <a:cs typeface="Georgia"/>
              </a:rPr>
              <a:t>Брой членове</a:t>
            </a:r>
            <a:endParaRPr lang="de-CH" sz="2000" i="1" dirty="0" smtClean="0">
              <a:solidFill>
                <a:srgbClr val="675D58"/>
              </a:solidFill>
              <a:latin typeface="Georgia"/>
              <a:ea typeface="+mn-ea"/>
              <a:cs typeface="Georgia"/>
            </a:endParaRPr>
          </a:p>
          <a:p>
            <a:pPr marL="682625" lvl="1" indent="-342900" defTabSz="457200" eaLnBrk="1" hangingPunct="1">
              <a:spcBef>
                <a:spcPts val="1200"/>
              </a:spcBef>
              <a:buSzPct val="80000"/>
              <a:buFont typeface="Wingdings" pitchFamily="2" charset="2"/>
              <a:buChar char="§"/>
            </a:pPr>
            <a:r>
              <a:rPr lang="bg-BG" sz="2000" i="1" dirty="0" smtClean="0">
                <a:solidFill>
                  <a:srgbClr val="675D58"/>
                </a:solidFill>
                <a:latin typeface="Georgia"/>
                <a:ea typeface="+mn-ea"/>
                <a:cs typeface="Georgia"/>
              </a:rPr>
              <a:t>Данни за абониране</a:t>
            </a:r>
          </a:p>
          <a:p>
            <a:pPr marL="339725" lvl="1" defTabSz="457200" eaLnBrk="1" hangingPunct="1">
              <a:spcBef>
                <a:spcPts val="1200"/>
              </a:spcBef>
              <a:buSzPct val="80000"/>
            </a:pPr>
            <a:r>
              <a:rPr lang="bg-BG" sz="2000" i="1" dirty="0" smtClean="0">
                <a:solidFill>
                  <a:srgbClr val="675D58"/>
                </a:solidFill>
                <a:latin typeface="Georgia"/>
                <a:ea typeface="+mn-ea"/>
                <a:cs typeface="Georgia"/>
              </a:rPr>
              <a:t> за списание</a:t>
            </a:r>
            <a:endParaRPr lang="de-CH" sz="2000" i="1" dirty="0">
              <a:solidFill>
                <a:srgbClr val="675D58"/>
              </a:solidFill>
              <a:latin typeface="Georgia"/>
              <a:ea typeface="+mn-ea"/>
              <a:cs typeface="Georgia"/>
            </a:endParaRPr>
          </a:p>
          <a:p>
            <a:pPr marL="682625" lvl="1" indent="-342900" defTabSz="457200" eaLnBrk="1" hangingPunct="1">
              <a:spcBef>
                <a:spcPct val="20000"/>
              </a:spcBef>
              <a:buSzPct val="80000"/>
              <a:buFont typeface="Symbol"/>
              <a:buChar char="®"/>
            </a:pPr>
            <a:endParaRPr lang="de-CH" sz="2000" i="1" dirty="0">
              <a:solidFill>
                <a:srgbClr val="675D58"/>
              </a:solidFill>
              <a:latin typeface="Georgia"/>
              <a:ea typeface="+mn-ea"/>
              <a:cs typeface="Georgia"/>
            </a:endParaRPr>
          </a:p>
          <a:p>
            <a:pPr marL="342900" indent="-290513" defTabSz="457200" eaLnBrk="1" hangingPunct="1">
              <a:spcBef>
                <a:spcPts val="1200"/>
              </a:spcBef>
              <a:buFont typeface="Arial" pitchFamily="34" charset="0"/>
              <a:buChar char="•"/>
            </a:pPr>
            <a:endParaRPr lang="de-CH" b="1" dirty="0">
              <a:solidFill>
                <a:srgbClr val="675D58"/>
              </a:solidFill>
              <a:latin typeface="Georgia"/>
              <a:cs typeface="Georgia"/>
            </a:endParaRPr>
          </a:p>
        </p:txBody>
      </p:sp>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783774" y="2834243"/>
            <a:ext cx="3457575" cy="347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26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1000" fill="hold"/>
                                        <p:tgtEl>
                                          <p:spTgt spid="1028"/>
                                        </p:tgtEl>
                                        <p:attrNameLst>
                                          <p:attrName>ppt_x</p:attrName>
                                        </p:attrNameLst>
                                      </p:cBhvr>
                                      <p:tavLst>
                                        <p:tav tm="0">
                                          <p:val>
                                            <p:strVal val="1+#ppt_w/2"/>
                                          </p:val>
                                        </p:tav>
                                        <p:tav tm="100000">
                                          <p:val>
                                            <p:strVal val="#ppt_x"/>
                                          </p:val>
                                        </p:tav>
                                      </p:tavLst>
                                    </p:anim>
                                    <p:anim calcmode="lin" valueType="num">
                                      <p:cBhvr additive="base">
                                        <p:cTn id="17"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ПОЛУГОДИШЕН ОТЧЕТ</a:t>
            </a:r>
            <a:endParaRPr lang="en-US" dirty="0"/>
          </a:p>
        </p:txBody>
      </p:sp>
      <p:sp>
        <p:nvSpPr>
          <p:cNvPr id="3" name="Content Placeholder 2"/>
          <p:cNvSpPr>
            <a:spLocks noGrp="1"/>
          </p:cNvSpPr>
          <p:nvPr>
            <p:ph idx="1"/>
          </p:nvPr>
        </p:nvSpPr>
        <p:spPr>
          <a:xfrm>
            <a:off x="457200" y="1219201"/>
            <a:ext cx="8305800" cy="685799"/>
          </a:xfrm>
        </p:spPr>
        <p:txBody>
          <a:bodyPr/>
          <a:lstStyle/>
          <a:p>
            <a:r>
              <a:rPr lang="bg-BG" dirty="0" smtClean="0"/>
              <a:t>Кои дати трябва да се помнят </a:t>
            </a:r>
            <a:r>
              <a:rPr lang="de-CH" dirty="0" smtClean="0"/>
              <a:t>? </a:t>
            </a:r>
            <a:endParaRPr lang="en-US" dirty="0"/>
          </a:p>
        </p:txBody>
      </p:sp>
      <p:sp>
        <p:nvSpPr>
          <p:cNvPr id="6" name="AutoShape 44"/>
          <p:cNvSpPr>
            <a:spLocks noChangeArrowheads="1"/>
          </p:cNvSpPr>
          <p:nvPr/>
        </p:nvSpPr>
        <p:spPr bwMode="auto">
          <a:xfrm>
            <a:off x="228600" y="2908300"/>
            <a:ext cx="2647950" cy="1168400"/>
          </a:xfrm>
          <a:prstGeom prst="wedgeRectCallout">
            <a:avLst>
              <a:gd name="adj1" fmla="val 12231"/>
              <a:gd name="adj2" fmla="val 95245"/>
            </a:avLst>
          </a:prstGeom>
          <a:solidFill>
            <a:srgbClr val="FF964F"/>
          </a:solidFill>
          <a:ln w="19050" algn="ctr">
            <a:solidFill>
              <a:schemeClr val="bg1"/>
            </a:solidFill>
            <a:miter lim="800000"/>
            <a:headEnd/>
            <a:tailEnd/>
          </a:ln>
        </p:spPr>
        <p:txBody>
          <a:bodyPr anchor="ctr"/>
          <a:lstStyle/>
          <a:p>
            <a:pPr eaLnBrk="0" hangingPunct="0"/>
            <a:r>
              <a:rPr lang="bg-BG" sz="2000" dirty="0" smtClean="0">
                <a:solidFill>
                  <a:srgbClr val="000000"/>
                </a:solidFill>
              </a:rPr>
              <a:t>Актуализиране на членството 1 месец преди</a:t>
            </a:r>
            <a:r>
              <a:rPr lang="en-US" sz="2000" b="0" dirty="0" smtClean="0">
                <a:solidFill>
                  <a:srgbClr val="000000"/>
                </a:solidFill>
              </a:rPr>
              <a:t> </a:t>
            </a:r>
            <a:r>
              <a:rPr lang="en-US" sz="2000" b="0" dirty="0">
                <a:solidFill>
                  <a:srgbClr val="000000"/>
                </a:solidFill>
              </a:rPr>
              <a:t>SAR</a:t>
            </a:r>
          </a:p>
        </p:txBody>
      </p:sp>
      <p:sp>
        <p:nvSpPr>
          <p:cNvPr id="7" name="AutoShape 45"/>
          <p:cNvSpPr>
            <a:spLocks noChangeArrowheads="1"/>
          </p:cNvSpPr>
          <p:nvPr/>
        </p:nvSpPr>
        <p:spPr bwMode="auto">
          <a:xfrm>
            <a:off x="3062288" y="2913063"/>
            <a:ext cx="1871662" cy="1150937"/>
          </a:xfrm>
          <a:prstGeom prst="wedgeRectCallout">
            <a:avLst>
              <a:gd name="adj1" fmla="val -55259"/>
              <a:gd name="adj2" fmla="val 94139"/>
            </a:avLst>
          </a:prstGeom>
          <a:solidFill>
            <a:schemeClr val="accent1"/>
          </a:solidFill>
          <a:ln w="19050" algn="ctr">
            <a:solidFill>
              <a:schemeClr val="bg1"/>
            </a:solidFill>
            <a:miter lim="800000"/>
            <a:headEnd/>
            <a:tailEnd/>
          </a:ln>
        </p:spPr>
        <p:txBody>
          <a:bodyPr anchor="ctr"/>
          <a:lstStyle/>
          <a:p>
            <a:pPr eaLnBrk="0" hangingPunct="0"/>
            <a:r>
              <a:rPr lang="bg-BG" sz="2000" dirty="0" smtClean="0">
                <a:solidFill>
                  <a:srgbClr val="000000"/>
                </a:solidFill>
              </a:rPr>
              <a:t>Чл.внос платим при получаване на</a:t>
            </a:r>
            <a:r>
              <a:rPr lang="en-US" sz="2000" b="0" dirty="0" smtClean="0">
                <a:solidFill>
                  <a:srgbClr val="000000"/>
                </a:solidFill>
              </a:rPr>
              <a:t> </a:t>
            </a:r>
            <a:r>
              <a:rPr lang="en-US" sz="2000" b="0" dirty="0">
                <a:solidFill>
                  <a:srgbClr val="000000"/>
                </a:solidFill>
              </a:rPr>
              <a:t>SAR</a:t>
            </a:r>
          </a:p>
        </p:txBody>
      </p:sp>
      <p:sp>
        <p:nvSpPr>
          <p:cNvPr id="8" name="Text Box 46"/>
          <p:cNvSpPr txBox="1">
            <a:spLocks noChangeArrowheads="1"/>
          </p:cNvSpPr>
          <p:nvPr/>
        </p:nvSpPr>
        <p:spPr bwMode="auto">
          <a:xfrm>
            <a:off x="3841750" y="2057400"/>
            <a:ext cx="1944688" cy="366713"/>
          </a:xfrm>
          <a:prstGeom prst="rect">
            <a:avLst/>
          </a:prstGeom>
          <a:noFill/>
          <a:ln w="9525">
            <a:noFill/>
            <a:miter lim="800000"/>
            <a:headEnd/>
            <a:tailEnd/>
          </a:ln>
        </p:spPr>
        <p:txBody>
          <a:bodyPr>
            <a:spAutoFit/>
          </a:bodyPr>
          <a:lstStyle/>
          <a:p>
            <a:pPr>
              <a:spcBef>
                <a:spcPct val="50000"/>
              </a:spcBef>
            </a:pPr>
            <a:r>
              <a:rPr lang="bg-BG" sz="1800" dirty="0" smtClean="0">
                <a:solidFill>
                  <a:srgbClr val="7C3530"/>
                </a:solidFill>
                <a:latin typeface="Arial Black" pitchFamily="34" charset="0"/>
              </a:rPr>
              <a:t>неплатено</a:t>
            </a:r>
            <a:endParaRPr lang="en-US" sz="1800" b="0" dirty="0">
              <a:solidFill>
                <a:srgbClr val="7C3530"/>
              </a:solidFill>
              <a:latin typeface="Arial Black" pitchFamily="34" charset="0"/>
            </a:endParaRPr>
          </a:p>
        </p:txBody>
      </p:sp>
      <p:sp>
        <p:nvSpPr>
          <p:cNvPr id="9" name="AutoShape 47"/>
          <p:cNvSpPr>
            <a:spLocks noChangeArrowheads="1"/>
          </p:cNvSpPr>
          <p:nvPr/>
        </p:nvSpPr>
        <p:spPr bwMode="auto">
          <a:xfrm>
            <a:off x="3925888" y="2436813"/>
            <a:ext cx="1800225" cy="5762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599" y="11477"/>
                </a:moveTo>
                <a:cubicBezTo>
                  <a:pt x="17621" y="11252"/>
                  <a:pt x="17633" y="11026"/>
                  <a:pt x="17633" y="10800"/>
                </a:cubicBezTo>
                <a:cubicBezTo>
                  <a:pt x="17633" y="7026"/>
                  <a:pt x="14573" y="3967"/>
                  <a:pt x="10800" y="3967"/>
                </a:cubicBezTo>
                <a:cubicBezTo>
                  <a:pt x="7026" y="3967"/>
                  <a:pt x="3967" y="7026"/>
                  <a:pt x="3967" y="10800"/>
                </a:cubicBezTo>
                <a:cubicBezTo>
                  <a:pt x="3966" y="11754"/>
                  <a:pt x="4167" y="12698"/>
                  <a:pt x="4554" y="13571"/>
                </a:cubicBezTo>
                <a:lnTo>
                  <a:pt x="928" y="15180"/>
                </a:lnTo>
                <a:cubicBezTo>
                  <a:pt x="316" y="13800"/>
                  <a:pt x="0" y="12308"/>
                  <a:pt x="0" y="10800"/>
                </a:cubicBezTo>
                <a:cubicBezTo>
                  <a:pt x="0" y="4835"/>
                  <a:pt x="4835" y="0"/>
                  <a:pt x="10800" y="0"/>
                </a:cubicBezTo>
                <a:cubicBezTo>
                  <a:pt x="16764" y="0"/>
                  <a:pt x="21600" y="4835"/>
                  <a:pt x="21600" y="10800"/>
                </a:cubicBezTo>
                <a:cubicBezTo>
                  <a:pt x="21600" y="11157"/>
                  <a:pt x="21582" y="11515"/>
                  <a:pt x="21546" y="11871"/>
                </a:cubicBezTo>
                <a:lnTo>
                  <a:pt x="24233" y="12139"/>
                </a:lnTo>
                <a:lnTo>
                  <a:pt x="19109" y="16335"/>
                </a:lnTo>
                <a:lnTo>
                  <a:pt x="14912" y="11210"/>
                </a:lnTo>
                <a:lnTo>
                  <a:pt x="17599" y="11477"/>
                </a:lnTo>
                <a:close/>
              </a:path>
            </a:pathLst>
          </a:custGeom>
          <a:solidFill>
            <a:schemeClr val="accent1"/>
          </a:solidFill>
          <a:ln w="9525">
            <a:solidFill>
              <a:schemeClr val="bg1"/>
            </a:solidFill>
            <a:miter lim="800000"/>
            <a:headEnd/>
            <a:tailEnd/>
          </a:ln>
        </p:spPr>
        <p:txBody>
          <a:bodyPr wrap="none" anchor="ctr"/>
          <a:lstStyle/>
          <a:p>
            <a:endParaRPr lang="en-US"/>
          </a:p>
        </p:txBody>
      </p:sp>
      <p:sp>
        <p:nvSpPr>
          <p:cNvPr id="10" name="AutoShape 48"/>
          <p:cNvSpPr>
            <a:spLocks noChangeArrowheads="1"/>
          </p:cNvSpPr>
          <p:nvPr/>
        </p:nvSpPr>
        <p:spPr bwMode="auto">
          <a:xfrm>
            <a:off x="4999039" y="2887663"/>
            <a:ext cx="1881188" cy="985837"/>
          </a:xfrm>
          <a:prstGeom prst="wedgeRectCallout">
            <a:avLst>
              <a:gd name="adj1" fmla="val -35930"/>
              <a:gd name="adj2" fmla="val 134391"/>
            </a:avLst>
          </a:prstGeom>
          <a:solidFill>
            <a:srgbClr val="99CC00"/>
          </a:solidFill>
          <a:ln w="19050" algn="ctr">
            <a:solidFill>
              <a:schemeClr val="bg1"/>
            </a:solidFill>
            <a:miter lim="800000"/>
            <a:headEnd/>
            <a:tailEnd/>
          </a:ln>
        </p:spPr>
        <p:txBody>
          <a:bodyPr anchor="ctr"/>
          <a:lstStyle/>
          <a:p>
            <a:pPr eaLnBrk="0" hangingPunct="0"/>
            <a:r>
              <a:rPr lang="bg-BG" sz="2000" dirty="0" smtClean="0">
                <a:solidFill>
                  <a:srgbClr val="000000"/>
                </a:solidFill>
              </a:rPr>
              <a:t>Изпращане на напомняне до клуба</a:t>
            </a:r>
            <a:endParaRPr lang="en-US" sz="2000" b="0" dirty="0">
              <a:solidFill>
                <a:srgbClr val="000000"/>
              </a:solidFill>
            </a:endParaRPr>
          </a:p>
        </p:txBody>
      </p:sp>
      <p:sp>
        <p:nvSpPr>
          <p:cNvPr id="11" name="AutoShape 49"/>
          <p:cNvSpPr>
            <a:spLocks noChangeArrowheads="1"/>
          </p:cNvSpPr>
          <p:nvPr/>
        </p:nvSpPr>
        <p:spPr bwMode="auto">
          <a:xfrm>
            <a:off x="6157913" y="2401888"/>
            <a:ext cx="1800225" cy="5762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23" y="12495"/>
                </a:moveTo>
                <a:cubicBezTo>
                  <a:pt x="16880" y="11944"/>
                  <a:pt x="16961" y="11373"/>
                  <a:pt x="16961" y="10800"/>
                </a:cubicBezTo>
                <a:cubicBezTo>
                  <a:pt x="16961" y="7397"/>
                  <a:pt x="14202" y="4639"/>
                  <a:pt x="10800" y="4639"/>
                </a:cubicBezTo>
                <a:cubicBezTo>
                  <a:pt x="7397" y="4639"/>
                  <a:pt x="4639" y="7397"/>
                  <a:pt x="4639" y="10800"/>
                </a:cubicBezTo>
                <a:cubicBezTo>
                  <a:pt x="4638" y="11660"/>
                  <a:pt x="4819" y="12511"/>
                  <a:pt x="5168" y="13298"/>
                </a:cubicBezTo>
                <a:lnTo>
                  <a:pt x="928" y="15180"/>
                </a:lnTo>
                <a:cubicBezTo>
                  <a:pt x="316" y="13800"/>
                  <a:pt x="0" y="12308"/>
                  <a:pt x="0" y="10800"/>
                </a:cubicBezTo>
                <a:cubicBezTo>
                  <a:pt x="0" y="4835"/>
                  <a:pt x="4835" y="0"/>
                  <a:pt x="10800" y="0"/>
                </a:cubicBezTo>
                <a:cubicBezTo>
                  <a:pt x="16764" y="0"/>
                  <a:pt x="21600" y="4835"/>
                  <a:pt x="21600" y="10800"/>
                </a:cubicBezTo>
                <a:cubicBezTo>
                  <a:pt x="21600" y="11805"/>
                  <a:pt x="21459" y="12805"/>
                  <a:pt x="21182" y="13772"/>
                </a:cubicBezTo>
                <a:lnTo>
                  <a:pt x="23778" y="14515"/>
                </a:lnTo>
                <a:lnTo>
                  <a:pt x="17571" y="17960"/>
                </a:lnTo>
                <a:lnTo>
                  <a:pt x="14127" y="11752"/>
                </a:lnTo>
                <a:lnTo>
                  <a:pt x="16723" y="12495"/>
                </a:lnTo>
                <a:close/>
              </a:path>
            </a:pathLst>
          </a:custGeom>
          <a:solidFill>
            <a:srgbClr val="99CC00"/>
          </a:solidFill>
          <a:ln w="9525">
            <a:solidFill>
              <a:schemeClr val="bg1"/>
            </a:solidFill>
            <a:miter lim="800000"/>
            <a:headEnd/>
            <a:tailEnd/>
          </a:ln>
        </p:spPr>
        <p:txBody>
          <a:bodyPr wrap="none" anchor="ctr"/>
          <a:lstStyle/>
          <a:p>
            <a:endParaRPr lang="en-US"/>
          </a:p>
        </p:txBody>
      </p:sp>
      <p:sp>
        <p:nvSpPr>
          <p:cNvPr id="12" name="Text Box 50"/>
          <p:cNvSpPr txBox="1">
            <a:spLocks noChangeArrowheads="1"/>
          </p:cNvSpPr>
          <p:nvPr/>
        </p:nvSpPr>
        <p:spPr bwMode="auto">
          <a:xfrm>
            <a:off x="6094413" y="2070100"/>
            <a:ext cx="1944687" cy="366713"/>
          </a:xfrm>
          <a:prstGeom prst="rect">
            <a:avLst/>
          </a:prstGeom>
          <a:noFill/>
          <a:ln w="9525">
            <a:noFill/>
            <a:miter lim="800000"/>
            <a:headEnd/>
            <a:tailEnd/>
          </a:ln>
        </p:spPr>
        <p:txBody>
          <a:bodyPr>
            <a:spAutoFit/>
          </a:bodyPr>
          <a:lstStyle/>
          <a:p>
            <a:pPr>
              <a:spcBef>
                <a:spcPct val="50000"/>
              </a:spcBef>
            </a:pPr>
            <a:r>
              <a:rPr lang="bg-BG" sz="1800" dirty="0" smtClean="0">
                <a:solidFill>
                  <a:srgbClr val="7C3530"/>
                </a:solidFill>
                <a:latin typeface="Arial Black" pitchFamily="34" charset="0"/>
              </a:rPr>
              <a:t>неплатено</a:t>
            </a:r>
            <a:endParaRPr lang="en-US" sz="1800" b="0" dirty="0">
              <a:solidFill>
                <a:srgbClr val="7C3530"/>
              </a:solidFill>
              <a:latin typeface="Arial Black" pitchFamily="34" charset="0"/>
            </a:endParaRPr>
          </a:p>
        </p:txBody>
      </p:sp>
      <p:sp>
        <p:nvSpPr>
          <p:cNvPr id="13" name="AutoShape 51"/>
          <p:cNvSpPr>
            <a:spLocks noChangeArrowheads="1"/>
          </p:cNvSpPr>
          <p:nvPr/>
        </p:nvSpPr>
        <p:spPr bwMode="auto">
          <a:xfrm>
            <a:off x="6802438" y="2895600"/>
            <a:ext cx="1976437" cy="1079500"/>
          </a:xfrm>
          <a:prstGeom prst="wedgeEllipseCallout">
            <a:avLst>
              <a:gd name="adj1" fmla="val 7189"/>
              <a:gd name="adj2" fmla="val 119266"/>
            </a:avLst>
          </a:prstGeom>
          <a:solidFill>
            <a:srgbClr val="FF0000"/>
          </a:solidFill>
          <a:ln w="38100">
            <a:solidFill>
              <a:schemeClr val="bg1"/>
            </a:solidFill>
            <a:miter lim="800000"/>
            <a:headEnd/>
            <a:tailEnd/>
          </a:ln>
        </p:spPr>
        <p:txBody>
          <a:bodyPr lIns="0" tIns="0" rIns="0" bIns="0" anchor="ctr"/>
          <a:lstStyle/>
          <a:p>
            <a:pPr algn="ctr" eaLnBrk="0" hangingPunct="0"/>
            <a:r>
              <a:rPr lang="bg-BG" sz="2000" dirty="0" smtClean="0">
                <a:solidFill>
                  <a:srgbClr val="000000"/>
                </a:solidFill>
              </a:rPr>
              <a:t>Закриване на клуба</a:t>
            </a:r>
            <a:endParaRPr lang="en-US" sz="2000" dirty="0">
              <a:solidFill>
                <a:srgbClr val="000000"/>
              </a:solidFill>
            </a:endParaRPr>
          </a:p>
        </p:txBody>
      </p:sp>
      <p:sp>
        <p:nvSpPr>
          <p:cNvPr id="14" name="Rectangle 52"/>
          <p:cNvSpPr>
            <a:spLocks noChangeArrowheads="1"/>
          </p:cNvSpPr>
          <p:nvPr/>
        </p:nvSpPr>
        <p:spPr bwMode="auto">
          <a:xfrm>
            <a:off x="2667000" y="5517232"/>
            <a:ext cx="5257800" cy="287338"/>
          </a:xfrm>
          <a:prstGeom prst="rect">
            <a:avLst/>
          </a:prstGeom>
          <a:solidFill>
            <a:srgbClr val="FF6600"/>
          </a:solidFill>
          <a:ln w="19050">
            <a:solidFill>
              <a:schemeClr val="bg1"/>
            </a:solidFill>
            <a:miter lim="800000"/>
            <a:headEnd/>
            <a:tailEnd/>
          </a:ln>
        </p:spPr>
        <p:txBody>
          <a:bodyPr wrap="none" anchor="ctr"/>
          <a:lstStyle/>
          <a:p>
            <a:pPr algn="ctr" eaLnBrk="0" hangingPunct="0"/>
            <a:r>
              <a:rPr lang="en-US" sz="1800" dirty="0">
                <a:solidFill>
                  <a:srgbClr val="000000"/>
                </a:solidFill>
              </a:rPr>
              <a:t>6 </a:t>
            </a:r>
            <a:r>
              <a:rPr lang="bg-BG" sz="1800" dirty="0" smtClean="0">
                <a:solidFill>
                  <a:srgbClr val="000000"/>
                </a:solidFill>
              </a:rPr>
              <a:t>месеца</a:t>
            </a:r>
            <a:endParaRPr lang="en-US" sz="1800" dirty="0">
              <a:solidFill>
                <a:srgbClr val="000000"/>
              </a:solidFill>
            </a:endParaRPr>
          </a:p>
        </p:txBody>
      </p:sp>
      <p:grpSp>
        <p:nvGrpSpPr>
          <p:cNvPr id="15" name="Group 54"/>
          <p:cNvGrpSpPr>
            <a:grpSpLocks/>
          </p:cNvGrpSpPr>
          <p:nvPr/>
        </p:nvGrpSpPr>
        <p:grpSpPr bwMode="auto">
          <a:xfrm>
            <a:off x="471489" y="4604322"/>
            <a:ext cx="8326438" cy="1166811"/>
            <a:chOff x="353" y="2720"/>
            <a:chExt cx="5245" cy="735"/>
          </a:xfrm>
        </p:grpSpPr>
        <p:sp>
          <p:nvSpPr>
            <p:cNvPr id="16" name="Line 7"/>
            <p:cNvSpPr>
              <a:spLocks noChangeShapeType="1"/>
            </p:cNvSpPr>
            <p:nvPr/>
          </p:nvSpPr>
          <p:spPr bwMode="auto">
            <a:xfrm flipV="1">
              <a:off x="353" y="3117"/>
              <a:ext cx="4854" cy="0"/>
            </a:xfrm>
            <a:prstGeom prst="line">
              <a:avLst/>
            </a:prstGeom>
            <a:noFill/>
            <a:ln w="38100">
              <a:solidFill>
                <a:schemeClr val="tx1"/>
              </a:solidFill>
              <a:round/>
              <a:headEnd/>
              <a:tailEnd/>
            </a:ln>
          </p:spPr>
          <p:txBody>
            <a:bodyPr vert="eaVert">
              <a:spAutoFit/>
            </a:bodyPr>
            <a:lstStyle/>
            <a:p>
              <a:endParaRPr lang="en-US"/>
            </a:p>
          </p:txBody>
        </p:sp>
        <p:grpSp>
          <p:nvGrpSpPr>
            <p:cNvPr id="17" name="Group 8"/>
            <p:cNvGrpSpPr>
              <a:grpSpLocks/>
            </p:cNvGrpSpPr>
            <p:nvPr/>
          </p:nvGrpSpPr>
          <p:grpSpPr bwMode="auto">
            <a:xfrm>
              <a:off x="1045" y="2737"/>
              <a:ext cx="380" cy="377"/>
              <a:chOff x="1077" y="3220"/>
              <a:chExt cx="380" cy="261"/>
            </a:xfrm>
          </p:grpSpPr>
          <p:sp>
            <p:nvSpPr>
              <p:cNvPr id="51" name="Rectangle 10"/>
              <p:cNvSpPr>
                <a:spLocks noChangeArrowheads="1"/>
              </p:cNvSpPr>
              <p:nvPr/>
            </p:nvSpPr>
            <p:spPr bwMode="auto">
              <a:xfrm>
                <a:off x="1077" y="3220"/>
                <a:ext cx="380" cy="106"/>
              </a:xfrm>
              <a:prstGeom prst="rect">
                <a:avLst/>
              </a:prstGeom>
              <a:noFill/>
              <a:ln w="9525">
                <a:noFill/>
                <a:miter lim="800000"/>
                <a:headEnd/>
                <a:tailEnd/>
              </a:ln>
            </p:spPr>
            <p:txBody>
              <a:bodyPr lIns="0" tIns="0" rIns="0" bIns="0">
                <a:spAutoFit/>
              </a:bodyPr>
              <a:lstStyle/>
              <a:p>
                <a:pPr eaLnBrk="0" hangingPunct="0"/>
                <a:r>
                  <a:rPr lang="en-GB" sz="1600">
                    <a:solidFill>
                      <a:srgbClr val="000000"/>
                    </a:solidFill>
                  </a:rPr>
                  <a:t>Jun</a:t>
                </a:r>
                <a:endParaRPr lang="en-GB" sz="1600" b="0">
                  <a:solidFill>
                    <a:srgbClr val="000000"/>
                  </a:solidFill>
                </a:endParaRPr>
              </a:p>
            </p:txBody>
          </p:sp>
          <p:sp>
            <p:nvSpPr>
              <p:cNvPr id="52" name="Line 11"/>
              <p:cNvSpPr>
                <a:spLocks noChangeShapeType="1"/>
              </p:cNvSpPr>
              <p:nvPr/>
            </p:nvSpPr>
            <p:spPr bwMode="auto">
              <a:xfrm>
                <a:off x="1247" y="3385"/>
                <a:ext cx="0" cy="96"/>
              </a:xfrm>
              <a:prstGeom prst="line">
                <a:avLst/>
              </a:prstGeom>
              <a:noFill/>
              <a:ln w="28575">
                <a:solidFill>
                  <a:schemeClr val="tx1"/>
                </a:solidFill>
                <a:round/>
                <a:headEnd/>
                <a:tailEnd/>
              </a:ln>
            </p:spPr>
            <p:txBody>
              <a:bodyPr vert="eaVert" wrap="square" anchor="ctr">
                <a:spAutoFit/>
              </a:bodyPr>
              <a:lstStyle/>
              <a:p>
                <a:endParaRPr lang="en-US"/>
              </a:p>
            </p:txBody>
          </p:sp>
        </p:grpSp>
        <p:grpSp>
          <p:nvGrpSpPr>
            <p:cNvPr id="18" name="Group 12"/>
            <p:cNvGrpSpPr>
              <a:grpSpLocks/>
            </p:cNvGrpSpPr>
            <p:nvPr/>
          </p:nvGrpSpPr>
          <p:grpSpPr bwMode="auto">
            <a:xfrm>
              <a:off x="4844" y="2720"/>
              <a:ext cx="754" cy="395"/>
              <a:chOff x="4876" y="3204"/>
              <a:chExt cx="754" cy="273"/>
            </a:xfrm>
          </p:grpSpPr>
          <p:sp>
            <p:nvSpPr>
              <p:cNvPr id="47" name="Rectangle 13"/>
              <p:cNvSpPr>
                <a:spLocks noChangeArrowheads="1"/>
              </p:cNvSpPr>
              <p:nvPr/>
            </p:nvSpPr>
            <p:spPr bwMode="auto">
              <a:xfrm>
                <a:off x="4876" y="3204"/>
                <a:ext cx="754" cy="134"/>
              </a:xfrm>
              <a:prstGeom prst="rect">
                <a:avLst/>
              </a:prstGeom>
              <a:noFill/>
              <a:ln w="9525">
                <a:noFill/>
                <a:miter lim="800000"/>
                <a:headEnd/>
                <a:tailEnd/>
              </a:ln>
            </p:spPr>
            <p:txBody>
              <a:bodyPr wrap="none" lIns="0" tIns="0" rIns="0" bIns="0">
                <a:spAutoFit/>
              </a:bodyPr>
              <a:lstStyle/>
              <a:p>
                <a:pPr eaLnBrk="0" hangingPunct="0"/>
                <a:r>
                  <a:rPr lang="en-GB" sz="2000" smtClean="0">
                    <a:solidFill>
                      <a:srgbClr val="FF6600"/>
                    </a:solidFill>
                  </a:rPr>
                  <a:t>1Jan 2015</a:t>
                </a:r>
                <a:endParaRPr lang="en-GB" sz="2000">
                  <a:solidFill>
                    <a:srgbClr val="FF6600"/>
                  </a:solidFill>
                </a:endParaRPr>
              </a:p>
            </p:txBody>
          </p:sp>
          <p:sp>
            <p:nvSpPr>
              <p:cNvPr id="49" name="Line 15"/>
              <p:cNvSpPr>
                <a:spLocks noChangeShapeType="1"/>
              </p:cNvSpPr>
              <p:nvPr/>
            </p:nvSpPr>
            <p:spPr bwMode="auto">
              <a:xfrm>
                <a:off x="5057" y="3381"/>
                <a:ext cx="0" cy="96"/>
              </a:xfrm>
              <a:prstGeom prst="line">
                <a:avLst/>
              </a:prstGeom>
              <a:noFill/>
              <a:ln w="28575">
                <a:solidFill>
                  <a:schemeClr val="tx1"/>
                </a:solidFill>
                <a:round/>
                <a:headEnd/>
                <a:tailEnd/>
              </a:ln>
            </p:spPr>
            <p:txBody>
              <a:bodyPr vert="eaVert" wrap="square" anchor="ctr">
                <a:spAutoFit/>
              </a:bodyPr>
              <a:lstStyle/>
              <a:p>
                <a:endParaRPr lang="en-US"/>
              </a:p>
            </p:txBody>
          </p:sp>
        </p:grpSp>
        <p:grpSp>
          <p:nvGrpSpPr>
            <p:cNvPr id="19" name="Group 16"/>
            <p:cNvGrpSpPr>
              <a:grpSpLocks/>
            </p:cNvGrpSpPr>
            <p:nvPr/>
          </p:nvGrpSpPr>
          <p:grpSpPr bwMode="auto">
            <a:xfrm>
              <a:off x="3721" y="2738"/>
              <a:ext cx="241" cy="717"/>
              <a:chOff x="3784" y="3211"/>
              <a:chExt cx="241" cy="495"/>
            </a:xfrm>
          </p:grpSpPr>
          <p:sp>
            <p:nvSpPr>
              <p:cNvPr id="44" name="Rectangle 17"/>
              <p:cNvSpPr>
                <a:spLocks noChangeArrowheads="1"/>
              </p:cNvSpPr>
              <p:nvPr/>
            </p:nvSpPr>
            <p:spPr bwMode="auto">
              <a:xfrm>
                <a:off x="3784" y="3211"/>
                <a:ext cx="241" cy="107"/>
              </a:xfrm>
              <a:prstGeom prst="rect">
                <a:avLst/>
              </a:prstGeom>
              <a:noFill/>
              <a:ln w="9525">
                <a:noFill/>
                <a:miter lim="800000"/>
                <a:headEnd/>
                <a:tailEnd/>
              </a:ln>
            </p:spPr>
            <p:txBody>
              <a:bodyPr wrap="none" lIns="0" tIns="0" rIns="0" bIns="0">
                <a:spAutoFit/>
              </a:bodyPr>
              <a:lstStyle/>
              <a:p>
                <a:pPr eaLnBrk="0" hangingPunct="0"/>
                <a:r>
                  <a:rPr lang="en-GB" sz="1600">
                    <a:solidFill>
                      <a:srgbClr val="000000"/>
                    </a:solidFill>
                  </a:rPr>
                  <a:t>Nov</a:t>
                </a:r>
                <a:endParaRPr lang="en-GB" sz="1600" b="0">
                  <a:solidFill>
                    <a:srgbClr val="000000"/>
                  </a:solidFill>
                </a:endParaRPr>
              </a:p>
            </p:txBody>
          </p:sp>
          <p:sp>
            <p:nvSpPr>
              <p:cNvPr id="45" name="Rectangle 18"/>
              <p:cNvSpPr>
                <a:spLocks noChangeArrowheads="1"/>
              </p:cNvSpPr>
              <p:nvPr/>
            </p:nvSpPr>
            <p:spPr bwMode="auto">
              <a:xfrm>
                <a:off x="3833" y="3572"/>
                <a:ext cx="0" cy="134"/>
              </a:xfrm>
              <a:prstGeom prst="rect">
                <a:avLst/>
              </a:prstGeom>
              <a:noFill/>
              <a:ln w="9525">
                <a:noFill/>
                <a:miter lim="800000"/>
                <a:headEnd/>
                <a:tailEnd/>
              </a:ln>
            </p:spPr>
            <p:txBody>
              <a:bodyPr wrap="none" lIns="0" tIns="0" rIns="0" bIns="0">
                <a:spAutoFit/>
              </a:bodyPr>
              <a:lstStyle/>
              <a:p>
                <a:pPr eaLnBrk="0" hangingPunct="0"/>
                <a:endParaRPr lang="en-GB" sz="2000">
                  <a:solidFill>
                    <a:srgbClr val="FF6600"/>
                  </a:solidFill>
                </a:endParaRPr>
              </a:p>
            </p:txBody>
          </p:sp>
          <p:sp>
            <p:nvSpPr>
              <p:cNvPr id="46" name="Line 19"/>
              <p:cNvSpPr>
                <a:spLocks noChangeShapeType="1"/>
              </p:cNvSpPr>
              <p:nvPr/>
            </p:nvSpPr>
            <p:spPr bwMode="auto">
              <a:xfrm>
                <a:off x="3969" y="3381"/>
                <a:ext cx="0" cy="100"/>
              </a:xfrm>
              <a:prstGeom prst="line">
                <a:avLst/>
              </a:prstGeom>
              <a:noFill/>
              <a:ln w="28575">
                <a:solidFill>
                  <a:schemeClr val="tx1"/>
                </a:solidFill>
                <a:round/>
                <a:headEnd/>
                <a:tailEnd/>
              </a:ln>
            </p:spPr>
            <p:txBody>
              <a:bodyPr vert="eaVert" wrap="square" anchor="ctr">
                <a:spAutoFit/>
              </a:bodyPr>
              <a:lstStyle/>
              <a:p>
                <a:endParaRPr lang="en-US"/>
              </a:p>
            </p:txBody>
          </p:sp>
        </p:grpSp>
        <p:grpSp>
          <p:nvGrpSpPr>
            <p:cNvPr id="20" name="Group 20"/>
            <p:cNvGrpSpPr>
              <a:grpSpLocks/>
            </p:cNvGrpSpPr>
            <p:nvPr/>
          </p:nvGrpSpPr>
          <p:grpSpPr bwMode="auto">
            <a:xfrm>
              <a:off x="4344" y="2741"/>
              <a:ext cx="234" cy="652"/>
              <a:chOff x="4376" y="3216"/>
              <a:chExt cx="234" cy="451"/>
            </a:xfrm>
          </p:grpSpPr>
          <p:sp>
            <p:nvSpPr>
              <p:cNvPr id="41" name="Rectangle 21"/>
              <p:cNvSpPr>
                <a:spLocks noChangeArrowheads="1"/>
              </p:cNvSpPr>
              <p:nvPr/>
            </p:nvSpPr>
            <p:spPr bwMode="auto">
              <a:xfrm>
                <a:off x="4376" y="3216"/>
                <a:ext cx="234" cy="106"/>
              </a:xfrm>
              <a:prstGeom prst="rect">
                <a:avLst/>
              </a:prstGeom>
              <a:noFill/>
              <a:ln w="9525">
                <a:noFill/>
                <a:miter lim="800000"/>
                <a:headEnd/>
                <a:tailEnd/>
              </a:ln>
            </p:spPr>
            <p:txBody>
              <a:bodyPr wrap="none" lIns="0" tIns="0" rIns="0" bIns="0">
                <a:spAutoFit/>
              </a:bodyPr>
              <a:lstStyle/>
              <a:p>
                <a:pPr eaLnBrk="0" hangingPunct="0"/>
                <a:r>
                  <a:rPr lang="en-GB" sz="1600">
                    <a:solidFill>
                      <a:srgbClr val="000000"/>
                    </a:solidFill>
                  </a:rPr>
                  <a:t>Dec</a:t>
                </a:r>
                <a:endParaRPr lang="en-GB" sz="1600" b="0">
                  <a:solidFill>
                    <a:srgbClr val="000000"/>
                  </a:solidFill>
                </a:endParaRPr>
              </a:p>
            </p:txBody>
          </p:sp>
          <p:sp>
            <p:nvSpPr>
              <p:cNvPr id="42" name="Rectangle 22"/>
              <p:cNvSpPr>
                <a:spLocks noChangeArrowheads="1"/>
              </p:cNvSpPr>
              <p:nvPr/>
            </p:nvSpPr>
            <p:spPr bwMode="auto">
              <a:xfrm>
                <a:off x="4422" y="3560"/>
                <a:ext cx="0" cy="107"/>
              </a:xfrm>
              <a:prstGeom prst="rect">
                <a:avLst/>
              </a:prstGeom>
              <a:noFill/>
              <a:ln w="9525">
                <a:noFill/>
                <a:miter lim="800000"/>
                <a:headEnd/>
                <a:tailEnd/>
              </a:ln>
            </p:spPr>
            <p:txBody>
              <a:bodyPr wrap="none" lIns="0" tIns="0" rIns="0" bIns="0">
                <a:spAutoFit/>
              </a:bodyPr>
              <a:lstStyle/>
              <a:p>
                <a:pPr eaLnBrk="0" hangingPunct="0"/>
                <a:endParaRPr lang="en-GB" sz="1600" b="0">
                  <a:solidFill>
                    <a:srgbClr val="000000"/>
                  </a:solidFill>
                </a:endParaRPr>
              </a:p>
            </p:txBody>
          </p:sp>
          <p:sp>
            <p:nvSpPr>
              <p:cNvPr id="43" name="Line 23"/>
              <p:cNvSpPr>
                <a:spLocks noChangeShapeType="1"/>
              </p:cNvSpPr>
              <p:nvPr/>
            </p:nvSpPr>
            <p:spPr bwMode="auto">
              <a:xfrm>
                <a:off x="4513" y="3381"/>
                <a:ext cx="0" cy="105"/>
              </a:xfrm>
              <a:prstGeom prst="line">
                <a:avLst/>
              </a:prstGeom>
              <a:noFill/>
              <a:ln w="28575">
                <a:solidFill>
                  <a:schemeClr val="tx1"/>
                </a:solidFill>
                <a:round/>
                <a:headEnd/>
                <a:tailEnd/>
              </a:ln>
            </p:spPr>
            <p:txBody>
              <a:bodyPr vert="eaVert" wrap="square" anchor="ctr">
                <a:spAutoFit/>
              </a:bodyPr>
              <a:lstStyle/>
              <a:p>
                <a:endParaRPr lang="en-US"/>
              </a:p>
            </p:txBody>
          </p:sp>
        </p:grpSp>
        <p:grpSp>
          <p:nvGrpSpPr>
            <p:cNvPr id="21" name="Group 24"/>
            <p:cNvGrpSpPr>
              <a:grpSpLocks/>
            </p:cNvGrpSpPr>
            <p:nvPr/>
          </p:nvGrpSpPr>
          <p:grpSpPr bwMode="auto">
            <a:xfrm>
              <a:off x="3205" y="2734"/>
              <a:ext cx="214" cy="384"/>
              <a:chOff x="3237" y="3212"/>
              <a:chExt cx="214" cy="265"/>
            </a:xfrm>
          </p:grpSpPr>
          <p:sp>
            <p:nvSpPr>
              <p:cNvPr id="38" name="Rectangle 25"/>
              <p:cNvSpPr>
                <a:spLocks noChangeArrowheads="1"/>
              </p:cNvSpPr>
              <p:nvPr/>
            </p:nvSpPr>
            <p:spPr bwMode="auto">
              <a:xfrm>
                <a:off x="3237" y="3212"/>
                <a:ext cx="214" cy="106"/>
              </a:xfrm>
              <a:prstGeom prst="rect">
                <a:avLst/>
              </a:prstGeom>
              <a:noFill/>
              <a:ln w="9525">
                <a:noFill/>
                <a:miter lim="800000"/>
                <a:headEnd/>
                <a:tailEnd/>
              </a:ln>
            </p:spPr>
            <p:txBody>
              <a:bodyPr wrap="none" lIns="0" tIns="0" rIns="0" bIns="0">
                <a:spAutoFit/>
              </a:bodyPr>
              <a:lstStyle/>
              <a:p>
                <a:pPr eaLnBrk="0" hangingPunct="0"/>
                <a:r>
                  <a:rPr lang="en-GB" sz="1600">
                    <a:solidFill>
                      <a:srgbClr val="000000"/>
                    </a:solidFill>
                  </a:rPr>
                  <a:t>Oct</a:t>
                </a:r>
                <a:endParaRPr lang="en-GB" sz="1600" b="0">
                  <a:solidFill>
                    <a:srgbClr val="000000"/>
                  </a:solidFill>
                </a:endParaRPr>
              </a:p>
            </p:txBody>
          </p:sp>
          <p:sp>
            <p:nvSpPr>
              <p:cNvPr id="40" name="Line 27"/>
              <p:cNvSpPr>
                <a:spLocks noChangeShapeType="1"/>
              </p:cNvSpPr>
              <p:nvPr/>
            </p:nvSpPr>
            <p:spPr bwMode="auto">
              <a:xfrm>
                <a:off x="3424" y="3385"/>
                <a:ext cx="0" cy="92"/>
              </a:xfrm>
              <a:prstGeom prst="line">
                <a:avLst/>
              </a:prstGeom>
              <a:noFill/>
              <a:ln w="28575">
                <a:solidFill>
                  <a:schemeClr val="tx1"/>
                </a:solidFill>
                <a:round/>
                <a:headEnd/>
                <a:tailEnd/>
              </a:ln>
            </p:spPr>
            <p:txBody>
              <a:bodyPr vert="eaVert" wrap="square" anchor="ctr">
                <a:spAutoFit/>
              </a:bodyPr>
              <a:lstStyle/>
              <a:p>
                <a:endParaRPr lang="en-US"/>
              </a:p>
            </p:txBody>
          </p:sp>
        </p:grpSp>
        <p:grpSp>
          <p:nvGrpSpPr>
            <p:cNvPr id="22" name="Group 28"/>
            <p:cNvGrpSpPr>
              <a:grpSpLocks/>
            </p:cNvGrpSpPr>
            <p:nvPr/>
          </p:nvGrpSpPr>
          <p:grpSpPr bwMode="auto">
            <a:xfrm>
              <a:off x="2671" y="2745"/>
              <a:ext cx="234" cy="385"/>
              <a:chOff x="2703" y="3218"/>
              <a:chExt cx="234" cy="266"/>
            </a:xfrm>
          </p:grpSpPr>
          <p:sp>
            <p:nvSpPr>
              <p:cNvPr id="35" name="Rectangle 29"/>
              <p:cNvSpPr>
                <a:spLocks noChangeArrowheads="1"/>
              </p:cNvSpPr>
              <p:nvPr/>
            </p:nvSpPr>
            <p:spPr bwMode="auto">
              <a:xfrm>
                <a:off x="2703" y="3218"/>
                <a:ext cx="234" cy="106"/>
              </a:xfrm>
              <a:prstGeom prst="rect">
                <a:avLst/>
              </a:prstGeom>
              <a:noFill/>
              <a:ln w="9525">
                <a:noFill/>
                <a:miter lim="800000"/>
                <a:headEnd/>
                <a:tailEnd/>
              </a:ln>
            </p:spPr>
            <p:txBody>
              <a:bodyPr wrap="none" lIns="0" tIns="0" rIns="0" bIns="0">
                <a:spAutoFit/>
              </a:bodyPr>
              <a:lstStyle/>
              <a:p>
                <a:pPr eaLnBrk="0" hangingPunct="0"/>
                <a:r>
                  <a:rPr lang="en-GB" sz="1600">
                    <a:solidFill>
                      <a:srgbClr val="000000"/>
                    </a:solidFill>
                  </a:rPr>
                  <a:t>Sep</a:t>
                </a:r>
                <a:endParaRPr lang="en-GB" sz="1600" b="0">
                  <a:solidFill>
                    <a:srgbClr val="000000"/>
                  </a:solidFill>
                </a:endParaRPr>
              </a:p>
            </p:txBody>
          </p:sp>
          <p:sp>
            <p:nvSpPr>
              <p:cNvPr id="37" name="Line 31"/>
              <p:cNvSpPr>
                <a:spLocks noChangeShapeType="1"/>
              </p:cNvSpPr>
              <p:nvPr/>
            </p:nvSpPr>
            <p:spPr bwMode="auto">
              <a:xfrm>
                <a:off x="2880" y="3385"/>
                <a:ext cx="0" cy="99"/>
              </a:xfrm>
              <a:prstGeom prst="line">
                <a:avLst/>
              </a:prstGeom>
              <a:noFill/>
              <a:ln w="28575">
                <a:solidFill>
                  <a:schemeClr val="tx1"/>
                </a:solidFill>
                <a:round/>
                <a:headEnd/>
                <a:tailEnd/>
              </a:ln>
            </p:spPr>
            <p:txBody>
              <a:bodyPr vert="eaVert" wrap="square" anchor="ctr">
                <a:spAutoFit/>
              </a:bodyPr>
              <a:lstStyle/>
              <a:p>
                <a:endParaRPr lang="en-US"/>
              </a:p>
            </p:txBody>
          </p:sp>
        </p:grpSp>
        <p:grpSp>
          <p:nvGrpSpPr>
            <p:cNvPr id="23" name="Group 32"/>
            <p:cNvGrpSpPr>
              <a:grpSpLocks/>
            </p:cNvGrpSpPr>
            <p:nvPr/>
          </p:nvGrpSpPr>
          <p:grpSpPr bwMode="auto">
            <a:xfrm>
              <a:off x="2147" y="2742"/>
              <a:ext cx="304" cy="383"/>
              <a:chOff x="2179" y="3219"/>
              <a:chExt cx="304" cy="265"/>
            </a:xfrm>
          </p:grpSpPr>
          <p:sp>
            <p:nvSpPr>
              <p:cNvPr id="32" name="Rectangle 33"/>
              <p:cNvSpPr>
                <a:spLocks noChangeArrowheads="1"/>
              </p:cNvSpPr>
              <p:nvPr/>
            </p:nvSpPr>
            <p:spPr bwMode="auto">
              <a:xfrm>
                <a:off x="2179" y="3219"/>
                <a:ext cx="304" cy="106"/>
              </a:xfrm>
              <a:prstGeom prst="rect">
                <a:avLst/>
              </a:prstGeom>
              <a:noFill/>
              <a:ln w="9525">
                <a:noFill/>
                <a:miter lim="800000"/>
                <a:headEnd/>
                <a:tailEnd/>
              </a:ln>
            </p:spPr>
            <p:txBody>
              <a:bodyPr lIns="0" tIns="0" rIns="0" bIns="0">
                <a:spAutoFit/>
              </a:bodyPr>
              <a:lstStyle/>
              <a:p>
                <a:pPr eaLnBrk="0" hangingPunct="0"/>
                <a:r>
                  <a:rPr lang="en-GB" sz="1600">
                    <a:solidFill>
                      <a:srgbClr val="000000"/>
                    </a:solidFill>
                  </a:rPr>
                  <a:t>Aug</a:t>
                </a:r>
                <a:endParaRPr lang="en-GB" sz="1600" b="0">
                  <a:solidFill>
                    <a:srgbClr val="000000"/>
                  </a:solidFill>
                </a:endParaRPr>
              </a:p>
            </p:txBody>
          </p:sp>
          <p:sp>
            <p:nvSpPr>
              <p:cNvPr id="34" name="Line 35"/>
              <p:cNvSpPr>
                <a:spLocks noChangeShapeType="1"/>
              </p:cNvSpPr>
              <p:nvPr/>
            </p:nvSpPr>
            <p:spPr bwMode="auto">
              <a:xfrm>
                <a:off x="2336" y="3385"/>
                <a:ext cx="0" cy="99"/>
              </a:xfrm>
              <a:prstGeom prst="line">
                <a:avLst/>
              </a:prstGeom>
              <a:noFill/>
              <a:ln w="28575">
                <a:solidFill>
                  <a:schemeClr val="tx1"/>
                </a:solidFill>
                <a:round/>
                <a:headEnd/>
                <a:tailEnd/>
              </a:ln>
            </p:spPr>
            <p:txBody>
              <a:bodyPr vert="eaVert" wrap="square" anchor="ctr">
                <a:spAutoFit/>
              </a:bodyPr>
              <a:lstStyle/>
              <a:p>
                <a:endParaRPr lang="en-US"/>
              </a:p>
            </p:txBody>
          </p:sp>
        </p:grpSp>
        <p:grpSp>
          <p:nvGrpSpPr>
            <p:cNvPr id="24" name="Group 36"/>
            <p:cNvGrpSpPr>
              <a:grpSpLocks/>
            </p:cNvGrpSpPr>
            <p:nvPr/>
          </p:nvGrpSpPr>
          <p:grpSpPr bwMode="auto">
            <a:xfrm>
              <a:off x="1459" y="2721"/>
              <a:ext cx="711" cy="403"/>
              <a:chOff x="1491" y="3207"/>
              <a:chExt cx="711" cy="279"/>
            </a:xfrm>
          </p:grpSpPr>
          <p:sp>
            <p:nvSpPr>
              <p:cNvPr id="30" name="Rectangle 38"/>
              <p:cNvSpPr>
                <a:spLocks noChangeArrowheads="1"/>
              </p:cNvSpPr>
              <p:nvPr/>
            </p:nvSpPr>
            <p:spPr bwMode="auto">
              <a:xfrm>
                <a:off x="1491" y="3207"/>
                <a:ext cx="711" cy="134"/>
              </a:xfrm>
              <a:prstGeom prst="rect">
                <a:avLst/>
              </a:prstGeom>
              <a:noFill/>
              <a:ln w="9525">
                <a:noFill/>
                <a:miter lim="800000"/>
                <a:headEnd/>
                <a:tailEnd/>
              </a:ln>
            </p:spPr>
            <p:txBody>
              <a:bodyPr wrap="square" lIns="0" tIns="0" rIns="0" bIns="0">
                <a:spAutoFit/>
              </a:bodyPr>
              <a:lstStyle/>
              <a:p>
                <a:pPr eaLnBrk="0" hangingPunct="0"/>
                <a:r>
                  <a:rPr lang="en-GB" sz="2000" smtClean="0">
                    <a:solidFill>
                      <a:srgbClr val="FF6600"/>
                    </a:solidFill>
                  </a:rPr>
                  <a:t>Jul 2014</a:t>
                </a:r>
                <a:endParaRPr lang="en-GB" sz="2000" b="0">
                  <a:solidFill>
                    <a:srgbClr val="FF6600"/>
                  </a:solidFill>
                </a:endParaRPr>
              </a:p>
            </p:txBody>
          </p:sp>
          <p:sp>
            <p:nvSpPr>
              <p:cNvPr id="31" name="Line 39"/>
              <p:cNvSpPr>
                <a:spLocks noChangeShapeType="1"/>
              </p:cNvSpPr>
              <p:nvPr/>
            </p:nvSpPr>
            <p:spPr bwMode="auto">
              <a:xfrm>
                <a:off x="1791" y="3385"/>
                <a:ext cx="0" cy="101"/>
              </a:xfrm>
              <a:prstGeom prst="line">
                <a:avLst/>
              </a:prstGeom>
              <a:noFill/>
              <a:ln w="28575">
                <a:solidFill>
                  <a:schemeClr val="tx1"/>
                </a:solidFill>
                <a:round/>
                <a:headEnd/>
                <a:tailEnd/>
              </a:ln>
            </p:spPr>
            <p:txBody>
              <a:bodyPr vert="eaVert" wrap="square" anchor="ctr">
                <a:spAutoFit/>
              </a:bodyPr>
              <a:lstStyle/>
              <a:p>
                <a:endParaRPr lang="en-US"/>
              </a:p>
            </p:txBody>
          </p:sp>
        </p:grpSp>
        <p:grpSp>
          <p:nvGrpSpPr>
            <p:cNvPr id="25" name="Group 53"/>
            <p:cNvGrpSpPr>
              <a:grpSpLocks/>
            </p:cNvGrpSpPr>
            <p:nvPr/>
          </p:nvGrpSpPr>
          <p:grpSpPr bwMode="auto">
            <a:xfrm>
              <a:off x="484" y="2740"/>
              <a:ext cx="380" cy="389"/>
              <a:chOff x="484" y="2740"/>
              <a:chExt cx="380" cy="389"/>
            </a:xfrm>
          </p:grpSpPr>
          <p:sp>
            <p:nvSpPr>
              <p:cNvPr id="26" name="Line 41"/>
              <p:cNvSpPr>
                <a:spLocks noChangeShapeType="1"/>
              </p:cNvSpPr>
              <p:nvPr/>
            </p:nvSpPr>
            <p:spPr bwMode="auto">
              <a:xfrm>
                <a:off x="671" y="2987"/>
                <a:ext cx="0" cy="142"/>
              </a:xfrm>
              <a:prstGeom prst="line">
                <a:avLst/>
              </a:prstGeom>
              <a:noFill/>
              <a:ln w="28575">
                <a:solidFill>
                  <a:schemeClr val="tx1"/>
                </a:solidFill>
                <a:round/>
                <a:headEnd/>
                <a:tailEnd/>
              </a:ln>
            </p:spPr>
            <p:txBody>
              <a:bodyPr vert="eaVert" wrap="square" anchor="ctr">
                <a:spAutoFit/>
              </a:bodyPr>
              <a:lstStyle/>
              <a:p>
                <a:endParaRPr lang="en-US"/>
              </a:p>
            </p:txBody>
          </p:sp>
          <p:sp>
            <p:nvSpPr>
              <p:cNvPr id="28" name="Rectangle 43"/>
              <p:cNvSpPr>
                <a:spLocks noChangeArrowheads="1"/>
              </p:cNvSpPr>
              <p:nvPr/>
            </p:nvSpPr>
            <p:spPr bwMode="auto">
              <a:xfrm>
                <a:off x="484" y="2740"/>
                <a:ext cx="380" cy="153"/>
              </a:xfrm>
              <a:prstGeom prst="rect">
                <a:avLst/>
              </a:prstGeom>
              <a:noFill/>
              <a:ln w="9525">
                <a:noFill/>
                <a:miter lim="800000"/>
                <a:headEnd/>
                <a:tailEnd/>
              </a:ln>
            </p:spPr>
            <p:txBody>
              <a:bodyPr lIns="0" tIns="0" rIns="0" bIns="0">
                <a:spAutoFit/>
              </a:bodyPr>
              <a:lstStyle/>
              <a:p>
                <a:pPr eaLnBrk="0" hangingPunct="0"/>
                <a:r>
                  <a:rPr lang="en-GB" sz="1600">
                    <a:solidFill>
                      <a:srgbClr val="000000"/>
                    </a:solidFill>
                  </a:rPr>
                  <a:t>May</a:t>
                </a:r>
              </a:p>
            </p:txBody>
          </p:sp>
        </p:grpSp>
      </p:grpSp>
    </p:spTree>
    <p:extLst>
      <p:ext uri="{BB962C8B-B14F-4D97-AF65-F5344CB8AC3E}">
        <p14:creationId xmlns:p14="http://schemas.microsoft.com/office/powerpoint/2010/main" val="403543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par>
                                <p:cTn id="8" presetID="55"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ppt_w</p:attrName>
                                        </p:attrNameLst>
                                      </p:cBhvr>
                                      <p:tavLst>
                                        <p:tav tm="0">
                                          <p:val>
                                            <p:strVal val="#ppt_w*0.70"/>
                                          </p:val>
                                        </p:tav>
                                        <p:tav tm="100000">
                                          <p:val>
                                            <p:strVal val="#ppt_w"/>
                                          </p:val>
                                        </p:tav>
                                      </p:tavLst>
                                    </p:anim>
                                    <p:anim calcmode="lin" valueType="num">
                                      <p:cBhvr>
                                        <p:cTn id="11" dur="1000" fill="hold"/>
                                        <p:tgtEl>
                                          <p:spTgt spid="15"/>
                                        </p:tgtEl>
                                        <p:attrNameLst>
                                          <p:attrName>ppt_h</p:attrName>
                                        </p:attrNameLst>
                                      </p:cBhvr>
                                      <p:tavLst>
                                        <p:tav tm="0">
                                          <p:val>
                                            <p:strVal val="#ppt_h"/>
                                          </p:val>
                                        </p:tav>
                                        <p:tav tm="100000">
                                          <p:val>
                                            <p:strVal val="#ppt_h"/>
                                          </p:val>
                                        </p:tav>
                                      </p:tavLst>
                                    </p:anim>
                                    <p:animEffect transition="in" filter="fade">
                                      <p:cBhvr>
                                        <p:cTn id="12" dur="1000"/>
                                        <p:tgtEl>
                                          <p:spTgt spid="15"/>
                                        </p:tgtEl>
                                      </p:cBhvr>
                                    </p:animEffect>
                                  </p:childTnLst>
                                </p:cTn>
                              </p:par>
                            </p:childTnLst>
                          </p:cTn>
                        </p:par>
                        <p:par>
                          <p:cTn id="13" fill="hold">
                            <p:stCondLst>
                              <p:cond delay="1500"/>
                            </p:stCondLst>
                            <p:childTnLst>
                              <p:par>
                                <p:cTn id="14" presetID="10"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childTnLst>
                          </p:cTn>
                        </p:par>
                        <p:par>
                          <p:cTn id="30" fill="hold">
                            <p:stCondLst>
                              <p:cond delay="1000"/>
                            </p:stCondLst>
                            <p:childTnLst>
                              <p:par>
                                <p:cTn id="31" presetID="10" presetClass="entr" presetSubtype="0" fill="hold" grpId="0" nodeType="after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childTnLst>
                                </p:cTn>
                              </p:par>
                            </p:childTnLst>
                          </p:cTn>
                        </p:par>
                        <p:par>
                          <p:cTn id="42" fill="hold">
                            <p:stCondLst>
                              <p:cond delay="1000"/>
                            </p:stCondLst>
                            <p:childTnLst>
                              <p:par>
                                <p:cTn id="43" presetID="10" presetClass="entr" presetSubtype="0" fill="hold" grpId="0" nodeType="after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childTnLst>
                                </p:cTn>
                              </p:par>
                            </p:childTnLst>
                          </p:cTn>
                        </p:par>
                        <p:par>
                          <p:cTn id="46" fill="hold">
                            <p:stCondLst>
                              <p:cond delay="2500"/>
                            </p:stCondLst>
                            <p:childTnLst>
                              <p:par>
                                <p:cTn id="47" presetID="22" presetClass="entr" presetSubtype="8" fill="hold" grpId="0" nodeType="after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p:bldP spid="9" grpId="0" animBg="1"/>
      <p:bldP spid="10" grpId="0" animBg="1"/>
      <p:bldP spid="11" grpId="0" animBg="1"/>
      <p:bldP spid="12" grpId="0"/>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1"/>
            <a:ext cx="8305800" cy="685799"/>
          </a:xfrm>
        </p:spPr>
        <p:txBody>
          <a:bodyPr/>
          <a:lstStyle/>
          <a:p>
            <a:r>
              <a:rPr lang="de-CH" dirty="0" smtClean="0"/>
              <a:t>… </a:t>
            </a:r>
            <a:r>
              <a:rPr lang="bg-BG" dirty="0" smtClean="0"/>
              <a:t>към</a:t>
            </a:r>
            <a:r>
              <a:rPr lang="de-CH" dirty="0" smtClean="0"/>
              <a:t> </a:t>
            </a:r>
            <a:r>
              <a:rPr lang="bg-BG" dirty="0" smtClean="0"/>
              <a:t>1 януари </a:t>
            </a:r>
            <a:r>
              <a:rPr lang="de-CH" dirty="0" smtClean="0"/>
              <a:t>2015</a:t>
            </a:r>
            <a:endParaRPr lang="en-US" dirty="0"/>
          </a:p>
        </p:txBody>
      </p:sp>
      <p:sp>
        <p:nvSpPr>
          <p:cNvPr id="7" name="AutoShape 45"/>
          <p:cNvSpPr>
            <a:spLocks noChangeArrowheads="1"/>
          </p:cNvSpPr>
          <p:nvPr/>
        </p:nvSpPr>
        <p:spPr bwMode="auto">
          <a:xfrm>
            <a:off x="3062288" y="2913063"/>
            <a:ext cx="1871662" cy="1150937"/>
          </a:xfrm>
          <a:prstGeom prst="wedgeRectCallout">
            <a:avLst>
              <a:gd name="adj1" fmla="val -55259"/>
              <a:gd name="adj2" fmla="val 94139"/>
            </a:avLst>
          </a:prstGeom>
          <a:solidFill>
            <a:schemeClr val="accent1"/>
          </a:solidFill>
          <a:ln w="19050" algn="ctr">
            <a:solidFill>
              <a:schemeClr val="bg1"/>
            </a:solidFill>
            <a:miter lim="800000"/>
            <a:headEnd/>
            <a:tailEnd/>
          </a:ln>
        </p:spPr>
        <p:txBody>
          <a:bodyPr anchor="ctr"/>
          <a:lstStyle/>
          <a:p>
            <a:r>
              <a:rPr lang="ru-RU" sz="2000" dirty="0">
                <a:solidFill>
                  <a:srgbClr val="000000"/>
                </a:solidFill>
              </a:rPr>
              <a:t>Чл.внос платим при получаване на SAR</a:t>
            </a:r>
            <a:endParaRPr lang="ru-RU" sz="2000" dirty="0">
              <a:solidFill>
                <a:srgbClr val="000000"/>
              </a:solidFill>
            </a:endParaRPr>
          </a:p>
        </p:txBody>
      </p:sp>
      <p:sp>
        <p:nvSpPr>
          <p:cNvPr id="8" name="Text Box 46"/>
          <p:cNvSpPr txBox="1">
            <a:spLocks noChangeArrowheads="1"/>
          </p:cNvSpPr>
          <p:nvPr/>
        </p:nvSpPr>
        <p:spPr bwMode="auto">
          <a:xfrm>
            <a:off x="3841750" y="2057400"/>
            <a:ext cx="1944688" cy="366713"/>
          </a:xfrm>
          <a:prstGeom prst="rect">
            <a:avLst/>
          </a:prstGeom>
          <a:noFill/>
          <a:ln w="9525">
            <a:noFill/>
            <a:miter lim="800000"/>
            <a:headEnd/>
            <a:tailEnd/>
          </a:ln>
        </p:spPr>
        <p:txBody>
          <a:bodyPr>
            <a:spAutoFit/>
          </a:bodyPr>
          <a:lstStyle/>
          <a:p>
            <a:pPr>
              <a:spcBef>
                <a:spcPct val="50000"/>
              </a:spcBef>
            </a:pPr>
            <a:r>
              <a:rPr lang="bg-BG" sz="1800" dirty="0" smtClean="0">
                <a:solidFill>
                  <a:srgbClr val="7C3530"/>
                </a:solidFill>
                <a:latin typeface="Arial Black" pitchFamily="34" charset="0"/>
              </a:rPr>
              <a:t>непланено</a:t>
            </a:r>
            <a:endParaRPr lang="en-US" sz="1800" b="0" dirty="0">
              <a:solidFill>
                <a:srgbClr val="7C3530"/>
              </a:solidFill>
              <a:latin typeface="Arial Black" pitchFamily="34" charset="0"/>
            </a:endParaRPr>
          </a:p>
        </p:txBody>
      </p:sp>
      <p:sp>
        <p:nvSpPr>
          <p:cNvPr id="9" name="AutoShape 47"/>
          <p:cNvSpPr>
            <a:spLocks noChangeArrowheads="1"/>
          </p:cNvSpPr>
          <p:nvPr/>
        </p:nvSpPr>
        <p:spPr bwMode="auto">
          <a:xfrm>
            <a:off x="3925888" y="2436813"/>
            <a:ext cx="1800225" cy="5762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599" y="11477"/>
                </a:moveTo>
                <a:cubicBezTo>
                  <a:pt x="17621" y="11252"/>
                  <a:pt x="17633" y="11026"/>
                  <a:pt x="17633" y="10800"/>
                </a:cubicBezTo>
                <a:cubicBezTo>
                  <a:pt x="17633" y="7026"/>
                  <a:pt x="14573" y="3967"/>
                  <a:pt x="10800" y="3967"/>
                </a:cubicBezTo>
                <a:cubicBezTo>
                  <a:pt x="7026" y="3967"/>
                  <a:pt x="3967" y="7026"/>
                  <a:pt x="3967" y="10800"/>
                </a:cubicBezTo>
                <a:cubicBezTo>
                  <a:pt x="3966" y="11754"/>
                  <a:pt x="4167" y="12698"/>
                  <a:pt x="4554" y="13571"/>
                </a:cubicBezTo>
                <a:lnTo>
                  <a:pt x="928" y="15180"/>
                </a:lnTo>
                <a:cubicBezTo>
                  <a:pt x="316" y="13800"/>
                  <a:pt x="0" y="12308"/>
                  <a:pt x="0" y="10800"/>
                </a:cubicBezTo>
                <a:cubicBezTo>
                  <a:pt x="0" y="4835"/>
                  <a:pt x="4835" y="0"/>
                  <a:pt x="10800" y="0"/>
                </a:cubicBezTo>
                <a:cubicBezTo>
                  <a:pt x="16764" y="0"/>
                  <a:pt x="21600" y="4835"/>
                  <a:pt x="21600" y="10800"/>
                </a:cubicBezTo>
                <a:cubicBezTo>
                  <a:pt x="21600" y="11157"/>
                  <a:pt x="21582" y="11515"/>
                  <a:pt x="21546" y="11871"/>
                </a:cubicBezTo>
                <a:lnTo>
                  <a:pt x="24233" y="12139"/>
                </a:lnTo>
                <a:lnTo>
                  <a:pt x="19109" y="16335"/>
                </a:lnTo>
                <a:lnTo>
                  <a:pt x="14912" y="11210"/>
                </a:lnTo>
                <a:lnTo>
                  <a:pt x="17599" y="11477"/>
                </a:lnTo>
                <a:close/>
              </a:path>
            </a:pathLst>
          </a:custGeom>
          <a:solidFill>
            <a:schemeClr val="accent1"/>
          </a:solidFill>
          <a:ln w="9525">
            <a:solidFill>
              <a:schemeClr val="bg1"/>
            </a:solidFill>
            <a:miter lim="800000"/>
            <a:headEnd/>
            <a:tailEnd/>
          </a:ln>
        </p:spPr>
        <p:txBody>
          <a:bodyPr wrap="none" anchor="ctr"/>
          <a:lstStyle/>
          <a:p>
            <a:endParaRPr lang="en-US"/>
          </a:p>
        </p:txBody>
      </p:sp>
      <p:grpSp>
        <p:nvGrpSpPr>
          <p:cNvPr id="5" name="Group 4"/>
          <p:cNvGrpSpPr/>
          <p:nvPr/>
        </p:nvGrpSpPr>
        <p:grpSpPr>
          <a:xfrm>
            <a:off x="5040314" y="2978150"/>
            <a:ext cx="1858962" cy="1336986"/>
            <a:chOff x="5060059" y="2966978"/>
            <a:chExt cx="1858962" cy="1336986"/>
          </a:xfrm>
        </p:grpSpPr>
        <p:sp>
          <p:nvSpPr>
            <p:cNvPr id="4" name="Isosceles Triangle 3"/>
            <p:cNvSpPr/>
            <p:nvPr/>
          </p:nvSpPr>
          <p:spPr>
            <a:xfrm rot="13883136">
              <a:off x="5636347" y="3460958"/>
              <a:ext cx="354013" cy="1332000"/>
            </a:xfrm>
            <a:prstGeom prst="triangle">
              <a:avLst>
                <a:gd name="adj" fmla="val 13560"/>
              </a:avLst>
            </a:prstGeom>
            <a:solidFill>
              <a:srgbClr val="99CC00"/>
            </a:solidFill>
            <a:ln>
              <a:solidFill>
                <a:srgbClr val="99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utoShape 48"/>
            <p:cNvSpPr>
              <a:spLocks noChangeArrowheads="1"/>
            </p:cNvSpPr>
            <p:nvPr/>
          </p:nvSpPr>
          <p:spPr bwMode="auto">
            <a:xfrm>
              <a:off x="5060059" y="2966978"/>
              <a:ext cx="1858962" cy="896215"/>
            </a:xfrm>
            <a:prstGeom prst="wedgeRectCallout">
              <a:avLst>
                <a:gd name="adj1" fmla="val -82470"/>
                <a:gd name="adj2" fmla="val 127352"/>
              </a:avLst>
            </a:prstGeom>
            <a:solidFill>
              <a:srgbClr val="99CC00"/>
            </a:solidFill>
            <a:ln w="19050" algn="ctr">
              <a:solidFill>
                <a:srgbClr val="99CC00"/>
              </a:solidFill>
              <a:miter lim="800000"/>
              <a:headEnd/>
              <a:tailEnd/>
            </a:ln>
          </p:spPr>
          <p:txBody>
            <a:bodyPr anchor="ctr"/>
            <a:lstStyle/>
            <a:p>
              <a:r>
                <a:rPr lang="ru-RU" sz="2000" dirty="0">
                  <a:solidFill>
                    <a:srgbClr val="000000"/>
                  </a:solidFill>
                </a:rPr>
                <a:t>Изпращане на напомняне до клуба</a:t>
              </a:r>
            </a:p>
          </p:txBody>
        </p:sp>
      </p:grpSp>
      <p:sp>
        <p:nvSpPr>
          <p:cNvPr id="11" name="AutoShape 49"/>
          <p:cNvSpPr>
            <a:spLocks noChangeArrowheads="1"/>
          </p:cNvSpPr>
          <p:nvPr/>
        </p:nvSpPr>
        <p:spPr bwMode="auto">
          <a:xfrm>
            <a:off x="6157913" y="2401888"/>
            <a:ext cx="1800225" cy="5762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23" y="12495"/>
                </a:moveTo>
                <a:cubicBezTo>
                  <a:pt x="16880" y="11944"/>
                  <a:pt x="16961" y="11373"/>
                  <a:pt x="16961" y="10800"/>
                </a:cubicBezTo>
                <a:cubicBezTo>
                  <a:pt x="16961" y="7397"/>
                  <a:pt x="14202" y="4639"/>
                  <a:pt x="10800" y="4639"/>
                </a:cubicBezTo>
                <a:cubicBezTo>
                  <a:pt x="7397" y="4639"/>
                  <a:pt x="4639" y="7397"/>
                  <a:pt x="4639" y="10800"/>
                </a:cubicBezTo>
                <a:cubicBezTo>
                  <a:pt x="4638" y="11660"/>
                  <a:pt x="4819" y="12511"/>
                  <a:pt x="5168" y="13298"/>
                </a:cubicBezTo>
                <a:lnTo>
                  <a:pt x="928" y="15180"/>
                </a:lnTo>
                <a:cubicBezTo>
                  <a:pt x="316" y="13800"/>
                  <a:pt x="0" y="12308"/>
                  <a:pt x="0" y="10800"/>
                </a:cubicBezTo>
                <a:cubicBezTo>
                  <a:pt x="0" y="4835"/>
                  <a:pt x="4835" y="0"/>
                  <a:pt x="10800" y="0"/>
                </a:cubicBezTo>
                <a:cubicBezTo>
                  <a:pt x="16764" y="0"/>
                  <a:pt x="21600" y="4835"/>
                  <a:pt x="21600" y="10800"/>
                </a:cubicBezTo>
                <a:cubicBezTo>
                  <a:pt x="21600" y="11805"/>
                  <a:pt x="21459" y="12805"/>
                  <a:pt x="21182" y="13772"/>
                </a:cubicBezTo>
                <a:lnTo>
                  <a:pt x="23778" y="14515"/>
                </a:lnTo>
                <a:lnTo>
                  <a:pt x="17571" y="17960"/>
                </a:lnTo>
                <a:lnTo>
                  <a:pt x="14127" y="11752"/>
                </a:lnTo>
                <a:lnTo>
                  <a:pt x="16723" y="12495"/>
                </a:lnTo>
                <a:close/>
              </a:path>
            </a:pathLst>
          </a:custGeom>
          <a:solidFill>
            <a:srgbClr val="99CC00"/>
          </a:solidFill>
          <a:ln w="9525">
            <a:solidFill>
              <a:schemeClr val="bg1"/>
            </a:solidFill>
            <a:miter lim="800000"/>
            <a:headEnd/>
            <a:tailEnd/>
          </a:ln>
        </p:spPr>
        <p:txBody>
          <a:bodyPr wrap="none" anchor="ctr"/>
          <a:lstStyle/>
          <a:p>
            <a:endParaRPr lang="en-US"/>
          </a:p>
        </p:txBody>
      </p:sp>
      <p:sp>
        <p:nvSpPr>
          <p:cNvPr id="12" name="Text Box 50"/>
          <p:cNvSpPr txBox="1">
            <a:spLocks noChangeArrowheads="1"/>
          </p:cNvSpPr>
          <p:nvPr/>
        </p:nvSpPr>
        <p:spPr bwMode="auto">
          <a:xfrm>
            <a:off x="6094413" y="2070100"/>
            <a:ext cx="1944687" cy="366713"/>
          </a:xfrm>
          <a:prstGeom prst="rect">
            <a:avLst/>
          </a:prstGeom>
          <a:noFill/>
          <a:ln w="9525">
            <a:noFill/>
            <a:miter lim="800000"/>
            <a:headEnd/>
            <a:tailEnd/>
          </a:ln>
        </p:spPr>
        <p:txBody>
          <a:bodyPr>
            <a:spAutoFit/>
          </a:bodyPr>
          <a:lstStyle/>
          <a:p>
            <a:pPr>
              <a:spcBef>
                <a:spcPct val="50000"/>
              </a:spcBef>
            </a:pPr>
            <a:r>
              <a:rPr lang="bg-BG" sz="1800" dirty="0" smtClean="0">
                <a:solidFill>
                  <a:srgbClr val="7C3530"/>
                </a:solidFill>
                <a:latin typeface="Arial Black" pitchFamily="34" charset="0"/>
              </a:rPr>
              <a:t>неплатено</a:t>
            </a:r>
            <a:endParaRPr lang="en-US" sz="1800" b="0" dirty="0">
              <a:solidFill>
                <a:srgbClr val="7C3530"/>
              </a:solidFill>
              <a:latin typeface="Arial Black" pitchFamily="34" charset="0"/>
            </a:endParaRPr>
          </a:p>
        </p:txBody>
      </p:sp>
      <p:sp>
        <p:nvSpPr>
          <p:cNvPr id="13" name="AutoShape 51"/>
          <p:cNvSpPr>
            <a:spLocks noChangeArrowheads="1"/>
          </p:cNvSpPr>
          <p:nvPr/>
        </p:nvSpPr>
        <p:spPr bwMode="auto">
          <a:xfrm>
            <a:off x="6802438" y="2895600"/>
            <a:ext cx="1976437" cy="1079500"/>
          </a:xfrm>
          <a:prstGeom prst="wedgeEllipseCallout">
            <a:avLst>
              <a:gd name="adj1" fmla="val -81142"/>
              <a:gd name="adj2" fmla="val 119922"/>
            </a:avLst>
          </a:prstGeom>
          <a:solidFill>
            <a:srgbClr val="FF0000"/>
          </a:solidFill>
          <a:ln w="38100">
            <a:solidFill>
              <a:schemeClr val="bg1"/>
            </a:solidFill>
            <a:miter lim="800000"/>
            <a:headEnd/>
            <a:tailEnd/>
          </a:ln>
        </p:spPr>
        <p:txBody>
          <a:bodyPr lIns="0" tIns="0" rIns="0" bIns="0" anchor="ctr"/>
          <a:lstStyle/>
          <a:p>
            <a:pPr algn="ctr" eaLnBrk="0" hangingPunct="0"/>
            <a:r>
              <a:rPr lang="bg-BG" sz="2000" dirty="0" smtClean="0">
                <a:solidFill>
                  <a:srgbClr val="000000"/>
                </a:solidFill>
              </a:rPr>
              <a:t>Закриване на клуба</a:t>
            </a:r>
            <a:endParaRPr lang="en-US" sz="2000" dirty="0">
              <a:solidFill>
                <a:srgbClr val="000000"/>
              </a:solidFill>
            </a:endParaRPr>
          </a:p>
        </p:txBody>
      </p:sp>
      <p:grpSp>
        <p:nvGrpSpPr>
          <p:cNvPr id="15" name="Group 54"/>
          <p:cNvGrpSpPr>
            <a:grpSpLocks/>
          </p:cNvGrpSpPr>
          <p:nvPr/>
        </p:nvGrpSpPr>
        <p:grpSpPr bwMode="auto">
          <a:xfrm>
            <a:off x="490538" y="4587885"/>
            <a:ext cx="7705725" cy="1162052"/>
            <a:chOff x="353" y="2706"/>
            <a:chExt cx="4854" cy="732"/>
          </a:xfrm>
        </p:grpSpPr>
        <p:sp>
          <p:nvSpPr>
            <p:cNvPr id="16" name="Line 7"/>
            <p:cNvSpPr>
              <a:spLocks noChangeShapeType="1"/>
            </p:cNvSpPr>
            <p:nvPr/>
          </p:nvSpPr>
          <p:spPr bwMode="auto">
            <a:xfrm flipV="1">
              <a:off x="353" y="3117"/>
              <a:ext cx="4854" cy="0"/>
            </a:xfrm>
            <a:prstGeom prst="line">
              <a:avLst/>
            </a:prstGeom>
            <a:noFill/>
            <a:ln w="38100">
              <a:solidFill>
                <a:schemeClr val="tx1"/>
              </a:solidFill>
              <a:round/>
              <a:headEnd/>
              <a:tailEnd/>
            </a:ln>
          </p:spPr>
          <p:txBody>
            <a:bodyPr vert="eaVert">
              <a:spAutoFit/>
            </a:bodyPr>
            <a:lstStyle/>
            <a:p>
              <a:endParaRPr lang="en-US"/>
            </a:p>
          </p:txBody>
        </p:sp>
        <p:grpSp>
          <p:nvGrpSpPr>
            <p:cNvPr id="17" name="Group 8"/>
            <p:cNvGrpSpPr>
              <a:grpSpLocks/>
            </p:cNvGrpSpPr>
            <p:nvPr/>
          </p:nvGrpSpPr>
          <p:grpSpPr bwMode="auto">
            <a:xfrm>
              <a:off x="1079" y="2722"/>
              <a:ext cx="234" cy="693"/>
              <a:chOff x="1111" y="3211"/>
              <a:chExt cx="234" cy="480"/>
            </a:xfrm>
          </p:grpSpPr>
          <p:sp>
            <p:nvSpPr>
              <p:cNvPr id="50" name="Rectangle 9"/>
              <p:cNvSpPr>
                <a:spLocks noChangeArrowheads="1"/>
              </p:cNvSpPr>
              <p:nvPr/>
            </p:nvSpPr>
            <p:spPr bwMode="auto">
              <a:xfrm>
                <a:off x="1111" y="3584"/>
                <a:ext cx="208" cy="107"/>
              </a:xfrm>
              <a:prstGeom prst="rect">
                <a:avLst/>
              </a:prstGeom>
              <a:noFill/>
              <a:ln w="9525">
                <a:noFill/>
                <a:miter lim="800000"/>
                <a:headEnd/>
                <a:tailEnd/>
              </a:ln>
            </p:spPr>
            <p:txBody>
              <a:bodyPr wrap="none" lIns="0" tIns="0" rIns="0" bIns="0">
                <a:spAutoFit/>
              </a:bodyPr>
              <a:lstStyle/>
              <a:p>
                <a:pPr eaLnBrk="0" hangingPunct="0"/>
                <a:r>
                  <a:rPr lang="en-GB" sz="1600" smtClean="0">
                    <a:solidFill>
                      <a:srgbClr val="000000"/>
                    </a:solidFill>
                  </a:rPr>
                  <a:t>Jun</a:t>
                </a:r>
                <a:endParaRPr lang="en-GB" sz="1600" b="0">
                  <a:solidFill>
                    <a:srgbClr val="000000"/>
                  </a:solidFill>
                </a:endParaRPr>
              </a:p>
            </p:txBody>
          </p:sp>
          <p:sp>
            <p:nvSpPr>
              <p:cNvPr id="51" name="Rectangle 10"/>
              <p:cNvSpPr>
                <a:spLocks noChangeArrowheads="1"/>
              </p:cNvSpPr>
              <p:nvPr/>
            </p:nvSpPr>
            <p:spPr bwMode="auto">
              <a:xfrm>
                <a:off x="1111" y="3211"/>
                <a:ext cx="234" cy="111"/>
              </a:xfrm>
              <a:prstGeom prst="rect">
                <a:avLst/>
              </a:prstGeom>
              <a:noFill/>
              <a:ln w="9525">
                <a:noFill/>
                <a:miter lim="800000"/>
                <a:headEnd/>
                <a:tailEnd/>
              </a:ln>
            </p:spPr>
            <p:txBody>
              <a:bodyPr wrap="square" lIns="0" tIns="0" rIns="0" bIns="0">
                <a:spAutoFit/>
              </a:bodyPr>
              <a:lstStyle/>
              <a:p>
                <a:pPr eaLnBrk="0" hangingPunct="0"/>
                <a:r>
                  <a:rPr lang="en-GB" sz="1600" smtClean="0">
                    <a:solidFill>
                      <a:srgbClr val="000000"/>
                    </a:solidFill>
                  </a:rPr>
                  <a:t>Dec</a:t>
                </a:r>
                <a:endParaRPr lang="en-GB" sz="1600" b="0">
                  <a:solidFill>
                    <a:srgbClr val="000000"/>
                  </a:solidFill>
                </a:endParaRPr>
              </a:p>
            </p:txBody>
          </p:sp>
          <p:sp>
            <p:nvSpPr>
              <p:cNvPr id="52" name="Line 11"/>
              <p:cNvSpPr>
                <a:spLocks noChangeShapeType="1"/>
              </p:cNvSpPr>
              <p:nvPr/>
            </p:nvSpPr>
            <p:spPr bwMode="auto">
              <a:xfrm>
                <a:off x="1247" y="3385"/>
                <a:ext cx="0" cy="192"/>
              </a:xfrm>
              <a:prstGeom prst="line">
                <a:avLst/>
              </a:prstGeom>
              <a:noFill/>
              <a:ln w="28575">
                <a:solidFill>
                  <a:schemeClr val="tx1"/>
                </a:solidFill>
                <a:round/>
                <a:headEnd/>
                <a:tailEnd/>
              </a:ln>
            </p:spPr>
            <p:txBody>
              <a:bodyPr vert="eaVert" anchor="ctr">
                <a:spAutoFit/>
              </a:bodyPr>
              <a:lstStyle/>
              <a:p>
                <a:endParaRPr lang="en-US"/>
              </a:p>
            </p:txBody>
          </p:sp>
        </p:grpSp>
        <p:grpSp>
          <p:nvGrpSpPr>
            <p:cNvPr id="18" name="Group 12"/>
            <p:cNvGrpSpPr>
              <a:grpSpLocks/>
            </p:cNvGrpSpPr>
            <p:nvPr/>
          </p:nvGrpSpPr>
          <p:grpSpPr bwMode="auto">
            <a:xfrm>
              <a:off x="4921" y="2735"/>
              <a:ext cx="216" cy="685"/>
              <a:chOff x="4953" y="3211"/>
              <a:chExt cx="216" cy="473"/>
            </a:xfrm>
          </p:grpSpPr>
          <p:sp>
            <p:nvSpPr>
              <p:cNvPr id="47" name="Rectangle 13"/>
              <p:cNvSpPr>
                <a:spLocks noChangeArrowheads="1"/>
              </p:cNvSpPr>
              <p:nvPr/>
            </p:nvSpPr>
            <p:spPr bwMode="auto">
              <a:xfrm>
                <a:off x="4953" y="3211"/>
                <a:ext cx="165" cy="107"/>
              </a:xfrm>
              <a:prstGeom prst="rect">
                <a:avLst/>
              </a:prstGeom>
              <a:noFill/>
              <a:ln w="9525">
                <a:noFill/>
                <a:miter lim="800000"/>
                <a:headEnd/>
                <a:tailEnd/>
              </a:ln>
            </p:spPr>
            <p:txBody>
              <a:bodyPr wrap="none" lIns="0" tIns="0" rIns="0" bIns="0">
                <a:spAutoFit/>
              </a:bodyPr>
              <a:lstStyle/>
              <a:p>
                <a:pPr eaLnBrk="0" hangingPunct="0"/>
                <a:r>
                  <a:rPr lang="en-GB" sz="1600" smtClean="0">
                    <a:solidFill>
                      <a:srgbClr val="000000"/>
                    </a:solidFill>
                  </a:rPr>
                  <a:t>Jul</a:t>
                </a:r>
                <a:endParaRPr lang="en-GB" sz="1600">
                  <a:solidFill>
                    <a:srgbClr val="000000"/>
                  </a:solidFill>
                </a:endParaRPr>
              </a:p>
            </p:txBody>
          </p:sp>
          <p:sp>
            <p:nvSpPr>
              <p:cNvPr id="48" name="Rectangle 14"/>
              <p:cNvSpPr>
                <a:spLocks noChangeArrowheads="1"/>
              </p:cNvSpPr>
              <p:nvPr/>
            </p:nvSpPr>
            <p:spPr bwMode="auto">
              <a:xfrm>
                <a:off x="4961" y="3577"/>
                <a:ext cx="208" cy="107"/>
              </a:xfrm>
              <a:prstGeom prst="rect">
                <a:avLst/>
              </a:prstGeom>
              <a:noFill/>
              <a:ln w="9525">
                <a:noFill/>
                <a:miter lim="800000"/>
                <a:headEnd/>
                <a:tailEnd/>
              </a:ln>
            </p:spPr>
            <p:txBody>
              <a:bodyPr wrap="none" lIns="0" tIns="0" rIns="0" bIns="0">
                <a:spAutoFit/>
              </a:bodyPr>
              <a:lstStyle/>
              <a:p>
                <a:pPr eaLnBrk="0" hangingPunct="0"/>
                <a:r>
                  <a:rPr lang="en-GB" sz="1600" smtClean="0">
                    <a:solidFill>
                      <a:srgbClr val="000000"/>
                    </a:solidFill>
                  </a:rPr>
                  <a:t>Jan</a:t>
                </a:r>
                <a:endParaRPr lang="en-GB" sz="1600">
                  <a:solidFill>
                    <a:srgbClr val="000000"/>
                  </a:solidFill>
                </a:endParaRPr>
              </a:p>
            </p:txBody>
          </p:sp>
          <p:sp>
            <p:nvSpPr>
              <p:cNvPr id="49" name="Line 15"/>
              <p:cNvSpPr>
                <a:spLocks noChangeShapeType="1"/>
              </p:cNvSpPr>
              <p:nvPr/>
            </p:nvSpPr>
            <p:spPr bwMode="auto">
              <a:xfrm>
                <a:off x="5057" y="3381"/>
                <a:ext cx="0" cy="192"/>
              </a:xfrm>
              <a:prstGeom prst="line">
                <a:avLst/>
              </a:prstGeom>
              <a:noFill/>
              <a:ln w="28575">
                <a:solidFill>
                  <a:schemeClr val="tx1"/>
                </a:solidFill>
                <a:round/>
                <a:headEnd/>
                <a:tailEnd/>
              </a:ln>
            </p:spPr>
            <p:txBody>
              <a:bodyPr vert="eaVert" anchor="ctr">
                <a:spAutoFit/>
              </a:bodyPr>
              <a:lstStyle/>
              <a:p>
                <a:endParaRPr lang="en-US"/>
              </a:p>
            </p:txBody>
          </p:sp>
        </p:grpSp>
        <p:grpSp>
          <p:nvGrpSpPr>
            <p:cNvPr id="19" name="Group 16"/>
            <p:cNvGrpSpPr>
              <a:grpSpLocks/>
            </p:cNvGrpSpPr>
            <p:nvPr/>
          </p:nvGrpSpPr>
          <p:grpSpPr bwMode="auto">
            <a:xfrm>
              <a:off x="3604" y="2735"/>
              <a:ext cx="683" cy="701"/>
              <a:chOff x="3667" y="3203"/>
              <a:chExt cx="683" cy="483"/>
            </a:xfrm>
          </p:grpSpPr>
          <p:sp>
            <p:nvSpPr>
              <p:cNvPr id="44" name="Rectangle 17"/>
              <p:cNvSpPr>
                <a:spLocks noChangeArrowheads="1"/>
              </p:cNvSpPr>
              <p:nvPr/>
            </p:nvSpPr>
            <p:spPr bwMode="auto">
              <a:xfrm>
                <a:off x="3667" y="3203"/>
                <a:ext cx="683" cy="107"/>
              </a:xfrm>
              <a:prstGeom prst="rect">
                <a:avLst/>
              </a:prstGeom>
              <a:noFill/>
              <a:ln w="9525">
                <a:noFill/>
                <a:miter lim="800000"/>
                <a:headEnd/>
                <a:tailEnd/>
              </a:ln>
            </p:spPr>
            <p:txBody>
              <a:bodyPr wrap="none" lIns="0" tIns="0" rIns="0" bIns="0">
                <a:spAutoFit/>
              </a:bodyPr>
              <a:lstStyle/>
              <a:p>
                <a:pPr eaLnBrk="0" hangingPunct="0"/>
                <a:r>
                  <a:rPr lang="en-GB" sz="1600" b="1" smtClean="0">
                    <a:solidFill>
                      <a:srgbClr val="FF6600"/>
                    </a:solidFill>
                  </a:rPr>
                  <a:t>1 May 2015</a:t>
                </a:r>
                <a:endParaRPr lang="en-GB" sz="1600" b="1">
                  <a:solidFill>
                    <a:srgbClr val="FF6600"/>
                  </a:solidFill>
                </a:endParaRPr>
              </a:p>
            </p:txBody>
          </p:sp>
          <p:sp>
            <p:nvSpPr>
              <p:cNvPr id="45" name="Rectangle 18"/>
              <p:cNvSpPr>
                <a:spLocks noChangeArrowheads="1"/>
              </p:cNvSpPr>
              <p:nvPr/>
            </p:nvSpPr>
            <p:spPr bwMode="auto">
              <a:xfrm>
                <a:off x="3673" y="3579"/>
                <a:ext cx="675" cy="107"/>
              </a:xfrm>
              <a:prstGeom prst="rect">
                <a:avLst/>
              </a:prstGeom>
              <a:noFill/>
              <a:ln w="9525">
                <a:noFill/>
                <a:miter lim="800000"/>
                <a:headEnd/>
                <a:tailEnd/>
              </a:ln>
            </p:spPr>
            <p:txBody>
              <a:bodyPr wrap="none" lIns="0" tIns="0" rIns="0" bIns="0">
                <a:spAutoFit/>
              </a:bodyPr>
              <a:lstStyle/>
              <a:p>
                <a:pPr eaLnBrk="0" hangingPunct="0"/>
                <a:r>
                  <a:rPr lang="en-GB" sz="1600" b="1" smtClean="0">
                    <a:solidFill>
                      <a:srgbClr val="FF6600"/>
                    </a:solidFill>
                  </a:rPr>
                  <a:t>1 Nov 2015</a:t>
                </a:r>
                <a:endParaRPr lang="en-GB" sz="1600" b="1">
                  <a:solidFill>
                    <a:srgbClr val="FF6600"/>
                  </a:solidFill>
                </a:endParaRPr>
              </a:p>
            </p:txBody>
          </p:sp>
          <p:sp>
            <p:nvSpPr>
              <p:cNvPr id="46" name="Line 19"/>
              <p:cNvSpPr>
                <a:spLocks noChangeShapeType="1"/>
              </p:cNvSpPr>
              <p:nvPr/>
            </p:nvSpPr>
            <p:spPr bwMode="auto">
              <a:xfrm>
                <a:off x="3969" y="3381"/>
                <a:ext cx="0" cy="192"/>
              </a:xfrm>
              <a:prstGeom prst="line">
                <a:avLst/>
              </a:prstGeom>
              <a:noFill/>
              <a:ln w="28575">
                <a:solidFill>
                  <a:schemeClr val="tx1"/>
                </a:solidFill>
                <a:round/>
                <a:headEnd/>
                <a:tailEnd/>
              </a:ln>
            </p:spPr>
            <p:txBody>
              <a:bodyPr vert="eaVert" anchor="ctr">
                <a:spAutoFit/>
              </a:bodyPr>
              <a:lstStyle/>
              <a:p>
                <a:endParaRPr lang="en-US"/>
              </a:p>
            </p:txBody>
          </p:sp>
        </p:grpSp>
        <p:grpSp>
          <p:nvGrpSpPr>
            <p:cNvPr id="20" name="Group 20"/>
            <p:cNvGrpSpPr>
              <a:grpSpLocks/>
            </p:cNvGrpSpPr>
            <p:nvPr/>
          </p:nvGrpSpPr>
          <p:grpSpPr bwMode="auto">
            <a:xfrm>
              <a:off x="4378" y="2732"/>
              <a:ext cx="241" cy="685"/>
              <a:chOff x="4410" y="3211"/>
              <a:chExt cx="241" cy="474"/>
            </a:xfrm>
          </p:grpSpPr>
          <p:sp>
            <p:nvSpPr>
              <p:cNvPr id="41" name="Rectangle 21"/>
              <p:cNvSpPr>
                <a:spLocks noChangeArrowheads="1"/>
              </p:cNvSpPr>
              <p:nvPr/>
            </p:nvSpPr>
            <p:spPr bwMode="auto">
              <a:xfrm>
                <a:off x="4410" y="3211"/>
                <a:ext cx="208" cy="107"/>
              </a:xfrm>
              <a:prstGeom prst="rect">
                <a:avLst/>
              </a:prstGeom>
              <a:noFill/>
              <a:ln w="9525">
                <a:noFill/>
                <a:miter lim="800000"/>
                <a:headEnd/>
                <a:tailEnd/>
              </a:ln>
            </p:spPr>
            <p:txBody>
              <a:bodyPr wrap="none" lIns="0" tIns="0" rIns="0" bIns="0">
                <a:spAutoFit/>
              </a:bodyPr>
              <a:lstStyle/>
              <a:p>
                <a:pPr eaLnBrk="0" hangingPunct="0"/>
                <a:r>
                  <a:rPr lang="en-GB" sz="1600" smtClean="0">
                    <a:solidFill>
                      <a:srgbClr val="000000"/>
                    </a:solidFill>
                  </a:rPr>
                  <a:t>Jun</a:t>
                </a:r>
                <a:endParaRPr lang="en-GB" sz="1600" b="0">
                  <a:solidFill>
                    <a:srgbClr val="000000"/>
                  </a:solidFill>
                </a:endParaRPr>
              </a:p>
            </p:txBody>
          </p:sp>
          <p:sp>
            <p:nvSpPr>
              <p:cNvPr id="42" name="Rectangle 22"/>
              <p:cNvSpPr>
                <a:spLocks noChangeArrowheads="1"/>
              </p:cNvSpPr>
              <p:nvPr/>
            </p:nvSpPr>
            <p:spPr bwMode="auto">
              <a:xfrm>
                <a:off x="4422" y="3578"/>
                <a:ext cx="229" cy="107"/>
              </a:xfrm>
              <a:prstGeom prst="rect">
                <a:avLst/>
              </a:prstGeom>
              <a:noFill/>
              <a:ln w="9525">
                <a:noFill/>
                <a:miter lim="800000"/>
                <a:headEnd/>
                <a:tailEnd/>
              </a:ln>
            </p:spPr>
            <p:txBody>
              <a:bodyPr wrap="none" lIns="0" tIns="0" rIns="0" bIns="0">
                <a:spAutoFit/>
              </a:bodyPr>
              <a:lstStyle/>
              <a:p>
                <a:pPr eaLnBrk="0" hangingPunct="0"/>
                <a:r>
                  <a:rPr lang="en-GB" sz="1600" b="0" smtClean="0">
                    <a:solidFill>
                      <a:srgbClr val="000000"/>
                    </a:solidFill>
                  </a:rPr>
                  <a:t>Dec</a:t>
                </a:r>
                <a:endParaRPr lang="en-GB" sz="1600" b="0">
                  <a:solidFill>
                    <a:srgbClr val="000000"/>
                  </a:solidFill>
                </a:endParaRPr>
              </a:p>
            </p:txBody>
          </p:sp>
          <p:sp>
            <p:nvSpPr>
              <p:cNvPr id="43" name="Line 23"/>
              <p:cNvSpPr>
                <a:spLocks noChangeShapeType="1"/>
              </p:cNvSpPr>
              <p:nvPr/>
            </p:nvSpPr>
            <p:spPr bwMode="auto">
              <a:xfrm>
                <a:off x="4513" y="3381"/>
                <a:ext cx="0" cy="192"/>
              </a:xfrm>
              <a:prstGeom prst="line">
                <a:avLst/>
              </a:prstGeom>
              <a:noFill/>
              <a:ln w="28575">
                <a:solidFill>
                  <a:schemeClr val="tx1"/>
                </a:solidFill>
                <a:round/>
                <a:headEnd/>
                <a:tailEnd/>
              </a:ln>
            </p:spPr>
            <p:txBody>
              <a:bodyPr vert="eaVert" anchor="ctr">
                <a:spAutoFit/>
              </a:bodyPr>
              <a:lstStyle/>
              <a:p>
                <a:endParaRPr lang="en-US"/>
              </a:p>
            </p:txBody>
          </p:sp>
        </p:grpSp>
        <p:grpSp>
          <p:nvGrpSpPr>
            <p:cNvPr id="21" name="Group 24"/>
            <p:cNvGrpSpPr>
              <a:grpSpLocks/>
            </p:cNvGrpSpPr>
            <p:nvPr/>
          </p:nvGrpSpPr>
          <p:grpSpPr bwMode="auto">
            <a:xfrm>
              <a:off x="3239" y="2730"/>
              <a:ext cx="226" cy="685"/>
              <a:chOff x="3271" y="3211"/>
              <a:chExt cx="226" cy="473"/>
            </a:xfrm>
          </p:grpSpPr>
          <p:sp>
            <p:nvSpPr>
              <p:cNvPr id="38" name="Rectangle 25"/>
              <p:cNvSpPr>
                <a:spLocks noChangeArrowheads="1"/>
              </p:cNvSpPr>
              <p:nvPr/>
            </p:nvSpPr>
            <p:spPr bwMode="auto">
              <a:xfrm>
                <a:off x="3271" y="3211"/>
                <a:ext cx="201" cy="107"/>
              </a:xfrm>
              <a:prstGeom prst="rect">
                <a:avLst/>
              </a:prstGeom>
              <a:noFill/>
              <a:ln w="9525">
                <a:noFill/>
                <a:miter lim="800000"/>
                <a:headEnd/>
                <a:tailEnd/>
              </a:ln>
            </p:spPr>
            <p:txBody>
              <a:bodyPr wrap="none" lIns="0" tIns="0" rIns="0" bIns="0">
                <a:spAutoFit/>
              </a:bodyPr>
              <a:lstStyle/>
              <a:p>
                <a:pPr eaLnBrk="0" hangingPunct="0"/>
                <a:r>
                  <a:rPr lang="en-GB" sz="1600" smtClean="0">
                    <a:solidFill>
                      <a:srgbClr val="000000"/>
                    </a:solidFill>
                  </a:rPr>
                  <a:t>Apr</a:t>
                </a:r>
                <a:endParaRPr lang="en-GB" sz="1600" b="0">
                  <a:solidFill>
                    <a:srgbClr val="000000"/>
                  </a:solidFill>
                </a:endParaRPr>
              </a:p>
            </p:txBody>
          </p:sp>
          <p:sp>
            <p:nvSpPr>
              <p:cNvPr id="39" name="Rectangle 26"/>
              <p:cNvSpPr>
                <a:spLocks noChangeArrowheads="1"/>
              </p:cNvSpPr>
              <p:nvPr/>
            </p:nvSpPr>
            <p:spPr bwMode="auto">
              <a:xfrm>
                <a:off x="3295" y="3577"/>
                <a:ext cx="202" cy="107"/>
              </a:xfrm>
              <a:prstGeom prst="rect">
                <a:avLst/>
              </a:prstGeom>
              <a:noFill/>
              <a:ln w="9525">
                <a:noFill/>
                <a:miter lim="800000"/>
                <a:headEnd/>
                <a:tailEnd/>
              </a:ln>
            </p:spPr>
            <p:txBody>
              <a:bodyPr wrap="none" lIns="0" tIns="0" rIns="0" bIns="0">
                <a:spAutoFit/>
              </a:bodyPr>
              <a:lstStyle/>
              <a:p>
                <a:pPr eaLnBrk="0" hangingPunct="0"/>
                <a:r>
                  <a:rPr lang="en-GB" sz="1600" smtClean="0">
                    <a:solidFill>
                      <a:srgbClr val="000000"/>
                    </a:solidFill>
                  </a:rPr>
                  <a:t>Oct</a:t>
                </a:r>
                <a:endParaRPr lang="en-GB" sz="1600">
                  <a:solidFill>
                    <a:srgbClr val="000000"/>
                  </a:solidFill>
                </a:endParaRPr>
              </a:p>
            </p:txBody>
          </p:sp>
          <p:sp>
            <p:nvSpPr>
              <p:cNvPr id="40" name="Line 27"/>
              <p:cNvSpPr>
                <a:spLocks noChangeShapeType="1"/>
              </p:cNvSpPr>
              <p:nvPr/>
            </p:nvSpPr>
            <p:spPr bwMode="auto">
              <a:xfrm>
                <a:off x="3424" y="3385"/>
                <a:ext cx="0" cy="192"/>
              </a:xfrm>
              <a:prstGeom prst="line">
                <a:avLst/>
              </a:prstGeom>
              <a:noFill/>
              <a:ln w="28575">
                <a:solidFill>
                  <a:schemeClr val="tx1"/>
                </a:solidFill>
                <a:round/>
                <a:headEnd/>
                <a:tailEnd/>
              </a:ln>
            </p:spPr>
            <p:txBody>
              <a:bodyPr vert="eaVert" anchor="ctr">
                <a:spAutoFit/>
              </a:bodyPr>
              <a:lstStyle/>
              <a:p>
                <a:endParaRPr lang="en-US"/>
              </a:p>
            </p:txBody>
          </p:sp>
        </p:grpSp>
        <p:grpSp>
          <p:nvGrpSpPr>
            <p:cNvPr id="22" name="Group 28"/>
            <p:cNvGrpSpPr>
              <a:grpSpLocks/>
            </p:cNvGrpSpPr>
            <p:nvPr/>
          </p:nvGrpSpPr>
          <p:grpSpPr bwMode="auto">
            <a:xfrm>
              <a:off x="2705" y="2734"/>
              <a:ext cx="235" cy="683"/>
              <a:chOff x="2737" y="3211"/>
              <a:chExt cx="235" cy="472"/>
            </a:xfrm>
          </p:grpSpPr>
          <p:sp>
            <p:nvSpPr>
              <p:cNvPr id="35" name="Rectangle 29"/>
              <p:cNvSpPr>
                <a:spLocks noChangeArrowheads="1"/>
              </p:cNvSpPr>
              <p:nvPr/>
            </p:nvSpPr>
            <p:spPr bwMode="auto">
              <a:xfrm>
                <a:off x="2737" y="3211"/>
                <a:ext cx="223" cy="107"/>
              </a:xfrm>
              <a:prstGeom prst="rect">
                <a:avLst/>
              </a:prstGeom>
              <a:noFill/>
              <a:ln w="9525">
                <a:noFill/>
                <a:miter lim="800000"/>
                <a:headEnd/>
                <a:tailEnd/>
              </a:ln>
            </p:spPr>
            <p:txBody>
              <a:bodyPr wrap="none" lIns="0" tIns="0" rIns="0" bIns="0">
                <a:spAutoFit/>
              </a:bodyPr>
              <a:lstStyle/>
              <a:p>
                <a:pPr eaLnBrk="0" hangingPunct="0"/>
                <a:r>
                  <a:rPr lang="en-GB" sz="1600" smtClean="0">
                    <a:solidFill>
                      <a:srgbClr val="000000"/>
                    </a:solidFill>
                  </a:rPr>
                  <a:t>Mar</a:t>
                </a:r>
                <a:endParaRPr lang="en-GB" sz="1600" b="0">
                  <a:solidFill>
                    <a:srgbClr val="000000"/>
                  </a:solidFill>
                </a:endParaRPr>
              </a:p>
            </p:txBody>
          </p:sp>
          <p:sp>
            <p:nvSpPr>
              <p:cNvPr id="36" name="Rectangle 30"/>
              <p:cNvSpPr>
                <a:spLocks noChangeArrowheads="1"/>
              </p:cNvSpPr>
              <p:nvPr/>
            </p:nvSpPr>
            <p:spPr bwMode="auto">
              <a:xfrm>
                <a:off x="2743" y="3576"/>
                <a:ext cx="229" cy="107"/>
              </a:xfrm>
              <a:prstGeom prst="rect">
                <a:avLst/>
              </a:prstGeom>
              <a:noFill/>
              <a:ln w="9525">
                <a:noFill/>
                <a:miter lim="800000"/>
                <a:headEnd/>
                <a:tailEnd/>
              </a:ln>
            </p:spPr>
            <p:txBody>
              <a:bodyPr wrap="none" lIns="0" tIns="0" rIns="0" bIns="0">
                <a:spAutoFit/>
              </a:bodyPr>
              <a:lstStyle/>
              <a:p>
                <a:pPr eaLnBrk="0" hangingPunct="0"/>
                <a:r>
                  <a:rPr lang="en-GB" sz="1600" smtClean="0">
                    <a:solidFill>
                      <a:srgbClr val="000000"/>
                    </a:solidFill>
                  </a:rPr>
                  <a:t>Sep</a:t>
                </a:r>
                <a:endParaRPr lang="en-GB" sz="1600" b="0">
                  <a:solidFill>
                    <a:srgbClr val="000000"/>
                  </a:solidFill>
                </a:endParaRPr>
              </a:p>
            </p:txBody>
          </p:sp>
          <p:sp>
            <p:nvSpPr>
              <p:cNvPr id="37" name="Line 31"/>
              <p:cNvSpPr>
                <a:spLocks noChangeShapeType="1"/>
              </p:cNvSpPr>
              <p:nvPr/>
            </p:nvSpPr>
            <p:spPr bwMode="auto">
              <a:xfrm>
                <a:off x="2880" y="3385"/>
                <a:ext cx="0" cy="192"/>
              </a:xfrm>
              <a:prstGeom prst="line">
                <a:avLst/>
              </a:prstGeom>
              <a:noFill/>
              <a:ln w="28575">
                <a:solidFill>
                  <a:schemeClr val="tx1"/>
                </a:solidFill>
                <a:round/>
                <a:headEnd/>
                <a:tailEnd/>
              </a:ln>
            </p:spPr>
            <p:txBody>
              <a:bodyPr vert="eaVert" anchor="ctr">
                <a:spAutoFit/>
              </a:bodyPr>
              <a:lstStyle/>
              <a:p>
                <a:endParaRPr lang="en-US"/>
              </a:p>
            </p:txBody>
          </p:sp>
        </p:grpSp>
        <p:grpSp>
          <p:nvGrpSpPr>
            <p:cNvPr id="23" name="Group 32"/>
            <p:cNvGrpSpPr>
              <a:grpSpLocks/>
            </p:cNvGrpSpPr>
            <p:nvPr/>
          </p:nvGrpSpPr>
          <p:grpSpPr bwMode="auto">
            <a:xfrm>
              <a:off x="2170" y="2730"/>
              <a:ext cx="315" cy="688"/>
              <a:chOff x="2202" y="3211"/>
              <a:chExt cx="315" cy="476"/>
            </a:xfrm>
          </p:grpSpPr>
          <p:sp>
            <p:nvSpPr>
              <p:cNvPr id="32" name="Rectangle 33"/>
              <p:cNvSpPr>
                <a:spLocks noChangeArrowheads="1"/>
              </p:cNvSpPr>
              <p:nvPr/>
            </p:nvSpPr>
            <p:spPr bwMode="auto">
              <a:xfrm>
                <a:off x="2213" y="3211"/>
                <a:ext cx="304" cy="107"/>
              </a:xfrm>
              <a:prstGeom prst="rect">
                <a:avLst/>
              </a:prstGeom>
              <a:noFill/>
              <a:ln w="9525">
                <a:noFill/>
                <a:miter lim="800000"/>
                <a:headEnd/>
                <a:tailEnd/>
              </a:ln>
            </p:spPr>
            <p:txBody>
              <a:bodyPr lIns="0" tIns="0" rIns="0" bIns="0">
                <a:spAutoFit/>
              </a:bodyPr>
              <a:lstStyle/>
              <a:p>
                <a:pPr eaLnBrk="0" hangingPunct="0"/>
                <a:r>
                  <a:rPr lang="en-GB" sz="1600" smtClean="0">
                    <a:solidFill>
                      <a:srgbClr val="000000"/>
                    </a:solidFill>
                  </a:rPr>
                  <a:t>Feb</a:t>
                </a:r>
                <a:endParaRPr lang="en-GB" sz="1600" b="0">
                  <a:solidFill>
                    <a:srgbClr val="000000"/>
                  </a:solidFill>
                </a:endParaRPr>
              </a:p>
            </p:txBody>
          </p:sp>
          <p:sp>
            <p:nvSpPr>
              <p:cNvPr id="33" name="Rectangle 34"/>
              <p:cNvSpPr>
                <a:spLocks noChangeArrowheads="1"/>
              </p:cNvSpPr>
              <p:nvPr/>
            </p:nvSpPr>
            <p:spPr bwMode="auto">
              <a:xfrm>
                <a:off x="2202" y="3580"/>
                <a:ext cx="270" cy="107"/>
              </a:xfrm>
              <a:prstGeom prst="rect">
                <a:avLst/>
              </a:prstGeom>
              <a:noFill/>
              <a:ln w="9525">
                <a:noFill/>
                <a:miter lim="800000"/>
                <a:headEnd/>
                <a:tailEnd/>
              </a:ln>
            </p:spPr>
            <p:txBody>
              <a:bodyPr lIns="0" tIns="0" rIns="0" bIns="0">
                <a:spAutoFit/>
              </a:bodyPr>
              <a:lstStyle/>
              <a:p>
                <a:pPr eaLnBrk="0" hangingPunct="0"/>
                <a:r>
                  <a:rPr lang="en-GB" sz="1600" smtClean="0">
                    <a:solidFill>
                      <a:srgbClr val="000000"/>
                    </a:solidFill>
                  </a:rPr>
                  <a:t>Aug</a:t>
                </a:r>
                <a:endParaRPr lang="en-GB" sz="1600" b="0">
                  <a:solidFill>
                    <a:srgbClr val="000000"/>
                  </a:solidFill>
                </a:endParaRPr>
              </a:p>
            </p:txBody>
          </p:sp>
          <p:sp>
            <p:nvSpPr>
              <p:cNvPr id="34" name="Line 35"/>
              <p:cNvSpPr>
                <a:spLocks noChangeShapeType="1"/>
              </p:cNvSpPr>
              <p:nvPr/>
            </p:nvSpPr>
            <p:spPr bwMode="auto">
              <a:xfrm>
                <a:off x="2336" y="3385"/>
                <a:ext cx="0" cy="192"/>
              </a:xfrm>
              <a:prstGeom prst="line">
                <a:avLst/>
              </a:prstGeom>
              <a:noFill/>
              <a:ln w="28575">
                <a:solidFill>
                  <a:schemeClr val="tx1"/>
                </a:solidFill>
                <a:round/>
                <a:headEnd/>
                <a:tailEnd/>
              </a:ln>
            </p:spPr>
            <p:txBody>
              <a:bodyPr vert="eaVert" anchor="ctr">
                <a:spAutoFit/>
              </a:bodyPr>
              <a:lstStyle/>
              <a:p>
                <a:endParaRPr lang="en-US"/>
              </a:p>
            </p:txBody>
          </p:sp>
        </p:grpSp>
        <p:grpSp>
          <p:nvGrpSpPr>
            <p:cNvPr id="24" name="Group 36"/>
            <p:cNvGrpSpPr>
              <a:grpSpLocks/>
            </p:cNvGrpSpPr>
            <p:nvPr/>
          </p:nvGrpSpPr>
          <p:grpSpPr bwMode="auto">
            <a:xfrm>
              <a:off x="1398" y="2706"/>
              <a:ext cx="664" cy="732"/>
              <a:chOff x="1430" y="3199"/>
              <a:chExt cx="664" cy="507"/>
            </a:xfrm>
          </p:grpSpPr>
          <p:sp>
            <p:nvSpPr>
              <p:cNvPr id="29" name="Rectangle 37"/>
              <p:cNvSpPr>
                <a:spLocks noChangeArrowheads="1"/>
              </p:cNvSpPr>
              <p:nvPr/>
            </p:nvSpPr>
            <p:spPr bwMode="auto">
              <a:xfrm>
                <a:off x="1459" y="3572"/>
                <a:ext cx="590" cy="134"/>
              </a:xfrm>
              <a:prstGeom prst="rect">
                <a:avLst/>
              </a:prstGeom>
              <a:noFill/>
              <a:ln w="9525">
                <a:noFill/>
                <a:miter lim="800000"/>
                <a:headEnd/>
                <a:tailEnd/>
              </a:ln>
            </p:spPr>
            <p:txBody>
              <a:bodyPr wrap="none" lIns="0" tIns="0" rIns="0" bIns="0">
                <a:spAutoFit/>
              </a:bodyPr>
              <a:lstStyle/>
              <a:p>
                <a:pPr eaLnBrk="0" hangingPunct="0"/>
                <a:r>
                  <a:rPr lang="en-GB" sz="1600" b="1">
                    <a:solidFill>
                      <a:srgbClr val="FF6600"/>
                    </a:solidFill>
                  </a:rPr>
                  <a:t>July</a:t>
                </a:r>
                <a:r>
                  <a:rPr lang="en-GB" sz="2000" smtClean="0">
                    <a:solidFill>
                      <a:srgbClr val="FF6600"/>
                    </a:solidFill>
                  </a:rPr>
                  <a:t> </a:t>
                </a:r>
                <a:r>
                  <a:rPr lang="en-GB" sz="1600" b="1">
                    <a:solidFill>
                      <a:srgbClr val="FF6600"/>
                    </a:solidFill>
                  </a:rPr>
                  <a:t>2015</a:t>
                </a:r>
              </a:p>
            </p:txBody>
          </p:sp>
          <p:sp>
            <p:nvSpPr>
              <p:cNvPr id="30" name="Rectangle 38"/>
              <p:cNvSpPr>
                <a:spLocks noChangeArrowheads="1"/>
              </p:cNvSpPr>
              <p:nvPr/>
            </p:nvSpPr>
            <p:spPr bwMode="auto">
              <a:xfrm>
                <a:off x="1430" y="3199"/>
                <a:ext cx="664" cy="111"/>
              </a:xfrm>
              <a:prstGeom prst="rect">
                <a:avLst/>
              </a:prstGeom>
              <a:noFill/>
              <a:ln w="9525">
                <a:noFill/>
                <a:miter lim="800000"/>
                <a:headEnd/>
                <a:tailEnd/>
              </a:ln>
            </p:spPr>
            <p:txBody>
              <a:bodyPr wrap="none" lIns="0" tIns="0" rIns="0" bIns="0">
                <a:spAutoFit/>
              </a:bodyPr>
              <a:lstStyle/>
              <a:p>
                <a:pPr eaLnBrk="0" hangingPunct="0"/>
                <a:r>
                  <a:rPr lang="en-GB" sz="2000" smtClean="0">
                    <a:solidFill>
                      <a:srgbClr val="FF6600"/>
                    </a:solidFill>
                  </a:rPr>
                  <a:t>Jan 2015</a:t>
                </a:r>
                <a:endParaRPr lang="en-GB" sz="2000" b="0">
                  <a:solidFill>
                    <a:srgbClr val="FF6600"/>
                  </a:solidFill>
                </a:endParaRPr>
              </a:p>
            </p:txBody>
          </p:sp>
          <p:sp>
            <p:nvSpPr>
              <p:cNvPr id="31" name="Line 39"/>
              <p:cNvSpPr>
                <a:spLocks noChangeShapeType="1"/>
              </p:cNvSpPr>
              <p:nvPr/>
            </p:nvSpPr>
            <p:spPr bwMode="auto">
              <a:xfrm>
                <a:off x="1791" y="3385"/>
                <a:ext cx="0" cy="192"/>
              </a:xfrm>
              <a:prstGeom prst="line">
                <a:avLst/>
              </a:prstGeom>
              <a:noFill/>
              <a:ln w="28575">
                <a:solidFill>
                  <a:schemeClr val="tx1"/>
                </a:solidFill>
                <a:round/>
                <a:headEnd/>
                <a:tailEnd/>
              </a:ln>
            </p:spPr>
            <p:txBody>
              <a:bodyPr vert="eaVert" anchor="ctr">
                <a:spAutoFit/>
              </a:bodyPr>
              <a:lstStyle/>
              <a:p>
                <a:endParaRPr lang="en-US"/>
              </a:p>
            </p:txBody>
          </p:sp>
        </p:grpSp>
        <p:grpSp>
          <p:nvGrpSpPr>
            <p:cNvPr id="25" name="Group 53"/>
            <p:cNvGrpSpPr>
              <a:grpSpLocks/>
            </p:cNvGrpSpPr>
            <p:nvPr/>
          </p:nvGrpSpPr>
          <p:grpSpPr bwMode="auto">
            <a:xfrm>
              <a:off x="518" y="2732"/>
              <a:ext cx="380" cy="685"/>
              <a:chOff x="518" y="2732"/>
              <a:chExt cx="380" cy="685"/>
            </a:xfrm>
          </p:grpSpPr>
          <p:sp>
            <p:nvSpPr>
              <p:cNvPr id="26" name="Line 41"/>
              <p:cNvSpPr>
                <a:spLocks noChangeShapeType="1"/>
              </p:cNvSpPr>
              <p:nvPr/>
            </p:nvSpPr>
            <p:spPr bwMode="auto">
              <a:xfrm>
                <a:off x="671" y="2987"/>
                <a:ext cx="0" cy="277"/>
              </a:xfrm>
              <a:prstGeom prst="line">
                <a:avLst/>
              </a:prstGeom>
              <a:noFill/>
              <a:ln w="28575">
                <a:solidFill>
                  <a:schemeClr val="tx1"/>
                </a:solidFill>
                <a:round/>
                <a:headEnd/>
                <a:tailEnd/>
              </a:ln>
            </p:spPr>
            <p:txBody>
              <a:bodyPr vert="eaVert" anchor="ctr">
                <a:spAutoFit/>
              </a:bodyPr>
              <a:lstStyle/>
              <a:p>
                <a:endParaRPr lang="en-US"/>
              </a:p>
            </p:txBody>
          </p:sp>
          <p:sp>
            <p:nvSpPr>
              <p:cNvPr id="27" name="Rectangle 42"/>
              <p:cNvSpPr>
                <a:spLocks noChangeArrowheads="1"/>
              </p:cNvSpPr>
              <p:nvPr/>
            </p:nvSpPr>
            <p:spPr bwMode="auto">
              <a:xfrm>
                <a:off x="520" y="3262"/>
                <a:ext cx="244" cy="155"/>
              </a:xfrm>
              <a:prstGeom prst="rect">
                <a:avLst/>
              </a:prstGeom>
              <a:noFill/>
              <a:ln w="9525">
                <a:noFill/>
                <a:miter lim="800000"/>
                <a:headEnd/>
                <a:tailEnd/>
              </a:ln>
            </p:spPr>
            <p:txBody>
              <a:bodyPr wrap="none" lIns="0" tIns="0" rIns="0" bIns="0">
                <a:spAutoFit/>
              </a:bodyPr>
              <a:lstStyle/>
              <a:p>
                <a:pPr eaLnBrk="0" hangingPunct="0"/>
                <a:r>
                  <a:rPr lang="en-GB" sz="1600" smtClean="0">
                    <a:solidFill>
                      <a:srgbClr val="000000"/>
                    </a:solidFill>
                  </a:rPr>
                  <a:t>May</a:t>
                </a:r>
                <a:endParaRPr lang="en-GB" sz="1600" b="0">
                  <a:solidFill>
                    <a:srgbClr val="000000"/>
                  </a:solidFill>
                </a:endParaRPr>
              </a:p>
            </p:txBody>
          </p:sp>
          <p:sp>
            <p:nvSpPr>
              <p:cNvPr id="28" name="Rectangle 43"/>
              <p:cNvSpPr>
                <a:spLocks noChangeArrowheads="1"/>
              </p:cNvSpPr>
              <p:nvPr/>
            </p:nvSpPr>
            <p:spPr bwMode="auto">
              <a:xfrm>
                <a:off x="518" y="2732"/>
                <a:ext cx="380" cy="155"/>
              </a:xfrm>
              <a:prstGeom prst="rect">
                <a:avLst/>
              </a:prstGeom>
              <a:noFill/>
              <a:ln w="9525">
                <a:noFill/>
                <a:miter lim="800000"/>
                <a:headEnd/>
                <a:tailEnd/>
              </a:ln>
            </p:spPr>
            <p:txBody>
              <a:bodyPr lIns="0" tIns="0" rIns="0" bIns="0">
                <a:spAutoFit/>
              </a:bodyPr>
              <a:lstStyle/>
              <a:p>
                <a:pPr eaLnBrk="0" hangingPunct="0"/>
                <a:r>
                  <a:rPr lang="en-GB" sz="1600" smtClean="0">
                    <a:solidFill>
                      <a:srgbClr val="000000"/>
                    </a:solidFill>
                  </a:rPr>
                  <a:t>Nov</a:t>
                </a:r>
                <a:endParaRPr lang="en-GB" sz="1600">
                  <a:solidFill>
                    <a:srgbClr val="000000"/>
                  </a:solidFill>
                </a:endParaRPr>
              </a:p>
            </p:txBody>
          </p:sp>
        </p:grpSp>
      </p:grpSp>
      <p:sp>
        <p:nvSpPr>
          <p:cNvPr id="53" name="Rectangle 52"/>
          <p:cNvSpPr>
            <a:spLocks noChangeArrowheads="1"/>
          </p:cNvSpPr>
          <p:nvPr/>
        </p:nvSpPr>
        <p:spPr bwMode="auto">
          <a:xfrm>
            <a:off x="2702625" y="5985265"/>
            <a:ext cx="2612326" cy="252047"/>
          </a:xfrm>
          <a:prstGeom prst="rect">
            <a:avLst/>
          </a:prstGeom>
          <a:solidFill>
            <a:srgbClr val="FF0000"/>
          </a:solidFill>
          <a:ln w="19050">
            <a:solidFill>
              <a:schemeClr val="bg1"/>
            </a:solidFill>
            <a:miter lim="800000"/>
            <a:headEnd/>
            <a:tailEnd/>
          </a:ln>
        </p:spPr>
        <p:txBody>
          <a:bodyPr wrap="none" anchor="ctr"/>
          <a:lstStyle/>
          <a:p>
            <a:pPr algn="ctr" eaLnBrk="0" hangingPunct="0"/>
            <a:r>
              <a:rPr lang="en-US" sz="1800" dirty="0">
                <a:solidFill>
                  <a:srgbClr val="000000"/>
                </a:solidFill>
              </a:rPr>
              <a:t>4</a:t>
            </a:r>
            <a:r>
              <a:rPr lang="en-US" sz="1800" dirty="0" smtClean="0">
                <a:solidFill>
                  <a:srgbClr val="000000"/>
                </a:solidFill>
              </a:rPr>
              <a:t> </a:t>
            </a:r>
            <a:r>
              <a:rPr lang="bg-BG" sz="1800" dirty="0" smtClean="0">
                <a:solidFill>
                  <a:srgbClr val="000000"/>
                </a:solidFill>
              </a:rPr>
              <a:t>месеца</a:t>
            </a:r>
            <a:endParaRPr lang="en-US" sz="1800" dirty="0">
              <a:solidFill>
                <a:srgbClr val="000000"/>
              </a:solidFill>
            </a:endParaRPr>
          </a:p>
        </p:txBody>
      </p:sp>
      <p:sp>
        <p:nvSpPr>
          <p:cNvPr id="54" name="AutoShape 44"/>
          <p:cNvSpPr>
            <a:spLocks noChangeArrowheads="1"/>
          </p:cNvSpPr>
          <p:nvPr/>
        </p:nvSpPr>
        <p:spPr bwMode="auto">
          <a:xfrm>
            <a:off x="228600" y="2908300"/>
            <a:ext cx="2647950" cy="1168400"/>
          </a:xfrm>
          <a:prstGeom prst="wedgeRectCallout">
            <a:avLst>
              <a:gd name="adj1" fmla="val 18946"/>
              <a:gd name="adj2" fmla="val 49593"/>
            </a:avLst>
          </a:prstGeom>
          <a:solidFill>
            <a:srgbClr val="FF964F"/>
          </a:solidFill>
          <a:ln w="19050" algn="ctr">
            <a:solidFill>
              <a:schemeClr val="bg1"/>
            </a:solidFill>
            <a:miter lim="800000"/>
            <a:headEnd/>
            <a:tailEnd/>
          </a:ln>
        </p:spPr>
        <p:txBody>
          <a:bodyPr anchor="ctr"/>
          <a:lstStyle/>
          <a:p>
            <a:r>
              <a:rPr lang="bg-BG" sz="2000" dirty="0" smtClean="0">
                <a:solidFill>
                  <a:srgbClr val="000000"/>
                </a:solidFill>
              </a:rPr>
              <a:t>Редовна актуализация на данните за членството </a:t>
            </a:r>
            <a:r>
              <a:rPr lang="en-US" sz="2000" dirty="0" smtClean="0">
                <a:solidFill>
                  <a:srgbClr val="000000"/>
                </a:solidFill>
              </a:rPr>
              <a:t>!!</a:t>
            </a:r>
            <a:r>
              <a:rPr lang="bg-BG" sz="2000" dirty="0" smtClean="0">
                <a:solidFill>
                  <a:srgbClr val="000000"/>
                </a:solidFill>
              </a:rPr>
              <a:t>!</a:t>
            </a:r>
            <a:endParaRPr lang="en-US" sz="2000" dirty="0">
              <a:solidFill>
                <a:srgbClr val="000000"/>
              </a:solidFill>
            </a:endParaRPr>
          </a:p>
        </p:txBody>
      </p:sp>
      <p:sp>
        <p:nvSpPr>
          <p:cNvPr id="6" name="Title 5"/>
          <p:cNvSpPr>
            <a:spLocks noGrp="1"/>
          </p:cNvSpPr>
          <p:nvPr>
            <p:ph type="title"/>
          </p:nvPr>
        </p:nvSpPr>
        <p:spPr/>
        <p:txBody>
          <a:bodyPr/>
          <a:lstStyle/>
          <a:p>
            <a:r>
              <a:rPr lang="bg-BG" dirty="0" smtClean="0"/>
              <a:t>ШЕСТМЕСЕЧНА ФАКТУРА И НОВ ЦИКЪЛ НА СЪБИРАНЕ</a:t>
            </a:r>
            <a:endParaRPr lang="en-US" dirty="0"/>
          </a:p>
        </p:txBody>
      </p:sp>
    </p:spTree>
    <p:extLst>
      <p:ext uri="{BB962C8B-B14F-4D97-AF65-F5344CB8AC3E}">
        <p14:creationId xmlns:p14="http://schemas.microsoft.com/office/powerpoint/2010/main" val="103980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par>
                                <p:cTn id="30" presetID="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2000"/>
                                        <p:tgtEl>
                                          <p:spTgt spid="5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animBg="1"/>
      <p:bldP spid="11" grpId="0" animBg="1"/>
      <p:bldP spid="12" grpId="0"/>
      <p:bldP spid="13" grpId="0" animBg="1"/>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ontent Placeholder 2"/>
          <p:cNvSpPr txBox="1">
            <a:spLocks/>
          </p:cNvSpPr>
          <p:nvPr/>
        </p:nvSpPr>
        <p:spPr>
          <a:xfrm>
            <a:off x="457200" y="1295400"/>
            <a:ext cx="8534400" cy="609600"/>
          </a:xfrm>
          <a:prstGeom prst="rect">
            <a:avLst/>
          </a:prstGeom>
        </p:spPr>
        <p:txBody>
          <a:bodyPr lIns="0" tIns="0" rIns="0" bIns="0"/>
          <a:lstStyle/>
          <a:p>
            <a:pPr marL="115888" lvl="1" eaLnBrk="0" hangingPunct="0">
              <a:spcBef>
                <a:spcPts val="1200"/>
              </a:spcBef>
              <a:buClr>
                <a:srgbClr val="01B4E7"/>
              </a:buClr>
              <a:buSzPct val="120000"/>
              <a:buFont typeface="Arial" charset="0"/>
              <a:buNone/>
            </a:pPr>
            <a:r>
              <a:rPr lang="bg-BG" sz="3000" b="1" dirty="0" smtClean="0">
                <a:solidFill>
                  <a:srgbClr val="D91B5C"/>
                </a:solidFill>
                <a:latin typeface="Georgia" pitchFamily="18" charset="0"/>
                <a:cs typeface="Arial" charset="0"/>
              </a:rPr>
              <a:t>Ръководство</a:t>
            </a:r>
            <a:endParaRPr lang="en-US" sz="3000" b="1" dirty="0">
              <a:solidFill>
                <a:srgbClr val="D91B5C"/>
              </a:solidFill>
              <a:latin typeface="Georgia" pitchFamily="18" charset="0"/>
              <a:cs typeface="Arial" charset="0"/>
            </a:endParaRPr>
          </a:p>
        </p:txBody>
      </p:sp>
      <p:sp>
        <p:nvSpPr>
          <p:cNvPr id="2" name="Title 1"/>
          <p:cNvSpPr>
            <a:spLocks noGrp="1"/>
          </p:cNvSpPr>
          <p:nvPr>
            <p:ph type="title"/>
          </p:nvPr>
        </p:nvSpPr>
        <p:spPr/>
        <p:txBody>
          <a:bodyPr/>
          <a:lstStyle/>
          <a:p>
            <a:r>
              <a:rPr lang="ru-RU" dirty="0"/>
              <a:t>ПЕРСОНАЛ НА РОТАРИ,КОЙТО ВИ ОБСЛУЖВА</a:t>
            </a:r>
            <a:endParaRPr lang="en-US" dirty="0"/>
          </a:p>
        </p:txBody>
      </p:sp>
      <p:grpSp>
        <p:nvGrpSpPr>
          <p:cNvPr id="4" name="Group 3"/>
          <p:cNvGrpSpPr/>
          <p:nvPr/>
        </p:nvGrpSpPr>
        <p:grpSpPr>
          <a:xfrm>
            <a:off x="323528" y="1764427"/>
            <a:ext cx="7913260" cy="4415082"/>
            <a:chOff x="323528" y="1764427"/>
            <a:chExt cx="7913260" cy="4415082"/>
          </a:xfrm>
        </p:grpSpPr>
        <p:grpSp>
          <p:nvGrpSpPr>
            <p:cNvPr id="3" name="Group 2"/>
            <p:cNvGrpSpPr/>
            <p:nvPr/>
          </p:nvGrpSpPr>
          <p:grpSpPr>
            <a:xfrm>
              <a:off x="323528" y="1903304"/>
              <a:ext cx="7913260" cy="3006725"/>
              <a:chOff x="323528" y="1903304"/>
              <a:chExt cx="7913260" cy="3006725"/>
            </a:xfrm>
          </p:grpSpPr>
          <p:sp>
            <p:nvSpPr>
              <p:cNvPr id="48134" name="AutoShape 62"/>
              <p:cNvSpPr>
                <a:spLocks noChangeArrowheads="1"/>
              </p:cNvSpPr>
              <p:nvPr/>
            </p:nvSpPr>
            <p:spPr bwMode="auto">
              <a:xfrm>
                <a:off x="323528" y="3501916"/>
                <a:ext cx="2015757" cy="1398588"/>
              </a:xfrm>
              <a:prstGeom prst="flowChartAlternateProcess">
                <a:avLst/>
              </a:prstGeom>
              <a:solidFill>
                <a:srgbClr val="58585A">
                  <a:alpha val="90195"/>
                </a:srgbClr>
              </a:solidFill>
              <a:ln w="28575">
                <a:solidFill>
                  <a:srgbClr val="005DAA">
                    <a:alpha val="90195"/>
                  </a:srgbClr>
                </a:solidFill>
                <a:miter lim="800000"/>
                <a:headEnd/>
                <a:tailEnd/>
              </a:ln>
            </p:spPr>
            <p:txBody>
              <a:bodyPr wrap="none" anchor="ctr"/>
              <a:lstStyle/>
              <a:p>
                <a:pPr algn="ctr"/>
                <a:r>
                  <a:rPr lang="bg-BG" sz="1800" b="1" dirty="0" smtClean="0">
                    <a:solidFill>
                      <a:schemeClr val="bg1"/>
                    </a:solidFill>
                  </a:rPr>
                  <a:t>Подпомагане </a:t>
                </a:r>
              </a:p>
              <a:p>
                <a:pPr algn="ctr"/>
                <a:r>
                  <a:rPr lang="bg-BG" sz="1800" b="1" dirty="0" smtClean="0">
                    <a:solidFill>
                      <a:schemeClr val="bg1"/>
                    </a:solidFill>
                  </a:rPr>
                  <a:t>на клубове </a:t>
                </a:r>
              </a:p>
              <a:p>
                <a:pPr algn="ctr"/>
                <a:r>
                  <a:rPr lang="bg-BG" sz="1800" b="1" dirty="0" smtClean="0">
                    <a:solidFill>
                      <a:schemeClr val="bg1"/>
                    </a:solidFill>
                  </a:rPr>
                  <a:t>и дисттрикти</a:t>
                </a:r>
                <a:endParaRPr lang="fr-CH" sz="1800" b="1" dirty="0">
                  <a:solidFill>
                    <a:schemeClr val="bg1"/>
                  </a:solidFill>
                </a:endParaRPr>
              </a:p>
              <a:p>
                <a:pPr algn="ctr"/>
                <a:r>
                  <a:rPr lang="bg-BG" sz="1600" b="1" dirty="0" smtClean="0">
                    <a:solidFill>
                      <a:schemeClr val="bg1"/>
                    </a:solidFill>
                  </a:rPr>
                  <a:t>Улпия Филипс</a:t>
                </a:r>
                <a:endParaRPr lang="fr-CH" sz="1600" b="1" dirty="0">
                  <a:solidFill>
                    <a:schemeClr val="bg1"/>
                  </a:solidFill>
                </a:endParaRPr>
              </a:p>
              <a:p>
                <a:pPr algn="ctr"/>
                <a:r>
                  <a:rPr lang="bg-BG" sz="1400" dirty="0" smtClean="0">
                    <a:solidFill>
                      <a:schemeClr val="bg1"/>
                    </a:solidFill>
                  </a:rPr>
                  <a:t>Ръководител</a:t>
                </a:r>
                <a:endParaRPr lang="en-US" sz="1400" dirty="0">
                  <a:solidFill>
                    <a:schemeClr val="bg1"/>
                  </a:solidFill>
                </a:endParaRPr>
              </a:p>
            </p:txBody>
          </p:sp>
          <p:sp>
            <p:nvSpPr>
              <p:cNvPr id="48135" name="Line 77"/>
              <p:cNvSpPr>
                <a:spLocks noChangeShapeType="1"/>
              </p:cNvSpPr>
              <p:nvPr/>
            </p:nvSpPr>
            <p:spPr bwMode="auto">
              <a:xfrm>
                <a:off x="1750325" y="3187591"/>
                <a:ext cx="5116513" cy="0"/>
              </a:xfrm>
              <a:prstGeom prst="line">
                <a:avLst/>
              </a:prstGeom>
              <a:noFill/>
              <a:ln w="28575">
                <a:solidFill>
                  <a:srgbClr val="005DAA">
                    <a:alpha val="90195"/>
                  </a:srgbClr>
                </a:solidFill>
                <a:round/>
                <a:headEnd type="none" w="sm" len="sm"/>
                <a:tailEnd type="none" w="sm" len="sm"/>
              </a:ln>
            </p:spPr>
            <p:txBody>
              <a:bodyPr>
                <a:spAutoFit/>
              </a:bodyPr>
              <a:lstStyle/>
              <a:p>
                <a:endParaRPr lang="en-US"/>
              </a:p>
            </p:txBody>
          </p:sp>
          <p:sp>
            <p:nvSpPr>
              <p:cNvPr id="48136" name="AutoShape 68"/>
              <p:cNvSpPr>
                <a:spLocks noChangeArrowheads="1"/>
              </p:cNvSpPr>
              <p:nvPr/>
            </p:nvSpPr>
            <p:spPr bwMode="auto">
              <a:xfrm>
                <a:off x="6407988" y="3511441"/>
                <a:ext cx="1828800" cy="1398588"/>
              </a:xfrm>
              <a:prstGeom prst="flowChartAlternateProcess">
                <a:avLst/>
              </a:prstGeom>
              <a:solidFill>
                <a:srgbClr val="58585A">
                  <a:alpha val="90195"/>
                </a:srgbClr>
              </a:solidFill>
              <a:ln w="28575">
                <a:solidFill>
                  <a:srgbClr val="005DAA"/>
                </a:solidFill>
                <a:miter lim="800000"/>
                <a:headEnd/>
                <a:tailEnd/>
              </a:ln>
            </p:spPr>
            <p:txBody>
              <a:bodyPr wrap="none" anchor="ctr"/>
              <a:lstStyle/>
              <a:p>
                <a:pPr algn="ctr"/>
                <a:r>
                  <a:rPr lang="bg-BG" sz="1800" b="1" dirty="0" smtClean="0">
                    <a:solidFill>
                      <a:schemeClr val="bg1"/>
                    </a:solidFill>
                  </a:rPr>
                  <a:t>Бюро поръчки/</a:t>
                </a:r>
                <a:endParaRPr lang="fr-CH" sz="1800" b="1" dirty="0">
                  <a:solidFill>
                    <a:schemeClr val="bg1"/>
                  </a:solidFill>
                </a:endParaRPr>
              </a:p>
              <a:p>
                <a:pPr algn="ctr"/>
                <a:r>
                  <a:rPr lang="bg-BG" sz="1800" b="1" dirty="0" smtClean="0">
                    <a:solidFill>
                      <a:schemeClr val="bg1"/>
                    </a:solidFill>
                  </a:rPr>
                  <a:t>Публикации</a:t>
                </a:r>
                <a:endParaRPr lang="bg-BG" sz="1600" b="1" dirty="0">
                  <a:solidFill>
                    <a:schemeClr val="bg1"/>
                  </a:solidFill>
                  <a:cs typeface="Arial" charset="0"/>
                </a:endParaRPr>
              </a:p>
              <a:p>
                <a:pPr algn="ctr"/>
                <a:r>
                  <a:rPr lang="bg-BG" sz="1600" b="1" dirty="0" smtClean="0">
                    <a:solidFill>
                      <a:schemeClr val="bg1"/>
                    </a:solidFill>
                    <a:cs typeface="Arial" charset="0"/>
                  </a:rPr>
                  <a:t>Марчело Ботини</a:t>
                </a:r>
                <a:endParaRPr lang="fr-CH" sz="1600" b="1" dirty="0">
                  <a:solidFill>
                    <a:schemeClr val="bg1"/>
                  </a:solidFill>
                  <a:cs typeface="Arial" charset="0"/>
                </a:endParaRPr>
              </a:p>
              <a:p>
                <a:pPr algn="ctr"/>
                <a:r>
                  <a:rPr kumimoji="1" lang="bg-BG" sz="1400" dirty="0" smtClean="0">
                    <a:solidFill>
                      <a:schemeClr val="bg1"/>
                    </a:solidFill>
                    <a:cs typeface="Arial" charset="0"/>
                  </a:rPr>
                  <a:t>Надзорник </a:t>
                </a:r>
                <a:endParaRPr kumimoji="1" lang="en-US" sz="1400" dirty="0">
                  <a:solidFill>
                    <a:schemeClr val="bg1"/>
                  </a:solidFill>
                  <a:cs typeface="Arial" charset="0"/>
                </a:endParaRPr>
              </a:p>
            </p:txBody>
          </p:sp>
          <p:sp>
            <p:nvSpPr>
              <p:cNvPr id="48137" name="AutoShape 71"/>
              <p:cNvSpPr>
                <a:spLocks noChangeArrowheads="1"/>
              </p:cNvSpPr>
              <p:nvPr/>
            </p:nvSpPr>
            <p:spPr bwMode="auto">
              <a:xfrm>
                <a:off x="4443488" y="3511441"/>
                <a:ext cx="1828800" cy="1398588"/>
              </a:xfrm>
              <a:prstGeom prst="flowChartAlternateProcess">
                <a:avLst/>
              </a:prstGeom>
              <a:solidFill>
                <a:srgbClr val="58585A">
                  <a:alpha val="90195"/>
                </a:srgbClr>
              </a:solidFill>
              <a:ln w="28575">
                <a:solidFill>
                  <a:srgbClr val="005DAA">
                    <a:alpha val="90195"/>
                  </a:srgbClr>
                </a:solidFill>
                <a:miter lim="800000"/>
                <a:headEnd/>
                <a:tailEnd/>
              </a:ln>
            </p:spPr>
            <p:txBody>
              <a:bodyPr wrap="none" anchor="ctr"/>
              <a:lstStyle/>
              <a:p>
                <a:pPr algn="ctr"/>
                <a:endParaRPr lang="fr-CH" sz="1800" b="1" dirty="0" smtClean="0">
                  <a:solidFill>
                    <a:schemeClr val="bg1"/>
                  </a:solidFill>
                </a:endParaRPr>
              </a:p>
              <a:p>
                <a:pPr algn="ctr"/>
                <a:r>
                  <a:rPr lang="bg-BG" sz="1800" b="1" dirty="0" smtClean="0">
                    <a:solidFill>
                      <a:schemeClr val="bg1"/>
                    </a:solidFill>
                  </a:rPr>
                  <a:t>Финанси</a:t>
                </a:r>
                <a:endParaRPr lang="fr-CH" sz="1800" b="1" dirty="0" smtClean="0">
                  <a:solidFill>
                    <a:schemeClr val="bg1"/>
                  </a:solidFill>
                </a:endParaRPr>
              </a:p>
              <a:p>
                <a:pPr algn="ctr"/>
                <a:endParaRPr lang="fr-CH" sz="1800" b="1" dirty="0">
                  <a:solidFill>
                    <a:schemeClr val="bg1"/>
                  </a:solidFill>
                </a:endParaRPr>
              </a:p>
              <a:p>
                <a:pPr algn="ctr"/>
                <a:r>
                  <a:rPr lang="bg-BG" sz="1600" b="1" dirty="0" smtClean="0">
                    <a:solidFill>
                      <a:schemeClr val="bg1"/>
                    </a:solidFill>
                    <a:cs typeface="Arial" charset="0"/>
                  </a:rPr>
                  <a:t>Лосанг Риби</a:t>
                </a:r>
                <a:endParaRPr lang="fr-CH" sz="1600" b="1" dirty="0" smtClean="0">
                  <a:solidFill>
                    <a:schemeClr val="bg1"/>
                  </a:solidFill>
                  <a:cs typeface="Arial" charset="0"/>
                </a:endParaRPr>
              </a:p>
              <a:p>
                <a:pPr algn="ctr"/>
                <a:r>
                  <a:rPr kumimoji="1" lang="bg-BG" sz="1400" dirty="0" smtClean="0">
                    <a:solidFill>
                      <a:schemeClr val="bg1"/>
                    </a:solidFill>
                    <a:cs typeface="Arial" charset="0"/>
                  </a:rPr>
                  <a:t>Ръководител</a:t>
                </a:r>
                <a:endParaRPr kumimoji="1" lang="fr-CH" sz="1400" dirty="0">
                  <a:solidFill>
                    <a:schemeClr val="bg1"/>
                  </a:solidFill>
                  <a:cs typeface="Arial" charset="0"/>
                </a:endParaRPr>
              </a:p>
              <a:p>
                <a:pPr algn="ctr"/>
                <a:endParaRPr lang="fr-CH" sz="1600" b="1" dirty="0">
                  <a:solidFill>
                    <a:schemeClr val="bg1"/>
                  </a:solidFill>
                  <a:cs typeface="Arial" charset="0"/>
                </a:endParaRPr>
              </a:p>
            </p:txBody>
          </p:sp>
          <p:sp>
            <p:nvSpPr>
              <p:cNvPr id="48143" name="AutoShape 65"/>
              <p:cNvSpPr>
                <a:spLocks noChangeArrowheads="1"/>
              </p:cNvSpPr>
              <p:nvPr/>
            </p:nvSpPr>
            <p:spPr bwMode="auto">
              <a:xfrm>
                <a:off x="2245625" y="1903304"/>
                <a:ext cx="3686175" cy="808037"/>
              </a:xfrm>
              <a:prstGeom prst="flowChartAlternateProcess">
                <a:avLst/>
              </a:prstGeom>
              <a:solidFill>
                <a:srgbClr val="58585A">
                  <a:alpha val="90195"/>
                </a:srgbClr>
              </a:solidFill>
              <a:ln w="28575">
                <a:solidFill>
                  <a:srgbClr val="005DAA">
                    <a:alpha val="90195"/>
                  </a:srgbClr>
                </a:solidFill>
                <a:miter lim="800000"/>
                <a:headEnd/>
                <a:tailEnd/>
              </a:ln>
            </p:spPr>
            <p:txBody>
              <a:bodyPr wrap="none" anchor="ctr"/>
              <a:lstStyle/>
              <a:p>
                <a:pPr algn="ctr" eaLnBrk="0" hangingPunct="0"/>
                <a:r>
                  <a:rPr lang="bg-BG" sz="1800" b="1" dirty="0" smtClean="0">
                    <a:solidFill>
                      <a:schemeClr val="bg1"/>
                    </a:solidFill>
                  </a:rPr>
                  <a:t>Офис Европа/Африка</a:t>
                </a:r>
                <a:r>
                  <a:rPr lang="fr-CH" sz="1800" b="1" dirty="0" smtClean="0">
                    <a:solidFill>
                      <a:schemeClr val="bg1"/>
                    </a:solidFill>
                  </a:rPr>
                  <a:t> </a:t>
                </a:r>
                <a:r>
                  <a:rPr lang="fr-CH" sz="1600" b="1" dirty="0">
                    <a:solidFill>
                      <a:schemeClr val="bg1"/>
                    </a:solidFill>
                  </a:rPr>
                  <a:t/>
                </a:r>
                <a:br>
                  <a:rPr lang="fr-CH" sz="1600" b="1" dirty="0">
                    <a:solidFill>
                      <a:schemeClr val="bg1"/>
                    </a:solidFill>
                  </a:rPr>
                </a:br>
                <a:r>
                  <a:rPr kumimoji="1" lang="bg-BG" sz="1600" b="1" dirty="0" smtClean="0">
                    <a:solidFill>
                      <a:schemeClr val="bg1"/>
                    </a:solidFill>
                  </a:rPr>
                  <a:t>Марко Никозия</a:t>
                </a:r>
                <a:endParaRPr kumimoji="1" lang="fr-CH" sz="1600" b="1" dirty="0">
                  <a:solidFill>
                    <a:schemeClr val="bg1"/>
                  </a:solidFill>
                </a:endParaRPr>
              </a:p>
              <a:p>
                <a:pPr algn="ctr" eaLnBrk="0" hangingPunct="0"/>
                <a:r>
                  <a:rPr kumimoji="1" lang="bg-BG" sz="1400" dirty="0" smtClean="0">
                    <a:solidFill>
                      <a:schemeClr val="bg1"/>
                    </a:solidFill>
                  </a:rPr>
                  <a:t>Офис Ръководител</a:t>
                </a:r>
                <a:endParaRPr kumimoji="1" lang="en-US" sz="1400" dirty="0">
                  <a:solidFill>
                    <a:schemeClr val="bg1"/>
                  </a:solidFill>
                </a:endParaRPr>
              </a:p>
            </p:txBody>
          </p:sp>
          <p:grpSp>
            <p:nvGrpSpPr>
              <p:cNvPr id="48144" name="Group 78"/>
              <p:cNvGrpSpPr>
                <a:grpSpLocks/>
              </p:cNvGrpSpPr>
              <p:nvPr/>
            </p:nvGrpSpPr>
            <p:grpSpPr bwMode="auto">
              <a:xfrm>
                <a:off x="1761706" y="2711341"/>
                <a:ext cx="5093747" cy="800100"/>
                <a:chOff x="803" y="1304"/>
                <a:chExt cx="4199" cy="675"/>
              </a:xfrm>
            </p:grpSpPr>
            <p:sp>
              <p:nvSpPr>
                <p:cNvPr id="48150" name="Line 79"/>
                <p:cNvSpPr>
                  <a:spLocks noChangeShapeType="1"/>
                </p:cNvSpPr>
                <p:nvPr/>
              </p:nvSpPr>
              <p:spPr bwMode="auto">
                <a:xfrm flipH="1" flipV="1">
                  <a:off x="2721" y="1304"/>
                  <a:ext cx="0" cy="405"/>
                </a:xfrm>
                <a:prstGeom prst="line">
                  <a:avLst/>
                </a:prstGeom>
                <a:noFill/>
                <a:ln w="28575">
                  <a:solidFill>
                    <a:srgbClr val="005DAA">
                      <a:alpha val="90195"/>
                    </a:srgbClr>
                  </a:solidFill>
                  <a:round/>
                  <a:headEnd type="none" w="sm" len="sm"/>
                  <a:tailEnd type="none" w="sm" len="sm"/>
                </a:ln>
              </p:spPr>
              <p:txBody>
                <a:bodyPr wrap="square">
                  <a:spAutoFit/>
                </a:bodyPr>
                <a:lstStyle/>
                <a:p>
                  <a:endParaRPr lang="en-US"/>
                </a:p>
              </p:txBody>
            </p:sp>
            <p:sp>
              <p:nvSpPr>
                <p:cNvPr id="48151" name="Line 80"/>
                <p:cNvSpPr>
                  <a:spLocks noChangeShapeType="1"/>
                </p:cNvSpPr>
                <p:nvPr/>
              </p:nvSpPr>
              <p:spPr bwMode="auto">
                <a:xfrm flipV="1">
                  <a:off x="803" y="1706"/>
                  <a:ext cx="2" cy="273"/>
                </a:xfrm>
                <a:prstGeom prst="line">
                  <a:avLst/>
                </a:prstGeom>
                <a:noFill/>
                <a:ln w="28575">
                  <a:solidFill>
                    <a:srgbClr val="005DAA">
                      <a:alpha val="90195"/>
                    </a:srgbClr>
                  </a:solidFill>
                  <a:round/>
                  <a:headEnd type="none" w="sm" len="sm"/>
                  <a:tailEnd type="none" w="sm" len="sm"/>
                </a:ln>
              </p:spPr>
              <p:txBody>
                <a:bodyPr>
                  <a:spAutoFit/>
                </a:bodyPr>
                <a:lstStyle/>
                <a:p>
                  <a:endParaRPr lang="en-US"/>
                </a:p>
              </p:txBody>
            </p:sp>
            <p:sp>
              <p:nvSpPr>
                <p:cNvPr id="48152" name="Line 81"/>
                <p:cNvSpPr>
                  <a:spLocks noChangeShapeType="1"/>
                </p:cNvSpPr>
                <p:nvPr/>
              </p:nvSpPr>
              <p:spPr bwMode="auto">
                <a:xfrm flipV="1">
                  <a:off x="2154" y="1706"/>
                  <a:ext cx="2" cy="273"/>
                </a:xfrm>
                <a:prstGeom prst="line">
                  <a:avLst/>
                </a:prstGeom>
                <a:noFill/>
                <a:ln w="28575">
                  <a:solidFill>
                    <a:srgbClr val="005DAA">
                      <a:alpha val="90195"/>
                    </a:srgbClr>
                  </a:solidFill>
                  <a:round/>
                  <a:headEnd type="none" w="sm" len="sm"/>
                  <a:tailEnd type="none" w="sm" len="sm"/>
                </a:ln>
              </p:spPr>
              <p:txBody>
                <a:bodyPr>
                  <a:spAutoFit/>
                </a:bodyPr>
                <a:lstStyle/>
                <a:p>
                  <a:endParaRPr lang="en-US"/>
                </a:p>
              </p:txBody>
            </p:sp>
            <p:sp>
              <p:nvSpPr>
                <p:cNvPr id="48153" name="Line 82"/>
                <p:cNvSpPr>
                  <a:spLocks noChangeShapeType="1"/>
                </p:cNvSpPr>
                <p:nvPr/>
              </p:nvSpPr>
              <p:spPr bwMode="auto">
                <a:xfrm flipV="1">
                  <a:off x="3606" y="1706"/>
                  <a:ext cx="2" cy="273"/>
                </a:xfrm>
                <a:prstGeom prst="line">
                  <a:avLst/>
                </a:prstGeom>
                <a:noFill/>
                <a:ln w="28575">
                  <a:solidFill>
                    <a:srgbClr val="005DAA">
                      <a:alpha val="90195"/>
                    </a:srgbClr>
                  </a:solidFill>
                  <a:round/>
                  <a:headEnd type="none" w="sm" len="sm"/>
                  <a:tailEnd type="none" w="sm" len="sm"/>
                </a:ln>
              </p:spPr>
              <p:txBody>
                <a:bodyPr>
                  <a:spAutoFit/>
                </a:bodyPr>
                <a:lstStyle/>
                <a:p>
                  <a:endParaRPr lang="en-US"/>
                </a:p>
              </p:txBody>
            </p:sp>
            <p:sp>
              <p:nvSpPr>
                <p:cNvPr id="48154" name="Line 83"/>
                <p:cNvSpPr>
                  <a:spLocks noChangeShapeType="1"/>
                </p:cNvSpPr>
                <p:nvPr/>
              </p:nvSpPr>
              <p:spPr bwMode="auto">
                <a:xfrm flipV="1">
                  <a:off x="5000" y="1706"/>
                  <a:ext cx="2" cy="273"/>
                </a:xfrm>
                <a:prstGeom prst="line">
                  <a:avLst/>
                </a:prstGeom>
                <a:noFill/>
                <a:ln w="28575">
                  <a:solidFill>
                    <a:srgbClr val="005DAA">
                      <a:alpha val="90195"/>
                    </a:srgbClr>
                  </a:solidFill>
                  <a:round/>
                  <a:headEnd type="none" w="sm" len="sm"/>
                  <a:tailEnd type="none" w="sm" len="sm"/>
                </a:ln>
              </p:spPr>
              <p:txBody>
                <a:bodyPr>
                  <a:spAutoFit/>
                </a:bodyPr>
                <a:lstStyle/>
                <a:p>
                  <a:endParaRPr lang="en-US"/>
                </a:p>
              </p:txBody>
            </p:sp>
          </p:grpSp>
          <p:sp>
            <p:nvSpPr>
              <p:cNvPr id="48157" name="AutoShape 74"/>
              <p:cNvSpPr>
                <a:spLocks noChangeArrowheads="1"/>
              </p:cNvSpPr>
              <p:nvPr/>
            </p:nvSpPr>
            <p:spPr bwMode="auto">
              <a:xfrm>
                <a:off x="2475875" y="3508266"/>
                <a:ext cx="1828800" cy="1398588"/>
              </a:xfrm>
              <a:prstGeom prst="flowChartAlternateProcess">
                <a:avLst/>
              </a:prstGeom>
              <a:solidFill>
                <a:srgbClr val="58585A">
                  <a:alpha val="90195"/>
                </a:srgbClr>
              </a:solidFill>
              <a:ln w="28575">
                <a:solidFill>
                  <a:srgbClr val="005DAA">
                    <a:alpha val="90195"/>
                  </a:srgbClr>
                </a:solidFill>
                <a:miter lim="800000"/>
                <a:headEnd/>
                <a:tailEnd/>
              </a:ln>
            </p:spPr>
            <p:txBody>
              <a:bodyPr wrap="none" anchor="ctr"/>
              <a:lstStyle/>
              <a:p>
                <a:pPr algn="ctr" eaLnBrk="0" hangingPunct="0"/>
                <a:r>
                  <a:rPr lang="bg-BG" sz="1800" b="1" dirty="0" smtClean="0">
                    <a:solidFill>
                      <a:schemeClr val="bg1"/>
                    </a:solidFill>
                  </a:rPr>
                  <a:t>Фондация</a:t>
                </a:r>
              </a:p>
              <a:p>
                <a:pPr algn="ctr" eaLnBrk="0" hangingPunct="0"/>
                <a:r>
                  <a:rPr lang="bg-BG" sz="1800" b="1" dirty="0" smtClean="0">
                    <a:solidFill>
                      <a:schemeClr val="bg1"/>
                    </a:solidFill>
                  </a:rPr>
                  <a:t>Ротари</a:t>
                </a:r>
                <a:endParaRPr lang="fr-CH" sz="1800" b="1" dirty="0">
                  <a:solidFill>
                    <a:schemeClr val="bg1"/>
                  </a:solidFill>
                </a:endParaRPr>
              </a:p>
              <a:p>
                <a:pPr algn="ctr" eaLnBrk="0" hangingPunct="0"/>
                <a:endParaRPr lang="fr-CH" sz="1800" b="1" dirty="0">
                  <a:solidFill>
                    <a:schemeClr val="bg1"/>
                  </a:solidFill>
                </a:endParaRPr>
              </a:p>
              <a:p>
                <a:pPr algn="ctr"/>
                <a:r>
                  <a:rPr lang="bg-BG" sz="1600" b="1" dirty="0" smtClean="0">
                    <a:solidFill>
                      <a:schemeClr val="bg1"/>
                    </a:solidFill>
                    <a:cs typeface="Arial" charset="0"/>
                  </a:rPr>
                  <a:t>Еспин Малмберг</a:t>
                </a:r>
                <a:endParaRPr lang="fr-CH" sz="1600" b="1" dirty="0">
                  <a:solidFill>
                    <a:schemeClr val="bg1"/>
                  </a:solidFill>
                  <a:cs typeface="Arial" charset="0"/>
                </a:endParaRPr>
              </a:p>
              <a:p>
                <a:pPr algn="ctr" eaLnBrk="0" hangingPunct="0"/>
                <a:r>
                  <a:rPr kumimoji="1" lang="bg-BG" sz="1400" dirty="0" smtClean="0">
                    <a:solidFill>
                      <a:schemeClr val="bg1"/>
                    </a:solidFill>
                    <a:cs typeface="Arial" charset="0"/>
                  </a:rPr>
                  <a:t>Ръководител</a:t>
                </a:r>
                <a:endParaRPr kumimoji="1" lang="fr-CH" sz="1400" dirty="0">
                  <a:solidFill>
                    <a:schemeClr val="bg1"/>
                  </a:solidFill>
                  <a:cs typeface="Arial" charset="0"/>
                </a:endParaRPr>
              </a:p>
            </p:txBody>
          </p:sp>
        </p:grpSp>
        <p:pic>
          <p:nvPicPr>
            <p:cNvPr id="27" name="Picture 2" descr="S:\Photos\Staff Photos\2014\2014 Staff Portraits\SC110\Marcelo Bottini\Marcelo Bottini_DSC_4300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814526" y="4990788"/>
              <a:ext cx="1015358" cy="11887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S:\Photos\Staff Photos\2014\2014 Staff Portraits\SC100\Marco Nicosia\Porträt\Marco Nicosia_DSC_4030a.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33559" y="1764427"/>
              <a:ext cx="1020111" cy="11887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Photos\Staff Photos\2014\2014 Staff Portraits\SC130\Losang Ribi\Losang Ribi_DSC_3920a.jpg"/>
            <p:cNvPicPr>
              <a:picLocks noChangeArrowheads="1"/>
            </p:cNvPicPr>
            <p:nvPr/>
          </p:nvPicPr>
          <p:blipFill rotWithShape="1">
            <a:blip r:embed="rId5" cstate="email">
              <a:extLst>
                <a:ext uri="{28A0092B-C50C-407E-A947-70E740481C1C}">
                  <a14:useLocalDpi xmlns:a14="http://schemas.microsoft.com/office/drawing/2010/main"/>
                </a:ext>
              </a:extLst>
            </a:blip>
            <a:srcRect b="-134"/>
            <a:stretch/>
          </p:blipFill>
          <p:spPr bwMode="auto">
            <a:xfrm>
              <a:off x="4844772" y="4990787"/>
              <a:ext cx="1026232" cy="11887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S:\Photos\Staff Photos\2014\2014 Staff Portraits\SC140\Espen Malmberg\Espen Malmberg_DSC_4741a.JPG"/>
            <p:cNvPicPr>
              <a:picLocks noChangeArrowheads="1"/>
            </p:cNvPicPr>
            <p:nvPr/>
          </p:nvPicPr>
          <p:blipFill rotWithShape="1">
            <a:blip r:embed="rId6" cstate="email">
              <a:extLst>
                <a:ext uri="{28A0092B-C50C-407E-A947-70E740481C1C}">
                  <a14:useLocalDpi xmlns:a14="http://schemas.microsoft.com/office/drawing/2010/main"/>
                </a:ext>
              </a:extLst>
            </a:blip>
            <a:srcRect b="-134"/>
            <a:stretch/>
          </p:blipFill>
          <p:spPr bwMode="auto">
            <a:xfrm>
              <a:off x="2874767" y="4990787"/>
              <a:ext cx="1029523" cy="11887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S:\Photos\Staff Photos\2014\2014 Staff Portraits\SC120\Ulpia Phillips\Ulpia Phillips_DSC_5199a.JPG"/>
            <p:cNvPicPr>
              <a:picLocks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11768" y="4990788"/>
              <a:ext cx="1026233" cy="1188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836203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par>
                          <p:cTn id="8" fill="hold">
                            <p:stCondLst>
                              <p:cond delay="75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ШЕСТМЕСЕЧНА ФАКТУРА</a:t>
            </a:r>
            <a:endParaRPr lang="en-US" dirty="0"/>
          </a:p>
        </p:txBody>
      </p:sp>
      <p:sp>
        <p:nvSpPr>
          <p:cNvPr id="3" name="Content Placeholder 2"/>
          <p:cNvSpPr>
            <a:spLocks noGrp="1"/>
          </p:cNvSpPr>
          <p:nvPr>
            <p:ph idx="1"/>
          </p:nvPr>
        </p:nvSpPr>
        <p:spPr>
          <a:xfrm>
            <a:off x="685800" y="1219201"/>
            <a:ext cx="8305800" cy="685799"/>
          </a:xfrm>
        </p:spPr>
        <p:txBody>
          <a:bodyPr/>
          <a:lstStyle/>
          <a:p>
            <a:r>
              <a:rPr lang="de-CH" dirty="0" smtClean="0"/>
              <a:t>… </a:t>
            </a:r>
            <a:r>
              <a:rPr lang="bg-BG" dirty="0" smtClean="0"/>
              <a:t>към 1 януари</a:t>
            </a:r>
            <a:r>
              <a:rPr lang="de-CH" dirty="0" smtClean="0"/>
              <a:t> </a:t>
            </a:r>
            <a:r>
              <a:rPr lang="de-CH" dirty="0" smtClean="0"/>
              <a:t>2015</a:t>
            </a:r>
            <a:endParaRPr lang="en-US" dirty="0"/>
          </a:p>
        </p:txBody>
      </p:sp>
      <p:sp>
        <p:nvSpPr>
          <p:cNvPr id="54" name="Content Placeholder 3"/>
          <p:cNvSpPr>
            <a:spLocks noGrp="1"/>
          </p:cNvSpPr>
          <p:nvPr>
            <p:ph idx="10"/>
          </p:nvPr>
        </p:nvSpPr>
        <p:spPr>
          <a:xfrm>
            <a:off x="609600" y="2514600"/>
            <a:ext cx="7848600" cy="3429000"/>
          </a:xfrm>
        </p:spPr>
        <p:txBody>
          <a:bodyPr/>
          <a:lstStyle/>
          <a:p>
            <a:pPr>
              <a:spcBef>
                <a:spcPts val="4200"/>
              </a:spcBef>
            </a:pPr>
            <a:r>
              <a:rPr lang="bg-BG" dirty="0" smtClean="0"/>
              <a:t>Само шестмесечна фактура</a:t>
            </a:r>
            <a:endParaRPr lang="de-CH" dirty="0"/>
          </a:p>
          <a:p>
            <a:pPr lvl="1">
              <a:spcBef>
                <a:spcPts val="4200"/>
              </a:spcBef>
            </a:pPr>
            <a:r>
              <a:rPr lang="bg-BG" dirty="0" smtClean="0"/>
              <a:t>Без отделен</a:t>
            </a:r>
            <a:r>
              <a:rPr lang="de-CH" dirty="0" smtClean="0"/>
              <a:t> email</a:t>
            </a:r>
            <a:r>
              <a:rPr lang="bg-BG" dirty="0" smtClean="0"/>
              <a:t> за потвърждение</a:t>
            </a:r>
            <a:endParaRPr lang="de-CH" dirty="0" smtClean="0"/>
          </a:p>
          <a:p>
            <a:pPr>
              <a:spcBef>
                <a:spcPts val="4200"/>
              </a:spcBef>
            </a:pPr>
            <a:r>
              <a:rPr lang="bg-BG" dirty="0" smtClean="0"/>
              <a:t>Редовно актуализиране на данните за членство</a:t>
            </a:r>
            <a:endParaRPr lang="de-CH" dirty="0" smtClean="0"/>
          </a:p>
          <a:p>
            <a:pPr lvl="1">
              <a:spcBef>
                <a:spcPts val="4200"/>
              </a:spcBef>
            </a:pPr>
            <a:r>
              <a:rPr lang="bg-BG" dirty="0" smtClean="0"/>
              <a:t>Докладване на нови ипракратени членства в рамките на 30 дни.</a:t>
            </a:r>
            <a:endParaRPr lang="de-CH" dirty="0"/>
          </a:p>
        </p:txBody>
      </p:sp>
    </p:spTree>
    <p:extLst>
      <p:ext uri="{BB962C8B-B14F-4D97-AF65-F5344CB8AC3E}">
        <p14:creationId xmlns:p14="http://schemas.microsoft.com/office/powerpoint/2010/main" val="2507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xEl>
                                              <p:pRg st="1" end="1"/>
                                            </p:txEl>
                                          </p:spTgt>
                                        </p:tgtEl>
                                        <p:attrNameLst>
                                          <p:attrName>style.visibility</p:attrName>
                                        </p:attrNameLst>
                                      </p:cBhvr>
                                      <p:to>
                                        <p:strVal val="visible"/>
                                      </p:to>
                                    </p:set>
                                    <p:animEffect transition="in" filter="fade">
                                      <p:cBhvr>
                                        <p:cTn id="7" dur="500"/>
                                        <p:tgtEl>
                                          <p:spTgt spid="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xEl>
                                              <p:pRg st="2" end="2"/>
                                            </p:txEl>
                                          </p:spTgt>
                                        </p:tgtEl>
                                        <p:attrNameLst>
                                          <p:attrName>style.visibility</p:attrName>
                                        </p:attrNameLst>
                                      </p:cBhvr>
                                      <p:to>
                                        <p:strVal val="visible"/>
                                      </p:to>
                                    </p:set>
                                    <p:animEffect transition="in" filter="fade">
                                      <p:cBhvr>
                                        <p:cTn id="12" dur="500"/>
                                        <p:tgtEl>
                                          <p:spTgt spid="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xEl>
                                              <p:pRg st="3" end="3"/>
                                            </p:txEl>
                                          </p:spTgt>
                                        </p:tgtEl>
                                        <p:attrNameLst>
                                          <p:attrName>style.visibility</p:attrName>
                                        </p:attrNameLst>
                                      </p:cBhvr>
                                      <p:to>
                                        <p:strVal val="visible"/>
                                      </p:to>
                                    </p:set>
                                    <p:animEffect transition="in" filter="fade">
                                      <p:cBhvr>
                                        <p:cTn id="17" dur="500"/>
                                        <p:tgtEl>
                                          <p:spTgt spid="5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xEl>
                                              <p:pRg st="0" end="0"/>
                                            </p:txEl>
                                          </p:spTgt>
                                        </p:tgtEl>
                                        <p:attrNameLst>
                                          <p:attrName>style.visibility</p:attrName>
                                        </p:attrNameLst>
                                      </p:cBhvr>
                                      <p:to>
                                        <p:strVal val="visible"/>
                                      </p:to>
                                    </p:set>
                                    <p:animEffect transition="in" filter="fade">
                                      <p:cBhvr>
                                        <p:cTn id="22"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ШЕСТМЕСЕЧНА ФАКТУРА</a:t>
            </a:r>
            <a:endParaRPr lang="en-US" dirty="0"/>
          </a:p>
        </p:txBody>
      </p:sp>
      <p:sp>
        <p:nvSpPr>
          <p:cNvPr id="3" name="Content Placeholder 2"/>
          <p:cNvSpPr>
            <a:spLocks noGrp="1"/>
          </p:cNvSpPr>
          <p:nvPr>
            <p:ph idx="1"/>
          </p:nvPr>
        </p:nvSpPr>
        <p:spPr>
          <a:xfrm>
            <a:off x="685800" y="1219201"/>
            <a:ext cx="8305800" cy="685799"/>
          </a:xfrm>
        </p:spPr>
        <p:txBody>
          <a:bodyPr/>
          <a:lstStyle/>
          <a:p>
            <a:r>
              <a:rPr lang="de-CH" dirty="0" smtClean="0"/>
              <a:t>… </a:t>
            </a:r>
            <a:r>
              <a:rPr lang="bg-BG" dirty="0" smtClean="0"/>
              <a:t>ПОЛЗИ </a:t>
            </a:r>
            <a:endParaRPr lang="en-US" dirty="0"/>
          </a:p>
        </p:txBody>
      </p:sp>
      <p:sp>
        <p:nvSpPr>
          <p:cNvPr id="54" name="Content Placeholder 3"/>
          <p:cNvSpPr>
            <a:spLocks noGrp="1"/>
          </p:cNvSpPr>
          <p:nvPr>
            <p:ph idx="10"/>
          </p:nvPr>
        </p:nvSpPr>
        <p:spPr>
          <a:xfrm>
            <a:off x="609600" y="1484784"/>
            <a:ext cx="7848600" cy="3960440"/>
          </a:xfrm>
        </p:spPr>
        <p:txBody>
          <a:bodyPr/>
          <a:lstStyle/>
          <a:p>
            <a:pPr>
              <a:spcBef>
                <a:spcPts val="4200"/>
              </a:spcBef>
            </a:pPr>
            <a:endParaRPr lang="ru-RU" dirty="0"/>
          </a:p>
          <a:p>
            <a:pPr>
              <a:spcBef>
                <a:spcPts val="4200"/>
              </a:spcBef>
            </a:pPr>
            <a:r>
              <a:rPr lang="ru-RU" dirty="0" smtClean="0"/>
              <a:t>Шестмесечната </a:t>
            </a:r>
            <a:r>
              <a:rPr lang="ru-RU" dirty="0"/>
              <a:t>фактура отразява настоящите данни за членство </a:t>
            </a:r>
          </a:p>
          <a:p>
            <a:pPr>
              <a:spcBef>
                <a:spcPts val="4200"/>
              </a:spcBef>
            </a:pPr>
            <a:r>
              <a:rPr lang="ru-RU" dirty="0" smtClean="0"/>
              <a:t>Без </a:t>
            </a:r>
            <a:r>
              <a:rPr lang="ru-RU" dirty="0"/>
              <a:t>корекции на шестмесечния доклад </a:t>
            </a:r>
          </a:p>
          <a:p>
            <a:pPr>
              <a:spcBef>
                <a:spcPts val="4200"/>
              </a:spcBef>
            </a:pPr>
            <a:r>
              <a:rPr lang="ru-RU" dirty="0" smtClean="0"/>
              <a:t>По-добро </a:t>
            </a:r>
            <a:r>
              <a:rPr lang="ru-RU" dirty="0"/>
              <a:t>проследяване на развитията в членството </a:t>
            </a:r>
          </a:p>
        </p:txBody>
      </p:sp>
    </p:spTree>
    <p:extLst>
      <p:ext uri="{BB962C8B-B14F-4D97-AF65-F5344CB8AC3E}">
        <p14:creationId xmlns:p14="http://schemas.microsoft.com/office/powerpoint/2010/main" val="708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xEl>
                                              <p:pRg st="1" end="1"/>
                                            </p:txEl>
                                          </p:spTgt>
                                        </p:tgtEl>
                                        <p:attrNameLst>
                                          <p:attrName>style.visibility</p:attrName>
                                        </p:attrNameLst>
                                      </p:cBhvr>
                                      <p:to>
                                        <p:strVal val="visible"/>
                                      </p:to>
                                    </p:set>
                                    <p:animEffect transition="in" filter="fade">
                                      <p:cBhvr>
                                        <p:cTn id="7" dur="500"/>
                                        <p:tgtEl>
                                          <p:spTgt spid="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xEl>
                                              <p:pRg st="2" end="2"/>
                                            </p:txEl>
                                          </p:spTgt>
                                        </p:tgtEl>
                                        <p:attrNameLst>
                                          <p:attrName>style.visibility</p:attrName>
                                        </p:attrNameLst>
                                      </p:cBhvr>
                                      <p:to>
                                        <p:strVal val="visible"/>
                                      </p:to>
                                    </p:set>
                                    <p:animEffect transition="in" filter="fade">
                                      <p:cBhvr>
                                        <p:cTn id="12" dur="500"/>
                                        <p:tgtEl>
                                          <p:spTgt spid="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xEl>
                                              <p:pRg st="3" end="3"/>
                                            </p:txEl>
                                          </p:spTgt>
                                        </p:tgtEl>
                                        <p:attrNameLst>
                                          <p:attrName>style.visibility</p:attrName>
                                        </p:attrNameLst>
                                      </p:cBhvr>
                                      <p:to>
                                        <p:strVal val="visible"/>
                                      </p:to>
                                    </p:set>
                                    <p:animEffect transition="in" filter="fade">
                                      <p:cBhvr>
                                        <p:cTn id="17" dur="500"/>
                                        <p:tgtEl>
                                          <p:spTgt spid="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СЕМИНАР ЗА ОБУЧЕНИЕ НА ЕЛЕКТ ПРЕЗИДЕНТИ</a:t>
            </a:r>
            <a:r>
              <a:rPr lang="de-CH" dirty="0" smtClean="0"/>
              <a:t> </a:t>
            </a:r>
            <a:r>
              <a:rPr lang="de-CH" dirty="0" smtClean="0"/>
              <a:t>2014</a:t>
            </a:r>
            <a:endParaRPr lang="en-US" dirty="0"/>
          </a:p>
        </p:txBody>
      </p:sp>
      <p:sp>
        <p:nvSpPr>
          <p:cNvPr id="3" name="Content Placeholder 2"/>
          <p:cNvSpPr>
            <a:spLocks noGrp="1"/>
          </p:cNvSpPr>
          <p:nvPr>
            <p:ph idx="1"/>
          </p:nvPr>
        </p:nvSpPr>
        <p:spPr>
          <a:xfrm>
            <a:off x="685800" y="1295400"/>
            <a:ext cx="8001000" cy="609600"/>
          </a:xfrm>
        </p:spPr>
        <p:txBody>
          <a:bodyPr/>
          <a:lstStyle/>
          <a:p>
            <a:pPr marL="52387"/>
            <a:r>
              <a:rPr lang="bg-BG" dirty="0" smtClean="0"/>
              <a:t>Цели на обучението </a:t>
            </a:r>
            <a:r>
              <a:rPr lang="en-US" dirty="0" smtClean="0"/>
              <a:t>:</a:t>
            </a:r>
            <a:endParaRPr lang="en-US" dirty="0">
              <a:solidFill>
                <a:srgbClr val="D91B5C"/>
              </a:solidFill>
            </a:endParaRPr>
          </a:p>
        </p:txBody>
      </p:sp>
      <p:sp>
        <p:nvSpPr>
          <p:cNvPr id="4" name="Content Placeholder 3"/>
          <p:cNvSpPr>
            <a:spLocks noGrp="1"/>
          </p:cNvSpPr>
          <p:nvPr>
            <p:ph idx="10"/>
          </p:nvPr>
        </p:nvSpPr>
        <p:spPr>
          <a:xfrm>
            <a:off x="971600" y="1916832"/>
            <a:ext cx="7787208" cy="4103712"/>
          </a:xfrm>
        </p:spPr>
        <p:txBody>
          <a:bodyPr/>
          <a:lstStyle/>
          <a:p>
            <a:pPr>
              <a:spcBef>
                <a:spcPts val="600"/>
              </a:spcBef>
              <a:spcAft>
                <a:spcPts val="600"/>
              </a:spcAft>
            </a:pPr>
            <a:r>
              <a:rPr lang="bg-BG" sz="2000" dirty="0" smtClean="0">
                <a:solidFill>
                  <a:schemeClr val="bg1">
                    <a:lumMod val="75000"/>
                  </a:schemeClr>
                </a:solidFill>
              </a:rPr>
              <a:t>Ръководство,секретариат и персонал на Ротари</a:t>
            </a:r>
            <a:endParaRPr lang="en-US" sz="2000" dirty="0">
              <a:solidFill>
                <a:schemeClr val="bg1">
                  <a:lumMod val="75000"/>
                </a:schemeClr>
              </a:solidFill>
            </a:endParaRPr>
          </a:p>
          <a:p>
            <a:pPr>
              <a:spcBef>
                <a:spcPts val="600"/>
              </a:spcBef>
              <a:spcAft>
                <a:spcPts val="600"/>
              </a:spcAft>
            </a:pPr>
            <a:r>
              <a:rPr lang="bg-BG" sz="2000" dirty="0" smtClean="0">
                <a:solidFill>
                  <a:schemeClr val="bg1">
                    <a:lumMod val="75000"/>
                  </a:schemeClr>
                </a:solidFill>
              </a:rPr>
              <a:t>Нашият нов уебсайт </a:t>
            </a:r>
            <a:r>
              <a:rPr lang="en-US" sz="2000" dirty="0" smtClean="0">
                <a:solidFill>
                  <a:schemeClr val="bg1">
                    <a:lumMod val="75000"/>
                  </a:schemeClr>
                </a:solidFill>
              </a:rPr>
              <a:t> </a:t>
            </a:r>
            <a:r>
              <a:rPr lang="en-US" sz="2000" dirty="0">
                <a:solidFill>
                  <a:schemeClr val="bg1">
                    <a:lumMod val="75000"/>
                  </a:schemeClr>
                </a:solidFill>
                <a:hlinkClick r:id="rId3"/>
              </a:rPr>
              <a:t>www.rotary.org</a:t>
            </a:r>
            <a:endParaRPr lang="en-US" sz="2000" dirty="0">
              <a:solidFill>
                <a:schemeClr val="bg1">
                  <a:lumMod val="75000"/>
                </a:schemeClr>
              </a:solidFill>
            </a:endParaRPr>
          </a:p>
          <a:p>
            <a:pPr lvl="1">
              <a:spcBef>
                <a:spcPts val="600"/>
              </a:spcBef>
              <a:spcAft>
                <a:spcPts val="600"/>
              </a:spcAft>
            </a:pPr>
            <a:r>
              <a:rPr lang="bg-BG" b="1" dirty="0" smtClean="0">
                <a:solidFill>
                  <a:schemeClr val="bg1">
                    <a:lumMod val="75000"/>
                  </a:schemeClr>
                </a:solidFill>
              </a:rPr>
              <a:t>Моят Ротари</a:t>
            </a:r>
            <a:endParaRPr lang="en-US" b="1" dirty="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Предприемане на действие</a:t>
            </a:r>
            <a:endParaRPr lang="de-CH" sz="2000" b="1" dirty="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Обучение и референции</a:t>
            </a:r>
            <a:endParaRPr lang="de-CH" sz="2000" b="1" dirty="0">
              <a:solidFill>
                <a:schemeClr val="bg1">
                  <a:lumMod val="75000"/>
                </a:schemeClr>
              </a:solidFill>
            </a:endParaRPr>
          </a:p>
          <a:p>
            <a:pPr marL="1165225" lvl="2">
              <a:spcBef>
                <a:spcPts val="600"/>
              </a:spcBef>
              <a:spcAft>
                <a:spcPts val="600"/>
              </a:spcAft>
            </a:pPr>
            <a:r>
              <a:rPr lang="bg-BG" sz="2000" b="1" dirty="0" smtClean="0">
                <a:solidFill>
                  <a:schemeClr val="bg1">
                    <a:lumMod val="75000"/>
                  </a:schemeClr>
                </a:solidFill>
              </a:rPr>
              <a:t>управление</a:t>
            </a:r>
            <a:endParaRPr lang="de-CH" sz="2000" b="1" dirty="0">
              <a:solidFill>
                <a:schemeClr val="bg1">
                  <a:lumMod val="75000"/>
                </a:schemeClr>
              </a:solidFill>
            </a:endParaRPr>
          </a:p>
          <a:p>
            <a:pPr marL="765175" lvl="1">
              <a:spcBef>
                <a:spcPts val="600"/>
              </a:spcBef>
              <a:spcAft>
                <a:spcPts val="600"/>
              </a:spcAft>
            </a:pPr>
            <a:r>
              <a:rPr lang="bg-BG" b="1" dirty="0" smtClean="0">
                <a:solidFill>
                  <a:schemeClr val="bg1">
                    <a:lumMod val="75000"/>
                  </a:schemeClr>
                </a:solidFill>
              </a:rPr>
              <a:t>Ротари клуб централ</a:t>
            </a:r>
            <a:endParaRPr lang="de-CH" b="1" dirty="0">
              <a:solidFill>
                <a:schemeClr val="bg1">
                  <a:lumMod val="75000"/>
                </a:schemeClr>
              </a:solidFill>
            </a:endParaRPr>
          </a:p>
          <a:p>
            <a:pPr marL="342900" lvl="1" indent="-290513">
              <a:spcBef>
                <a:spcPts val="600"/>
              </a:spcBef>
              <a:spcAft>
                <a:spcPts val="600"/>
              </a:spcAft>
              <a:buFont typeface="Arial" pitchFamily="34" charset="0"/>
              <a:buChar char="•"/>
            </a:pPr>
            <a:r>
              <a:rPr lang="bg-BG" b="1" dirty="0" smtClean="0">
                <a:solidFill>
                  <a:schemeClr val="bg1">
                    <a:lumMod val="75000"/>
                  </a:schemeClr>
                </a:solidFill>
              </a:rPr>
              <a:t>Полугодишен отчет ( </a:t>
            </a:r>
            <a:r>
              <a:rPr lang="en-US" b="1" dirty="0" smtClean="0">
                <a:solidFill>
                  <a:schemeClr val="bg1">
                    <a:lumMod val="75000"/>
                  </a:schemeClr>
                </a:solidFill>
              </a:rPr>
              <a:t>SAR</a:t>
            </a:r>
            <a:r>
              <a:rPr lang="bg-BG" b="1" dirty="0" smtClean="0">
                <a:solidFill>
                  <a:schemeClr val="bg1">
                    <a:lumMod val="75000"/>
                  </a:schemeClr>
                </a:solidFill>
              </a:rPr>
              <a:t> )</a:t>
            </a:r>
            <a:endParaRPr lang="en-US" b="1" dirty="0">
              <a:solidFill>
                <a:schemeClr val="bg1">
                  <a:lumMod val="75000"/>
                </a:schemeClr>
              </a:solidFill>
            </a:endParaRPr>
          </a:p>
          <a:p>
            <a:pPr marL="342900" lvl="1" indent="-290513">
              <a:spcBef>
                <a:spcPts val="600"/>
              </a:spcBef>
              <a:spcAft>
                <a:spcPts val="600"/>
              </a:spcAft>
              <a:buFont typeface="Arial" pitchFamily="34" charset="0"/>
              <a:buChar char="•"/>
            </a:pPr>
            <a:r>
              <a:rPr lang="bg-BG" b="1" dirty="0" smtClean="0"/>
              <a:t>Нашата нова визуална индентичност</a:t>
            </a:r>
            <a:endParaRPr lang="en-US" b="1" dirty="0"/>
          </a:p>
          <a:p>
            <a:pPr>
              <a:spcBef>
                <a:spcPts val="600"/>
              </a:spcBef>
              <a:spcAft>
                <a:spcPts val="600"/>
              </a:spcAft>
            </a:pPr>
            <a:endParaRPr lang="en-US" sz="2000" dirty="0" smtClean="0">
              <a:solidFill>
                <a:srgbClr val="675D58"/>
              </a:solidFill>
            </a:endParaRPr>
          </a:p>
          <a:p>
            <a:endParaRPr lang="en-US" dirty="0"/>
          </a:p>
        </p:txBody>
      </p:sp>
    </p:spTree>
    <p:extLst>
      <p:ext uri="{BB962C8B-B14F-4D97-AF65-F5344CB8AC3E}">
        <p14:creationId xmlns:p14="http://schemas.microsoft.com/office/powerpoint/2010/main" val="227162642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НАШАТА НОВА ВИЗУАЛНА ИНДЕНТИЧНОСТ</a:t>
            </a:r>
            <a:endParaRPr lang="en-US" dirty="0"/>
          </a:p>
        </p:txBody>
      </p:sp>
      <p:sp>
        <p:nvSpPr>
          <p:cNvPr id="3" name="Content Placeholder 2"/>
          <p:cNvSpPr>
            <a:spLocks noGrp="1"/>
          </p:cNvSpPr>
          <p:nvPr>
            <p:ph idx="1"/>
          </p:nvPr>
        </p:nvSpPr>
        <p:spPr/>
        <p:txBody>
          <a:bodyPr/>
          <a:lstStyle/>
          <a:p>
            <a:r>
              <a:rPr lang="bg-BG" dirty="0" smtClean="0"/>
              <a:t>Защо нова визуална индентичност </a:t>
            </a:r>
            <a:r>
              <a:rPr lang="de-CH" dirty="0" smtClean="0"/>
              <a:t>?</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1441" y="2133600"/>
            <a:ext cx="3733800" cy="3733800"/>
          </a:xfrm>
          <a:prstGeom prst="rect">
            <a:avLst/>
          </a:prstGeom>
        </p:spPr>
      </p:pic>
    </p:spTree>
    <p:extLst>
      <p:ext uri="{BB962C8B-B14F-4D97-AF65-F5344CB8AC3E}">
        <p14:creationId xmlns:p14="http://schemas.microsoft.com/office/powerpoint/2010/main" val="153032351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31" presetClass="entr" presetSubtype="0"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p:cTn id="11" dur="1250" fill="hold"/>
                                        <p:tgtEl>
                                          <p:spTgt spid="5"/>
                                        </p:tgtEl>
                                        <p:attrNameLst>
                                          <p:attrName>ppt_w</p:attrName>
                                        </p:attrNameLst>
                                      </p:cBhvr>
                                      <p:tavLst>
                                        <p:tav tm="0">
                                          <p:val>
                                            <p:fltVal val="0"/>
                                          </p:val>
                                        </p:tav>
                                        <p:tav tm="100000">
                                          <p:val>
                                            <p:strVal val="#ppt_w"/>
                                          </p:val>
                                        </p:tav>
                                      </p:tavLst>
                                    </p:anim>
                                    <p:anim calcmode="lin" valueType="num">
                                      <p:cBhvr>
                                        <p:cTn id="12" dur="1250" fill="hold"/>
                                        <p:tgtEl>
                                          <p:spTgt spid="5"/>
                                        </p:tgtEl>
                                        <p:attrNameLst>
                                          <p:attrName>ppt_h</p:attrName>
                                        </p:attrNameLst>
                                      </p:cBhvr>
                                      <p:tavLst>
                                        <p:tav tm="0">
                                          <p:val>
                                            <p:fltVal val="0"/>
                                          </p:val>
                                        </p:tav>
                                        <p:tav tm="100000">
                                          <p:val>
                                            <p:strVal val="#ppt_h"/>
                                          </p:val>
                                        </p:tav>
                                      </p:tavLst>
                                    </p:anim>
                                    <p:anim calcmode="lin" valueType="num">
                                      <p:cBhvr>
                                        <p:cTn id="13" dur="1250" fill="hold"/>
                                        <p:tgtEl>
                                          <p:spTgt spid="5"/>
                                        </p:tgtEl>
                                        <p:attrNameLst>
                                          <p:attrName>style.rotation</p:attrName>
                                        </p:attrNameLst>
                                      </p:cBhvr>
                                      <p:tavLst>
                                        <p:tav tm="0">
                                          <p:val>
                                            <p:fltVal val="90"/>
                                          </p:val>
                                        </p:tav>
                                        <p:tav tm="100000">
                                          <p:val>
                                            <p:fltVal val="0"/>
                                          </p:val>
                                        </p:tav>
                                      </p:tavLst>
                                    </p:anim>
                                    <p:animEffect transition="in" filter="fade">
                                      <p:cBhvr>
                                        <p:cTn id="14"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5560" y="2209800"/>
            <a:ext cx="3749040" cy="3749040"/>
          </a:xfrm>
          <a:prstGeom prst="rect">
            <a:avLst/>
          </a:prstGeom>
        </p:spPr>
      </p:pic>
      <p:sp>
        <p:nvSpPr>
          <p:cNvPr id="2" name="Title 1"/>
          <p:cNvSpPr>
            <a:spLocks noGrp="1"/>
          </p:cNvSpPr>
          <p:nvPr>
            <p:ph type="title"/>
          </p:nvPr>
        </p:nvSpPr>
        <p:spPr/>
        <p:txBody>
          <a:bodyPr/>
          <a:lstStyle/>
          <a:p>
            <a:r>
              <a:rPr lang="bg-BG" dirty="0" smtClean="0"/>
              <a:t>НАШАТА НОВА ВИЗУАЛНА ИНДЕНТИЧНОСТ</a:t>
            </a:r>
            <a:endParaRPr lang="en-US" dirty="0"/>
          </a:p>
        </p:txBody>
      </p:sp>
      <p:sp>
        <p:nvSpPr>
          <p:cNvPr id="3" name="Content Placeholder 2"/>
          <p:cNvSpPr>
            <a:spLocks noGrp="1"/>
          </p:cNvSpPr>
          <p:nvPr>
            <p:ph idx="1"/>
          </p:nvPr>
        </p:nvSpPr>
        <p:spPr/>
        <p:txBody>
          <a:bodyPr/>
          <a:lstStyle/>
          <a:p>
            <a:r>
              <a:rPr lang="bg-BG" dirty="0" smtClean="0"/>
              <a:t>Нашето ново лого</a:t>
            </a:r>
            <a:r>
              <a:rPr lang="de-CH" dirty="0" smtClean="0"/>
              <a:t> </a:t>
            </a:r>
            <a:endParaRPr lang="en-US" dirty="0"/>
          </a:p>
        </p:txBody>
      </p:sp>
      <p:sp>
        <p:nvSpPr>
          <p:cNvPr id="8" name="TextBox 7"/>
          <p:cNvSpPr txBox="1"/>
          <p:nvPr/>
        </p:nvSpPr>
        <p:spPr>
          <a:xfrm>
            <a:off x="5662550" y="1748135"/>
            <a:ext cx="3276600" cy="461665"/>
          </a:xfrm>
          <a:prstGeom prst="rect">
            <a:avLst/>
          </a:prstGeom>
          <a:noFill/>
        </p:spPr>
        <p:txBody>
          <a:bodyPr wrap="square" rtlCol="0">
            <a:spAutoFit/>
          </a:bodyPr>
          <a:lstStyle/>
          <a:p>
            <a:r>
              <a:rPr lang="bg-BG" b="1" dirty="0" smtClean="0">
                <a:latin typeface="Georgia" pitchFamily="18" charset="0"/>
              </a:rPr>
              <a:t>Знак за отличие</a:t>
            </a:r>
            <a:endParaRPr lang="en-US" b="1" dirty="0">
              <a:latin typeface="Georgia" pitchFamily="18" charset="0"/>
            </a:endParaRPr>
          </a:p>
        </p:txBody>
      </p:sp>
      <p:sp>
        <p:nvSpPr>
          <p:cNvPr id="9" name="TextBox 8"/>
          <p:cNvSpPr txBox="1"/>
          <p:nvPr/>
        </p:nvSpPr>
        <p:spPr>
          <a:xfrm>
            <a:off x="-440432" y="2509354"/>
            <a:ext cx="4724400" cy="430887"/>
          </a:xfrm>
          <a:prstGeom prst="rect">
            <a:avLst/>
          </a:prstGeom>
          <a:noFill/>
        </p:spPr>
        <p:txBody>
          <a:bodyPr wrap="square" rtlCol="0">
            <a:spAutoFit/>
          </a:bodyPr>
          <a:lstStyle>
            <a:defPPr>
              <a:defRPr lang="en-US"/>
            </a:defPPr>
            <a:lvl1pPr>
              <a:defRPr b="1">
                <a:latin typeface="Georgia" pitchFamily="18" charset="0"/>
              </a:defRPr>
            </a:lvl1pPr>
          </a:lstStyle>
          <a:p>
            <a:pPr algn="ctr"/>
            <a:r>
              <a:rPr lang="bg-BG" sz="2200" dirty="0" smtClean="0"/>
              <a:t>Мастърбранд </a:t>
            </a:r>
            <a:r>
              <a:rPr lang="bg-BG" sz="2200" dirty="0"/>
              <a:t> </a:t>
            </a:r>
            <a:r>
              <a:rPr lang="bg-BG" sz="2200" dirty="0" smtClean="0"/>
              <a:t>подпис</a:t>
            </a:r>
            <a:endParaRPr lang="en-US" sz="2200"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6110" y="2937341"/>
            <a:ext cx="5143634" cy="1932486"/>
          </a:xfrm>
          <a:prstGeom prst="rect">
            <a:avLst/>
          </a:prstGeom>
        </p:spPr>
      </p:pic>
    </p:spTree>
    <p:extLst>
      <p:ext uri="{BB962C8B-B14F-4D97-AF65-F5344CB8AC3E}">
        <p14:creationId xmlns:p14="http://schemas.microsoft.com/office/powerpoint/2010/main" val="258692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 calcmode="lin" valueType="num">
                                      <p:cBhvr>
                                        <p:cTn id="9" dur="1250" fill="hold"/>
                                        <p:tgtEl>
                                          <p:spTgt spid="6"/>
                                        </p:tgtEl>
                                        <p:attrNameLst>
                                          <p:attrName>style.rotation</p:attrName>
                                        </p:attrNameLst>
                                      </p:cBhvr>
                                      <p:tavLst>
                                        <p:tav tm="0">
                                          <p:val>
                                            <p:fltVal val="90"/>
                                          </p:val>
                                        </p:tav>
                                        <p:tav tm="100000">
                                          <p:val>
                                            <p:fltVal val="0"/>
                                          </p:val>
                                        </p:tav>
                                      </p:tavLst>
                                    </p:anim>
                                    <p:animEffect transition="in" filter="fade">
                                      <p:cBhvr>
                                        <p:cTn id="10" dur="1250"/>
                                        <p:tgtEl>
                                          <p:spTgt spid="6"/>
                                        </p:tgtEl>
                                      </p:cBhvr>
                                    </p:animEffect>
                                  </p:childTnLst>
                                </p:cTn>
                              </p:par>
                            </p:childTnLst>
                          </p:cTn>
                        </p:par>
                        <p:par>
                          <p:cTn id="11" fill="hold">
                            <p:stCondLst>
                              <p:cond delay="1250"/>
                            </p:stCondLst>
                            <p:childTnLst>
                              <p:par>
                                <p:cTn id="12" presetID="10" presetClass="entr" presetSubtype="0"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500"/>
                            </p:stCondLst>
                            <p:childTnLst>
                              <p:par>
                                <p:cTn id="24" presetID="3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fltVal val="0"/>
                                          </p:val>
                                        </p:tav>
                                        <p:tav tm="100000">
                                          <p:val>
                                            <p:strVal val="#ppt_w"/>
                                          </p:val>
                                        </p:tav>
                                      </p:tavLst>
                                    </p:anim>
                                    <p:anim calcmode="lin" valueType="num">
                                      <p:cBhvr>
                                        <p:cTn id="27" dur="1250" fill="hold"/>
                                        <p:tgtEl>
                                          <p:spTgt spid="11"/>
                                        </p:tgtEl>
                                        <p:attrNameLst>
                                          <p:attrName>ppt_h</p:attrName>
                                        </p:attrNameLst>
                                      </p:cBhvr>
                                      <p:tavLst>
                                        <p:tav tm="0">
                                          <p:val>
                                            <p:fltVal val="0"/>
                                          </p:val>
                                        </p:tav>
                                        <p:tav tm="100000">
                                          <p:val>
                                            <p:strVal val="#ppt_h"/>
                                          </p:val>
                                        </p:tav>
                                      </p:tavLst>
                                    </p:anim>
                                    <p:anim calcmode="lin" valueType="num">
                                      <p:cBhvr>
                                        <p:cTn id="28" dur="1250" fill="hold"/>
                                        <p:tgtEl>
                                          <p:spTgt spid="11"/>
                                        </p:tgtEl>
                                        <p:attrNameLst>
                                          <p:attrName>style.rotation</p:attrName>
                                        </p:attrNameLst>
                                      </p:cBhvr>
                                      <p:tavLst>
                                        <p:tav tm="0">
                                          <p:val>
                                            <p:fltVal val="90"/>
                                          </p:val>
                                        </p:tav>
                                        <p:tav tm="100000">
                                          <p:val>
                                            <p:fltVal val="0"/>
                                          </p:val>
                                        </p:tav>
                                      </p:tavLst>
                                    </p:anim>
                                    <p:animEffect transition="in" filter="fade">
                                      <p:cBhvr>
                                        <p:cTn id="29" dur="1250"/>
                                        <p:tgtEl>
                                          <p:spTgt spid="11"/>
                                        </p:tgtEl>
                                      </p:cBhvr>
                                    </p:animEffect>
                                  </p:childTnLst>
                                </p:cTn>
                              </p:par>
                            </p:childTnLst>
                          </p:cTn>
                        </p:par>
                        <p:par>
                          <p:cTn id="30" fill="hold">
                            <p:stCondLst>
                              <p:cond delay="1750"/>
                            </p:stCondLst>
                            <p:childTnLst>
                              <p:par>
                                <p:cTn id="31" presetID="10" presetClass="entr" presetSubtype="0" fill="hold" grpId="0" nodeType="after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457200"/>
            <a:ext cx="8763000" cy="533400"/>
          </a:xfrm>
        </p:spPr>
        <p:txBody>
          <a:bodyPr/>
          <a:lstStyle/>
          <a:p>
            <a:r>
              <a:rPr lang="bg-BG" dirty="0" smtClean="0"/>
              <a:t>НАШАТА НОВА ВИЗУАЛНА ИНДЕНТИЧНОСТ</a:t>
            </a:r>
            <a:endParaRPr lang="en-US" dirty="0"/>
          </a:p>
        </p:txBody>
      </p:sp>
      <p:grpSp>
        <p:nvGrpSpPr>
          <p:cNvPr id="9" name="Group 8"/>
          <p:cNvGrpSpPr/>
          <p:nvPr/>
        </p:nvGrpSpPr>
        <p:grpSpPr>
          <a:xfrm>
            <a:off x="1576138" y="1273207"/>
            <a:ext cx="5985899" cy="4975193"/>
            <a:chOff x="0" y="0"/>
            <a:chExt cx="9563100" cy="8043334"/>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563100" cy="62103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3412543"/>
              <a:ext cx="9563100" cy="4630791"/>
            </a:xfrm>
            <a:prstGeom prst="rect">
              <a:avLst/>
            </a:prstGeom>
            <a:noFill/>
            <a:ln w="38100">
              <a:solidFill>
                <a:srgbClr val="687D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9625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457200"/>
            <a:ext cx="8763000" cy="533400"/>
          </a:xfrm>
        </p:spPr>
        <p:txBody>
          <a:bodyPr/>
          <a:lstStyle/>
          <a:p>
            <a:r>
              <a:rPr lang="bg-BG" dirty="0" smtClean="0"/>
              <a:t>НАШАТА НОВА ВИЗУАЛНА ИНДЕНТИЧНОСТ</a:t>
            </a:r>
            <a:endParaRPr lang="en-US" dirty="0"/>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044" r="1477"/>
          <a:stretch/>
        </p:blipFill>
        <p:spPr bwMode="auto">
          <a:xfrm>
            <a:off x="304800" y="1981200"/>
            <a:ext cx="8632207" cy="3023183"/>
          </a:xfrm>
          <a:prstGeom prst="rect">
            <a:avLst/>
          </a:prstGeom>
          <a:noFill/>
          <a:ln w="19050">
            <a:solidFill>
              <a:schemeClr val="tx1"/>
            </a:solidFill>
            <a:miter lim="800000"/>
            <a:headEnd/>
            <a:tailEnd/>
          </a:ln>
          <a:effectLst>
            <a:outerShdw blurRad="101600" dist="63500" dir="2700000" algn="tl" rotWithShape="0">
              <a:prstClr val="black">
                <a:alpha val="25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52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457200"/>
            <a:ext cx="8763000" cy="533400"/>
          </a:xfrm>
        </p:spPr>
        <p:txBody>
          <a:bodyPr/>
          <a:lstStyle/>
          <a:p>
            <a:r>
              <a:rPr lang="bg-BG" dirty="0" smtClean="0"/>
              <a:t>НАШАТА НОВА ВИЗУАЛНА ИНДЕНТИЧНОСТ</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9200" y="1295400"/>
            <a:ext cx="6571013" cy="4689764"/>
          </a:xfrm>
          <a:prstGeom prst="rect">
            <a:avLst/>
          </a:prstGeom>
          <a:noFill/>
          <a:ln w="28575">
            <a:solidFill>
              <a:schemeClr val="tx1"/>
            </a:solidFill>
          </a:ln>
          <a:effectLst>
            <a:outerShdw blurRad="88900" dist="60960" dir="2700000" algn="ctr" rotWithShape="0">
              <a:srgbClr val="000000">
                <a:alpha val="25000"/>
              </a:srgbClr>
            </a:outerShdw>
          </a:effectLst>
        </p:spPr>
      </p:pic>
    </p:spTree>
    <p:extLst>
      <p:ext uri="{BB962C8B-B14F-4D97-AF65-F5344CB8AC3E}">
        <p14:creationId xmlns:p14="http://schemas.microsoft.com/office/powerpoint/2010/main" val="235870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457200"/>
            <a:ext cx="8763000" cy="533400"/>
          </a:xfrm>
        </p:spPr>
        <p:txBody>
          <a:bodyPr/>
          <a:lstStyle/>
          <a:p>
            <a:r>
              <a:rPr lang="bg-BG" dirty="0" smtClean="0"/>
              <a:t>НАШАТА НОВА ВИЗУАЛНА ИНДЕНТИЧНОСТ</a:t>
            </a:r>
            <a:endParaRPr lang="en-US" dirty="0"/>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18984" y="1371600"/>
            <a:ext cx="7565722" cy="475488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2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bg-BG" dirty="0" smtClean="0"/>
              <a:t>Цветовете на Ротари</a:t>
            </a:r>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1605" y="1752600"/>
            <a:ext cx="5715000" cy="431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381000" y="457200"/>
            <a:ext cx="8763000" cy="533400"/>
          </a:xfrm>
        </p:spPr>
        <p:txBody>
          <a:bodyPr/>
          <a:lstStyle/>
          <a:p>
            <a:r>
              <a:rPr lang="bg-BG" dirty="0" smtClean="0"/>
              <a:t>НАШАТА НОВА ВИЗУАЛНА ИНДЕНТИЧНОСТ</a:t>
            </a:r>
            <a:endParaRPr lang="en-US" dirty="0"/>
          </a:p>
        </p:txBody>
      </p:sp>
    </p:spTree>
    <p:extLst>
      <p:ext uri="{BB962C8B-B14F-4D97-AF65-F5344CB8AC3E}">
        <p14:creationId xmlns:p14="http://schemas.microsoft.com/office/powerpoint/2010/main" val="107015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ПЕРСОНАЛ НА РОТАРИ,КОЙТО ВИ ОБСЛУЖВА</a:t>
            </a:r>
            <a:endParaRPr lang="en-US" dirty="0"/>
          </a:p>
        </p:txBody>
      </p:sp>
      <p:sp>
        <p:nvSpPr>
          <p:cNvPr id="66" name="Content Placeholder 2"/>
          <p:cNvSpPr txBox="1">
            <a:spLocks/>
          </p:cNvSpPr>
          <p:nvPr/>
        </p:nvSpPr>
        <p:spPr>
          <a:xfrm>
            <a:off x="457200" y="1326932"/>
            <a:ext cx="8534400" cy="609600"/>
          </a:xfrm>
          <a:prstGeom prst="rect">
            <a:avLst/>
          </a:prstGeom>
        </p:spPr>
        <p:txBody>
          <a:bodyPr lIns="0" tIns="0" rIns="0" bIns="0"/>
          <a:lstStyle/>
          <a:p>
            <a:pPr marL="115888" lvl="1" eaLnBrk="0" hangingPunct="0">
              <a:spcBef>
                <a:spcPts val="1200"/>
              </a:spcBef>
              <a:buClr>
                <a:srgbClr val="01B4E7"/>
              </a:buClr>
              <a:buSzPct val="120000"/>
              <a:buFont typeface="Arial" charset="0"/>
              <a:buNone/>
            </a:pPr>
            <a:r>
              <a:rPr lang="bg-BG" sz="3000" b="1" dirty="0" smtClean="0">
                <a:solidFill>
                  <a:srgbClr val="D91B5C"/>
                </a:solidFill>
                <a:latin typeface="Georgia" pitchFamily="18" charset="0"/>
                <a:cs typeface="Arial" charset="0"/>
              </a:rPr>
              <a:t>Подпомагане на клубове и дистрикти</a:t>
            </a:r>
            <a:r>
              <a:rPr lang="en-US" sz="3000" b="1" dirty="0" smtClean="0">
                <a:solidFill>
                  <a:srgbClr val="D91B5C"/>
                </a:solidFill>
                <a:latin typeface="Georgia" pitchFamily="18" charset="0"/>
                <a:cs typeface="Arial" charset="0"/>
              </a:rPr>
              <a:t> </a:t>
            </a:r>
            <a:r>
              <a:rPr lang="en-US" sz="3000" b="1" dirty="0" smtClean="0">
                <a:solidFill>
                  <a:srgbClr val="D91B5C"/>
                </a:solidFill>
                <a:latin typeface="Georgia" pitchFamily="18" charset="0"/>
                <a:cs typeface="Arial" charset="0"/>
              </a:rPr>
              <a:t>(CDS)</a:t>
            </a:r>
            <a:endParaRPr lang="en-US" sz="3000" b="1" dirty="0">
              <a:solidFill>
                <a:srgbClr val="D91B5C"/>
              </a:solidFill>
              <a:latin typeface="Georgia" pitchFamily="18" charset="0"/>
            </a:endParaRPr>
          </a:p>
        </p:txBody>
      </p:sp>
      <p:grpSp>
        <p:nvGrpSpPr>
          <p:cNvPr id="4" name="Group 3"/>
          <p:cNvGrpSpPr/>
          <p:nvPr/>
        </p:nvGrpSpPr>
        <p:grpSpPr>
          <a:xfrm>
            <a:off x="129890" y="1996744"/>
            <a:ext cx="8955245" cy="4395169"/>
            <a:chOff x="129890" y="1996744"/>
            <a:chExt cx="8955245" cy="4395169"/>
          </a:xfrm>
        </p:grpSpPr>
        <p:sp>
          <p:nvSpPr>
            <p:cNvPr id="22" name="Text Box 510"/>
            <p:cNvSpPr txBox="1">
              <a:spLocks noChangeArrowheads="1"/>
            </p:cNvSpPr>
            <p:nvPr/>
          </p:nvSpPr>
          <p:spPr bwMode="auto">
            <a:xfrm>
              <a:off x="4277107" y="3329353"/>
              <a:ext cx="1207008" cy="338554"/>
            </a:xfrm>
            <a:prstGeom prst="rect">
              <a:avLst/>
            </a:prstGeom>
            <a:gradFill flip="none" rotWithShape="1">
              <a:gsLst>
                <a:gs pos="0">
                  <a:srgbClr val="C6BCD0">
                    <a:tint val="66000"/>
                    <a:satMod val="160000"/>
                  </a:srgbClr>
                </a:gs>
                <a:gs pos="50000">
                  <a:srgbClr val="C6BCD0">
                    <a:tint val="44500"/>
                    <a:satMod val="160000"/>
                  </a:srgbClr>
                </a:gs>
                <a:gs pos="100000">
                  <a:srgbClr val="C6BCD0">
                    <a:tint val="23500"/>
                    <a:satMod val="160000"/>
                  </a:srgbClr>
                </a:gs>
              </a:gsLst>
              <a:lin ang="2700000" scaled="1"/>
              <a:tileRect/>
            </a:gra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fr-CH" sz="1600" b="1" i="0" dirty="0">
                  <a:solidFill>
                    <a:srgbClr val="58585A"/>
                  </a:solidFill>
                  <a:latin typeface="Arial Narrow" pitchFamily="34" charset="0"/>
                </a:rPr>
                <a:t>SW-EN Team</a:t>
              </a:r>
              <a:endParaRPr kumimoji="1" lang="en-US" sz="1600" b="1" i="0" dirty="0">
                <a:solidFill>
                  <a:srgbClr val="58585A"/>
                </a:solidFill>
                <a:latin typeface="Arial Narrow" pitchFamily="34" charset="0"/>
              </a:endParaRPr>
            </a:p>
          </p:txBody>
        </p:sp>
        <p:sp>
          <p:nvSpPr>
            <p:cNvPr id="23" name="Text Box 508"/>
            <p:cNvSpPr txBox="1">
              <a:spLocks noChangeArrowheads="1"/>
            </p:cNvSpPr>
            <p:nvPr/>
          </p:nvSpPr>
          <p:spPr bwMode="auto">
            <a:xfrm>
              <a:off x="1579146" y="3333200"/>
              <a:ext cx="1197864" cy="338554"/>
            </a:xfrm>
            <a:prstGeom prst="rect">
              <a:avLst/>
            </a:prstGeom>
            <a:gradFill flip="none" rotWithShape="1">
              <a:gsLst>
                <a:gs pos="0">
                  <a:srgbClr val="C6BCD0">
                    <a:tint val="66000"/>
                    <a:satMod val="160000"/>
                  </a:srgbClr>
                </a:gs>
                <a:gs pos="50000">
                  <a:srgbClr val="C6BCD0">
                    <a:tint val="44500"/>
                    <a:satMod val="160000"/>
                  </a:srgbClr>
                </a:gs>
                <a:gs pos="100000">
                  <a:srgbClr val="C6BCD0">
                    <a:tint val="23500"/>
                    <a:satMod val="160000"/>
                  </a:srgbClr>
                </a:gs>
              </a:gsLst>
              <a:lin ang="2700000" scaled="1"/>
              <a:tileRect/>
            </a:gra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fr-CH" sz="1600" b="1" i="0" dirty="0">
                  <a:solidFill>
                    <a:srgbClr val="58585A"/>
                  </a:solidFill>
                  <a:latin typeface="Arial Narrow" pitchFamily="34" charset="0"/>
                </a:rPr>
                <a:t>FR-EN Team</a:t>
              </a:r>
              <a:endParaRPr kumimoji="1" lang="en-US" sz="1600" b="1" i="0" dirty="0">
                <a:solidFill>
                  <a:srgbClr val="58585A"/>
                </a:solidFill>
                <a:latin typeface="Arial Narrow" pitchFamily="34" charset="0"/>
              </a:endParaRPr>
            </a:p>
          </p:txBody>
        </p:sp>
        <p:sp>
          <p:nvSpPr>
            <p:cNvPr id="25" name="Text Box 471"/>
            <p:cNvSpPr txBox="1">
              <a:spLocks noChangeArrowheads="1"/>
            </p:cNvSpPr>
            <p:nvPr/>
          </p:nvSpPr>
          <p:spPr bwMode="auto">
            <a:xfrm>
              <a:off x="2923517" y="3333475"/>
              <a:ext cx="1188720" cy="338554"/>
            </a:xfrm>
            <a:prstGeom prst="rect">
              <a:avLst/>
            </a:prstGeom>
            <a:gradFill flip="none" rotWithShape="1">
              <a:gsLst>
                <a:gs pos="0">
                  <a:srgbClr val="C6BCD0">
                    <a:tint val="66000"/>
                    <a:satMod val="160000"/>
                  </a:srgbClr>
                </a:gs>
                <a:gs pos="50000">
                  <a:srgbClr val="C6BCD0">
                    <a:tint val="44500"/>
                    <a:satMod val="160000"/>
                  </a:srgbClr>
                </a:gs>
                <a:gs pos="100000">
                  <a:srgbClr val="C6BCD0">
                    <a:tint val="23500"/>
                    <a:satMod val="160000"/>
                  </a:srgbClr>
                </a:gs>
              </a:gsLst>
              <a:lin ang="2700000" scaled="1"/>
              <a:tileRect/>
            </a:gra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fr-CH" sz="1600" b="1" i="0" dirty="0">
                  <a:solidFill>
                    <a:srgbClr val="58585A"/>
                  </a:solidFill>
                  <a:latin typeface="Arial Narrow" pitchFamily="34" charset="0"/>
                </a:rPr>
                <a:t>EN Team</a:t>
              </a:r>
              <a:endParaRPr kumimoji="1" lang="en-US" sz="1600" b="1" i="0" dirty="0">
                <a:solidFill>
                  <a:srgbClr val="58585A"/>
                </a:solidFill>
                <a:latin typeface="Arial Narrow" pitchFamily="34" charset="0"/>
              </a:endParaRPr>
            </a:p>
          </p:txBody>
        </p:sp>
        <p:sp>
          <p:nvSpPr>
            <p:cNvPr id="26" name="Text Box 470"/>
            <p:cNvSpPr txBox="1">
              <a:spLocks noChangeArrowheads="1"/>
            </p:cNvSpPr>
            <p:nvPr/>
          </p:nvSpPr>
          <p:spPr bwMode="auto">
            <a:xfrm>
              <a:off x="213890" y="3333880"/>
              <a:ext cx="1197864" cy="338554"/>
            </a:xfrm>
            <a:prstGeom prst="rect">
              <a:avLst/>
            </a:prstGeom>
            <a:gradFill flip="none" rotWithShape="1">
              <a:gsLst>
                <a:gs pos="0">
                  <a:srgbClr val="C6BCD0">
                    <a:tint val="66000"/>
                    <a:satMod val="160000"/>
                  </a:srgbClr>
                </a:gs>
                <a:gs pos="50000">
                  <a:srgbClr val="C6BCD0">
                    <a:tint val="44500"/>
                    <a:satMod val="160000"/>
                  </a:srgbClr>
                </a:gs>
                <a:gs pos="100000">
                  <a:srgbClr val="C6BCD0">
                    <a:tint val="23500"/>
                    <a:satMod val="160000"/>
                  </a:srgbClr>
                </a:gs>
              </a:gsLst>
              <a:lin ang="2700000" scaled="1"/>
              <a:tileRect/>
            </a:gra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fr-CH" sz="1600" b="1" i="0" dirty="0">
                  <a:solidFill>
                    <a:srgbClr val="58585A"/>
                  </a:solidFill>
                  <a:latin typeface="Arial Narrow" pitchFamily="34" charset="0"/>
                </a:rPr>
                <a:t>IT-EN Team</a:t>
              </a:r>
              <a:endParaRPr kumimoji="1" lang="en-US" sz="1600" b="1" i="0" dirty="0">
                <a:solidFill>
                  <a:srgbClr val="58585A"/>
                </a:solidFill>
                <a:latin typeface="Arial Narrow" pitchFamily="34" charset="0"/>
              </a:endParaRPr>
            </a:p>
          </p:txBody>
        </p:sp>
        <p:sp>
          <p:nvSpPr>
            <p:cNvPr id="28" name="Line 501"/>
            <p:cNvSpPr>
              <a:spLocks noChangeShapeType="1"/>
            </p:cNvSpPr>
            <p:nvPr/>
          </p:nvSpPr>
          <p:spPr bwMode="auto">
            <a:xfrm>
              <a:off x="907564" y="4657669"/>
              <a:ext cx="0" cy="16510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nvGrpSpPr>
            <p:cNvPr id="29" name="Group 517"/>
            <p:cNvGrpSpPr>
              <a:grpSpLocks/>
            </p:cNvGrpSpPr>
            <p:nvPr/>
          </p:nvGrpSpPr>
          <p:grpSpPr bwMode="auto">
            <a:xfrm>
              <a:off x="877401" y="2992356"/>
              <a:ext cx="1482725" cy="219075"/>
              <a:chOff x="613" y="2182"/>
              <a:chExt cx="934" cy="138"/>
            </a:xfrm>
          </p:grpSpPr>
          <p:sp>
            <p:nvSpPr>
              <p:cNvPr id="30" name="Line 520"/>
              <p:cNvSpPr>
                <a:spLocks noChangeShapeType="1"/>
              </p:cNvSpPr>
              <p:nvPr/>
            </p:nvSpPr>
            <p:spPr bwMode="auto">
              <a:xfrm>
                <a:off x="1547" y="2182"/>
                <a:ext cx="0" cy="13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31" name="Line 521"/>
              <p:cNvSpPr>
                <a:spLocks noChangeShapeType="1"/>
              </p:cNvSpPr>
              <p:nvPr/>
            </p:nvSpPr>
            <p:spPr bwMode="auto">
              <a:xfrm>
                <a:off x="613" y="2182"/>
                <a:ext cx="0" cy="13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grpSp>
          <p:nvGrpSpPr>
            <p:cNvPr id="32" name="Group 522"/>
            <p:cNvGrpSpPr>
              <a:grpSpLocks/>
            </p:cNvGrpSpPr>
            <p:nvPr/>
          </p:nvGrpSpPr>
          <p:grpSpPr bwMode="auto">
            <a:xfrm>
              <a:off x="3776176" y="2993943"/>
              <a:ext cx="1482725" cy="219075"/>
              <a:chOff x="613" y="2182"/>
              <a:chExt cx="934" cy="138"/>
            </a:xfrm>
          </p:grpSpPr>
          <p:sp>
            <p:nvSpPr>
              <p:cNvPr id="33" name="Line 525"/>
              <p:cNvSpPr>
                <a:spLocks noChangeShapeType="1"/>
              </p:cNvSpPr>
              <p:nvPr/>
            </p:nvSpPr>
            <p:spPr bwMode="auto">
              <a:xfrm>
                <a:off x="1547" y="2182"/>
                <a:ext cx="0" cy="13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34" name="Line 526"/>
              <p:cNvSpPr>
                <a:spLocks noChangeShapeType="1"/>
              </p:cNvSpPr>
              <p:nvPr/>
            </p:nvSpPr>
            <p:spPr bwMode="auto">
              <a:xfrm>
                <a:off x="613" y="2182"/>
                <a:ext cx="0" cy="13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grpSp>
          <p:nvGrpSpPr>
            <p:cNvPr id="35" name="Group 527"/>
            <p:cNvGrpSpPr>
              <a:grpSpLocks/>
            </p:cNvGrpSpPr>
            <p:nvPr/>
          </p:nvGrpSpPr>
          <p:grpSpPr bwMode="auto">
            <a:xfrm>
              <a:off x="6746389" y="2989181"/>
              <a:ext cx="1482725" cy="219075"/>
              <a:chOff x="613" y="2182"/>
              <a:chExt cx="934" cy="138"/>
            </a:xfrm>
          </p:grpSpPr>
          <p:sp>
            <p:nvSpPr>
              <p:cNvPr id="36" name="Line 530"/>
              <p:cNvSpPr>
                <a:spLocks noChangeShapeType="1"/>
              </p:cNvSpPr>
              <p:nvPr/>
            </p:nvSpPr>
            <p:spPr bwMode="auto">
              <a:xfrm>
                <a:off x="1547" y="2182"/>
                <a:ext cx="0" cy="13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37" name="Line 531"/>
              <p:cNvSpPr>
                <a:spLocks noChangeShapeType="1"/>
              </p:cNvSpPr>
              <p:nvPr/>
            </p:nvSpPr>
            <p:spPr bwMode="auto">
              <a:xfrm>
                <a:off x="613" y="2182"/>
                <a:ext cx="0" cy="13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38" name="Line 532"/>
            <p:cNvSpPr>
              <a:spLocks noChangeShapeType="1"/>
            </p:cNvSpPr>
            <p:nvPr/>
          </p:nvSpPr>
          <p:spPr bwMode="auto">
            <a:xfrm flipH="1">
              <a:off x="907564" y="4600890"/>
              <a:ext cx="794" cy="221879"/>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GB"/>
            </a:p>
          </p:txBody>
        </p:sp>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462518" y="5073371"/>
              <a:ext cx="831648" cy="914400"/>
            </a:xfrm>
            <a:prstGeom prst="rect">
              <a:avLst/>
            </a:prstGeom>
            <a:noFill/>
            <a:ln>
              <a:noFill/>
            </a:ln>
            <a:extLst>
              <a:ext uri="{53640926-AAD7-44D8-BBD7-CCE9431645EC}">
                <a14:shadowObscured xmlns:a14="http://schemas.microsoft.com/office/drawing/2010/main"/>
              </a:ext>
            </a:extLst>
          </p:spPr>
        </p:pic>
        <p:sp>
          <p:nvSpPr>
            <p:cNvPr id="49" name="Text Box 509"/>
            <p:cNvSpPr txBox="1">
              <a:spLocks noChangeArrowheads="1"/>
            </p:cNvSpPr>
            <p:nvPr/>
          </p:nvSpPr>
          <p:spPr bwMode="auto">
            <a:xfrm>
              <a:off x="7053749" y="3323249"/>
              <a:ext cx="1821384" cy="338554"/>
            </a:xfrm>
            <a:prstGeom prst="rect">
              <a:avLst/>
            </a:prstGeom>
            <a:gradFill flip="none" rotWithShape="1">
              <a:gsLst>
                <a:gs pos="0">
                  <a:srgbClr val="C6BCD0">
                    <a:tint val="66000"/>
                    <a:satMod val="160000"/>
                  </a:srgbClr>
                </a:gs>
                <a:gs pos="50000">
                  <a:srgbClr val="C6BCD0">
                    <a:tint val="44500"/>
                    <a:satMod val="160000"/>
                  </a:srgbClr>
                </a:gs>
                <a:gs pos="100000">
                  <a:srgbClr val="C6BCD0">
                    <a:tint val="23500"/>
                    <a:satMod val="160000"/>
                  </a:srgbClr>
                </a:gs>
              </a:gsLst>
              <a:lin ang="2700000" scaled="1"/>
              <a:tileRect/>
            </a:gra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fr-CH" sz="1600" b="1" i="0" dirty="0">
                  <a:solidFill>
                    <a:srgbClr val="58585A"/>
                  </a:solidFill>
                  <a:latin typeface="Arial Narrow" pitchFamily="34" charset="0"/>
                </a:rPr>
                <a:t>GE-EN Team</a:t>
              </a:r>
              <a:endParaRPr kumimoji="1" lang="en-US" sz="1600" b="1" i="0" dirty="0">
                <a:solidFill>
                  <a:srgbClr val="58585A"/>
                </a:solidFill>
                <a:latin typeface="Arial Narrow" pitchFamily="34" charset="0"/>
              </a:endParaRPr>
            </a:p>
          </p:txBody>
        </p:sp>
        <p:sp>
          <p:nvSpPr>
            <p:cNvPr id="50" name="Text Box 511"/>
            <p:cNvSpPr txBox="1">
              <a:spLocks noChangeArrowheads="1"/>
            </p:cNvSpPr>
            <p:nvPr/>
          </p:nvSpPr>
          <p:spPr bwMode="auto">
            <a:xfrm>
              <a:off x="5657998" y="3323950"/>
              <a:ext cx="1170432" cy="338554"/>
            </a:xfrm>
            <a:prstGeom prst="rect">
              <a:avLst/>
            </a:prstGeom>
            <a:gradFill flip="none" rotWithShape="1">
              <a:gsLst>
                <a:gs pos="0">
                  <a:srgbClr val="C6BCD0">
                    <a:tint val="66000"/>
                    <a:satMod val="160000"/>
                  </a:srgbClr>
                </a:gs>
                <a:gs pos="50000">
                  <a:srgbClr val="C6BCD0">
                    <a:tint val="44500"/>
                    <a:satMod val="160000"/>
                  </a:srgbClr>
                </a:gs>
                <a:gs pos="100000">
                  <a:srgbClr val="C6BCD0">
                    <a:tint val="23500"/>
                    <a:satMod val="160000"/>
                  </a:srgbClr>
                </a:gs>
              </a:gsLst>
              <a:lin ang="2700000" scaled="1"/>
              <a:tileRect/>
            </a:gra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fr-CH" sz="1600" b="1" i="0" dirty="0">
                  <a:solidFill>
                    <a:srgbClr val="58585A"/>
                  </a:solidFill>
                  <a:latin typeface="Arial Narrow" pitchFamily="34" charset="0"/>
                </a:rPr>
                <a:t>EN-FR Team</a:t>
              </a:r>
              <a:endParaRPr kumimoji="1" lang="en-US" sz="1600" b="1" i="0" dirty="0">
                <a:solidFill>
                  <a:srgbClr val="58585A"/>
                </a:solidFill>
                <a:latin typeface="Arial Narrow" pitchFamily="34" charset="0"/>
              </a:endParaRPr>
            </a:p>
          </p:txBody>
        </p:sp>
        <p:sp>
          <p:nvSpPr>
            <p:cNvPr id="52" name="Text Box 481"/>
            <p:cNvSpPr txBox="1">
              <a:spLocks noChangeArrowheads="1"/>
            </p:cNvSpPr>
            <p:nvPr/>
          </p:nvSpPr>
          <p:spPr bwMode="auto">
            <a:xfrm>
              <a:off x="2891735" y="4641392"/>
              <a:ext cx="1254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Peter </a:t>
              </a:r>
              <a:r>
                <a:rPr kumimoji="1" lang="fr-CH" sz="1200" b="0" i="0" dirty="0" err="1" smtClean="0">
                  <a:solidFill>
                    <a:srgbClr val="58585A"/>
                  </a:solidFill>
                  <a:latin typeface="Arial Narrow" pitchFamily="34" charset="0"/>
                </a:rPr>
                <a:t>Schnell</a:t>
              </a:r>
              <a:endParaRPr kumimoji="1" lang="fr-CH" sz="1200" b="0" i="0" dirty="0" smtClean="0">
                <a:solidFill>
                  <a:srgbClr val="58585A"/>
                </a:solidFill>
                <a:latin typeface="Arial Narrow" pitchFamily="34" charset="0"/>
              </a:endParaRPr>
            </a:p>
          </p:txBody>
        </p:sp>
        <p:sp>
          <p:nvSpPr>
            <p:cNvPr id="53" name="Text Box 481"/>
            <p:cNvSpPr txBox="1">
              <a:spLocks noChangeArrowheads="1"/>
            </p:cNvSpPr>
            <p:nvPr/>
          </p:nvSpPr>
          <p:spPr bwMode="auto">
            <a:xfrm>
              <a:off x="2783439" y="5983047"/>
              <a:ext cx="15247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Ariane Hangartner</a:t>
              </a:r>
            </a:p>
          </p:txBody>
        </p:sp>
        <p:sp>
          <p:nvSpPr>
            <p:cNvPr id="54" name="Text Box 481"/>
            <p:cNvSpPr txBox="1">
              <a:spLocks noChangeArrowheads="1"/>
            </p:cNvSpPr>
            <p:nvPr/>
          </p:nvSpPr>
          <p:spPr bwMode="auto">
            <a:xfrm>
              <a:off x="185787" y="4639182"/>
              <a:ext cx="1254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Reto </a:t>
              </a:r>
              <a:r>
                <a:rPr kumimoji="1" lang="fr-CH" sz="1200" b="0" i="0" dirty="0" err="1" smtClean="0">
                  <a:solidFill>
                    <a:srgbClr val="58585A"/>
                  </a:solidFill>
                  <a:latin typeface="Arial Narrow" pitchFamily="34" charset="0"/>
                </a:rPr>
                <a:t>Pantellini</a:t>
              </a:r>
              <a:endParaRPr kumimoji="1" lang="fr-CH" sz="1200" b="0" i="0" dirty="0" smtClean="0">
                <a:solidFill>
                  <a:srgbClr val="58585A"/>
                </a:solidFill>
                <a:latin typeface="Arial Narrow" pitchFamily="34" charset="0"/>
              </a:endParaRPr>
            </a:p>
          </p:txBody>
        </p:sp>
        <p:sp>
          <p:nvSpPr>
            <p:cNvPr id="55" name="Text Box 481"/>
            <p:cNvSpPr txBox="1">
              <a:spLocks noChangeArrowheads="1"/>
            </p:cNvSpPr>
            <p:nvPr/>
          </p:nvSpPr>
          <p:spPr bwMode="auto">
            <a:xfrm>
              <a:off x="129890" y="5983047"/>
              <a:ext cx="13581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Kathrin Persiano</a:t>
              </a:r>
            </a:p>
          </p:txBody>
        </p:sp>
        <p:sp>
          <p:nvSpPr>
            <p:cNvPr id="56" name="Text Box 481"/>
            <p:cNvSpPr txBox="1">
              <a:spLocks noChangeArrowheads="1"/>
            </p:cNvSpPr>
            <p:nvPr/>
          </p:nvSpPr>
          <p:spPr bwMode="auto">
            <a:xfrm>
              <a:off x="1554752" y="4639182"/>
              <a:ext cx="1254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Mireille </a:t>
              </a:r>
              <a:r>
                <a:rPr kumimoji="1" lang="fr-CH" sz="1200" b="0" i="0" dirty="0" err="1" smtClean="0">
                  <a:solidFill>
                    <a:srgbClr val="58585A"/>
                  </a:solidFill>
                  <a:latin typeface="Arial Narrow" pitchFamily="34" charset="0"/>
                </a:rPr>
                <a:t>Mettan</a:t>
              </a:r>
              <a:endParaRPr kumimoji="1" lang="fr-CH" sz="1200" b="0" i="0" dirty="0" smtClean="0">
                <a:solidFill>
                  <a:srgbClr val="58585A"/>
                </a:solidFill>
                <a:latin typeface="Arial Narrow" pitchFamily="34" charset="0"/>
              </a:endParaRPr>
            </a:p>
          </p:txBody>
        </p:sp>
        <p:sp>
          <p:nvSpPr>
            <p:cNvPr id="57" name="Text Box 481"/>
            <p:cNvSpPr txBox="1">
              <a:spLocks noChangeArrowheads="1"/>
            </p:cNvSpPr>
            <p:nvPr/>
          </p:nvSpPr>
          <p:spPr bwMode="auto">
            <a:xfrm>
              <a:off x="1223292" y="5983047"/>
              <a:ext cx="19412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Catherine </a:t>
              </a:r>
              <a:r>
                <a:rPr kumimoji="1" lang="fr-CH" sz="1200" b="0" i="0" dirty="0" err="1" smtClean="0">
                  <a:solidFill>
                    <a:srgbClr val="58585A"/>
                  </a:solidFill>
                  <a:latin typeface="Arial Narrow" pitchFamily="34" charset="0"/>
                </a:rPr>
                <a:t>Nyfenegger</a:t>
              </a:r>
              <a:endParaRPr kumimoji="1" lang="fr-CH" sz="1200" b="0" i="0" dirty="0" smtClean="0">
                <a:solidFill>
                  <a:srgbClr val="58585A"/>
                </a:solidFill>
                <a:latin typeface="Arial Narrow" pitchFamily="34" charset="0"/>
              </a:endParaRPr>
            </a:p>
          </p:txBody>
        </p:sp>
        <p:sp>
          <p:nvSpPr>
            <p:cNvPr id="58" name="Text Box 481"/>
            <p:cNvSpPr txBox="1">
              <a:spLocks noChangeArrowheads="1"/>
            </p:cNvSpPr>
            <p:nvPr/>
          </p:nvSpPr>
          <p:spPr bwMode="auto">
            <a:xfrm>
              <a:off x="7043812" y="4652299"/>
              <a:ext cx="9312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Stephanie </a:t>
              </a:r>
              <a:br>
                <a:rPr kumimoji="1" lang="fr-CH" sz="1200" b="0" i="0" dirty="0" smtClean="0">
                  <a:solidFill>
                    <a:srgbClr val="58585A"/>
                  </a:solidFill>
                  <a:latin typeface="Arial Narrow" pitchFamily="34" charset="0"/>
                </a:rPr>
              </a:br>
              <a:r>
                <a:rPr kumimoji="1" lang="fr-CH" sz="1200" b="0" i="0" dirty="0" smtClean="0">
                  <a:solidFill>
                    <a:srgbClr val="58585A"/>
                  </a:solidFill>
                  <a:latin typeface="Arial Narrow" pitchFamily="34" charset="0"/>
                </a:rPr>
                <a:t>Theobald</a:t>
              </a:r>
            </a:p>
          </p:txBody>
        </p:sp>
        <p:sp>
          <p:nvSpPr>
            <p:cNvPr id="59" name="Text Box 481"/>
            <p:cNvSpPr txBox="1">
              <a:spLocks noChangeArrowheads="1"/>
            </p:cNvSpPr>
            <p:nvPr/>
          </p:nvSpPr>
          <p:spPr bwMode="auto">
            <a:xfrm>
              <a:off x="4260296" y="4639182"/>
              <a:ext cx="1254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err="1" smtClean="0">
                  <a:solidFill>
                    <a:srgbClr val="58585A"/>
                  </a:solidFill>
                  <a:latin typeface="Arial Narrow" pitchFamily="34" charset="0"/>
                </a:rPr>
                <a:t>Inger</a:t>
              </a:r>
              <a:r>
                <a:rPr kumimoji="1" lang="fr-CH" sz="1200" b="0" i="0" dirty="0" smtClean="0">
                  <a:solidFill>
                    <a:srgbClr val="58585A"/>
                  </a:solidFill>
                  <a:latin typeface="Arial Narrow" pitchFamily="34" charset="0"/>
                </a:rPr>
                <a:t> </a:t>
              </a:r>
              <a:r>
                <a:rPr kumimoji="1" lang="fr-CH" sz="1200" b="0" i="0" dirty="0" err="1" smtClean="0">
                  <a:solidFill>
                    <a:srgbClr val="58585A"/>
                  </a:solidFill>
                  <a:latin typeface="Arial Narrow" pitchFamily="34" charset="0"/>
                </a:rPr>
                <a:t>Jaray</a:t>
              </a:r>
              <a:endParaRPr kumimoji="1" lang="fr-CH" sz="1200" b="0" i="0" dirty="0" smtClean="0">
                <a:solidFill>
                  <a:srgbClr val="58585A"/>
                </a:solidFill>
                <a:latin typeface="Arial Narrow" pitchFamily="34" charset="0"/>
              </a:endParaRPr>
            </a:p>
          </p:txBody>
        </p:sp>
        <p:sp>
          <p:nvSpPr>
            <p:cNvPr id="60" name="Text Box 481"/>
            <p:cNvSpPr txBox="1">
              <a:spLocks noChangeArrowheads="1"/>
            </p:cNvSpPr>
            <p:nvPr/>
          </p:nvSpPr>
          <p:spPr bwMode="auto">
            <a:xfrm>
              <a:off x="5639277" y="4639182"/>
              <a:ext cx="1254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Graham Reoch</a:t>
              </a:r>
            </a:p>
          </p:txBody>
        </p:sp>
        <p:sp>
          <p:nvSpPr>
            <p:cNvPr id="61" name="Text Box 481"/>
            <p:cNvSpPr txBox="1">
              <a:spLocks noChangeArrowheads="1"/>
            </p:cNvSpPr>
            <p:nvPr/>
          </p:nvSpPr>
          <p:spPr bwMode="auto">
            <a:xfrm>
              <a:off x="7772474" y="4693363"/>
              <a:ext cx="131266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ts val="1000"/>
                </a:lnSpc>
                <a:spcBef>
                  <a:spcPts val="0"/>
                </a:spcBef>
              </a:pPr>
              <a:r>
                <a:rPr kumimoji="1" lang="fr-CH" sz="1200" b="0" i="0" dirty="0" smtClean="0">
                  <a:solidFill>
                    <a:srgbClr val="58585A"/>
                  </a:solidFill>
                  <a:latin typeface="Arial Narrow" pitchFamily="34" charset="0"/>
                </a:rPr>
                <a:t>Natalia </a:t>
              </a:r>
              <a:br>
                <a:rPr kumimoji="1" lang="fr-CH" sz="1200" b="0" i="0" dirty="0" smtClean="0">
                  <a:solidFill>
                    <a:srgbClr val="58585A"/>
                  </a:solidFill>
                  <a:latin typeface="Arial Narrow" pitchFamily="34" charset="0"/>
                </a:rPr>
              </a:br>
              <a:r>
                <a:rPr kumimoji="1" lang="fr-CH" sz="1200" b="0" i="0" dirty="0" err="1" smtClean="0">
                  <a:solidFill>
                    <a:srgbClr val="58585A"/>
                  </a:solidFill>
                  <a:latin typeface="Arial Narrow" pitchFamily="34" charset="0"/>
                </a:rPr>
                <a:t>Anisimov</a:t>
              </a:r>
              <a:r>
                <a:rPr kumimoji="1" lang="fr-CH" sz="1200" dirty="0" err="1" smtClean="0">
                  <a:solidFill>
                    <a:srgbClr val="58585A"/>
                  </a:solidFill>
                  <a:latin typeface="Arial Narrow" pitchFamily="34" charset="0"/>
                </a:rPr>
                <a:t>a</a:t>
              </a:r>
              <a:r>
                <a:rPr kumimoji="1" lang="fr-CH" sz="1200" b="0" i="0" dirty="0" smtClean="0">
                  <a:solidFill>
                    <a:srgbClr val="58585A"/>
                  </a:solidFill>
                  <a:latin typeface="Arial Narrow" pitchFamily="34" charset="0"/>
                </a:rPr>
                <a:t>-</a:t>
              </a:r>
              <a:br>
                <a:rPr kumimoji="1" lang="fr-CH" sz="1200" b="0" i="0" dirty="0" smtClean="0">
                  <a:solidFill>
                    <a:srgbClr val="58585A"/>
                  </a:solidFill>
                  <a:latin typeface="Arial Narrow" pitchFamily="34" charset="0"/>
                </a:rPr>
              </a:br>
              <a:r>
                <a:rPr kumimoji="1" lang="fr-CH" sz="1200" b="0" i="0" dirty="0" err="1" smtClean="0">
                  <a:solidFill>
                    <a:srgbClr val="58585A"/>
                  </a:solidFill>
                  <a:latin typeface="Arial Narrow" pitchFamily="34" charset="0"/>
                </a:rPr>
                <a:t>Krucker</a:t>
              </a:r>
              <a:r>
                <a:rPr kumimoji="1" lang="fr-CH" sz="1200" b="0" i="0" dirty="0" smtClean="0">
                  <a:solidFill>
                    <a:srgbClr val="58585A"/>
                  </a:solidFill>
                  <a:latin typeface="Arial Narrow" pitchFamily="34" charset="0"/>
                </a:rPr>
                <a:t> </a:t>
              </a:r>
            </a:p>
          </p:txBody>
        </p:sp>
        <p:sp>
          <p:nvSpPr>
            <p:cNvPr id="62" name="Text Box 481"/>
            <p:cNvSpPr txBox="1">
              <a:spLocks noChangeArrowheads="1"/>
            </p:cNvSpPr>
            <p:nvPr/>
          </p:nvSpPr>
          <p:spPr bwMode="auto">
            <a:xfrm>
              <a:off x="4062322" y="5973522"/>
              <a:ext cx="16294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Gabriela Gustafsson</a:t>
              </a:r>
            </a:p>
          </p:txBody>
        </p:sp>
        <p:sp>
          <p:nvSpPr>
            <p:cNvPr id="63" name="Text Box 481"/>
            <p:cNvSpPr txBox="1">
              <a:spLocks noChangeArrowheads="1"/>
            </p:cNvSpPr>
            <p:nvPr/>
          </p:nvSpPr>
          <p:spPr bwMode="auto">
            <a:xfrm>
              <a:off x="5615344" y="5992572"/>
              <a:ext cx="1254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kumimoji="1" lang="fr-CH" sz="1200" b="0" i="0" dirty="0" smtClean="0">
                  <a:solidFill>
                    <a:srgbClr val="58585A"/>
                  </a:solidFill>
                  <a:latin typeface="Arial Narrow" pitchFamily="34" charset="0"/>
                </a:rPr>
                <a:t>Tonja Cruse</a:t>
              </a:r>
            </a:p>
          </p:txBody>
        </p:sp>
        <p:sp>
          <p:nvSpPr>
            <p:cNvPr id="65" name="Text Box 481"/>
            <p:cNvSpPr txBox="1">
              <a:spLocks noChangeArrowheads="1"/>
            </p:cNvSpPr>
            <p:nvPr/>
          </p:nvSpPr>
          <p:spPr bwMode="auto">
            <a:xfrm>
              <a:off x="7177378" y="6169095"/>
              <a:ext cx="1596399" cy="222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ts val="1000"/>
                </a:lnSpc>
                <a:spcBef>
                  <a:spcPts val="0"/>
                </a:spcBef>
              </a:pPr>
              <a:r>
                <a:rPr kumimoji="1" lang="fr-CH" sz="1200" b="0" i="0" dirty="0" smtClean="0">
                  <a:solidFill>
                    <a:srgbClr val="58585A"/>
                  </a:solidFill>
                  <a:latin typeface="Arial Narrow" pitchFamily="34" charset="0"/>
                </a:rPr>
                <a:t>Alexandra Bakanova</a:t>
              </a:r>
            </a:p>
          </p:txBody>
        </p:sp>
        <p:sp>
          <p:nvSpPr>
            <p:cNvPr id="79" name="Text Box 470"/>
            <p:cNvSpPr txBox="1">
              <a:spLocks noChangeArrowheads="1"/>
            </p:cNvSpPr>
            <p:nvPr/>
          </p:nvSpPr>
          <p:spPr bwMode="auto">
            <a:xfrm>
              <a:off x="2991010" y="2146634"/>
              <a:ext cx="15841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bg-BG" sz="1800" dirty="0" smtClean="0">
                  <a:solidFill>
                    <a:srgbClr val="919295"/>
                  </a:solidFill>
                  <a:latin typeface="Arial Narrow" pitchFamily="34" charset="0"/>
                  <a:ea typeface="+mn-ea"/>
                  <a:cs typeface="Arial" pitchFamily="34" charset="0"/>
                </a:rPr>
                <a:t>Улпия Филипс</a:t>
              </a:r>
              <a:r>
                <a:rPr lang="it-IT" sz="1800" dirty="0" smtClean="0">
                  <a:solidFill>
                    <a:srgbClr val="919295"/>
                  </a:solidFill>
                  <a:latin typeface="Arial Narrow" pitchFamily="34" charset="0"/>
                  <a:ea typeface="+mn-ea"/>
                  <a:cs typeface="Arial" pitchFamily="34" charset="0"/>
                </a:rPr>
                <a:t/>
              </a:r>
              <a:br>
                <a:rPr lang="it-IT" sz="1800" dirty="0" smtClean="0">
                  <a:solidFill>
                    <a:srgbClr val="919295"/>
                  </a:solidFill>
                  <a:latin typeface="Arial Narrow" pitchFamily="34" charset="0"/>
                  <a:ea typeface="+mn-ea"/>
                  <a:cs typeface="Arial" pitchFamily="34" charset="0"/>
                </a:rPr>
              </a:br>
              <a:r>
                <a:rPr lang="it-IT" sz="1800" dirty="0" smtClean="0">
                  <a:solidFill>
                    <a:srgbClr val="919295"/>
                  </a:solidFill>
                  <a:latin typeface="Arial Narrow" pitchFamily="34" charset="0"/>
                  <a:ea typeface="+mn-ea"/>
                  <a:cs typeface="Arial" pitchFamily="34" charset="0"/>
                </a:rPr>
                <a:t>CDS Manager</a:t>
              </a:r>
              <a:endParaRPr lang="it-IT" sz="1800" dirty="0">
                <a:solidFill>
                  <a:srgbClr val="919295"/>
                </a:solidFill>
                <a:latin typeface="Arial Narrow" pitchFamily="34" charset="0"/>
                <a:ea typeface="+mn-ea"/>
                <a:cs typeface="Arial" pitchFamily="34" charset="0"/>
              </a:endParaRPr>
            </a:p>
          </p:txBody>
        </p:sp>
        <p:sp>
          <p:nvSpPr>
            <p:cNvPr id="80" name="Text Box 470"/>
            <p:cNvSpPr txBox="1">
              <a:spLocks noChangeArrowheads="1"/>
            </p:cNvSpPr>
            <p:nvPr/>
          </p:nvSpPr>
          <p:spPr bwMode="auto">
            <a:xfrm>
              <a:off x="5698367" y="2326055"/>
              <a:ext cx="19821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bg-BG" sz="1400" dirty="0" smtClean="0">
                  <a:solidFill>
                    <a:srgbClr val="919295"/>
                  </a:solidFill>
                  <a:latin typeface="Arial Narrow" pitchFamily="34" charset="0"/>
                  <a:ea typeface="+mn-ea"/>
                  <a:cs typeface="Arial" pitchFamily="34" charset="0"/>
                </a:rPr>
                <a:t>Координатор на </a:t>
              </a:r>
            </a:p>
            <a:p>
              <a:r>
                <a:rPr lang="bg-BG" sz="1400" dirty="0" smtClean="0">
                  <a:solidFill>
                    <a:srgbClr val="919295"/>
                  </a:solidFill>
                  <a:latin typeface="Arial Narrow" pitchFamily="34" charset="0"/>
                  <a:ea typeface="+mn-ea"/>
                  <a:cs typeface="Arial" pitchFamily="34" charset="0"/>
                </a:rPr>
                <a:t>Административната група</a:t>
              </a:r>
              <a:endParaRPr lang="it-IT" sz="1400" dirty="0">
                <a:solidFill>
                  <a:srgbClr val="919295"/>
                </a:solidFill>
                <a:latin typeface="Arial Narrow" pitchFamily="34" charset="0"/>
                <a:ea typeface="+mn-ea"/>
                <a:cs typeface="Arial" pitchFamily="34" charset="0"/>
              </a:endParaRPr>
            </a:p>
          </p:txBody>
        </p:sp>
        <p:pic>
          <p:nvPicPr>
            <p:cNvPr id="64" name="Picture 11" descr="S:\Photos\Staff Photos\2014\2014 Staff Portraits\SC120\Reto Pantellini\Reto Pantellini_DSC_4969a.JPG"/>
            <p:cNvPicPr>
              <a:picLocks noChangeArrowheads="1"/>
            </p:cNvPicPr>
            <p:nvPr/>
          </p:nvPicPr>
          <p:blipFill rotWithShape="1">
            <a:blip r:embed="rId4" cstate="email">
              <a:extLst>
                <a:ext uri="{28A0092B-C50C-407E-A947-70E740481C1C}">
                  <a14:useLocalDpi xmlns:a14="http://schemas.microsoft.com/office/drawing/2010/main"/>
                </a:ext>
              </a:extLst>
            </a:blip>
            <a:srcRect t="-330"/>
            <a:stretch/>
          </p:blipFill>
          <p:spPr bwMode="auto">
            <a:xfrm>
              <a:off x="400971" y="3733745"/>
              <a:ext cx="827511" cy="9144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S:\Photos\Staff Photos\2014\2014 Staff Portraits\SC120\Alexandra Bakanova\Alexandra Bakanova_DSC_4822_a.JPG"/>
            <p:cNvPicPr>
              <a:picLocks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91425" y="5199794"/>
              <a:ext cx="763326" cy="9144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3" descr="S:\Photos\Staff Photos\2014\2014 Staff Portraits\SC120\Catherine Nyffenegger\Catherine Nyffenegger_DSC_3853a.JPG"/>
            <p:cNvPicPr>
              <a:picLocks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762398" y="5079802"/>
              <a:ext cx="8192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S:\Photos\Staff Photos\2014\2014 Staff Portraits\SC120\Graham Reoch\Graham Reoch_DSC_5099a.JPG"/>
            <p:cNvPicPr>
              <a:picLocks noChangeArrowheads="1"/>
            </p:cNvPicPr>
            <p:nvPr/>
          </p:nvPicPr>
          <p:blipFill rotWithShape="1">
            <a:blip r:embed="rId7" cstate="email">
              <a:extLst>
                <a:ext uri="{28A0092B-C50C-407E-A947-70E740481C1C}">
                  <a14:useLocalDpi xmlns:a14="http://schemas.microsoft.com/office/drawing/2010/main"/>
                </a:ext>
              </a:extLst>
            </a:blip>
            <a:srcRect t="-233"/>
            <a:stretch/>
          </p:blipFill>
          <p:spPr bwMode="auto">
            <a:xfrm>
              <a:off x="5833377" y="3734307"/>
              <a:ext cx="827512" cy="9144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7" descr="S:\Photos\Staff Photos\2014\2014 Staff Portraits\SC120\Inger Jaray\Inger Jaray_DSC_4954_a.JPG"/>
            <p:cNvPicPr>
              <a:picLocks noChangeArrowheads="1"/>
            </p:cNvPicPr>
            <p:nvPr/>
          </p:nvPicPr>
          <p:blipFill rotWithShape="1">
            <a:blip r:embed="rId8" cstate="email">
              <a:extLst>
                <a:ext uri="{28A0092B-C50C-407E-A947-70E740481C1C}">
                  <a14:useLocalDpi xmlns:a14="http://schemas.microsoft.com/office/drawing/2010/main"/>
                </a:ext>
              </a:extLst>
            </a:blip>
            <a:srcRect b="-136"/>
            <a:stretch/>
          </p:blipFill>
          <p:spPr bwMode="auto">
            <a:xfrm>
              <a:off x="4462518" y="3732644"/>
              <a:ext cx="8316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S:\Photos\Staff Photos\2014\2014 Staff Portraits\SC120\Kathrin Persiano Vesterberg\Kathrin Persiano_DSC_5007a.JPG"/>
            <p:cNvPicPr>
              <a:picLocks noChangeArrowheads="1"/>
            </p:cNvPicPr>
            <p:nvPr/>
          </p:nvPicPr>
          <p:blipFill rotWithShape="1">
            <a:blip r:embed="rId9" cstate="email">
              <a:extLst>
                <a:ext uri="{28A0092B-C50C-407E-A947-70E740481C1C}">
                  <a14:useLocalDpi xmlns:a14="http://schemas.microsoft.com/office/drawing/2010/main"/>
                </a:ext>
              </a:extLst>
            </a:blip>
            <a:srcRect b="-309"/>
            <a:stretch/>
          </p:blipFill>
          <p:spPr bwMode="auto">
            <a:xfrm>
              <a:off x="400971" y="5079802"/>
              <a:ext cx="827511" cy="9144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9" descr="S:\Photos\Staff Photos\2014\2014 Staff Portraits\SC120\Natalia Anisimova-Krucker\Natalia Anisimova-Krucker_DSC_4919_a.JPG"/>
            <p:cNvPicPr>
              <a:picLocks noChangeArrowheads="1"/>
            </p:cNvPicPr>
            <p:nvPr/>
          </p:nvPicPr>
          <p:blipFill rotWithShape="1">
            <a:blip r:embed="rId10" cstate="email">
              <a:extLst>
                <a:ext uri="{28A0092B-C50C-407E-A947-70E740481C1C}">
                  <a14:useLocalDpi xmlns:a14="http://schemas.microsoft.com/office/drawing/2010/main"/>
                </a:ext>
              </a:extLst>
            </a:blip>
            <a:srcRect t="-531"/>
            <a:stretch/>
          </p:blipFill>
          <p:spPr bwMode="auto">
            <a:xfrm>
              <a:off x="8049965" y="3738274"/>
              <a:ext cx="767301" cy="9144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p:cNvPicPr>
              <a:picLocks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3110679" y="3740718"/>
              <a:ext cx="823374" cy="9144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 descr="S:\Photos\Staff Photos\2014\2014 Staff Portraits\SC120\Silvia Siegrist\Silvia Siegrist_DSC_5169a.JPG"/>
            <p:cNvPicPr>
              <a:picLocks noChangeArrowheads="1"/>
            </p:cNvPicPr>
            <p:nvPr/>
          </p:nvPicPr>
          <p:blipFill rotWithShape="1">
            <a:blip r:embed="rId12" cstate="email">
              <a:extLst>
                <a:ext uri="{28A0092B-C50C-407E-A947-70E740481C1C}">
                  <a14:useLocalDpi xmlns:a14="http://schemas.microsoft.com/office/drawing/2010/main"/>
                </a:ext>
              </a:extLst>
            </a:blip>
            <a:srcRect t="-1098"/>
            <a:stretch/>
          </p:blipFill>
          <p:spPr bwMode="auto">
            <a:xfrm>
              <a:off x="4859199" y="2167103"/>
              <a:ext cx="831649" cy="9144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3" descr="S:\Photos\Staff Photos\2014\2014 Staff Portraits\SC120\Stephanie Theobald\Stephanie Theobald_DSC_5129a.JPG"/>
            <p:cNvPicPr>
              <a:picLocks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124914" y="3742267"/>
              <a:ext cx="759279" cy="9144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4" descr="S:\Photos\Staff Photos\2014\2014 Staff Portraits\SC120\Tonja Cruse\Tonja Cruse_DSC_4879a.JPG"/>
            <p:cNvPicPr>
              <a:picLocks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833376" y="5079721"/>
              <a:ext cx="827513" cy="91440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5" descr="S:\Photos\Staff Photos\2014\2014 Staff Portraits\SC120\Ulpia Phillips\Ulpia Phillips_DSC_5199a.JP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2108003" y="1996744"/>
              <a:ext cx="895264"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1762397" y="3739812"/>
              <a:ext cx="81923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3110679" y="5080159"/>
              <a:ext cx="82337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9870413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750"/>
                                        <p:tgtEl>
                                          <p:spTgt spid="66"/>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bg-BG" dirty="0" smtClean="0"/>
              <a:t>Шрифтовете на Ротари</a:t>
            </a:r>
            <a:endParaRPr lang="en-US" dirty="0"/>
          </a:p>
        </p:txBody>
      </p:sp>
      <p:sp>
        <p:nvSpPr>
          <p:cNvPr id="6" name="Title 1"/>
          <p:cNvSpPr>
            <a:spLocks noGrp="1"/>
          </p:cNvSpPr>
          <p:nvPr>
            <p:ph type="title"/>
          </p:nvPr>
        </p:nvSpPr>
        <p:spPr>
          <a:xfrm>
            <a:off x="381000" y="457200"/>
            <a:ext cx="8763000" cy="533400"/>
          </a:xfrm>
        </p:spPr>
        <p:txBody>
          <a:bodyPr/>
          <a:lstStyle/>
          <a:p>
            <a:r>
              <a:rPr lang="bg-BG" dirty="0" smtClean="0"/>
              <a:t>НАШАТА НОВА ВИЗУАЛНА ИНДЕНТИЧНОСТ</a:t>
            </a: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856" y="2209800"/>
            <a:ext cx="8660675" cy="3108960"/>
          </a:xfrm>
          <a:prstGeom prst="rect">
            <a:avLst/>
          </a:prstGeom>
          <a:ln w="19050">
            <a:solidFill>
              <a:schemeClr val="tx1"/>
            </a:solidFill>
          </a:ln>
        </p:spPr>
      </p:pic>
    </p:spTree>
    <p:extLst>
      <p:ext uri="{BB962C8B-B14F-4D97-AF65-F5344CB8AC3E}">
        <p14:creationId xmlns:p14="http://schemas.microsoft.com/office/powerpoint/2010/main" val="220778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219201"/>
            <a:ext cx="9036496" cy="685799"/>
          </a:xfrm>
        </p:spPr>
        <p:txBody>
          <a:bodyPr/>
          <a:lstStyle/>
          <a:p>
            <a:r>
              <a:rPr lang="bg-BG" dirty="0" smtClean="0"/>
              <a:t>Ръководство за гласова и визуална индентичност</a:t>
            </a:r>
            <a:endParaRPr lang="en-US" dirty="0"/>
          </a:p>
        </p:txBody>
      </p:sp>
      <p:sp>
        <p:nvSpPr>
          <p:cNvPr id="6" name="Title 1"/>
          <p:cNvSpPr>
            <a:spLocks noGrp="1"/>
          </p:cNvSpPr>
          <p:nvPr>
            <p:ph type="title"/>
          </p:nvPr>
        </p:nvSpPr>
        <p:spPr>
          <a:xfrm>
            <a:off x="381000" y="457200"/>
            <a:ext cx="8763000" cy="533400"/>
          </a:xfrm>
        </p:spPr>
        <p:txBody>
          <a:bodyPr/>
          <a:lstStyle/>
          <a:p>
            <a:r>
              <a:rPr lang="bg-BG" dirty="0" smtClean="0"/>
              <a:t>НАШАТА НОВА ВИЗУАЛНА ИНДЕНТИЧНОСТ</a:t>
            </a:r>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399" y="1905000"/>
            <a:ext cx="5566943" cy="420624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79675" y="5778325"/>
            <a:ext cx="1676400" cy="461665"/>
          </a:xfrm>
          <a:prstGeom prst="rect">
            <a:avLst/>
          </a:prstGeom>
          <a:noFill/>
        </p:spPr>
        <p:txBody>
          <a:bodyPr wrap="square" rtlCol="0">
            <a:spAutoFit/>
          </a:bodyPr>
          <a:lstStyle/>
          <a:p>
            <a:r>
              <a:rPr lang="de-CH" b="1" smtClean="0">
                <a:latin typeface="Arial Narrow" pitchFamily="34" charset="0"/>
              </a:rPr>
              <a:t>547-EN</a:t>
            </a:r>
            <a:endParaRPr lang="en-US" b="1">
              <a:latin typeface="Arial Narrow" pitchFamily="34" charset="0"/>
            </a:endParaRPr>
          </a:p>
        </p:txBody>
      </p:sp>
    </p:spTree>
    <p:extLst>
      <p:ext uri="{BB962C8B-B14F-4D97-AF65-F5344CB8AC3E}">
        <p14:creationId xmlns:p14="http://schemas.microsoft.com/office/powerpoint/2010/main" val="85828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1"/>
            <a:ext cx="9144000" cy="685799"/>
          </a:xfrm>
        </p:spPr>
        <p:txBody>
          <a:bodyPr/>
          <a:lstStyle/>
          <a:p>
            <a:r>
              <a:rPr lang="ru-RU" dirty="0" smtClean="0"/>
              <a:t>Ръководство </a:t>
            </a:r>
            <a:r>
              <a:rPr lang="ru-RU" dirty="0"/>
              <a:t>за гласова и визуална индентичност</a:t>
            </a:r>
            <a:endParaRPr lang="ru-RU" dirty="0"/>
          </a:p>
        </p:txBody>
      </p:sp>
      <p:sp>
        <p:nvSpPr>
          <p:cNvPr id="6" name="Title 1"/>
          <p:cNvSpPr>
            <a:spLocks noGrp="1"/>
          </p:cNvSpPr>
          <p:nvPr>
            <p:ph type="title"/>
          </p:nvPr>
        </p:nvSpPr>
        <p:spPr>
          <a:xfrm>
            <a:off x="381000" y="457200"/>
            <a:ext cx="8763000" cy="533400"/>
          </a:xfrm>
        </p:spPr>
        <p:txBody>
          <a:bodyPr/>
          <a:lstStyle/>
          <a:p>
            <a:r>
              <a:rPr lang="bg-BG" dirty="0"/>
              <a:t>НАШАТА НОВА ВИЗУАЛНА ИНДЕНТИЧНОСТ</a:t>
            </a: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664" y="1844824"/>
            <a:ext cx="6010590" cy="4152051"/>
          </a:xfrm>
          <a:prstGeom prst="rect">
            <a:avLst/>
          </a:prstGeom>
          <a:noFill/>
          <a:ln w="38100">
            <a:solidFill>
              <a:schemeClr val="tx1"/>
            </a:solidFill>
          </a:ln>
          <a:effectLst/>
        </p:spPr>
      </p:pic>
      <p:sp>
        <p:nvSpPr>
          <p:cNvPr id="7" name="Rounded Rectangle 6"/>
          <p:cNvSpPr/>
          <p:nvPr/>
        </p:nvSpPr>
        <p:spPr>
          <a:xfrm>
            <a:off x="4443975" y="2710890"/>
            <a:ext cx="548640" cy="137160"/>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1B5C"/>
              </a:solidFill>
            </a:endParaRPr>
          </a:p>
        </p:txBody>
      </p:sp>
      <p:sp>
        <p:nvSpPr>
          <p:cNvPr id="9" name="Rounded Rectangle 8"/>
          <p:cNvSpPr/>
          <p:nvPr/>
        </p:nvSpPr>
        <p:spPr>
          <a:xfrm>
            <a:off x="4731023" y="1907552"/>
            <a:ext cx="523882" cy="228600"/>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4441107" y="2449242"/>
            <a:ext cx="731520" cy="146304"/>
          </a:xfrm>
          <a:prstGeom prst="roundRect">
            <a:avLst/>
          </a:prstGeom>
          <a:noFill/>
          <a:ln w="38100">
            <a:solidFill>
              <a:srgbClr val="D91B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7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НАШАТА НОВА ВИЗУАЛНА ИНДЕНТИЧНОСТ</a:t>
            </a:r>
            <a:endParaRPr lang="en-US" dirty="0"/>
          </a:p>
        </p:txBody>
      </p:sp>
      <p:sp>
        <p:nvSpPr>
          <p:cNvPr id="3" name="Content Placeholder 2"/>
          <p:cNvSpPr>
            <a:spLocks noGrp="1"/>
          </p:cNvSpPr>
          <p:nvPr>
            <p:ph idx="1"/>
          </p:nvPr>
        </p:nvSpPr>
        <p:spPr/>
        <p:txBody>
          <a:bodyPr/>
          <a:lstStyle/>
          <a:p>
            <a:r>
              <a:rPr lang="bg-BG" dirty="0" smtClean="0"/>
              <a:t>БРАНД ЦЕНТЪР</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905000"/>
            <a:ext cx="5998801" cy="4206240"/>
          </a:xfrm>
          <a:prstGeom prst="rect">
            <a:avLst/>
          </a:prstGeom>
        </p:spPr>
      </p:pic>
    </p:spTree>
    <p:extLst>
      <p:ext uri="{BB962C8B-B14F-4D97-AF65-F5344CB8AC3E}">
        <p14:creationId xmlns:p14="http://schemas.microsoft.com/office/powerpoint/2010/main" val="24565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2046058"/>
            <a:ext cx="6785400" cy="3862903"/>
          </a:xfrm>
          <a:prstGeom prst="rect">
            <a:avLst/>
          </a:prstGeom>
          <a:ln w="28575">
            <a:solidFill>
              <a:schemeClr val="tx1"/>
            </a:solidFill>
          </a:ln>
        </p:spPr>
      </p:pic>
      <p:sp>
        <p:nvSpPr>
          <p:cNvPr id="2" name="Title 1"/>
          <p:cNvSpPr>
            <a:spLocks noGrp="1"/>
          </p:cNvSpPr>
          <p:nvPr>
            <p:ph type="title"/>
          </p:nvPr>
        </p:nvSpPr>
        <p:spPr/>
        <p:txBody>
          <a:bodyPr/>
          <a:lstStyle/>
          <a:p>
            <a:r>
              <a:rPr lang="bg-BG" dirty="0" smtClean="0"/>
              <a:t>НАШАТА НОВА ВИЗУАЛНА ИНДЕНТИЧНОСТ</a:t>
            </a:r>
            <a:endParaRPr lang="en-US" dirty="0"/>
          </a:p>
        </p:txBody>
      </p:sp>
      <p:sp>
        <p:nvSpPr>
          <p:cNvPr id="3" name="Content Placeholder 2"/>
          <p:cNvSpPr>
            <a:spLocks noGrp="1"/>
          </p:cNvSpPr>
          <p:nvPr>
            <p:ph idx="1"/>
          </p:nvPr>
        </p:nvSpPr>
        <p:spPr/>
        <p:txBody>
          <a:bodyPr/>
          <a:lstStyle/>
          <a:p>
            <a:r>
              <a:rPr lang="bg-BG" dirty="0" smtClean="0"/>
              <a:t>БРАНД ЦЕНТЪР</a:t>
            </a:r>
            <a:endParaRPr lang="en-US" dirty="0"/>
          </a:p>
        </p:txBody>
      </p:sp>
    </p:spTree>
    <p:extLst>
      <p:ext uri="{BB962C8B-B14F-4D97-AF65-F5344CB8AC3E}">
        <p14:creationId xmlns:p14="http://schemas.microsoft.com/office/powerpoint/2010/main" val="6033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НАШАТА НОВА ВИЗУАЛНА ИНДЕНТИЧНОСТ</a:t>
            </a:r>
            <a:endParaRPr lang="en-US" dirty="0"/>
          </a:p>
        </p:txBody>
      </p:sp>
      <p:sp>
        <p:nvSpPr>
          <p:cNvPr id="3" name="Content Placeholder 2"/>
          <p:cNvSpPr>
            <a:spLocks noGrp="1"/>
          </p:cNvSpPr>
          <p:nvPr>
            <p:ph idx="1"/>
          </p:nvPr>
        </p:nvSpPr>
        <p:spPr/>
        <p:txBody>
          <a:bodyPr/>
          <a:lstStyle/>
          <a:p>
            <a:r>
              <a:rPr lang="bg-BG" dirty="0" smtClean="0"/>
              <a:t>Как да се използват ротарианските марки</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497" y="2286000"/>
            <a:ext cx="3116284" cy="3116284"/>
          </a:xfrm>
          <a:prstGeom prst="rect">
            <a:avLst/>
          </a:prstGeom>
        </p:spPr>
      </p:pic>
      <p:sp>
        <p:nvSpPr>
          <p:cNvPr id="7" name="TextBox 6"/>
          <p:cNvSpPr txBox="1"/>
          <p:nvPr/>
        </p:nvSpPr>
        <p:spPr>
          <a:xfrm>
            <a:off x="3944004" y="2724672"/>
            <a:ext cx="5105400" cy="2985433"/>
          </a:xfrm>
          <a:prstGeom prst="rect">
            <a:avLst/>
          </a:prstGeom>
          <a:noFill/>
        </p:spPr>
        <p:txBody>
          <a:bodyPr wrap="square" rtlCol="0">
            <a:spAutoFit/>
          </a:bodyPr>
          <a:lstStyle/>
          <a:p>
            <a:pPr>
              <a:spcAft>
                <a:spcPts val="2400"/>
              </a:spcAft>
            </a:pPr>
            <a:r>
              <a:rPr lang="bg-BG" sz="2600" b="1" dirty="0" smtClean="0">
                <a:latin typeface="Georgia" pitchFamily="18" charset="0"/>
              </a:rPr>
              <a:t>Моля следвайте указанията</a:t>
            </a:r>
            <a:endParaRPr lang="de-CH" sz="2600" b="1" dirty="0" smtClean="0">
              <a:latin typeface="Georgia" pitchFamily="18" charset="0"/>
            </a:endParaRPr>
          </a:p>
          <a:p>
            <a:pPr marL="463550" indent="-463550">
              <a:spcAft>
                <a:spcPts val="2400"/>
              </a:spcAft>
              <a:buFont typeface="Wingdings" pitchFamily="2" charset="2"/>
              <a:buChar char="Ø"/>
            </a:pPr>
            <a:r>
              <a:rPr lang="bg-BG" b="1" dirty="0" smtClean="0">
                <a:latin typeface="Georgia" pitchFamily="18" charset="0"/>
              </a:rPr>
              <a:t>Използвайте правилното лого</a:t>
            </a:r>
            <a:endParaRPr lang="de-CH" b="1" dirty="0" smtClean="0">
              <a:latin typeface="Georgia" pitchFamily="18" charset="0"/>
            </a:endParaRPr>
          </a:p>
          <a:p>
            <a:pPr marL="463550" indent="-463550">
              <a:spcAft>
                <a:spcPts val="2400"/>
              </a:spcAft>
              <a:buFont typeface="Wingdings" pitchFamily="2" charset="2"/>
              <a:buChar char="Ø"/>
            </a:pPr>
            <a:r>
              <a:rPr lang="bg-BG" b="1" dirty="0" smtClean="0">
                <a:latin typeface="Georgia" pitchFamily="18" charset="0"/>
              </a:rPr>
              <a:t>Винаги посочвайте името на вашия клуб или проект</a:t>
            </a:r>
            <a:endParaRPr lang="en-US" b="1" dirty="0">
              <a:latin typeface="Georgia" pitchFamily="18" charset="0"/>
            </a:endParaRPr>
          </a:p>
        </p:txBody>
      </p:sp>
    </p:spTree>
    <p:extLst>
      <p:ext uri="{BB962C8B-B14F-4D97-AF65-F5344CB8AC3E}">
        <p14:creationId xmlns:p14="http://schemas.microsoft.com/office/powerpoint/2010/main" val="196340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НАШАТА НОВА ВИЗУАЛНА ИНДЕНТИЧНОСТ</a:t>
            </a:r>
            <a:endParaRPr lang="en-US" dirty="0"/>
          </a:p>
        </p:txBody>
      </p:sp>
      <p:sp>
        <p:nvSpPr>
          <p:cNvPr id="3" name="Content Placeholder 2"/>
          <p:cNvSpPr>
            <a:spLocks noGrp="1"/>
          </p:cNvSpPr>
          <p:nvPr>
            <p:ph idx="1"/>
          </p:nvPr>
        </p:nvSpPr>
        <p:spPr/>
        <p:txBody>
          <a:bodyPr/>
          <a:lstStyle/>
          <a:p>
            <a:r>
              <a:rPr lang="bg-BG" dirty="0" smtClean="0"/>
              <a:t>Въпроси </a:t>
            </a:r>
            <a:r>
              <a:rPr lang="en-US" dirty="0" smtClean="0"/>
              <a:t>?</a:t>
            </a:r>
            <a:endParaRPr lang="en-US" dirty="0"/>
          </a:p>
        </p:txBody>
      </p:sp>
      <p:sp>
        <p:nvSpPr>
          <p:cNvPr id="7" name="TextBox 6"/>
          <p:cNvSpPr txBox="1"/>
          <p:nvPr/>
        </p:nvSpPr>
        <p:spPr>
          <a:xfrm>
            <a:off x="745856" y="2131328"/>
            <a:ext cx="5698352" cy="830997"/>
          </a:xfrm>
          <a:prstGeom prst="rect">
            <a:avLst/>
          </a:prstGeom>
          <a:noFill/>
        </p:spPr>
        <p:txBody>
          <a:bodyPr wrap="square" rtlCol="0">
            <a:spAutoFit/>
          </a:bodyPr>
          <a:lstStyle/>
          <a:p>
            <a:pPr marL="463550" indent="-463550">
              <a:spcAft>
                <a:spcPts val="2400"/>
              </a:spcAft>
              <a:buFont typeface="Wingdings" pitchFamily="2" charset="2"/>
              <a:buChar char="Ø"/>
            </a:pPr>
            <a:r>
              <a:rPr lang="bg-BG" b="1" dirty="0" smtClean="0">
                <a:latin typeface="Georgia" pitchFamily="18" charset="0"/>
              </a:rPr>
              <a:t>Цветове или шрифтове </a:t>
            </a:r>
            <a:r>
              <a:rPr lang="de-CH" b="1" dirty="0" smtClean="0">
                <a:latin typeface="Georgia" pitchFamily="18" charset="0"/>
              </a:rPr>
              <a:t>: </a:t>
            </a:r>
            <a:r>
              <a:rPr lang="de-CH" b="1" dirty="0" smtClean="0">
                <a:latin typeface="Georgia" pitchFamily="18" charset="0"/>
              </a:rPr>
              <a:t/>
            </a:r>
            <a:br>
              <a:rPr lang="de-CH" b="1" dirty="0" smtClean="0">
                <a:latin typeface="Georgia" pitchFamily="18" charset="0"/>
              </a:rPr>
            </a:br>
            <a:endParaRPr lang="en-US" b="1" dirty="0">
              <a:solidFill>
                <a:schemeClr val="tx2"/>
              </a:solidFill>
              <a:latin typeface="Georgia" pitchFamily="18" charset="0"/>
            </a:endParaRPr>
          </a:p>
        </p:txBody>
      </p:sp>
      <p:sp>
        <p:nvSpPr>
          <p:cNvPr id="5" name="TextBox 4"/>
          <p:cNvSpPr txBox="1"/>
          <p:nvPr/>
        </p:nvSpPr>
        <p:spPr>
          <a:xfrm>
            <a:off x="1279478" y="2731492"/>
            <a:ext cx="3500672" cy="461665"/>
          </a:xfrm>
          <a:prstGeom prst="rect">
            <a:avLst/>
          </a:prstGeom>
          <a:noFill/>
        </p:spPr>
        <p:txBody>
          <a:bodyPr wrap="square" rtlCol="0">
            <a:spAutoFit/>
          </a:bodyPr>
          <a:lstStyle/>
          <a:p>
            <a:pPr>
              <a:spcAft>
                <a:spcPts val="2400"/>
              </a:spcAft>
            </a:pPr>
            <a:r>
              <a:rPr lang="de-CH" b="1" smtClean="0">
                <a:solidFill>
                  <a:schemeClr val="tx2"/>
                </a:solidFill>
                <a:latin typeface="Georgia" pitchFamily="18" charset="0"/>
              </a:rPr>
              <a:t>graphics@rotary.org</a:t>
            </a:r>
          </a:p>
        </p:txBody>
      </p:sp>
      <p:sp>
        <p:nvSpPr>
          <p:cNvPr id="6" name="TextBox 5"/>
          <p:cNvSpPr txBox="1"/>
          <p:nvPr/>
        </p:nvSpPr>
        <p:spPr>
          <a:xfrm>
            <a:off x="722634" y="3764396"/>
            <a:ext cx="7233742" cy="1200329"/>
          </a:xfrm>
          <a:prstGeom prst="rect">
            <a:avLst/>
          </a:prstGeom>
          <a:noFill/>
        </p:spPr>
        <p:txBody>
          <a:bodyPr wrap="square" rtlCol="0">
            <a:spAutoFit/>
          </a:bodyPr>
          <a:lstStyle/>
          <a:p>
            <a:pPr marL="463550" indent="-463550">
              <a:spcAft>
                <a:spcPts val="2400"/>
              </a:spcAft>
              <a:buFont typeface="Wingdings" pitchFamily="2" charset="2"/>
              <a:buChar char="Ø"/>
            </a:pPr>
            <a:r>
              <a:rPr lang="bg-BG" b="1" dirty="0" smtClean="0">
                <a:latin typeface="Georgia" pitchFamily="18" charset="0"/>
              </a:rPr>
              <a:t>Използване на марките с цел набиране на средства</a:t>
            </a:r>
            <a:r>
              <a:rPr lang="de-CH" b="1" dirty="0" smtClean="0">
                <a:latin typeface="Georgia" pitchFamily="18" charset="0"/>
              </a:rPr>
              <a:t>:</a:t>
            </a:r>
            <a:r>
              <a:rPr lang="de-CH" b="1" dirty="0" smtClean="0">
                <a:latin typeface="Georgia" pitchFamily="18" charset="0"/>
              </a:rPr>
              <a:t/>
            </a:r>
            <a:br>
              <a:rPr lang="de-CH" b="1" dirty="0" smtClean="0">
                <a:latin typeface="Georgia" pitchFamily="18" charset="0"/>
              </a:rPr>
            </a:br>
            <a:endParaRPr lang="en-US" b="1" dirty="0">
              <a:solidFill>
                <a:schemeClr val="tx2"/>
              </a:solidFill>
              <a:latin typeface="Georgia" pitchFamily="18" charset="0"/>
            </a:endParaRPr>
          </a:p>
        </p:txBody>
      </p:sp>
      <p:sp>
        <p:nvSpPr>
          <p:cNvPr id="8" name="TextBox 7"/>
          <p:cNvSpPr txBox="1"/>
          <p:nvPr/>
        </p:nvSpPr>
        <p:spPr>
          <a:xfrm>
            <a:off x="1216570" y="4724400"/>
            <a:ext cx="5638800" cy="461665"/>
          </a:xfrm>
          <a:prstGeom prst="rect">
            <a:avLst/>
          </a:prstGeom>
          <a:noFill/>
        </p:spPr>
        <p:txBody>
          <a:bodyPr wrap="square" rtlCol="0">
            <a:spAutoFit/>
          </a:bodyPr>
          <a:lstStyle/>
          <a:p>
            <a:pPr>
              <a:spcAft>
                <a:spcPts val="2400"/>
              </a:spcAft>
            </a:pPr>
            <a:r>
              <a:rPr lang="de-CH" b="1" smtClean="0">
                <a:solidFill>
                  <a:schemeClr val="tx2"/>
                </a:solidFill>
                <a:latin typeface="Georgia" pitchFamily="18" charset="0"/>
              </a:rPr>
              <a:t>rilicensingservices@rotary.org</a:t>
            </a:r>
            <a:endParaRPr lang="en-US" b="1">
              <a:solidFill>
                <a:schemeClr val="tx2"/>
              </a:solidFill>
              <a:latin typeface="Georgia" pitchFamily="18" charset="0"/>
            </a:endParaRPr>
          </a:p>
        </p:txBody>
      </p:sp>
    </p:spTree>
    <p:extLst>
      <p:ext uri="{BB962C8B-B14F-4D97-AF65-F5344CB8AC3E}">
        <p14:creationId xmlns:p14="http://schemas.microsoft.com/office/powerpoint/2010/main" val="96090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34367142crop.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268890" y="1704074"/>
            <a:ext cx="4819430" cy="2830795"/>
            <a:chOff x="268890" y="2107310"/>
            <a:chExt cx="4819430" cy="2830795"/>
          </a:xfrm>
        </p:grpSpPr>
        <p:sp>
          <p:nvSpPr>
            <p:cNvPr id="4" name="Title 3"/>
            <p:cNvSpPr txBox="1">
              <a:spLocks/>
            </p:cNvSpPr>
            <p:nvPr/>
          </p:nvSpPr>
          <p:spPr bwMode="auto">
            <a:xfrm>
              <a:off x="300420" y="2107310"/>
              <a:ext cx="47879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0070C0"/>
                  </a:solidFill>
                  <a:latin typeface="Arial Narrow" pitchFamily="34" charset="0"/>
                </a:rPr>
                <a:t>BE A</a:t>
              </a:r>
            </a:p>
          </p:txBody>
        </p:sp>
        <p:sp>
          <p:nvSpPr>
            <p:cNvPr id="7" name="Title 3"/>
            <p:cNvSpPr txBox="1">
              <a:spLocks/>
            </p:cNvSpPr>
            <p:nvPr/>
          </p:nvSpPr>
          <p:spPr bwMode="auto">
            <a:xfrm>
              <a:off x="279400" y="2542798"/>
              <a:ext cx="47879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8000" b="1" dirty="0" smtClean="0">
                  <a:solidFill>
                    <a:schemeClr val="tx2"/>
                  </a:solidFill>
                  <a:latin typeface="Arial Narrow" pitchFamily="34" charset="0"/>
                </a:rPr>
                <a:t>ROTARY</a:t>
              </a:r>
              <a:endParaRPr lang="en-US" sz="9600" b="1" dirty="0" smtClean="0">
                <a:solidFill>
                  <a:schemeClr val="tx2"/>
                </a:solidFill>
                <a:latin typeface="Arial Narrow" pitchFamily="34" charset="0"/>
              </a:endParaRPr>
            </a:p>
          </p:txBody>
        </p:sp>
        <p:sp>
          <p:nvSpPr>
            <p:cNvPr id="8" name="Title 3"/>
            <p:cNvSpPr txBox="1">
              <a:spLocks/>
            </p:cNvSpPr>
            <p:nvPr/>
          </p:nvSpPr>
          <p:spPr bwMode="auto">
            <a:xfrm>
              <a:off x="268890" y="3468080"/>
              <a:ext cx="47879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b="1">
                  <a:solidFill>
                    <a:srgbClr val="0070C0"/>
                  </a:solidFill>
                  <a:latin typeface="Arial Narrow" pitchFamily="34" charset="0"/>
                </a:rPr>
                <a:t>CHAMPION</a:t>
              </a:r>
            </a:p>
          </p:txBody>
        </p:sp>
      </p:grpSp>
      <p:sp>
        <p:nvSpPr>
          <p:cNvPr id="10" name="Rectangle 9"/>
          <p:cNvSpPr/>
          <p:nvPr/>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457200"/>
            <a:ext cx="8763000" cy="533400"/>
          </a:xfrm>
        </p:spPr>
        <p:txBody>
          <a:bodyPr/>
          <a:lstStyle/>
          <a:p>
            <a:endParaRPr lang="en-US" sz="2000" b="1" dirty="0"/>
          </a:p>
        </p:txBody>
      </p:sp>
    </p:spTree>
    <p:extLst>
      <p:ext uri="{BB962C8B-B14F-4D97-AF65-F5344CB8AC3E}">
        <p14:creationId xmlns:p14="http://schemas.microsoft.com/office/powerpoint/2010/main" val="341822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hotos\End Polio Now RY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1147332"/>
            <a:ext cx="7560840" cy="504726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bg-BG" dirty="0" smtClean="0"/>
              <a:t>СЕМИНАР ЗА ОБУЧЕНИЕ НА ЕЛЕКТ ПРЕЗИДЕНТИ</a:t>
            </a:r>
            <a:r>
              <a:rPr lang="de-CH" dirty="0" smtClean="0"/>
              <a:t> </a:t>
            </a:r>
            <a:r>
              <a:rPr lang="de-CH" dirty="0" smtClean="0"/>
              <a:t>2014</a:t>
            </a:r>
            <a:endParaRPr lang="en-US" dirty="0"/>
          </a:p>
        </p:txBody>
      </p:sp>
      <p:sp>
        <p:nvSpPr>
          <p:cNvPr id="4" name="Content Placeholder 3"/>
          <p:cNvSpPr>
            <a:spLocks noGrp="1"/>
          </p:cNvSpPr>
          <p:nvPr>
            <p:ph idx="10"/>
          </p:nvPr>
        </p:nvSpPr>
        <p:spPr>
          <a:xfrm>
            <a:off x="914400" y="2133600"/>
            <a:ext cx="7772400" cy="3276600"/>
          </a:xfrm>
        </p:spPr>
        <p:txBody>
          <a:bodyPr/>
          <a:lstStyle/>
          <a:p>
            <a:pPr marL="52387" indent="0" algn="ctr">
              <a:spcBef>
                <a:spcPts val="600"/>
              </a:spcBef>
              <a:spcAft>
                <a:spcPts val="600"/>
              </a:spcAft>
              <a:buNone/>
            </a:pPr>
            <a:endParaRPr lang="en-GB" sz="4800" dirty="0" smtClean="0">
              <a:solidFill>
                <a:srgbClr val="D91B5C"/>
              </a:solidFill>
            </a:endParaRPr>
          </a:p>
          <a:p>
            <a:pPr marL="52387" indent="0" algn="ctr">
              <a:spcBef>
                <a:spcPts val="600"/>
              </a:spcBef>
              <a:spcAft>
                <a:spcPts val="600"/>
              </a:spcAft>
              <a:buNone/>
            </a:pPr>
            <a:r>
              <a:rPr lang="bg-BG" sz="4800" dirty="0" smtClean="0">
                <a:solidFill>
                  <a:srgbClr val="D91B5C"/>
                </a:solidFill>
              </a:rPr>
              <a:t>Благодаря </a:t>
            </a:r>
            <a:endParaRPr lang="en-GB" sz="4800" dirty="0" smtClean="0">
              <a:solidFill>
                <a:srgbClr val="D91B5C"/>
              </a:solidFill>
            </a:endParaRPr>
          </a:p>
          <a:p>
            <a:pPr marL="52387" indent="0" algn="ctr">
              <a:spcBef>
                <a:spcPts val="600"/>
              </a:spcBef>
              <a:spcAft>
                <a:spcPts val="600"/>
              </a:spcAft>
              <a:buNone/>
            </a:pPr>
            <a:endParaRPr lang="en-US" sz="4800" dirty="0">
              <a:solidFill>
                <a:srgbClr val="D91B5C"/>
              </a:solidFill>
            </a:endParaRPr>
          </a:p>
        </p:txBody>
      </p:sp>
    </p:spTree>
    <p:extLst>
      <p:ext uri="{BB962C8B-B14F-4D97-AF65-F5344CB8AC3E}">
        <p14:creationId xmlns:p14="http://schemas.microsoft.com/office/powerpoint/2010/main" val="60188671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87624" y="2032864"/>
            <a:ext cx="7499176" cy="1508105"/>
          </a:xfrm>
          <a:prstGeom prst="rect">
            <a:avLst/>
          </a:prstGeom>
        </p:spPr>
        <p:txBody>
          <a:bodyPr wrap="square">
            <a:spAutoFit/>
          </a:bodyPr>
          <a:lstStyle/>
          <a:p>
            <a:pPr marL="573088" lvl="1" indent="-457200">
              <a:spcBef>
                <a:spcPts val="1200"/>
              </a:spcBef>
              <a:buClr>
                <a:srgbClr val="58585A"/>
              </a:buClr>
              <a:buSzPct val="120000"/>
              <a:buFont typeface="Arial" pitchFamily="34" charset="0"/>
              <a:buChar char="•"/>
            </a:pPr>
            <a:r>
              <a:rPr lang="bg-BG" dirty="0" smtClean="0">
                <a:solidFill>
                  <a:srgbClr val="675D58"/>
                </a:solidFill>
                <a:latin typeface="Georgia" pitchFamily="18" charset="0"/>
              </a:rPr>
              <a:t>Обучение</a:t>
            </a:r>
            <a:endParaRPr lang="en-US" dirty="0">
              <a:solidFill>
                <a:srgbClr val="675D58"/>
              </a:solidFill>
              <a:latin typeface="Georgia" pitchFamily="18" charset="0"/>
            </a:endParaRPr>
          </a:p>
          <a:p>
            <a:pPr marL="573088" lvl="1" indent="-457200">
              <a:spcBef>
                <a:spcPts val="1200"/>
              </a:spcBef>
              <a:buClr>
                <a:srgbClr val="58585A"/>
              </a:buClr>
              <a:buSzPct val="120000"/>
              <a:buFont typeface="Arial" pitchFamily="34" charset="0"/>
              <a:buChar char="•"/>
            </a:pPr>
            <a:r>
              <a:rPr lang="bg-BG" dirty="0" smtClean="0">
                <a:solidFill>
                  <a:srgbClr val="675D58"/>
                </a:solidFill>
                <a:latin typeface="Georgia" pitchFamily="18" charset="0"/>
              </a:rPr>
              <a:t>Административни процедури</a:t>
            </a:r>
            <a:endParaRPr lang="en-US" dirty="0">
              <a:solidFill>
                <a:srgbClr val="675D58"/>
              </a:solidFill>
              <a:latin typeface="Georgia" pitchFamily="18" charset="0"/>
            </a:endParaRPr>
          </a:p>
          <a:p>
            <a:pPr marL="573088" lvl="1" indent="-457200">
              <a:spcBef>
                <a:spcPts val="1200"/>
              </a:spcBef>
              <a:buClr>
                <a:srgbClr val="58585A"/>
              </a:buClr>
              <a:buSzPct val="120000"/>
              <a:buFont typeface="Arial" pitchFamily="34" charset="0"/>
              <a:buChar char="•"/>
            </a:pPr>
            <a:r>
              <a:rPr lang="bg-BG" dirty="0" smtClean="0">
                <a:solidFill>
                  <a:srgbClr val="675D58"/>
                </a:solidFill>
                <a:latin typeface="Georgia" pitchFamily="18" charset="0"/>
              </a:rPr>
              <a:t>Политика на Борда и учередителни документи</a:t>
            </a:r>
            <a:endParaRPr lang="en-US" dirty="0">
              <a:solidFill>
                <a:srgbClr val="675D58"/>
              </a:solidFill>
              <a:latin typeface="Georgia" pitchFamily="18" charset="0"/>
            </a:endParaRPr>
          </a:p>
        </p:txBody>
      </p:sp>
      <p:pic>
        <p:nvPicPr>
          <p:cNvPr id="1026" name="Picture 2" descr="S:\SC120 (Club &amp; District Administration)\CLUBS\RC Brumath Strasbourg-Campagne, Bas-Rhin, France charter_Page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997247">
            <a:off x="3921677" y="4096512"/>
            <a:ext cx="3001681" cy="21213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p:nvPr/>
        </p:nvPicPr>
        <p:blipFill rotWithShape="1">
          <a:blip r:embed="rId4" cstate="email">
            <a:extLst>
              <a:ext uri="{28A0092B-C50C-407E-A947-70E740481C1C}">
                <a14:useLocalDpi xmlns:a14="http://schemas.microsoft.com/office/drawing/2010/main"/>
              </a:ext>
            </a:extLst>
          </a:blip>
          <a:srcRect/>
          <a:stretch/>
        </p:blipFill>
        <p:spPr bwMode="auto">
          <a:xfrm rot="434708">
            <a:off x="6942227" y="3947089"/>
            <a:ext cx="1654082" cy="2050089"/>
          </a:xfrm>
          <a:prstGeom prst="rect">
            <a:avLst/>
          </a:prstGeom>
          <a:ln w="19050">
            <a:solidFill>
              <a:schemeClr val="bg2">
                <a:lumMod val="25000"/>
              </a:schemeClr>
            </a:solid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ru-RU" dirty="0"/>
              <a:t>ПЕРСОНАЛ НА РОТАРИ,КОЙТО ВИ ОБСЛУЖВА</a:t>
            </a:r>
            <a:endParaRPr lang="en-US" dirty="0"/>
          </a:p>
        </p:txBody>
      </p:sp>
      <p:sp>
        <p:nvSpPr>
          <p:cNvPr id="12" name="Content Placeholder 2"/>
          <p:cNvSpPr txBox="1">
            <a:spLocks/>
          </p:cNvSpPr>
          <p:nvPr/>
        </p:nvSpPr>
        <p:spPr>
          <a:xfrm>
            <a:off x="457200" y="1326932"/>
            <a:ext cx="8534400" cy="609600"/>
          </a:xfrm>
          <a:prstGeom prst="rect">
            <a:avLst/>
          </a:prstGeom>
        </p:spPr>
        <p:txBody>
          <a:bodyPr lIns="0" tIns="0" rIns="0" bIns="0"/>
          <a:lstStyle/>
          <a:p>
            <a:pPr marL="115888" lvl="1" eaLnBrk="0" hangingPunct="0">
              <a:spcBef>
                <a:spcPts val="1200"/>
              </a:spcBef>
              <a:buClr>
                <a:srgbClr val="01B4E7"/>
              </a:buClr>
              <a:buSzPct val="120000"/>
              <a:buFont typeface="Arial" charset="0"/>
              <a:buNone/>
            </a:pPr>
            <a:r>
              <a:rPr lang="bg-BG" sz="3000" b="1" dirty="0" smtClean="0">
                <a:solidFill>
                  <a:srgbClr val="D91B5C"/>
                </a:solidFill>
                <a:latin typeface="Georgia" pitchFamily="18" charset="0"/>
                <a:cs typeface="Arial" charset="0"/>
              </a:rPr>
              <a:t>Подпомагане на клубове и дистрикти</a:t>
            </a:r>
            <a:endParaRPr lang="en-US" sz="3000" b="1" dirty="0">
              <a:solidFill>
                <a:srgbClr val="D91B5C"/>
              </a:solidFill>
              <a:latin typeface="Georgia" pitchFamily="18" charset="0"/>
            </a:endParaRPr>
          </a:p>
        </p:txBody>
      </p:sp>
      <p:pic>
        <p:nvPicPr>
          <p:cNvPr id="9" name="Content Placeholder 8"/>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bwMode="auto">
          <a:xfrm>
            <a:off x="1272523" y="3995305"/>
            <a:ext cx="2708474" cy="1878735"/>
          </a:xfrm>
          <a:prstGeom prst="rect">
            <a:avLst/>
          </a:prstGeom>
          <a:noFill/>
          <a:ln>
            <a:solidFill>
              <a:schemeClr val="accent6">
                <a:lumMod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810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 RI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0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1DB5087C-A81F-44BB-A2DA-C8B14DD52FDF}">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emplate>PowerPoint RICommunications_white</Template>
  <TotalTime>4142</TotalTime>
  <Words>7061</Words>
  <Application>Microsoft Office PowerPoint</Application>
  <PresentationFormat>On-screen Show (4:3)</PresentationFormat>
  <Paragraphs>937</Paragraphs>
  <Slides>88</Slides>
  <Notes>88</Notes>
  <HiddenSlides>0</HiddenSlides>
  <MMClips>0</MMClips>
  <ScaleCrop>false</ScaleCrop>
  <HeadingPairs>
    <vt:vector size="4" baseType="variant">
      <vt:variant>
        <vt:lpstr>Theme</vt:lpstr>
      </vt:variant>
      <vt:variant>
        <vt:i4>5</vt:i4>
      </vt:variant>
      <vt:variant>
        <vt:lpstr>Slide Titles</vt:lpstr>
      </vt:variant>
      <vt:variant>
        <vt:i4>88</vt:i4>
      </vt:variant>
    </vt:vector>
  </HeadingPairs>
  <TitlesOfParts>
    <vt:vector size="93" baseType="lpstr">
      <vt:lpstr>PowerPoint RICommunications_white</vt:lpstr>
      <vt:lpstr>Custom Design</vt:lpstr>
      <vt:lpstr>2_Custom Design</vt:lpstr>
      <vt:lpstr>10_Custom Design</vt:lpstr>
      <vt:lpstr>3_Custom Design</vt:lpstr>
      <vt:lpstr>PowerPoint Presentation</vt:lpstr>
      <vt:lpstr>СЕМИНАР ЗА ОБУЧЕНИЕ НА ЕЛЕКТ ПРЕЗИДЕНТИ  2014</vt:lpstr>
      <vt:lpstr>РЪКОВОДНА СТРУКТУРА НА РОТАРИ</vt:lpstr>
      <vt:lpstr>ПЕРСОНАЛ НА РОТАРИ,КОЙТО ВИ ОБСЛУЖВА</vt:lpstr>
      <vt:lpstr>ПЕРСОНАЛ НА РОТАРИ,КОЙТО ВИ ОБСЛУЖВА</vt:lpstr>
      <vt:lpstr>ПЕРСОНАЛ НА РОТАРИ,КОЙТО ВИ ОБСЛУЖВА</vt:lpstr>
      <vt:lpstr>ПЕРСОНАЛ НА РОТАРИ,КОЙТО ВИ ОБСЛУЖВА</vt:lpstr>
      <vt:lpstr>ПЕРСОНАЛ НА РОТАРИ,КОЙТО ВИ ОБСЛУЖВА</vt:lpstr>
      <vt:lpstr>ПЕРСОНАЛ НА РОТАРИ,КОЙТО ВИ ОБСЛУЖВА</vt:lpstr>
      <vt:lpstr>ПЕРСОНАЛ НА РОТАРИ,КОЙТО ВИ ОБСЛУЖВА</vt:lpstr>
      <vt:lpstr>ПЕРСОНАЛ НА РОТАРИ,КОЙТО ВИ ОБСЛУЖВА</vt:lpstr>
      <vt:lpstr>ПЕРСОНАЛ НА РОТАРИ,КОЙТО ВИ ОБСЛУЖВА</vt:lpstr>
      <vt:lpstr>ПЕРСОНАЛ НА РОТАРИ,КОЙТО ВИ ОБСЛУЖВА</vt:lpstr>
      <vt:lpstr>ПЕРСОНАЛ НА РОТАРИ,КОЙТО ВИ ОБСЛУЖВА</vt:lpstr>
      <vt:lpstr>ПЕРСОНАЛ НА РОТАРИ,КОЙТО ВИ ОБСЛУЖВА</vt:lpstr>
      <vt:lpstr>СЕМИНАР ЗА ОБУЧЕНИЕ НА ЕЛЕКТ ПРЕЗИДЕНТИ  2014</vt:lpstr>
      <vt:lpstr>НАШИЯТ НОВ УЕБСАЙТ  www.rotary.org</vt:lpstr>
      <vt:lpstr>НАШИЯТ НОВ УЕБСАЙТ  www.rotary.org</vt:lpstr>
      <vt:lpstr>НАШИЯТ НОВ УЕБСАЙТ  www.rotary.org</vt:lpstr>
      <vt:lpstr>НАШИЯТ НОВ УЕБСАЙТ  www.rotary.org</vt:lpstr>
      <vt:lpstr>НАШИЯТ НОВ УЕБСАЙТ  www.rotary.org</vt:lpstr>
      <vt:lpstr>МОЯТ  РОТАРИ – КАК ДА СЕ РЕГИСТРИРАМ ?</vt:lpstr>
      <vt:lpstr>МОЯТ РОТАРИ – КАК ДА СЕ РЕГИСТРИРАМ ?</vt:lpstr>
      <vt:lpstr>СЕМИНАР ЗА ОБУЧЕНИЕ НА ЕЛЕКТ ПРЕЗИДЕНТИ  2014</vt:lpstr>
      <vt:lpstr>МОЯТ РОТАРИ – НАЧАЛНА СТРАНИЦА</vt:lpstr>
      <vt:lpstr>МОЯТ РОТАРИ - ПРОФИЛ</vt:lpstr>
      <vt:lpstr>МОЯТ РОТАРИ – ПРЕДПРИЕМАНЕ НА ДЕЙСТВИЯ</vt:lpstr>
      <vt:lpstr>МОЯТ РОТАРИ – ПРЕДПРИЕМАНЕ НА ДЕЙСТВИЯ – ROTARY SHOWCASE</vt:lpstr>
      <vt:lpstr>МОЯТ РОТАРИ – ПРЕДПРИЕМАНЕ НА ДЕЙСТВИЯ</vt:lpstr>
      <vt:lpstr>МОЯТ РОТАРИ – ПРЕДПРИЕМАНЕ НА ДЕЙСТВИЯ – ИДЕИ</vt:lpstr>
      <vt:lpstr>МОЯТ РОТАРИ – ОБУЧЕНИЕ И РЕФЕРЕНЦИИ</vt:lpstr>
      <vt:lpstr>МОЯТ РОТАРИ – ОБУЧЕНИЕ И РЕФЕРЕНЦИИ – ДОКУМЕНТЕН ЦЕНТЪР</vt:lpstr>
      <vt:lpstr>МОЯТ РОТАРИ – УПРАВЛЕНИЕ – КЛУБНА АДМИНИСТРАЦИЯ</vt:lpstr>
      <vt:lpstr>МОЯТ РОТАРИ – УПРАВЛЕНИЕ – КЛУБНА АДМИНИСТРАЦИЯ</vt:lpstr>
      <vt:lpstr>МОЯТ РОТАРИ – УПРАВЛЕНИЕ – КЛУБНА АДМИНИСТРАЦИЯ</vt:lpstr>
      <vt:lpstr>МОЯТ РОТАРИ – УПРАВЛЕНИЕ – КЛУБНА АДМИНИСТРАЦИЯ</vt:lpstr>
      <vt:lpstr>МОЯТ РОТАРИ – УПРАВЛЕНИЕ – КЛУБНА АДМИНИСТРАЦИЯ</vt:lpstr>
      <vt:lpstr>МОЯТ РОТАРИ – УПРАВЛЕНИЕ – КЛУБНА АДМИНИСТРАЦИЯ</vt:lpstr>
      <vt:lpstr>МОЯТ РОТАРИ – УПРАВЛЕНИЕ – КЛУБНА АДМИНИСТРАЦИЯ</vt:lpstr>
      <vt:lpstr>МОЯТ РОТАРИ – УПРАВЛЕНИЕ – КЛУБНА АДМИНИСТРАЦИЯ</vt:lpstr>
      <vt:lpstr>МОЯТ РОТАРИ – УПРАВЛЕНИЕ – ОТЧЕТИ</vt:lpstr>
      <vt:lpstr> МОЯТ РОТАРИ – УПРАВЛЕНИЕ – ОТЧЕТИ</vt:lpstr>
      <vt:lpstr>МОЯТ РОТАРИ – УПРАВЛЕНИЕ – МАГАЗИН</vt:lpstr>
      <vt:lpstr> МОЯТ РОТАРИ – УПРАВЛЕНИЕ – МАГАЗИН</vt:lpstr>
      <vt:lpstr>СЕМИНАР ЗА ОБУЧЕНИЕ НА ЕЛЕКТ ПРЕЗИДЕНТИ 2014</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РОТАРИ КЛУБ ЦЕНТРАЛ</vt:lpstr>
      <vt:lpstr>СЕМИНАР ЗА ОБУЧЕНИЕ НА ЕЛЕКТ ПРЕЗИДЕНТИ 2014</vt:lpstr>
      <vt:lpstr>ПОЛУГОДИШЕН ОТЧЕТ</vt:lpstr>
      <vt:lpstr>ШЕСТМЕСЕЧЕН ОТЧЕТ ( SEMIANNUAL REPORT - SAR )</vt:lpstr>
      <vt:lpstr>ШЕСТМЕСЕЧЕН ОТЧЕТ</vt:lpstr>
      <vt:lpstr>ШЕСТМЕСЕЧЕН ОТЧЕТ</vt:lpstr>
      <vt:lpstr>ШЕСТМЕСЕЧЕН ОТЧЕТ</vt:lpstr>
      <vt:lpstr>ШЕСТМЕСЕЧЕН ОТЧЕТ</vt:lpstr>
      <vt:lpstr>ПОЛУГОДИШЕН ОТЧЕТ</vt:lpstr>
      <vt:lpstr>ШЕСТМЕСЕЧНА ФАКТУРА И НОВ ЦИКЪЛ НА СЪБИРАНЕ</vt:lpstr>
      <vt:lpstr>ШЕСТМЕСЕЧНА ФАКТУРА</vt:lpstr>
      <vt:lpstr>ШЕСТМЕСЕЧНА ФАКТУРА</vt:lpstr>
      <vt:lpstr>СЕМИНАР ЗА ОБУЧЕНИЕ НА ЕЛЕКТ ПРЕЗИДЕНТИ 2014</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НАШАТА НОВА ВИЗУАЛНА ИНДЕНТИЧНОСТ</vt:lpstr>
      <vt:lpstr>PowerPoint Presentation</vt:lpstr>
      <vt:lpstr>СЕМИНАР ЗА ОБУЧЕНИЕ НА ЕЛЕКТ ПРЕЗИДЕНТИ 2014</vt:lpstr>
    </vt:vector>
  </TitlesOfParts>
  <Company>Rotary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Rotary International</dc:creator>
  <cp:lastModifiedBy>aspire</cp:lastModifiedBy>
  <cp:revision>352</cp:revision>
  <cp:lastPrinted>2014-02-10T12:50:58Z</cp:lastPrinted>
  <dcterms:created xsi:type="dcterms:W3CDTF">2013-08-06T13:15:08Z</dcterms:created>
  <dcterms:modified xsi:type="dcterms:W3CDTF">2014-03-15T09:41:55Z</dcterms:modified>
</cp:coreProperties>
</file>