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695" r:id="rId2"/>
    <p:sldMasterId id="2147483710" r:id="rId3"/>
  </p:sldMasterIdLst>
  <p:notesMasterIdLst>
    <p:notesMasterId r:id="rId23"/>
  </p:notesMasterIdLst>
  <p:handoutMasterIdLst>
    <p:handoutMasterId r:id="rId24"/>
  </p:handoutMasterIdLst>
  <p:sldIdLst>
    <p:sldId id="387" r:id="rId4"/>
    <p:sldId id="388" r:id="rId5"/>
    <p:sldId id="389" r:id="rId6"/>
    <p:sldId id="390" r:id="rId7"/>
    <p:sldId id="391" r:id="rId8"/>
    <p:sldId id="392" r:id="rId9"/>
    <p:sldId id="393" r:id="rId10"/>
    <p:sldId id="396" r:id="rId11"/>
    <p:sldId id="384" r:id="rId12"/>
    <p:sldId id="398" r:id="rId13"/>
    <p:sldId id="380" r:id="rId14"/>
    <p:sldId id="382" r:id="rId15"/>
    <p:sldId id="383" r:id="rId16"/>
    <p:sldId id="395" r:id="rId17"/>
    <p:sldId id="377" r:id="rId18"/>
    <p:sldId id="379" r:id="rId19"/>
    <p:sldId id="397" r:id="rId20"/>
    <p:sldId id="376" r:id="rId21"/>
    <p:sldId id="381" r:id="rId22"/>
  </p:sldIdLst>
  <p:sldSz cx="9144000" cy="6858000" type="screen4x3"/>
  <p:notesSz cx="7010400" cy="9296400"/>
  <p:defaultTextStyle>
    <a:defPPr>
      <a:defRPr lang="en-US"/>
    </a:defPPr>
    <a:lvl1pPr algn="r" rtl="0" fontAlgn="base">
      <a:spcBef>
        <a:spcPct val="0"/>
      </a:spcBef>
      <a:spcAft>
        <a:spcPct val="0"/>
      </a:spcAft>
      <a:defRPr sz="2400" b="1" kern="1200">
        <a:solidFill>
          <a:schemeClr val="tx1"/>
        </a:solidFill>
        <a:latin typeface="Times New Roman" pitchFamily="18" charset="0"/>
        <a:ea typeface="+mn-ea"/>
        <a:cs typeface="+mn-cs"/>
      </a:defRPr>
    </a:lvl1pPr>
    <a:lvl2pPr marL="457200" algn="r" rtl="0" fontAlgn="base">
      <a:spcBef>
        <a:spcPct val="0"/>
      </a:spcBef>
      <a:spcAft>
        <a:spcPct val="0"/>
      </a:spcAft>
      <a:defRPr sz="2400" b="1" kern="1200">
        <a:solidFill>
          <a:schemeClr val="tx1"/>
        </a:solidFill>
        <a:latin typeface="Times New Roman" pitchFamily="18" charset="0"/>
        <a:ea typeface="+mn-ea"/>
        <a:cs typeface="+mn-cs"/>
      </a:defRPr>
    </a:lvl2pPr>
    <a:lvl3pPr marL="914400" algn="r" rtl="0" fontAlgn="base">
      <a:spcBef>
        <a:spcPct val="0"/>
      </a:spcBef>
      <a:spcAft>
        <a:spcPct val="0"/>
      </a:spcAft>
      <a:defRPr sz="2400" b="1" kern="1200">
        <a:solidFill>
          <a:schemeClr val="tx1"/>
        </a:solidFill>
        <a:latin typeface="Times New Roman" pitchFamily="18" charset="0"/>
        <a:ea typeface="+mn-ea"/>
        <a:cs typeface="+mn-cs"/>
      </a:defRPr>
    </a:lvl3pPr>
    <a:lvl4pPr marL="1371600" algn="r" rtl="0" fontAlgn="base">
      <a:spcBef>
        <a:spcPct val="0"/>
      </a:spcBef>
      <a:spcAft>
        <a:spcPct val="0"/>
      </a:spcAft>
      <a:defRPr sz="2400" b="1" kern="1200">
        <a:solidFill>
          <a:schemeClr val="tx1"/>
        </a:solidFill>
        <a:latin typeface="Times New Roman" pitchFamily="18" charset="0"/>
        <a:ea typeface="+mn-ea"/>
        <a:cs typeface="+mn-cs"/>
      </a:defRPr>
    </a:lvl4pPr>
    <a:lvl5pPr marL="1828800" algn="r"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8000"/>
    <a:srgbClr val="003366"/>
    <a:srgbClr val="CCECFF"/>
    <a:srgbClr val="0033CC"/>
    <a:srgbClr val="003399"/>
    <a:srgbClr val="000099"/>
    <a:srgbClr val="8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7" autoAdjust="0"/>
    <p:restoredTop sz="66581" autoAdjust="0"/>
  </p:normalViewPr>
  <p:slideViewPr>
    <p:cSldViewPr>
      <p:cViewPr>
        <p:scale>
          <a:sx n="75" d="100"/>
          <a:sy n="75" d="100"/>
        </p:scale>
        <p:origin x="-930" y="-48"/>
      </p:cViewPr>
      <p:guideLst>
        <p:guide orient="horz" pos="1152"/>
        <p:guide pos="2880"/>
      </p:guideLst>
    </p:cSldViewPr>
  </p:slideViewPr>
  <p:outlineViewPr>
    <p:cViewPr>
      <p:scale>
        <a:sx n="25" d="100"/>
        <a:sy n="25" d="100"/>
      </p:scale>
      <p:origin x="0" y="0"/>
    </p:cViewPr>
  </p:outlineViewPr>
  <p:notesTextViewPr>
    <p:cViewPr>
      <p:scale>
        <a:sx n="66" d="100"/>
        <a:sy n="66" d="100"/>
      </p:scale>
      <p:origin x="0" y="0"/>
    </p:cViewPr>
  </p:notesTextViewPr>
  <p:sorterViewPr>
    <p:cViewPr>
      <p:scale>
        <a:sx n="75" d="100"/>
        <a:sy n="75" d="100"/>
      </p:scale>
      <p:origin x="0" y="0"/>
    </p:cViewPr>
  </p:sorterViewPr>
  <p:notesViewPr>
    <p:cSldViewPr>
      <p:cViewPr>
        <p:scale>
          <a:sx n="150" d="100"/>
          <a:sy n="150" d="100"/>
        </p:scale>
        <p:origin x="-96" y="32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defTabSz="931863">
              <a:defRPr sz="1200" i="1">
                <a:solidFill>
                  <a:srgbClr val="0000FF"/>
                </a:solidFill>
                <a:effectLst>
                  <a:outerShdw blurRad="38100" dist="38100" dir="2700000" algn="tl">
                    <a:srgbClr val="C0C0C0"/>
                  </a:outerShdw>
                </a:effectLst>
                <a:cs typeface="Times New Roman" pitchFamily="18" charset="0"/>
              </a:defRPr>
            </a:lvl1pPr>
          </a:lstStyle>
          <a:p>
            <a:endParaRPr lang="en-US"/>
          </a:p>
        </p:txBody>
      </p:sp>
      <p:sp>
        <p:nvSpPr>
          <p:cNvPr id="92163"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i="1">
                <a:solidFill>
                  <a:srgbClr val="0000FF"/>
                </a:solidFill>
                <a:effectLst>
                  <a:outerShdw blurRad="38100" dist="38100" dir="2700000" algn="tl">
                    <a:srgbClr val="C0C0C0"/>
                  </a:outerShdw>
                </a:effectLst>
                <a:cs typeface="Times New Roman" pitchFamily="18" charset="0"/>
              </a:defRPr>
            </a:lvl1pPr>
          </a:lstStyle>
          <a:p>
            <a:endParaRPr lang="en-US"/>
          </a:p>
        </p:txBody>
      </p:sp>
      <p:sp>
        <p:nvSpPr>
          <p:cNvPr id="92164"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defTabSz="931863">
              <a:defRPr sz="1200" i="1">
                <a:solidFill>
                  <a:srgbClr val="0000FF"/>
                </a:solidFill>
                <a:effectLst>
                  <a:outerShdw blurRad="38100" dist="38100" dir="2700000" algn="tl">
                    <a:srgbClr val="C0C0C0"/>
                  </a:outerShdw>
                </a:effectLst>
                <a:cs typeface="Times New Roman" pitchFamily="18" charset="0"/>
              </a:defRPr>
            </a:lvl1pPr>
          </a:lstStyle>
          <a:p>
            <a:endParaRPr lang="en-US"/>
          </a:p>
        </p:txBody>
      </p:sp>
      <p:sp>
        <p:nvSpPr>
          <p:cNvPr id="92165"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i="1">
                <a:solidFill>
                  <a:srgbClr val="0000FF"/>
                </a:solidFill>
                <a:effectLst>
                  <a:outerShdw blurRad="38100" dist="38100" dir="2700000" algn="tl">
                    <a:srgbClr val="C0C0C0"/>
                  </a:outerShdw>
                </a:effectLst>
                <a:cs typeface="Times New Roman" pitchFamily="18" charset="0"/>
              </a:defRPr>
            </a:lvl1pPr>
          </a:lstStyle>
          <a:p>
            <a:fld id="{061D793F-7447-4835-9F85-FBE856963BC9}" type="slidenum">
              <a:rPr lang="en-US"/>
              <a:pPr/>
              <a:t>‹#›</a:t>
            </a:fld>
            <a:endParaRPr lang="en-US"/>
          </a:p>
        </p:txBody>
      </p:sp>
    </p:spTree>
    <p:extLst>
      <p:ext uri="{BB962C8B-B14F-4D97-AF65-F5344CB8AC3E}">
        <p14:creationId xmlns:p14="http://schemas.microsoft.com/office/powerpoint/2010/main" val="1583189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defTabSz="931863">
              <a:defRPr sz="1200" b="0"/>
            </a:lvl1pPr>
          </a:lstStyle>
          <a:p>
            <a:endParaRPr lang="en-US"/>
          </a:p>
        </p:txBody>
      </p:sp>
      <p:sp>
        <p:nvSpPr>
          <p:cNvPr id="4099" name="Rectangle 3"/>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b="0"/>
            </a:lvl1pPr>
          </a:lstStyle>
          <a:p>
            <a:endParaRPr lang="en-US"/>
          </a:p>
        </p:txBody>
      </p:sp>
      <p:sp>
        <p:nvSpPr>
          <p:cNvPr id="41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35038" y="4416425"/>
            <a:ext cx="51403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defTabSz="931863">
              <a:defRPr sz="1200" b="0"/>
            </a:lvl1pPr>
          </a:lstStyle>
          <a:p>
            <a:endParaRPr lang="en-US"/>
          </a:p>
        </p:txBody>
      </p:sp>
      <p:sp>
        <p:nvSpPr>
          <p:cNvPr id="4103" name="Rectangle 7"/>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b="0"/>
            </a:lvl1pPr>
          </a:lstStyle>
          <a:p>
            <a:fld id="{2DEB03DB-214A-412D-8C2C-A6BA748E1957}" type="slidenum">
              <a:rPr lang="en-US"/>
              <a:pPr/>
              <a:t>‹#›</a:t>
            </a:fld>
            <a:endParaRPr lang="en-US"/>
          </a:p>
        </p:txBody>
      </p:sp>
    </p:spTree>
    <p:extLst>
      <p:ext uri="{BB962C8B-B14F-4D97-AF65-F5344CB8AC3E}">
        <p14:creationId xmlns:p14="http://schemas.microsoft.com/office/powerpoint/2010/main" val="15474671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122838-0FC6-4648-82E9-598FDBD30098}" type="slidenum">
              <a:rPr lang="en-US"/>
              <a:pPr/>
              <a:t>1</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a:xfrm>
            <a:off x="762000" y="4416425"/>
            <a:ext cx="5105400" cy="3252788"/>
          </a:xfrm>
        </p:spPr>
        <p:txBody>
          <a:bodyPr/>
          <a:lstStyle/>
          <a:p>
            <a:pPr lvl="2">
              <a:buFontTx/>
              <a:buChar char="•"/>
            </a:pPr>
            <a:r>
              <a:rPr lang="en-US" dirty="0"/>
              <a:t> Suggested audience: Rotary District Conferences, Multidistrict PETS, and Zone Institutes</a:t>
            </a:r>
          </a:p>
          <a:p>
            <a:pPr lvl="2">
              <a:buFontTx/>
              <a:buChar char="•"/>
            </a:pPr>
            <a:r>
              <a:rPr lang="en-US" dirty="0"/>
              <a:t> Presentation provides an overview of the Rotary Centers for International Studies in peace and conflict resolution program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Approximate distribution location of our 700 Rotary Peace Fellows around the world.</a:t>
            </a:r>
            <a:r>
              <a:rPr lang="en-US" baseline="0" dirty="0" smtClean="0"/>
              <a:t>  </a:t>
            </a:r>
            <a:r>
              <a:rPr lang="en-US" dirty="0" smtClean="0"/>
              <a:t> </a:t>
            </a:r>
            <a:endParaRPr lang="en-US" dirty="0"/>
          </a:p>
        </p:txBody>
      </p:sp>
      <p:sp>
        <p:nvSpPr>
          <p:cNvPr id="4" name="Slide Number Placeholder 3"/>
          <p:cNvSpPr>
            <a:spLocks noGrp="1"/>
          </p:cNvSpPr>
          <p:nvPr>
            <p:ph type="sldNum" sz="quarter" idx="10"/>
          </p:nvPr>
        </p:nvSpPr>
        <p:spPr/>
        <p:txBody>
          <a:bodyPr/>
          <a:lstStyle/>
          <a:p>
            <a:fld id="{2DEB03DB-214A-412D-8C2C-A6BA748E1957}" type="slidenum">
              <a:rPr lang="en-US" smtClean="0"/>
              <a:pPr/>
              <a:t>10</a:t>
            </a:fld>
            <a:endParaRPr lang="en-US"/>
          </a:p>
        </p:txBody>
      </p:sp>
    </p:spTree>
    <p:extLst>
      <p:ext uri="{BB962C8B-B14F-4D97-AF65-F5344CB8AC3E}">
        <p14:creationId xmlns:p14="http://schemas.microsoft.com/office/powerpoint/2010/main" val="1800269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23C2E2-5212-4B96-81B1-EB390773C4C0}" type="slidenum">
              <a:rPr lang="en-US"/>
              <a:pPr/>
              <a:t>12</a:t>
            </a:fld>
            <a:endParaRPr lang="en-US"/>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r>
              <a:rPr lang="en-US" dirty="0">
                <a:effectLst>
                  <a:outerShdw blurRad="38100" dist="38100" dir="2700000" algn="tl">
                    <a:srgbClr val="C0C0C0"/>
                  </a:outerShdw>
                </a:effectLst>
              </a:rPr>
              <a:t>In addition to the </a:t>
            </a:r>
            <a:r>
              <a:rPr lang="en-US" dirty="0" smtClean="0">
                <a:effectLst>
                  <a:outerShdw blurRad="38100" dist="38100" dir="2700000" algn="tl">
                    <a:srgbClr val="C0C0C0"/>
                  </a:outerShdw>
                </a:effectLst>
              </a:rPr>
              <a:t>demographic profile </a:t>
            </a:r>
            <a:r>
              <a:rPr lang="en-US" dirty="0">
                <a:effectLst>
                  <a:outerShdw blurRad="38100" dist="38100" dir="2700000" algn="tl">
                    <a:srgbClr val="C0C0C0"/>
                  </a:outerShdw>
                </a:effectLst>
              </a:rPr>
              <a:t>shown, successful candidates have a vested </a:t>
            </a:r>
            <a:r>
              <a:rPr lang="en-US" dirty="0" smtClean="0">
                <a:effectLst>
                  <a:outerShdw blurRad="38100" dist="38100" dir="2700000" algn="tl">
                    <a:srgbClr val="C0C0C0"/>
                  </a:outerShdw>
                </a:effectLst>
              </a:rPr>
              <a:t>interest</a:t>
            </a:r>
            <a:r>
              <a:rPr lang="en-US" baseline="0" dirty="0" smtClean="0">
                <a:effectLst>
                  <a:outerShdw blurRad="38100" dist="38100" dir="2700000" algn="tl">
                    <a:srgbClr val="C0C0C0"/>
                  </a:outerShdw>
                </a:effectLst>
              </a:rPr>
              <a:t> </a:t>
            </a:r>
            <a:r>
              <a:rPr lang="en-US" dirty="0" smtClean="0">
                <a:effectLst>
                  <a:outerShdw blurRad="38100" dist="38100" dir="2700000" algn="tl">
                    <a:srgbClr val="C0C0C0"/>
                  </a:outerShdw>
                </a:effectLst>
              </a:rPr>
              <a:t>in </a:t>
            </a:r>
            <a:r>
              <a:rPr lang="en-US" dirty="0">
                <a:effectLst>
                  <a:outerShdw blurRad="38100" dist="38100" dir="2700000" algn="tl">
                    <a:srgbClr val="C0C0C0"/>
                  </a:outerShdw>
                </a:effectLst>
              </a:rPr>
              <a:t>returning to the field after their fellowships are concluded. They also have a record of academic success and the strong support of local Rotarians and recommendations.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5E5D08-B801-402A-B573-61E969CF7DE9}" type="slidenum">
              <a:rPr lang="en-US"/>
              <a:pPr/>
              <a:t>15</a:t>
            </a:fld>
            <a:endParaRPr lang="en-US"/>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r>
              <a:rPr lang="en-US" dirty="0">
                <a:effectLst>
                  <a:outerShdw blurRad="38100" dist="38100" dir="2700000" algn="tl">
                    <a:srgbClr val="C0C0C0"/>
                  </a:outerShdw>
                </a:effectLst>
              </a:rPr>
              <a:t>In the beginning of the year, clubs and districts recruit potential applicants. A guide for Rotarians </a:t>
            </a:r>
            <a:r>
              <a:rPr lang="en-US" dirty="0" smtClean="0">
                <a:effectLst>
                  <a:outerShdw blurRad="38100" dist="38100" dir="2700000" algn="tl">
                    <a:srgbClr val="C0C0C0"/>
                  </a:outerShdw>
                </a:effectLst>
              </a:rPr>
              <a:t>is</a:t>
            </a:r>
            <a:r>
              <a:rPr lang="en-US" baseline="0" dirty="0" smtClean="0">
                <a:effectLst>
                  <a:outerShdw blurRad="38100" dist="38100" dir="2700000" algn="tl">
                    <a:srgbClr val="C0C0C0"/>
                  </a:outerShdw>
                </a:effectLst>
              </a:rPr>
              <a:t> available on </a:t>
            </a:r>
            <a:r>
              <a:rPr lang="en-US" dirty="0" smtClean="0">
                <a:effectLst>
                  <a:outerShdw blurRad="38100" dist="38100" dir="2700000" algn="tl">
                    <a:srgbClr val="C0C0C0"/>
                  </a:outerShdw>
                </a:effectLst>
              </a:rPr>
              <a:t>the </a:t>
            </a:r>
            <a:r>
              <a:rPr lang="en-US" dirty="0">
                <a:effectLst>
                  <a:outerShdw blurRad="38100" dist="38100" dir="2700000" algn="tl">
                    <a:srgbClr val="C0C0C0"/>
                  </a:outerShdw>
                </a:effectLst>
              </a:rPr>
              <a:t>Rotary Peace </a:t>
            </a:r>
            <a:r>
              <a:rPr lang="en-US" dirty="0" smtClean="0">
                <a:effectLst>
                  <a:outerShdw blurRad="38100" dist="38100" dir="2700000" algn="tl">
                    <a:srgbClr val="C0C0C0"/>
                  </a:outerShdw>
                </a:effectLst>
              </a:rPr>
              <a:t>Centers web</a:t>
            </a:r>
            <a:r>
              <a:rPr lang="en-US" baseline="0" dirty="0" smtClean="0">
                <a:effectLst>
                  <a:outerShdw blurRad="38100" dist="38100" dir="2700000" algn="tl">
                    <a:srgbClr val="C0C0C0"/>
                  </a:outerShdw>
                </a:effectLst>
              </a:rPr>
              <a:t> page</a:t>
            </a:r>
            <a:r>
              <a:rPr lang="en-US" dirty="0" smtClean="0">
                <a:effectLst>
                  <a:outerShdw blurRad="38100" dist="38100" dir="2700000" algn="tl">
                    <a:srgbClr val="C0C0C0"/>
                  </a:outerShdw>
                </a:effectLst>
              </a:rPr>
              <a:t>. </a:t>
            </a:r>
            <a:r>
              <a:rPr lang="en-US" dirty="0">
                <a:effectLst>
                  <a:outerShdw blurRad="38100" dist="38100" dir="2700000" algn="tl">
                    <a:srgbClr val="C0C0C0"/>
                  </a:outerShdw>
                </a:effectLst>
              </a:rPr>
              <a:t>Through May clubs will interview, select and endorse applicants. Club Presidents and a sponsor counselor will sign the application and then send the application to the district-level. Districts will then interview, select and endorse candidates. DGs and DRFCs must endorse the application and send completed application to </a:t>
            </a:r>
            <a:r>
              <a:rPr lang="en-US" dirty="0" smtClean="0">
                <a:effectLst>
                  <a:outerShdw blurRad="38100" dist="38100" dir="2700000" algn="tl">
                    <a:srgbClr val="C0C0C0"/>
                  </a:outerShdw>
                </a:effectLst>
              </a:rPr>
              <a:t>The </a:t>
            </a:r>
            <a:r>
              <a:rPr lang="en-US" dirty="0">
                <a:effectLst>
                  <a:outerShdw blurRad="38100" dist="38100" dir="2700000" algn="tl">
                    <a:srgbClr val="C0C0C0"/>
                  </a:outerShdw>
                </a:effectLst>
              </a:rPr>
              <a:t>Rotary </a:t>
            </a:r>
            <a:r>
              <a:rPr lang="en-US" dirty="0" smtClean="0">
                <a:effectLst>
                  <a:outerShdw blurRad="38100" dist="38100" dir="2700000" algn="tl">
                    <a:srgbClr val="C0C0C0"/>
                  </a:outerShdw>
                </a:effectLst>
              </a:rPr>
              <a:t>Foundation </a:t>
            </a:r>
            <a:r>
              <a:rPr lang="en-US" dirty="0">
                <a:effectLst>
                  <a:outerShdw blurRad="38100" dist="38100" dir="2700000" algn="tl">
                    <a:srgbClr val="C0C0C0"/>
                  </a:outerShdw>
                </a:effectLst>
              </a:rPr>
              <a:t>preferably via email. All applications are due by 1 July. District DG, DRFC and club presidents will receive a confirmation when a completed application is received. Please note that incomplete applications will not be processed until all material is received. </a:t>
            </a:r>
            <a:r>
              <a:rPr lang="en-US" dirty="0" smtClean="0">
                <a:effectLst>
                  <a:outerShdw blurRad="38100" dist="38100" dir="2700000" algn="tl">
                    <a:srgbClr val="C0C0C0"/>
                  </a:outerShdw>
                </a:effectLst>
              </a:rPr>
              <a:t>Complete applications are processed through 15</a:t>
            </a:r>
            <a:r>
              <a:rPr lang="en-US" baseline="0" dirty="0" smtClean="0">
                <a:effectLst>
                  <a:outerShdw blurRad="38100" dist="38100" dir="2700000" algn="tl">
                    <a:srgbClr val="C0C0C0"/>
                  </a:outerShdw>
                </a:effectLst>
              </a:rPr>
              <a:t> </a:t>
            </a:r>
            <a:r>
              <a:rPr lang="en-US" dirty="0" smtClean="0">
                <a:effectLst>
                  <a:outerShdw blurRad="38100" dist="38100" dir="2700000" algn="tl">
                    <a:srgbClr val="C0C0C0"/>
                  </a:outerShdw>
                </a:effectLst>
              </a:rPr>
              <a:t>September.  Districts may submit any</a:t>
            </a:r>
            <a:r>
              <a:rPr lang="en-US" baseline="0" dirty="0" smtClean="0">
                <a:effectLst>
                  <a:outerShdw blurRad="38100" dist="38100" dir="2700000" algn="tl">
                    <a:srgbClr val="C0C0C0"/>
                  </a:outerShdw>
                </a:effectLst>
              </a:rPr>
              <a:t> number of </a:t>
            </a:r>
            <a:r>
              <a:rPr lang="en-US" dirty="0" smtClean="0">
                <a:effectLst>
                  <a:outerShdw blurRad="38100" dist="38100" dir="2700000" algn="tl">
                    <a:srgbClr val="C0C0C0"/>
                  </a:outerShdw>
                </a:effectLst>
              </a:rPr>
              <a:t>qualified,</a:t>
            </a:r>
            <a:r>
              <a:rPr lang="en-US" baseline="0" dirty="0" smtClean="0">
                <a:effectLst>
                  <a:outerShdw blurRad="38100" dist="38100" dir="2700000" algn="tl">
                    <a:srgbClr val="C0C0C0"/>
                  </a:outerShdw>
                </a:effectLst>
              </a:rPr>
              <a:t> endorsed applicants.</a:t>
            </a:r>
            <a:r>
              <a:rPr lang="en-US" dirty="0" smtClean="0">
                <a:effectLst>
                  <a:outerShdw blurRad="38100" dist="38100" dir="2700000" algn="tl">
                    <a:srgbClr val="C0C0C0"/>
                  </a:outerShdw>
                </a:effectLst>
              </a:rPr>
              <a:t> </a:t>
            </a:r>
            <a:r>
              <a:rPr lang="en-US" dirty="0">
                <a:effectLst>
                  <a:outerShdw blurRad="38100" dist="38100" dir="2700000" algn="tl">
                    <a:srgbClr val="C0C0C0"/>
                  </a:outerShdw>
                </a:effectLst>
              </a:rPr>
              <a:t>The Rotary Peace Centers Committee selects </a:t>
            </a:r>
            <a:r>
              <a:rPr lang="en-US" dirty="0" smtClean="0">
                <a:effectLst>
                  <a:outerShdw blurRad="38100" dist="38100" dir="2700000" algn="tl">
                    <a:srgbClr val="C0C0C0"/>
                  </a:outerShdw>
                </a:effectLst>
              </a:rPr>
              <a:t>up to 60 </a:t>
            </a:r>
            <a:r>
              <a:rPr lang="en-US" dirty="0">
                <a:effectLst>
                  <a:outerShdw blurRad="38100" dist="38100" dir="2700000" algn="tl">
                    <a:srgbClr val="C0C0C0"/>
                  </a:outerShdw>
                </a:effectLst>
              </a:rPr>
              <a:t>Master’s </a:t>
            </a:r>
            <a:r>
              <a:rPr lang="en-US" dirty="0" smtClean="0">
                <a:effectLst>
                  <a:outerShdw blurRad="38100" dist="38100" dir="2700000" algn="tl">
                    <a:srgbClr val="C0C0C0"/>
                  </a:outerShdw>
                </a:effectLst>
              </a:rPr>
              <a:t>Fellows </a:t>
            </a:r>
            <a:r>
              <a:rPr lang="en-US" dirty="0">
                <a:effectLst>
                  <a:outerShdw blurRad="38100" dist="38100" dir="2700000" algn="tl">
                    <a:srgbClr val="C0C0C0"/>
                  </a:outerShdw>
                </a:effectLst>
              </a:rPr>
              <a:t>and up to 50 certificate Fellows in October. All applicants and their supporting Rotarians will be notified of applicant’s status by early November. </a:t>
            </a:r>
          </a:p>
          <a:p>
            <a:r>
              <a:rPr lang="en-US" dirty="0">
                <a:effectLst>
                  <a:outerShdw blurRad="38100" dist="38100" dir="2700000" algn="tl">
                    <a:srgbClr val="C0C0C0"/>
                  </a:outerShdw>
                </a:effectLst>
              </a:rPr>
              <a:t>Note: Applications submitted each 1 July are for the upcoming year master’s degree fellowships and upcoming January and June professional development certificate fellowships. </a:t>
            </a:r>
            <a:r>
              <a:rPr lang="en-US" dirty="0" smtClean="0">
                <a:effectLst>
                  <a:outerShdw blurRad="38100" dist="38100" dir="2700000" algn="tl">
                    <a:srgbClr val="C0C0C0"/>
                  </a:outerShdw>
                </a:effectLst>
              </a:rPr>
              <a:t>Example: </a:t>
            </a:r>
            <a:r>
              <a:rPr lang="en-US" dirty="0">
                <a:effectLst>
                  <a:outerShdw blurRad="38100" dist="38100" dir="2700000" algn="tl">
                    <a:srgbClr val="C0C0C0"/>
                  </a:outerShdw>
                </a:effectLst>
              </a:rPr>
              <a:t>Applications due 1 July </a:t>
            </a:r>
            <a:r>
              <a:rPr lang="en-US" dirty="0" smtClean="0">
                <a:effectLst>
                  <a:outerShdw blurRad="38100" dist="38100" dir="2700000" algn="tl">
                    <a:srgbClr val="C0C0C0"/>
                  </a:outerShdw>
                </a:effectLst>
              </a:rPr>
              <a:t>2013 </a:t>
            </a:r>
            <a:r>
              <a:rPr lang="en-US" dirty="0">
                <a:effectLst>
                  <a:outerShdw blurRad="38100" dist="38100" dir="2700000" algn="tl">
                    <a:srgbClr val="C0C0C0"/>
                  </a:outerShdw>
                </a:effectLst>
              </a:rPr>
              <a:t>are for Master’s degree fellowships starting in </a:t>
            </a:r>
            <a:r>
              <a:rPr lang="en-US" dirty="0" smtClean="0">
                <a:effectLst>
                  <a:outerShdw blurRad="38100" dist="38100" dir="2700000" algn="tl">
                    <a:srgbClr val="C0C0C0"/>
                  </a:outerShdw>
                </a:effectLst>
              </a:rPr>
              <a:t>2014-15 </a:t>
            </a:r>
            <a:r>
              <a:rPr lang="en-US" dirty="0">
                <a:effectLst>
                  <a:outerShdw blurRad="38100" dist="38100" dir="2700000" algn="tl">
                    <a:srgbClr val="C0C0C0"/>
                  </a:outerShdw>
                </a:effectLst>
              </a:rPr>
              <a:t>and certificate programs in </a:t>
            </a:r>
            <a:r>
              <a:rPr lang="en-US" dirty="0" smtClean="0">
                <a:effectLst>
                  <a:outerShdw blurRad="38100" dist="38100" dir="2700000" algn="tl">
                    <a:srgbClr val="C0C0C0"/>
                  </a:outerShdw>
                </a:effectLst>
              </a:rPr>
              <a:t>2014. </a:t>
            </a:r>
            <a:endParaRPr lang="en-US" dirty="0">
              <a:effectLst>
                <a:outerShdw blurRad="38100" dist="38100" dir="2700000" algn="tl">
                  <a:srgbClr val="C0C0C0"/>
                </a:outerShdw>
              </a:effectLst>
            </a:endParaRPr>
          </a:p>
          <a:p>
            <a:endParaRPr lang="en-US" dirty="0">
              <a:effectLst>
                <a:outerShdw blurRad="38100" dist="38100" dir="2700000" algn="tl">
                  <a:srgbClr val="C0C0C0"/>
                </a:outerShdw>
              </a:effectLst>
            </a:endParaRP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pPr eaLnBrk="1" hangingPunct="1"/>
            <a:r>
              <a:rPr lang="en-US" dirty="0" smtClean="0"/>
              <a:t>The Rotary Peace Centers Major Gift Initiative shares the stage with </a:t>
            </a:r>
            <a:r>
              <a:rPr lang="en-US" dirty="0" err="1" smtClean="0"/>
              <a:t>PolioPlus</a:t>
            </a:r>
            <a:r>
              <a:rPr lang="en-US" dirty="0" smtClean="0"/>
              <a:t> as one of TRF’s highest priorities.  Unlike </a:t>
            </a:r>
            <a:r>
              <a:rPr lang="en-US" dirty="0" err="1" smtClean="0"/>
              <a:t>PolioPlus</a:t>
            </a:r>
            <a:r>
              <a:rPr lang="en-US" dirty="0" smtClean="0"/>
              <a:t>, which is a broad-based initiative, the Rotary Peace Centers Initiative emphasizes gifts of $50,000 or more.</a:t>
            </a:r>
          </a:p>
          <a:p>
            <a:pPr eaLnBrk="1" hangingPunct="1"/>
            <a:endParaRPr lang="en-US" dirty="0" smtClean="0"/>
          </a:p>
          <a:p>
            <a:pPr eaLnBrk="1" hangingPunct="1"/>
            <a:r>
              <a:rPr lang="en-US" dirty="0" smtClean="0"/>
              <a:t>The focus of this Major Gifts Initiative is endowed gifts.  In addition to the $90 million endowment goal, an additional $5 million in term (fully expended) gifts has been included as a goal to help with the immediate expenses of running the program.</a:t>
            </a:r>
          </a:p>
          <a:p>
            <a:pPr eaLnBrk="1" hangingPunct="1"/>
            <a:endParaRPr lang="en-US" dirty="0" smtClean="0"/>
          </a:p>
          <a:p>
            <a:pPr eaLnBrk="1" hangingPunct="1"/>
            <a:r>
              <a:rPr lang="en-US" dirty="0" smtClean="0"/>
              <a:t>Approximately</a:t>
            </a:r>
            <a:r>
              <a:rPr lang="en-US" baseline="0" dirty="0" smtClean="0"/>
              <a:t> </a:t>
            </a:r>
            <a:r>
              <a:rPr lang="en-US" dirty="0" smtClean="0"/>
              <a:t>2,600 individuals from throughout the world have contributed gifts and commitments to The Rotary Peace Centers.  DDF transfers to the endowment also support the initiative.</a:t>
            </a:r>
          </a:p>
          <a:p>
            <a:pPr eaLnBrk="1" hangingPunct="1"/>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E587F509-7013-4F6F-92FA-230394A05A67}" type="slidenum">
              <a:rPr lang="en-US" smtClean="0"/>
              <a:pPr>
                <a:defRPr/>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92335B-88C0-4100-B198-6AC547B5D6EC}" type="slidenum">
              <a:rPr lang="en-US"/>
              <a:pPr/>
              <a:t>18</a:t>
            </a:fld>
            <a:endParaRPr lang="en-US"/>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p:txBody>
          <a:bodyPr/>
          <a:lstStyle/>
          <a:p>
            <a:r>
              <a:rPr lang="en-US" altLang="zh-CN"/>
              <a:t>Peacebuilder Districts allocate a minimum of US$50,000 over two years from their District Designated Funds to support Rotary Peace Fellows. Districts committed to building peace continue to donate US$25,000 a year in DDF to maintain their Peacebuilder Status. For their generous commitment, Peacebuilder districts are recognized by The Rotary Foundation with a specialized Peacebuilder District banner, peace pins and certificate. </a:t>
            </a:r>
            <a:r>
              <a:rPr lang="en-US" altLang="zh-CN" i="1"/>
              <a:t>Peacebuilder District Banner shown above</a:t>
            </a:r>
            <a:endParaRPr lang="en-US" altLang="zh-CN"/>
          </a:p>
          <a:p>
            <a:r>
              <a:rPr lang="en-US" altLang="zh-CN"/>
              <a:t>Peacebuilder Districts also have the opportunity to “adopt” a peace fellow and follow the experience of being a Rotary Peace Fellow. From annual reports to summaries of fellows’ Applied Field Experiences around the world to career and project updates, your district will hear how peace is being created in the world.  Reading and listening to fellows’ stories will illuminate what Rotary is doing in practical ways to make this a more peaceful world.  </a:t>
            </a:r>
            <a:endParaRPr lang="en-US" altLang="zh-CN" b="1"/>
          </a:p>
          <a:p>
            <a:r>
              <a:rPr lang="en-US" altLang="zh-CN" b="1"/>
              <a:t>Take the Next Step to Create Peace </a:t>
            </a:r>
            <a:endParaRPr lang="en-US" altLang="zh-CN"/>
          </a:p>
          <a:p>
            <a:r>
              <a:rPr lang="en-US" altLang="zh-CN"/>
              <a:t>To become a Peacebuilder District or learn more about donating DDF to the Rotary Peace Centers Program,  please contact Niki Fritz, Program Assistant, Rotary Peace Centers Department,  The Rotary Foundation, 1560 Sherman Ave, Evanston, IL 60201; fax: +847 556 2141; e-mail: Niki.Fritz@rotary.org.</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C7D2E6-BF66-478C-A7E5-DF687CB4C7D9}" type="slidenum">
              <a:rPr lang="en-US"/>
              <a:pPr/>
              <a:t>2</a:t>
            </a:fld>
            <a:endParaRPr lang="en-US"/>
          </a:p>
        </p:txBody>
      </p:sp>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p:txBody>
          <a:bodyPr/>
          <a:lstStyle/>
          <a:p>
            <a:pPr marL="228600" indent="-228600"/>
            <a:r>
              <a:rPr lang="en-US" b="1" dirty="0"/>
              <a:t>Statement of Purpose</a:t>
            </a:r>
          </a:p>
          <a:p>
            <a:pPr marL="228600" indent="-228600"/>
            <a:r>
              <a:rPr lang="en-US" b="1" dirty="0"/>
              <a:t>To honor Paul Harris, the founder of Rotary International, on the 50th anniversary of his death, the Rotary Foundation of Rotary International establishes the Rotary Centers for International Studies for the following purposes:</a:t>
            </a:r>
          </a:p>
          <a:p>
            <a:pPr marL="228600" indent="-228600"/>
            <a:r>
              <a:rPr lang="en-US" b="1" dirty="0"/>
              <a:t>	1. 	To advance research, teaching, publication and knowledge on issues of peace, goodwill, causes of conflict and world understanding. This scholarship may involve consideration of issues as diverse as population and the environment, technology and science, world politics and economics, religious and cultural traditions, educational opportunities, health, hunger and poverty.</a:t>
            </a:r>
          </a:p>
          <a:p>
            <a:pPr marL="228600" indent="-228600"/>
            <a:r>
              <a:rPr lang="en-US" b="1" dirty="0"/>
              <a:t>	2. 	To provide advanced educational opportunities for a group of Rotary Scholars, chosen from various countries and different cultures, in order to advance knowledge and world understanding among potential future leaders of government, business, education, media and other professions.</a:t>
            </a:r>
          </a:p>
          <a:p>
            <a:pPr marL="228600" indent="-228600"/>
            <a:r>
              <a:rPr lang="en-US" b="1" dirty="0"/>
              <a:t>	3. 	To establish a program through which The Rotary Foundation of Rotary International and the member clubs of Rotary International may become increasingly effective in promoting greater tolerance and cooperation among peoples, leading to world peace and understanding.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F01EC-855E-44FB-AC10-6648500BF47D}" type="slidenum">
              <a:rPr lang="en-US"/>
              <a:pPr/>
              <a:t>3</a:t>
            </a:fld>
            <a:endParaRPr lang="en-US"/>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r>
              <a:rPr lang="en-US" dirty="0"/>
              <a:t>One option is a Master’s Degree program. The Master’s Degree program is building the </a:t>
            </a:r>
            <a:r>
              <a:rPr lang="en-US" dirty="0" smtClean="0"/>
              <a:t>leaders </a:t>
            </a:r>
            <a:r>
              <a:rPr lang="en-US" dirty="0"/>
              <a:t>of tomorrow. There are </a:t>
            </a:r>
            <a:r>
              <a:rPr lang="en-US" dirty="0" smtClean="0"/>
              <a:t>5 </a:t>
            </a:r>
            <a:r>
              <a:rPr lang="en-US" dirty="0"/>
              <a:t>Rotary Peace Centers at </a:t>
            </a:r>
            <a:r>
              <a:rPr lang="en-US" dirty="0" smtClean="0"/>
              <a:t>6 </a:t>
            </a:r>
            <a:r>
              <a:rPr lang="en-US" dirty="0"/>
              <a:t>universities around the </a:t>
            </a:r>
            <a:r>
              <a:rPr lang="en-US" dirty="0" smtClean="0"/>
              <a:t>world</a:t>
            </a:r>
            <a:r>
              <a:rPr lang="en-US" baseline="0" dirty="0" smtClean="0"/>
              <a:t> hosting this program.</a:t>
            </a:r>
            <a:r>
              <a:rPr lang="en-US" dirty="0" smtClean="0"/>
              <a:t> </a:t>
            </a:r>
            <a:r>
              <a:rPr lang="en-US" dirty="0"/>
              <a:t>The programs </a:t>
            </a:r>
            <a:r>
              <a:rPr lang="en-US" dirty="0" smtClean="0"/>
              <a:t>range</a:t>
            </a:r>
            <a:r>
              <a:rPr lang="en-US" baseline="0" dirty="0" smtClean="0"/>
              <a:t> from</a:t>
            </a:r>
            <a:r>
              <a:rPr lang="en-US" dirty="0" smtClean="0"/>
              <a:t> 15 </a:t>
            </a:r>
            <a:r>
              <a:rPr lang="en-US" dirty="0"/>
              <a:t>to 24 months and study timelines differ according to each university’s </a:t>
            </a:r>
            <a:r>
              <a:rPr lang="en-US" dirty="0" smtClean="0"/>
              <a:t>academic</a:t>
            </a:r>
            <a:r>
              <a:rPr lang="en-US" baseline="0" dirty="0" smtClean="0"/>
              <a:t> calendar</a:t>
            </a:r>
            <a:r>
              <a:rPr lang="en-US" dirty="0" smtClean="0"/>
              <a:t>.  To</a:t>
            </a:r>
            <a:r>
              <a:rPr lang="en-US" baseline="0" dirty="0" smtClean="0"/>
              <a:t> apply, a Bachelor degree or its equivalent is required, and eligible </a:t>
            </a:r>
            <a:r>
              <a:rPr lang="en-US" dirty="0" smtClean="0"/>
              <a:t>candidates must</a:t>
            </a:r>
            <a:r>
              <a:rPr lang="en-US" baseline="0" dirty="0" smtClean="0"/>
              <a:t> have at least three years of paid or volunteer experience in the field, although six years of work experience in the field is the actual average for the highly competitive Master’s degree program. </a:t>
            </a:r>
            <a:r>
              <a:rPr lang="en-US" dirty="0" smtClean="0"/>
              <a:t> </a:t>
            </a:r>
            <a:r>
              <a:rPr lang="en-US" dirty="0"/>
              <a:t>Each year </a:t>
            </a:r>
            <a:r>
              <a:rPr lang="en-US" dirty="0" smtClean="0"/>
              <a:t>10 </a:t>
            </a:r>
            <a:r>
              <a:rPr lang="en-US" dirty="0"/>
              <a:t>new fellows are selected for each center. For more information please visit www.rotary.org/rotarycenters</a:t>
            </a:r>
            <a:r>
              <a:rPr lang="en-US" dirty="0" smtClean="0"/>
              <a:t>.  </a:t>
            </a:r>
            <a:endParaRPr lang="en-US" dirty="0">
              <a:effectLst>
                <a:outerShdw blurRad="38100" dist="38100" dir="2700000" algn="tl">
                  <a:srgbClr val="C0C0C0"/>
                </a:outerShdw>
              </a:effectLs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724D12-6E09-45BC-9811-49C6E9093C0B}" type="slidenum">
              <a:rPr lang="en-US"/>
              <a:pPr/>
              <a:t>4</a:t>
            </a:fld>
            <a:endParaRPr lang="en-US"/>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r>
              <a:rPr lang="en-US" b="1" dirty="0"/>
              <a:t>The founders of the Rotary Centers designed the program as a multi-institution partnership between The Rotary Foundation and leading universities around the world.  They viewed this partnership as the best approach to achieve the Rotary Peace Centers program objectives.</a:t>
            </a:r>
            <a:r>
              <a:rPr lang="en-US" dirty="0"/>
              <a:t> </a:t>
            </a:r>
            <a:r>
              <a:rPr lang="en-US" sz="1600" b="1" dirty="0"/>
              <a:t>Rotary partners with 6 outstanding Universities at </a:t>
            </a:r>
            <a:r>
              <a:rPr lang="en-US" sz="1600" b="1" dirty="0" smtClean="0"/>
              <a:t>5 </a:t>
            </a:r>
            <a:r>
              <a:rPr lang="en-US" sz="1600" b="1" dirty="0"/>
              <a:t>centers offering fellows a Master’s Degree in Peace and Conflict Resolution or a related </a:t>
            </a:r>
            <a:r>
              <a:rPr lang="en-US" sz="1600" b="1" dirty="0" smtClean="0"/>
              <a:t>field</a:t>
            </a:r>
            <a:r>
              <a:rPr lang="en-US" sz="1600" b="1" baseline="0" dirty="0" smtClean="0"/>
              <a:t> (e.g. International Law and Development Policy, Public Health, Urban Planning)</a:t>
            </a:r>
            <a:endParaRPr lang="en-US" sz="1600" dirty="0"/>
          </a:p>
          <a:p>
            <a:endParaRPr lang="en-US" dirty="0"/>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ADBD9F-2126-45A7-9669-388E0F494C30}" type="slidenum">
              <a:rPr lang="en-US"/>
              <a:pPr/>
              <a:t>5</a:t>
            </a:fld>
            <a:endParaRPr lang="en-US"/>
          </a:p>
        </p:txBody>
      </p:sp>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p:txBody>
          <a:bodyPr/>
          <a:lstStyle/>
          <a:p>
            <a:r>
              <a:rPr lang="en-US"/>
              <a:t>The Rotary Peace Centers program was created with four primary components in mind at each center:</a:t>
            </a:r>
          </a:p>
          <a:p>
            <a:r>
              <a:rPr lang="en-US"/>
              <a:t>1. Core courses about Peace and Conflict Resolution</a:t>
            </a:r>
          </a:p>
          <a:p>
            <a:r>
              <a:rPr lang="en-US"/>
              <a:t>2. Courses and research to support a fellow’s area of interest or specialization</a:t>
            </a:r>
          </a:p>
          <a:p>
            <a:r>
              <a:rPr lang="en-US"/>
              <a:t>3. Applied Field Experience (Internship). AFEs at UN, Red Cross, Human Rights Watch, The Hague, International Palestinian Youth League, Save the Children</a:t>
            </a:r>
          </a:p>
          <a:p>
            <a:r>
              <a:rPr lang="en-US"/>
              <a:t>4. Annual Peace Seminar at each university which provides an opportunity for fellows to share research</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D2B0D1-FBF3-488E-A92B-A6CB84F5E7DA}" type="slidenum">
              <a:rPr lang="en-US"/>
              <a:pPr/>
              <a:t>6</a:t>
            </a:fld>
            <a:endParaRPr lang="en-US"/>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r>
              <a:rPr lang="en-US" dirty="0" smtClean="0"/>
              <a:t>The</a:t>
            </a:r>
            <a:r>
              <a:rPr lang="en-US" baseline="0" dirty="0" smtClean="0"/>
              <a:t> second </a:t>
            </a:r>
            <a:r>
              <a:rPr lang="en-US" dirty="0" smtClean="0"/>
              <a:t>option </a:t>
            </a:r>
            <a:r>
              <a:rPr lang="en-US" dirty="0"/>
              <a:t>is a professional development certificate. The certificate program is strengthening the leaders of today. Certificate participants have at least 5 years of experience in the field.  The </a:t>
            </a:r>
            <a:r>
              <a:rPr lang="en-US" dirty="0" err="1"/>
              <a:t>certifcate</a:t>
            </a:r>
            <a:r>
              <a:rPr lang="en-US" dirty="0"/>
              <a:t> program is located at the </a:t>
            </a:r>
            <a:r>
              <a:rPr lang="en-US" dirty="0" err="1"/>
              <a:t>Chulalongkorn</a:t>
            </a:r>
            <a:r>
              <a:rPr lang="en-US" dirty="0"/>
              <a:t> University in Bangkok, Thailand. The programs last 3 months and includes up to 3 weeks of field study. There are two sessions per year each which has up to 25 fellows.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B2B1CE-1C22-478B-BF83-E94A81B512C2}" type="slidenum">
              <a:rPr lang="en-US"/>
              <a:pPr/>
              <a:t>7</a:t>
            </a:fld>
            <a:endParaRPr lang="en-US"/>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p:txBody>
          <a:bodyPr/>
          <a:lstStyle/>
          <a:p>
            <a:pPr>
              <a:spcBef>
                <a:spcPct val="50000"/>
              </a:spcBef>
            </a:pPr>
            <a:r>
              <a:rPr lang="en-US"/>
              <a:t>Through its unique and diverse interdisciplinary program, the Rotary Peace Center at Chulalongkorn University in Bangkok, Thailand, provides academic and practical training to prepare alumni for leadership roles in solving the many problems that contribute to conflict around the world. In class coursework provides theoretical foundational knowledge. On site fieldwork provides practical experience in applying theoretical knowledge to real-life situations</a:t>
            </a:r>
          </a:p>
          <a:p>
            <a:pPr>
              <a:spcBef>
                <a:spcPct val="50000"/>
              </a:spcBef>
            </a:pPr>
            <a:endParaRPr lang="en-US"/>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31863" eaLnBrk="0" hangingPunct="0">
              <a:defRPr sz="2400" b="1">
                <a:solidFill>
                  <a:schemeClr val="tx1"/>
                </a:solidFill>
                <a:latin typeface="Times New Roman" pitchFamily="18" charset="0"/>
                <a:ea typeface="Osaka" pitchFamily="-84" charset="-128"/>
              </a:defRPr>
            </a:lvl1pPr>
            <a:lvl2pPr marL="742950" indent="-285750" defTabSz="931863" eaLnBrk="0" hangingPunct="0">
              <a:defRPr sz="2400" b="1">
                <a:solidFill>
                  <a:schemeClr val="tx1"/>
                </a:solidFill>
                <a:latin typeface="Times New Roman" pitchFamily="18" charset="0"/>
                <a:ea typeface="Osaka" pitchFamily="-84" charset="-128"/>
              </a:defRPr>
            </a:lvl2pPr>
            <a:lvl3pPr marL="1143000" indent="-228600" defTabSz="931863" eaLnBrk="0" hangingPunct="0">
              <a:defRPr sz="2400" b="1">
                <a:solidFill>
                  <a:schemeClr val="tx1"/>
                </a:solidFill>
                <a:latin typeface="Times New Roman" pitchFamily="18" charset="0"/>
                <a:ea typeface="Osaka" pitchFamily="-84" charset="-128"/>
              </a:defRPr>
            </a:lvl3pPr>
            <a:lvl4pPr marL="1600200" indent="-228600" defTabSz="931863" eaLnBrk="0" hangingPunct="0">
              <a:defRPr sz="2400" b="1">
                <a:solidFill>
                  <a:schemeClr val="tx1"/>
                </a:solidFill>
                <a:latin typeface="Times New Roman" pitchFamily="18" charset="0"/>
                <a:ea typeface="Osaka" pitchFamily="-84" charset="-128"/>
              </a:defRPr>
            </a:lvl4pPr>
            <a:lvl5pPr marL="2057400" indent="-228600" defTabSz="931863" eaLnBrk="0" hangingPunct="0">
              <a:defRPr sz="2400" b="1">
                <a:solidFill>
                  <a:schemeClr val="tx1"/>
                </a:solidFill>
                <a:latin typeface="Times New Roman" pitchFamily="18" charset="0"/>
                <a:ea typeface="Osaka" pitchFamily="-84" charset="-128"/>
              </a:defRPr>
            </a:lvl5pPr>
            <a:lvl6pPr marL="2514600" indent="-228600" algn="r" defTabSz="931863" eaLnBrk="0" fontAlgn="base" hangingPunct="0">
              <a:spcBef>
                <a:spcPct val="0"/>
              </a:spcBef>
              <a:spcAft>
                <a:spcPct val="0"/>
              </a:spcAft>
              <a:defRPr sz="2400" b="1">
                <a:solidFill>
                  <a:schemeClr val="tx1"/>
                </a:solidFill>
                <a:latin typeface="Times New Roman" pitchFamily="18" charset="0"/>
                <a:ea typeface="Osaka" pitchFamily="-84" charset="-128"/>
              </a:defRPr>
            </a:lvl6pPr>
            <a:lvl7pPr marL="2971800" indent="-228600" algn="r" defTabSz="931863" eaLnBrk="0" fontAlgn="base" hangingPunct="0">
              <a:spcBef>
                <a:spcPct val="0"/>
              </a:spcBef>
              <a:spcAft>
                <a:spcPct val="0"/>
              </a:spcAft>
              <a:defRPr sz="2400" b="1">
                <a:solidFill>
                  <a:schemeClr val="tx1"/>
                </a:solidFill>
                <a:latin typeface="Times New Roman" pitchFamily="18" charset="0"/>
                <a:ea typeface="Osaka" pitchFamily="-84" charset="-128"/>
              </a:defRPr>
            </a:lvl7pPr>
            <a:lvl8pPr marL="3429000" indent="-228600" algn="r" defTabSz="931863" eaLnBrk="0" fontAlgn="base" hangingPunct="0">
              <a:spcBef>
                <a:spcPct val="0"/>
              </a:spcBef>
              <a:spcAft>
                <a:spcPct val="0"/>
              </a:spcAft>
              <a:defRPr sz="2400" b="1">
                <a:solidFill>
                  <a:schemeClr val="tx1"/>
                </a:solidFill>
                <a:latin typeface="Times New Roman" pitchFamily="18" charset="0"/>
                <a:ea typeface="Osaka" pitchFamily="-84" charset="-128"/>
              </a:defRPr>
            </a:lvl8pPr>
            <a:lvl9pPr marL="3886200" indent="-228600" algn="r" defTabSz="931863" eaLnBrk="0" fontAlgn="base" hangingPunct="0">
              <a:spcBef>
                <a:spcPct val="0"/>
              </a:spcBef>
              <a:spcAft>
                <a:spcPct val="0"/>
              </a:spcAft>
              <a:defRPr sz="2400" b="1">
                <a:solidFill>
                  <a:schemeClr val="tx1"/>
                </a:solidFill>
                <a:latin typeface="Times New Roman" pitchFamily="18" charset="0"/>
                <a:ea typeface="Osaka" pitchFamily="-84" charset="-128"/>
              </a:defRPr>
            </a:lvl9pPr>
          </a:lstStyle>
          <a:p>
            <a:pPr eaLnBrk="1" hangingPunct="1"/>
            <a:fld id="{09055815-3271-43C4-B293-B0CC1C654F85}" type="slidenum">
              <a:rPr lang="en-US" sz="1200" b="0">
                <a:solidFill>
                  <a:prstClr val="black"/>
                </a:solidFill>
              </a:rPr>
              <a:pPr eaLnBrk="1" hangingPunct="1"/>
              <a:t>8</a:t>
            </a:fld>
            <a:endParaRPr lang="en-US" sz="1200" b="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lnSpc>
                <a:spcPct val="110000"/>
              </a:lnSpc>
              <a:buClr>
                <a:srgbClr val="345680"/>
              </a:buClr>
            </a:pPr>
            <a:r>
              <a:rPr lang="en-US" sz="1400" b="1" dirty="0" smtClean="0">
                <a:latin typeface="Trebuchet MS" pitchFamily="34" charset="0"/>
              </a:rPr>
              <a:t>New Rotary Peace Center at Uppsala University in Sweden. First class to start in Fall 2012: </a:t>
            </a:r>
          </a:p>
          <a:p>
            <a:pPr eaLnBrk="1" hangingPunct="1">
              <a:lnSpc>
                <a:spcPct val="110000"/>
              </a:lnSpc>
              <a:buClr>
                <a:srgbClr val="345680"/>
              </a:buClr>
            </a:pPr>
            <a:endParaRPr lang="en-US" sz="1400" dirty="0" smtClean="0">
              <a:latin typeface="Trebuchet MS" pitchFamily="34" charset="0"/>
            </a:endParaRPr>
          </a:p>
          <a:p>
            <a:pPr eaLnBrk="1" hangingPunct="1">
              <a:lnSpc>
                <a:spcPct val="110000"/>
              </a:lnSpc>
              <a:buClr>
                <a:srgbClr val="345680"/>
              </a:buClr>
            </a:pPr>
            <a:r>
              <a:rPr lang="en-US" sz="1400" dirty="0" smtClean="0">
                <a:latin typeface="Trebuchet MS" pitchFamily="34" charset="0"/>
              </a:rPr>
              <a:t>An exciting development within the last year has been the addition of the newest Rotary Peace Center at Uppsala University  in Uppsala Sweden. A top ranking university in peace and conflict studies, the additional of Uppsala provides a strong addition to the academic offerings within the Rotary Peace Center program. </a:t>
            </a:r>
          </a:p>
          <a:p>
            <a:pPr eaLnBrk="1" hangingPunct="1">
              <a:lnSpc>
                <a:spcPct val="110000"/>
              </a:lnSpc>
              <a:buClr>
                <a:srgbClr val="345680"/>
              </a:buClr>
            </a:pPr>
            <a:endParaRPr lang="en-US" sz="1400" dirty="0" smtClean="0">
              <a:latin typeface="Trebuchet MS" pitchFamily="34" charset="0"/>
            </a:endParaRPr>
          </a:p>
          <a:p>
            <a:pPr eaLnBrk="1" hangingPunct="1">
              <a:lnSpc>
                <a:spcPct val="110000"/>
              </a:lnSpc>
              <a:buClr>
                <a:srgbClr val="345680"/>
              </a:buClr>
            </a:pPr>
            <a:r>
              <a:rPr lang="en-US" sz="1400" b="1" dirty="0" smtClean="0">
                <a:latin typeface="Trebuchet MS" pitchFamily="34" charset="0"/>
              </a:rPr>
              <a:t>2015 Rotary World Peace Symposium in Sao</a:t>
            </a:r>
            <a:r>
              <a:rPr lang="en-US" sz="1400" b="1" baseline="0" dirty="0" smtClean="0">
                <a:latin typeface="Trebuchet MS" pitchFamily="34" charset="0"/>
              </a:rPr>
              <a:t> Paulo, Brazil</a:t>
            </a:r>
            <a:endParaRPr lang="en-US" sz="1400" b="1" dirty="0" smtClean="0">
              <a:latin typeface="Trebuchet MS" pitchFamily="34" charset="0"/>
            </a:endParaRPr>
          </a:p>
          <a:p>
            <a:pPr eaLnBrk="1" hangingPunct="1">
              <a:lnSpc>
                <a:spcPct val="110000"/>
              </a:lnSpc>
              <a:buClr>
                <a:srgbClr val="345680"/>
              </a:buClr>
            </a:pPr>
            <a:endParaRPr lang="en-US" sz="1400" b="1" dirty="0" smtClean="0">
              <a:latin typeface="Trebuchet MS" pitchFamily="34" charset="0"/>
            </a:endParaRPr>
          </a:p>
          <a:p>
            <a:pPr eaLnBrk="1" hangingPunct="1">
              <a:lnSpc>
                <a:spcPct val="110000"/>
              </a:lnSpc>
              <a:buClr>
                <a:srgbClr val="345680"/>
              </a:buClr>
            </a:pPr>
            <a:r>
              <a:rPr lang="en-US" sz="1400" dirty="0" smtClean="0">
                <a:latin typeface="Trebuchet MS" pitchFamily="34" charset="0"/>
              </a:rPr>
              <a:t>Planning</a:t>
            </a:r>
            <a:r>
              <a:rPr lang="en-US" sz="1400" baseline="0" dirty="0" smtClean="0">
                <a:latin typeface="Trebuchet MS" pitchFamily="34" charset="0"/>
              </a:rPr>
              <a:t> will commence this year for the fourth </a:t>
            </a:r>
            <a:r>
              <a:rPr lang="en-US" sz="1400" dirty="0" smtClean="0">
                <a:latin typeface="Trebuchet MS" pitchFamily="34" charset="0"/>
              </a:rPr>
              <a:t>Rotary World Peace Symposium to take place in Bangkok, Thailand. The Rotary World Peace Symposium is a triennial event that provides an opportunity for peace fellows, Rotarians and experts in the field of peace and conflict resolution to come together to discuss the most pressing issues in the field and well as providing a networking opportunity for fellows and Rotarians interested in issues of peace and conflict resolution.  Over 600 Rotarians, Peace Fellow alumni and other TRF program alumni attended the 2012 Rotary World Peace Symposium in Bangkok,</a:t>
            </a:r>
            <a:r>
              <a:rPr lang="en-US" sz="1400" baseline="0" dirty="0" smtClean="0">
                <a:latin typeface="Trebuchet MS" pitchFamily="34" charset="0"/>
              </a:rPr>
              <a:t> Thailand, keynoted by 2011 Nobel Peace Prize Laureate Madam </a:t>
            </a:r>
            <a:r>
              <a:rPr lang="en-US" sz="1400" baseline="0" dirty="0" err="1" smtClean="0">
                <a:latin typeface="Trebuchet MS" pitchFamily="34" charset="0"/>
              </a:rPr>
              <a:t>Leymah</a:t>
            </a:r>
            <a:r>
              <a:rPr lang="en-US" sz="1400" baseline="0" dirty="0" smtClean="0">
                <a:latin typeface="Trebuchet MS" pitchFamily="34" charset="0"/>
              </a:rPr>
              <a:t> Gbowee. </a:t>
            </a:r>
            <a:r>
              <a:rPr lang="en-US" sz="1400" dirty="0" smtClean="0">
                <a:latin typeface="Trebuchet MS" pitchFamily="34" charset="0"/>
              </a:rPr>
              <a:t>  </a:t>
            </a:r>
          </a:p>
          <a:p>
            <a:pPr eaLnBrk="1" hangingPunct="1">
              <a:lnSpc>
                <a:spcPct val="110000"/>
              </a:lnSpc>
              <a:buClr>
                <a:srgbClr val="345680"/>
              </a:buClr>
            </a:pPr>
            <a:endParaRPr lang="en-US" sz="1400" dirty="0" smtClean="0">
              <a:latin typeface="Trebuchet MS" pitchFamily="34" charset="0"/>
            </a:endParaRPr>
          </a:p>
          <a:p>
            <a:pPr eaLnBrk="1" hangingPunct="1">
              <a:lnSpc>
                <a:spcPct val="110000"/>
              </a:lnSpc>
              <a:buClr>
                <a:srgbClr val="345680"/>
              </a:buClr>
            </a:pPr>
            <a:endParaRPr lang="en-US" sz="1400" dirty="0" smtClean="0">
              <a:latin typeface="Trebuchet MS" pitchFamily="34" charset="0"/>
            </a:endParaRPr>
          </a:p>
          <a:p>
            <a:pPr eaLnBrk="1" hangingPunct="1">
              <a:lnSpc>
                <a:spcPct val="110000"/>
              </a:lnSpc>
              <a:buClr>
                <a:srgbClr val="345680"/>
              </a:buClr>
            </a:pPr>
            <a:r>
              <a:rPr lang="en-US" sz="1400" b="1" dirty="0" smtClean="0">
                <a:latin typeface="Trebuchet MS" pitchFamily="34" charset="0"/>
              </a:rPr>
              <a:t>Visioning</a:t>
            </a:r>
            <a:r>
              <a:rPr lang="en-US" sz="1400" b="1" baseline="0" dirty="0" smtClean="0">
                <a:latin typeface="Trebuchet MS" pitchFamily="34" charset="0"/>
              </a:rPr>
              <a:t> for the </a:t>
            </a:r>
            <a:r>
              <a:rPr lang="en-US" sz="1400" b="1" dirty="0" smtClean="0">
                <a:latin typeface="Trebuchet MS" pitchFamily="34" charset="0"/>
              </a:rPr>
              <a:t>Rotary Peace Centers program</a:t>
            </a:r>
          </a:p>
          <a:p>
            <a:pPr eaLnBrk="1" hangingPunct="1">
              <a:lnSpc>
                <a:spcPct val="110000"/>
              </a:lnSpc>
              <a:buClr>
                <a:srgbClr val="345680"/>
              </a:buClr>
            </a:pPr>
            <a:endParaRPr lang="en-US" sz="1400" b="1" dirty="0" smtClean="0">
              <a:latin typeface="Trebuchet MS" pitchFamily="34" charset="0"/>
            </a:endParaRPr>
          </a:p>
          <a:p>
            <a:pPr eaLnBrk="1" hangingPunct="1">
              <a:lnSpc>
                <a:spcPct val="110000"/>
              </a:lnSpc>
              <a:buClr>
                <a:srgbClr val="345680"/>
              </a:buClr>
            </a:pPr>
            <a:r>
              <a:rPr lang="en-US" sz="1400" dirty="0" smtClean="0">
                <a:latin typeface="Trebuchet MS" pitchFamily="34" charset="0"/>
              </a:rPr>
              <a:t>As 2012</a:t>
            </a:r>
            <a:r>
              <a:rPr lang="en-US" sz="1400" baseline="0" dirty="0" smtClean="0">
                <a:latin typeface="Trebuchet MS" pitchFamily="34" charset="0"/>
              </a:rPr>
              <a:t> </a:t>
            </a:r>
            <a:r>
              <a:rPr lang="en-US" sz="1400" dirty="0" smtClean="0">
                <a:latin typeface="Trebuchet MS" pitchFamily="34" charset="0"/>
              </a:rPr>
              <a:t>marked the 10</a:t>
            </a:r>
            <a:r>
              <a:rPr lang="en-US" sz="1400" baseline="30000" dirty="0" smtClean="0">
                <a:latin typeface="Trebuchet MS" pitchFamily="34" charset="0"/>
              </a:rPr>
              <a:t>th</a:t>
            </a:r>
            <a:r>
              <a:rPr lang="en-US" sz="1400" dirty="0" smtClean="0">
                <a:latin typeface="Trebuchet MS" pitchFamily="34" charset="0"/>
              </a:rPr>
              <a:t> anniversary of the program’s operations, The Rotary Peace</a:t>
            </a:r>
            <a:r>
              <a:rPr lang="en-US" sz="1400" baseline="0" dirty="0" smtClean="0">
                <a:latin typeface="Trebuchet MS" pitchFamily="34" charset="0"/>
              </a:rPr>
              <a:t> Centers Committee conducted a visioning exercise to </a:t>
            </a:r>
            <a:r>
              <a:rPr lang="en-US" sz="1400" dirty="0" smtClean="0">
                <a:latin typeface="Trebuchet MS" pitchFamily="34" charset="0"/>
              </a:rPr>
              <a:t>identify potential</a:t>
            </a:r>
            <a:r>
              <a:rPr lang="en-US" sz="1400" baseline="0" dirty="0" smtClean="0">
                <a:latin typeface="Trebuchet MS" pitchFamily="34" charset="0"/>
              </a:rPr>
              <a:t> </a:t>
            </a:r>
            <a:r>
              <a:rPr lang="en-US" sz="1400" dirty="0" smtClean="0">
                <a:latin typeface="Trebuchet MS" pitchFamily="34" charset="0"/>
              </a:rPr>
              <a:t>areas where the program has opportunity to</a:t>
            </a:r>
            <a:r>
              <a:rPr lang="en-US" sz="1400" baseline="0" dirty="0" smtClean="0">
                <a:latin typeface="Trebuchet MS" pitchFamily="34" charset="0"/>
              </a:rPr>
              <a:t> grow and to improve during its second decade of operation.  </a:t>
            </a:r>
            <a:r>
              <a:rPr lang="en-US" sz="1400" dirty="0" smtClean="0">
                <a:latin typeface="Trebuchet MS" pitchFamily="34" charset="0"/>
              </a:rPr>
              <a:t> </a:t>
            </a:r>
          </a:p>
          <a:p>
            <a:pPr eaLnBrk="1" hangingPunct="1">
              <a:lnSpc>
                <a:spcPct val="110000"/>
              </a:lnSpc>
              <a:buClr>
                <a:srgbClr val="345680"/>
              </a:buClr>
            </a:pPr>
            <a:endParaRPr lang="en-US" sz="1400" dirty="0" smtClean="0">
              <a:latin typeface="Trebuchet MS" pitchFamily="34" charset="0"/>
            </a:endParaRPr>
          </a:p>
          <a:p>
            <a:pPr eaLnBrk="1" hangingPunct="1"/>
            <a:r>
              <a:rPr lang="en-US" b="1" dirty="0" smtClean="0"/>
              <a:t>Online application for Rotary Peace Fellow candidates</a:t>
            </a:r>
            <a:r>
              <a:rPr lang="en-US" b="1" baseline="0" dirty="0" smtClean="0"/>
              <a:t> – currently </a:t>
            </a:r>
            <a:r>
              <a:rPr lang="en-US" b="0" baseline="0" dirty="0" smtClean="0"/>
              <a:t>being developed in early 2013 for completion and posting no later than 1 July 2013</a:t>
            </a:r>
          </a:p>
          <a:p>
            <a:pPr eaLnBrk="1" hangingPunct="1"/>
            <a:endParaRPr lang="en-US" b="0" baseline="0" dirty="0" smtClean="0"/>
          </a:p>
          <a:p>
            <a:pPr eaLnBrk="1" hangingPunct="1"/>
            <a:r>
              <a:rPr lang="en-US" b="1" baseline="0" dirty="0" smtClean="0"/>
              <a:t>Targeted marketing/recruitment plan</a:t>
            </a:r>
            <a:r>
              <a:rPr lang="en-US" b="0" baseline="0" dirty="0" smtClean="0"/>
              <a:t> – further research is being conducted to identify Peace and Conflict undergraduate programs and other PCPR programs in targeted geographic areas </a:t>
            </a:r>
          </a:p>
          <a:p>
            <a:pPr eaLnBrk="1" hangingPunct="1"/>
            <a:endParaRPr lang="en-US" b="0" baseline="0" dirty="0" smtClean="0"/>
          </a:p>
          <a:p>
            <a:pPr eaLnBrk="1" hangingPunct="1"/>
            <a:r>
              <a:rPr lang="en-US" b="1" baseline="0" dirty="0" smtClean="0"/>
              <a:t>Rotary Peace Fellows Leadership Retreat</a:t>
            </a:r>
            <a:r>
              <a:rPr lang="en-US" b="0" baseline="0" dirty="0" smtClean="0"/>
              <a:t> – planning is underway to identify potential sites and approach to agenda development for this issues-focused retreat</a:t>
            </a:r>
          </a:p>
          <a:p>
            <a:pPr eaLnBrk="1" hangingPunct="1"/>
            <a:r>
              <a:rPr lang="en-US" b="0" baseline="0" dirty="0" smtClean="0"/>
              <a:t>      </a:t>
            </a:r>
            <a:r>
              <a:rPr lang="en-US" b="1" dirty="0" smtClean="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352C0-CF37-4925-9BD3-3E385295A7B3}" type="slidenum">
              <a:rPr lang="en-US"/>
              <a:pPr/>
              <a:t>9</a:t>
            </a:fld>
            <a:endParaRPr lang="en-US"/>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r>
              <a:rPr lang="en-US" dirty="0"/>
              <a:t>The Rotary Peace Centers program has over </a:t>
            </a:r>
            <a:r>
              <a:rPr lang="en-US" dirty="0" smtClean="0"/>
              <a:t>700 </a:t>
            </a:r>
            <a:r>
              <a:rPr lang="en-US" dirty="0"/>
              <a:t>alumni. 95% of these alumni work in areas related to peace and conflict resolution. The graph shows the percentages of where peace fellows are working. Peace fellows are also </a:t>
            </a:r>
            <a:r>
              <a:rPr lang="en-US" dirty="0" smtClean="0"/>
              <a:t>scattered </a:t>
            </a:r>
            <a:r>
              <a:rPr lang="en-US" dirty="0"/>
              <a:t>across the globe on every continent. 34% are in North America, 22% is Asia, 20% is Europe, 9% is South America, 6% is Africa and 6% is Australia/Oceania. Here are some examples of what peace fellows are doing: </a:t>
            </a:r>
            <a:r>
              <a:rPr lang="en-US" dirty="0">
                <a:effectLst>
                  <a:outerShdw blurRad="38100" dist="38100" dir="2700000" algn="tl">
                    <a:srgbClr val="C0C0C0"/>
                  </a:outerShdw>
                </a:effectLst>
              </a:rPr>
              <a:t>World Bank analyst, Media monitoring analyst for NATO, Civil affairs officer with the UN mission in Nepal.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76482" name="Rectangle 2"/>
          <p:cNvSpPr>
            <a:spLocks noGrp="1" noChangeArrowheads="1"/>
          </p:cNvSpPr>
          <p:nvPr>
            <p:ph type="ctrTitle"/>
          </p:nvPr>
        </p:nvSpPr>
        <p:spPr bwMode="auto">
          <a:xfrm>
            <a:off x="685800" y="2286000"/>
            <a:ext cx="77724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a:lvl1pPr>
          </a:lstStyle>
          <a:p>
            <a:pPr lvl="0"/>
            <a:r>
              <a:rPr lang="en-US" noProof="0" smtClean="0"/>
              <a:t>Click to edit Master title style</a:t>
            </a:r>
          </a:p>
        </p:txBody>
      </p:sp>
      <p:sp>
        <p:nvSpPr>
          <p:cNvPr id="276483" name="Rectangle 3"/>
          <p:cNvSpPr>
            <a:spLocks noGrp="1" noChangeArrowheads="1"/>
          </p:cNvSpPr>
          <p:nvPr>
            <p:ph type="subTitle" idx="1"/>
          </p:nvPr>
        </p:nvSpPr>
        <p:spPr bwMode="auto">
          <a:xfrm>
            <a:off x="1371600" y="3886200"/>
            <a:ext cx="64008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a:buFontTx/>
              <a:buNone/>
              <a:defRPr/>
            </a:lvl1pPr>
          </a:lstStyle>
          <a:p>
            <a:pPr lvl="0"/>
            <a:r>
              <a:rPr lang="en-US" noProof="0" smtClean="0"/>
              <a:t>Click to edit Master subtitle style</a:t>
            </a:r>
          </a:p>
        </p:txBody>
      </p:sp>
      <p:sp>
        <p:nvSpPr>
          <p:cNvPr id="276484" name="Rectangle 4"/>
          <p:cNvSpPr>
            <a:spLocks noGrp="1" noChangeArrowheads="1"/>
          </p:cNvSpPr>
          <p:nvPr>
            <p:ph type="dt" sz="half" idx="2"/>
          </p:nvPr>
        </p:nvSpPr>
        <p:spPr bwMode="auto">
          <a:xfrm>
            <a:off x="6858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400" b="0">
                <a:latin typeface="+mn-lt"/>
                <a:ea typeface="+mn-ea"/>
              </a:defRPr>
            </a:lvl1pPr>
          </a:lstStyle>
          <a:p>
            <a:endParaRPr lang="en-US"/>
          </a:p>
        </p:txBody>
      </p:sp>
      <p:sp>
        <p:nvSpPr>
          <p:cNvPr id="276485" name="Rectangle 5"/>
          <p:cNvSpPr>
            <a:spLocks noGrp="1" noChangeArrowheads="1"/>
          </p:cNvSpPr>
          <p:nvPr>
            <p:ph type="ftr" sz="quarter" idx="3"/>
          </p:nvPr>
        </p:nvSpPr>
        <p:spPr bwMode="auto">
          <a:xfrm>
            <a:off x="3124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b="0">
                <a:solidFill>
                  <a:schemeClr val="bg1"/>
                </a:solidFill>
                <a:latin typeface="+mn-lt"/>
                <a:ea typeface="+mn-ea"/>
              </a:defRPr>
            </a:lvl1pPr>
          </a:lstStyle>
          <a:p>
            <a:endParaRPr lang="en-US"/>
          </a:p>
        </p:txBody>
      </p:sp>
      <p:sp>
        <p:nvSpPr>
          <p:cNvPr id="276486" name="Rectangle 6"/>
          <p:cNvSpPr>
            <a:spLocks noGrp="1" noChangeArrowheads="1"/>
          </p:cNvSpPr>
          <p:nvPr>
            <p:ph type="sldNum" sz="quarter" idx="4"/>
          </p:nvPr>
        </p:nvSpPr>
        <p:spPr bwMode="auto">
          <a:xfrm>
            <a:off x="65532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b="0">
                <a:latin typeface="+mn-lt"/>
                <a:ea typeface="+mn-ea"/>
              </a:defRPr>
            </a:lvl1pPr>
          </a:lstStyle>
          <a:p>
            <a:fld id="{68F32807-1488-4A41-97AD-F055527A7518}"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083156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747535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endParaRPr lang="en-US"/>
          </a:p>
        </p:txBody>
      </p:sp>
    </p:spTree>
    <p:extLst>
      <p:ext uri="{BB962C8B-B14F-4D97-AF65-F5344CB8AC3E}">
        <p14:creationId xmlns:p14="http://schemas.microsoft.com/office/powerpoint/2010/main" val="244392941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a:prstGeom prst="rect">
            <a:avLst/>
          </a:prstGeom>
        </p:spPr>
        <p:txBody>
          <a:bodyPr/>
          <a:lstStyle/>
          <a:p>
            <a:endParaRPr lang="en-US"/>
          </a:p>
        </p:txBody>
      </p:sp>
    </p:spTree>
    <p:extLst>
      <p:ext uri="{BB962C8B-B14F-4D97-AF65-F5344CB8AC3E}">
        <p14:creationId xmlns:p14="http://schemas.microsoft.com/office/powerpoint/2010/main" val="284959769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76482" name="Rectangle 2"/>
          <p:cNvSpPr>
            <a:spLocks noGrp="1" noChangeArrowheads="1"/>
          </p:cNvSpPr>
          <p:nvPr>
            <p:ph type="ctrTitle"/>
          </p:nvPr>
        </p:nvSpPr>
        <p:spPr bwMode="auto">
          <a:xfrm>
            <a:off x="685800" y="2286000"/>
            <a:ext cx="77724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a:lvl1pPr>
          </a:lstStyle>
          <a:p>
            <a:pPr lvl="0"/>
            <a:r>
              <a:rPr lang="en-US" noProof="0" smtClean="0"/>
              <a:t>Click to edit Master title style</a:t>
            </a:r>
          </a:p>
        </p:txBody>
      </p:sp>
      <p:sp>
        <p:nvSpPr>
          <p:cNvPr id="276483" name="Rectangle 3"/>
          <p:cNvSpPr>
            <a:spLocks noGrp="1" noChangeArrowheads="1"/>
          </p:cNvSpPr>
          <p:nvPr>
            <p:ph type="subTitle" idx="1"/>
          </p:nvPr>
        </p:nvSpPr>
        <p:spPr bwMode="auto">
          <a:xfrm>
            <a:off x="1371600" y="3886200"/>
            <a:ext cx="64008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a:buFontTx/>
              <a:buNone/>
              <a:defRPr/>
            </a:lvl1pPr>
          </a:lstStyle>
          <a:p>
            <a:pPr lvl="0"/>
            <a:r>
              <a:rPr lang="en-US" noProof="0" smtClean="0"/>
              <a:t>Click to edit Master subtitle style</a:t>
            </a:r>
          </a:p>
        </p:txBody>
      </p:sp>
      <p:sp>
        <p:nvSpPr>
          <p:cNvPr id="4" name="Date Placeholder 3"/>
          <p:cNvSpPr>
            <a:spLocks noGrp="1" noChangeArrowheads="1"/>
          </p:cNvSpPr>
          <p:nvPr>
            <p:ph type="dt" sz="half" idx="10"/>
          </p:nvPr>
        </p:nvSpPr>
        <p:spPr bwMode="auto">
          <a:xfrm>
            <a:off x="6858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400" b="0">
                <a:latin typeface="+mn-lt"/>
                <a:ea typeface="+mn-ea"/>
              </a:defRPr>
            </a:lvl1pPr>
          </a:lstStyle>
          <a:p>
            <a:pPr>
              <a:defRPr/>
            </a:pPr>
            <a:endParaRPr lang="en-US">
              <a:solidFill>
                <a:srgbClr val="000000"/>
              </a:solidFill>
            </a:endParaRPr>
          </a:p>
        </p:txBody>
      </p:sp>
      <p:sp>
        <p:nvSpPr>
          <p:cNvPr id="5" name="Footer Placeholder 4"/>
          <p:cNvSpPr>
            <a:spLocks noGrp="1" noChangeArrowheads="1"/>
          </p:cNvSpPr>
          <p:nvPr>
            <p:ph type="ftr" sz="quarter" idx="11"/>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b="0">
                <a:solidFill>
                  <a:schemeClr val="bg1"/>
                </a:solidFill>
                <a:latin typeface="+mn-lt"/>
                <a:ea typeface="+mn-ea"/>
              </a:defRPr>
            </a:lvl1pPr>
          </a:lstStyle>
          <a:p>
            <a:pPr>
              <a:defRPr/>
            </a:pPr>
            <a:endParaRPr lang="en-US">
              <a:solidFill>
                <a:srgbClr val="FFFFFF"/>
              </a:solidFill>
            </a:endParaRPr>
          </a:p>
        </p:txBody>
      </p:sp>
      <p:sp>
        <p:nvSpPr>
          <p:cNvPr id="6" name="Slide Number Placeholder 5"/>
          <p:cNvSpPr>
            <a:spLocks noGrp="1" noChangeArrowheads="1"/>
          </p:cNvSpPr>
          <p:nvPr>
            <p:ph type="sldNum" sz="quarter" idx="12"/>
          </p:nvPr>
        </p:nvSpPr>
        <p:spPr bwMode="auto">
          <a:xfrm>
            <a:off x="65532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b="0">
                <a:latin typeface="+mn-lt"/>
                <a:ea typeface="+mn-ea"/>
              </a:defRPr>
            </a:lvl1pPr>
          </a:lstStyle>
          <a:p>
            <a:pPr>
              <a:defRPr/>
            </a:pPr>
            <a:fld id="{78137D8A-DF2D-494B-9C7F-878A66A290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632704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925761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1860229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096008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571673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48941965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887338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91472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2078948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2749426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016398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459535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smtClean="0"/>
          </a:p>
        </p:txBody>
      </p:sp>
    </p:spTree>
    <p:extLst>
      <p:ext uri="{BB962C8B-B14F-4D97-AF65-F5344CB8AC3E}">
        <p14:creationId xmlns:p14="http://schemas.microsoft.com/office/powerpoint/2010/main" val="115492037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a:prstGeom prst="rect">
            <a:avLst/>
          </a:prstGeom>
        </p:spPr>
        <p:txBody>
          <a:bodyPr/>
          <a:lstStyle/>
          <a:p>
            <a:pPr lvl="0"/>
            <a:endParaRPr lang="en-US" noProof="0" smtClean="0"/>
          </a:p>
        </p:txBody>
      </p:sp>
    </p:spTree>
    <p:extLst>
      <p:ext uri="{BB962C8B-B14F-4D97-AF65-F5344CB8AC3E}">
        <p14:creationId xmlns:p14="http://schemas.microsoft.com/office/powerpoint/2010/main" val="255259742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11263" y="198438"/>
            <a:ext cx="7793037" cy="9239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243013" y="1349375"/>
            <a:ext cx="3759200" cy="472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54613" y="1349375"/>
            <a:ext cx="3759200" cy="472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1241425" y="6267450"/>
            <a:ext cx="5067300" cy="457200"/>
          </a:xfrm>
          <a:prstGeom prst="rect">
            <a:avLst/>
          </a:prstGeom>
        </p:spPr>
        <p:txBody>
          <a:bodyPr/>
          <a:lstStyle>
            <a:lvl1pPr>
              <a:defRPr>
                <a:ea typeface="Osaka" pitchFamily="48" charset="-128"/>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xfrm>
            <a:off x="6718300" y="6267450"/>
            <a:ext cx="2179638" cy="457200"/>
          </a:xfrm>
          <a:prstGeom prst="rect">
            <a:avLst/>
          </a:prstGeom>
        </p:spPr>
        <p:txBody>
          <a:bodyPr/>
          <a:lstStyle>
            <a:lvl1pPr>
              <a:defRPr>
                <a:ea typeface="Osaka" pitchFamily="48" charset="-128"/>
              </a:defRPr>
            </a:lvl1pPr>
          </a:lstStyle>
          <a:p>
            <a:pPr>
              <a:defRPr/>
            </a:pPr>
            <a:fld id="{EFAE219D-EF66-46B0-B9A6-B637E0DC3F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422249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76482" name="Rectangle 2"/>
          <p:cNvSpPr>
            <a:spLocks noGrp="1" noChangeArrowheads="1"/>
          </p:cNvSpPr>
          <p:nvPr>
            <p:ph type="ctrTitle"/>
          </p:nvPr>
        </p:nvSpPr>
        <p:spPr bwMode="auto">
          <a:xfrm>
            <a:off x="685800" y="2286000"/>
            <a:ext cx="77724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a:lvl1pPr>
          </a:lstStyle>
          <a:p>
            <a:pPr lvl="0"/>
            <a:r>
              <a:rPr lang="en-US" noProof="0" smtClean="0"/>
              <a:t>Click to edit Master title style</a:t>
            </a:r>
          </a:p>
        </p:txBody>
      </p:sp>
      <p:sp>
        <p:nvSpPr>
          <p:cNvPr id="276483" name="Rectangle 3"/>
          <p:cNvSpPr>
            <a:spLocks noGrp="1" noChangeArrowheads="1"/>
          </p:cNvSpPr>
          <p:nvPr>
            <p:ph type="subTitle" idx="1"/>
          </p:nvPr>
        </p:nvSpPr>
        <p:spPr bwMode="auto">
          <a:xfrm>
            <a:off x="1371600" y="3886200"/>
            <a:ext cx="64008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a:buFontTx/>
              <a:buNone/>
              <a:defRPr/>
            </a:lvl1pPr>
          </a:lstStyle>
          <a:p>
            <a:pPr lvl="0"/>
            <a:r>
              <a:rPr lang="en-US" noProof="0" smtClean="0"/>
              <a:t>Click to edit Master subtitle style</a:t>
            </a:r>
          </a:p>
        </p:txBody>
      </p:sp>
      <p:sp>
        <p:nvSpPr>
          <p:cNvPr id="4" name="Date Placeholder 3"/>
          <p:cNvSpPr>
            <a:spLocks noGrp="1" noChangeArrowheads="1"/>
          </p:cNvSpPr>
          <p:nvPr>
            <p:ph type="dt" sz="half" idx="10"/>
          </p:nvPr>
        </p:nvSpPr>
        <p:spPr bwMode="auto">
          <a:xfrm>
            <a:off x="6858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400" b="0">
                <a:latin typeface="+mn-lt"/>
                <a:ea typeface="+mn-ea"/>
              </a:defRPr>
            </a:lvl1pPr>
          </a:lstStyle>
          <a:p>
            <a:pPr>
              <a:defRPr/>
            </a:pPr>
            <a:endParaRPr lang="en-US">
              <a:solidFill>
                <a:srgbClr val="000000"/>
              </a:solidFill>
            </a:endParaRPr>
          </a:p>
        </p:txBody>
      </p:sp>
      <p:sp>
        <p:nvSpPr>
          <p:cNvPr id="5" name="Footer Placeholder 4"/>
          <p:cNvSpPr>
            <a:spLocks noGrp="1" noChangeArrowheads="1"/>
          </p:cNvSpPr>
          <p:nvPr>
            <p:ph type="ftr" sz="quarter" idx="11"/>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b="0">
                <a:solidFill>
                  <a:schemeClr val="bg1"/>
                </a:solidFill>
                <a:latin typeface="+mn-lt"/>
                <a:ea typeface="+mn-ea"/>
              </a:defRPr>
            </a:lvl1pPr>
          </a:lstStyle>
          <a:p>
            <a:pPr>
              <a:defRPr/>
            </a:pPr>
            <a:endParaRPr lang="en-US">
              <a:solidFill>
                <a:srgbClr val="FFFFFF"/>
              </a:solidFill>
            </a:endParaRPr>
          </a:p>
        </p:txBody>
      </p:sp>
      <p:sp>
        <p:nvSpPr>
          <p:cNvPr id="6" name="Slide Number Placeholder 5"/>
          <p:cNvSpPr>
            <a:spLocks noGrp="1" noChangeArrowheads="1"/>
          </p:cNvSpPr>
          <p:nvPr>
            <p:ph type="sldNum" sz="quarter" idx="12"/>
          </p:nvPr>
        </p:nvSpPr>
        <p:spPr bwMode="auto">
          <a:xfrm>
            <a:off x="65532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b="0">
                <a:latin typeface="+mn-lt"/>
                <a:ea typeface="+mn-ea"/>
              </a:defRPr>
            </a:lvl1pPr>
          </a:lstStyle>
          <a:p>
            <a:pPr>
              <a:defRPr/>
            </a:pPr>
            <a:fld id="{DD709EAA-1ED5-40E3-8020-8160F7B17B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841730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97275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7128761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7097085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13534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837671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25858660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877430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2066147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2985022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515118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927153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smtClean="0"/>
          </a:p>
        </p:txBody>
      </p:sp>
    </p:spTree>
    <p:extLst>
      <p:ext uri="{BB962C8B-B14F-4D97-AF65-F5344CB8AC3E}">
        <p14:creationId xmlns:p14="http://schemas.microsoft.com/office/powerpoint/2010/main" val="26302871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746574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a:prstGeom prst="rect">
            <a:avLst/>
          </a:prstGeom>
        </p:spPr>
        <p:txBody>
          <a:bodyPr/>
          <a:lstStyle/>
          <a:p>
            <a:pPr lvl="0"/>
            <a:endParaRPr lang="en-US" noProof="0" smtClean="0"/>
          </a:p>
        </p:txBody>
      </p:sp>
    </p:spTree>
    <p:extLst>
      <p:ext uri="{BB962C8B-B14F-4D97-AF65-F5344CB8AC3E}">
        <p14:creationId xmlns:p14="http://schemas.microsoft.com/office/powerpoint/2010/main" val="114516819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11263" y="198438"/>
            <a:ext cx="7793037" cy="9239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243013" y="1349375"/>
            <a:ext cx="3759200" cy="472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54613" y="1349375"/>
            <a:ext cx="3759200" cy="472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241425" y="6267450"/>
            <a:ext cx="5067300" cy="457200"/>
          </a:xfrm>
          <a:prstGeom prst="rect">
            <a:avLst/>
          </a:prstGeom>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1"/>
          </p:nvPr>
        </p:nvSpPr>
        <p:spPr>
          <a:xfrm>
            <a:off x="6718300" y="6267450"/>
            <a:ext cx="2179638" cy="457200"/>
          </a:xfrm>
          <a:prstGeom prst="rect">
            <a:avLst/>
          </a:prstGeom>
        </p:spPr>
        <p:txBody>
          <a:bodyPr/>
          <a:lstStyle>
            <a:lvl1pPr>
              <a:defRPr/>
            </a:lvl1pPr>
          </a:lstStyle>
          <a:p>
            <a:pPr>
              <a:defRPr/>
            </a:pPr>
            <a:fld id="{34685300-26FC-480F-9EE4-3E83B87896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8356451"/>
      </p:ext>
    </p:extLst>
  </p:cSld>
  <p:clrMapOvr>
    <a:masterClrMapping/>
  </p:clrMapOvr>
  <p:transition advClick="0"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630253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31881228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0205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7713661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480176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WS-06_HD:Users:rotary:Desktop:Work%20In%20Progress:049-RCIS%20CD:Slide%20Presentation:Peace_B.jpg" TargetMode="Externa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WS-06_HD:Users:rotary:Desktop:Work%20In%20Progress:049-RCIS%20CD:Slide%20Presentation:Peace_B.jpg" TargetMode="Externa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2.jpeg"/><Relationship Id="rId2" Type="http://schemas.openxmlformats.org/officeDocument/2006/relationships/slideLayout" Target="../slideLayouts/slideLayout15.xml"/><Relationship Id="rId16"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WS-06_HD:Users:rotary:Desktop:Work%20In%20Progress:049-RCIS%20CD:Slide%20Presentation:Peace_B.jpg" TargetMode="Externa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2.jpeg"/><Relationship Id="rId2" Type="http://schemas.openxmlformats.org/officeDocument/2006/relationships/slideLayout" Target="../slideLayouts/slideLayout29.xml"/><Relationship Id="rId16" Type="http://schemas.openxmlformats.org/officeDocument/2006/relationships/image" Target="../media/image1.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5476" name="Picture 20" descr="RCIS-SlideBkgr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75478" name="Rectangle 22"/>
          <p:cNvSpPr>
            <a:spLocks noChangeArrowheads="1"/>
          </p:cNvSpPr>
          <p:nvPr userDrawn="1"/>
        </p:nvSpPr>
        <p:spPr bwMode="auto">
          <a:xfrm>
            <a:off x="561975" y="6096000"/>
            <a:ext cx="685800" cy="420688"/>
          </a:xfrm>
          <a:prstGeom prst="rect">
            <a:avLst/>
          </a:prstGeom>
          <a:solidFill>
            <a:schemeClr val="bg1"/>
          </a:solidFill>
          <a:ln>
            <a:noFill/>
          </a:ln>
          <a:effectLst/>
          <a:extLst>
            <a:ext uri="{91240B29-F687-4F45-9708-019B960494DF}">
              <a14:hiddenLine xmlns:a14="http://schemas.microsoft.com/office/drawing/2010/main" w="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75480" name="Picture 24" descr="WS-06_HD:Users:rotary:Desktop:Work In Progress:049-RCIS CD:Slide Presentation:Peace_B.jpg"/>
          <p:cNvPicPr>
            <a:picLocks noChangeAspect="1" noChangeArrowheads="1"/>
          </p:cNvPicPr>
          <p:nvPr userDrawn="1"/>
        </p:nvPicPr>
        <p:blipFill>
          <a:blip r:embed="rId16" r:link="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410200"/>
            <a:ext cx="1219200" cy="1219200"/>
          </a:xfrm>
          <a:prstGeom prst="rect">
            <a:avLst/>
          </a:prstGeom>
          <a:noFill/>
          <a:ln>
            <a:noFill/>
          </a:ln>
          <a:effectLst/>
          <a:extLst>
            <a:ext uri="{909E8E84-426E-40DD-AFC4-6F175D3DCCD1}">
              <a14:hiddenFill xmlns:a14="http://schemas.microsoft.com/office/drawing/2010/main">
                <a:solidFill>
                  <a:srgbClr val="01ABCC"/>
                </a:solidFill>
              </a14:hiddenFill>
            </a:ext>
            <a:ext uri="{91240B29-F687-4F45-9708-019B960494DF}">
              <a14:hiddenLine xmlns:a14="http://schemas.microsoft.com/office/drawing/2010/main" w="9525">
                <a:solidFill>
                  <a:srgbClr val="F4F4F4"/>
                </a:solidFill>
                <a:miter lim="800000"/>
                <a:headEnd/>
                <a:tailEnd/>
              </a14:hiddenLine>
            </a:ext>
            <a:ext uri="{AF507438-7753-43E0-B8FC-AC1667EBCBE1}">
              <a14:hiddenEffects xmlns:a14="http://schemas.microsoft.com/office/drawing/2010/main">
                <a:effectLst>
                  <a:outerShdw blurRad="127000" dist="38095" dir="21120068" algn="ctr" rotWithShape="0">
                    <a:schemeClr val="tx1">
                      <a:alpha val="95000"/>
                    </a:schemeClr>
                  </a:outerShdw>
                </a:effectLst>
              </a14:hiddenEffects>
            </a:ext>
          </a:extLst>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Osaka" pitchFamily="48" charset="-128"/>
        </a:defRPr>
      </a:lvl2pPr>
      <a:lvl3pPr algn="ctr" rtl="0" fontAlgn="base">
        <a:spcBef>
          <a:spcPct val="0"/>
        </a:spcBef>
        <a:spcAft>
          <a:spcPct val="0"/>
        </a:spcAft>
        <a:defRPr sz="4400">
          <a:solidFill>
            <a:schemeClr val="tx2"/>
          </a:solidFill>
          <a:latin typeface="Arial" charset="0"/>
          <a:ea typeface="Osaka" pitchFamily="48" charset="-128"/>
        </a:defRPr>
      </a:lvl3pPr>
      <a:lvl4pPr algn="ctr" rtl="0" fontAlgn="base">
        <a:spcBef>
          <a:spcPct val="0"/>
        </a:spcBef>
        <a:spcAft>
          <a:spcPct val="0"/>
        </a:spcAft>
        <a:defRPr sz="4400">
          <a:solidFill>
            <a:schemeClr val="tx2"/>
          </a:solidFill>
          <a:latin typeface="Arial" charset="0"/>
          <a:ea typeface="Osaka" pitchFamily="48" charset="-128"/>
        </a:defRPr>
      </a:lvl4pPr>
      <a:lvl5pPr algn="ctr" rtl="0" fontAlgn="base">
        <a:spcBef>
          <a:spcPct val="0"/>
        </a:spcBef>
        <a:spcAft>
          <a:spcPct val="0"/>
        </a:spcAft>
        <a:defRPr sz="4400">
          <a:solidFill>
            <a:schemeClr val="tx2"/>
          </a:solidFill>
          <a:latin typeface="Arial" charset="0"/>
          <a:ea typeface="Osaka" pitchFamily="48" charset="-128"/>
        </a:defRPr>
      </a:lvl5pPr>
      <a:lvl6pPr marL="457200" algn="ctr" rtl="0" fontAlgn="base">
        <a:spcBef>
          <a:spcPct val="0"/>
        </a:spcBef>
        <a:spcAft>
          <a:spcPct val="0"/>
        </a:spcAft>
        <a:defRPr sz="4400">
          <a:solidFill>
            <a:schemeClr val="tx2"/>
          </a:solidFill>
          <a:latin typeface="Arial" charset="0"/>
          <a:ea typeface="Osaka" pitchFamily="48" charset="-128"/>
        </a:defRPr>
      </a:lvl6pPr>
      <a:lvl7pPr marL="914400" algn="ctr" rtl="0" fontAlgn="base">
        <a:spcBef>
          <a:spcPct val="0"/>
        </a:spcBef>
        <a:spcAft>
          <a:spcPct val="0"/>
        </a:spcAft>
        <a:defRPr sz="4400">
          <a:solidFill>
            <a:schemeClr val="tx2"/>
          </a:solidFill>
          <a:latin typeface="Arial" charset="0"/>
          <a:ea typeface="Osaka" pitchFamily="48" charset="-128"/>
        </a:defRPr>
      </a:lvl7pPr>
      <a:lvl8pPr marL="1371600" algn="ctr" rtl="0" fontAlgn="base">
        <a:spcBef>
          <a:spcPct val="0"/>
        </a:spcBef>
        <a:spcAft>
          <a:spcPct val="0"/>
        </a:spcAft>
        <a:defRPr sz="4400">
          <a:solidFill>
            <a:schemeClr val="tx2"/>
          </a:solidFill>
          <a:latin typeface="Arial" charset="0"/>
          <a:ea typeface="Osaka" pitchFamily="48" charset="-128"/>
        </a:defRPr>
      </a:lvl8pPr>
      <a:lvl9pPr marL="1828800" algn="ctr" rtl="0" fontAlgn="base">
        <a:spcBef>
          <a:spcPct val="0"/>
        </a:spcBef>
        <a:spcAft>
          <a:spcPct val="0"/>
        </a:spcAft>
        <a:defRPr sz="4400">
          <a:solidFill>
            <a:schemeClr val="tx2"/>
          </a:solidFill>
          <a:latin typeface="Arial" charset="0"/>
          <a:ea typeface="Osaka" pitchFamily="48"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RCIS-SlideBkgrd"/>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2"/>
          <p:cNvSpPr>
            <a:spLocks noChangeArrowheads="1"/>
          </p:cNvSpPr>
          <p:nvPr userDrawn="1"/>
        </p:nvSpPr>
        <p:spPr bwMode="auto">
          <a:xfrm>
            <a:off x="561975" y="6096000"/>
            <a:ext cx="685800" cy="420688"/>
          </a:xfrm>
          <a:prstGeom prst="rect">
            <a:avLst/>
          </a:prstGeom>
          <a:solidFill>
            <a:schemeClr val="bg1"/>
          </a:solidFill>
          <a:ln>
            <a:noFill/>
          </a:ln>
          <a:effectLst/>
          <a:extLst>
            <a:ext uri="{91240B29-F687-4F45-9708-019B960494DF}">
              <a14:hiddenLine xmlns:a14="http://schemas.microsoft.com/office/drawing/2010/main" w="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endParaRPr>
          </a:p>
        </p:txBody>
      </p:sp>
      <p:pic>
        <p:nvPicPr>
          <p:cNvPr id="275480" name="Picture 24" descr="WS-06_HD:Users:rotary:Desktop:Work In Progress:049-RCIS CD:Slide Presentation:Peace_B.jpg"/>
          <p:cNvPicPr>
            <a:picLocks noChangeAspect="1" noChangeArrowheads="1"/>
          </p:cNvPicPr>
          <p:nvPr userDrawn="1"/>
        </p:nvPicPr>
        <p:blipFill>
          <a:blip r:embed="rId17" r:link="rId18">
            <a:clrChange>
              <a:clrFrom>
                <a:srgbClr val="FFFFFF"/>
              </a:clrFrom>
              <a:clrTo>
                <a:srgbClr val="FFFFFF">
                  <a:alpha val="0"/>
                </a:srgbClr>
              </a:clrTo>
            </a:clrChange>
          </a:blip>
          <a:srcRect/>
          <a:stretch>
            <a:fillRect/>
          </a:stretch>
        </p:blipFill>
        <p:spPr bwMode="auto">
          <a:xfrm>
            <a:off x="152400" y="5410200"/>
            <a:ext cx="1219200" cy="1219200"/>
          </a:xfrm>
          <a:prstGeom prst="rect">
            <a:avLst/>
          </a:prstGeom>
          <a:noFill/>
          <a:ln>
            <a:noFill/>
          </a:ln>
          <a:effectLst/>
          <a:extLst>
            <a:ext uri="{909E8E84-426E-40DD-AFC4-6F175D3DCCD1}">
              <a14:hiddenFill xmlns:a14="http://schemas.microsoft.com/office/drawing/2010/main">
                <a:solidFill>
                  <a:srgbClr val="01ABCC"/>
                </a:solidFill>
              </a14:hiddenFill>
            </a:ext>
            <a:ext uri="{91240B29-F687-4F45-9708-019B960494DF}">
              <a14:hiddenLine xmlns:a14="http://schemas.microsoft.com/office/drawing/2010/main" w="9525">
                <a:solidFill>
                  <a:srgbClr val="F4F4F4"/>
                </a:solidFill>
                <a:miter lim="800000"/>
                <a:headEnd/>
                <a:tailEnd/>
              </a14:hiddenLine>
            </a:ext>
            <a:ext uri="{AF507438-7753-43E0-B8FC-AC1667EBCBE1}">
              <a14:hiddenEffects xmlns:a14="http://schemas.microsoft.com/office/drawing/2010/main">
                <a:effectLst>
                  <a:outerShdw blurRad="127000" dist="38095" dir="21120068" algn="ctr" rotWithShape="0">
                    <a:schemeClr val="tx1">
                      <a:alpha val="95000"/>
                    </a:schemeClr>
                  </a:outerShdw>
                </a:effectLst>
              </a14:hiddenEffects>
            </a:ext>
          </a:extLst>
        </p:spPr>
      </p:pic>
    </p:spTree>
    <p:extLst>
      <p:ext uri="{BB962C8B-B14F-4D97-AF65-F5344CB8AC3E}">
        <p14:creationId xmlns:p14="http://schemas.microsoft.com/office/powerpoint/2010/main" val="252884231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pitchFamily="48" charset="-128"/>
        </a:defRPr>
      </a:lvl2pPr>
      <a:lvl3pPr algn="ctr" rtl="0" eaLnBrk="0" fontAlgn="base" hangingPunct="0">
        <a:spcBef>
          <a:spcPct val="0"/>
        </a:spcBef>
        <a:spcAft>
          <a:spcPct val="0"/>
        </a:spcAft>
        <a:defRPr sz="4400">
          <a:solidFill>
            <a:schemeClr val="tx2"/>
          </a:solidFill>
          <a:latin typeface="Arial" charset="0"/>
          <a:ea typeface="Osaka" pitchFamily="48" charset="-128"/>
        </a:defRPr>
      </a:lvl3pPr>
      <a:lvl4pPr algn="ctr" rtl="0" eaLnBrk="0" fontAlgn="base" hangingPunct="0">
        <a:spcBef>
          <a:spcPct val="0"/>
        </a:spcBef>
        <a:spcAft>
          <a:spcPct val="0"/>
        </a:spcAft>
        <a:defRPr sz="4400">
          <a:solidFill>
            <a:schemeClr val="tx2"/>
          </a:solidFill>
          <a:latin typeface="Arial" charset="0"/>
          <a:ea typeface="Osaka" pitchFamily="48" charset="-128"/>
        </a:defRPr>
      </a:lvl4pPr>
      <a:lvl5pPr algn="ctr" rtl="0" eaLnBrk="0" fontAlgn="base" hangingPunct="0">
        <a:spcBef>
          <a:spcPct val="0"/>
        </a:spcBef>
        <a:spcAft>
          <a:spcPct val="0"/>
        </a:spcAft>
        <a:defRPr sz="4400">
          <a:solidFill>
            <a:schemeClr val="tx2"/>
          </a:solidFill>
          <a:latin typeface="Arial" charset="0"/>
          <a:ea typeface="Osaka" pitchFamily="48" charset="-128"/>
        </a:defRPr>
      </a:lvl5pPr>
      <a:lvl6pPr marL="457200" algn="ctr" rtl="0" fontAlgn="base">
        <a:spcBef>
          <a:spcPct val="0"/>
        </a:spcBef>
        <a:spcAft>
          <a:spcPct val="0"/>
        </a:spcAft>
        <a:defRPr sz="4400">
          <a:solidFill>
            <a:schemeClr val="tx2"/>
          </a:solidFill>
          <a:latin typeface="Arial" charset="0"/>
          <a:ea typeface="Osaka" pitchFamily="48" charset="-128"/>
        </a:defRPr>
      </a:lvl6pPr>
      <a:lvl7pPr marL="914400" algn="ctr" rtl="0" fontAlgn="base">
        <a:spcBef>
          <a:spcPct val="0"/>
        </a:spcBef>
        <a:spcAft>
          <a:spcPct val="0"/>
        </a:spcAft>
        <a:defRPr sz="4400">
          <a:solidFill>
            <a:schemeClr val="tx2"/>
          </a:solidFill>
          <a:latin typeface="Arial" charset="0"/>
          <a:ea typeface="Osaka" pitchFamily="48" charset="-128"/>
        </a:defRPr>
      </a:lvl7pPr>
      <a:lvl8pPr marL="1371600" algn="ctr" rtl="0" fontAlgn="base">
        <a:spcBef>
          <a:spcPct val="0"/>
        </a:spcBef>
        <a:spcAft>
          <a:spcPct val="0"/>
        </a:spcAft>
        <a:defRPr sz="4400">
          <a:solidFill>
            <a:schemeClr val="tx2"/>
          </a:solidFill>
          <a:latin typeface="Arial" charset="0"/>
          <a:ea typeface="Osaka" pitchFamily="48" charset="-128"/>
        </a:defRPr>
      </a:lvl8pPr>
      <a:lvl9pPr marL="1828800" algn="ctr" rtl="0" fontAlgn="base">
        <a:spcBef>
          <a:spcPct val="0"/>
        </a:spcBef>
        <a:spcAft>
          <a:spcPct val="0"/>
        </a:spcAft>
        <a:defRPr sz="4400">
          <a:solidFill>
            <a:schemeClr val="tx2"/>
          </a:solidFill>
          <a:latin typeface="Arial" charset="0"/>
          <a:ea typeface="Osaka"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RCIS-SlideBkgrd"/>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2"/>
          <p:cNvSpPr>
            <a:spLocks noChangeArrowheads="1"/>
          </p:cNvSpPr>
          <p:nvPr userDrawn="1"/>
        </p:nvSpPr>
        <p:spPr bwMode="auto">
          <a:xfrm>
            <a:off x="561975" y="6096000"/>
            <a:ext cx="685800" cy="420688"/>
          </a:xfrm>
          <a:prstGeom prst="rect">
            <a:avLst/>
          </a:prstGeom>
          <a:solidFill>
            <a:schemeClr val="bg1"/>
          </a:solidFill>
          <a:ln>
            <a:noFill/>
          </a:ln>
          <a:effectLst/>
          <a:extLst>
            <a:ext uri="{91240B29-F687-4F45-9708-019B960494DF}">
              <a14:hiddenLine xmlns:a14="http://schemas.microsoft.com/office/drawing/2010/main" w="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endParaRPr>
          </a:p>
        </p:txBody>
      </p:sp>
      <p:pic>
        <p:nvPicPr>
          <p:cNvPr id="275480" name="Picture 24" descr="WS-06_HD:Users:rotary:Desktop:Work In Progress:049-RCIS CD:Slide Presentation:Peace_B.jpg"/>
          <p:cNvPicPr>
            <a:picLocks noChangeAspect="1" noChangeArrowheads="1"/>
          </p:cNvPicPr>
          <p:nvPr userDrawn="1"/>
        </p:nvPicPr>
        <p:blipFill>
          <a:blip r:embed="rId17" r:link="rId18">
            <a:clrChange>
              <a:clrFrom>
                <a:srgbClr val="FFFFFF"/>
              </a:clrFrom>
              <a:clrTo>
                <a:srgbClr val="FFFFFF">
                  <a:alpha val="0"/>
                </a:srgbClr>
              </a:clrTo>
            </a:clrChange>
          </a:blip>
          <a:srcRect/>
          <a:stretch>
            <a:fillRect/>
          </a:stretch>
        </p:blipFill>
        <p:spPr bwMode="auto">
          <a:xfrm>
            <a:off x="152400" y="5410200"/>
            <a:ext cx="1219200" cy="1219200"/>
          </a:xfrm>
          <a:prstGeom prst="rect">
            <a:avLst/>
          </a:prstGeom>
          <a:noFill/>
          <a:ln>
            <a:noFill/>
          </a:ln>
          <a:effectLst/>
          <a:extLst>
            <a:ext uri="{909E8E84-426E-40DD-AFC4-6F175D3DCCD1}">
              <a14:hiddenFill xmlns:a14="http://schemas.microsoft.com/office/drawing/2010/main">
                <a:solidFill>
                  <a:srgbClr val="01ABCC"/>
                </a:solidFill>
              </a14:hiddenFill>
            </a:ext>
            <a:ext uri="{91240B29-F687-4F45-9708-019B960494DF}">
              <a14:hiddenLine xmlns:a14="http://schemas.microsoft.com/office/drawing/2010/main" w="9525">
                <a:solidFill>
                  <a:srgbClr val="F4F4F4"/>
                </a:solidFill>
                <a:miter lim="800000"/>
                <a:headEnd/>
                <a:tailEnd/>
              </a14:hiddenLine>
            </a:ext>
            <a:ext uri="{AF507438-7753-43E0-B8FC-AC1667EBCBE1}">
              <a14:hiddenEffects xmlns:a14="http://schemas.microsoft.com/office/drawing/2010/main">
                <a:effectLst>
                  <a:outerShdw blurRad="127000" dist="38095" dir="21120068" algn="ctr" rotWithShape="0">
                    <a:schemeClr val="tx1">
                      <a:alpha val="95000"/>
                    </a:schemeClr>
                  </a:outerShdw>
                </a:effectLst>
              </a14:hiddenEffects>
            </a:ext>
          </a:extLst>
        </p:spPr>
      </p:pic>
    </p:spTree>
    <p:extLst>
      <p:ext uri="{BB962C8B-B14F-4D97-AF65-F5344CB8AC3E}">
        <p14:creationId xmlns:p14="http://schemas.microsoft.com/office/powerpoint/2010/main" val="254285282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pitchFamily="48" charset="-128"/>
        </a:defRPr>
      </a:lvl2pPr>
      <a:lvl3pPr algn="ctr" rtl="0" eaLnBrk="0" fontAlgn="base" hangingPunct="0">
        <a:spcBef>
          <a:spcPct val="0"/>
        </a:spcBef>
        <a:spcAft>
          <a:spcPct val="0"/>
        </a:spcAft>
        <a:defRPr sz="4400">
          <a:solidFill>
            <a:schemeClr val="tx2"/>
          </a:solidFill>
          <a:latin typeface="Arial" charset="0"/>
          <a:ea typeface="Osaka" pitchFamily="48" charset="-128"/>
        </a:defRPr>
      </a:lvl3pPr>
      <a:lvl4pPr algn="ctr" rtl="0" eaLnBrk="0" fontAlgn="base" hangingPunct="0">
        <a:spcBef>
          <a:spcPct val="0"/>
        </a:spcBef>
        <a:spcAft>
          <a:spcPct val="0"/>
        </a:spcAft>
        <a:defRPr sz="4400">
          <a:solidFill>
            <a:schemeClr val="tx2"/>
          </a:solidFill>
          <a:latin typeface="Arial" charset="0"/>
          <a:ea typeface="Osaka" pitchFamily="48" charset="-128"/>
        </a:defRPr>
      </a:lvl4pPr>
      <a:lvl5pPr algn="ctr" rtl="0" eaLnBrk="0" fontAlgn="base" hangingPunct="0">
        <a:spcBef>
          <a:spcPct val="0"/>
        </a:spcBef>
        <a:spcAft>
          <a:spcPct val="0"/>
        </a:spcAft>
        <a:defRPr sz="4400">
          <a:solidFill>
            <a:schemeClr val="tx2"/>
          </a:solidFill>
          <a:latin typeface="Arial" charset="0"/>
          <a:ea typeface="Osaka" pitchFamily="48" charset="-128"/>
        </a:defRPr>
      </a:lvl5pPr>
      <a:lvl6pPr marL="457200" algn="ctr" rtl="0" fontAlgn="base">
        <a:spcBef>
          <a:spcPct val="0"/>
        </a:spcBef>
        <a:spcAft>
          <a:spcPct val="0"/>
        </a:spcAft>
        <a:defRPr sz="4400">
          <a:solidFill>
            <a:schemeClr val="tx2"/>
          </a:solidFill>
          <a:latin typeface="Arial" charset="0"/>
          <a:ea typeface="Osaka" pitchFamily="48" charset="-128"/>
        </a:defRPr>
      </a:lvl6pPr>
      <a:lvl7pPr marL="914400" algn="ctr" rtl="0" fontAlgn="base">
        <a:spcBef>
          <a:spcPct val="0"/>
        </a:spcBef>
        <a:spcAft>
          <a:spcPct val="0"/>
        </a:spcAft>
        <a:defRPr sz="4400">
          <a:solidFill>
            <a:schemeClr val="tx2"/>
          </a:solidFill>
          <a:latin typeface="Arial" charset="0"/>
          <a:ea typeface="Osaka" pitchFamily="48" charset="-128"/>
        </a:defRPr>
      </a:lvl7pPr>
      <a:lvl8pPr marL="1371600" algn="ctr" rtl="0" fontAlgn="base">
        <a:spcBef>
          <a:spcPct val="0"/>
        </a:spcBef>
        <a:spcAft>
          <a:spcPct val="0"/>
        </a:spcAft>
        <a:defRPr sz="4400">
          <a:solidFill>
            <a:schemeClr val="tx2"/>
          </a:solidFill>
          <a:latin typeface="Arial" charset="0"/>
          <a:ea typeface="Osaka" pitchFamily="48" charset="-128"/>
        </a:defRPr>
      </a:lvl8pPr>
      <a:lvl9pPr marL="1828800" algn="ctr" rtl="0" fontAlgn="base">
        <a:spcBef>
          <a:spcPct val="0"/>
        </a:spcBef>
        <a:spcAft>
          <a:spcPct val="0"/>
        </a:spcAft>
        <a:defRPr sz="4400">
          <a:solidFill>
            <a:schemeClr val="tx2"/>
          </a:solidFill>
          <a:latin typeface="Arial" charset="0"/>
          <a:ea typeface="Osaka"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ChangeArrowheads="1"/>
          </p:cNvSpPr>
          <p:nvPr/>
        </p:nvSpPr>
        <p:spPr bwMode="auto">
          <a:xfrm>
            <a:off x="533400" y="152400"/>
            <a:ext cx="8153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80000"/>
              </a:lnSpc>
              <a:spcBef>
                <a:spcPct val="20000"/>
              </a:spcBef>
            </a:pPr>
            <a:endParaRPr lang="en-US" sz="2800" b="0">
              <a:latin typeface="Tahoma" pitchFamily="34" charset="0"/>
              <a:ea typeface="Osaka" pitchFamily="48" charset="-128"/>
            </a:endParaRPr>
          </a:p>
          <a:p>
            <a:pPr marL="342900" indent="-342900" algn="ctr">
              <a:lnSpc>
                <a:spcPct val="80000"/>
              </a:lnSpc>
              <a:spcBef>
                <a:spcPct val="20000"/>
              </a:spcBef>
            </a:pPr>
            <a:r>
              <a:rPr lang="en-US" sz="4400">
                <a:solidFill>
                  <a:srgbClr val="000099"/>
                </a:solidFill>
                <a:ea typeface="Osaka" pitchFamily="48" charset="-128"/>
              </a:rPr>
              <a:t>Rotary Peace Fellowships</a:t>
            </a:r>
          </a:p>
        </p:txBody>
      </p:sp>
      <p:sp>
        <p:nvSpPr>
          <p:cNvPr id="350211" name="Text Box 3"/>
          <p:cNvSpPr txBox="1">
            <a:spLocks noChangeArrowheads="1"/>
          </p:cNvSpPr>
          <p:nvPr/>
        </p:nvSpPr>
        <p:spPr bwMode="auto">
          <a:xfrm>
            <a:off x="1295400" y="5502275"/>
            <a:ext cx="7620000" cy="135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20000"/>
              </a:spcBef>
            </a:pPr>
            <a:r>
              <a:rPr lang="en-US" sz="3600" i="1" dirty="0">
                <a:solidFill>
                  <a:srgbClr val="000099"/>
                </a:solidFill>
                <a:ea typeface="Osaka" pitchFamily="48" charset="-128"/>
              </a:rPr>
              <a:t>A Program </a:t>
            </a:r>
            <a:r>
              <a:rPr lang="en-US" sz="3600" i="1" dirty="0" smtClean="0">
                <a:solidFill>
                  <a:srgbClr val="000099"/>
                </a:solidFill>
                <a:ea typeface="Osaka" pitchFamily="48" charset="-128"/>
              </a:rPr>
              <a:t>Overview and Update</a:t>
            </a:r>
            <a:endParaRPr lang="en-US" sz="3600" i="1" dirty="0">
              <a:solidFill>
                <a:srgbClr val="000099"/>
              </a:solidFill>
              <a:ea typeface="Osaka" pitchFamily="48" charset="-128"/>
            </a:endParaRPr>
          </a:p>
          <a:p>
            <a:pPr>
              <a:spcBef>
                <a:spcPct val="50000"/>
              </a:spcBef>
            </a:pPr>
            <a:endParaRPr lang="en-US" sz="3600" i="1" dirty="0">
              <a:solidFill>
                <a:srgbClr val="003399"/>
              </a:solidFill>
            </a:endParaRPr>
          </a:p>
        </p:txBody>
      </p:sp>
      <p:pic>
        <p:nvPicPr>
          <p:cNvPr id="350212" name="Picture 4" descr="Izabela da Costa Pereira from USal in Hai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3556000" cy="2668588"/>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50213" name="Picture 5" descr="WPS2009 Tutu with Fellows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209800"/>
            <a:ext cx="4570413" cy="304482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eace Fellow Alumni Map.JPG"/>
          <p:cNvPicPr>
            <a:picLocks noChangeAspect="1"/>
          </p:cNvPicPr>
          <p:nvPr/>
        </p:nvPicPr>
        <p:blipFill>
          <a:blip r:embed="rId3" cstate="print"/>
          <a:stretch>
            <a:fillRect/>
          </a:stretch>
        </p:blipFill>
        <p:spPr>
          <a:xfrm>
            <a:off x="0" y="980728"/>
            <a:ext cx="9144000" cy="4426857"/>
          </a:xfrm>
          <a:prstGeom prst="rect">
            <a:avLst/>
          </a:prstGeom>
        </p:spPr>
      </p:pic>
      <p:sp>
        <p:nvSpPr>
          <p:cNvPr id="7" name="TextBox 6"/>
          <p:cNvSpPr txBox="1"/>
          <p:nvPr/>
        </p:nvSpPr>
        <p:spPr>
          <a:xfrm>
            <a:off x="539552" y="260648"/>
            <a:ext cx="8064896" cy="523220"/>
          </a:xfrm>
          <a:prstGeom prst="rect">
            <a:avLst/>
          </a:prstGeom>
          <a:noFill/>
        </p:spPr>
        <p:txBody>
          <a:bodyPr wrap="square" rtlCol="0">
            <a:spAutoFit/>
          </a:bodyPr>
          <a:lstStyle/>
          <a:p>
            <a:pPr algn="ctr" fontAlgn="auto">
              <a:spcBef>
                <a:spcPts val="0"/>
              </a:spcBef>
              <a:spcAft>
                <a:spcPts val="0"/>
              </a:spcAft>
            </a:pPr>
            <a:r>
              <a:rPr lang="en-GB" sz="2800" dirty="0" smtClean="0">
                <a:solidFill>
                  <a:srgbClr val="000000"/>
                </a:solidFill>
                <a:latin typeface="Arial"/>
              </a:rPr>
              <a:t>Rotary Peace Fellows – </a:t>
            </a:r>
            <a:r>
              <a:rPr lang="en-GB" sz="2800" dirty="0">
                <a:solidFill>
                  <a:srgbClr val="000000"/>
                </a:solidFill>
                <a:latin typeface="Arial"/>
              </a:rPr>
              <a:t>W</a:t>
            </a:r>
            <a:r>
              <a:rPr lang="en-GB" sz="2800" dirty="0" smtClean="0">
                <a:solidFill>
                  <a:srgbClr val="000000"/>
                </a:solidFill>
                <a:latin typeface="Arial"/>
              </a:rPr>
              <a:t>here they work</a:t>
            </a:r>
            <a:endParaRPr lang="en-GB" sz="2800" dirty="0">
              <a:solidFill>
                <a:srgbClr val="000000"/>
              </a:solidFill>
              <a:latin typeface="Arial"/>
            </a:endParaRPr>
          </a:p>
        </p:txBody>
      </p:sp>
      <p:sp>
        <p:nvSpPr>
          <p:cNvPr id="8" name="Footer Placeholder 3"/>
          <p:cNvSpPr txBox="1">
            <a:spLocks/>
          </p:cNvSpPr>
          <p:nvPr/>
        </p:nvSpPr>
        <p:spPr>
          <a:xfrm>
            <a:off x="0" y="6369773"/>
            <a:ext cx="903649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en-GB" b="0" dirty="0" smtClean="0">
                <a:solidFill>
                  <a:srgbClr val="000000"/>
                </a:solidFill>
              </a:rPr>
              <a:t>Rotary International</a:t>
            </a:r>
            <a:endParaRPr lang="en-GB" b="0" dirty="0">
              <a:solidFill>
                <a:srgbClr val="000000"/>
              </a:solidFill>
            </a:endParaRPr>
          </a:p>
        </p:txBody>
      </p:sp>
    </p:spTree>
    <p:extLst>
      <p:ext uri="{BB962C8B-B14F-4D97-AF65-F5344CB8AC3E}">
        <p14:creationId xmlns:p14="http://schemas.microsoft.com/office/powerpoint/2010/main" val="358366211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bwMode="auto">
          <a:xfrm>
            <a:off x="0" y="609600"/>
            <a:ext cx="91440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3600" b="1" dirty="0">
                <a:solidFill>
                  <a:srgbClr val="000099"/>
                </a:solidFill>
                <a:latin typeface="Times New Roman" pitchFamily="18" charset="0"/>
              </a:rPr>
              <a:t>How Can Y</a:t>
            </a:r>
            <a:r>
              <a:rPr lang="en-US" sz="3600" b="1" dirty="0" smtClean="0">
                <a:solidFill>
                  <a:srgbClr val="000099"/>
                </a:solidFill>
                <a:latin typeface="Times New Roman" pitchFamily="18" charset="0"/>
              </a:rPr>
              <a:t>ou Help </a:t>
            </a:r>
            <a:r>
              <a:rPr lang="en-US" sz="3600" b="1" dirty="0">
                <a:solidFill>
                  <a:srgbClr val="000099"/>
                </a:solidFill>
                <a:latin typeface="Times New Roman" pitchFamily="18" charset="0"/>
              </a:rPr>
              <a:t>Create Peace?</a:t>
            </a:r>
          </a:p>
        </p:txBody>
      </p:sp>
      <p:sp>
        <p:nvSpPr>
          <p:cNvPr id="338947" name="Rectangle 3"/>
          <p:cNvSpPr>
            <a:spLocks noGrp="1" noChangeArrowheads="1"/>
          </p:cNvSpPr>
          <p:nvPr>
            <p:ph type="body" idx="1"/>
          </p:nvPr>
        </p:nvSpPr>
        <p:spPr bwMode="auto">
          <a:xfrm>
            <a:off x="228600" y="1600200"/>
            <a:ext cx="8534400" cy="20574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lnSpc>
                <a:spcPct val="90000"/>
              </a:lnSpc>
              <a:buFontTx/>
              <a:buAutoNum type="arabicPeriod"/>
            </a:pPr>
            <a:r>
              <a:rPr lang="en-US" sz="3600" dirty="0">
                <a:latin typeface="Times New Roman" pitchFamily="18" charset="0"/>
              </a:rPr>
              <a:t>Recruit Qualified Rotary Peace Fellowship Applicants</a:t>
            </a:r>
          </a:p>
          <a:p>
            <a:pPr marL="609600" indent="-609600">
              <a:lnSpc>
                <a:spcPct val="90000"/>
              </a:lnSpc>
              <a:buFontTx/>
              <a:buAutoNum type="arabicPeriod"/>
            </a:pPr>
            <a:r>
              <a:rPr lang="en-US" sz="3600" dirty="0">
                <a:latin typeface="Times New Roman" pitchFamily="18" charset="0"/>
              </a:rPr>
              <a:t>Advertise the Rotary Peace Fellowship</a:t>
            </a:r>
          </a:p>
          <a:p>
            <a:pPr marL="609600" indent="-609600">
              <a:lnSpc>
                <a:spcPct val="90000"/>
              </a:lnSpc>
              <a:buFontTx/>
              <a:buAutoNum type="arabicPeriod"/>
            </a:pPr>
            <a:r>
              <a:rPr lang="en-US" sz="3600" dirty="0" smtClean="0">
                <a:latin typeface="Times New Roman" pitchFamily="18" charset="0"/>
              </a:rPr>
              <a:t>Support the program by encouraging your district to become a </a:t>
            </a:r>
            <a:r>
              <a:rPr lang="en-US" sz="3600" dirty="0" err="1" smtClean="0">
                <a:latin typeface="Times New Roman" pitchFamily="18" charset="0"/>
              </a:rPr>
              <a:t>Peacebuilder</a:t>
            </a:r>
            <a:r>
              <a:rPr lang="en-US" sz="3600" dirty="0" smtClean="0">
                <a:latin typeface="Times New Roman" pitchFamily="18" charset="0"/>
              </a:rPr>
              <a:t> </a:t>
            </a:r>
            <a:r>
              <a:rPr lang="en-US" sz="3600" dirty="0">
                <a:latin typeface="Times New Roman" pitchFamily="18" charset="0"/>
              </a:rPr>
              <a:t>District</a:t>
            </a:r>
          </a:p>
        </p:txBody>
      </p:sp>
      <p:pic>
        <p:nvPicPr>
          <p:cNvPr id="338951" name="Picture 7" descr="Godfrey at UN II- 041UQ gr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457700"/>
            <a:ext cx="289560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338952" name="Picture 8" descr="Duke Class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19600"/>
            <a:ext cx="32004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338953" name="Picture 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86150" y="4457700"/>
            <a:ext cx="2609850" cy="2095500"/>
          </a:xfrm>
          <a:prstGeom prst="rect">
            <a:avLst/>
          </a:prstGeom>
          <a:noFill/>
          <a:extLst>
            <a:ext uri="{909E8E84-426E-40DD-AFC4-6F175D3DCCD1}">
              <a14:hiddenFill xmlns:a14="http://schemas.microsoft.com/office/drawing/2010/main">
                <a:solidFill>
                  <a:srgbClr val="FFFFFF"/>
                </a:solidFill>
              </a14:hiddenFill>
            </a:ext>
          </a:extLst>
        </p:spPr>
      </p:pic>
      <p:sp>
        <p:nvSpPr>
          <p:cNvPr id="338955" name="Line 11"/>
          <p:cNvSpPr>
            <a:spLocks noChangeShapeType="1"/>
          </p:cNvSpPr>
          <p:nvPr/>
        </p:nvSpPr>
        <p:spPr bwMode="auto">
          <a:xfrm>
            <a:off x="381000" y="1295400"/>
            <a:ext cx="7620000" cy="0"/>
          </a:xfrm>
          <a:prstGeom prst="line">
            <a:avLst/>
          </a:prstGeom>
          <a:noFill/>
          <a:ln w="28575">
            <a:solidFill>
              <a:srgbClr val="0066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3600" b="1" dirty="0" smtClean="0">
                <a:solidFill>
                  <a:srgbClr val="000099"/>
                </a:solidFill>
                <a:latin typeface="Times New Roman" pitchFamily="18" charset="0"/>
              </a:rPr>
              <a:t>Successful 2013-2015 candidates</a:t>
            </a:r>
            <a:endParaRPr lang="en-US" sz="3600" b="1" dirty="0">
              <a:solidFill>
                <a:srgbClr val="000099"/>
              </a:solidFill>
              <a:latin typeface="Times New Roman"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14769710"/>
              </p:ext>
            </p:extLst>
          </p:nvPr>
        </p:nvGraphicFramePr>
        <p:xfrm>
          <a:off x="457200" y="1447800"/>
          <a:ext cx="8229600" cy="4240915"/>
        </p:xfrm>
        <a:graphic>
          <a:graphicData uri="http://schemas.openxmlformats.org/drawingml/2006/table">
            <a:tbl>
              <a:tblPr firstRow="1" firstCol="1" lastRow="1" lastCol="1" bandRow="1" bandCol="1"/>
              <a:tblGrid>
                <a:gridCol w="2057111"/>
                <a:gridCol w="2057689"/>
                <a:gridCol w="2057111"/>
                <a:gridCol w="2057689"/>
              </a:tblGrid>
              <a:tr h="460254">
                <a:tc>
                  <a:txBody>
                    <a:bodyPr/>
                    <a:lstStyle/>
                    <a:p>
                      <a:pPr marL="0" marR="0" algn="ctr">
                        <a:spcBef>
                          <a:spcPts val="0"/>
                        </a:spcBef>
                        <a:spcAft>
                          <a:spcPts val="0"/>
                        </a:spcAft>
                      </a:pPr>
                      <a:endParaRPr lang="en-US" sz="1100" dirty="0">
                        <a:effectLst/>
                        <a:latin typeface="Century Gothic"/>
                        <a:ea typeface="Times New Roman"/>
                      </a:endParaRPr>
                    </a:p>
                  </a:txBody>
                  <a:tcPr marL="62424" marR="62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dirty="0">
                          <a:solidFill>
                            <a:srgbClr val="FFFFFF"/>
                          </a:solidFill>
                          <a:effectLst/>
                          <a:latin typeface="Century Gothic"/>
                          <a:ea typeface="Times New Roman"/>
                        </a:rPr>
                        <a:t>All Applicants</a:t>
                      </a:r>
                      <a:endParaRPr lang="en-US" sz="1100" dirty="0">
                        <a:effectLst/>
                        <a:latin typeface="Times New Roman"/>
                        <a:ea typeface="Times New Roman"/>
                      </a:endParaRP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99"/>
                    </a:solidFill>
                  </a:tcPr>
                </a:tc>
                <a:tc>
                  <a:txBody>
                    <a:bodyPr/>
                    <a:lstStyle/>
                    <a:p>
                      <a:pPr marL="0" marR="0" algn="ctr">
                        <a:spcBef>
                          <a:spcPts val="0"/>
                        </a:spcBef>
                        <a:spcAft>
                          <a:spcPts val="0"/>
                        </a:spcAft>
                      </a:pPr>
                      <a:r>
                        <a:rPr lang="en-US" sz="1300" b="1" dirty="0">
                          <a:solidFill>
                            <a:srgbClr val="FFFFFF"/>
                          </a:solidFill>
                          <a:effectLst/>
                          <a:latin typeface="Century Gothic"/>
                          <a:ea typeface="Times New Roman"/>
                        </a:rPr>
                        <a:t>Selected Fellows</a:t>
                      </a:r>
                      <a:endParaRPr lang="en-US" sz="1100" dirty="0">
                        <a:effectLst/>
                        <a:latin typeface="Times New Roman"/>
                        <a:ea typeface="Times New Roman"/>
                      </a:endParaRPr>
                    </a:p>
                    <a:p>
                      <a:pPr marL="0" marR="0" algn="ctr">
                        <a:spcBef>
                          <a:spcPts val="0"/>
                        </a:spcBef>
                        <a:spcAft>
                          <a:spcPts val="0"/>
                        </a:spcAft>
                      </a:pPr>
                      <a:r>
                        <a:rPr lang="en-US" sz="1300" b="1" dirty="0" smtClean="0">
                          <a:solidFill>
                            <a:srgbClr val="FFFFFF"/>
                          </a:solidFill>
                          <a:effectLst/>
                          <a:latin typeface="Century Gothic"/>
                          <a:ea typeface="Times New Roman"/>
                        </a:rPr>
                        <a:t>(Masters only)</a:t>
                      </a:r>
                      <a:endParaRPr lang="en-US" sz="1100" dirty="0">
                        <a:effectLst/>
                        <a:latin typeface="Times New Roman"/>
                        <a:ea typeface="Times New Roman"/>
                      </a:endParaRP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99"/>
                    </a:solidFill>
                  </a:tcPr>
                </a:tc>
                <a:tc>
                  <a:txBody>
                    <a:bodyPr/>
                    <a:lstStyle/>
                    <a:p>
                      <a:pPr marL="0" marR="0" algn="ctr">
                        <a:spcBef>
                          <a:spcPts val="0"/>
                        </a:spcBef>
                        <a:spcAft>
                          <a:spcPts val="0"/>
                        </a:spcAft>
                      </a:pPr>
                      <a:r>
                        <a:rPr lang="en-US" sz="1300" b="1" dirty="0">
                          <a:solidFill>
                            <a:srgbClr val="FFFFFF"/>
                          </a:solidFill>
                          <a:effectLst/>
                          <a:latin typeface="Century Gothic"/>
                          <a:ea typeface="Times New Roman"/>
                        </a:rPr>
                        <a:t>Selected Fellows</a:t>
                      </a:r>
                      <a:endParaRPr lang="en-US" sz="1100" dirty="0">
                        <a:effectLst/>
                        <a:latin typeface="Times New Roman"/>
                        <a:ea typeface="Times New Roman"/>
                      </a:endParaRPr>
                    </a:p>
                    <a:p>
                      <a:pPr marL="0" marR="0" algn="ctr">
                        <a:spcBef>
                          <a:spcPts val="0"/>
                        </a:spcBef>
                        <a:spcAft>
                          <a:spcPts val="0"/>
                        </a:spcAft>
                      </a:pPr>
                      <a:r>
                        <a:rPr lang="en-US" sz="1300" b="1" dirty="0" smtClean="0">
                          <a:solidFill>
                            <a:srgbClr val="FFFFFF"/>
                          </a:solidFill>
                          <a:effectLst/>
                          <a:latin typeface="Century Gothic"/>
                          <a:ea typeface="Times New Roman"/>
                        </a:rPr>
                        <a:t>(Certificate only)</a:t>
                      </a:r>
                      <a:endParaRPr lang="en-US" sz="1100" dirty="0">
                        <a:effectLst/>
                        <a:latin typeface="Times New Roman"/>
                        <a:ea typeface="Times New Roman"/>
                      </a:endParaRP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99"/>
                    </a:solidFill>
                  </a:tcPr>
                </a:tc>
              </a:tr>
              <a:tr h="657953">
                <a:tc>
                  <a:txBody>
                    <a:bodyPr/>
                    <a:lstStyle/>
                    <a:p>
                      <a:pPr marL="0" marR="0">
                        <a:spcBef>
                          <a:spcPts val="0"/>
                        </a:spcBef>
                        <a:spcAft>
                          <a:spcPts val="0"/>
                        </a:spcAft>
                      </a:pPr>
                      <a:r>
                        <a:rPr lang="en-US" sz="1300" b="1">
                          <a:effectLst/>
                          <a:latin typeface="Century Gothic"/>
                          <a:ea typeface="Times New Roman"/>
                        </a:rPr>
                        <a:t>Gender</a:t>
                      </a:r>
                      <a:endParaRPr lang="en-US" sz="1100">
                        <a:effectLst/>
                        <a:latin typeface="Times New Roman"/>
                        <a:ea typeface="Times New Roman"/>
                      </a:endParaRP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spcBef>
                          <a:spcPts val="0"/>
                        </a:spcBef>
                        <a:spcAft>
                          <a:spcPts val="0"/>
                        </a:spcAft>
                      </a:pPr>
                      <a:r>
                        <a:rPr lang="en-US" sz="1100">
                          <a:effectLst/>
                          <a:latin typeface="Century Gothic"/>
                          <a:ea typeface="Times New Roman"/>
                        </a:rPr>
                        <a:t>60% Female</a:t>
                      </a:r>
                      <a:endParaRPr lang="en-US" sz="1100">
                        <a:effectLst/>
                        <a:latin typeface="Times New Roman"/>
                        <a:ea typeface="Times New Roman"/>
                      </a:endParaRPr>
                    </a:p>
                    <a:p>
                      <a:pPr marL="0" marR="0">
                        <a:spcBef>
                          <a:spcPts val="0"/>
                        </a:spcBef>
                        <a:spcAft>
                          <a:spcPts val="0"/>
                        </a:spcAft>
                      </a:pPr>
                      <a:r>
                        <a:rPr lang="en-US" sz="1100">
                          <a:effectLst/>
                          <a:latin typeface="Century Gothic"/>
                          <a:ea typeface="Times New Roman"/>
                        </a:rPr>
                        <a:t>40% Male</a:t>
                      </a:r>
                      <a:endParaRPr lang="en-US" sz="1100">
                        <a:effectLst/>
                        <a:latin typeface="Times New Roman"/>
                        <a:ea typeface="Times New Roman"/>
                      </a:endParaRP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entury Gothic"/>
                          <a:ea typeface="Times New Roman"/>
                        </a:rPr>
                        <a:t>58% Female</a:t>
                      </a:r>
                      <a:endParaRPr lang="en-US" sz="1100">
                        <a:effectLst/>
                        <a:latin typeface="Times New Roman"/>
                        <a:ea typeface="Times New Roman"/>
                      </a:endParaRPr>
                    </a:p>
                    <a:p>
                      <a:pPr marL="0" marR="0">
                        <a:spcBef>
                          <a:spcPts val="0"/>
                        </a:spcBef>
                        <a:spcAft>
                          <a:spcPts val="0"/>
                        </a:spcAft>
                      </a:pPr>
                      <a:r>
                        <a:rPr lang="en-US" sz="1100">
                          <a:effectLst/>
                          <a:latin typeface="Century Gothic"/>
                          <a:ea typeface="Times New Roman"/>
                        </a:rPr>
                        <a:t>42% Male</a:t>
                      </a:r>
                      <a:endParaRPr lang="en-US" sz="1100">
                        <a:effectLst/>
                        <a:latin typeface="Times New Roman"/>
                        <a:ea typeface="Times New Roman"/>
                      </a:endParaRP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entury Gothic"/>
                          <a:ea typeface="Times New Roman"/>
                        </a:rPr>
                        <a:t>57% Female</a:t>
                      </a:r>
                      <a:endParaRPr lang="en-US" sz="1100">
                        <a:effectLst/>
                        <a:latin typeface="Times New Roman"/>
                        <a:ea typeface="Times New Roman"/>
                      </a:endParaRPr>
                    </a:p>
                    <a:p>
                      <a:pPr marL="0" marR="0">
                        <a:spcBef>
                          <a:spcPts val="0"/>
                        </a:spcBef>
                        <a:spcAft>
                          <a:spcPts val="0"/>
                        </a:spcAft>
                      </a:pPr>
                      <a:r>
                        <a:rPr lang="en-US" sz="1100">
                          <a:effectLst/>
                          <a:latin typeface="Century Gothic"/>
                          <a:ea typeface="Times New Roman"/>
                        </a:rPr>
                        <a:t>43% Male</a:t>
                      </a:r>
                      <a:endParaRPr lang="en-US" sz="1100">
                        <a:effectLst/>
                        <a:latin typeface="Times New Roman"/>
                        <a:ea typeface="Times New Roman"/>
                      </a:endParaRP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5270">
                <a:tc>
                  <a:txBody>
                    <a:bodyPr/>
                    <a:lstStyle/>
                    <a:p>
                      <a:pPr marL="0" marR="0">
                        <a:spcBef>
                          <a:spcPts val="0"/>
                        </a:spcBef>
                        <a:spcAft>
                          <a:spcPts val="0"/>
                        </a:spcAft>
                      </a:pPr>
                      <a:r>
                        <a:rPr lang="en-US" sz="1300" b="1">
                          <a:effectLst/>
                          <a:latin typeface="Century Gothic"/>
                          <a:ea typeface="Times New Roman"/>
                        </a:rPr>
                        <a:t>Citizenship from </a:t>
                      </a:r>
                      <a:br>
                        <a:rPr lang="en-US" sz="1300" b="1">
                          <a:effectLst/>
                          <a:latin typeface="Century Gothic"/>
                          <a:ea typeface="Times New Roman"/>
                        </a:rPr>
                      </a:br>
                      <a:r>
                        <a:rPr lang="en-US" sz="1300" b="1">
                          <a:effectLst/>
                          <a:latin typeface="Century Gothic"/>
                          <a:ea typeface="Times New Roman"/>
                        </a:rPr>
                        <a:t>Low-Income Country</a:t>
                      </a:r>
                      <a:endParaRPr lang="en-US" sz="1100">
                        <a:effectLst/>
                        <a:latin typeface="Times New Roman"/>
                        <a:ea typeface="Times New Roman"/>
                      </a:endParaRP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spcBef>
                          <a:spcPts val="0"/>
                        </a:spcBef>
                        <a:spcAft>
                          <a:spcPts val="0"/>
                        </a:spcAft>
                      </a:pPr>
                      <a:r>
                        <a:rPr lang="en-US" sz="1100">
                          <a:effectLst/>
                          <a:latin typeface="Century Gothic"/>
                          <a:ea typeface="Times New Roman"/>
                        </a:rPr>
                        <a:t>58%</a:t>
                      </a:r>
                      <a:endParaRPr lang="en-US" sz="1100">
                        <a:effectLst/>
                        <a:latin typeface="Times New Roman"/>
                        <a:ea typeface="Times New Roman"/>
                      </a:endParaRP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entury Gothic"/>
                          <a:ea typeface="Times New Roman"/>
                        </a:rPr>
                        <a:t>48%</a:t>
                      </a:r>
                      <a:endParaRPr lang="en-US" sz="1100">
                        <a:effectLst/>
                        <a:latin typeface="Times New Roman"/>
                        <a:ea typeface="Times New Roman"/>
                      </a:endParaRP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entury Gothic"/>
                          <a:ea typeface="Times New Roman"/>
                        </a:rPr>
                        <a:t>43%</a:t>
                      </a:r>
                      <a:endParaRPr lang="en-US" sz="1100">
                        <a:effectLst/>
                        <a:latin typeface="Times New Roman"/>
                        <a:ea typeface="Times New Roman"/>
                      </a:endParaRP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681">
                <a:tc>
                  <a:txBody>
                    <a:bodyPr/>
                    <a:lstStyle/>
                    <a:p>
                      <a:pPr marL="0" marR="0">
                        <a:spcBef>
                          <a:spcPts val="0"/>
                        </a:spcBef>
                        <a:spcAft>
                          <a:spcPts val="0"/>
                        </a:spcAft>
                      </a:pPr>
                      <a:r>
                        <a:rPr lang="en-US" sz="1300" b="1">
                          <a:effectLst/>
                          <a:latin typeface="Century Gothic"/>
                          <a:ea typeface="Times New Roman"/>
                        </a:rPr>
                        <a:t>Average Age</a:t>
                      </a:r>
                      <a:endParaRPr lang="en-US" sz="1100">
                        <a:effectLst/>
                        <a:latin typeface="Times New Roman"/>
                        <a:ea typeface="Times New Roman"/>
                      </a:endParaRP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spcBef>
                          <a:spcPts val="0"/>
                        </a:spcBef>
                        <a:spcAft>
                          <a:spcPts val="0"/>
                        </a:spcAft>
                      </a:pPr>
                      <a:r>
                        <a:rPr lang="en-US" sz="1100">
                          <a:effectLst/>
                          <a:latin typeface="Century Gothic"/>
                          <a:ea typeface="Times New Roman"/>
                        </a:rPr>
                        <a:t>32 years</a:t>
                      </a:r>
                      <a:endParaRPr lang="en-US" sz="1100">
                        <a:effectLst/>
                        <a:latin typeface="Times New Roman"/>
                        <a:ea typeface="Times New Roman"/>
                      </a:endParaRP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entury Gothic"/>
                          <a:ea typeface="Times New Roman"/>
                        </a:rPr>
                        <a:t>29 years</a:t>
                      </a:r>
                      <a:endParaRPr lang="en-US" sz="1100">
                        <a:effectLst/>
                        <a:latin typeface="Times New Roman"/>
                        <a:ea typeface="Times New Roman"/>
                      </a:endParaRP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entury Gothic"/>
                          <a:ea typeface="Times New Roman"/>
                        </a:rPr>
                        <a:t>39 years</a:t>
                      </a:r>
                      <a:endParaRPr lang="en-US" sz="1100">
                        <a:effectLst/>
                        <a:latin typeface="Times New Roman"/>
                        <a:ea typeface="Times New Roman"/>
                      </a:endParaRP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7142">
                <a:tc>
                  <a:txBody>
                    <a:bodyPr/>
                    <a:lstStyle/>
                    <a:p>
                      <a:pPr marL="0" marR="0">
                        <a:spcBef>
                          <a:spcPts val="0"/>
                        </a:spcBef>
                        <a:spcAft>
                          <a:spcPts val="0"/>
                        </a:spcAft>
                      </a:pPr>
                      <a:r>
                        <a:rPr lang="en-US" sz="1300" b="1">
                          <a:effectLst/>
                          <a:latin typeface="Century Gothic"/>
                          <a:ea typeface="Times New Roman"/>
                        </a:rPr>
                        <a:t>Average # of years </a:t>
                      </a:r>
                      <a:br>
                        <a:rPr lang="en-US" sz="1300" b="1">
                          <a:effectLst/>
                          <a:latin typeface="Century Gothic"/>
                          <a:ea typeface="Times New Roman"/>
                        </a:rPr>
                      </a:br>
                      <a:r>
                        <a:rPr lang="en-US" sz="1300" b="1">
                          <a:effectLst/>
                          <a:latin typeface="Century Gothic"/>
                          <a:ea typeface="Times New Roman"/>
                        </a:rPr>
                        <a:t>of work experience</a:t>
                      </a:r>
                      <a:endParaRPr lang="en-US" sz="1100">
                        <a:effectLst/>
                        <a:latin typeface="Times New Roman"/>
                        <a:ea typeface="Times New Roman"/>
                      </a:endParaRP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spcBef>
                          <a:spcPts val="0"/>
                        </a:spcBef>
                        <a:spcAft>
                          <a:spcPts val="0"/>
                        </a:spcAft>
                      </a:pPr>
                      <a:r>
                        <a:rPr lang="en-US" sz="1100">
                          <a:effectLst/>
                          <a:latin typeface="Century Gothic"/>
                          <a:ea typeface="Times New Roman"/>
                        </a:rPr>
                        <a:t>7 years</a:t>
                      </a:r>
                      <a:endParaRPr lang="en-US" sz="1100">
                        <a:effectLst/>
                        <a:latin typeface="Times New Roman"/>
                        <a:ea typeface="Times New Roman"/>
                      </a:endParaRP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entury Gothic"/>
                          <a:ea typeface="Times New Roman"/>
                        </a:rPr>
                        <a:t>6 years</a:t>
                      </a:r>
                      <a:endParaRPr lang="en-US" sz="1100">
                        <a:effectLst/>
                        <a:latin typeface="Times New Roman"/>
                        <a:ea typeface="Times New Roman"/>
                      </a:endParaRP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entury Gothic"/>
                          <a:ea typeface="Times New Roman"/>
                        </a:rPr>
                        <a:t>11 years</a:t>
                      </a:r>
                      <a:endParaRPr lang="en-US" sz="1100">
                        <a:effectLst/>
                        <a:latin typeface="Times New Roman"/>
                        <a:ea typeface="Times New Roman"/>
                      </a:endParaRP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3615">
                <a:tc>
                  <a:txBody>
                    <a:bodyPr/>
                    <a:lstStyle/>
                    <a:p>
                      <a:pPr marL="0" marR="0">
                        <a:spcBef>
                          <a:spcPts val="0"/>
                        </a:spcBef>
                        <a:spcAft>
                          <a:spcPts val="0"/>
                        </a:spcAft>
                      </a:pPr>
                      <a:r>
                        <a:rPr lang="en-US" sz="1300" b="1">
                          <a:effectLst/>
                          <a:latin typeface="Century Gothic"/>
                          <a:ea typeface="Times New Roman"/>
                        </a:rPr>
                        <a:t>Previous Work Experience</a:t>
                      </a:r>
                      <a:endParaRPr lang="en-US" sz="1100">
                        <a:effectLst/>
                        <a:latin typeface="Times New Roman"/>
                        <a:ea typeface="Times New Roman"/>
                      </a:endParaRP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spcBef>
                          <a:spcPts val="0"/>
                        </a:spcBef>
                        <a:spcAft>
                          <a:spcPts val="0"/>
                        </a:spcAft>
                      </a:pPr>
                      <a:r>
                        <a:rPr lang="en-US" sz="1100">
                          <a:effectLst/>
                          <a:latin typeface="Century Gothic"/>
                          <a:ea typeface="Times New Roman"/>
                        </a:rPr>
                        <a:t>NGO or MLI: 34%</a:t>
                      </a:r>
                      <a:endParaRPr lang="en-US" sz="1100">
                        <a:effectLst/>
                        <a:latin typeface="Times New Roman"/>
                        <a:ea typeface="Times New Roman"/>
                      </a:endParaRPr>
                    </a:p>
                    <a:p>
                      <a:pPr marL="0" marR="0">
                        <a:spcBef>
                          <a:spcPts val="0"/>
                        </a:spcBef>
                        <a:spcAft>
                          <a:spcPts val="0"/>
                        </a:spcAft>
                      </a:pPr>
                      <a:r>
                        <a:rPr lang="en-US" sz="1100">
                          <a:effectLst/>
                          <a:latin typeface="Century Gothic"/>
                          <a:ea typeface="Times New Roman"/>
                        </a:rPr>
                        <a:t>Government: 12%</a:t>
                      </a:r>
                      <a:endParaRPr lang="en-US" sz="1100">
                        <a:effectLst/>
                        <a:latin typeface="Times New Roman"/>
                        <a:ea typeface="Times New Roman"/>
                      </a:endParaRPr>
                    </a:p>
                    <a:p>
                      <a:pPr marL="0" marR="0">
                        <a:spcBef>
                          <a:spcPts val="0"/>
                        </a:spcBef>
                        <a:spcAft>
                          <a:spcPts val="0"/>
                        </a:spcAft>
                      </a:pPr>
                      <a:r>
                        <a:rPr lang="en-US" sz="1100">
                          <a:effectLst/>
                          <a:latin typeface="Century Gothic"/>
                          <a:ea typeface="Times New Roman"/>
                        </a:rPr>
                        <a:t>Education: 16%</a:t>
                      </a:r>
                      <a:endParaRPr lang="en-US" sz="1100">
                        <a:effectLst/>
                        <a:latin typeface="Times New Roman"/>
                        <a:ea typeface="Times New Roman"/>
                      </a:endParaRPr>
                    </a:p>
                    <a:p>
                      <a:pPr marL="0" marR="0">
                        <a:spcBef>
                          <a:spcPts val="0"/>
                        </a:spcBef>
                        <a:spcAft>
                          <a:spcPts val="0"/>
                        </a:spcAft>
                      </a:pPr>
                      <a:r>
                        <a:rPr lang="en-US" sz="1100">
                          <a:effectLst/>
                          <a:latin typeface="Century Gothic"/>
                          <a:ea typeface="Times New Roman"/>
                        </a:rPr>
                        <a:t>Business/Trade: 8%</a:t>
                      </a:r>
                      <a:endParaRPr lang="en-US" sz="1100">
                        <a:effectLst/>
                        <a:latin typeface="Times New Roman"/>
                        <a:ea typeface="Times New Roman"/>
                      </a:endParaRPr>
                    </a:p>
                    <a:p>
                      <a:pPr marL="0" marR="0">
                        <a:spcBef>
                          <a:spcPts val="0"/>
                        </a:spcBef>
                        <a:spcAft>
                          <a:spcPts val="0"/>
                        </a:spcAft>
                      </a:pPr>
                      <a:r>
                        <a:rPr lang="en-US" sz="1100">
                          <a:effectLst/>
                          <a:latin typeface="Century Gothic"/>
                          <a:ea typeface="Times New Roman"/>
                        </a:rPr>
                        <a:t>Peace Building: 6%</a:t>
                      </a:r>
                      <a:endParaRPr lang="en-US" sz="1100">
                        <a:effectLst/>
                        <a:latin typeface="Times New Roman"/>
                        <a:ea typeface="Times New Roman"/>
                      </a:endParaRP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entury Gothic"/>
                          <a:ea typeface="Times New Roman"/>
                        </a:rPr>
                        <a:t>NGO or MLI: 47%</a:t>
                      </a:r>
                      <a:endParaRPr lang="en-US" sz="1100">
                        <a:effectLst/>
                        <a:latin typeface="Times New Roman"/>
                        <a:ea typeface="Times New Roman"/>
                      </a:endParaRPr>
                    </a:p>
                    <a:p>
                      <a:pPr marL="0" marR="0">
                        <a:spcBef>
                          <a:spcPts val="0"/>
                        </a:spcBef>
                        <a:spcAft>
                          <a:spcPts val="0"/>
                        </a:spcAft>
                      </a:pPr>
                      <a:r>
                        <a:rPr lang="en-US" sz="1100">
                          <a:effectLst/>
                          <a:latin typeface="Century Gothic"/>
                          <a:ea typeface="Times New Roman"/>
                        </a:rPr>
                        <a:t>Government: 12%</a:t>
                      </a:r>
                      <a:endParaRPr lang="en-US" sz="1100">
                        <a:effectLst/>
                        <a:latin typeface="Times New Roman"/>
                        <a:ea typeface="Times New Roman"/>
                      </a:endParaRPr>
                    </a:p>
                    <a:p>
                      <a:pPr marL="0" marR="0">
                        <a:spcBef>
                          <a:spcPts val="0"/>
                        </a:spcBef>
                        <a:spcAft>
                          <a:spcPts val="0"/>
                        </a:spcAft>
                      </a:pPr>
                      <a:r>
                        <a:rPr lang="en-US" sz="1100">
                          <a:effectLst/>
                          <a:latin typeface="Century Gothic"/>
                          <a:ea typeface="Times New Roman"/>
                        </a:rPr>
                        <a:t>Education: 6%</a:t>
                      </a:r>
                      <a:endParaRPr lang="en-US" sz="1100">
                        <a:effectLst/>
                        <a:latin typeface="Times New Roman"/>
                        <a:ea typeface="Times New Roman"/>
                      </a:endParaRPr>
                    </a:p>
                    <a:p>
                      <a:pPr marL="0" marR="0">
                        <a:spcBef>
                          <a:spcPts val="0"/>
                        </a:spcBef>
                        <a:spcAft>
                          <a:spcPts val="0"/>
                        </a:spcAft>
                      </a:pPr>
                      <a:r>
                        <a:rPr lang="en-US" sz="1100">
                          <a:effectLst/>
                          <a:latin typeface="Century Gothic"/>
                          <a:ea typeface="Times New Roman"/>
                        </a:rPr>
                        <a:t>Peace Building: 6%</a:t>
                      </a:r>
                      <a:endParaRPr lang="en-US" sz="1100">
                        <a:effectLst/>
                        <a:latin typeface="Times New Roman"/>
                        <a:ea typeface="Times New Roman"/>
                      </a:endParaRPr>
                    </a:p>
                    <a:p>
                      <a:pPr marL="0" marR="0">
                        <a:spcBef>
                          <a:spcPts val="0"/>
                        </a:spcBef>
                        <a:spcAft>
                          <a:spcPts val="0"/>
                        </a:spcAft>
                      </a:pPr>
                      <a:r>
                        <a:rPr lang="en-US" sz="1100">
                          <a:effectLst/>
                          <a:latin typeface="Century Gothic"/>
                          <a:ea typeface="Times New Roman"/>
                        </a:rPr>
                        <a:t>Law: 6%</a:t>
                      </a:r>
                      <a:endParaRPr lang="en-US" sz="1100">
                        <a:effectLst/>
                        <a:latin typeface="Times New Roman"/>
                        <a:ea typeface="Times New Roman"/>
                      </a:endParaRP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entury Gothic"/>
                          <a:ea typeface="Times New Roman"/>
                        </a:rPr>
                        <a:t>NGO or MLI: 38%</a:t>
                      </a:r>
                      <a:endParaRPr lang="en-US" sz="1100" dirty="0">
                        <a:effectLst/>
                        <a:latin typeface="Times New Roman"/>
                        <a:ea typeface="Times New Roman"/>
                      </a:endParaRPr>
                    </a:p>
                    <a:p>
                      <a:pPr marL="0" marR="0">
                        <a:spcBef>
                          <a:spcPts val="0"/>
                        </a:spcBef>
                        <a:spcAft>
                          <a:spcPts val="0"/>
                        </a:spcAft>
                      </a:pPr>
                      <a:r>
                        <a:rPr lang="en-US" sz="1100" dirty="0">
                          <a:effectLst/>
                          <a:latin typeface="Century Gothic"/>
                          <a:ea typeface="Times New Roman"/>
                        </a:rPr>
                        <a:t>Education: 21%</a:t>
                      </a:r>
                      <a:endParaRPr lang="en-US" sz="1100" dirty="0">
                        <a:effectLst/>
                        <a:latin typeface="Times New Roman"/>
                        <a:ea typeface="Times New Roman"/>
                      </a:endParaRPr>
                    </a:p>
                    <a:p>
                      <a:pPr marL="0" marR="0">
                        <a:spcBef>
                          <a:spcPts val="0"/>
                        </a:spcBef>
                        <a:spcAft>
                          <a:spcPts val="0"/>
                        </a:spcAft>
                      </a:pPr>
                      <a:r>
                        <a:rPr lang="en-US" sz="1100" dirty="0">
                          <a:effectLst/>
                          <a:latin typeface="Century Gothic"/>
                          <a:ea typeface="Times New Roman"/>
                        </a:rPr>
                        <a:t>Government: 16%</a:t>
                      </a:r>
                      <a:endParaRPr lang="en-US" sz="1100" dirty="0">
                        <a:effectLst/>
                        <a:latin typeface="Times New Roman"/>
                        <a:ea typeface="Times New Roman"/>
                      </a:endParaRPr>
                    </a:p>
                    <a:p>
                      <a:pPr marL="0" marR="0">
                        <a:spcBef>
                          <a:spcPts val="0"/>
                        </a:spcBef>
                        <a:spcAft>
                          <a:spcPts val="0"/>
                        </a:spcAft>
                      </a:pPr>
                      <a:r>
                        <a:rPr lang="en-US" sz="1100" dirty="0">
                          <a:effectLst/>
                          <a:latin typeface="Century Gothic"/>
                          <a:ea typeface="Times New Roman"/>
                        </a:rPr>
                        <a:t>Peace Building: 7%</a:t>
                      </a:r>
                      <a:endParaRPr lang="en-US" sz="1100" dirty="0">
                        <a:effectLst/>
                        <a:latin typeface="Times New Roman"/>
                        <a:ea typeface="Times New Roman"/>
                      </a:endParaRP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42048" name="Line 32"/>
          <p:cNvSpPr>
            <a:spLocks noChangeShapeType="1"/>
          </p:cNvSpPr>
          <p:nvPr/>
        </p:nvSpPr>
        <p:spPr bwMode="auto">
          <a:xfrm>
            <a:off x="533400" y="1219200"/>
            <a:ext cx="7620000" cy="0"/>
          </a:xfrm>
          <a:prstGeom prst="line">
            <a:avLst/>
          </a:prstGeom>
          <a:noFill/>
          <a:ln w="28575">
            <a:solidFill>
              <a:srgbClr val="0066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29729" name="Picture 1" descr="peace-2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45281"/>
            <a:ext cx="838200" cy="846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bwMode="auto">
          <a:xfrm>
            <a:off x="0" y="533400"/>
            <a:ext cx="91440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4000" b="1">
                <a:solidFill>
                  <a:srgbClr val="000099"/>
                </a:solidFill>
                <a:latin typeface="Times New Roman" pitchFamily="18" charset="0"/>
              </a:rPr>
              <a:t>Recruit: Where to find applicants?</a:t>
            </a:r>
          </a:p>
        </p:txBody>
      </p:sp>
      <p:sp>
        <p:nvSpPr>
          <p:cNvPr id="344068" name="Text Box 4"/>
          <p:cNvSpPr txBox="1">
            <a:spLocks noChangeArrowheads="1"/>
          </p:cNvSpPr>
          <p:nvPr/>
        </p:nvSpPr>
        <p:spPr bwMode="auto">
          <a:xfrm>
            <a:off x="1371600" y="1905000"/>
            <a:ext cx="5867400" cy="4114800"/>
          </a:xfrm>
          <a:prstGeom prst="rect">
            <a:avLst/>
          </a:prstGeom>
          <a:solidFill>
            <a:srgbClr val="265391"/>
          </a:solidFill>
          <a:ln w="19050">
            <a:solidFill>
              <a:srgbClr val="FFCC00"/>
            </a:solidFill>
            <a:miter lim="800000"/>
            <a:headEnd/>
            <a:tailEnd/>
          </a:ln>
        </p:spPr>
        <p:txBody>
          <a:bodyPr/>
          <a:lstStyle/>
          <a:p>
            <a:pPr algn="l"/>
            <a:r>
              <a:rPr lang="en-US" sz="2800" b="0">
                <a:solidFill>
                  <a:srgbClr val="FFFFFF"/>
                </a:solidFill>
              </a:rPr>
              <a:t>Partner with Community Organizations</a:t>
            </a:r>
          </a:p>
          <a:p>
            <a:pPr algn="l"/>
            <a:endParaRPr lang="en-US" sz="900" b="0">
              <a:solidFill>
                <a:srgbClr val="FFFFFF"/>
              </a:solidFill>
            </a:endParaRPr>
          </a:p>
          <a:p>
            <a:pPr algn="l">
              <a:buClr>
                <a:srgbClr val="FFFFFF"/>
              </a:buClr>
              <a:buFont typeface="Symbol" pitchFamily="18" charset="2"/>
              <a:buChar char="·"/>
            </a:pPr>
            <a:r>
              <a:rPr lang="en-US" sz="1800" b="0">
                <a:solidFill>
                  <a:srgbClr val="FFFFFF"/>
                </a:solidFill>
              </a:rPr>
              <a:t> University alumni associations and career offices</a:t>
            </a:r>
          </a:p>
          <a:p>
            <a:pPr algn="l">
              <a:buClr>
                <a:srgbClr val="FFFFFF"/>
              </a:buClr>
              <a:buFont typeface="Symbol" pitchFamily="18" charset="2"/>
              <a:buChar char="·"/>
            </a:pPr>
            <a:r>
              <a:rPr lang="en-US" sz="1800" b="0">
                <a:solidFill>
                  <a:srgbClr val="FFFFFF"/>
                </a:solidFill>
              </a:rPr>
              <a:t> Returned Peace Corps volunteers</a:t>
            </a:r>
          </a:p>
          <a:p>
            <a:pPr algn="l">
              <a:buClr>
                <a:srgbClr val="FFFFFF"/>
              </a:buClr>
              <a:buFont typeface="Symbol" pitchFamily="18" charset="2"/>
              <a:buChar char="·"/>
            </a:pPr>
            <a:r>
              <a:rPr lang="en-US" sz="1800" b="0">
                <a:solidFill>
                  <a:srgbClr val="FFFFFF"/>
                </a:solidFill>
              </a:rPr>
              <a:t> Former Ambassadorial Scholars </a:t>
            </a:r>
          </a:p>
          <a:p>
            <a:pPr algn="l">
              <a:buClr>
                <a:srgbClr val="FFFFFF"/>
              </a:buClr>
              <a:buFont typeface="Symbol" pitchFamily="18" charset="2"/>
              <a:buChar char="·"/>
            </a:pPr>
            <a:r>
              <a:rPr lang="en-US" sz="1800" b="0">
                <a:solidFill>
                  <a:srgbClr val="FFFFFF"/>
                </a:solidFill>
              </a:rPr>
              <a:t> Department of international studies, political sciences or peace studies at your local universities or colleges </a:t>
            </a:r>
          </a:p>
          <a:p>
            <a:pPr algn="l">
              <a:buClr>
                <a:srgbClr val="FFFFFF"/>
              </a:buClr>
              <a:buFont typeface="Symbol" pitchFamily="18" charset="2"/>
              <a:buChar char="·"/>
            </a:pPr>
            <a:r>
              <a:rPr lang="en-US" sz="1800" b="0">
                <a:solidFill>
                  <a:srgbClr val="FFFFFF"/>
                </a:solidFill>
              </a:rPr>
              <a:t> Non-governmental organizations involved in peace and conflict resolution</a:t>
            </a:r>
          </a:p>
          <a:p>
            <a:pPr algn="l">
              <a:buClr>
                <a:srgbClr val="FFFFFF"/>
              </a:buClr>
              <a:buFont typeface="Symbol" pitchFamily="18" charset="2"/>
              <a:buChar char="·"/>
            </a:pPr>
            <a:r>
              <a:rPr lang="en-US" sz="1800" b="0">
                <a:solidFill>
                  <a:srgbClr val="FFFFFF"/>
                </a:solidFill>
              </a:rPr>
              <a:t> International organizations and corporations in </a:t>
            </a:r>
            <a:br>
              <a:rPr lang="en-US" sz="1800" b="0">
                <a:solidFill>
                  <a:srgbClr val="FFFFFF"/>
                </a:solidFill>
              </a:rPr>
            </a:br>
            <a:r>
              <a:rPr lang="en-US" sz="1800" b="0">
                <a:solidFill>
                  <a:srgbClr val="FFFFFF"/>
                </a:solidFill>
              </a:rPr>
              <a:t>your community</a:t>
            </a:r>
          </a:p>
          <a:p>
            <a:pPr algn="l">
              <a:buClr>
                <a:srgbClr val="FFFFFF"/>
              </a:buClr>
              <a:buFont typeface="Symbol" pitchFamily="18" charset="2"/>
              <a:buChar char="·"/>
            </a:pPr>
            <a:r>
              <a:rPr lang="en-US" sz="1800" b="0">
                <a:solidFill>
                  <a:srgbClr val="FFFFFF"/>
                </a:solidFill>
              </a:rPr>
              <a:t>Governmental agencies, diplomatic corps, </a:t>
            </a:r>
            <a:br>
              <a:rPr lang="en-US" sz="1800" b="0">
                <a:solidFill>
                  <a:srgbClr val="FFFFFF"/>
                </a:solidFill>
              </a:rPr>
            </a:br>
            <a:r>
              <a:rPr lang="en-US" sz="1800" b="0">
                <a:solidFill>
                  <a:srgbClr val="FFFFFF"/>
                </a:solidFill>
              </a:rPr>
              <a:t>local police and military offices</a:t>
            </a:r>
          </a:p>
          <a:p>
            <a:endParaRPr lang="en-US" sz="1800" b="0"/>
          </a:p>
        </p:txBody>
      </p:sp>
      <p:pic>
        <p:nvPicPr>
          <p:cNvPr id="344069"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98080" y="3352800"/>
            <a:ext cx="1493520" cy="2667000"/>
          </a:xfrm>
          <a:prstGeom prst="rect">
            <a:avLst/>
          </a:prstGeom>
          <a:noFill/>
          <a:extLst>
            <a:ext uri="{909E8E84-426E-40DD-AFC4-6F175D3DCCD1}">
              <a14:hiddenFill xmlns:a14="http://schemas.microsoft.com/office/drawing/2010/main">
                <a:solidFill>
                  <a:srgbClr val="FFFFFF"/>
                </a:solidFill>
              </a14:hiddenFill>
            </a:ext>
          </a:extLst>
        </p:spPr>
      </p:pic>
      <p:sp>
        <p:nvSpPr>
          <p:cNvPr id="344070" name="Line 6"/>
          <p:cNvSpPr>
            <a:spLocks noChangeShapeType="1"/>
          </p:cNvSpPr>
          <p:nvPr/>
        </p:nvSpPr>
        <p:spPr bwMode="auto">
          <a:xfrm>
            <a:off x="533400" y="1295400"/>
            <a:ext cx="7620000" cy="0"/>
          </a:xfrm>
          <a:prstGeom prst="line">
            <a:avLst/>
          </a:prstGeom>
          <a:noFill/>
          <a:ln w="28575">
            <a:solidFill>
              <a:srgbClr val="0066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bwMode="auto">
          <a:xfrm>
            <a:off x="457200" y="533400"/>
            <a:ext cx="82296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4000" b="1">
                <a:solidFill>
                  <a:srgbClr val="000099"/>
                </a:solidFill>
                <a:latin typeface="Times New Roman" pitchFamily="18" charset="0"/>
              </a:rPr>
              <a:t>Applying: A Three Tiered Process</a:t>
            </a:r>
          </a:p>
        </p:txBody>
      </p:sp>
      <p:sp>
        <p:nvSpPr>
          <p:cNvPr id="368643" name="Text Box 3"/>
          <p:cNvSpPr txBox="1">
            <a:spLocks noChangeArrowheads="1"/>
          </p:cNvSpPr>
          <p:nvPr/>
        </p:nvSpPr>
        <p:spPr bwMode="auto">
          <a:xfrm>
            <a:off x="1295400" y="1524000"/>
            <a:ext cx="6096000" cy="1008063"/>
          </a:xfrm>
          <a:prstGeom prst="rect">
            <a:avLst/>
          </a:prstGeom>
          <a:solidFill>
            <a:schemeClr val="bg2">
              <a:alpha val="50000"/>
            </a:schemeClr>
          </a:solidFill>
          <a:ln w="635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chemeClr val="bg1"/>
                </a:solidFill>
              </a:rPr>
              <a:t>Rotary Club</a:t>
            </a:r>
            <a:r>
              <a:rPr lang="en-US" sz="3200"/>
              <a:t/>
            </a:r>
            <a:br>
              <a:rPr lang="en-US" sz="3200"/>
            </a:br>
            <a:r>
              <a:rPr lang="en-US" b="0"/>
              <a:t>Club locator: www.rotary.org/clublocator</a:t>
            </a:r>
          </a:p>
        </p:txBody>
      </p:sp>
      <p:sp>
        <p:nvSpPr>
          <p:cNvPr id="368644" name="AutoShape 4"/>
          <p:cNvSpPr>
            <a:spLocks noChangeArrowheads="1"/>
          </p:cNvSpPr>
          <p:nvPr/>
        </p:nvSpPr>
        <p:spPr bwMode="auto">
          <a:xfrm>
            <a:off x="4114800" y="2667000"/>
            <a:ext cx="457200" cy="457200"/>
          </a:xfrm>
          <a:prstGeom prst="downArrow">
            <a:avLst>
              <a:gd name="adj1" fmla="val 50000"/>
              <a:gd name="adj2" fmla="val 25000"/>
            </a:avLst>
          </a:prstGeom>
          <a:solidFill>
            <a:schemeClr val="bg1">
              <a:alpha val="67999"/>
            </a:schemeClr>
          </a:solidFill>
          <a:ln w="25400">
            <a:solidFill>
              <a:schemeClr va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645" name="Text Box 5"/>
          <p:cNvSpPr txBox="1">
            <a:spLocks noChangeArrowheads="1"/>
          </p:cNvSpPr>
          <p:nvPr/>
        </p:nvSpPr>
        <p:spPr bwMode="auto">
          <a:xfrm>
            <a:off x="1447800" y="3352800"/>
            <a:ext cx="6096000" cy="642938"/>
          </a:xfrm>
          <a:prstGeom prst="rect">
            <a:avLst/>
          </a:prstGeom>
          <a:solidFill>
            <a:schemeClr val="bg2">
              <a:alpha val="49001"/>
            </a:schemeClr>
          </a:solidFill>
          <a:ln w="635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chemeClr val="bg1"/>
                </a:solidFill>
              </a:rPr>
              <a:t>Rotary District</a:t>
            </a:r>
          </a:p>
        </p:txBody>
      </p:sp>
      <p:sp>
        <p:nvSpPr>
          <p:cNvPr id="368646" name="AutoShape 6"/>
          <p:cNvSpPr>
            <a:spLocks noChangeArrowheads="1"/>
          </p:cNvSpPr>
          <p:nvPr/>
        </p:nvSpPr>
        <p:spPr bwMode="auto">
          <a:xfrm>
            <a:off x="4114800" y="4267200"/>
            <a:ext cx="457200" cy="457200"/>
          </a:xfrm>
          <a:prstGeom prst="downArrow">
            <a:avLst>
              <a:gd name="adj1" fmla="val 50000"/>
              <a:gd name="adj2" fmla="val 25000"/>
            </a:avLst>
          </a:prstGeom>
          <a:solidFill>
            <a:schemeClr val="bg1">
              <a:alpha val="67999"/>
            </a:schemeClr>
          </a:solidFill>
          <a:ln w="25400">
            <a:solidFill>
              <a:schemeClr va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647" name="Text Box 7"/>
          <p:cNvSpPr txBox="1">
            <a:spLocks noChangeArrowheads="1"/>
          </p:cNvSpPr>
          <p:nvPr/>
        </p:nvSpPr>
        <p:spPr bwMode="auto">
          <a:xfrm>
            <a:off x="1447800" y="5029200"/>
            <a:ext cx="6019800" cy="1008063"/>
          </a:xfrm>
          <a:prstGeom prst="rect">
            <a:avLst/>
          </a:prstGeom>
          <a:solidFill>
            <a:schemeClr val="bg2">
              <a:alpha val="52000"/>
            </a:schemeClr>
          </a:solidFill>
          <a:ln w="635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chemeClr val="bg1"/>
                </a:solidFill>
              </a:rPr>
              <a:t>The Rotary Foundation </a:t>
            </a:r>
            <a:br>
              <a:rPr lang="en-US" sz="3200">
                <a:solidFill>
                  <a:schemeClr val="bg1"/>
                </a:solidFill>
              </a:rPr>
            </a:br>
            <a:r>
              <a:rPr lang="en-US">
                <a:solidFill>
                  <a:schemeClr val="bg1"/>
                </a:solidFill>
              </a:rPr>
              <a:t>*</a:t>
            </a:r>
            <a:r>
              <a:rPr lang="en-US" sz="1800" b="0" i="1"/>
              <a:t>World Competitive Selection</a:t>
            </a:r>
          </a:p>
        </p:txBody>
      </p:sp>
      <p:sp>
        <p:nvSpPr>
          <p:cNvPr id="368648" name="Line 8"/>
          <p:cNvSpPr>
            <a:spLocks noChangeShapeType="1"/>
          </p:cNvSpPr>
          <p:nvPr/>
        </p:nvSpPr>
        <p:spPr bwMode="auto">
          <a:xfrm>
            <a:off x="685800" y="1295400"/>
            <a:ext cx="7620000" cy="0"/>
          </a:xfrm>
          <a:prstGeom prst="line">
            <a:avLst/>
          </a:prstGeom>
          <a:noFill/>
          <a:ln w="28575">
            <a:solidFill>
              <a:srgbClr val="0066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bwMode="auto">
          <a:xfrm>
            <a:off x="457200" y="0"/>
            <a:ext cx="8229600" cy="685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4000" b="1">
                <a:solidFill>
                  <a:schemeClr val="bg1"/>
                </a:solidFill>
                <a:latin typeface="Times New Roman" pitchFamily="18" charset="0"/>
              </a:rPr>
              <a:t>The Application Timeline</a:t>
            </a:r>
          </a:p>
        </p:txBody>
      </p:sp>
      <p:sp>
        <p:nvSpPr>
          <p:cNvPr id="333828" name="Text Box 4"/>
          <p:cNvSpPr txBox="1">
            <a:spLocks noChangeArrowheads="1"/>
          </p:cNvSpPr>
          <p:nvPr/>
        </p:nvSpPr>
        <p:spPr bwMode="auto">
          <a:xfrm>
            <a:off x="152400" y="1066800"/>
            <a:ext cx="1866900" cy="1336675"/>
          </a:xfrm>
          <a:prstGeom prst="rect">
            <a:avLst/>
          </a:prstGeom>
          <a:noFill/>
          <a:ln w="25400">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a:solidFill>
                  <a:schemeClr val="bg1"/>
                </a:solidFill>
                <a:cs typeface="Arial" charset="0"/>
              </a:rPr>
              <a:t>January- April</a:t>
            </a:r>
            <a:r>
              <a:rPr lang="en-US" sz="2000" b="0">
                <a:cs typeface="Arial" charset="0"/>
              </a:rPr>
              <a:t/>
            </a:r>
            <a:br>
              <a:rPr lang="en-US" sz="2000" b="0">
                <a:cs typeface="Arial" charset="0"/>
              </a:rPr>
            </a:br>
            <a:r>
              <a:rPr lang="en-US" sz="2000" b="0">
                <a:cs typeface="Arial" charset="0"/>
              </a:rPr>
              <a:t>Clubs and Districts recruit applicants</a:t>
            </a:r>
          </a:p>
        </p:txBody>
      </p:sp>
      <p:sp>
        <p:nvSpPr>
          <p:cNvPr id="333829" name="Text Box 5"/>
          <p:cNvSpPr txBox="1">
            <a:spLocks noChangeArrowheads="1"/>
          </p:cNvSpPr>
          <p:nvPr/>
        </p:nvSpPr>
        <p:spPr bwMode="auto">
          <a:xfrm>
            <a:off x="2895600" y="762000"/>
            <a:ext cx="2133600" cy="1641475"/>
          </a:xfrm>
          <a:prstGeom prst="rect">
            <a:avLst/>
          </a:prstGeom>
          <a:noFill/>
          <a:ln w="25400">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a:solidFill>
                  <a:schemeClr val="bg1"/>
                </a:solidFill>
                <a:cs typeface="Arial" charset="0"/>
              </a:rPr>
              <a:t>Jan-May</a:t>
            </a:r>
            <a:br>
              <a:rPr lang="en-US" sz="2000">
                <a:solidFill>
                  <a:schemeClr val="bg1"/>
                </a:solidFill>
                <a:cs typeface="Arial" charset="0"/>
              </a:rPr>
            </a:br>
            <a:r>
              <a:rPr lang="en-US" sz="2000" b="0">
                <a:cs typeface="Arial" charset="0"/>
              </a:rPr>
              <a:t>Clubs interview, select and endorse applicants and send to districts</a:t>
            </a:r>
          </a:p>
        </p:txBody>
      </p:sp>
      <p:sp>
        <p:nvSpPr>
          <p:cNvPr id="333830" name="Text Box 6"/>
          <p:cNvSpPr txBox="1">
            <a:spLocks noChangeArrowheads="1"/>
          </p:cNvSpPr>
          <p:nvPr/>
        </p:nvSpPr>
        <p:spPr bwMode="auto">
          <a:xfrm>
            <a:off x="5867400" y="762000"/>
            <a:ext cx="3048000" cy="1641475"/>
          </a:xfrm>
          <a:prstGeom prst="rect">
            <a:avLst/>
          </a:prstGeom>
          <a:noFill/>
          <a:ln w="25400">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a:solidFill>
                  <a:schemeClr val="bg1"/>
                </a:solidFill>
                <a:cs typeface="Arial" charset="0"/>
              </a:rPr>
              <a:t>Jan- June</a:t>
            </a:r>
            <a:br>
              <a:rPr lang="en-US" sz="2000">
                <a:solidFill>
                  <a:schemeClr val="bg1"/>
                </a:solidFill>
                <a:cs typeface="Arial" charset="0"/>
              </a:rPr>
            </a:br>
            <a:r>
              <a:rPr lang="en-US" sz="2000" b="0">
                <a:cs typeface="Arial" charset="0"/>
              </a:rPr>
              <a:t>Districts interview, select and endorse applicants and send to The Rotary Foundation for processing</a:t>
            </a:r>
          </a:p>
        </p:txBody>
      </p:sp>
      <p:sp>
        <p:nvSpPr>
          <p:cNvPr id="333831" name="Text Box 7"/>
          <p:cNvSpPr txBox="1">
            <a:spLocks noChangeArrowheads="1"/>
          </p:cNvSpPr>
          <p:nvPr/>
        </p:nvSpPr>
        <p:spPr bwMode="auto">
          <a:xfrm>
            <a:off x="2895600" y="4800600"/>
            <a:ext cx="4267200" cy="1336675"/>
          </a:xfrm>
          <a:prstGeom prst="rect">
            <a:avLst/>
          </a:prstGeom>
          <a:noFill/>
          <a:ln w="25400">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a:solidFill>
                  <a:schemeClr val="bg1"/>
                </a:solidFill>
                <a:cs typeface="Arial" charset="0"/>
              </a:rPr>
              <a:t>June- September</a:t>
            </a:r>
            <a:br>
              <a:rPr lang="en-US" sz="2000">
                <a:solidFill>
                  <a:schemeClr val="bg1"/>
                </a:solidFill>
                <a:cs typeface="Arial" charset="0"/>
              </a:rPr>
            </a:br>
            <a:r>
              <a:rPr lang="en-US" sz="2000" b="0">
                <a:cs typeface="Arial" charset="0"/>
              </a:rPr>
              <a:t>TRF processes applications. Districts will receive confirmation email when completed application is received</a:t>
            </a:r>
          </a:p>
        </p:txBody>
      </p:sp>
      <p:sp>
        <p:nvSpPr>
          <p:cNvPr id="333832" name="Line 8"/>
          <p:cNvSpPr>
            <a:spLocks noChangeShapeType="1"/>
          </p:cNvSpPr>
          <p:nvPr/>
        </p:nvSpPr>
        <p:spPr bwMode="auto">
          <a:xfrm>
            <a:off x="2133600" y="1828800"/>
            <a:ext cx="730250" cy="1588"/>
          </a:xfrm>
          <a:prstGeom prst="line">
            <a:avLst/>
          </a:prstGeom>
          <a:noFill/>
          <a:ln w="28575">
            <a:solidFill>
              <a:srgbClr val="415D8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3834" name="Line 10"/>
          <p:cNvSpPr>
            <a:spLocks noChangeShapeType="1"/>
          </p:cNvSpPr>
          <p:nvPr/>
        </p:nvSpPr>
        <p:spPr bwMode="auto">
          <a:xfrm flipH="1">
            <a:off x="7391400" y="5257800"/>
            <a:ext cx="609600" cy="1588"/>
          </a:xfrm>
          <a:prstGeom prst="line">
            <a:avLst/>
          </a:prstGeom>
          <a:noFill/>
          <a:ln w="28575">
            <a:solidFill>
              <a:srgbClr val="415D8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3836" name="Line 12"/>
          <p:cNvSpPr>
            <a:spLocks noChangeShapeType="1"/>
          </p:cNvSpPr>
          <p:nvPr/>
        </p:nvSpPr>
        <p:spPr bwMode="auto">
          <a:xfrm>
            <a:off x="5060950" y="1828800"/>
            <a:ext cx="730250" cy="1588"/>
          </a:xfrm>
          <a:prstGeom prst="line">
            <a:avLst/>
          </a:prstGeom>
          <a:noFill/>
          <a:ln w="28575">
            <a:solidFill>
              <a:srgbClr val="415D8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3837" name="Text Box 13"/>
          <p:cNvSpPr txBox="1">
            <a:spLocks noChangeArrowheads="1"/>
          </p:cNvSpPr>
          <p:nvPr/>
        </p:nvSpPr>
        <p:spPr bwMode="auto">
          <a:xfrm>
            <a:off x="6934200" y="2971800"/>
            <a:ext cx="1905000" cy="1031875"/>
          </a:xfrm>
          <a:prstGeom prst="rect">
            <a:avLst/>
          </a:prstGeom>
          <a:solidFill>
            <a:srgbClr val="FFCC00">
              <a:alpha val="50000"/>
            </a:srgbClr>
          </a:solidFill>
          <a:ln w="25400">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a:solidFill>
                  <a:srgbClr val="FF0000"/>
                </a:solidFill>
                <a:cs typeface="Arial" charset="0"/>
              </a:rPr>
              <a:t>All Applications Due by 1 July!</a:t>
            </a:r>
          </a:p>
        </p:txBody>
      </p:sp>
      <p:sp>
        <p:nvSpPr>
          <p:cNvPr id="333838" name="Line 14"/>
          <p:cNvSpPr>
            <a:spLocks noChangeShapeType="1"/>
          </p:cNvSpPr>
          <p:nvPr/>
        </p:nvSpPr>
        <p:spPr bwMode="auto">
          <a:xfrm>
            <a:off x="8001000" y="4114800"/>
            <a:ext cx="0" cy="1143000"/>
          </a:xfrm>
          <a:prstGeom prst="line">
            <a:avLst/>
          </a:prstGeom>
          <a:noFill/>
          <a:ln w="28575">
            <a:solidFill>
              <a:srgbClr val="415D8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3839" name="Text Box 15"/>
          <p:cNvSpPr txBox="1">
            <a:spLocks noChangeArrowheads="1"/>
          </p:cNvSpPr>
          <p:nvPr/>
        </p:nvSpPr>
        <p:spPr bwMode="auto">
          <a:xfrm>
            <a:off x="76200" y="3124200"/>
            <a:ext cx="2590800" cy="1946275"/>
          </a:xfrm>
          <a:prstGeom prst="rect">
            <a:avLst/>
          </a:prstGeom>
          <a:noFill/>
          <a:ln w="25400">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a:solidFill>
                  <a:schemeClr val="bg1"/>
                </a:solidFill>
                <a:cs typeface="Arial" charset="0"/>
              </a:rPr>
              <a:t>October </a:t>
            </a:r>
            <a:br>
              <a:rPr lang="en-US" sz="2000">
                <a:solidFill>
                  <a:schemeClr val="bg1"/>
                </a:solidFill>
                <a:cs typeface="Arial" charset="0"/>
              </a:rPr>
            </a:br>
            <a:r>
              <a:rPr lang="en-US" sz="2000" b="0">
                <a:cs typeface="Arial" charset="0"/>
              </a:rPr>
              <a:t>Fellows selected in a world-competitive selection process by the selection committee</a:t>
            </a:r>
          </a:p>
        </p:txBody>
      </p:sp>
      <p:sp>
        <p:nvSpPr>
          <p:cNvPr id="333840" name="Line 16"/>
          <p:cNvSpPr>
            <a:spLocks noChangeShapeType="1"/>
          </p:cNvSpPr>
          <p:nvPr/>
        </p:nvSpPr>
        <p:spPr bwMode="auto">
          <a:xfrm flipH="1" flipV="1">
            <a:off x="2057400" y="5181600"/>
            <a:ext cx="609600" cy="381000"/>
          </a:xfrm>
          <a:prstGeom prst="line">
            <a:avLst/>
          </a:prstGeom>
          <a:noFill/>
          <a:ln w="28575">
            <a:solidFill>
              <a:srgbClr val="415D8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3841" name="Line 17"/>
          <p:cNvSpPr>
            <a:spLocks noChangeShapeType="1"/>
          </p:cNvSpPr>
          <p:nvPr/>
        </p:nvSpPr>
        <p:spPr bwMode="auto">
          <a:xfrm>
            <a:off x="7924800" y="2514600"/>
            <a:ext cx="0" cy="304800"/>
          </a:xfrm>
          <a:prstGeom prst="line">
            <a:avLst/>
          </a:prstGeom>
          <a:noFill/>
          <a:ln w="28575">
            <a:solidFill>
              <a:srgbClr val="415D8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33844" name="Picture 20" descr="StephanieBorsboom-PeaceFellow-withRIP-BillBoyd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514600"/>
            <a:ext cx="2590800" cy="2219325"/>
          </a:xfrm>
          <a:prstGeom prst="rect">
            <a:avLst/>
          </a:prstGeom>
          <a:noFill/>
          <a:ln w="15875">
            <a:solidFill>
              <a:srgbClr val="3456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bwMode="auto">
          <a:xfrm>
            <a:off x="0" y="533400"/>
            <a:ext cx="91440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b="1" dirty="0">
                <a:solidFill>
                  <a:srgbClr val="000099"/>
                </a:solidFill>
                <a:latin typeface="Times New Roman" pitchFamily="18" charset="0"/>
              </a:rPr>
              <a:t>Advertise: Publicity and Publications</a:t>
            </a:r>
          </a:p>
        </p:txBody>
      </p:sp>
      <p:sp>
        <p:nvSpPr>
          <p:cNvPr id="337923" name="Rectangle 3"/>
          <p:cNvSpPr>
            <a:spLocks noGrp="1" noChangeArrowheads="1"/>
          </p:cNvSpPr>
          <p:nvPr>
            <p:ph type="body" idx="1"/>
          </p:nvPr>
        </p:nvSpPr>
        <p:spPr bwMode="auto">
          <a:xfrm>
            <a:off x="304800" y="1371600"/>
            <a:ext cx="5181600" cy="45259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400" dirty="0"/>
              <a:t>Subscribe to the Peace Net Newsletter by sending an email to rotarypeacecenters@rotary.org</a:t>
            </a:r>
          </a:p>
          <a:p>
            <a:r>
              <a:rPr lang="en-US" sz="2400" dirty="0"/>
              <a:t>Recruit Fellows with the help of the Program Guide for Rotarians available </a:t>
            </a:r>
            <a:r>
              <a:rPr lang="en-US" sz="2400" dirty="0" smtClean="0"/>
              <a:t>at </a:t>
            </a:r>
            <a:r>
              <a:rPr lang="en-US" sz="2400" dirty="0" smtClean="0">
                <a:solidFill>
                  <a:schemeClr val="bg1"/>
                </a:solidFill>
              </a:rPr>
              <a:t>www</a:t>
            </a:r>
            <a:r>
              <a:rPr lang="en-US" sz="2400" dirty="0" smtClean="0"/>
              <a:t>.</a:t>
            </a:r>
            <a:r>
              <a:rPr lang="en-US" sz="2400" b="1" dirty="0" smtClean="0">
                <a:solidFill>
                  <a:schemeClr val="bg1"/>
                </a:solidFill>
              </a:rPr>
              <a:t>rotary.org</a:t>
            </a:r>
            <a:endParaRPr lang="en-US" sz="2400" b="1" dirty="0">
              <a:solidFill>
                <a:schemeClr val="bg1"/>
              </a:solidFill>
            </a:endParaRPr>
          </a:p>
          <a:p>
            <a:r>
              <a:rPr lang="en-US" sz="2400" dirty="0"/>
              <a:t>Spread the word </a:t>
            </a:r>
            <a:r>
              <a:rPr lang="en-US" sz="2400" dirty="0" smtClean="0"/>
              <a:t>on your </a:t>
            </a:r>
            <a:r>
              <a:rPr lang="en-US" sz="2400" dirty="0" err="1" smtClean="0"/>
              <a:t>listservs</a:t>
            </a:r>
            <a:r>
              <a:rPr lang="en-US" sz="2400" dirty="0" smtClean="0"/>
              <a:t>   and refer them to Rotary Peace Centers videos on </a:t>
            </a:r>
            <a:r>
              <a:rPr lang="en-US" sz="2400" dirty="0" err="1" smtClean="0"/>
              <a:t>Vimeo</a:t>
            </a:r>
            <a:r>
              <a:rPr lang="en-US" sz="2400" dirty="0" smtClean="0"/>
              <a:t>, YouTube and the Rotary web site.</a:t>
            </a:r>
            <a:endParaRPr lang="en-US" sz="2400" b="1" dirty="0">
              <a:solidFill>
                <a:schemeClr val="bg1"/>
              </a:solidFill>
            </a:endParaRPr>
          </a:p>
          <a:p>
            <a:pPr>
              <a:buFontTx/>
              <a:buNone/>
            </a:pPr>
            <a:endParaRPr lang="en-US" sz="2400" dirty="0"/>
          </a:p>
        </p:txBody>
      </p:sp>
      <p:pic>
        <p:nvPicPr>
          <p:cNvPr id="3379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1963" y="2057400"/>
            <a:ext cx="3449637"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26" name="Line 6"/>
          <p:cNvSpPr>
            <a:spLocks noChangeShapeType="1"/>
          </p:cNvSpPr>
          <p:nvPr/>
        </p:nvSpPr>
        <p:spPr bwMode="auto">
          <a:xfrm>
            <a:off x="533400" y="1219200"/>
            <a:ext cx="7620000" cy="0"/>
          </a:xfrm>
          <a:prstGeom prst="line">
            <a:avLst/>
          </a:prstGeom>
          <a:noFill/>
          <a:ln w="28575">
            <a:solidFill>
              <a:srgbClr val="0066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lstStyle/>
          <a:p>
            <a:pPr>
              <a:defRPr/>
            </a:pPr>
            <a:r>
              <a:rPr lang="en-US" sz="3800" dirty="0" smtClean="0">
                <a:solidFill>
                  <a:srgbClr val="000099"/>
                </a:solidFill>
                <a:effectLst>
                  <a:outerShdw blurRad="38100" dist="38100" dir="2700000" algn="tl">
                    <a:srgbClr val="C0C0C0"/>
                  </a:outerShdw>
                </a:effectLst>
                <a:latin typeface="Trebuchet MS" pitchFamily="34" charset="0"/>
              </a:rPr>
              <a:t>Rotary Peace Centers</a:t>
            </a:r>
            <a:r>
              <a:rPr lang="en-US" sz="3800" dirty="0">
                <a:solidFill>
                  <a:srgbClr val="000099"/>
                </a:solidFill>
                <a:effectLst>
                  <a:outerShdw blurRad="38100" dist="38100" dir="2700000" algn="tl">
                    <a:srgbClr val="C0C0C0"/>
                  </a:outerShdw>
                </a:effectLst>
                <a:latin typeface="Trebuchet MS" pitchFamily="34" charset="0"/>
              </a:rPr>
              <a:t> </a:t>
            </a:r>
            <a:r>
              <a:rPr lang="en-US" sz="3800" dirty="0" smtClean="0">
                <a:solidFill>
                  <a:srgbClr val="000099"/>
                </a:solidFill>
                <a:effectLst>
                  <a:outerShdw blurRad="38100" dist="38100" dir="2700000" algn="tl">
                    <a:srgbClr val="C0C0C0"/>
                  </a:outerShdw>
                </a:effectLst>
                <a:latin typeface="Trebuchet MS" pitchFamily="34" charset="0"/>
              </a:rPr>
              <a:t/>
            </a:r>
            <a:br>
              <a:rPr lang="en-US" sz="3800" dirty="0" smtClean="0">
                <a:solidFill>
                  <a:srgbClr val="000099"/>
                </a:solidFill>
                <a:effectLst>
                  <a:outerShdw blurRad="38100" dist="38100" dir="2700000" algn="tl">
                    <a:srgbClr val="C0C0C0"/>
                  </a:outerShdw>
                </a:effectLst>
                <a:latin typeface="Trebuchet MS" pitchFamily="34" charset="0"/>
              </a:rPr>
            </a:br>
            <a:r>
              <a:rPr lang="en-US" sz="3800" dirty="0" smtClean="0">
                <a:solidFill>
                  <a:srgbClr val="000099"/>
                </a:solidFill>
                <a:effectLst>
                  <a:outerShdw blurRad="38100" dist="38100" dir="2700000" algn="tl">
                    <a:srgbClr val="C0C0C0"/>
                  </a:outerShdw>
                </a:effectLst>
                <a:latin typeface="Trebuchet MS" pitchFamily="34" charset="0"/>
              </a:rPr>
              <a:t>Major Gifts Initiative</a:t>
            </a:r>
            <a:r>
              <a:rPr lang="en-US" dirty="0" smtClean="0">
                <a:solidFill>
                  <a:srgbClr val="000099"/>
                </a:solidFill>
                <a:effectLst>
                  <a:outerShdw blurRad="38100" dist="38100" dir="2700000" algn="tl">
                    <a:srgbClr val="C0C0C0"/>
                  </a:outerShdw>
                </a:effectLst>
                <a:latin typeface="Trebuchet MS" pitchFamily="34" charset="0"/>
              </a:rPr>
              <a:t/>
            </a:r>
            <a:br>
              <a:rPr lang="en-US" dirty="0" smtClean="0">
                <a:solidFill>
                  <a:srgbClr val="000099"/>
                </a:solidFill>
                <a:effectLst>
                  <a:outerShdw blurRad="38100" dist="38100" dir="2700000" algn="tl">
                    <a:srgbClr val="C0C0C0"/>
                  </a:outerShdw>
                </a:effectLst>
                <a:latin typeface="Trebuchet MS" pitchFamily="34" charset="0"/>
              </a:rPr>
            </a:br>
            <a:r>
              <a:rPr lang="en-US" dirty="0" smtClean="0">
                <a:solidFill>
                  <a:srgbClr val="345680"/>
                </a:solidFill>
                <a:effectLst>
                  <a:outerShdw blurRad="38100" dist="38100" dir="2700000" algn="tl">
                    <a:srgbClr val="C0C0C0"/>
                  </a:outerShdw>
                </a:effectLst>
              </a:rPr>
              <a:t/>
            </a:r>
            <a:br>
              <a:rPr lang="en-US" dirty="0" smtClean="0">
                <a:solidFill>
                  <a:srgbClr val="345680"/>
                </a:solidFill>
                <a:effectLst>
                  <a:outerShdw blurRad="38100" dist="38100" dir="2700000" algn="tl">
                    <a:srgbClr val="C0C0C0"/>
                  </a:outerShdw>
                </a:effectLst>
              </a:rPr>
            </a:br>
            <a:endParaRPr lang="en-US" dirty="0"/>
          </a:p>
        </p:txBody>
      </p:sp>
      <p:sp>
        <p:nvSpPr>
          <p:cNvPr id="3" name="Content Placeholder 2"/>
          <p:cNvSpPr>
            <a:spLocks noGrp="1"/>
          </p:cNvSpPr>
          <p:nvPr>
            <p:ph idx="1"/>
          </p:nvPr>
        </p:nvSpPr>
        <p:spPr>
          <a:xfrm>
            <a:off x="457200" y="2057400"/>
            <a:ext cx="8229600" cy="4068763"/>
          </a:xfrm>
        </p:spPr>
        <p:txBody>
          <a:bodyPr/>
          <a:lstStyle/>
          <a:p>
            <a:pPr marL="0" indent="0">
              <a:buFontTx/>
              <a:buNone/>
              <a:defRPr/>
            </a:pPr>
            <a:r>
              <a:rPr lang="en-US" sz="2400" dirty="0" smtClean="0">
                <a:latin typeface="Trebuchet MS" pitchFamily="34" charset="0"/>
              </a:rPr>
              <a:t>US $80 million raised toward the goal of US $95 million by 30 June 2015 to support the program.  The Major Gifts Initiative goal includes:</a:t>
            </a:r>
          </a:p>
          <a:p>
            <a:pPr>
              <a:defRPr/>
            </a:pPr>
            <a:r>
              <a:rPr lang="en-US" sz="2400" dirty="0" smtClean="0">
                <a:latin typeface="Trebuchet MS" pitchFamily="34" charset="0"/>
              </a:rPr>
              <a:t> Endowed Gifts goal of US $90 million</a:t>
            </a:r>
          </a:p>
          <a:p>
            <a:pPr>
              <a:defRPr/>
            </a:pPr>
            <a:r>
              <a:rPr lang="en-US" sz="2400" dirty="0" smtClean="0">
                <a:latin typeface="Trebuchet MS" pitchFamily="34" charset="0"/>
              </a:rPr>
              <a:t> Term Gifts goal of US $5 million (emphasizing gifts of    US$50,000 or more)</a:t>
            </a:r>
          </a:p>
          <a:p>
            <a:pPr>
              <a:defRPr/>
            </a:pPr>
            <a:r>
              <a:rPr lang="en-US" sz="2400" dirty="0" smtClean="0">
                <a:latin typeface="Trebuchet MS" pitchFamily="34" charset="0"/>
              </a:rPr>
              <a:t> Districts worldwide contribute DDF as well to a pool of funds supporting the fellowships</a:t>
            </a:r>
          </a:p>
        </p:txBody>
      </p:sp>
    </p:spTree>
    <p:extLst>
      <p:ext uri="{BB962C8B-B14F-4D97-AF65-F5344CB8AC3E}">
        <p14:creationId xmlns:p14="http://schemas.microsoft.com/office/powerpoint/2010/main" val="293560353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bwMode="auto">
          <a:xfrm>
            <a:off x="0" y="457200"/>
            <a:ext cx="91440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b="1">
                <a:solidFill>
                  <a:srgbClr val="000099"/>
                </a:solidFill>
                <a:latin typeface="Times New Roman" pitchFamily="18" charset="0"/>
              </a:rPr>
              <a:t>Donate: Peacebuilder Districts</a:t>
            </a:r>
          </a:p>
        </p:txBody>
      </p:sp>
      <p:sp>
        <p:nvSpPr>
          <p:cNvPr id="331781" name="Text Box 5"/>
          <p:cNvSpPr txBox="1">
            <a:spLocks noChangeArrowheads="1"/>
          </p:cNvSpPr>
          <p:nvPr/>
        </p:nvSpPr>
        <p:spPr bwMode="auto">
          <a:xfrm>
            <a:off x="152400" y="1431925"/>
            <a:ext cx="53340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r>
              <a:rPr lang="en-US" sz="2000" dirty="0"/>
              <a:t>Allocate a minimum of US$50,000 over two years from their District Designated Funds</a:t>
            </a:r>
          </a:p>
          <a:p>
            <a:pPr algn="l">
              <a:spcBef>
                <a:spcPct val="50000"/>
              </a:spcBef>
              <a:buFontTx/>
              <a:buChar char="•"/>
            </a:pPr>
            <a:r>
              <a:rPr lang="en-US" sz="2000" dirty="0"/>
              <a:t>Continue to donate US$25,000 a year in DDF to maintain </a:t>
            </a:r>
            <a:r>
              <a:rPr lang="en-US" sz="2000" dirty="0" err="1" smtClean="0"/>
              <a:t>Peacebuilder</a:t>
            </a:r>
            <a:r>
              <a:rPr lang="en-US" sz="2000" dirty="0" smtClean="0"/>
              <a:t> </a:t>
            </a:r>
            <a:r>
              <a:rPr lang="en-US" sz="2000" dirty="0"/>
              <a:t>Status </a:t>
            </a:r>
          </a:p>
          <a:p>
            <a:pPr algn="l">
              <a:spcBef>
                <a:spcPct val="50000"/>
              </a:spcBef>
              <a:buFontTx/>
              <a:buChar char="•"/>
            </a:pPr>
            <a:r>
              <a:rPr lang="en-US" sz="2000" dirty="0"/>
              <a:t>Receive specialized </a:t>
            </a:r>
            <a:r>
              <a:rPr lang="en-US" sz="2000" dirty="0" err="1"/>
              <a:t>Peacebuilder</a:t>
            </a:r>
            <a:r>
              <a:rPr lang="en-US" sz="2000" dirty="0"/>
              <a:t> District banner, peace pins and certificate as well as the opportunity to “adopt” a peace fellow</a:t>
            </a:r>
          </a:p>
          <a:p>
            <a:pPr algn="l">
              <a:spcBef>
                <a:spcPct val="50000"/>
              </a:spcBef>
              <a:buFontTx/>
              <a:buChar char="•"/>
            </a:pPr>
            <a:r>
              <a:rPr lang="en-US" sz="2000" dirty="0"/>
              <a:t>To become a </a:t>
            </a:r>
            <a:r>
              <a:rPr lang="en-US" sz="2000" dirty="0" err="1"/>
              <a:t>Peacebuilder</a:t>
            </a:r>
            <a:r>
              <a:rPr lang="en-US" sz="2000" dirty="0"/>
              <a:t> District contact the Rotary Peace Center Program </a:t>
            </a:r>
            <a:r>
              <a:rPr lang="en-US" sz="2000" dirty="0" smtClean="0"/>
              <a:t>Coordinator </a:t>
            </a:r>
            <a:r>
              <a:rPr lang="en-US" sz="2000" dirty="0"/>
              <a:t>at Niki.Fritz@rotary.org.</a:t>
            </a:r>
          </a:p>
          <a:p>
            <a:pPr algn="l">
              <a:spcBef>
                <a:spcPct val="50000"/>
              </a:spcBef>
            </a:pPr>
            <a:endParaRPr lang="en-US" sz="2000" dirty="0"/>
          </a:p>
        </p:txBody>
      </p:sp>
      <p:pic>
        <p:nvPicPr>
          <p:cNvPr id="331782" name="Picture 6" descr="PBBanne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371600"/>
            <a:ext cx="338296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1784" name="Line 8"/>
          <p:cNvSpPr>
            <a:spLocks noChangeShapeType="1"/>
          </p:cNvSpPr>
          <p:nvPr/>
        </p:nvSpPr>
        <p:spPr bwMode="auto">
          <a:xfrm>
            <a:off x="533400" y="1219200"/>
            <a:ext cx="7620000" cy="0"/>
          </a:xfrm>
          <a:prstGeom prst="line">
            <a:avLst/>
          </a:prstGeom>
          <a:noFill/>
          <a:ln w="28575">
            <a:solidFill>
              <a:srgbClr val="0066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bwMode="auto">
          <a:xfrm>
            <a:off x="0" y="533400"/>
            <a:ext cx="91440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b="1">
                <a:solidFill>
                  <a:srgbClr val="000099"/>
                </a:solidFill>
                <a:latin typeface="Times New Roman" pitchFamily="18" charset="0"/>
              </a:rPr>
              <a:t>Further Information</a:t>
            </a:r>
          </a:p>
        </p:txBody>
      </p:sp>
      <p:sp>
        <p:nvSpPr>
          <p:cNvPr id="339972" name="Text Box 4"/>
          <p:cNvSpPr txBox="1">
            <a:spLocks noChangeArrowheads="1"/>
          </p:cNvSpPr>
          <p:nvPr/>
        </p:nvSpPr>
        <p:spPr bwMode="auto">
          <a:xfrm>
            <a:off x="4191000" y="1524000"/>
            <a:ext cx="4724400" cy="4498975"/>
          </a:xfrm>
          <a:prstGeom prst="rect">
            <a:avLst/>
          </a:prstGeom>
          <a:solidFill>
            <a:schemeClr val="accent1"/>
          </a:solidFill>
          <a:ln w="25400">
            <a:solidFill>
              <a:srgbClr val="FFCC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u="sng"/>
              <a:t>Contact Information</a:t>
            </a:r>
          </a:p>
          <a:p>
            <a:pPr algn="l"/>
            <a:endParaRPr lang="en-US" b="0"/>
          </a:p>
          <a:p>
            <a:pPr algn="l"/>
            <a:r>
              <a:rPr lang="en-US" b="0"/>
              <a:t>For application processing, recruitment or promotional questions contact: </a:t>
            </a:r>
            <a:br>
              <a:rPr lang="en-US" b="0"/>
            </a:br>
            <a:endParaRPr lang="en-US" b="0"/>
          </a:p>
          <a:p>
            <a:pPr algn="ctr"/>
            <a:r>
              <a:rPr lang="en-US" b="0"/>
              <a:t>Niki Fritz</a:t>
            </a:r>
          </a:p>
          <a:p>
            <a:pPr algn="ctr"/>
            <a:r>
              <a:rPr lang="en-US" b="0"/>
              <a:t>niki.fritz@rotary.org </a:t>
            </a:r>
          </a:p>
          <a:p>
            <a:pPr algn="l"/>
            <a:endParaRPr lang="en-US" b="0"/>
          </a:p>
          <a:p>
            <a:pPr algn="l"/>
            <a:r>
              <a:rPr lang="en-US" b="0"/>
              <a:t>For general information contact:</a:t>
            </a:r>
          </a:p>
          <a:p>
            <a:pPr algn="l"/>
            <a:r>
              <a:rPr lang="en-US" b="0"/>
              <a:t>rotarypeacecenters@rotary.org</a:t>
            </a:r>
          </a:p>
          <a:p>
            <a:pPr algn="l"/>
            <a:endParaRPr lang="en-US" b="0"/>
          </a:p>
        </p:txBody>
      </p:sp>
      <p:pic>
        <p:nvPicPr>
          <p:cNvPr id="339976"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 y="1939553"/>
            <a:ext cx="3886200" cy="2845543"/>
          </a:xfrm>
          <a:prstGeom prst="rect">
            <a:avLst/>
          </a:prstGeom>
          <a:noFill/>
          <a:extLst>
            <a:ext uri="{909E8E84-426E-40DD-AFC4-6F175D3DCCD1}">
              <a14:hiddenFill xmlns:a14="http://schemas.microsoft.com/office/drawing/2010/main">
                <a:solidFill>
                  <a:srgbClr val="FFFFFF"/>
                </a:solidFill>
              </a14:hiddenFill>
            </a:ext>
          </a:extLst>
        </p:spPr>
      </p:pic>
      <p:sp>
        <p:nvSpPr>
          <p:cNvPr id="339978" name="Line 10"/>
          <p:cNvSpPr>
            <a:spLocks noChangeShapeType="1"/>
          </p:cNvSpPr>
          <p:nvPr/>
        </p:nvSpPr>
        <p:spPr bwMode="auto">
          <a:xfrm>
            <a:off x="533400" y="1295400"/>
            <a:ext cx="7620000" cy="0"/>
          </a:xfrm>
          <a:prstGeom prst="line">
            <a:avLst/>
          </a:prstGeom>
          <a:noFill/>
          <a:ln w="28575">
            <a:solidFill>
              <a:srgbClr val="0066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bwMode="auto">
          <a:xfrm>
            <a:off x="0" y="609600"/>
            <a:ext cx="93726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3900" b="1">
                <a:solidFill>
                  <a:srgbClr val="000099"/>
                </a:solidFill>
                <a:latin typeface="Times New Roman" pitchFamily="18" charset="0"/>
              </a:rPr>
              <a:t>Rotary Peace Centers Program</a:t>
            </a:r>
            <a:r>
              <a:rPr lang="en-US" sz="3900" b="1">
                <a:solidFill>
                  <a:srgbClr val="345680"/>
                </a:solidFill>
                <a:latin typeface="Times New Roman" pitchFamily="18" charset="0"/>
              </a:rPr>
              <a:t> </a:t>
            </a:r>
            <a:r>
              <a:rPr lang="en-US" sz="3900" b="1">
                <a:solidFill>
                  <a:srgbClr val="000099"/>
                </a:solidFill>
                <a:latin typeface="Times New Roman" pitchFamily="18" charset="0"/>
              </a:rPr>
              <a:t>Objectives</a:t>
            </a:r>
          </a:p>
        </p:txBody>
      </p:sp>
      <p:sp>
        <p:nvSpPr>
          <p:cNvPr id="354307" name="Rectangle 3"/>
          <p:cNvSpPr>
            <a:spLocks noGrp="1" noChangeArrowheads="1"/>
          </p:cNvSpPr>
          <p:nvPr>
            <p:ph type="body" idx="1"/>
          </p:nvPr>
        </p:nvSpPr>
        <p:spPr bwMode="auto">
          <a:xfrm>
            <a:off x="3429000" y="2362200"/>
            <a:ext cx="5257800" cy="39163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7663" indent="-347663" eaLnBrk="0" hangingPunct="0">
              <a:spcBef>
                <a:spcPct val="0"/>
              </a:spcBef>
              <a:buFontTx/>
              <a:buNone/>
            </a:pPr>
            <a:r>
              <a:rPr lang="en-US" sz="2600" b="1" dirty="0">
                <a:solidFill>
                  <a:schemeClr val="bg1"/>
                </a:solidFill>
                <a:latin typeface="Times New Roman" pitchFamily="18" charset="0"/>
                <a:cs typeface="Arial" charset="0"/>
              </a:rPr>
              <a:t>1.</a:t>
            </a:r>
            <a:r>
              <a:rPr lang="en-US" sz="2600" dirty="0">
                <a:latin typeface="Times New Roman" pitchFamily="18" charset="0"/>
                <a:cs typeface="Arial" charset="0"/>
              </a:rPr>
              <a:t> Advancing </a:t>
            </a:r>
            <a:r>
              <a:rPr lang="en-US" sz="2600" dirty="0" smtClean="0">
                <a:latin typeface="Times New Roman" pitchFamily="18" charset="0"/>
                <a:cs typeface="Arial" charset="0"/>
              </a:rPr>
              <a:t>research, teaching and </a:t>
            </a:r>
            <a:r>
              <a:rPr lang="en-US" sz="2600" dirty="0">
                <a:latin typeface="Times New Roman" pitchFamily="18" charset="0"/>
                <a:cs typeface="Arial" charset="0"/>
              </a:rPr>
              <a:t>study in Peace and Conflict </a:t>
            </a:r>
            <a:r>
              <a:rPr lang="en-US" sz="2600" dirty="0" smtClean="0">
                <a:latin typeface="Times New Roman" pitchFamily="18" charset="0"/>
                <a:cs typeface="Arial" charset="0"/>
              </a:rPr>
              <a:t>Resolution and related studies</a:t>
            </a:r>
            <a:endParaRPr lang="en-US" sz="2600" dirty="0">
              <a:latin typeface="Times New Roman" pitchFamily="18" charset="0"/>
              <a:cs typeface="Arial" charset="0"/>
            </a:endParaRPr>
          </a:p>
          <a:p>
            <a:pPr marL="347663" indent="-347663" eaLnBrk="0" hangingPunct="0">
              <a:spcBef>
                <a:spcPct val="0"/>
              </a:spcBef>
              <a:buFontTx/>
              <a:buNone/>
            </a:pPr>
            <a:r>
              <a:rPr lang="en-US" sz="2600" b="1" dirty="0">
                <a:solidFill>
                  <a:schemeClr val="bg1"/>
                </a:solidFill>
                <a:latin typeface="Times New Roman" pitchFamily="18" charset="0"/>
                <a:cs typeface="Arial" charset="0"/>
              </a:rPr>
              <a:t>2.</a:t>
            </a:r>
            <a:r>
              <a:rPr lang="en-US" sz="2600" dirty="0">
                <a:latin typeface="Times New Roman" pitchFamily="18" charset="0"/>
                <a:cs typeface="Arial" charset="0"/>
              </a:rPr>
              <a:t> Creating and strengthening world peace leaders through advanced education</a:t>
            </a:r>
          </a:p>
          <a:p>
            <a:pPr marL="347663" indent="-347663" eaLnBrk="0" hangingPunct="0">
              <a:spcBef>
                <a:spcPct val="0"/>
              </a:spcBef>
              <a:buFontTx/>
              <a:buNone/>
            </a:pPr>
            <a:r>
              <a:rPr lang="en-US" sz="2600" b="1" dirty="0">
                <a:solidFill>
                  <a:schemeClr val="bg1"/>
                </a:solidFill>
                <a:latin typeface="Times New Roman" pitchFamily="18" charset="0"/>
                <a:cs typeface="Arial" charset="0"/>
              </a:rPr>
              <a:t>3.</a:t>
            </a:r>
            <a:r>
              <a:rPr lang="en-US" sz="2600" dirty="0">
                <a:latin typeface="Times New Roman" pitchFamily="18" charset="0"/>
                <a:cs typeface="Arial" charset="0"/>
              </a:rPr>
              <a:t> Promoting worldwide tolerance </a:t>
            </a:r>
            <a:r>
              <a:rPr lang="en-US" sz="2600" dirty="0" smtClean="0">
                <a:latin typeface="Times New Roman" pitchFamily="18" charset="0"/>
                <a:cs typeface="Arial" charset="0"/>
              </a:rPr>
              <a:t>and understanding through </a:t>
            </a:r>
            <a:r>
              <a:rPr lang="en-US" sz="2600" dirty="0">
                <a:latin typeface="Times New Roman" pitchFamily="18" charset="0"/>
                <a:cs typeface="Arial" charset="0"/>
              </a:rPr>
              <a:t>Rotarian and </a:t>
            </a:r>
            <a:r>
              <a:rPr lang="en-US" sz="2600" dirty="0" smtClean="0">
                <a:latin typeface="Times New Roman" pitchFamily="18" charset="0"/>
                <a:cs typeface="Arial" charset="0"/>
              </a:rPr>
              <a:t>Peace Fellow collaboration</a:t>
            </a:r>
            <a:endParaRPr lang="en-US" sz="2600" dirty="0">
              <a:latin typeface="Times New Roman" pitchFamily="18" charset="0"/>
              <a:cs typeface="Arial" charset="0"/>
            </a:endParaRPr>
          </a:p>
        </p:txBody>
      </p:sp>
      <p:sp>
        <p:nvSpPr>
          <p:cNvPr id="354308" name="Text Box 4"/>
          <p:cNvSpPr txBox="1">
            <a:spLocks noChangeArrowheads="1"/>
          </p:cNvSpPr>
          <p:nvPr/>
        </p:nvSpPr>
        <p:spPr bwMode="auto">
          <a:xfrm>
            <a:off x="2667000" y="6340475"/>
            <a:ext cx="3962400" cy="5175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p>
            <a:pPr algn="ctr">
              <a:spcBef>
                <a:spcPct val="50000"/>
              </a:spcBef>
            </a:pPr>
            <a:r>
              <a:rPr lang="en-US" sz="1400">
                <a:solidFill>
                  <a:schemeClr val="bg1"/>
                </a:solidFill>
              </a:rPr>
              <a:t>A Program of </a:t>
            </a:r>
            <a:br>
              <a:rPr lang="en-US" sz="1400">
                <a:solidFill>
                  <a:schemeClr val="bg1"/>
                </a:solidFill>
              </a:rPr>
            </a:br>
            <a:r>
              <a:rPr lang="en-US" sz="1400">
                <a:solidFill>
                  <a:schemeClr val="bg1"/>
                </a:solidFill>
              </a:rPr>
              <a:t>The Rotary Foundation of Rotary International</a:t>
            </a:r>
          </a:p>
        </p:txBody>
      </p:sp>
      <p:sp>
        <p:nvSpPr>
          <p:cNvPr id="354309" name="Text Box 5"/>
          <p:cNvSpPr txBox="1">
            <a:spLocks noChangeArrowheads="1"/>
          </p:cNvSpPr>
          <p:nvPr/>
        </p:nvSpPr>
        <p:spPr bwMode="auto">
          <a:xfrm>
            <a:off x="3276600" y="1524000"/>
            <a:ext cx="5715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solidFill>
                  <a:schemeClr val="bg1"/>
                </a:solidFill>
              </a:rPr>
              <a:t>Create peace by</a:t>
            </a:r>
          </a:p>
        </p:txBody>
      </p:sp>
      <p:pic>
        <p:nvPicPr>
          <p:cNvPr id="354310" name="Picture 6" descr="Chula discussion outside vertic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2852738" cy="3802063"/>
          </a:xfrm>
          <a:prstGeom prst="rect">
            <a:avLst/>
          </a:prstGeom>
          <a:noFill/>
          <a:extLst>
            <a:ext uri="{909E8E84-426E-40DD-AFC4-6F175D3DCCD1}">
              <a14:hiddenFill xmlns:a14="http://schemas.microsoft.com/office/drawing/2010/main">
                <a:solidFill>
                  <a:srgbClr val="FFFFFF"/>
                </a:solidFill>
              </a14:hiddenFill>
            </a:ext>
          </a:extLst>
        </p:spPr>
      </p:pic>
      <p:sp>
        <p:nvSpPr>
          <p:cNvPr id="354311" name="Line 7"/>
          <p:cNvSpPr>
            <a:spLocks noChangeShapeType="1"/>
          </p:cNvSpPr>
          <p:nvPr/>
        </p:nvSpPr>
        <p:spPr bwMode="auto">
          <a:xfrm>
            <a:off x="609600" y="1295400"/>
            <a:ext cx="7620000" cy="0"/>
          </a:xfrm>
          <a:prstGeom prst="line">
            <a:avLst/>
          </a:prstGeom>
          <a:noFill/>
          <a:ln w="28575">
            <a:solidFill>
              <a:srgbClr val="0066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Text Box 2"/>
          <p:cNvSpPr txBox="1">
            <a:spLocks noChangeArrowheads="1"/>
          </p:cNvSpPr>
          <p:nvPr/>
        </p:nvSpPr>
        <p:spPr bwMode="auto">
          <a:xfrm>
            <a:off x="5410200" y="1447800"/>
            <a:ext cx="35052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461963"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spcBef>
                <a:spcPct val="50000"/>
              </a:spcBef>
            </a:pPr>
            <a:r>
              <a:rPr lang="en-US" sz="2800">
                <a:effectLst>
                  <a:outerShdw blurRad="38100" dist="38100" dir="2700000" algn="tl">
                    <a:srgbClr val="C0C0C0"/>
                  </a:outerShdw>
                </a:effectLst>
                <a:cs typeface="Arial" charset="0"/>
              </a:rPr>
              <a:t>Master’s Degree</a:t>
            </a:r>
            <a:r>
              <a:rPr lang="en-US" sz="3200" b="0">
                <a:effectLst>
                  <a:outerShdw blurRad="38100" dist="38100" dir="2700000" algn="tl">
                    <a:srgbClr val="C0C0C0"/>
                  </a:outerShdw>
                </a:effectLst>
                <a:cs typeface="Arial" charset="0"/>
              </a:rPr>
              <a:t> </a:t>
            </a:r>
          </a:p>
          <a:p>
            <a:pPr algn="ctr">
              <a:spcBef>
                <a:spcPct val="50000"/>
              </a:spcBef>
              <a:buClr>
                <a:srgbClr val="006699"/>
              </a:buClr>
            </a:pPr>
            <a:r>
              <a:rPr lang="en-US" sz="2800" i="1">
                <a:solidFill>
                  <a:schemeClr val="bg1"/>
                </a:solidFill>
                <a:effectLst>
                  <a:outerShdw blurRad="38100" dist="38100" dir="2700000" algn="tl">
                    <a:srgbClr val="C0C0C0"/>
                  </a:outerShdw>
                </a:effectLst>
                <a:cs typeface="Arial" charset="0"/>
              </a:rPr>
              <a:t>“Building the leaders of tomorrow”</a:t>
            </a:r>
            <a:endParaRPr lang="en-US" b="0">
              <a:effectLst>
                <a:outerShdw blurRad="38100" dist="38100" dir="2700000" algn="tl">
                  <a:srgbClr val="C0C0C0"/>
                </a:outerShdw>
              </a:effectLst>
              <a:cs typeface="Arial" charset="0"/>
            </a:endParaRPr>
          </a:p>
        </p:txBody>
      </p:sp>
      <p:pic>
        <p:nvPicPr>
          <p:cNvPr id="356355" name="Picture 3" descr="UQ gradu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4800600" cy="3603625"/>
          </a:xfrm>
          <a:prstGeom prst="rect">
            <a:avLst/>
          </a:prstGeom>
          <a:noFill/>
          <a:extLst>
            <a:ext uri="{909E8E84-426E-40DD-AFC4-6F175D3DCCD1}">
              <a14:hiddenFill xmlns:a14="http://schemas.microsoft.com/office/drawing/2010/main">
                <a:solidFill>
                  <a:srgbClr val="FFFFFF"/>
                </a:solidFill>
              </a14:hiddenFill>
            </a:ext>
          </a:extLst>
        </p:spPr>
      </p:pic>
      <p:sp>
        <p:nvSpPr>
          <p:cNvPr id="356356" name="Text Box 4"/>
          <p:cNvSpPr txBox="1">
            <a:spLocks noChangeArrowheads="1"/>
          </p:cNvSpPr>
          <p:nvPr/>
        </p:nvSpPr>
        <p:spPr bwMode="auto">
          <a:xfrm>
            <a:off x="1219200" y="5181600"/>
            <a:ext cx="38100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i="1"/>
              <a:t>Graduates from Rotary Peace Center at the University of Queensland</a:t>
            </a:r>
          </a:p>
          <a:p>
            <a:pPr algn="ctr">
              <a:spcBef>
                <a:spcPct val="50000"/>
              </a:spcBef>
            </a:pPr>
            <a:endParaRPr lang="en-US" sz="1800" i="1"/>
          </a:p>
        </p:txBody>
      </p:sp>
      <p:sp>
        <p:nvSpPr>
          <p:cNvPr id="356357" name="Rectangle 5"/>
          <p:cNvSpPr>
            <a:spLocks noChangeArrowheads="1"/>
          </p:cNvSpPr>
          <p:nvPr/>
        </p:nvSpPr>
        <p:spPr bwMode="auto">
          <a:xfrm>
            <a:off x="0" y="5334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4000">
                <a:solidFill>
                  <a:srgbClr val="000099"/>
                </a:solidFill>
                <a:ea typeface="Osaka" pitchFamily="48" charset="-128"/>
              </a:rPr>
              <a:t>Rotary Peace Center Option 1</a:t>
            </a:r>
          </a:p>
        </p:txBody>
      </p:sp>
      <p:sp>
        <p:nvSpPr>
          <p:cNvPr id="356358" name="Text Box 6"/>
          <p:cNvSpPr txBox="1">
            <a:spLocks noChangeArrowheads="1"/>
          </p:cNvSpPr>
          <p:nvPr/>
        </p:nvSpPr>
        <p:spPr bwMode="auto">
          <a:xfrm>
            <a:off x="2590800" y="6340475"/>
            <a:ext cx="3962400" cy="5175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p>
            <a:pPr algn="ctr">
              <a:spcBef>
                <a:spcPct val="50000"/>
              </a:spcBef>
            </a:pPr>
            <a:r>
              <a:rPr lang="en-US" sz="1400">
                <a:solidFill>
                  <a:schemeClr val="bg1"/>
                </a:solidFill>
              </a:rPr>
              <a:t>A Program of </a:t>
            </a:r>
            <a:br>
              <a:rPr lang="en-US" sz="1400">
                <a:solidFill>
                  <a:schemeClr val="bg1"/>
                </a:solidFill>
              </a:rPr>
            </a:br>
            <a:r>
              <a:rPr lang="en-US" sz="1400">
                <a:solidFill>
                  <a:schemeClr val="bg1"/>
                </a:solidFill>
              </a:rPr>
              <a:t>The Rotary Foundation of Rotary International</a:t>
            </a:r>
          </a:p>
        </p:txBody>
      </p:sp>
      <p:sp>
        <p:nvSpPr>
          <p:cNvPr id="356359" name="Line 7"/>
          <p:cNvSpPr>
            <a:spLocks noChangeShapeType="1"/>
          </p:cNvSpPr>
          <p:nvPr/>
        </p:nvSpPr>
        <p:spPr bwMode="auto">
          <a:xfrm>
            <a:off x="609600" y="1295400"/>
            <a:ext cx="7620000" cy="0"/>
          </a:xfrm>
          <a:prstGeom prst="line">
            <a:avLst/>
          </a:prstGeom>
          <a:noFill/>
          <a:ln w="28575">
            <a:solidFill>
              <a:srgbClr val="0066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6360" name="Text Box 8"/>
          <p:cNvSpPr txBox="1">
            <a:spLocks noChangeArrowheads="1"/>
          </p:cNvSpPr>
          <p:nvPr/>
        </p:nvSpPr>
        <p:spPr bwMode="auto">
          <a:xfrm>
            <a:off x="5410200" y="3352800"/>
            <a:ext cx="3429000" cy="247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7663" indent="-347663" algn="l">
              <a:defRPr sz="2400">
                <a:solidFill>
                  <a:schemeClr val="tx1"/>
                </a:solidFill>
                <a:latin typeface="Times New Roman" pitchFamily="18" charset="0"/>
              </a:defRPr>
            </a:lvl1pPr>
            <a:lvl2pPr marL="1214438" indent="-533400" algn="l">
              <a:defRPr sz="2400">
                <a:solidFill>
                  <a:schemeClr val="tx1"/>
                </a:solidFill>
                <a:latin typeface="Times New Roman" pitchFamily="18" charset="0"/>
              </a:defRPr>
            </a:lvl2pPr>
            <a:lvl3pPr marL="1785938" indent="-457200" algn="l">
              <a:defRPr sz="2400">
                <a:solidFill>
                  <a:schemeClr val="tx1"/>
                </a:solidFill>
                <a:latin typeface="Times New Roman" pitchFamily="18" charset="0"/>
              </a:defRPr>
            </a:lvl3pPr>
            <a:lvl4pPr marL="2281238" indent="-381000" algn="l">
              <a:defRPr sz="2400">
                <a:solidFill>
                  <a:schemeClr val="tx1"/>
                </a:solidFill>
                <a:latin typeface="Times New Roman" pitchFamily="18" charset="0"/>
              </a:defRPr>
            </a:lvl4pPr>
            <a:lvl5pPr marL="2776538" indent="-381000" algn="l">
              <a:defRPr sz="2400">
                <a:solidFill>
                  <a:schemeClr val="tx1"/>
                </a:solidFill>
                <a:latin typeface="Times New Roman" pitchFamily="18" charset="0"/>
              </a:defRPr>
            </a:lvl5pPr>
            <a:lvl6pPr marL="3233738" indent="-381000" fontAlgn="base">
              <a:spcBef>
                <a:spcPct val="0"/>
              </a:spcBef>
              <a:spcAft>
                <a:spcPct val="0"/>
              </a:spcAft>
              <a:defRPr sz="2400">
                <a:solidFill>
                  <a:schemeClr val="tx1"/>
                </a:solidFill>
                <a:latin typeface="Times New Roman" pitchFamily="18" charset="0"/>
              </a:defRPr>
            </a:lvl6pPr>
            <a:lvl7pPr marL="3690938" indent="-381000" fontAlgn="base">
              <a:spcBef>
                <a:spcPct val="0"/>
              </a:spcBef>
              <a:spcAft>
                <a:spcPct val="0"/>
              </a:spcAft>
              <a:defRPr sz="2400">
                <a:solidFill>
                  <a:schemeClr val="tx1"/>
                </a:solidFill>
                <a:latin typeface="Times New Roman" pitchFamily="18" charset="0"/>
              </a:defRPr>
            </a:lvl7pPr>
            <a:lvl8pPr marL="4148138" indent="-381000" fontAlgn="base">
              <a:spcBef>
                <a:spcPct val="0"/>
              </a:spcBef>
              <a:spcAft>
                <a:spcPct val="0"/>
              </a:spcAft>
              <a:defRPr sz="2400">
                <a:solidFill>
                  <a:schemeClr val="tx1"/>
                </a:solidFill>
                <a:latin typeface="Times New Roman" pitchFamily="18" charset="0"/>
              </a:defRPr>
            </a:lvl8pPr>
            <a:lvl9pPr marL="4605338" indent="-381000" fontAlgn="base">
              <a:spcBef>
                <a:spcPct val="0"/>
              </a:spcBef>
              <a:spcAft>
                <a:spcPct val="0"/>
              </a:spcAft>
              <a:defRPr sz="2400">
                <a:solidFill>
                  <a:schemeClr val="tx1"/>
                </a:solidFill>
                <a:latin typeface="Times New Roman" pitchFamily="18" charset="0"/>
              </a:defRPr>
            </a:lvl9pPr>
          </a:lstStyle>
          <a:p>
            <a:pPr eaLnBrk="0" hangingPunct="0">
              <a:buClr>
                <a:schemeClr val="bg1"/>
              </a:buClr>
              <a:buFontTx/>
              <a:buChar char="•"/>
            </a:pPr>
            <a:r>
              <a:rPr lang="en-US" sz="2600" b="0" dirty="0" smtClean="0">
                <a:ea typeface="Osaka" pitchFamily="48" charset="-128"/>
                <a:cs typeface="Arial" charset="0"/>
              </a:rPr>
              <a:t>Five </a:t>
            </a:r>
            <a:r>
              <a:rPr lang="en-US" sz="2600" b="0" dirty="0">
                <a:ea typeface="Osaka" pitchFamily="48" charset="-128"/>
                <a:cs typeface="Arial" charset="0"/>
              </a:rPr>
              <a:t>centers, </a:t>
            </a:r>
            <a:r>
              <a:rPr lang="en-US" sz="2600" b="0" dirty="0" smtClean="0">
                <a:ea typeface="Osaka" pitchFamily="48" charset="-128"/>
                <a:cs typeface="Arial" charset="0"/>
              </a:rPr>
              <a:t>Six </a:t>
            </a:r>
            <a:r>
              <a:rPr lang="en-US" sz="2600" b="0" dirty="0">
                <a:ea typeface="Osaka" pitchFamily="48" charset="-128"/>
                <a:cs typeface="Arial" charset="0"/>
              </a:rPr>
              <a:t>universities</a:t>
            </a:r>
          </a:p>
          <a:p>
            <a:pPr eaLnBrk="0" hangingPunct="0">
              <a:buClr>
                <a:schemeClr val="bg1"/>
              </a:buClr>
              <a:buFontTx/>
              <a:buChar char="•"/>
            </a:pPr>
            <a:r>
              <a:rPr lang="en-US" sz="2600" b="0" dirty="0">
                <a:ea typeface="Osaka" pitchFamily="48" charset="-128"/>
                <a:cs typeface="Arial" charset="0"/>
              </a:rPr>
              <a:t>15 to 24 month course</a:t>
            </a:r>
          </a:p>
          <a:p>
            <a:pPr eaLnBrk="0" hangingPunct="0">
              <a:buClr>
                <a:schemeClr val="bg1"/>
              </a:buClr>
              <a:buFontTx/>
              <a:buChar char="•"/>
            </a:pPr>
            <a:r>
              <a:rPr lang="en-US" sz="2600" b="0" dirty="0" smtClean="0">
                <a:ea typeface="Osaka" pitchFamily="48" charset="-128"/>
                <a:cs typeface="Arial" charset="0"/>
              </a:rPr>
              <a:t>10 </a:t>
            </a:r>
            <a:r>
              <a:rPr lang="en-US" sz="2600" b="0" dirty="0">
                <a:ea typeface="Osaka" pitchFamily="48" charset="-128"/>
                <a:cs typeface="Arial" charset="0"/>
              </a:rPr>
              <a:t>new fellows at each center each year</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ChangeArrowheads="1"/>
          </p:cNvSpPr>
          <p:nvPr/>
        </p:nvSpPr>
        <p:spPr bwMode="auto">
          <a:xfrm>
            <a:off x="0" y="685800"/>
            <a:ext cx="91440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l"/>
            <a:r>
              <a:rPr lang="en-US" sz="3600">
                <a:solidFill>
                  <a:srgbClr val="000099"/>
                </a:solidFill>
                <a:ea typeface="Osaka" pitchFamily="48" charset="-128"/>
              </a:rPr>
              <a:t>Rotary Peace Centers University Partners for Master’s Program</a:t>
            </a:r>
          </a:p>
        </p:txBody>
      </p:sp>
      <p:sp>
        <p:nvSpPr>
          <p:cNvPr id="358403" name="Rectangle 3"/>
          <p:cNvSpPr>
            <a:spLocks noChangeArrowheads="1"/>
          </p:cNvSpPr>
          <p:nvPr/>
        </p:nvSpPr>
        <p:spPr bwMode="auto">
          <a:xfrm>
            <a:off x="0" y="1752600"/>
            <a:ext cx="4495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l">
              <a:spcBef>
                <a:spcPct val="50000"/>
              </a:spcBef>
              <a:buClr>
                <a:srgbClr val="006699"/>
              </a:buClr>
              <a:tabLst>
                <a:tab pos="855663" algn="l"/>
              </a:tabLst>
            </a:pPr>
            <a:r>
              <a:rPr lang="en-US" dirty="0">
                <a:effectLst>
                  <a:outerShdw blurRad="38100" dist="38100" dir="2700000" algn="tl">
                    <a:srgbClr val="C0C0C0"/>
                  </a:outerShdw>
                </a:effectLst>
                <a:ea typeface="ヒラギノ角ゴ Pro W3" pitchFamily="1" charset="-128"/>
                <a:cs typeface="Arial" charset="0"/>
              </a:rPr>
              <a:t>5</a:t>
            </a:r>
            <a:r>
              <a:rPr lang="en-US" dirty="0" smtClean="0">
                <a:effectLst>
                  <a:outerShdw blurRad="38100" dist="38100" dir="2700000" algn="tl">
                    <a:srgbClr val="C0C0C0"/>
                  </a:outerShdw>
                </a:effectLst>
                <a:ea typeface="ヒラギノ角ゴ Pro W3" pitchFamily="1" charset="-128"/>
                <a:cs typeface="Arial" charset="0"/>
              </a:rPr>
              <a:t> </a:t>
            </a:r>
            <a:r>
              <a:rPr lang="en-US" dirty="0">
                <a:effectLst>
                  <a:outerShdw blurRad="38100" dist="38100" dir="2700000" algn="tl">
                    <a:srgbClr val="C0C0C0"/>
                  </a:outerShdw>
                </a:effectLst>
                <a:ea typeface="ヒラギノ角ゴ Pro W3" pitchFamily="1" charset="-128"/>
                <a:cs typeface="Arial" charset="0"/>
              </a:rPr>
              <a:t>Rotary Peace Centers at </a:t>
            </a:r>
            <a:r>
              <a:rPr lang="en-US" dirty="0" smtClean="0">
                <a:effectLst>
                  <a:outerShdw blurRad="38100" dist="38100" dir="2700000" algn="tl">
                    <a:srgbClr val="C0C0C0"/>
                  </a:outerShdw>
                </a:effectLst>
                <a:ea typeface="ヒラギノ角ゴ Pro W3" pitchFamily="1" charset="-128"/>
                <a:cs typeface="Arial" charset="0"/>
              </a:rPr>
              <a:t>6 </a:t>
            </a:r>
            <a:r>
              <a:rPr lang="en-US" dirty="0">
                <a:effectLst>
                  <a:outerShdw blurRad="38100" dist="38100" dir="2700000" algn="tl">
                    <a:srgbClr val="C0C0C0"/>
                  </a:outerShdw>
                </a:effectLst>
                <a:ea typeface="ヒラギノ角ゴ Pro W3" pitchFamily="1" charset="-128"/>
                <a:cs typeface="Arial" charset="0"/>
              </a:rPr>
              <a:t>Universities</a:t>
            </a:r>
            <a:r>
              <a:rPr lang="en-US" u="sng" dirty="0">
                <a:effectLst>
                  <a:outerShdw blurRad="38100" dist="38100" dir="2700000" algn="tl">
                    <a:srgbClr val="C0C0C0"/>
                  </a:outerShdw>
                </a:effectLst>
                <a:ea typeface="ヒラギノ角ゴ Pro W3" pitchFamily="1" charset="-128"/>
                <a:cs typeface="Arial" charset="0"/>
              </a:rPr>
              <a:t>    </a:t>
            </a:r>
          </a:p>
        </p:txBody>
      </p:sp>
      <p:pic>
        <p:nvPicPr>
          <p:cNvPr id="358404" name="Picture 4" descr="Berkeley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066800"/>
            <a:ext cx="2667000" cy="1625600"/>
          </a:xfrm>
          <a:prstGeom prst="rect">
            <a:avLst/>
          </a:prstGeom>
          <a:noFill/>
          <a:extLst>
            <a:ext uri="{909E8E84-426E-40DD-AFC4-6F175D3DCCD1}">
              <a14:hiddenFill xmlns:a14="http://schemas.microsoft.com/office/drawing/2010/main">
                <a:solidFill>
                  <a:srgbClr val="FFFFFF"/>
                </a:solidFill>
              </a14:hiddenFill>
            </a:ext>
          </a:extLst>
        </p:spPr>
      </p:pic>
      <p:pic>
        <p:nvPicPr>
          <p:cNvPr id="358406" name="Picture 6" descr="icu fa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819400"/>
            <a:ext cx="2743200" cy="1665288"/>
          </a:xfrm>
          <a:prstGeom prst="rect">
            <a:avLst/>
          </a:prstGeom>
          <a:noFill/>
          <a:extLst>
            <a:ext uri="{909E8E84-426E-40DD-AFC4-6F175D3DCCD1}">
              <a14:hiddenFill xmlns:a14="http://schemas.microsoft.com/office/drawing/2010/main">
                <a:solidFill>
                  <a:srgbClr val="FFFFFF"/>
                </a:solidFill>
              </a14:hiddenFill>
            </a:ext>
          </a:extLst>
        </p:spPr>
      </p:pic>
      <p:sp>
        <p:nvSpPr>
          <p:cNvPr id="358407" name="Text Box 7"/>
          <p:cNvSpPr txBox="1">
            <a:spLocks noChangeArrowheads="1"/>
          </p:cNvSpPr>
          <p:nvPr/>
        </p:nvSpPr>
        <p:spPr bwMode="auto">
          <a:xfrm>
            <a:off x="2590800" y="6340475"/>
            <a:ext cx="3962400" cy="5175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p>
            <a:pPr algn="ctr">
              <a:spcBef>
                <a:spcPct val="50000"/>
              </a:spcBef>
            </a:pPr>
            <a:r>
              <a:rPr lang="en-US" sz="1400">
                <a:solidFill>
                  <a:schemeClr val="bg1"/>
                </a:solidFill>
              </a:rPr>
              <a:t>A Program of </a:t>
            </a:r>
            <a:br>
              <a:rPr lang="en-US" sz="1400">
                <a:solidFill>
                  <a:schemeClr val="bg1"/>
                </a:solidFill>
              </a:rPr>
            </a:br>
            <a:r>
              <a:rPr lang="en-US" sz="1400">
                <a:solidFill>
                  <a:schemeClr val="bg1"/>
                </a:solidFill>
              </a:rPr>
              <a:t>The Rotary Foundation of Rotary International</a:t>
            </a:r>
          </a:p>
        </p:txBody>
      </p:sp>
      <p:sp>
        <p:nvSpPr>
          <p:cNvPr id="358408" name="Text Box 8"/>
          <p:cNvSpPr txBox="1">
            <a:spLocks noChangeArrowheads="1"/>
          </p:cNvSpPr>
          <p:nvPr/>
        </p:nvSpPr>
        <p:spPr bwMode="auto">
          <a:xfrm>
            <a:off x="228600" y="2686050"/>
            <a:ext cx="47244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7663" indent="-347663" algn="l">
              <a:defRPr sz="2400">
                <a:solidFill>
                  <a:schemeClr val="tx1"/>
                </a:solidFill>
                <a:latin typeface="Times New Roman" pitchFamily="18" charset="0"/>
              </a:defRPr>
            </a:lvl1pPr>
            <a:lvl2pPr marL="1214438" indent="-533400" algn="l">
              <a:defRPr sz="2400">
                <a:solidFill>
                  <a:schemeClr val="tx1"/>
                </a:solidFill>
                <a:latin typeface="Times New Roman" pitchFamily="18" charset="0"/>
              </a:defRPr>
            </a:lvl2pPr>
            <a:lvl3pPr marL="1785938" indent="-457200" algn="l">
              <a:defRPr sz="2400">
                <a:solidFill>
                  <a:schemeClr val="tx1"/>
                </a:solidFill>
                <a:latin typeface="Times New Roman" pitchFamily="18" charset="0"/>
              </a:defRPr>
            </a:lvl3pPr>
            <a:lvl4pPr marL="2281238" indent="-381000" algn="l">
              <a:defRPr sz="2400">
                <a:solidFill>
                  <a:schemeClr val="tx1"/>
                </a:solidFill>
                <a:latin typeface="Times New Roman" pitchFamily="18" charset="0"/>
              </a:defRPr>
            </a:lvl4pPr>
            <a:lvl5pPr marL="2776538" indent="-381000" algn="l">
              <a:defRPr sz="2400">
                <a:solidFill>
                  <a:schemeClr val="tx1"/>
                </a:solidFill>
                <a:latin typeface="Times New Roman" pitchFamily="18" charset="0"/>
              </a:defRPr>
            </a:lvl5pPr>
            <a:lvl6pPr marL="3233738" indent="-381000" fontAlgn="base">
              <a:spcBef>
                <a:spcPct val="0"/>
              </a:spcBef>
              <a:spcAft>
                <a:spcPct val="0"/>
              </a:spcAft>
              <a:defRPr sz="2400">
                <a:solidFill>
                  <a:schemeClr val="tx1"/>
                </a:solidFill>
                <a:latin typeface="Times New Roman" pitchFamily="18" charset="0"/>
              </a:defRPr>
            </a:lvl6pPr>
            <a:lvl7pPr marL="3690938" indent="-381000" fontAlgn="base">
              <a:spcBef>
                <a:spcPct val="0"/>
              </a:spcBef>
              <a:spcAft>
                <a:spcPct val="0"/>
              </a:spcAft>
              <a:defRPr sz="2400">
                <a:solidFill>
                  <a:schemeClr val="tx1"/>
                </a:solidFill>
                <a:latin typeface="Times New Roman" pitchFamily="18" charset="0"/>
              </a:defRPr>
            </a:lvl7pPr>
            <a:lvl8pPr marL="4148138" indent="-381000" fontAlgn="base">
              <a:spcBef>
                <a:spcPct val="0"/>
              </a:spcBef>
              <a:spcAft>
                <a:spcPct val="0"/>
              </a:spcAft>
              <a:defRPr sz="2400">
                <a:solidFill>
                  <a:schemeClr val="tx1"/>
                </a:solidFill>
                <a:latin typeface="Times New Roman" pitchFamily="18" charset="0"/>
              </a:defRPr>
            </a:lvl8pPr>
            <a:lvl9pPr marL="4605338" indent="-381000" fontAlgn="base">
              <a:spcBef>
                <a:spcPct val="0"/>
              </a:spcBef>
              <a:spcAft>
                <a:spcPct val="0"/>
              </a:spcAft>
              <a:defRPr sz="2400">
                <a:solidFill>
                  <a:schemeClr val="tx1"/>
                </a:solidFill>
                <a:latin typeface="Times New Roman" pitchFamily="18" charset="0"/>
              </a:defRPr>
            </a:lvl9pPr>
          </a:lstStyle>
          <a:p>
            <a:pPr eaLnBrk="0" hangingPunct="0">
              <a:buClr>
                <a:schemeClr val="bg1"/>
              </a:buClr>
              <a:buFontTx/>
              <a:buChar char="•"/>
            </a:pPr>
            <a:r>
              <a:rPr lang="en-US" b="0" dirty="0">
                <a:ea typeface="Osaka" pitchFamily="48" charset="-128"/>
                <a:cs typeface="Arial" charset="0"/>
              </a:rPr>
              <a:t>Duke University and The University of North Carolina at Chapel Hill</a:t>
            </a:r>
          </a:p>
          <a:p>
            <a:pPr eaLnBrk="0" hangingPunct="0">
              <a:buClr>
                <a:schemeClr val="bg1"/>
              </a:buClr>
              <a:buFontTx/>
              <a:buChar char="•"/>
            </a:pPr>
            <a:r>
              <a:rPr lang="en-US" b="0" dirty="0">
                <a:ea typeface="Osaka" pitchFamily="48" charset="-128"/>
                <a:cs typeface="Arial" charset="0"/>
              </a:rPr>
              <a:t>International Christian University</a:t>
            </a:r>
          </a:p>
          <a:p>
            <a:pPr eaLnBrk="0" hangingPunct="0">
              <a:buClr>
                <a:schemeClr val="bg1"/>
              </a:buClr>
              <a:buFontTx/>
              <a:buChar char="•"/>
            </a:pPr>
            <a:r>
              <a:rPr lang="en-US" b="0" dirty="0">
                <a:ea typeface="Osaka" pitchFamily="48" charset="-128"/>
                <a:cs typeface="Arial" charset="0"/>
              </a:rPr>
              <a:t>The University of Bradford</a:t>
            </a:r>
          </a:p>
          <a:p>
            <a:pPr eaLnBrk="0" hangingPunct="0">
              <a:buClr>
                <a:schemeClr val="bg1"/>
              </a:buClr>
              <a:buFontTx/>
              <a:buChar char="•"/>
            </a:pPr>
            <a:r>
              <a:rPr lang="en-US" b="0" dirty="0">
                <a:ea typeface="Osaka" pitchFamily="48" charset="-128"/>
                <a:cs typeface="Arial" charset="0"/>
              </a:rPr>
              <a:t>The University of Queensland</a:t>
            </a:r>
          </a:p>
          <a:p>
            <a:pPr eaLnBrk="0" hangingPunct="0">
              <a:buClr>
                <a:schemeClr val="bg1"/>
              </a:buClr>
              <a:buFontTx/>
              <a:buChar char="•"/>
            </a:pPr>
            <a:r>
              <a:rPr lang="en-US" b="0" dirty="0">
                <a:ea typeface="Osaka" pitchFamily="48" charset="-128"/>
                <a:cs typeface="Arial" charset="0"/>
              </a:rPr>
              <a:t>Uppsala </a:t>
            </a:r>
            <a:r>
              <a:rPr lang="en-US" b="0" dirty="0" smtClean="0">
                <a:ea typeface="Osaka" pitchFamily="48" charset="-128"/>
                <a:cs typeface="Arial" charset="0"/>
              </a:rPr>
              <a:t>University</a:t>
            </a:r>
            <a:endParaRPr lang="en-US" b="0" dirty="0">
              <a:ea typeface="Osaka" pitchFamily="48" charset="-128"/>
              <a:cs typeface="Arial" charset="0"/>
            </a:endParaRPr>
          </a:p>
        </p:txBody>
      </p:sp>
      <p:pic>
        <p:nvPicPr>
          <p:cNvPr id="358409" name="Picture 9" descr="U-hu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4572000"/>
            <a:ext cx="2743200" cy="175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body" idx="1"/>
          </p:nvPr>
        </p:nvSpPr>
        <p:spPr bwMode="auto">
          <a:xfrm>
            <a:off x="609600" y="1600200"/>
            <a:ext cx="7696200" cy="2590800"/>
          </a:xfrm>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buFontTx/>
              <a:buNone/>
            </a:pPr>
            <a:r>
              <a:rPr lang="en-US" sz="2600" kern="1200" dirty="0">
                <a:latin typeface="Times New Roman" pitchFamily="18" charset="0"/>
                <a:ea typeface="Osaka" pitchFamily="48" charset="-128"/>
                <a:cs typeface="Arial" charset="0"/>
              </a:rPr>
              <a:t>Structure of Master’s Program</a:t>
            </a:r>
          </a:p>
          <a:p>
            <a:pPr lvl="1">
              <a:lnSpc>
                <a:spcPct val="90000"/>
              </a:lnSpc>
              <a:buFontTx/>
              <a:buChar char="•"/>
            </a:pPr>
            <a:r>
              <a:rPr lang="en-US" sz="2600" kern="1200" dirty="0">
                <a:latin typeface="Times New Roman" pitchFamily="18" charset="0"/>
                <a:ea typeface="Osaka" pitchFamily="48" charset="-128"/>
                <a:cs typeface="Arial" charset="0"/>
              </a:rPr>
              <a:t>Core Courses in Peace and Conflict Resolution</a:t>
            </a:r>
          </a:p>
          <a:p>
            <a:pPr lvl="1">
              <a:lnSpc>
                <a:spcPct val="90000"/>
              </a:lnSpc>
              <a:buFontTx/>
              <a:buChar char="•"/>
            </a:pPr>
            <a:r>
              <a:rPr lang="en-US" sz="2600" kern="1200" dirty="0">
                <a:latin typeface="Times New Roman" pitchFamily="18" charset="0"/>
                <a:ea typeface="Osaka" pitchFamily="48" charset="-128"/>
                <a:cs typeface="Arial" charset="0"/>
              </a:rPr>
              <a:t>Specialized courses and research to support fellow’s interest</a:t>
            </a:r>
          </a:p>
          <a:p>
            <a:pPr lvl="1">
              <a:lnSpc>
                <a:spcPct val="90000"/>
              </a:lnSpc>
              <a:buFontTx/>
              <a:buChar char="•"/>
            </a:pPr>
            <a:r>
              <a:rPr lang="en-US" sz="2600" kern="1200" dirty="0">
                <a:latin typeface="Times New Roman" pitchFamily="18" charset="0"/>
                <a:ea typeface="Osaka" pitchFamily="48" charset="-128"/>
                <a:cs typeface="Arial" charset="0"/>
              </a:rPr>
              <a:t>Applied Field Experience (internship)</a:t>
            </a:r>
          </a:p>
          <a:p>
            <a:pPr lvl="1">
              <a:lnSpc>
                <a:spcPct val="90000"/>
              </a:lnSpc>
              <a:buFontTx/>
              <a:buChar char="•"/>
            </a:pPr>
            <a:r>
              <a:rPr lang="en-US" sz="2600" kern="1200" dirty="0">
                <a:latin typeface="Times New Roman" pitchFamily="18" charset="0"/>
                <a:ea typeface="Osaka" pitchFamily="48" charset="-128"/>
                <a:cs typeface="Arial" charset="0"/>
              </a:rPr>
              <a:t>Annual Peace Seminar</a:t>
            </a:r>
          </a:p>
        </p:txBody>
      </p:sp>
      <p:sp>
        <p:nvSpPr>
          <p:cNvPr id="360451" name="Rectangle 3"/>
          <p:cNvSpPr>
            <a:spLocks noGrp="1" noChangeArrowheads="1"/>
          </p:cNvSpPr>
          <p:nvPr>
            <p:ph type="title"/>
          </p:nvPr>
        </p:nvSpPr>
        <p:spPr bwMode="auto">
          <a:xfrm>
            <a:off x="0" y="533400"/>
            <a:ext cx="91440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b="1" dirty="0">
                <a:solidFill>
                  <a:srgbClr val="000099"/>
                </a:solidFill>
                <a:latin typeface="Times New Roman" pitchFamily="18" charset="0"/>
              </a:rPr>
              <a:t>Master’s Program Concept  </a:t>
            </a:r>
          </a:p>
        </p:txBody>
      </p:sp>
      <p:pic>
        <p:nvPicPr>
          <p:cNvPr id="3604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743200" y="4267200"/>
            <a:ext cx="2971800" cy="1949450"/>
          </a:xfrm>
          <a:prstGeom prst="rect">
            <a:avLst/>
          </a:prstGeom>
          <a:noFill/>
          <a:extLst>
            <a:ext uri="{909E8E84-426E-40DD-AFC4-6F175D3DCCD1}">
              <a14:hiddenFill xmlns:a14="http://schemas.microsoft.com/office/drawing/2010/main">
                <a:solidFill>
                  <a:srgbClr val="FFFFFF"/>
                </a:solidFill>
              </a14:hiddenFill>
            </a:ext>
          </a:extLst>
        </p:spPr>
      </p:pic>
      <p:sp>
        <p:nvSpPr>
          <p:cNvPr id="360453" name="Text Box 5"/>
          <p:cNvSpPr txBox="1">
            <a:spLocks noChangeArrowheads="1"/>
          </p:cNvSpPr>
          <p:nvPr/>
        </p:nvSpPr>
        <p:spPr bwMode="auto">
          <a:xfrm>
            <a:off x="6400800" y="4724400"/>
            <a:ext cx="23622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sz="1800" b="0" i="1" dirty="0" smtClean="0"/>
              <a:t>Rotary </a:t>
            </a:r>
            <a:r>
              <a:rPr lang="en-US" sz="1800" b="0" i="1" dirty="0"/>
              <a:t>Peace </a:t>
            </a:r>
            <a:r>
              <a:rPr lang="en-US" sz="1800" b="0" i="1" dirty="0" smtClean="0"/>
              <a:t>Fellows at United Nations High Commissioner for Refugees (UNHCR) office</a:t>
            </a:r>
            <a:endParaRPr lang="en-US" sz="1800" b="0" i="1" dirty="0"/>
          </a:p>
        </p:txBody>
      </p:sp>
      <p:sp>
        <p:nvSpPr>
          <p:cNvPr id="360454" name="Text Box 6"/>
          <p:cNvSpPr txBox="1">
            <a:spLocks noChangeArrowheads="1"/>
          </p:cNvSpPr>
          <p:nvPr/>
        </p:nvSpPr>
        <p:spPr bwMode="auto">
          <a:xfrm>
            <a:off x="2590800" y="6340475"/>
            <a:ext cx="3962400" cy="5175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p>
            <a:pPr algn="ctr">
              <a:spcBef>
                <a:spcPct val="50000"/>
              </a:spcBef>
            </a:pPr>
            <a:r>
              <a:rPr lang="en-US" sz="1400">
                <a:solidFill>
                  <a:schemeClr val="bg1"/>
                </a:solidFill>
              </a:rPr>
              <a:t>A Program of </a:t>
            </a:r>
            <a:br>
              <a:rPr lang="en-US" sz="1400">
                <a:solidFill>
                  <a:schemeClr val="bg1"/>
                </a:solidFill>
              </a:rPr>
            </a:br>
            <a:r>
              <a:rPr lang="en-US" sz="1400">
                <a:solidFill>
                  <a:schemeClr val="bg1"/>
                </a:solidFill>
              </a:rPr>
              <a:t>The Rotary Foundation of Rotary International</a:t>
            </a:r>
          </a:p>
        </p:txBody>
      </p:sp>
      <p:sp>
        <p:nvSpPr>
          <p:cNvPr id="360455" name="Line 7"/>
          <p:cNvSpPr>
            <a:spLocks noChangeShapeType="1"/>
          </p:cNvSpPr>
          <p:nvPr/>
        </p:nvSpPr>
        <p:spPr bwMode="auto">
          <a:xfrm>
            <a:off x="609600" y="1295400"/>
            <a:ext cx="7620000" cy="0"/>
          </a:xfrm>
          <a:prstGeom prst="line">
            <a:avLst/>
          </a:prstGeom>
          <a:noFill/>
          <a:ln w="28575">
            <a:solidFill>
              <a:srgbClr val="0066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Text Box 2"/>
          <p:cNvSpPr txBox="1">
            <a:spLocks noChangeArrowheads="1"/>
          </p:cNvSpPr>
          <p:nvPr/>
        </p:nvSpPr>
        <p:spPr bwMode="auto">
          <a:xfrm>
            <a:off x="152400" y="1447800"/>
            <a:ext cx="40386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effectLst>
                  <a:outerShdw blurRad="38100" dist="38100" dir="2700000" algn="tl">
                    <a:srgbClr val="C0C0C0"/>
                  </a:outerShdw>
                </a:effectLst>
                <a:cs typeface="Arial" charset="0"/>
              </a:rPr>
              <a:t>Professional Development Certificate</a:t>
            </a:r>
          </a:p>
          <a:p>
            <a:pPr algn="ctr">
              <a:spcBef>
                <a:spcPct val="50000"/>
              </a:spcBef>
              <a:buClr>
                <a:srgbClr val="006699"/>
              </a:buClr>
            </a:pPr>
            <a:r>
              <a:rPr lang="en-US" sz="2800" i="1">
                <a:solidFill>
                  <a:schemeClr val="bg1"/>
                </a:solidFill>
                <a:effectLst>
                  <a:outerShdw blurRad="38100" dist="38100" dir="2700000" algn="tl">
                    <a:srgbClr val="C0C0C0"/>
                  </a:outerShdw>
                </a:effectLst>
                <a:cs typeface="Arial" charset="0"/>
              </a:rPr>
              <a:t>“Strengthening the leaders of today”</a:t>
            </a:r>
          </a:p>
        </p:txBody>
      </p:sp>
      <p:pic>
        <p:nvPicPr>
          <p:cNvPr id="362499" name="Picture 3" descr="hhhh (1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600200"/>
            <a:ext cx="4724400" cy="3143250"/>
          </a:xfrm>
          <a:prstGeom prst="rect">
            <a:avLst/>
          </a:prstGeom>
          <a:noFill/>
          <a:extLst>
            <a:ext uri="{909E8E84-426E-40DD-AFC4-6F175D3DCCD1}">
              <a14:hiddenFill xmlns:a14="http://schemas.microsoft.com/office/drawing/2010/main">
                <a:solidFill>
                  <a:srgbClr val="FFFFFF"/>
                </a:solidFill>
              </a14:hiddenFill>
            </a:ext>
          </a:extLst>
        </p:spPr>
      </p:pic>
      <p:sp>
        <p:nvSpPr>
          <p:cNvPr id="362500" name="Text Box 4"/>
          <p:cNvSpPr txBox="1">
            <a:spLocks noChangeArrowheads="1"/>
          </p:cNvSpPr>
          <p:nvPr/>
        </p:nvSpPr>
        <p:spPr bwMode="auto">
          <a:xfrm>
            <a:off x="4191000" y="5029200"/>
            <a:ext cx="472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0" i="1"/>
              <a:t>Chulalongkorn University in </a:t>
            </a:r>
            <a:br>
              <a:rPr lang="en-US" sz="2000" b="0" i="1"/>
            </a:br>
            <a:r>
              <a:rPr lang="en-US" sz="2000" b="0" i="1"/>
              <a:t>Bangkok, Thailand</a:t>
            </a:r>
          </a:p>
        </p:txBody>
      </p:sp>
      <p:sp>
        <p:nvSpPr>
          <p:cNvPr id="362501" name="Line 5"/>
          <p:cNvSpPr>
            <a:spLocks noChangeShapeType="1"/>
          </p:cNvSpPr>
          <p:nvPr/>
        </p:nvSpPr>
        <p:spPr bwMode="auto">
          <a:xfrm>
            <a:off x="609600" y="1295400"/>
            <a:ext cx="7620000" cy="0"/>
          </a:xfrm>
          <a:prstGeom prst="line">
            <a:avLst/>
          </a:prstGeom>
          <a:noFill/>
          <a:ln w="28575">
            <a:solidFill>
              <a:srgbClr val="0066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2502" name="Rectangle 6"/>
          <p:cNvSpPr>
            <a:spLocks noChangeArrowheads="1"/>
          </p:cNvSpPr>
          <p:nvPr/>
        </p:nvSpPr>
        <p:spPr bwMode="auto">
          <a:xfrm>
            <a:off x="0" y="457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4000">
                <a:solidFill>
                  <a:srgbClr val="000099"/>
                </a:solidFill>
                <a:ea typeface="Osaka" pitchFamily="48" charset="-128"/>
              </a:rPr>
              <a:t>Rotary Peace Center Option 2</a:t>
            </a:r>
          </a:p>
        </p:txBody>
      </p:sp>
      <p:sp>
        <p:nvSpPr>
          <p:cNvPr id="362503" name="Text Box 7"/>
          <p:cNvSpPr txBox="1">
            <a:spLocks noChangeArrowheads="1"/>
          </p:cNvSpPr>
          <p:nvPr/>
        </p:nvSpPr>
        <p:spPr bwMode="auto">
          <a:xfrm>
            <a:off x="2590800" y="6340475"/>
            <a:ext cx="3962400" cy="5175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p>
            <a:pPr algn="ctr">
              <a:spcBef>
                <a:spcPct val="50000"/>
              </a:spcBef>
            </a:pPr>
            <a:r>
              <a:rPr lang="en-US" sz="1400">
                <a:solidFill>
                  <a:schemeClr val="bg1"/>
                </a:solidFill>
              </a:rPr>
              <a:t>A Program of </a:t>
            </a:r>
            <a:br>
              <a:rPr lang="en-US" sz="1400">
                <a:solidFill>
                  <a:schemeClr val="bg1"/>
                </a:solidFill>
              </a:rPr>
            </a:br>
            <a:r>
              <a:rPr lang="en-US" sz="1400">
                <a:solidFill>
                  <a:schemeClr val="bg1"/>
                </a:solidFill>
              </a:rPr>
              <a:t>The Rotary Foundation of Rotary International</a:t>
            </a:r>
          </a:p>
        </p:txBody>
      </p:sp>
      <p:sp>
        <p:nvSpPr>
          <p:cNvPr id="362504" name="Text Box 8"/>
          <p:cNvSpPr txBox="1">
            <a:spLocks noChangeArrowheads="1"/>
          </p:cNvSpPr>
          <p:nvPr/>
        </p:nvSpPr>
        <p:spPr bwMode="auto">
          <a:xfrm>
            <a:off x="228600" y="3505200"/>
            <a:ext cx="36576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5888" indent="-115888"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buClr>
                <a:schemeClr val="bg1"/>
              </a:buClr>
              <a:buFontTx/>
              <a:buChar char="•"/>
            </a:pPr>
            <a:r>
              <a:rPr lang="en-US" b="0">
                <a:effectLst>
                  <a:outerShdw blurRad="38100" dist="38100" dir="2700000" algn="tl">
                    <a:srgbClr val="C0C0C0"/>
                  </a:outerShdw>
                </a:effectLst>
              </a:rPr>
              <a:t> One center, one university</a:t>
            </a:r>
          </a:p>
          <a:p>
            <a:pPr>
              <a:buClr>
                <a:schemeClr val="bg1"/>
              </a:buClr>
              <a:buFontTx/>
              <a:buChar char="•"/>
            </a:pPr>
            <a:r>
              <a:rPr lang="en-US" b="0">
                <a:effectLst>
                  <a:outerShdw blurRad="38100" dist="38100" dir="2700000" algn="tl">
                    <a:srgbClr val="C0C0C0"/>
                  </a:outerShdw>
                </a:effectLst>
              </a:rPr>
              <a:t> Three month course</a:t>
            </a:r>
          </a:p>
          <a:p>
            <a:pPr>
              <a:buClr>
                <a:schemeClr val="bg1"/>
              </a:buClr>
              <a:buFontTx/>
              <a:buChar char="•"/>
            </a:pPr>
            <a:r>
              <a:rPr lang="en-US" b="0">
                <a:effectLst>
                  <a:outerShdw blurRad="38100" dist="38100" dir="2700000" algn="tl">
                    <a:srgbClr val="C0C0C0"/>
                  </a:outerShdw>
                </a:effectLst>
              </a:rPr>
              <a:t> Up to 25 fellows in each    session, up to 50 per year</a:t>
            </a:r>
          </a:p>
          <a:p>
            <a:pPr>
              <a:spcBef>
                <a:spcPct val="50000"/>
              </a:spcBef>
            </a:pPr>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ChangeArrowheads="1"/>
          </p:cNvSpPr>
          <p:nvPr/>
        </p:nvSpPr>
        <p:spPr bwMode="auto">
          <a:xfrm>
            <a:off x="228600" y="1981200"/>
            <a:ext cx="4572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90513" indent="-290513" algn="l" eaLnBrk="0" hangingPunct="0">
              <a:buClr>
                <a:schemeClr val="bg1"/>
              </a:buClr>
              <a:buFontTx/>
              <a:buChar char="•"/>
            </a:pPr>
            <a:r>
              <a:rPr lang="en-US" b="0" dirty="0" smtClean="0">
                <a:ea typeface="ヒラギノ角ゴ Pro W3" pitchFamily="1" charset="-128"/>
                <a:cs typeface="Arial" charset="0"/>
              </a:rPr>
              <a:t>Intensive 8 </a:t>
            </a:r>
            <a:r>
              <a:rPr lang="en-US" b="0" dirty="0">
                <a:ea typeface="ヒラギノ角ゴ Pro W3" pitchFamily="1" charset="-128"/>
                <a:cs typeface="Arial" charset="0"/>
              </a:rPr>
              <a:t>weeks </a:t>
            </a:r>
            <a:r>
              <a:rPr lang="en-US" b="0" dirty="0" smtClean="0">
                <a:ea typeface="ヒラギノ角ゴ Pro W3" pitchFamily="1" charset="-128"/>
                <a:cs typeface="Arial" charset="0"/>
              </a:rPr>
              <a:t>classroom foundational instruction</a:t>
            </a:r>
            <a:endParaRPr lang="en-US" b="0" dirty="0">
              <a:ea typeface="ヒラギノ角ゴ Pro W3" pitchFamily="1" charset="-128"/>
              <a:cs typeface="Arial" charset="0"/>
            </a:endParaRPr>
          </a:p>
          <a:p>
            <a:pPr marL="290513" indent="-290513" algn="l" eaLnBrk="0" hangingPunct="0">
              <a:buClr>
                <a:schemeClr val="bg1"/>
              </a:buClr>
              <a:buFontTx/>
              <a:buChar char="•"/>
            </a:pPr>
            <a:r>
              <a:rPr lang="en-US" b="0" dirty="0">
                <a:ea typeface="ヒラギノ角ゴ Pro W3" pitchFamily="1" charset="-128"/>
                <a:cs typeface="Arial" charset="0"/>
              </a:rPr>
              <a:t>O</a:t>
            </a:r>
            <a:r>
              <a:rPr lang="en-US" b="0" dirty="0" smtClean="0">
                <a:ea typeface="ヒラギノ角ゴ Pro W3" pitchFamily="1" charset="-128"/>
                <a:cs typeface="Arial" charset="0"/>
              </a:rPr>
              <a:t>n-site fieldwork in Thailand and Nepal for 2-3 weeks</a:t>
            </a:r>
            <a:endParaRPr lang="en-US" b="0" dirty="0">
              <a:ea typeface="ヒラギノ角ゴ Pro W3" pitchFamily="1" charset="-128"/>
              <a:cs typeface="Arial" charset="0"/>
            </a:endParaRPr>
          </a:p>
          <a:p>
            <a:pPr marL="290513" indent="-290513" algn="l" eaLnBrk="0" hangingPunct="0">
              <a:buClr>
                <a:schemeClr val="bg1"/>
              </a:buClr>
              <a:buFontTx/>
              <a:buChar char="•"/>
            </a:pPr>
            <a:r>
              <a:rPr lang="en-US" b="0" dirty="0">
                <a:ea typeface="ヒラギノ角ゴ Pro W3" pitchFamily="1" charset="-128"/>
                <a:cs typeface="Arial" charset="0"/>
              </a:rPr>
              <a:t>Alumni return to their jobs with a professional development certificate in peace and conflict studies </a:t>
            </a:r>
          </a:p>
        </p:txBody>
      </p:sp>
      <p:sp>
        <p:nvSpPr>
          <p:cNvPr id="364547" name="Rectangle 3"/>
          <p:cNvSpPr>
            <a:spLocks noChangeArrowheads="1"/>
          </p:cNvSpPr>
          <p:nvPr/>
        </p:nvSpPr>
        <p:spPr bwMode="auto">
          <a:xfrm>
            <a:off x="0" y="5334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4000" dirty="0">
                <a:solidFill>
                  <a:srgbClr val="000099"/>
                </a:solidFill>
                <a:ea typeface="Osaka" pitchFamily="48" charset="-128"/>
              </a:rPr>
              <a:t>Certificate Program </a:t>
            </a:r>
            <a:r>
              <a:rPr lang="en-US" sz="4000" dirty="0" smtClean="0">
                <a:solidFill>
                  <a:srgbClr val="000099"/>
                </a:solidFill>
                <a:ea typeface="Osaka" pitchFamily="48" charset="-128"/>
              </a:rPr>
              <a:t>Model</a:t>
            </a:r>
            <a:r>
              <a:rPr lang="en-US" sz="4400" dirty="0" smtClean="0">
                <a:solidFill>
                  <a:srgbClr val="000099"/>
                </a:solidFill>
                <a:ea typeface="Osaka" pitchFamily="48" charset="-128"/>
              </a:rPr>
              <a:t>  </a:t>
            </a:r>
            <a:endParaRPr lang="en-US" sz="4400" dirty="0">
              <a:solidFill>
                <a:srgbClr val="000099"/>
              </a:solidFill>
              <a:ea typeface="Osaka" pitchFamily="48" charset="-128"/>
            </a:endParaRPr>
          </a:p>
        </p:txBody>
      </p:sp>
      <p:pic>
        <p:nvPicPr>
          <p:cNvPr id="364548" name="Picture 4" descr="Chula Simon Milward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133600"/>
            <a:ext cx="4114800" cy="2701925"/>
          </a:xfrm>
          <a:prstGeom prst="rect">
            <a:avLst/>
          </a:prstGeom>
          <a:noFill/>
          <a:extLst>
            <a:ext uri="{909E8E84-426E-40DD-AFC4-6F175D3DCCD1}">
              <a14:hiddenFill xmlns:a14="http://schemas.microsoft.com/office/drawing/2010/main">
                <a:solidFill>
                  <a:srgbClr val="FFFFFF"/>
                </a:solidFill>
              </a14:hiddenFill>
            </a:ext>
          </a:extLst>
        </p:spPr>
      </p:pic>
      <p:sp>
        <p:nvSpPr>
          <p:cNvPr id="364549" name="Text Box 5"/>
          <p:cNvSpPr txBox="1">
            <a:spLocks noChangeArrowheads="1"/>
          </p:cNvSpPr>
          <p:nvPr/>
        </p:nvSpPr>
        <p:spPr bwMode="auto">
          <a:xfrm>
            <a:off x="4953000" y="4876800"/>
            <a:ext cx="388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0" i="1"/>
              <a:t>Chula participant Simon Milward</a:t>
            </a:r>
          </a:p>
        </p:txBody>
      </p:sp>
      <p:sp>
        <p:nvSpPr>
          <p:cNvPr id="364550" name="Text Box 6"/>
          <p:cNvSpPr txBox="1">
            <a:spLocks noChangeArrowheads="1"/>
          </p:cNvSpPr>
          <p:nvPr/>
        </p:nvSpPr>
        <p:spPr bwMode="auto">
          <a:xfrm>
            <a:off x="304800" y="1447800"/>
            <a:ext cx="55626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20000"/>
              </a:spcBef>
            </a:pPr>
            <a:r>
              <a:rPr lang="en-US" sz="2800" dirty="0"/>
              <a:t>Structure of Certificate Program</a:t>
            </a:r>
          </a:p>
          <a:p>
            <a:pPr>
              <a:spcBef>
                <a:spcPct val="50000"/>
              </a:spcBef>
            </a:pPr>
            <a:endParaRPr lang="en-US" sz="2800" dirty="0"/>
          </a:p>
        </p:txBody>
      </p:sp>
      <p:sp>
        <p:nvSpPr>
          <p:cNvPr id="364551" name="Text Box 7"/>
          <p:cNvSpPr txBox="1">
            <a:spLocks noChangeArrowheads="1"/>
          </p:cNvSpPr>
          <p:nvPr/>
        </p:nvSpPr>
        <p:spPr bwMode="auto">
          <a:xfrm>
            <a:off x="2590800" y="6340475"/>
            <a:ext cx="3962400" cy="5175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p>
            <a:pPr algn="ctr">
              <a:spcBef>
                <a:spcPct val="50000"/>
              </a:spcBef>
            </a:pPr>
            <a:r>
              <a:rPr lang="en-US" sz="1400">
                <a:solidFill>
                  <a:schemeClr val="bg1"/>
                </a:solidFill>
              </a:rPr>
              <a:t>A Program of </a:t>
            </a:r>
            <a:br>
              <a:rPr lang="en-US" sz="1400">
                <a:solidFill>
                  <a:schemeClr val="bg1"/>
                </a:solidFill>
              </a:rPr>
            </a:br>
            <a:r>
              <a:rPr lang="en-US" sz="1400">
                <a:solidFill>
                  <a:schemeClr val="bg1"/>
                </a:solidFill>
              </a:rPr>
              <a:t>The Rotary Foundation of Rotary International</a:t>
            </a:r>
          </a:p>
        </p:txBody>
      </p:sp>
      <p:sp>
        <p:nvSpPr>
          <p:cNvPr id="364552" name="Line 8"/>
          <p:cNvSpPr>
            <a:spLocks noChangeShapeType="1"/>
          </p:cNvSpPr>
          <p:nvPr/>
        </p:nvSpPr>
        <p:spPr bwMode="auto">
          <a:xfrm>
            <a:off x="609600" y="1295400"/>
            <a:ext cx="7620000" cy="0"/>
          </a:xfrm>
          <a:prstGeom prst="line">
            <a:avLst/>
          </a:prstGeom>
          <a:noFill/>
          <a:ln w="28575">
            <a:solidFill>
              <a:srgbClr val="0066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0" y="639763"/>
            <a:ext cx="9144000" cy="8080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sz="4000" b="1" dirty="0" smtClean="0">
                <a:solidFill>
                  <a:srgbClr val="000099"/>
                </a:solidFill>
                <a:latin typeface="Trebuchet MS" pitchFamily="34" charset="0"/>
              </a:rPr>
              <a:t>Rotary Peace Centers Updates</a:t>
            </a:r>
          </a:p>
        </p:txBody>
      </p:sp>
      <p:sp>
        <p:nvSpPr>
          <p:cNvPr id="8195" name="Rectangle 3"/>
          <p:cNvSpPr>
            <a:spLocks noGrp="1" noChangeArrowheads="1"/>
          </p:cNvSpPr>
          <p:nvPr>
            <p:ph type="body" sz="half" idx="1"/>
          </p:nvPr>
        </p:nvSpPr>
        <p:spPr bwMode="auto">
          <a:xfrm>
            <a:off x="76200" y="1524000"/>
            <a:ext cx="8839200" cy="3962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lnSpc>
                <a:spcPct val="110000"/>
              </a:lnSpc>
              <a:buClr>
                <a:srgbClr val="345680"/>
              </a:buClr>
            </a:pPr>
            <a:endParaRPr lang="en-US" sz="1800" dirty="0" smtClean="0">
              <a:latin typeface="Trebuchet MS" pitchFamily="34" charset="0"/>
            </a:endParaRPr>
          </a:p>
          <a:p>
            <a:pPr eaLnBrk="1" hangingPunct="1">
              <a:lnSpc>
                <a:spcPct val="110000"/>
              </a:lnSpc>
              <a:buClr>
                <a:srgbClr val="345680"/>
              </a:buClr>
            </a:pPr>
            <a:r>
              <a:rPr lang="en-US" sz="2400" dirty="0" smtClean="0">
                <a:latin typeface="Trebuchet MS" pitchFamily="34" charset="0"/>
              </a:rPr>
              <a:t>New Rotary Peace Center at Uppsala University in Sweden First class underway in September 2012</a:t>
            </a:r>
          </a:p>
          <a:p>
            <a:pPr eaLnBrk="1" hangingPunct="1">
              <a:lnSpc>
                <a:spcPct val="110000"/>
              </a:lnSpc>
              <a:buClr>
                <a:srgbClr val="345680"/>
              </a:buClr>
            </a:pPr>
            <a:r>
              <a:rPr lang="en-US" sz="2400" dirty="0" smtClean="0">
                <a:latin typeface="Trebuchet MS" pitchFamily="34" charset="0"/>
              </a:rPr>
              <a:t>2015 Rotary World Peace Symposium in Sao Paulo, Brazil </a:t>
            </a:r>
          </a:p>
          <a:p>
            <a:pPr eaLnBrk="1" hangingPunct="1">
              <a:lnSpc>
                <a:spcPct val="110000"/>
              </a:lnSpc>
              <a:buClr>
                <a:srgbClr val="345680"/>
              </a:buClr>
            </a:pPr>
            <a:r>
              <a:rPr lang="en-US" sz="2400" dirty="0" smtClean="0">
                <a:latin typeface="Trebuchet MS" pitchFamily="34" charset="0"/>
              </a:rPr>
              <a:t>Visioning for Rotary Peace Centers Strategic Plan </a:t>
            </a:r>
          </a:p>
          <a:p>
            <a:pPr eaLnBrk="1" hangingPunct="1">
              <a:lnSpc>
                <a:spcPct val="110000"/>
              </a:lnSpc>
              <a:buClr>
                <a:srgbClr val="345680"/>
              </a:buClr>
            </a:pPr>
            <a:r>
              <a:rPr lang="en-US" sz="2400" dirty="0" smtClean="0">
                <a:latin typeface="Trebuchet MS" pitchFamily="34" charset="0"/>
              </a:rPr>
              <a:t>Online application being developed to launch 1 July 2013</a:t>
            </a:r>
          </a:p>
          <a:p>
            <a:pPr eaLnBrk="1" hangingPunct="1">
              <a:lnSpc>
                <a:spcPct val="110000"/>
              </a:lnSpc>
              <a:buClr>
                <a:srgbClr val="345680"/>
              </a:buClr>
            </a:pPr>
            <a:r>
              <a:rPr lang="en-US" sz="2400" dirty="0" smtClean="0">
                <a:latin typeface="Trebuchet MS" pitchFamily="34" charset="0"/>
              </a:rPr>
              <a:t>Targeted marketing/recruitment plan</a:t>
            </a:r>
          </a:p>
          <a:p>
            <a:pPr eaLnBrk="1" hangingPunct="1">
              <a:lnSpc>
                <a:spcPct val="110000"/>
              </a:lnSpc>
              <a:buClr>
                <a:srgbClr val="345680"/>
              </a:buClr>
            </a:pPr>
            <a:r>
              <a:rPr lang="en-US" sz="2400" dirty="0" smtClean="0">
                <a:latin typeface="Trebuchet MS" pitchFamily="34" charset="0"/>
              </a:rPr>
              <a:t>Rotary Peace Fellows Leadership Retreat, February  2014 </a:t>
            </a:r>
          </a:p>
          <a:p>
            <a:pPr eaLnBrk="1" hangingPunct="1">
              <a:lnSpc>
                <a:spcPct val="110000"/>
              </a:lnSpc>
              <a:buClr>
                <a:srgbClr val="345680"/>
              </a:buClr>
            </a:pPr>
            <a:endParaRPr lang="en-US" sz="1800" dirty="0" smtClean="0">
              <a:latin typeface="Times New Roman" pitchFamily="18" charset="0"/>
            </a:endParaRPr>
          </a:p>
        </p:txBody>
      </p:sp>
      <p:sp>
        <p:nvSpPr>
          <p:cNvPr id="8196" name="Rectangle 4"/>
          <p:cNvSpPr>
            <a:spLocks noChangeArrowheads="1"/>
          </p:cNvSpPr>
          <p:nvPr/>
        </p:nvSpPr>
        <p:spPr bwMode="auto">
          <a:xfrm>
            <a:off x="5562600" y="2286000"/>
            <a:ext cx="35814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110000"/>
              </a:lnSpc>
              <a:spcBef>
                <a:spcPct val="20000"/>
              </a:spcBef>
              <a:buFontTx/>
              <a:buChar char="•"/>
            </a:pPr>
            <a:endParaRPr lang="en-US" sz="1800" b="0" smtClean="0">
              <a:solidFill>
                <a:srgbClr val="000000"/>
              </a:solidFill>
            </a:endParaRPr>
          </a:p>
        </p:txBody>
      </p:sp>
      <p:sp>
        <p:nvSpPr>
          <p:cNvPr id="8197" name="Text Box 5"/>
          <p:cNvSpPr txBox="1">
            <a:spLocks noChangeArrowheads="1"/>
          </p:cNvSpPr>
          <p:nvPr/>
        </p:nvSpPr>
        <p:spPr bwMode="auto">
          <a:xfrm>
            <a:off x="2819400" y="6340475"/>
            <a:ext cx="3962400" cy="5175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lvl1pPr eaLnBrk="0" hangingPunct="0">
              <a:defRPr sz="2400" b="1">
                <a:solidFill>
                  <a:schemeClr val="tx1"/>
                </a:solidFill>
                <a:latin typeface="Times New Roman" pitchFamily="18" charset="0"/>
                <a:ea typeface="Osaka" pitchFamily="-84" charset="-128"/>
              </a:defRPr>
            </a:lvl1pPr>
            <a:lvl2pPr marL="742950" indent="-285750" eaLnBrk="0" hangingPunct="0">
              <a:defRPr sz="2400" b="1">
                <a:solidFill>
                  <a:schemeClr val="tx1"/>
                </a:solidFill>
                <a:latin typeface="Times New Roman" pitchFamily="18" charset="0"/>
                <a:ea typeface="Osaka" pitchFamily="-84" charset="-128"/>
              </a:defRPr>
            </a:lvl2pPr>
            <a:lvl3pPr marL="1143000" indent="-228600" eaLnBrk="0" hangingPunct="0">
              <a:defRPr sz="2400" b="1">
                <a:solidFill>
                  <a:schemeClr val="tx1"/>
                </a:solidFill>
                <a:latin typeface="Times New Roman" pitchFamily="18" charset="0"/>
                <a:ea typeface="Osaka" pitchFamily="-84" charset="-128"/>
              </a:defRPr>
            </a:lvl3pPr>
            <a:lvl4pPr marL="1600200" indent="-228600" eaLnBrk="0" hangingPunct="0">
              <a:defRPr sz="2400" b="1">
                <a:solidFill>
                  <a:schemeClr val="tx1"/>
                </a:solidFill>
                <a:latin typeface="Times New Roman" pitchFamily="18" charset="0"/>
                <a:ea typeface="Osaka" pitchFamily="-84" charset="-128"/>
              </a:defRPr>
            </a:lvl4pPr>
            <a:lvl5pPr marL="2057400" indent="-228600" eaLnBrk="0" hangingPunct="0">
              <a:defRPr sz="2400" b="1">
                <a:solidFill>
                  <a:schemeClr val="tx1"/>
                </a:solidFill>
                <a:latin typeface="Times New Roman" pitchFamily="18" charset="0"/>
                <a:ea typeface="Osaka" pitchFamily="-84" charset="-128"/>
              </a:defRPr>
            </a:lvl5pPr>
            <a:lvl6pPr marL="2514600" indent="-228600" algn="r" eaLnBrk="0" fontAlgn="base" hangingPunct="0">
              <a:spcBef>
                <a:spcPct val="0"/>
              </a:spcBef>
              <a:spcAft>
                <a:spcPct val="0"/>
              </a:spcAft>
              <a:defRPr sz="2400" b="1">
                <a:solidFill>
                  <a:schemeClr val="tx1"/>
                </a:solidFill>
                <a:latin typeface="Times New Roman" pitchFamily="18" charset="0"/>
                <a:ea typeface="Osaka" pitchFamily="-84" charset="-128"/>
              </a:defRPr>
            </a:lvl6pPr>
            <a:lvl7pPr marL="2971800" indent="-228600" algn="r" eaLnBrk="0" fontAlgn="base" hangingPunct="0">
              <a:spcBef>
                <a:spcPct val="0"/>
              </a:spcBef>
              <a:spcAft>
                <a:spcPct val="0"/>
              </a:spcAft>
              <a:defRPr sz="2400" b="1">
                <a:solidFill>
                  <a:schemeClr val="tx1"/>
                </a:solidFill>
                <a:latin typeface="Times New Roman" pitchFamily="18" charset="0"/>
                <a:ea typeface="Osaka" pitchFamily="-84" charset="-128"/>
              </a:defRPr>
            </a:lvl7pPr>
            <a:lvl8pPr marL="3429000" indent="-228600" algn="r" eaLnBrk="0" fontAlgn="base" hangingPunct="0">
              <a:spcBef>
                <a:spcPct val="0"/>
              </a:spcBef>
              <a:spcAft>
                <a:spcPct val="0"/>
              </a:spcAft>
              <a:defRPr sz="2400" b="1">
                <a:solidFill>
                  <a:schemeClr val="tx1"/>
                </a:solidFill>
                <a:latin typeface="Times New Roman" pitchFamily="18" charset="0"/>
                <a:ea typeface="Osaka" pitchFamily="-84" charset="-128"/>
              </a:defRPr>
            </a:lvl8pPr>
            <a:lvl9pPr marL="3886200" indent="-228600" algn="r" eaLnBrk="0" fontAlgn="base" hangingPunct="0">
              <a:spcBef>
                <a:spcPct val="0"/>
              </a:spcBef>
              <a:spcAft>
                <a:spcPct val="0"/>
              </a:spcAft>
              <a:defRPr sz="2400" b="1">
                <a:solidFill>
                  <a:schemeClr val="tx1"/>
                </a:solidFill>
                <a:latin typeface="Times New Roman" pitchFamily="18" charset="0"/>
                <a:ea typeface="Osaka" pitchFamily="-84" charset="-128"/>
              </a:defRPr>
            </a:lvl9pPr>
          </a:lstStyle>
          <a:p>
            <a:pPr algn="ctr" eaLnBrk="1" hangingPunct="1">
              <a:spcBef>
                <a:spcPct val="50000"/>
              </a:spcBef>
            </a:pPr>
            <a:r>
              <a:rPr lang="en-US" sz="1400" smtClean="0">
                <a:solidFill>
                  <a:srgbClr val="FFFFFF"/>
                </a:solidFill>
              </a:rPr>
              <a:t>An Educational Program of </a:t>
            </a:r>
            <a:br>
              <a:rPr lang="en-US" sz="1400" smtClean="0">
                <a:solidFill>
                  <a:srgbClr val="FFFFFF"/>
                </a:solidFill>
              </a:rPr>
            </a:br>
            <a:r>
              <a:rPr lang="en-US" sz="1400" smtClean="0">
                <a:solidFill>
                  <a:srgbClr val="FFFFFF"/>
                </a:solidFill>
              </a:rPr>
              <a:t>The Rotary Foundation of Rotary International</a:t>
            </a:r>
          </a:p>
        </p:txBody>
      </p:sp>
      <p:pic>
        <p:nvPicPr>
          <p:cNvPr id="8198" name="Picture 7" descr="fanelli-2005_0716Image00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3385" y="5080000"/>
            <a:ext cx="2365375"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Line 8"/>
          <p:cNvSpPr>
            <a:spLocks noChangeShapeType="1"/>
          </p:cNvSpPr>
          <p:nvPr/>
        </p:nvSpPr>
        <p:spPr bwMode="auto">
          <a:xfrm>
            <a:off x="685800" y="1447800"/>
            <a:ext cx="7620000" cy="0"/>
          </a:xfrm>
          <a:prstGeom prst="line">
            <a:avLst/>
          </a:prstGeom>
          <a:noFill/>
          <a:ln w="28575">
            <a:solidFill>
              <a:srgbClr val="0066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Tree>
    <p:extLst>
      <p:ext uri="{BB962C8B-B14F-4D97-AF65-F5344CB8AC3E}">
        <p14:creationId xmlns:p14="http://schemas.microsoft.com/office/powerpoint/2010/main" val="141736380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bwMode="auto">
          <a:xfrm>
            <a:off x="0" y="533400"/>
            <a:ext cx="91440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b="1">
                <a:solidFill>
                  <a:srgbClr val="000099"/>
                </a:solidFill>
                <a:latin typeface="Times New Roman" pitchFamily="18" charset="0"/>
              </a:rPr>
              <a:t>Peace Fellow Alumni</a:t>
            </a:r>
          </a:p>
        </p:txBody>
      </p:sp>
      <p:pic>
        <p:nvPicPr>
          <p:cNvPr id="345092" name="Picture 4" descr="Bright Save the Children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4059238" cy="3044825"/>
          </a:xfrm>
          <a:prstGeom prst="rect">
            <a:avLst/>
          </a:prstGeom>
          <a:noFill/>
          <a:extLst>
            <a:ext uri="{909E8E84-426E-40DD-AFC4-6F175D3DCCD1}">
              <a14:hiddenFill xmlns:a14="http://schemas.microsoft.com/office/drawing/2010/main">
                <a:solidFill>
                  <a:srgbClr val="FFFFFF"/>
                </a:solidFill>
              </a14:hiddenFill>
            </a:ext>
          </a:extLst>
        </p:spPr>
      </p:pic>
      <p:pic>
        <p:nvPicPr>
          <p:cNvPr id="345093" name="Picture 5"/>
          <p:cNvPicPr>
            <a:picLocks noChangeAspect="1" noChangeArrowheads="1"/>
          </p:cNvPicPr>
          <p:nvPr/>
        </p:nvPicPr>
        <p:blipFill>
          <a:blip r:embed="rId4">
            <a:extLst>
              <a:ext uri="{28A0092B-C50C-407E-A947-70E740481C1C}">
                <a14:useLocalDpi xmlns:a14="http://schemas.microsoft.com/office/drawing/2010/main" val="0"/>
              </a:ext>
            </a:extLst>
          </a:blip>
          <a:srcRect l="15384" t="9784" r="10989" b="6075"/>
          <a:stretch>
            <a:fillRect/>
          </a:stretch>
        </p:blipFill>
        <p:spPr bwMode="auto">
          <a:xfrm>
            <a:off x="3276600" y="2178050"/>
            <a:ext cx="5867400"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5094" name="Line 6"/>
          <p:cNvSpPr>
            <a:spLocks noChangeShapeType="1"/>
          </p:cNvSpPr>
          <p:nvPr/>
        </p:nvSpPr>
        <p:spPr bwMode="auto">
          <a:xfrm>
            <a:off x="457200" y="1295400"/>
            <a:ext cx="7620000" cy="0"/>
          </a:xfrm>
          <a:prstGeom prst="line">
            <a:avLst/>
          </a:prstGeom>
          <a:noFill/>
          <a:ln w="28575">
            <a:solidFill>
              <a:srgbClr val="0066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WS-06_HD:Applications:Microsoft Office 2004:Templates:Presentations:Designs:Blank Presentation</Template>
  <TotalTime>7604</TotalTime>
  <Words>2373</Words>
  <Application>Microsoft Office PowerPoint</Application>
  <PresentationFormat>On-screen Show (4:3)</PresentationFormat>
  <Paragraphs>211</Paragraphs>
  <Slides>19</Slides>
  <Notes>14</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Blank Presentation</vt:lpstr>
      <vt:lpstr>1_Blank Presentation</vt:lpstr>
      <vt:lpstr>2_Blank Presentation</vt:lpstr>
      <vt:lpstr>PowerPoint Presentation</vt:lpstr>
      <vt:lpstr>Rotary Peace Centers Program Objectives</vt:lpstr>
      <vt:lpstr>PowerPoint Presentation</vt:lpstr>
      <vt:lpstr>PowerPoint Presentation</vt:lpstr>
      <vt:lpstr>Master’s Program Concept  </vt:lpstr>
      <vt:lpstr>PowerPoint Presentation</vt:lpstr>
      <vt:lpstr>PowerPoint Presentation</vt:lpstr>
      <vt:lpstr>Rotary Peace Centers Updates</vt:lpstr>
      <vt:lpstr>Peace Fellow Alumni</vt:lpstr>
      <vt:lpstr>PowerPoint Presentation</vt:lpstr>
      <vt:lpstr>How Can You Help Create Peace?</vt:lpstr>
      <vt:lpstr>Successful 2013-2015 candidates</vt:lpstr>
      <vt:lpstr>Recruit: Where to find applicants?</vt:lpstr>
      <vt:lpstr>Applying: A Three Tiered Process</vt:lpstr>
      <vt:lpstr>The Application Timeline</vt:lpstr>
      <vt:lpstr>Advertise: Publicity and Publications</vt:lpstr>
      <vt:lpstr>Rotary Peace Centers  Major Gifts Initiative  </vt:lpstr>
      <vt:lpstr>Donate: Peacebuilder Districts</vt:lpstr>
      <vt:lpstr>Further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Niki Fritz</dc:creator>
  <cp:lastModifiedBy>Niki Fritz</cp:lastModifiedBy>
  <cp:revision>532</cp:revision>
  <cp:lastPrinted>2005-10-19T18:23:44Z</cp:lastPrinted>
  <dcterms:modified xsi:type="dcterms:W3CDTF">2013-03-27T14:55:41Z</dcterms:modified>
</cp:coreProperties>
</file>