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tags/tag9.xml" ContentType="application/vnd.openxmlformats-officedocument.presentationml.tag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4"/>
    <p:sldMasterId id="2147483664" r:id="rId5"/>
    <p:sldMasterId id="2147483688" r:id="rId6"/>
    <p:sldMasterId id="2147484278" r:id="rId7"/>
    <p:sldMasterId id="2147484666" r:id="rId8"/>
    <p:sldMasterId id="2147484673" r:id="rId9"/>
    <p:sldMasterId id="2147484680" r:id="rId10"/>
    <p:sldMasterId id="2147484687" r:id="rId11"/>
  </p:sldMasterIdLst>
  <p:notesMasterIdLst>
    <p:notesMasterId r:id="rId25"/>
  </p:notesMasterIdLst>
  <p:handoutMasterIdLst>
    <p:handoutMasterId r:id="rId26"/>
  </p:handoutMasterIdLst>
  <p:sldIdLst>
    <p:sldId id="427" r:id="rId12"/>
    <p:sldId id="402" r:id="rId13"/>
    <p:sldId id="446" r:id="rId14"/>
    <p:sldId id="435" r:id="rId15"/>
    <p:sldId id="434" r:id="rId16"/>
    <p:sldId id="439" r:id="rId17"/>
    <p:sldId id="408" r:id="rId18"/>
    <p:sldId id="436" r:id="rId19"/>
    <p:sldId id="440" r:id="rId20"/>
    <p:sldId id="442" r:id="rId21"/>
    <p:sldId id="443" r:id="rId22"/>
    <p:sldId id="410" r:id="rId23"/>
    <p:sldId id="441" r:id="rId24"/>
  </p:sldIdLst>
  <p:sldSz cx="9144000" cy="6858000" type="screen4x3"/>
  <p:notesSz cx="7010400" cy="92964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 Rosenthal" initials="CR" lastIdx="11" clrIdx="0"/>
  <p:cmAuthor id="2" name="Broderick Topil" initials="BT" lastIdx="8" clrIdx="1">
    <p:extLst/>
  </p:cmAuthor>
  <p:cmAuthor id="3" name="Maureen Vaught" initials="MV" lastIdx="17" clrIdx="2">
    <p:extLst>
      <p:ext uri="{19B8F6BF-5375-455C-9EA6-DF929625EA0E}">
        <p15:presenceInfo xmlns:p15="http://schemas.microsoft.com/office/powerpoint/2012/main" xmlns="" userId="S-1-5-21-2052111302-1645522239-682003330-32493" providerId="AD"/>
      </p:ext>
    </p:extLst>
  </p:cmAuthor>
  <p:cmAuthor id="4" name="Kory Stamper" initials="KS" lastIdx="14" clrIdx="3">
    <p:extLst>
      <p:ext uri="{19B8F6BF-5375-455C-9EA6-DF929625EA0E}">
        <p15:presenceInfo xmlns:p15="http://schemas.microsoft.com/office/powerpoint/2012/main" xmlns="" userId="16f8efc7fa029b47" providerId="Windows Live"/>
      </p:ext>
    </p:extLst>
  </p:cmAuthor>
  <p:cmAuthor id="5" name="Heather Antti" initials="HJA" lastIdx="11" clrIdx="4">
    <p:extLst>
      <p:ext uri="{19B8F6BF-5375-455C-9EA6-DF929625EA0E}">
        <p15:presenceInfo xmlns:p15="http://schemas.microsoft.com/office/powerpoint/2012/main" xmlns="" userId="Heather Antt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99"/>
    <a:srgbClr val="FAA41A"/>
    <a:srgbClr val="005DAA"/>
    <a:srgbClr val="00ADBB"/>
    <a:srgbClr val="943B94"/>
    <a:srgbClr val="00A2DF"/>
    <a:srgbClr val="01A7F1"/>
    <a:srgbClr val="0198D9"/>
    <a:srgbClr val="01A3CF"/>
    <a:srgbClr val="01B4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04" autoAdjust="0"/>
    <p:restoredTop sz="61153" autoAdjust="0"/>
  </p:normalViewPr>
  <p:slideViewPr>
    <p:cSldViewPr>
      <p:cViewPr>
        <p:scale>
          <a:sx n="55" d="100"/>
          <a:sy n="55" d="100"/>
        </p:scale>
        <p:origin x="-1506" y="-78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784" y="1629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2040" y="96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59160CAE-5C6D-43DA-A258-F2CC73A80C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6547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EF38DFAE-03C6-430F-A171-27E2B899E3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8365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5136" algn="l" defTabSz="457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62" algn="l" defTabSz="457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90" algn="l" defTabSz="457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14" algn="l" defTabSz="457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38DFAE-03C6-430F-A171-27E2B899E37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1093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bg-BG" altLang="en-US" baseline="0" dirty="0" smtClean="0">
              <a:latin typeface="Arial" panose="020B0604020202020204" pitchFamily="34" charset="0"/>
              <a:ea typeface="ヒラギノ角ゴ Pro W3" pitchFamily="-65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baseline="0" dirty="0" smtClean="0">
                <a:latin typeface="Arial" panose="020B0604020202020204" pitchFamily="34" charset="0"/>
                <a:ea typeface="ヒラギノ角ゴ Pro W3" pitchFamily="-65" charset="-128"/>
              </a:rPr>
              <a:t>За да обявите ваша оферта просто отворете менюто в горния ляв ъгъл и избери </a:t>
            </a:r>
            <a:r>
              <a:rPr lang="en-US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“Create Offer”.</a:t>
            </a:r>
            <a:r>
              <a:rPr lang="bg-BG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(СЪЗДАЙ ОФЕРТА)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B3DE3E84-BA42-4E70-B9F0-313CED1D9DC8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9373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 </a:t>
            </a:r>
            <a:endParaRPr lang="bg-BG" altLang="en-US" baseline="0" dirty="0" smtClean="0">
              <a:latin typeface="Arial" panose="020B0604020202020204" pitchFamily="34" charset="0"/>
              <a:ea typeface="ヒラギノ角ゴ Pro W3" pitchFamily="-65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baseline="0" dirty="0" smtClean="0">
                <a:latin typeface="Arial" panose="020B0604020202020204" pitchFamily="34" charset="0"/>
              </a:rPr>
              <a:t>За да създадете оферта просто попълнете формата и се съгласете с условията.Предложението отнема 1-2 работни седмици за да се прегледа и потвърди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B3DE3E84-BA42-4E70-B9F0-313CED1D9DC8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05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bg-BG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Убедете  членовете на клуба и местния бизнес в предимствата,които дава програмата. </a:t>
            </a:r>
            <a:endParaRPr lang="en-US" altLang="en-US" baseline="0" dirty="0">
              <a:latin typeface="Arial" panose="020B0604020202020204" pitchFamily="34" charset="0"/>
              <a:ea typeface="ヒラギノ角ゴ Pro W3" pitchFamily="-65" charset="-128"/>
            </a:endParaRPr>
          </a:p>
          <a:p>
            <a:endParaRPr lang="en-US" altLang="en-US" baseline="0" dirty="0">
              <a:latin typeface="Arial" panose="020B0604020202020204" pitchFamily="34" charset="0"/>
              <a:ea typeface="ヒラギノ角ゴ Pro W3" pitchFamily="-65" charset="-128"/>
            </a:endParaRPr>
          </a:p>
          <a:p>
            <a:r>
              <a:rPr lang="bg-BG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Ето няколко пътя да промотирате</a:t>
            </a:r>
            <a:r>
              <a:rPr lang="en-US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 </a:t>
            </a:r>
            <a:r>
              <a:rPr lang="en-US" altLang="en-US" baseline="0" dirty="0">
                <a:latin typeface="Arial" panose="020B0604020202020204" pitchFamily="34" charset="0"/>
                <a:ea typeface="ヒラギノ角ゴ Pro W3" pitchFamily="-65" charset="-128"/>
              </a:rPr>
              <a:t>Rotary Global Rewards: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Инсталирайте</a:t>
            </a:r>
            <a:r>
              <a:rPr lang="en-US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 </a:t>
            </a:r>
            <a:r>
              <a:rPr lang="en-US" altLang="en-US" baseline="0" dirty="0">
                <a:latin typeface="Arial" panose="020B0604020202020204" pitchFamily="34" charset="0"/>
                <a:ea typeface="ヒラギノ角ゴ Pro W3" pitchFamily="-65" charset="-128"/>
              </a:rPr>
              <a:t>Rotary Global Rewards app </a:t>
            </a:r>
            <a:r>
              <a:rPr lang="bg-BG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 от </a:t>
            </a:r>
            <a:r>
              <a:rPr lang="en-US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 </a:t>
            </a:r>
            <a:r>
              <a:rPr lang="en-US" altLang="en-US" baseline="0" dirty="0">
                <a:latin typeface="Arial" panose="020B0604020202020204" pitchFamily="34" charset="0"/>
                <a:ea typeface="ヒラギノ角ゴ Pro W3" pitchFamily="-65" charset="-128"/>
              </a:rPr>
              <a:t>Apple App Store </a:t>
            </a:r>
            <a:r>
              <a:rPr lang="bg-BG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или</a:t>
            </a:r>
            <a:r>
              <a:rPr lang="en-US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 </a:t>
            </a:r>
            <a:r>
              <a:rPr lang="en-US" altLang="en-US" baseline="0" dirty="0">
                <a:latin typeface="Arial" panose="020B0604020202020204" pitchFamily="34" charset="0"/>
                <a:ea typeface="ヒラギノ角ゴ Pro W3" pitchFamily="-65" charset="-128"/>
              </a:rPr>
              <a:t>Google Play. </a:t>
            </a:r>
            <a:r>
              <a:rPr lang="bg-BG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Окуражете всички членове на клуба да направят същото</a:t>
            </a:r>
            <a:endParaRPr lang="en-US" altLang="en-US" baseline="0" dirty="0">
              <a:latin typeface="Arial" panose="020B0604020202020204" pitchFamily="34" charset="0"/>
              <a:ea typeface="ヒラギノ角ゴ Pro W3" pitchFamily="-65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Прибавете линк за </a:t>
            </a:r>
            <a:r>
              <a:rPr lang="en-US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 </a:t>
            </a:r>
            <a:r>
              <a:rPr lang="en-US" altLang="en-US" baseline="0" dirty="0">
                <a:latin typeface="Arial" panose="020B0604020202020204" pitchFamily="34" charset="0"/>
                <a:ea typeface="ヒラギノ角ゴ Pro W3" pitchFamily="-65" charset="-128"/>
              </a:rPr>
              <a:t>Rotary Global Rewards </a:t>
            </a:r>
            <a:r>
              <a:rPr lang="bg-BG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в клубния сайт и на Фейсбук страниците си</a:t>
            </a:r>
            <a:r>
              <a:rPr lang="en-US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. </a:t>
            </a:r>
            <a:r>
              <a:rPr lang="bg-BG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Линк до </a:t>
            </a:r>
            <a:r>
              <a:rPr lang="en-US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rotary.org/</a:t>
            </a:r>
            <a:r>
              <a:rPr lang="en-US" altLang="en-US" baseline="0" dirty="0" err="1" smtClean="0">
                <a:latin typeface="Arial" panose="020B0604020202020204" pitchFamily="34" charset="0"/>
                <a:ea typeface="ヒラギノ角ゴ Pro W3" pitchFamily="-65" charset="-128"/>
              </a:rPr>
              <a:t>globalrewards</a:t>
            </a:r>
            <a:r>
              <a:rPr lang="en-US" altLang="en-US" baseline="0" dirty="0">
                <a:latin typeface="Arial" panose="020B0604020202020204" pitchFamily="34" charset="0"/>
                <a:ea typeface="ヒラギノ角ゴ Pro W3" pitchFamily="-65" charset="-128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Използвайте рекламни материали</a:t>
            </a:r>
            <a:r>
              <a:rPr lang="en-US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, </a:t>
            </a:r>
            <a:r>
              <a:rPr lang="bg-BG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включително видео във вашите клубове</a:t>
            </a:r>
            <a:r>
              <a:rPr lang="en-US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. </a:t>
            </a:r>
            <a:r>
              <a:rPr lang="bg-BG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Намират се в долния край на страницака на</a:t>
            </a:r>
            <a:r>
              <a:rPr lang="en-US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 </a:t>
            </a:r>
            <a:r>
              <a:rPr lang="en-US" altLang="en-US" baseline="0" dirty="0">
                <a:latin typeface="Arial" panose="020B0604020202020204" pitchFamily="34" charset="0"/>
                <a:ea typeface="ヒラギノ角ゴ Pro W3" pitchFamily="-65" charset="-128"/>
              </a:rPr>
              <a:t>Rotary Global Rewards </a:t>
            </a:r>
            <a:r>
              <a:rPr lang="en-US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, </a:t>
            </a:r>
            <a:r>
              <a:rPr lang="bg-BG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под </a:t>
            </a:r>
            <a:r>
              <a:rPr lang="en-US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 </a:t>
            </a:r>
            <a:r>
              <a:rPr lang="en-US" altLang="en-US" baseline="0" dirty="0">
                <a:latin typeface="Arial" panose="020B0604020202020204" pitchFamily="34" charset="0"/>
                <a:ea typeface="ヒラギノ角ゴ Pro W3" pitchFamily="-65" charset="-128"/>
              </a:rPr>
              <a:t>Resources &amp; Reference.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Пратете мейли до членовете на клуба да използват програмата</a:t>
            </a:r>
            <a:r>
              <a:rPr lang="en-US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. </a:t>
            </a:r>
            <a:r>
              <a:rPr lang="bg-BG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Посочете местния бизнес използващ програмата</a:t>
            </a:r>
            <a:r>
              <a:rPr lang="en-US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.</a:t>
            </a:r>
            <a:endParaRPr lang="en-US" altLang="en-US" baseline="0" dirty="0">
              <a:latin typeface="Arial" panose="020B0604020202020204" pitchFamily="34" charset="0"/>
              <a:ea typeface="ヒラギノ角ゴ Pro W3" pitchFamily="-65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Поканете местни Ротарианци да рекламират бизнеса си чрез обява на оферти</a:t>
            </a:r>
            <a:endParaRPr lang="en-US" altLang="en-US" baseline="0" dirty="0">
              <a:latin typeface="Arial" panose="020B0604020202020204" pitchFamily="34" charset="0"/>
              <a:ea typeface="ヒラギノ角ゴ Pro W3" pitchFamily="-65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Не забрявайте да използвате оферти от участниците в програмата</a:t>
            </a:r>
            <a:r>
              <a:rPr lang="en-US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(</a:t>
            </a:r>
            <a:r>
              <a:rPr lang="bg-BG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 вкл.</a:t>
            </a:r>
            <a:r>
              <a:rPr lang="en-US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Amazon</a:t>
            </a:r>
            <a:r>
              <a:rPr lang="en-US" altLang="en-US" baseline="0" dirty="0">
                <a:latin typeface="Arial" panose="020B0604020202020204" pitchFamily="34" charset="0"/>
                <a:ea typeface="ヒラギノ角ゴ Pro W3" pitchFamily="-65" charset="-128"/>
              </a:rPr>
              <a:t>, Office </a:t>
            </a:r>
            <a:r>
              <a:rPr lang="en-US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Depot</a:t>
            </a:r>
            <a:r>
              <a:rPr lang="bg-BG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,</a:t>
            </a:r>
            <a:r>
              <a:rPr lang="en-US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 </a:t>
            </a:r>
            <a:r>
              <a:rPr lang="en-US" altLang="en-US" baseline="0" dirty="0">
                <a:latin typeface="Arial" panose="020B0604020202020204" pitchFamily="34" charset="0"/>
                <a:ea typeface="ヒラギノ角ゴ Pro W3" pitchFamily="-65" charset="-128"/>
              </a:rPr>
              <a:t>OfficeMax, </a:t>
            </a:r>
            <a:r>
              <a:rPr lang="bg-BG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и</a:t>
            </a:r>
            <a:r>
              <a:rPr lang="en-US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 </a:t>
            </a:r>
            <a:r>
              <a:rPr lang="en-US" altLang="en-US" baseline="0" dirty="0">
                <a:latin typeface="Arial" panose="020B0604020202020204" pitchFamily="34" charset="0"/>
                <a:ea typeface="ヒラギノ角ゴ Pro W3" pitchFamily="-65" charset="-128"/>
              </a:rPr>
              <a:t>FedEx) </a:t>
            </a:r>
            <a:r>
              <a:rPr lang="bg-BG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когато купувате за клуба или осъществявате проекти</a:t>
            </a:r>
            <a:r>
              <a:rPr lang="en-US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.</a:t>
            </a:r>
            <a:endParaRPr lang="en-US" altLang="en-US" baseline="0" dirty="0">
              <a:latin typeface="Arial" panose="020B0604020202020204" pitchFamily="34" charset="0"/>
              <a:ea typeface="ヒラギノ角ゴ Pro W3" pitchFamily="-65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baseline="0" dirty="0">
              <a:latin typeface="Arial" panose="020B0604020202020204" pitchFamily="34" charset="0"/>
              <a:ea typeface="ヒラギノ角ゴ Pro W3" pitchFamily="-65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baseline="0" dirty="0">
              <a:latin typeface="Arial" panose="020B0604020202020204" pitchFamily="34" charset="0"/>
              <a:ea typeface="ヒラギノ角ゴ Pro W3" pitchFamily="-65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9pPr>
          </a:lstStyle>
          <a:p>
            <a:pPr>
              <a:spcBef>
                <a:spcPct val="0"/>
              </a:spcBef>
            </a:pPr>
            <a:fld id="{9D66F1E3-DA56-4B59-BC73-C00DA83FA25E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515329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ヒラギノ角ゴ Pro W3" pitchFamily="-65" charset="-128"/>
              </a:rPr>
              <a:t>Rotary wants to hear from you. Tell them what</a:t>
            </a:r>
            <a:r>
              <a:rPr lang="en-US" altLang="en-US" baseline="0" dirty="0">
                <a:latin typeface="Arial" panose="020B0604020202020204" pitchFamily="34" charset="0"/>
                <a:ea typeface="ヒラギノ角ゴ Pro W3" pitchFamily="-65" charset="-128"/>
              </a:rPr>
              <a:t> types of deals you’d like to see on Rotary Global Rewards. They’re always looking for new ways to improve their offerings.</a:t>
            </a:r>
          </a:p>
          <a:p>
            <a:endParaRPr lang="en-US" altLang="en-US" dirty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38DFAE-03C6-430F-A171-27E2B899E37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7474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Rotary Global </a:t>
            </a:r>
            <a:r>
              <a:rPr lang="en-US" dirty="0" smtClean="0"/>
              <a:t>Rewards</a:t>
            </a:r>
            <a:r>
              <a:rPr lang="bg-BG" dirty="0" smtClean="0"/>
              <a:t> е една програма</a:t>
            </a:r>
            <a:r>
              <a:rPr lang="bg-BG" baseline="0" dirty="0" smtClean="0"/>
              <a:t> създадена специално в интерес на членовете,която предлага на Ротарианци,Ротарактори и Алумни отстъпки на продукти и обслужване и възможност да се дари на Ротари чрез техните покупки.Членовете могат също да обявяват своите оферти и да окуражават местния бизнес да вземе участие.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baseline="0" dirty="0" smtClean="0"/>
              <a:t>Тази програма има сега повече от 1800 оферти,включваща оферти от 800 безнеса собственост на Ротарианци</a:t>
            </a:r>
            <a:r>
              <a:rPr lang="en-US" dirty="0" smtClean="0"/>
              <a:t>    </a:t>
            </a:r>
            <a:endParaRPr lang="bg-BG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baseline="0" dirty="0" smtClean="0"/>
              <a:t>Най-популярни са категориите туризъм,покупки,забавления,храна и услуги.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38DFAE-03C6-430F-A171-27E2B899E37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0280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bg-BG" baseline="0" dirty="0" smtClean="0"/>
              <a:t>Тук са изброени компании,които предлагат дискаунт чрез програмата</a:t>
            </a:r>
            <a:r>
              <a:rPr lang="en-US" baseline="0" dirty="0" smtClean="0"/>
              <a:t> </a:t>
            </a:r>
            <a:r>
              <a:rPr lang="en-US" baseline="0" dirty="0"/>
              <a:t>Rotary Global Rewards</a:t>
            </a:r>
            <a:r>
              <a:rPr lang="en-US" dirty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dirty="0" smtClean="0"/>
              <a:t>В</a:t>
            </a:r>
            <a:r>
              <a:rPr lang="bg-BG" baseline="0" dirty="0" smtClean="0"/>
              <a:t> САЩ -</a:t>
            </a:r>
            <a:r>
              <a:rPr lang="en-US" baseline="0" dirty="0" smtClean="0"/>
              <a:t> </a:t>
            </a:r>
            <a:r>
              <a:rPr lang="en-US" baseline="0" dirty="0"/>
              <a:t>Bank of America credit card, </a:t>
            </a:r>
            <a:r>
              <a:rPr lang="en-US" baseline="0" dirty="0" smtClean="0"/>
              <a:t> UPS </a:t>
            </a:r>
            <a:r>
              <a:rPr lang="bg-BG" baseline="0" dirty="0" smtClean="0"/>
              <a:t>и</a:t>
            </a:r>
            <a:r>
              <a:rPr lang="en-US" baseline="0" dirty="0" smtClean="0"/>
              <a:t> </a:t>
            </a:r>
            <a:r>
              <a:rPr lang="en-US" baseline="0" dirty="0"/>
              <a:t>Walmart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dirty="0" smtClean="0"/>
              <a:t>В</a:t>
            </a:r>
            <a:r>
              <a:rPr lang="bg-BG" baseline="0" dirty="0" smtClean="0"/>
              <a:t> Бразилия - </a:t>
            </a:r>
            <a:r>
              <a:rPr lang="en-US" dirty="0" err="1" smtClean="0"/>
              <a:t>Americanas</a:t>
            </a:r>
            <a:r>
              <a:rPr lang="en-US" dirty="0" smtClean="0"/>
              <a:t> </a:t>
            </a:r>
            <a:r>
              <a:rPr lang="en-US" dirty="0"/>
              <a:t>stores </a:t>
            </a:r>
            <a:r>
              <a:rPr lang="bg-BG" baseline="0" dirty="0" smtClean="0"/>
              <a:t> и</a:t>
            </a:r>
            <a:r>
              <a:rPr lang="en-US" dirty="0" smtClean="0"/>
              <a:t> </a:t>
            </a:r>
            <a:r>
              <a:rPr lang="en-US" dirty="0"/>
              <a:t>CVC </a:t>
            </a:r>
            <a:r>
              <a:rPr lang="bg-BG" dirty="0" smtClean="0"/>
              <a:t>тур</a:t>
            </a:r>
            <a:r>
              <a:rPr lang="bg-BG" baseline="0" dirty="0" smtClean="0"/>
              <a:t> оператори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dirty="0" smtClean="0"/>
              <a:t>В</a:t>
            </a:r>
            <a:r>
              <a:rPr lang="bg-BG" baseline="0" dirty="0" smtClean="0"/>
              <a:t> Австралия -</a:t>
            </a:r>
            <a:r>
              <a:rPr lang="en-US" dirty="0" smtClean="0"/>
              <a:t> </a:t>
            </a:r>
            <a:r>
              <a:rPr lang="en-US" dirty="0"/>
              <a:t>Harvey Norman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dirty="0" smtClean="0"/>
              <a:t>В</a:t>
            </a:r>
            <a:r>
              <a:rPr lang="bg-BG" baseline="0" dirty="0" smtClean="0"/>
              <a:t> Индия -</a:t>
            </a:r>
            <a:r>
              <a:rPr lang="en-US" dirty="0" smtClean="0"/>
              <a:t> </a:t>
            </a:r>
            <a:r>
              <a:rPr lang="en-US" dirty="0"/>
              <a:t>Jet Airways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dirty="0" smtClean="0"/>
              <a:t>В</a:t>
            </a:r>
            <a:r>
              <a:rPr lang="bg-BG" baseline="0" dirty="0" smtClean="0"/>
              <a:t> Южна Корея - </a:t>
            </a:r>
            <a:r>
              <a:rPr lang="en-US" dirty="0" smtClean="0"/>
              <a:t> </a:t>
            </a:r>
            <a:r>
              <a:rPr lang="en-US" dirty="0"/>
              <a:t>Kyobo Book Centre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dirty="0" smtClean="0"/>
              <a:t>В</a:t>
            </a:r>
            <a:r>
              <a:rPr lang="bg-BG" baseline="0" dirty="0" smtClean="0"/>
              <a:t> Япония  -</a:t>
            </a:r>
            <a:r>
              <a:rPr lang="en-US" dirty="0" smtClean="0"/>
              <a:t> </a:t>
            </a:r>
            <a:r>
              <a:rPr lang="en-US" dirty="0"/>
              <a:t>ORIX Rent-a-Car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dirty="0" smtClean="0"/>
              <a:t>В</a:t>
            </a:r>
            <a:r>
              <a:rPr lang="bg-BG" baseline="0" dirty="0" smtClean="0"/>
              <a:t> почти всички краища на света - </a:t>
            </a:r>
            <a:r>
              <a:rPr lang="en-US" dirty="0" smtClean="0"/>
              <a:t> </a:t>
            </a:r>
            <a:r>
              <a:rPr lang="en-US" dirty="0"/>
              <a:t>Amazon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bg-BG" dirty="0" smtClean="0"/>
              <a:t>На</a:t>
            </a:r>
            <a:r>
              <a:rPr lang="bg-BG" baseline="0" dirty="0" smtClean="0"/>
              <a:t> всякъде по света може да ползвате </a:t>
            </a:r>
            <a:r>
              <a:rPr lang="en-US" dirty="0" smtClean="0"/>
              <a:t>Hertz</a:t>
            </a:r>
            <a:r>
              <a:rPr lang="en-US" dirty="0"/>
              <a:t>, </a:t>
            </a:r>
            <a:r>
              <a:rPr lang="en-US" dirty="0" smtClean="0"/>
              <a:t> </a:t>
            </a:r>
            <a:r>
              <a:rPr lang="en-US" dirty="0"/>
              <a:t>Hotel Discount Center, </a:t>
            </a:r>
            <a:r>
              <a:rPr lang="en-US" dirty="0" smtClean="0"/>
              <a:t> </a:t>
            </a:r>
            <a:r>
              <a:rPr lang="en-US" dirty="0"/>
              <a:t>Airline Discount </a:t>
            </a:r>
            <a:r>
              <a:rPr lang="en-US" dirty="0" smtClean="0"/>
              <a:t>Center</a:t>
            </a:r>
            <a:r>
              <a:rPr lang="bg-BG" dirty="0" smtClean="0"/>
              <a:t> за да букирате рента-кар,хотели и полети</a:t>
            </a:r>
            <a:r>
              <a:rPr lang="en-US" dirty="0" smtClean="0"/>
              <a:t> </a:t>
            </a:r>
            <a:r>
              <a:rPr lang="bg-BG" dirty="0" smtClean="0"/>
              <a:t>с</a:t>
            </a:r>
            <a:r>
              <a:rPr lang="bg-BG" baseline="0" dirty="0" smtClean="0"/>
              <a:t> отстъпки от цената</a:t>
            </a:r>
            <a:r>
              <a:rPr lang="en-US" dirty="0" smtClean="0"/>
              <a:t>. </a:t>
            </a:r>
            <a:r>
              <a:rPr lang="bg-BG" dirty="0" smtClean="0"/>
              <a:t>Проверявайте</a:t>
            </a:r>
            <a:r>
              <a:rPr lang="bg-BG" baseline="0" dirty="0" smtClean="0"/>
              <a:t> всеки път програмата</a:t>
            </a:r>
            <a:r>
              <a:rPr lang="en-US" dirty="0" smtClean="0"/>
              <a:t> </a:t>
            </a:r>
            <a:r>
              <a:rPr lang="en-US" dirty="0"/>
              <a:t>Rotary Global Rewards </a:t>
            </a:r>
            <a:r>
              <a:rPr lang="bg-BG" dirty="0" smtClean="0"/>
              <a:t>за</a:t>
            </a:r>
            <a:r>
              <a:rPr lang="bg-BG" baseline="0" dirty="0" smtClean="0"/>
              <a:t> да видите какви оферти има в дестинацията в която отивате.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38DFAE-03C6-430F-A171-27E2B899E37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0312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B3DE3E84-BA42-4E70-B9F0-313CED1D9DC8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486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B3DE3E84-BA42-4E70-B9F0-313CED1D9DC8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156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38DFAE-03C6-430F-A171-27E2B899E37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3128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 altLang="en-US" i="1" baseline="0" dirty="0" smtClean="0">
              <a:latin typeface="Arial" panose="020B0604020202020204" pitchFamily="34" charset="0"/>
              <a:ea typeface="ヒラギノ角ゴ Pro W3" pitchFamily="-65" charset="-128"/>
            </a:endParaRPr>
          </a:p>
          <a:p>
            <a:r>
              <a:rPr lang="bg-BG" altLang="en-US" i="1" baseline="0" dirty="0" smtClean="0">
                <a:latin typeface="Arial" panose="020B0604020202020204" pitchFamily="34" charset="0"/>
                <a:ea typeface="ヒラギノ角ゴ Pro W3" pitchFamily="-65" charset="-128"/>
              </a:rPr>
              <a:t>Следва да ви покажем как да стигнеш до </a:t>
            </a:r>
            <a:r>
              <a:rPr lang="en-US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Rotary Global Rewards,</a:t>
            </a:r>
            <a:r>
              <a:rPr lang="bg-BG" altLang="en-US" baseline="0" dirty="0" smtClean="0">
                <a:latin typeface="Arial" panose="020B0604020202020204" pitchFamily="34" charset="0"/>
                <a:ea typeface="ヒラギノ角ゴ Pro W3" pitchFamily="-65" charset="-128"/>
              </a:rPr>
              <a:t> да търсиш оферти и да сложиш своя оферта</a:t>
            </a:r>
            <a:endParaRPr lang="en-US" altLang="en-US" i="1" dirty="0">
              <a:latin typeface="Arial" panose="020B0604020202020204" pitchFamily="34" charset="0"/>
              <a:ea typeface="ヒラギノ角ゴ Pro W3" pitchFamily="-65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9pPr>
          </a:lstStyle>
          <a:p>
            <a:pPr>
              <a:spcBef>
                <a:spcPct val="0"/>
              </a:spcBef>
            </a:pPr>
            <a:fld id="{50CC4AD4-65B4-4FB7-8BD2-5B21EBEBE2C2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651148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altLang="en-US" baseline="0" dirty="0" smtClean="0">
              <a:latin typeface="Arial" panose="020B0604020202020204" pitchFamily="34" charset="0"/>
              <a:ea typeface="ヒラギノ角ゴ Pro W3" pitchFamily="-65" charset="-128"/>
            </a:endParaRPr>
          </a:p>
          <a:p>
            <a:r>
              <a:rPr lang="bg-BG" baseline="0" dirty="0" smtClean="0">
                <a:latin typeface="Arial" panose="020B0604020202020204" pitchFamily="34" charset="0"/>
              </a:rPr>
              <a:t>Вие може да търсите национални оферти по категории или да търсите спецефични оферти в лентата за търсене.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B3DE3E84-BA42-4E70-B9F0-313CED1D9DC8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026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altLang="en-US" baseline="0" dirty="0" smtClean="0">
              <a:latin typeface="Arial" panose="020B0604020202020204" pitchFamily="34" charset="0"/>
              <a:ea typeface="ヒラギノ角ゴ Pro W3" pitchFamily="-65" charset="-128"/>
            </a:endParaRPr>
          </a:p>
          <a:p>
            <a:r>
              <a:rPr lang="bg-BG" baseline="0" dirty="0" smtClean="0">
                <a:latin typeface="Arial" panose="020B0604020202020204" pitchFamily="34" charset="0"/>
              </a:rPr>
              <a:t>Вие може да търсите за местни оферти по категории,местонахождение или спецефични оферти в лентата за търсене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B3DE3E84-BA42-4E70-B9F0-313CED1D9DC8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06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432" tIns="0" rIns="0" bIns="91407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094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3" rIns="91407" bIns="45703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1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6"/>
            <a:ext cx="8229600" cy="4525963"/>
          </a:xfrm>
          <a:prstGeom prst="rect">
            <a:avLst/>
          </a:prstGeom>
        </p:spPr>
        <p:txBody>
          <a:bodyPr lIns="91407" tIns="45703" rIns="91407" bIns="45703"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4995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3456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lIns="91407" tIns="45703" rIns="91407" bIns="45703"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  <a:prstGeom prst="rect">
            <a:avLst/>
          </a:prstGeom>
        </p:spPr>
        <p:txBody>
          <a:bodyPr lIns="91407" tIns="45703" rIns="91407" bIns="45703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33241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07" tIns="45703" rIns="91407" bIns="45703"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07" tIns="45703" rIns="91407" bIns="45703"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6"/>
            <a:ext cx="4038600" cy="4525963"/>
          </a:xfrm>
          <a:prstGeom prst="rect">
            <a:avLst/>
          </a:prstGeom>
        </p:spPr>
        <p:txBody>
          <a:bodyPr lIns="91407" tIns="45703" rIns="91407" bIns="45703"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946691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07" tIns="45703" rIns="91407" bIns="45703"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07" tIns="45703" rIns="91407" bIns="45703"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027" indent="0">
              <a:buNone/>
              <a:defRPr sz="2000" b="1"/>
            </a:lvl2pPr>
            <a:lvl3pPr marL="914053" indent="0">
              <a:buNone/>
              <a:defRPr sz="1800" b="1"/>
            </a:lvl3pPr>
            <a:lvl4pPr marL="1371081" indent="0">
              <a:buNone/>
              <a:defRPr sz="1600" b="1"/>
            </a:lvl4pPr>
            <a:lvl5pPr marL="1828108" indent="0">
              <a:buNone/>
              <a:defRPr sz="1600" b="1"/>
            </a:lvl5pPr>
            <a:lvl6pPr marL="2285136" indent="0">
              <a:buNone/>
              <a:defRPr sz="1600" b="1"/>
            </a:lvl6pPr>
            <a:lvl7pPr marL="2742162" indent="0">
              <a:buNone/>
              <a:defRPr sz="1600" b="1"/>
            </a:lvl7pPr>
            <a:lvl8pPr marL="3199190" indent="0">
              <a:buNone/>
              <a:defRPr sz="1600" b="1"/>
            </a:lvl8pPr>
            <a:lvl9pPr marL="365621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07" tIns="45703" rIns="91407" bIns="45703"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lIns="91407" tIns="45703" rIns="91407" bIns="45703"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027" indent="0">
              <a:buNone/>
              <a:defRPr sz="2000" b="1"/>
            </a:lvl2pPr>
            <a:lvl3pPr marL="914053" indent="0">
              <a:buNone/>
              <a:defRPr sz="1800" b="1"/>
            </a:lvl3pPr>
            <a:lvl4pPr marL="1371081" indent="0">
              <a:buNone/>
              <a:defRPr sz="1600" b="1"/>
            </a:lvl4pPr>
            <a:lvl5pPr marL="1828108" indent="0">
              <a:buNone/>
              <a:defRPr sz="1600" b="1"/>
            </a:lvl5pPr>
            <a:lvl6pPr marL="2285136" indent="0">
              <a:buNone/>
              <a:defRPr sz="1600" b="1"/>
            </a:lvl6pPr>
            <a:lvl7pPr marL="2742162" indent="0">
              <a:buNone/>
              <a:defRPr sz="1600" b="1"/>
            </a:lvl7pPr>
            <a:lvl8pPr marL="3199190" indent="0">
              <a:buNone/>
              <a:defRPr sz="1600" b="1"/>
            </a:lvl8pPr>
            <a:lvl9pPr marL="365621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lIns="91407" tIns="45703" rIns="91407" bIns="45703"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45495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07" tIns="45703" rIns="91407" bIns="45703"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30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64593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  <a:prstGeom prst="rect">
            <a:avLst/>
          </a:prstGeom>
        </p:spPr>
        <p:txBody>
          <a:bodyPr lIns="91407" tIns="45703" rIns="91407" bIns="45703"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 lIns="91407" tIns="45703" rIns="91407" bIns="45703"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6"/>
            <a:ext cx="3008313" cy="4691063"/>
          </a:xfrm>
          <a:prstGeom prst="rect">
            <a:avLst/>
          </a:prstGeom>
        </p:spPr>
        <p:txBody>
          <a:bodyPr lIns="91407" tIns="45703" rIns="91407" bIns="45703"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027" indent="0">
              <a:buNone/>
              <a:defRPr sz="1200"/>
            </a:lvl2pPr>
            <a:lvl3pPr marL="914053" indent="0">
              <a:buNone/>
              <a:defRPr sz="1000"/>
            </a:lvl3pPr>
            <a:lvl4pPr marL="1371081" indent="0">
              <a:buNone/>
              <a:defRPr sz="900"/>
            </a:lvl4pPr>
            <a:lvl5pPr marL="1828108" indent="0">
              <a:buNone/>
              <a:defRPr sz="900"/>
            </a:lvl5pPr>
            <a:lvl6pPr marL="2285136" indent="0">
              <a:buNone/>
              <a:defRPr sz="900"/>
            </a:lvl6pPr>
            <a:lvl7pPr marL="2742162" indent="0">
              <a:buNone/>
              <a:defRPr sz="900"/>
            </a:lvl7pPr>
            <a:lvl8pPr marL="3199190" indent="0">
              <a:buNone/>
              <a:defRPr sz="900"/>
            </a:lvl8pPr>
            <a:lvl9pPr marL="3656214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32934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07" tIns="45703" rIns="91407" bIns="45703"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9"/>
            <a:ext cx="5486400" cy="4114800"/>
          </a:xfrm>
          <a:prstGeom prst="rect">
            <a:avLst/>
          </a:prstGeom>
        </p:spPr>
        <p:txBody>
          <a:bodyPr lIns="91407" tIns="45703" rIns="91407" bIns="45703"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53" indent="0">
              <a:buNone/>
              <a:defRPr sz="2400"/>
            </a:lvl3pPr>
            <a:lvl4pPr marL="1371081" indent="0">
              <a:buNone/>
              <a:defRPr sz="2000"/>
            </a:lvl4pPr>
            <a:lvl5pPr marL="1828108" indent="0">
              <a:buNone/>
              <a:defRPr sz="2000"/>
            </a:lvl5pPr>
            <a:lvl6pPr marL="2285136" indent="0">
              <a:buNone/>
              <a:defRPr sz="2000"/>
            </a:lvl6pPr>
            <a:lvl7pPr marL="2742162" indent="0">
              <a:buNone/>
              <a:defRPr sz="2000"/>
            </a:lvl7pPr>
            <a:lvl8pPr marL="3199190" indent="0">
              <a:buNone/>
              <a:defRPr sz="2000"/>
            </a:lvl8pPr>
            <a:lvl9pPr marL="365621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07" tIns="45703" rIns="91407" bIns="45703"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027" indent="0">
              <a:buNone/>
              <a:defRPr sz="1200"/>
            </a:lvl2pPr>
            <a:lvl3pPr marL="914053" indent="0">
              <a:buNone/>
              <a:defRPr sz="1000"/>
            </a:lvl3pPr>
            <a:lvl4pPr marL="1371081" indent="0">
              <a:buNone/>
              <a:defRPr sz="900"/>
            </a:lvl4pPr>
            <a:lvl5pPr marL="1828108" indent="0">
              <a:buNone/>
              <a:defRPr sz="900"/>
            </a:lvl5pPr>
            <a:lvl6pPr marL="2285136" indent="0">
              <a:buNone/>
              <a:defRPr sz="900"/>
            </a:lvl6pPr>
            <a:lvl7pPr marL="2742162" indent="0">
              <a:buNone/>
              <a:defRPr sz="900"/>
            </a:lvl7pPr>
            <a:lvl8pPr marL="3199190" indent="0">
              <a:buNone/>
              <a:defRPr sz="900"/>
            </a:lvl8pPr>
            <a:lvl9pPr marL="3656214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36849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1214016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432" tIns="0" rIns="0" bIns="91407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4182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07243471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1B4E7"/>
          </a:solidFill>
          <a:ln>
            <a:noFill/>
          </a:ln>
          <a:effectLst>
            <a:outerShdw blurRad="101600" dist="63500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65" charset="-128"/>
              </a:defRPr>
            </a:lvl9pPr>
          </a:lstStyle>
          <a:p>
            <a:pPr algn="ctr"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653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3" rIns="91407" bIns="45703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6" y="2667001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1631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3" rIns="91407" bIns="45703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6" y="2667001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8035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3" rIns="91407" bIns="45703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6" y="2667001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3607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3" rIns="91407" bIns="45703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6" y="2667001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1697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3" rIns="91407" bIns="45703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6" y="2667001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8420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6" y="2667001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3381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3" rIns="91407" bIns="45703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1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6"/>
            <a:ext cx="8229600" cy="4525963"/>
          </a:xfrm>
          <a:prstGeom prst="rect">
            <a:avLst/>
          </a:prstGeom>
        </p:spPr>
        <p:txBody>
          <a:bodyPr lIns="91407" tIns="45703" rIns="91407" bIns="45703"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072384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3" rIns="91407" bIns="45703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1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6"/>
            <a:ext cx="8229600" cy="4525963"/>
          </a:xfrm>
          <a:prstGeom prst="rect">
            <a:avLst/>
          </a:prstGeom>
        </p:spPr>
        <p:txBody>
          <a:bodyPr lIns="91407" tIns="45703" rIns="91407" bIns="45703"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8422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432" tIns="0" rIns="0" bIns="91407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81170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3" rIns="91407" bIns="45703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1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6"/>
            <a:ext cx="8229600" cy="4525963"/>
          </a:xfrm>
          <a:prstGeom prst="rect">
            <a:avLst/>
          </a:prstGeom>
        </p:spPr>
        <p:txBody>
          <a:bodyPr lIns="91407" tIns="45703" rIns="91407" bIns="45703"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540447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3" rIns="91407" bIns="45703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1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6"/>
            <a:ext cx="8229600" cy="4525963"/>
          </a:xfrm>
          <a:prstGeom prst="rect">
            <a:avLst/>
          </a:prstGeom>
        </p:spPr>
        <p:txBody>
          <a:bodyPr lIns="91407" tIns="45703" rIns="91407" bIns="45703"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838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3" rIns="91407" bIns="45703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1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6"/>
            <a:ext cx="8229600" cy="4525963"/>
          </a:xfrm>
          <a:prstGeom prst="rect">
            <a:avLst/>
          </a:prstGeom>
        </p:spPr>
        <p:txBody>
          <a:bodyPr lIns="91407" tIns="45703" rIns="91407" bIns="45703"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94727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2433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lIns="91407" tIns="45703" rIns="91407" bIns="45703"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  <a:prstGeom prst="rect">
            <a:avLst/>
          </a:prstGeom>
        </p:spPr>
        <p:txBody>
          <a:bodyPr lIns="91407" tIns="45703" rIns="91407" bIns="45703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479523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07" tIns="45703" rIns="91407" bIns="45703"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 lIns="91407" tIns="45703" rIns="91407" bIns="45703"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6"/>
            <a:ext cx="4038600" cy="4525963"/>
          </a:xfrm>
          <a:prstGeom prst="rect">
            <a:avLst/>
          </a:prstGeom>
        </p:spPr>
        <p:txBody>
          <a:bodyPr lIns="91407" tIns="45703" rIns="91407" bIns="45703"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21247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07" tIns="45703" rIns="91407" bIns="45703"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07" tIns="45703" rIns="91407" bIns="45703"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027" indent="0">
              <a:buNone/>
              <a:defRPr sz="2000" b="1"/>
            </a:lvl2pPr>
            <a:lvl3pPr marL="914053" indent="0">
              <a:buNone/>
              <a:defRPr sz="1800" b="1"/>
            </a:lvl3pPr>
            <a:lvl4pPr marL="1371081" indent="0">
              <a:buNone/>
              <a:defRPr sz="1600" b="1"/>
            </a:lvl4pPr>
            <a:lvl5pPr marL="1828108" indent="0">
              <a:buNone/>
              <a:defRPr sz="1600" b="1"/>
            </a:lvl5pPr>
            <a:lvl6pPr marL="2285136" indent="0">
              <a:buNone/>
              <a:defRPr sz="1600" b="1"/>
            </a:lvl6pPr>
            <a:lvl7pPr marL="2742162" indent="0">
              <a:buNone/>
              <a:defRPr sz="1600" b="1"/>
            </a:lvl7pPr>
            <a:lvl8pPr marL="3199190" indent="0">
              <a:buNone/>
              <a:defRPr sz="1600" b="1"/>
            </a:lvl8pPr>
            <a:lvl9pPr marL="365621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07" tIns="45703" rIns="91407" bIns="45703"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lIns="91407" tIns="45703" rIns="91407" bIns="45703"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027" indent="0">
              <a:buNone/>
              <a:defRPr sz="2000" b="1"/>
            </a:lvl2pPr>
            <a:lvl3pPr marL="914053" indent="0">
              <a:buNone/>
              <a:defRPr sz="1800" b="1"/>
            </a:lvl3pPr>
            <a:lvl4pPr marL="1371081" indent="0">
              <a:buNone/>
              <a:defRPr sz="1600" b="1"/>
            </a:lvl4pPr>
            <a:lvl5pPr marL="1828108" indent="0">
              <a:buNone/>
              <a:defRPr sz="1600" b="1"/>
            </a:lvl5pPr>
            <a:lvl6pPr marL="2285136" indent="0">
              <a:buNone/>
              <a:defRPr sz="1600" b="1"/>
            </a:lvl6pPr>
            <a:lvl7pPr marL="2742162" indent="0">
              <a:buNone/>
              <a:defRPr sz="1600" b="1"/>
            </a:lvl7pPr>
            <a:lvl8pPr marL="3199190" indent="0">
              <a:buNone/>
              <a:defRPr sz="1600" b="1"/>
            </a:lvl8pPr>
            <a:lvl9pPr marL="365621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lIns="91407" tIns="45703" rIns="91407" bIns="45703"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52791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07" tIns="45703" rIns="91407" bIns="45703"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95563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496997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  <a:prstGeom prst="rect">
            <a:avLst/>
          </a:prstGeom>
        </p:spPr>
        <p:txBody>
          <a:bodyPr lIns="91407" tIns="45703" rIns="91407" bIns="45703"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 lIns="91407" tIns="45703" rIns="91407" bIns="45703"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6"/>
            <a:ext cx="3008313" cy="4691063"/>
          </a:xfrm>
          <a:prstGeom prst="rect">
            <a:avLst/>
          </a:prstGeom>
        </p:spPr>
        <p:txBody>
          <a:bodyPr lIns="91407" tIns="45703" rIns="91407" bIns="45703"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027" indent="0">
              <a:buNone/>
              <a:defRPr sz="1200"/>
            </a:lvl2pPr>
            <a:lvl3pPr marL="914053" indent="0">
              <a:buNone/>
              <a:defRPr sz="1000"/>
            </a:lvl3pPr>
            <a:lvl4pPr marL="1371081" indent="0">
              <a:buNone/>
              <a:defRPr sz="900"/>
            </a:lvl4pPr>
            <a:lvl5pPr marL="1828108" indent="0">
              <a:buNone/>
              <a:defRPr sz="900"/>
            </a:lvl5pPr>
            <a:lvl6pPr marL="2285136" indent="0">
              <a:buNone/>
              <a:defRPr sz="900"/>
            </a:lvl6pPr>
            <a:lvl7pPr marL="2742162" indent="0">
              <a:buNone/>
              <a:defRPr sz="900"/>
            </a:lvl7pPr>
            <a:lvl8pPr marL="3199190" indent="0">
              <a:buNone/>
              <a:defRPr sz="900"/>
            </a:lvl8pPr>
            <a:lvl9pPr marL="3656214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3753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432" tIns="0" rIns="0" bIns="91407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43107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07" tIns="45703" rIns="91407" bIns="45703"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9"/>
            <a:ext cx="5486400" cy="4114800"/>
          </a:xfrm>
          <a:prstGeom prst="rect">
            <a:avLst/>
          </a:prstGeom>
        </p:spPr>
        <p:txBody>
          <a:bodyPr lIns="91407" tIns="45703" rIns="91407" bIns="45703"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53" indent="0">
              <a:buNone/>
              <a:defRPr sz="2400"/>
            </a:lvl3pPr>
            <a:lvl4pPr marL="1371081" indent="0">
              <a:buNone/>
              <a:defRPr sz="2000"/>
            </a:lvl4pPr>
            <a:lvl5pPr marL="1828108" indent="0">
              <a:buNone/>
              <a:defRPr sz="2000"/>
            </a:lvl5pPr>
            <a:lvl6pPr marL="2285136" indent="0">
              <a:buNone/>
              <a:defRPr sz="2000"/>
            </a:lvl6pPr>
            <a:lvl7pPr marL="2742162" indent="0">
              <a:buNone/>
              <a:defRPr sz="2000"/>
            </a:lvl7pPr>
            <a:lvl8pPr marL="3199190" indent="0">
              <a:buNone/>
              <a:defRPr sz="2000"/>
            </a:lvl8pPr>
            <a:lvl9pPr marL="365621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07" tIns="45703" rIns="91407" bIns="45703"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027" indent="0">
              <a:buNone/>
              <a:defRPr sz="1200"/>
            </a:lvl2pPr>
            <a:lvl3pPr marL="914053" indent="0">
              <a:buNone/>
              <a:defRPr sz="1000"/>
            </a:lvl3pPr>
            <a:lvl4pPr marL="1371081" indent="0">
              <a:buNone/>
              <a:defRPr sz="900"/>
            </a:lvl4pPr>
            <a:lvl5pPr marL="1828108" indent="0">
              <a:buNone/>
              <a:defRPr sz="900"/>
            </a:lvl5pPr>
            <a:lvl6pPr marL="2285136" indent="0">
              <a:buNone/>
              <a:defRPr sz="900"/>
            </a:lvl6pPr>
            <a:lvl7pPr marL="2742162" indent="0">
              <a:buNone/>
              <a:defRPr sz="900"/>
            </a:lvl7pPr>
            <a:lvl8pPr marL="3199190" indent="0">
              <a:buNone/>
              <a:defRPr sz="900"/>
            </a:lvl8pPr>
            <a:lvl9pPr marL="3656214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83349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3377908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98326860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246C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292" tIns="0" rIns="0" bIns="91383" anchor="b" anchorCtr="0">
            <a:noAutofit/>
          </a:bodyPr>
          <a:lstStyle>
            <a:lvl1pPr algn="l">
              <a:defRPr sz="44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39810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1" rIns="91383" bIns="45691" anchor="ctr"/>
          <a:lstStyle/>
          <a:p>
            <a:pPr algn="ctr" defTabSz="470467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1B4E7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1" rIns="91383" bIns="45691" anchor="ctr"/>
          <a:lstStyle/>
          <a:p>
            <a:pPr algn="ctr" defTabSz="470467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81725"/>
            <a:ext cx="12096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1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10"/>
            <a:ext cx="8229600" cy="4525963"/>
          </a:xfrm>
          <a:prstGeom prst="rect">
            <a:avLst/>
          </a:prstGeom>
        </p:spPr>
        <p:txBody>
          <a:bodyPr lIns="91383" tIns="45691" rIns="91383" bIns="45691"/>
          <a:lstStyle>
            <a:lvl1pPr marL="0" indent="0">
              <a:buNone/>
              <a:defRPr sz="3000">
                <a:solidFill>
                  <a:srgbClr val="FFFFFF"/>
                </a:solidFill>
                <a:latin typeface="Georgia"/>
                <a:cs typeface="Georgia"/>
              </a:defRPr>
            </a:lvl1pPr>
            <a:lvl2pPr marL="913823" indent="-456912">
              <a:buClr>
                <a:schemeClr val="accent2"/>
              </a:buClr>
              <a:buFont typeface="Arial"/>
              <a:buChar char="•"/>
              <a:defRPr sz="2600">
                <a:solidFill>
                  <a:srgbClr val="FFFFFF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FFFFFF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FFFFFF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FFFFFF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04836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71840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95591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014516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397233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246C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327" tIns="0" rIns="0" bIns="91389" anchor="b" anchorCtr="0">
            <a:noAutofit/>
          </a:bodyPr>
          <a:lstStyle>
            <a:lvl1pPr algn="l">
              <a:defRPr sz="44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6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382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432" tIns="0" rIns="0" bIns="91407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96678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4" rIns="91389" bIns="45694" anchor="ctr"/>
          <a:lstStyle/>
          <a:p>
            <a:pPr algn="ctr" defTabSz="470497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1B4E7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4" rIns="91389" bIns="45694" anchor="ctr"/>
          <a:lstStyle/>
          <a:p>
            <a:pPr algn="ctr" defTabSz="470497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81725"/>
            <a:ext cx="12096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1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9"/>
            <a:ext cx="8229600" cy="4525963"/>
          </a:xfrm>
          <a:prstGeom prst="rect">
            <a:avLst/>
          </a:prstGeom>
        </p:spPr>
        <p:txBody>
          <a:bodyPr lIns="91389" tIns="45694" rIns="91389" bIns="45694"/>
          <a:lstStyle>
            <a:lvl1pPr marL="0" indent="0">
              <a:buNone/>
              <a:defRPr sz="3000">
                <a:solidFill>
                  <a:srgbClr val="FFFFFF"/>
                </a:solidFill>
                <a:latin typeface="Georgia"/>
                <a:cs typeface="Georgia"/>
              </a:defRPr>
            </a:lvl1pPr>
            <a:lvl2pPr marL="913881" indent="-456941">
              <a:buClr>
                <a:schemeClr val="accent2"/>
              </a:buClr>
              <a:buFont typeface="Arial"/>
              <a:buChar char="•"/>
              <a:defRPr sz="2600">
                <a:solidFill>
                  <a:srgbClr val="FFFFFF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FFFFFF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FFFFFF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FFFFFF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06930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752242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793363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864679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169025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246C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397" tIns="0" rIns="0" bIns="91401" anchor="b" anchorCtr="0">
            <a:noAutofit/>
          </a:bodyPr>
          <a:lstStyle>
            <a:lvl1pPr algn="l">
              <a:defRPr sz="44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6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01650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1" tIns="45700" rIns="91401" bIns="45700" anchor="ctr"/>
          <a:lstStyle/>
          <a:p>
            <a:pPr algn="ctr" defTabSz="470557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1B4E7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1" tIns="45700" rIns="91401" bIns="45700" anchor="ctr"/>
          <a:lstStyle/>
          <a:p>
            <a:pPr algn="ctr" defTabSz="470557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81725"/>
            <a:ext cx="12096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1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7"/>
            <a:ext cx="8229600" cy="4525963"/>
          </a:xfrm>
          <a:prstGeom prst="rect">
            <a:avLst/>
          </a:prstGeom>
        </p:spPr>
        <p:txBody>
          <a:bodyPr lIns="91401" tIns="45700" rIns="91401" bIns="45700"/>
          <a:lstStyle>
            <a:lvl1pPr marL="0" indent="0">
              <a:buNone/>
              <a:defRPr sz="3000">
                <a:solidFill>
                  <a:srgbClr val="FFFFFF"/>
                </a:solidFill>
                <a:latin typeface="Georgia"/>
                <a:cs typeface="Georgia"/>
              </a:defRPr>
            </a:lvl1pPr>
            <a:lvl2pPr marL="913996" indent="-456998">
              <a:buClr>
                <a:schemeClr val="accent2"/>
              </a:buClr>
              <a:buFont typeface="Arial"/>
              <a:buChar char="•"/>
              <a:defRPr sz="2600">
                <a:solidFill>
                  <a:srgbClr val="FFFFFF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FFFFFF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FFFFFF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FFFFFF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55622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52982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1875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8781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3" rIns="91407" bIns="45703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1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6"/>
            <a:ext cx="8229600" cy="4525963"/>
          </a:xfrm>
          <a:prstGeom prst="rect">
            <a:avLst/>
          </a:prstGeom>
        </p:spPr>
        <p:txBody>
          <a:bodyPr lIns="91407" tIns="45703" rIns="91407" bIns="45703"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030415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883326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246C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500" tIns="0" rIns="0" bIns="91418" anchor="b" anchorCtr="0">
            <a:noAutofit/>
          </a:bodyPr>
          <a:lstStyle>
            <a:lvl1pPr algn="l">
              <a:defRPr sz="44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82609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470646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1B4E7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470646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81725"/>
            <a:ext cx="12096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1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4"/>
            <a:ext cx="8229600" cy="4525963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3000">
                <a:solidFill>
                  <a:srgbClr val="FFFFFF"/>
                </a:solidFill>
                <a:latin typeface="Georgia"/>
                <a:cs typeface="Georgia"/>
              </a:defRPr>
            </a:lvl1pPr>
            <a:lvl2pPr marL="914169" indent="-457085">
              <a:buClr>
                <a:schemeClr val="accent2"/>
              </a:buClr>
              <a:buFont typeface="Arial"/>
              <a:buChar char="•"/>
              <a:defRPr sz="2600">
                <a:solidFill>
                  <a:srgbClr val="FFFFFF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FFFFFF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FFFFFF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FFFFFF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94925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481865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192834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410166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45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3" rIns="91407" bIns="45703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1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6"/>
            <a:ext cx="8229600" cy="4525963"/>
          </a:xfrm>
          <a:prstGeom prst="rect">
            <a:avLst/>
          </a:prstGeom>
        </p:spPr>
        <p:txBody>
          <a:bodyPr lIns="91407" tIns="45703" rIns="91407" bIns="45703"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5911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3" rIns="91407" bIns="45703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1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6"/>
            <a:ext cx="8229600" cy="4525963"/>
          </a:xfrm>
          <a:prstGeom prst="rect">
            <a:avLst/>
          </a:prstGeom>
        </p:spPr>
        <p:txBody>
          <a:bodyPr lIns="91407" tIns="45703" rIns="91407" bIns="45703"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0330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3" rIns="91407" bIns="45703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1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6"/>
            <a:ext cx="8229600" cy="4525963"/>
          </a:xfrm>
          <a:prstGeom prst="rect">
            <a:avLst/>
          </a:prstGeom>
        </p:spPr>
        <p:txBody>
          <a:bodyPr lIns="91407" tIns="45703" rIns="91407" bIns="45703"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934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9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9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3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18" r:id="rId1"/>
    <p:sldLayoutId id="2147484719" r:id="rId2"/>
    <p:sldLayoutId id="2147484720" r:id="rId3"/>
    <p:sldLayoutId id="2147484721" r:id="rId4"/>
    <p:sldLayoutId id="2147484722" r:id="rId5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027" algn="ctr" defTabSz="45702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053" algn="ctr" defTabSz="45702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081" algn="ctr" defTabSz="45702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108" algn="ctr" defTabSz="45702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3652" indent="-228514" algn="l" defTabSz="4570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76" indent="-228514" algn="l" defTabSz="4570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04" indent="-228514" algn="l" defTabSz="4570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30" indent="-228514" algn="l" defTabSz="4570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3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1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08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36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2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90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14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97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sz="900" dirty="0">
                <a:solidFill>
                  <a:srgbClr val="BCBDC0"/>
                </a:solidFill>
                <a:latin typeface="Arial Narrow" pitchFamily="34" charset="0"/>
              </a:rPr>
              <a:t> </a:t>
            </a:r>
            <a:fld id="{2ADCB10B-6CCF-41BB-BBD5-220E4D608F59}" type="slidenum">
              <a:rPr lang="en-US" sz="900" smtClean="0">
                <a:solidFill>
                  <a:srgbClr val="BCBDC0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r>
              <a:rPr lang="en-US" sz="900" dirty="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 dirty="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4760" r:id="rId1"/>
    <p:sldLayoutId id="2147484761" r:id="rId2"/>
    <p:sldLayoutId id="2147484762" r:id="rId3"/>
    <p:sldLayoutId id="2147484763" r:id="rId4"/>
    <p:sldLayoutId id="2147484764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  <p:sldLayoutId id="2147484730" r:id="rId12"/>
    <p:sldLayoutId id="2147484731" r:id="rId13"/>
    <p:sldLayoutId id="2147484765" r:id="rId14"/>
    <p:sldLayoutId id="2147484766" r:id="rId15"/>
    <p:sldLayoutId id="2147484784" r:id="rId16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027" algn="ctr" defTabSz="45702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053" algn="ctr" defTabSz="45702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081" algn="ctr" defTabSz="45702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108" algn="ctr" defTabSz="45702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3652" indent="-228514" algn="l" defTabSz="4570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76" indent="-228514" algn="l" defTabSz="4570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04" indent="-228514" algn="l" defTabSz="4570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30" indent="-228514" algn="l" defTabSz="4570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3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1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08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36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2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90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14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97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fld id="{9896FE56-E819-4A49-AA2B-0B3559F95971}" type="slidenum">
              <a:rPr lang="en-US" sz="900" smtClean="0">
                <a:solidFill>
                  <a:srgbClr val="BCBDC0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r>
              <a:rPr lang="en-US" sz="900" dirty="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 dirty="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027" algn="ctr" defTabSz="45702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053" algn="ctr" defTabSz="45702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081" algn="ctr" defTabSz="45702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108" algn="ctr" defTabSz="45702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3652" indent="-228514" algn="l" defTabSz="4570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76" indent="-228514" algn="l" defTabSz="4570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04" indent="-228514" algn="l" defTabSz="4570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30" indent="-228514" algn="l" defTabSz="4570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3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1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08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36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2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90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14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97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fld id="{5D437614-ED70-44B3-84BF-1BDF5CBEE8EC}" type="slidenum">
              <a:rPr lang="en-US" sz="900" smtClean="0">
                <a:solidFill>
                  <a:srgbClr val="BCBDC0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r>
              <a:rPr lang="en-US" sz="900" dirty="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 dirty="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4099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73" r:id="rId1"/>
    <p:sldLayoutId id="2147484774" r:id="rId2"/>
    <p:sldLayoutId id="2147484775" r:id="rId3"/>
    <p:sldLayoutId id="2147484776" r:id="rId4"/>
    <p:sldLayoutId id="2147484777" r:id="rId5"/>
    <p:sldLayoutId id="2147484732" r:id="rId6"/>
    <p:sldLayoutId id="2147484733" r:id="rId7"/>
    <p:sldLayoutId id="2147484734" r:id="rId8"/>
    <p:sldLayoutId id="2147484735" r:id="rId9"/>
    <p:sldLayoutId id="2147484736" r:id="rId10"/>
    <p:sldLayoutId id="2147484737" r:id="rId11"/>
    <p:sldLayoutId id="2147484738" r:id="rId12"/>
    <p:sldLayoutId id="2147484739" r:id="rId13"/>
    <p:sldLayoutId id="2147484778" r:id="rId14"/>
    <p:sldLayoutId id="2147484779" r:id="rId15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027" algn="ctr" defTabSz="45702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053" algn="ctr" defTabSz="45702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081" algn="ctr" defTabSz="45702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108" algn="ctr" defTabSz="45702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3652" indent="-228514" algn="l" defTabSz="4570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76" indent="-228514" algn="l" defTabSz="4570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04" indent="-228514" algn="l" defTabSz="4570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30" indent="-228514" algn="l" defTabSz="4570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3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1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08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36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2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90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14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RotaryMoE-R_RGB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RotaryMBS_RGB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5375"/>
            <a:ext cx="12096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40" r:id="rId1"/>
    <p:sldLayoutId id="2147484780" r:id="rId2"/>
    <p:sldLayoutId id="2147484741" r:id="rId3"/>
    <p:sldLayoutId id="2147484742" r:id="rId4"/>
    <p:sldLayoutId id="2147484743" r:id="rId5"/>
    <p:sldLayoutId id="2147484744" r:id="rId6"/>
  </p:sldLayoutIdLst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6941" algn="ctr" defTabSz="4569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3881" algn="ctr" defTabSz="4569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0823" algn="ctr" defTabSz="4569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7762" algn="ctr" defTabSz="4569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5pPr>
      <a:lvl6pPr marL="2513178" indent="-228471" algn="l" defTabSz="45694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15" indent="-228471" algn="l" defTabSz="45694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56" indent="-228471" algn="l" defTabSz="45694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95" indent="-228471" algn="l" defTabSz="45694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1" algn="l" defTabSz="4569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1" algn="l" defTabSz="4569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23" algn="l" defTabSz="4569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62" algn="l" defTabSz="4569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04" algn="l" defTabSz="4569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43" algn="l" defTabSz="4569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85" algn="l" defTabSz="4569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21" algn="l" defTabSz="4569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RotaryMoE-R_RGB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RotaryMBS_RGB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5375"/>
            <a:ext cx="12096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45" r:id="rId1"/>
    <p:sldLayoutId id="2147484781" r:id="rId2"/>
    <p:sldLayoutId id="2147484746" r:id="rId3"/>
    <p:sldLayoutId id="2147484747" r:id="rId4"/>
    <p:sldLayoutId id="2147484748" r:id="rId5"/>
    <p:sldLayoutId id="2147484749" r:id="rId6"/>
  </p:sldLayoutIdLst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6969" algn="ctr" defTabSz="45696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3939" algn="ctr" defTabSz="45696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0909" algn="ctr" defTabSz="45696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7878" algn="ctr" defTabSz="45696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5pPr>
      <a:lvl6pPr marL="2513336" indent="-228486" algn="l" defTabSz="45696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02" indent="-228486" algn="l" defTabSz="45696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72" indent="-228486" algn="l" defTabSz="45696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40" indent="-228486" algn="l" defTabSz="45696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9" algn="l" defTabSz="4569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9" algn="l" defTabSz="4569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9" algn="l" defTabSz="4569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8" algn="l" defTabSz="4569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48" algn="l" defTabSz="4569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16" algn="l" defTabSz="4569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87" algn="l" defTabSz="4569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52" algn="l" defTabSz="4569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RotaryMoE-R_RGB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RotaryMBS_RGB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5375"/>
            <a:ext cx="12096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50" r:id="rId1"/>
    <p:sldLayoutId id="2147484782" r:id="rId2"/>
    <p:sldLayoutId id="2147484751" r:id="rId3"/>
    <p:sldLayoutId id="2147484752" r:id="rId4"/>
    <p:sldLayoutId id="2147484753" r:id="rId5"/>
    <p:sldLayoutId id="2147484754" r:id="rId6"/>
  </p:sldLayoutIdLst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027" algn="ctr" defTabSz="45702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053" algn="ctr" defTabSz="45702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081" algn="ctr" defTabSz="45702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108" algn="ctr" defTabSz="45702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5pPr>
      <a:lvl6pPr marL="2513652" indent="-228514" algn="l" defTabSz="4570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76" indent="-228514" algn="l" defTabSz="4570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04" indent="-228514" algn="l" defTabSz="4570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30" indent="-228514" algn="l" defTabSz="4570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3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1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08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36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2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90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14" algn="l" defTabSz="4570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RotaryMoE-R_RGB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RotaryMBS_RGB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5375"/>
            <a:ext cx="12096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55" r:id="rId1"/>
    <p:sldLayoutId id="2147484783" r:id="rId2"/>
    <p:sldLayoutId id="2147484756" r:id="rId3"/>
    <p:sldLayoutId id="2147484757" r:id="rId4"/>
    <p:sldLayoutId id="2147484758" r:id="rId5"/>
    <p:sldLayoutId id="2147484759" r:id="rId6"/>
  </p:sldLayoutIdLst>
  <p:txStyles>
    <p:titleStyle>
      <a:lvl1pPr algn="ctr" defTabSz="4556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114" algn="ctr" defTabSz="457114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227" algn="ctr" defTabSz="457114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342" algn="ctr" defTabSz="457114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454" algn="ctr" defTabSz="457114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5pPr>
      <a:lvl6pPr marL="2514126" indent="-228557" algn="l" defTabSz="4571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8" indent="-228557" algn="l" defTabSz="4571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2" indent="-228557" algn="l" defTabSz="4571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5" indent="-228557" algn="l" defTabSz="4571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4" algn="l" defTabSz="4571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7" algn="l" defTabSz="4571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2" algn="l" defTabSz="4571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4" algn="l" defTabSz="4571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8" algn="l" defTabSz="4571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1" algn="l" defTabSz="4571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5" algn="l" defTabSz="4571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7" algn="l" defTabSz="4571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5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png"/><Relationship Id="rId19" Type="http://schemas.openxmlformats.org/officeDocument/2006/relationships/image" Target="../media/image26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1.png"/><Relationship Id="rId22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33.png"/><Relationship Id="rId4" Type="http://schemas.openxmlformats.org/officeDocument/2006/relationships/hyperlink" Target="http://www.rotary.org/globalreward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12" y="133814"/>
            <a:ext cx="8898673" cy="2163337"/>
          </a:xfrm>
          <a:prstGeom prst="rect">
            <a:avLst/>
          </a:prstGeom>
          <a:solidFill>
            <a:srgbClr val="1746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Rotary Global Rewards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12" y="2409619"/>
            <a:ext cx="2046217" cy="1705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9916" y="2409619"/>
            <a:ext cx="2152315" cy="17051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3396" y="2409619"/>
            <a:ext cx="2196790" cy="1705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4418" y="2409619"/>
            <a:ext cx="2196791" cy="17051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9916" y="2409619"/>
            <a:ext cx="2152315" cy="17051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4417" y="2409619"/>
            <a:ext cx="2196791" cy="17051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3395" y="2409619"/>
            <a:ext cx="2196789" cy="170518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3283" y="4227269"/>
            <a:ext cx="2899316" cy="2021132"/>
          </a:xfrm>
          <a:prstGeom prst="rect">
            <a:avLst/>
          </a:prstGeom>
          <a:solidFill>
            <a:srgbClr val="1746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latin typeface="Arial Narrow" panose="020B0606020202030204" pitchFamily="34" charset="0"/>
              </a:rPr>
              <a:t>ПРЕГЛЕД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t="7143"/>
          <a:stretch/>
        </p:blipFill>
        <p:spPr>
          <a:xfrm>
            <a:off x="3146136" y="4267200"/>
            <a:ext cx="5864048" cy="19812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167664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497" y="1416384"/>
            <a:ext cx="8489303" cy="3610652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497" y="1752073"/>
            <a:ext cx="8457554" cy="322353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1088" y="1039620"/>
            <a:ext cx="4310826" cy="4668025"/>
            <a:chOff x="40705" y="990601"/>
            <a:chExt cx="6546259" cy="5621201"/>
          </a:xfrm>
        </p:grpSpPr>
        <p:sp>
          <p:nvSpPr>
            <p:cNvPr id="12" name="Oval 11"/>
            <p:cNvSpPr/>
            <p:nvPr/>
          </p:nvSpPr>
          <p:spPr>
            <a:xfrm>
              <a:off x="40705" y="990601"/>
              <a:ext cx="1204048" cy="1219200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5388748"/>
              <a:ext cx="4529564" cy="122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000" b="1" u="sng" dirty="0" smtClean="0">
                  <a:solidFill>
                    <a:schemeClr val="accent3"/>
                  </a:solidFill>
                  <a:latin typeface="Arial Narrow" panose="020B0606020202030204" pitchFamily="34" charset="0"/>
                </a:rPr>
                <a:t>Стъпка</a:t>
              </a:r>
              <a:r>
                <a:rPr lang="en-US" sz="2000" b="1" u="sng" dirty="0" smtClean="0">
                  <a:solidFill>
                    <a:schemeClr val="accent3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2000" b="1" u="sng" dirty="0">
                  <a:solidFill>
                    <a:schemeClr val="accent3"/>
                  </a:solidFill>
                  <a:latin typeface="Arial Narrow" panose="020B0606020202030204" pitchFamily="34" charset="0"/>
                </a:rPr>
                <a:t>1: </a:t>
              </a:r>
            </a:p>
            <a:p>
              <a:pPr algn="ctr"/>
              <a:r>
                <a:rPr lang="bg-BG" sz="2000" dirty="0" smtClean="0">
                  <a:solidFill>
                    <a:schemeClr val="accent3"/>
                  </a:solidFill>
                  <a:latin typeface="Arial Narrow" panose="020B0606020202030204" pitchFamily="34" charset="0"/>
                </a:rPr>
                <a:t>Отиваш в горния ляв ъгъл на менюто</a:t>
              </a:r>
              <a:endParaRPr lang="en-US" sz="2000" dirty="0">
                <a:solidFill>
                  <a:schemeClr val="accent3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1186328" y="2231499"/>
              <a:ext cx="2449288" cy="3560719"/>
            </a:xfrm>
            <a:prstGeom prst="straightConnector1">
              <a:avLst/>
            </a:prstGeom>
            <a:ln>
              <a:solidFill>
                <a:srgbClr val="009999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2038" y="2667000"/>
            <a:ext cx="7692845" cy="3820805"/>
            <a:chOff x="34355" y="2674018"/>
            <a:chExt cx="7692845" cy="3820805"/>
          </a:xfrm>
        </p:grpSpPr>
        <p:sp>
          <p:nvSpPr>
            <p:cNvPr id="26" name="TextBox 25"/>
            <p:cNvSpPr txBox="1"/>
            <p:nvPr/>
          </p:nvSpPr>
          <p:spPr>
            <a:xfrm>
              <a:off x="5410200" y="5171384"/>
              <a:ext cx="2317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000" b="1" u="sng" dirty="0" smtClean="0">
                  <a:solidFill>
                    <a:schemeClr val="accent5"/>
                  </a:solidFill>
                  <a:latin typeface="Arial Narrow" panose="020B0606020202030204" pitchFamily="34" charset="0"/>
                </a:rPr>
                <a:t>Стъпка</a:t>
              </a:r>
              <a:r>
                <a:rPr lang="en-US" sz="2000" b="1" u="sng" dirty="0" smtClean="0">
                  <a:solidFill>
                    <a:schemeClr val="accent5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2000" b="1" u="sng" dirty="0">
                  <a:solidFill>
                    <a:schemeClr val="accent5"/>
                  </a:solidFill>
                  <a:latin typeface="Arial Narrow" panose="020B0606020202030204" pitchFamily="34" charset="0"/>
                </a:rPr>
                <a:t>2: </a:t>
              </a:r>
            </a:p>
            <a:p>
              <a:pPr algn="ctr"/>
              <a:r>
                <a:rPr lang="bg-BG" sz="2000" dirty="0" smtClean="0">
                  <a:solidFill>
                    <a:schemeClr val="accent5"/>
                  </a:solidFill>
                  <a:latin typeface="Arial Narrow" panose="020B0606020202030204" pitchFamily="34" charset="0"/>
                </a:rPr>
                <a:t>Избираш</a:t>
              </a:r>
              <a:r>
                <a:rPr lang="en-US" sz="2000" dirty="0" smtClean="0">
                  <a:solidFill>
                    <a:schemeClr val="accent5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2000" dirty="0">
                  <a:solidFill>
                    <a:schemeClr val="accent5"/>
                  </a:solidFill>
                  <a:latin typeface="Arial Narrow" panose="020B0606020202030204" pitchFamily="34" charset="0"/>
                </a:rPr>
                <a:t>“Create Offer” </a:t>
              </a:r>
              <a:r>
                <a:rPr lang="bg-BG" sz="2000" dirty="0" smtClean="0">
                  <a:solidFill>
                    <a:schemeClr val="accent5"/>
                  </a:solidFill>
                  <a:latin typeface="Arial Narrow" panose="020B0606020202030204" pitchFamily="34" charset="0"/>
                </a:rPr>
                <a:t>(създай оферта)</a:t>
              </a:r>
              <a:endParaRPr lang="en-US" sz="2000" dirty="0">
                <a:solidFill>
                  <a:schemeClr val="accent5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1366077" y="2816041"/>
              <a:ext cx="4520373" cy="263677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34355" y="2674018"/>
              <a:ext cx="1299972" cy="313008"/>
            </a:xfrm>
            <a:prstGeom prst="ellipse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 dirty="0" smtClean="0"/>
              <a:t>КАК ДА ОБЯВИТЕ  ВАША ОФЕРТА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9964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 dirty="0" smtClean="0"/>
              <a:t>КАК ДА СЕ СЪЗДАДЕ ОФЕРТА</a:t>
            </a:r>
            <a:endParaRPr lang="en-US" sz="2800" dirty="0"/>
          </a:p>
        </p:txBody>
      </p:sp>
      <p:pic>
        <p:nvPicPr>
          <p:cNvPr id="4" name="Picture 3" descr="Rotary Global Rewards | Rotary - Google Chrom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1" t="9543" r="34268" b="2522"/>
          <a:stretch/>
        </p:blipFill>
        <p:spPr>
          <a:xfrm>
            <a:off x="1066800" y="1066801"/>
            <a:ext cx="6076933" cy="525779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05266" y="1103243"/>
            <a:ext cx="990600" cy="63059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>
            <a:stCxn id="27" idx="1"/>
          </p:cNvCxnSpPr>
          <p:nvPr/>
        </p:nvCxnSpPr>
        <p:spPr>
          <a:xfrm rot="10800000">
            <a:off x="2505050" y="2780081"/>
            <a:ext cx="4714882" cy="14325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7" idx="1"/>
          </p:cNvCxnSpPr>
          <p:nvPr/>
        </p:nvCxnSpPr>
        <p:spPr>
          <a:xfrm rot="10800000">
            <a:off x="2505050" y="3260769"/>
            <a:ext cx="4714882" cy="9519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7" idx="1"/>
          </p:cNvCxnSpPr>
          <p:nvPr/>
        </p:nvCxnSpPr>
        <p:spPr>
          <a:xfrm rot="10800000" flipV="1">
            <a:off x="2505050" y="4212669"/>
            <a:ext cx="4714882" cy="1538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7" idx="1"/>
          </p:cNvCxnSpPr>
          <p:nvPr/>
        </p:nvCxnSpPr>
        <p:spPr>
          <a:xfrm rot="10800000" flipV="1">
            <a:off x="2505050" y="4212669"/>
            <a:ext cx="4714882" cy="16547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19932" y="3550949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Попълнете тези полета за да обявите офертата си</a:t>
            </a:r>
            <a:endParaRPr lang="en-US" sz="20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5982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609600" y="990600"/>
            <a:ext cx="9448800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200150" lvl="2" indent="-285750" eaLnBrk="1" hangingPunct="1">
              <a:buBlip>
                <a:blip r:embed="rId4"/>
              </a:buBlip>
              <a:defRPr/>
            </a:pPr>
            <a:endParaRPr lang="en-US" altLang="en-US" sz="1800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1200150" lvl="2" indent="-285750" eaLnBrk="1" hangingPunct="1">
              <a:buBlip>
                <a:blip r:embed="rId4"/>
              </a:buBlip>
              <a:defRPr/>
            </a:pPr>
            <a:endParaRPr lang="en-US" altLang="en-US" sz="1800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1200150" lvl="2" indent="-285750" eaLnBrk="1" hangingPunct="1">
              <a:buBlip>
                <a:blip r:embed="rId4"/>
              </a:buBlip>
              <a:defRPr/>
            </a:pPr>
            <a:endParaRPr lang="en-US" altLang="en-US" sz="1800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1257300" lvl="2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bg-BG" alt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Изтеглете</a:t>
            </a:r>
            <a:r>
              <a:rPr lang="en-US" alt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Rotary Global Rewards app.</a:t>
            </a:r>
          </a:p>
          <a:p>
            <a:pPr marL="914400" lvl="2" indent="0" eaLnBrk="1" hangingPunct="1">
              <a:defRPr/>
            </a:pPr>
            <a:endParaRPr lang="en-US" altLang="en-US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1257300" lvl="2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bg-BG" alt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Прибавете линк към програмата</a:t>
            </a:r>
            <a:r>
              <a:rPr lang="en-US" alt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Rewards </a:t>
            </a:r>
            <a:r>
              <a:rPr lang="bg-BG" alt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bg-BG" alt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в  клубния сайт </a:t>
            </a:r>
            <a:r>
              <a:rPr lang="bg-BG" alt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bg-BG" alt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и на Клубната Фейсбук страница</a:t>
            </a:r>
            <a:r>
              <a:rPr lang="en-US" alt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  <a:endParaRPr lang="en-US" altLang="en-US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914400" lvl="2" indent="0" eaLnBrk="1" hangingPunct="1">
              <a:defRPr/>
            </a:pPr>
            <a:endParaRPr lang="en-US" altLang="en-US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1257300" lvl="2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bg-BG" alt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Използвай промоционалния пакет ,който се намира на страницата на</a:t>
            </a:r>
            <a:r>
              <a:rPr lang="en-US" alt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Rotary Global Rewards </a:t>
            </a:r>
            <a:r>
              <a:rPr lang="en-US" alt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  <a:endParaRPr lang="en-US" altLang="en-US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914400" lvl="2" indent="0" eaLnBrk="1" hangingPunct="1">
              <a:defRPr/>
            </a:pPr>
            <a:endParaRPr lang="en-US" altLang="en-US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1257300" lvl="2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bg-BG" alt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Информирайте членовете на клуба с е-мейли за местния бизнес използващ програмата</a:t>
            </a:r>
            <a:r>
              <a:rPr lang="en-US" alt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  <a:endParaRPr lang="en-US" altLang="en-US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1200150" lvl="2" indent="-285750" eaLnBrk="1" hangingPunct="1">
              <a:buBlip>
                <a:blip r:embed="rId4"/>
              </a:buBlip>
              <a:defRPr/>
            </a:pPr>
            <a:endParaRPr lang="en-US" altLang="en-US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1257300" lvl="2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bg-BG" alt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Окуражавайте членовете на клуба да рекламират бизнеса си и да обявяват оферти в програмата.</a:t>
            </a:r>
            <a:endParaRPr lang="en-US" altLang="en-US" dirty="0" smtClean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1257300" lvl="2" indent="-342900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628900" lvl="5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Use 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Rotary Global Rewards for club purchases.</a:t>
            </a:r>
            <a:endParaRPr lang="en-US" altLang="en-US" sz="2000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76200" y="457200"/>
            <a:ext cx="8763000" cy="533400"/>
          </a:xfrm>
          <a:prstGeom prst="rect">
            <a:avLst/>
          </a:prstGeom>
        </p:spPr>
        <p:txBody>
          <a:bodyPr/>
          <a:lstStyle>
            <a:lvl1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027" algn="ctr" defTabSz="457027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053" algn="ctr" defTabSz="457027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081" algn="ctr" defTabSz="457027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108" algn="ctr" defTabSz="457027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bg-BG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РЕКЛАМИРАЙТЕ </a:t>
            </a: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ROTARY GLOBAL REWARDS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07219" y="1176634"/>
            <a:ext cx="770096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58585A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rPr>
              <a:t>rotary.org/globalrewards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8326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12" y="133814"/>
            <a:ext cx="8898673" cy="2163337"/>
          </a:xfrm>
          <a:prstGeom prst="rect">
            <a:avLst/>
          </a:prstGeom>
          <a:solidFill>
            <a:srgbClr val="1746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Questions about</a:t>
            </a:r>
          </a:p>
          <a:p>
            <a:pPr algn="ctr"/>
            <a:r>
              <a:rPr lang="en-US" sz="60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Rotary Global Rewards</a:t>
            </a:r>
            <a:r>
              <a:rPr lang="en-US" sz="6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3282" y="4227269"/>
            <a:ext cx="2990917" cy="2021132"/>
          </a:xfrm>
          <a:prstGeom prst="rect">
            <a:avLst/>
          </a:prstGeom>
          <a:solidFill>
            <a:srgbClr val="1746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Arial Narrow" panose="020B0606020202030204" pitchFamily="34" charset="0"/>
              </a:rPr>
              <a:t>We’d love to hear from you! 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Email us your questions and comments.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7432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Narrow" panose="020B0606020202030204" pitchFamily="34" charset="0"/>
              </a:rPr>
              <a:t>rotaryglobalrewards@rotary.org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693" t="7143"/>
          <a:stretch/>
        </p:blipFill>
        <p:spPr>
          <a:xfrm>
            <a:off x="3505200" y="4247234"/>
            <a:ext cx="5504984" cy="20011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604227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/>
          </p:cNvSpPr>
          <p:nvPr/>
        </p:nvSpPr>
        <p:spPr bwMode="auto">
          <a:xfrm>
            <a:off x="-85725" y="457200"/>
            <a:ext cx="9305925" cy="533400"/>
          </a:xfrm>
          <a:prstGeom prst="rect">
            <a:avLst/>
          </a:prstGeom>
          <a:solidFill>
            <a:srgbClr val="01B4E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9pPr>
          </a:lstStyle>
          <a:p>
            <a:r>
              <a:rPr lang="en-US" altLang="en-US" sz="4400" dirty="0">
                <a:latin typeface="Arial Narrow" panose="020B0606020202030204" pitchFamily="34" charset="0"/>
                <a:ea typeface="MS PGothic" panose="020B0600070205080204" pitchFamily="34" charset="-128"/>
              </a:rPr>
              <a:t>	</a:t>
            </a:r>
            <a:endParaRPr lang="en-US" altLang="en-US" dirty="0"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  <p:sp>
        <p:nvSpPr>
          <p:cNvPr id="32771" name="Rectangle 7"/>
          <p:cNvSpPr>
            <a:spLocks noChangeArrowheads="1"/>
          </p:cNvSpPr>
          <p:nvPr/>
        </p:nvSpPr>
        <p:spPr bwMode="auto">
          <a:xfrm>
            <a:off x="82550" y="457200"/>
            <a:ext cx="5995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9pPr>
          </a:lstStyle>
          <a:p>
            <a:r>
              <a:rPr lang="en-US" altLang="en-US" sz="2800" dirty="0" smtClean="0">
                <a:solidFill>
                  <a:schemeClr val="bg1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Arial Narrow" panose="020B0606020202030204" pitchFamily="34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Arial Narrow" panose="020B0606020202030204" pitchFamily="34" charset="0"/>
              </a:rPr>
              <a:t>ROTARY GLOBAL REWARDS</a:t>
            </a:r>
          </a:p>
        </p:txBody>
      </p:sp>
      <p:sp>
        <p:nvSpPr>
          <p:cNvPr id="32772" name="TextBox 8"/>
          <p:cNvSpPr txBox="1">
            <a:spLocks noChangeArrowheads="1"/>
          </p:cNvSpPr>
          <p:nvPr/>
        </p:nvSpPr>
        <p:spPr bwMode="auto">
          <a:xfrm>
            <a:off x="716756" y="1143000"/>
            <a:ext cx="770096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58585A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rPr>
              <a:t>Rotary Global Rewards </a:t>
            </a:r>
            <a:r>
              <a:rPr lang="bg-BG" altLang="en-US" dirty="0" smtClean="0">
                <a:solidFill>
                  <a:srgbClr val="58585A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rPr>
              <a:t>е програма в интерес(облага) на членовете </a:t>
            </a:r>
            <a:r>
              <a:rPr lang="en-US" altLang="en-US" dirty="0" smtClean="0">
                <a:solidFill>
                  <a:srgbClr val="00B0F0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bg-BG" altLang="en-US" dirty="0" smtClean="0">
                <a:solidFill>
                  <a:srgbClr val="58585A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rPr>
              <a:t>създадена изключитлно за Ротарианци</a:t>
            </a:r>
            <a:endParaRPr lang="en-US" altLang="en-US" dirty="0">
              <a:solidFill>
                <a:srgbClr val="58585A"/>
              </a:solidFill>
              <a:latin typeface="Georgia" panose="02040502050405020303" pitchFamily="18" charset="0"/>
              <a:ea typeface="MS PGothic" panose="020B0600070205080204" pitchFamily="34" charset="-128"/>
              <a:cs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878" y="2438400"/>
            <a:ext cx="8036718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2" indent="-285750">
              <a:spcAft>
                <a:spcPts val="0"/>
              </a:spcAft>
              <a:defRPr/>
            </a:pPr>
            <a:endParaRPr lang="bg-BG" dirty="0" smtClean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marL="742950" lvl="2" indent="-28575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bg-BG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Отстъпка за над 1800 продукта и услуги</a:t>
            </a:r>
            <a:endParaRPr lang="en-US" dirty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marL="742950" lvl="2" indent="-285750">
              <a:spcAft>
                <a:spcPts val="0"/>
              </a:spcAft>
              <a:defRPr/>
            </a:pPr>
            <a:endParaRPr lang="bg-BG" dirty="0" smtClean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marL="742950" lvl="2" indent="-28575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bg-BG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Оферти от 700 бизнеси на Ротарианци от цял свят</a:t>
            </a:r>
            <a:endParaRPr lang="en-US" dirty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marL="742950" lvl="2" indent="-28575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marL="742950" lvl="2" indent="-28575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bg-BG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Начин да дариш известен процент на Ротари</a:t>
            </a:r>
            <a:endParaRPr lang="bg-BG" dirty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marL="742950" lvl="2" indent="-28575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bg-BG" dirty="0" smtClean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marL="742950" lvl="2" indent="-28575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bg-BG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Възможност да обявиш своя оферта</a:t>
            </a:r>
            <a:endParaRPr lang="en-US" dirty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marL="742950" lvl="2" indent="-28575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marL="742950" lvl="2" indent="-28575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bg-BG" dirty="0" smtClean="0">
                <a:solidFill>
                  <a:srgbClr val="58585A"/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Връзка с местния бизнес</a:t>
            </a:r>
            <a:endParaRPr lang="en-US" dirty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marL="457200" lvl="2" indent="0">
              <a:spcAft>
                <a:spcPts val="0"/>
              </a:spcAft>
              <a:defRPr/>
            </a:pPr>
            <a:endParaRPr lang="en-US" sz="1800" dirty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marL="457200" lvl="2" indent="0">
              <a:spcAft>
                <a:spcPts val="0"/>
              </a:spcAft>
              <a:defRPr/>
            </a:pPr>
            <a:endParaRPr lang="en-US" sz="1800" dirty="0">
              <a:solidFill>
                <a:srgbClr val="58585A"/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marL="0" lvl="1" indent="0">
              <a:spcAft>
                <a:spcPts val="800"/>
              </a:spcAft>
              <a:defRPr/>
            </a:pP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91734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/>
          </p:cNvSpPr>
          <p:nvPr/>
        </p:nvSpPr>
        <p:spPr bwMode="auto">
          <a:xfrm>
            <a:off x="-85725" y="457200"/>
            <a:ext cx="9305925" cy="533400"/>
          </a:xfrm>
          <a:prstGeom prst="rect">
            <a:avLst/>
          </a:prstGeom>
          <a:solidFill>
            <a:srgbClr val="01B4E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9pPr>
          </a:lstStyle>
          <a:p>
            <a:r>
              <a:rPr lang="en-US" altLang="en-US" sz="4400" dirty="0">
                <a:latin typeface="Arial Narrow" panose="020B0606020202030204" pitchFamily="34" charset="0"/>
                <a:ea typeface="MS PGothic" panose="020B0600070205080204" pitchFamily="34" charset="-128"/>
              </a:rPr>
              <a:t>	</a:t>
            </a:r>
            <a:endParaRPr lang="en-US" altLang="en-US" dirty="0"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82550" y="457200"/>
            <a:ext cx="9061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9pPr>
          </a:lstStyle>
          <a:p>
            <a:r>
              <a:rPr lang="bg-BG" altLang="en-US" sz="2800" dirty="0" smtClean="0">
                <a:solidFill>
                  <a:schemeClr val="bg1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Arial Narrow" panose="020B0606020202030204" pitchFamily="34" charset="0"/>
              </a:rPr>
              <a:t>КОМПАНИИ КОИТО ПРЕДЛАГАТ ДИСКАУНТ</a:t>
            </a:r>
            <a:endParaRPr lang="en-US" altLang="en-US" sz="2800" dirty="0">
              <a:solidFill>
                <a:schemeClr val="bg1"/>
              </a:solidFill>
              <a:latin typeface="Arial Narrow" panose="020B0606020202030204" pitchFamily="34" charset="0"/>
              <a:ea typeface="MS PGothic" panose="020B0600070205080204" pitchFamily="34" charset="-128"/>
              <a:cs typeface="Arial Narrow" panose="020B060602020203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15370" y="1295400"/>
            <a:ext cx="8776230" cy="4800600"/>
            <a:chOff x="111561" y="1914849"/>
            <a:chExt cx="8946722" cy="494002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9472" y="2933818"/>
              <a:ext cx="2253870" cy="93576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27454" y="4007914"/>
              <a:ext cx="1976753" cy="60807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52676" y="1914849"/>
              <a:ext cx="1689792" cy="91084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9339" y="1977870"/>
              <a:ext cx="876550" cy="820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40782" y="2916204"/>
              <a:ext cx="997316" cy="99731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15442" y="5089930"/>
              <a:ext cx="2119496" cy="52172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9472" y="4070099"/>
              <a:ext cx="1894593" cy="561092"/>
            </a:xfrm>
            <a:prstGeom prst="rect">
              <a:avLst/>
            </a:prstGeom>
          </p:spPr>
        </p:pic>
        <p:pic>
          <p:nvPicPr>
            <p:cNvPr id="29" name="Picture 2" descr="Image result for official amazon logo fre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824" y="1928546"/>
              <a:ext cx="1811328" cy="1168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0" descr="GOL - Linhas Aéreas Inteligentes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5380" y="3056935"/>
              <a:ext cx="1490990" cy="798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8553" y="4052128"/>
              <a:ext cx="2292481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5380" y="3810352"/>
              <a:ext cx="1891863" cy="109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37277" y="4832426"/>
              <a:ext cx="1718846" cy="1149478"/>
            </a:xfrm>
            <a:prstGeom prst="rect">
              <a:avLst/>
            </a:prstGeom>
          </p:spPr>
        </p:pic>
        <p:pic>
          <p:nvPicPr>
            <p:cNvPr id="34" name="Picture 12" descr="Image result for official logo latam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25" y="5088782"/>
              <a:ext cx="2000116" cy="656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5" name="Group 34"/>
            <p:cNvGrpSpPr/>
            <p:nvPr/>
          </p:nvGrpSpPr>
          <p:grpSpPr>
            <a:xfrm>
              <a:off x="247197" y="6037982"/>
              <a:ext cx="8811086" cy="768160"/>
              <a:chOff x="141989" y="1378246"/>
              <a:chExt cx="8684960" cy="697395"/>
            </a:xfrm>
          </p:grpSpPr>
          <p:pic>
            <p:nvPicPr>
              <p:cNvPr id="40" name="Picture 39" descr="Screen Clipping"/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1843" t="20717" r="48878" b="76533"/>
              <a:stretch/>
            </p:blipFill>
            <p:spPr>
              <a:xfrm>
                <a:off x="141989" y="1378246"/>
                <a:ext cx="6740298" cy="608290"/>
              </a:xfrm>
              <a:prstGeom prst="rect">
                <a:avLst/>
              </a:prstGeom>
            </p:spPr>
          </p:pic>
          <p:pic>
            <p:nvPicPr>
              <p:cNvPr id="41" name="Picture 40" descr="Screen Clipping"/>
              <p:cNvPicPr>
                <a:picLocks noChangeAspect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82828" t="30101" r="3473" b="65744"/>
              <a:stretch/>
            </p:blipFill>
            <p:spPr>
              <a:xfrm>
                <a:off x="6628588" y="1424791"/>
                <a:ext cx="2198361" cy="650850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561" y="6064977"/>
              <a:ext cx="2369691" cy="789897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85704" y="2128511"/>
              <a:ext cx="2460259" cy="60033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60801" y="5133581"/>
              <a:ext cx="1964677" cy="627185"/>
            </a:xfrm>
            <a:prstGeom prst="rect">
              <a:avLst/>
            </a:prstGeom>
          </p:spPr>
        </p:pic>
        <p:pic>
          <p:nvPicPr>
            <p:cNvPr id="39" name="Picture 14" descr="Image result"/>
            <p:cNvPicPr>
              <a:picLocks noChangeAspect="1" noChangeArrowheads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4787"/>
            <a:stretch/>
          </p:blipFill>
          <p:spPr bwMode="auto">
            <a:xfrm>
              <a:off x="2674729" y="3043446"/>
              <a:ext cx="2534488" cy="559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852588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9601" y="460192"/>
            <a:ext cx="8991600" cy="533400"/>
          </a:xfrm>
        </p:spPr>
        <p:txBody>
          <a:bodyPr/>
          <a:lstStyle/>
          <a:p>
            <a:r>
              <a:rPr lang="en-US" sz="2800" dirty="0"/>
              <a:t>ROTARY GLOBAL REWARDS </a:t>
            </a:r>
            <a:r>
              <a:rPr lang="bg-BG" sz="2800" dirty="0" smtClean="0"/>
              <a:t> </a:t>
            </a:r>
            <a:r>
              <a:rPr lang="bg-BG" sz="2800" dirty="0" smtClean="0"/>
              <a:t>е лесно да се използва</a:t>
            </a:r>
            <a:endParaRPr lang="en-US" sz="2800" dirty="0"/>
          </a:p>
        </p:txBody>
      </p:sp>
      <p:pic>
        <p:nvPicPr>
          <p:cNvPr id="6" name="Picture 12" descr="Tablet_android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8893" y="2234972"/>
            <a:ext cx="6047854" cy="45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457200" y="1116414"/>
            <a:ext cx="4038600" cy="5463989"/>
            <a:chOff x="-457200" y="1066800"/>
            <a:chExt cx="4057319" cy="5378611"/>
          </a:xfrm>
        </p:grpSpPr>
        <p:pic>
          <p:nvPicPr>
            <p:cNvPr id="8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7200" y="1066800"/>
              <a:ext cx="4057319" cy="537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>
              <a:off x="1681163" y="2943675"/>
              <a:ext cx="1031875" cy="174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2" name="Picture 1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343" b="5819"/>
            <a:stretch/>
          </p:blipFill>
          <p:spPr>
            <a:xfrm>
              <a:off x="439569" y="1698038"/>
              <a:ext cx="2304000" cy="366640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3078893" y="1260195"/>
            <a:ext cx="586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Georgia" panose="02040502050405020303" pitchFamily="18" charset="0"/>
              </a:rPr>
              <a:t>Rotary Global Rewards </a:t>
            </a:r>
            <a:r>
              <a:rPr lang="bg-BG" i="1" dirty="0" smtClean="0">
                <a:latin typeface="Georgia" panose="02040502050405020303" pitchFamily="18" charset="0"/>
              </a:rPr>
              <a:t>е достъпна за всички регистрирани членове на Ротари,Ротаракт и Алумни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8719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30734"/>
            <a:ext cx="8763000" cy="533400"/>
          </a:xfrm>
        </p:spPr>
        <p:txBody>
          <a:bodyPr/>
          <a:lstStyle/>
          <a:p>
            <a:r>
              <a:rPr lang="bg-BG" sz="2800" dirty="0" smtClean="0"/>
              <a:t>ОТВОРЕТЕ  Я  ОТ ВАШИЯ БРАУЗЪР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00489" y="1504252"/>
            <a:ext cx="7690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58585A"/>
                </a:solidFill>
                <a:latin typeface="Georgia" pitchFamily="18" charset="0"/>
              </a:rPr>
              <a:t> </a:t>
            </a:r>
            <a:r>
              <a:rPr lang="bg-BG" altLang="en-US" dirty="0" smtClean="0">
                <a:solidFill>
                  <a:srgbClr val="58585A"/>
                </a:solidFill>
                <a:latin typeface="Georgia" pitchFamily="18" charset="0"/>
              </a:rPr>
              <a:t>влезте в </a:t>
            </a:r>
            <a:r>
              <a:rPr lang="en-US" altLang="en-US" dirty="0" smtClean="0">
                <a:solidFill>
                  <a:srgbClr val="58585A"/>
                </a:solidFill>
                <a:latin typeface="Georgia" pitchFamily="18" charset="0"/>
                <a:hlinkClick r:id="rId4"/>
              </a:rPr>
              <a:t>rotary.org/</a:t>
            </a:r>
            <a:r>
              <a:rPr lang="en-US" altLang="en-US" dirty="0" err="1" smtClean="0">
                <a:solidFill>
                  <a:srgbClr val="58585A"/>
                </a:solidFill>
                <a:latin typeface="Georgia" pitchFamily="18" charset="0"/>
                <a:hlinkClick r:id="rId4"/>
              </a:rPr>
              <a:t>globalrewards</a:t>
            </a:r>
            <a:endParaRPr lang="en-US" altLang="en-US" dirty="0">
              <a:solidFill>
                <a:srgbClr val="58585A"/>
              </a:solidFill>
              <a:latin typeface="Georgia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37437" y="1965917"/>
            <a:ext cx="6269126" cy="3878074"/>
            <a:chOff x="0" y="1365878"/>
            <a:chExt cx="6269126" cy="3878074"/>
          </a:xfrm>
        </p:grpSpPr>
        <p:grpSp>
          <p:nvGrpSpPr>
            <p:cNvPr id="21" name="Group 20"/>
            <p:cNvGrpSpPr/>
            <p:nvPr/>
          </p:nvGrpSpPr>
          <p:grpSpPr>
            <a:xfrm>
              <a:off x="0" y="2434430"/>
              <a:ext cx="6269126" cy="2809522"/>
              <a:chOff x="0" y="2303803"/>
              <a:chExt cx="6269126" cy="2809522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0" y="2303803"/>
                <a:ext cx="6216209" cy="2809522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0" y="2303803"/>
                <a:ext cx="6269126" cy="2809522"/>
              </a:xfrm>
              <a:prstGeom prst="rect">
                <a:avLst/>
              </a:prstGeom>
              <a:noFill/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218600" y="1365878"/>
              <a:ext cx="577900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bg-BG" altLang="en-US" dirty="0" smtClean="0">
                  <a:solidFill>
                    <a:srgbClr val="58585A"/>
                  </a:solidFill>
                  <a:latin typeface="Georgia" pitchFamily="18" charset="0"/>
                </a:rPr>
                <a:t>Или търсете с </a:t>
              </a:r>
              <a:r>
                <a:rPr lang="en-US" altLang="en-US" dirty="0" smtClean="0">
                  <a:solidFill>
                    <a:srgbClr val="58585A"/>
                  </a:solidFill>
                  <a:latin typeface="Georgia" pitchFamily="18" charset="0"/>
                </a:rPr>
                <a:t> </a:t>
              </a:r>
              <a:r>
                <a:rPr lang="en-US" altLang="en-US" dirty="0">
                  <a:solidFill>
                    <a:srgbClr val="58585A"/>
                  </a:solidFill>
                  <a:latin typeface="Georgia" pitchFamily="18" charset="0"/>
                </a:rPr>
                <a:t>“Rotary Global Rewards”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412942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072494" cy="1500174"/>
          </a:xfrm>
        </p:spPr>
        <p:txBody>
          <a:bodyPr/>
          <a:lstStyle/>
          <a:p>
            <a:r>
              <a:rPr lang="bg-BG" sz="2800" dirty="0" smtClean="0"/>
              <a:t>ИЗПОЛЗВАЙ СВОЯ СМАРТФОН  ИЛИ ТАБЛЕТ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78303" y="1442378"/>
            <a:ext cx="2765876" cy="5029200"/>
            <a:chOff x="0" y="0"/>
            <a:chExt cx="3476154" cy="7123953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901" t="11150" r="357" b="22176"/>
            <a:stretch/>
          </p:blipFill>
          <p:spPr>
            <a:xfrm>
              <a:off x="233144" y="1217369"/>
              <a:ext cx="3009865" cy="466945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718" b="4132"/>
            <a:stretch/>
          </p:blipFill>
          <p:spPr>
            <a:xfrm>
              <a:off x="0" y="0"/>
              <a:ext cx="3476154" cy="7123953"/>
            </a:xfrm>
            <a:prstGeom prst="rect">
              <a:avLst/>
            </a:prstGeom>
          </p:spPr>
        </p:pic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600" y="2133600"/>
            <a:ext cx="5240162" cy="82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58585A"/>
                </a:solidFill>
                <a:latin typeface="Georgia" pitchFamily="18" charset="0"/>
              </a:rPr>
              <a:t>Download the Rotary Global Rewards app</a:t>
            </a:r>
          </a:p>
        </p:txBody>
      </p:sp>
      <p:pic>
        <p:nvPicPr>
          <p:cNvPr id="1026" name="Picture 2" descr="https://nimasensor.com/wp-content/uploads/2017/08/google_play_stor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7246" y="3326247"/>
            <a:ext cx="2587625" cy="76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104" y="3295417"/>
            <a:ext cx="2601689" cy="7967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9528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/>
          <p:cNvSpPr>
            <a:spLocks noGrp="1"/>
          </p:cNvSpPr>
          <p:nvPr>
            <p:ph type="title"/>
          </p:nvPr>
        </p:nvSpPr>
        <p:spPr bwMode="auto">
          <a:xfrm>
            <a:off x="-136525" y="457200"/>
            <a:ext cx="9386888" cy="533400"/>
          </a:xfrm>
          <a:solidFill>
            <a:srgbClr val="01B4E7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Arial Narrow" panose="020B0606020202030204" pitchFamily="34" charset="0"/>
              </a:rPr>
              <a:t>	</a:t>
            </a:r>
            <a:r>
              <a:rPr lang="bg-BG" altLang="en-US" sz="2800" dirty="0" smtClean="0">
                <a:latin typeface="Arial Narrow" panose="020B0606020202030204" pitchFamily="34" charset="0"/>
              </a:rPr>
              <a:t>КАК ДА СЕ ИЗПОЛЗВА</a:t>
            </a:r>
            <a:endParaRPr lang="en-US" altLang="en-US" sz="32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1828800"/>
            <a:ext cx="24384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5" charset="-128"/>
              </a:defRPr>
            </a:lvl9pPr>
          </a:lstStyle>
          <a:p>
            <a:pPr eaLnBrk="1" hangingPunct="1"/>
            <a:r>
              <a:rPr lang="bg-BG" altLang="en-US" sz="2800" dirty="0" smtClean="0">
                <a:solidFill>
                  <a:srgbClr val="58585A"/>
                </a:solidFill>
                <a:latin typeface="Georgia" panose="02040502050405020303" pitchFamily="18" charset="0"/>
              </a:rPr>
              <a:t>НАУЧИ КАК</a:t>
            </a:r>
            <a:r>
              <a:rPr lang="en-US" altLang="en-US" sz="2800" dirty="0" smtClean="0">
                <a:solidFill>
                  <a:srgbClr val="58585A"/>
                </a:solidFill>
                <a:latin typeface="Georgia" panose="02040502050405020303" pitchFamily="18" charset="0"/>
              </a:rPr>
              <a:t>:</a:t>
            </a:r>
            <a:endParaRPr lang="en-US" altLang="en-US" sz="2800" dirty="0">
              <a:solidFill>
                <a:srgbClr val="58585A"/>
              </a:solidFill>
              <a:latin typeface="Georgia" panose="02040502050405020303" pitchFamily="18" charset="0"/>
            </a:endParaRPr>
          </a:p>
          <a:p>
            <a:pPr eaLnBrk="1" hangingPunct="1"/>
            <a:endParaRPr lang="en-US" altLang="en-US" sz="2800" dirty="0">
              <a:solidFill>
                <a:srgbClr val="58585A"/>
              </a:solidFill>
              <a:latin typeface="Georgia" panose="02040502050405020303" pitchFamily="18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bg-BG" altLang="en-US" sz="2800" dirty="0" smtClean="0">
                <a:solidFill>
                  <a:srgbClr val="58585A"/>
                </a:solidFill>
                <a:latin typeface="Georgia" panose="02040502050405020303" pitchFamily="18" charset="0"/>
              </a:rPr>
              <a:t>Да търсиш оферти</a:t>
            </a:r>
            <a:endParaRPr lang="en-US" altLang="en-US" sz="2800" dirty="0">
              <a:solidFill>
                <a:srgbClr val="58585A"/>
              </a:solidFill>
              <a:latin typeface="Georgia" panose="02040502050405020303" pitchFamily="18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sz="2800" dirty="0">
              <a:solidFill>
                <a:srgbClr val="58585A"/>
              </a:solidFill>
              <a:latin typeface="Georgia" panose="02040502050405020303" pitchFamily="18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bg-BG" altLang="en-US" sz="2800" dirty="0" smtClean="0">
                <a:solidFill>
                  <a:srgbClr val="58585A"/>
                </a:solidFill>
                <a:latin typeface="Georgia" panose="02040502050405020303" pitchFamily="18" charset="0"/>
              </a:rPr>
              <a:t>Да сложиш своя оферта</a:t>
            </a:r>
            <a:endParaRPr lang="en-US" altLang="en-US" sz="2800" dirty="0">
              <a:solidFill>
                <a:srgbClr val="58585A"/>
              </a:solidFill>
              <a:latin typeface="Georgia" panose="02040502050405020303" pitchFamily="18" charset="0"/>
            </a:endParaRPr>
          </a:p>
          <a:p>
            <a:pPr eaLnBrk="1" hangingPunct="1"/>
            <a:endParaRPr lang="en-US" altLang="en-US" dirty="0">
              <a:solidFill>
                <a:srgbClr val="58585A"/>
              </a:solidFill>
              <a:latin typeface="Georgia" panose="02040502050405020303" pitchFamily="18" charset="0"/>
            </a:endParaRPr>
          </a:p>
          <a:p>
            <a:pPr eaLnBrk="1" hangingPunct="1">
              <a:buFont typeface="Calibri" panose="020F0502020204030204" pitchFamily="34" charset="0"/>
              <a:buAutoNum type="arabicPeriod"/>
            </a:pPr>
            <a:endParaRPr lang="en-US" altLang="en-US" dirty="0">
              <a:solidFill>
                <a:srgbClr val="58585A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835" r="4735"/>
          <a:stretch/>
        </p:blipFill>
        <p:spPr>
          <a:xfrm>
            <a:off x="3048000" y="1295400"/>
            <a:ext cx="5943601" cy="4648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5121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 dirty="0" smtClean="0"/>
              <a:t>КАК ДА СЕ НАМЕРЯТ НАЦИОНАЛНИ ОФЕРТИ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371600"/>
            <a:ext cx="8717104" cy="359511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9658" y="2209800"/>
            <a:ext cx="1981200" cy="2667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710852" y="1664413"/>
            <a:ext cx="1600200" cy="5334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905000" y="4495800"/>
            <a:ext cx="1066800" cy="1219200"/>
          </a:xfrm>
          <a:prstGeom prst="straightConnector1">
            <a:avLst/>
          </a:prstGeom>
          <a:ln>
            <a:solidFill>
              <a:srgbClr val="00999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029200" y="2209800"/>
            <a:ext cx="1524000" cy="312420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400800" y="2057400"/>
            <a:ext cx="533400" cy="2286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030858" y="5715000"/>
            <a:ext cx="2541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u="sng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вариант</a:t>
            </a:r>
            <a:r>
              <a:rPr lang="en-US" sz="2000" b="1" u="sng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u="sng" dirty="0">
                <a:solidFill>
                  <a:schemeClr val="accent3"/>
                </a:solidFill>
                <a:latin typeface="Arial Narrow" panose="020B0606020202030204" pitchFamily="34" charset="0"/>
              </a:rPr>
              <a:t>1: </a:t>
            </a:r>
          </a:p>
          <a:p>
            <a:pPr algn="ctr"/>
            <a:r>
              <a:rPr lang="bg-BG" sz="2000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оферта по категории</a:t>
            </a:r>
            <a:endParaRPr lang="en-US" sz="2000" dirty="0">
              <a:solidFill>
                <a:schemeClr val="accent3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67400" y="5308937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u="sng" dirty="0" smtClean="0">
                <a:solidFill>
                  <a:schemeClr val="accent5"/>
                </a:solidFill>
                <a:latin typeface="Arial Narrow" panose="020B0606020202030204" pitchFamily="34" charset="0"/>
              </a:rPr>
              <a:t>вариант</a:t>
            </a:r>
            <a:r>
              <a:rPr lang="en-US" sz="2000" b="1" u="sng" dirty="0" smtClean="0">
                <a:solidFill>
                  <a:schemeClr val="accent5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u="sng" dirty="0">
                <a:solidFill>
                  <a:schemeClr val="accent5"/>
                </a:solidFill>
                <a:latin typeface="Arial Narrow" panose="020B0606020202030204" pitchFamily="34" charset="0"/>
              </a:rPr>
              <a:t>2: </a:t>
            </a:r>
            <a:r>
              <a:rPr lang="bg-BG" sz="2000" b="1" u="sng" dirty="0" smtClean="0">
                <a:solidFill>
                  <a:schemeClr val="accent5"/>
                </a:solidFill>
                <a:latin typeface="Arial Narrow" panose="020B0606020202030204" pitchFamily="34" charset="0"/>
              </a:rPr>
              <a:t> </a:t>
            </a:r>
            <a:r>
              <a:rPr lang="bg-BG" sz="2000" b="1" u="sng" dirty="0" smtClean="0">
                <a:solidFill>
                  <a:schemeClr val="accent5"/>
                </a:solidFill>
                <a:latin typeface="Arial Narrow" panose="020B0606020202030204" pitchFamily="34" charset="0"/>
              </a:rPr>
              <a:t>търсене на спецефични оферти</a:t>
            </a:r>
            <a:endParaRPr lang="en-US" sz="20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6831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4" grpId="0" animBg="1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375575"/>
            <a:ext cx="8885810" cy="358972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 dirty="0" smtClean="0"/>
              <a:t>КАК ДА СЕ НАМЕРЯТ МЕСТНИ ОФЕРТИ ОТ РОТАРИАНЦИ</a:t>
            </a:r>
            <a:endParaRPr lang="en-US" sz="2800" dirty="0"/>
          </a:p>
        </p:txBody>
      </p:sp>
      <p:sp>
        <p:nvSpPr>
          <p:cNvPr id="12" name="Oval 11"/>
          <p:cNvSpPr/>
          <p:nvPr/>
        </p:nvSpPr>
        <p:spPr>
          <a:xfrm>
            <a:off x="0" y="2667001"/>
            <a:ext cx="2056638" cy="18288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795205" y="1638300"/>
            <a:ext cx="1600200" cy="5334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524000" y="4351445"/>
            <a:ext cx="532638" cy="1109084"/>
          </a:xfrm>
          <a:prstGeom prst="straightConnector1">
            <a:avLst/>
          </a:prstGeom>
          <a:ln>
            <a:solidFill>
              <a:srgbClr val="00999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029200" y="2209800"/>
            <a:ext cx="1524000" cy="312420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905000" y="2095500"/>
            <a:ext cx="843149" cy="1905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505926" y="5535130"/>
            <a:ext cx="2227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u="sng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ВАРИАНТ</a:t>
            </a:r>
            <a:r>
              <a:rPr lang="en-US" sz="2000" b="1" u="sng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u="sng" dirty="0">
                <a:solidFill>
                  <a:schemeClr val="accent3"/>
                </a:solidFill>
                <a:latin typeface="Arial Narrow" panose="020B0606020202030204" pitchFamily="34" charset="0"/>
              </a:rPr>
              <a:t>1: </a:t>
            </a:r>
          </a:p>
          <a:p>
            <a:pPr algn="ctr"/>
            <a:r>
              <a:rPr lang="bg-BG" sz="2000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Намиране по категория</a:t>
            </a:r>
            <a:endParaRPr lang="en-US" sz="2000" dirty="0">
              <a:solidFill>
                <a:schemeClr val="accent3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38290" y="5291694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u="sng" dirty="0" smtClean="0">
                <a:solidFill>
                  <a:schemeClr val="accent5"/>
                </a:solidFill>
                <a:latin typeface="Arial Narrow" panose="020B0606020202030204" pitchFamily="34" charset="0"/>
              </a:rPr>
              <a:t>ВАРИАНТ</a:t>
            </a:r>
            <a:r>
              <a:rPr lang="en-US" sz="2000" b="1" u="sng" dirty="0" smtClean="0">
                <a:solidFill>
                  <a:schemeClr val="accent5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u="sng" dirty="0">
                <a:solidFill>
                  <a:schemeClr val="accent5"/>
                </a:solidFill>
                <a:latin typeface="Arial Narrow" panose="020B0606020202030204" pitchFamily="34" charset="0"/>
              </a:rPr>
              <a:t>2: </a:t>
            </a:r>
            <a:r>
              <a:rPr lang="bg-BG" sz="2000" b="1" u="sng" dirty="0" smtClean="0">
                <a:solidFill>
                  <a:schemeClr val="accent5"/>
                </a:solidFill>
                <a:latin typeface="Arial Narrow" panose="020B0606020202030204" pitchFamily="34" charset="0"/>
              </a:rPr>
              <a:t>спецефична оферта</a:t>
            </a:r>
            <a:endParaRPr lang="en-US" sz="20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" y="2362200"/>
            <a:ext cx="1676400" cy="3048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776146" y="2675045"/>
            <a:ext cx="1168350" cy="753955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77415" y="3107646"/>
            <a:ext cx="17310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u="sng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ВАРИАНТ</a:t>
            </a:r>
            <a:r>
              <a:rPr lang="en-US" sz="2000" b="1" u="sng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u="sng" dirty="0">
                <a:solidFill>
                  <a:schemeClr val="accent4"/>
                </a:solidFill>
                <a:latin typeface="Arial Narrow" panose="020B0606020202030204" pitchFamily="34" charset="0"/>
              </a:rPr>
              <a:t>3: </a:t>
            </a:r>
          </a:p>
          <a:p>
            <a:pPr algn="ctr"/>
            <a:r>
              <a:rPr lang="bg-BG" sz="2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намиране оферта по  местонахождение</a:t>
            </a:r>
            <a:endParaRPr lang="en-US" sz="2000" dirty="0">
              <a:solidFill>
                <a:schemeClr val="accent4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0595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4" grpId="0" animBg="1"/>
      <p:bldP spid="25" grpId="0"/>
      <p:bldP spid="26" grpId="0"/>
      <p:bldP spid="4" grpId="0" animBg="1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3"/>
  <p:tag name="ARTICULATE_DESIGN_ID_CUSTOM DESIGN" val="95s93AX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TRF-CommunicationsPPT_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TRF-CommunicationsPPT_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TRF-CommunicationsPPT_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TRF-CommunicationsPPT_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8D2A813084946A095FA90F20C8564" ma:contentTypeVersion="0" ma:contentTypeDescription="Create a new document." ma:contentTypeScope="" ma:versionID="7f04d2794ce70bb5b152725d1eb2a40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BBC439-0D6E-4E2B-99DA-51E28D6159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735D7F-06EB-4BA1-BFF2-F70C85F8FB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67675588-27E8-4DC2-A6F3-CD942007201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21830</TotalTime>
  <Words>765</Words>
  <Application>Microsoft Office PowerPoint</Application>
  <PresentationFormat>On-screen Show (4:3)</PresentationFormat>
  <Paragraphs>118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Communications_white</vt:lpstr>
      <vt:lpstr>Custom Design</vt:lpstr>
      <vt:lpstr>2_Custom Design</vt:lpstr>
      <vt:lpstr>3_Custom Design</vt:lpstr>
      <vt:lpstr>1_TRF-CommunicationsPPT_Dark</vt:lpstr>
      <vt:lpstr>2_TRF-CommunicationsPPT_Dark</vt:lpstr>
      <vt:lpstr>3_TRF-CommunicationsPPT_Dark</vt:lpstr>
      <vt:lpstr>4_TRF-CommunicationsPPT_Dark</vt:lpstr>
      <vt:lpstr>Slide 1</vt:lpstr>
      <vt:lpstr>Slide 2</vt:lpstr>
      <vt:lpstr>Slide 3</vt:lpstr>
      <vt:lpstr>ROTARY GLOBAL REWARDS  е лесно да се използва</vt:lpstr>
      <vt:lpstr>ОТВОРЕТЕ  Я  ОТ ВАШИЯ БРАУЗЪР </vt:lpstr>
      <vt:lpstr>ИЗПОЛЗВАЙ СВОЯ СМАРТФОН  ИЛИ ТАБЛЕТ</vt:lpstr>
      <vt:lpstr> КАК ДА СЕ ИЗПОЛЗВА</vt:lpstr>
      <vt:lpstr>КАК ДА СЕ НАМЕРЯТ НАЦИОНАЛНИ ОФЕРТИ</vt:lpstr>
      <vt:lpstr>КАК ДА СЕ НАМЕРЯТ МЕСТНИ ОФЕРТИ ОТ РОТАРИАНЦИ</vt:lpstr>
      <vt:lpstr>КАК ДА ОБЯВИТЕ  ВАША ОФЕРТА</vt:lpstr>
      <vt:lpstr>КАК ДА СЕ СЪЗДАДЕ ОФЕРТА</vt:lpstr>
      <vt:lpstr>Slide 12</vt:lpstr>
      <vt:lpstr>Slide 13</vt:lpstr>
    </vt:vector>
  </TitlesOfParts>
  <Company>Rotary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Gramatikov</cp:lastModifiedBy>
  <cp:revision>890</cp:revision>
  <cp:lastPrinted>2017-02-28T19:40:44Z</cp:lastPrinted>
  <dcterms:created xsi:type="dcterms:W3CDTF">2010-04-16T20:11:30Z</dcterms:created>
  <dcterms:modified xsi:type="dcterms:W3CDTF">2019-01-10T23:51:39Z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Bob Kiolbassa</vt:lpwstr>
  </property>
  <property fmtid="{D5CDD505-2E9C-101B-9397-08002B2CF9AE}" pid="3" name="WhenToUse">
    <vt:lpwstr>Powerpoint template using the new brand guidelines. This presentation has a cloud gray background on the cover and white background on other slides.</vt:lpwstr>
  </property>
  <property fmtid="{D5CDD505-2E9C-101B-9397-08002B2CF9AE}" pid="4" name="Description0">
    <vt:lpwstr>Powerpoint template using the new brand guidelines. This presentation has a cloud gray background on the cover and white background on other slides.</vt:lpwstr>
  </property>
  <property fmtid="{D5CDD505-2E9C-101B-9397-08002B2CF9AE}" pid="5" name="Status">
    <vt:lpwstr>In Review</vt:lpwstr>
  </property>
  <property fmtid="{D5CDD505-2E9C-101B-9397-08002B2CF9AE}" pid="6" name="ContentTypeId">
    <vt:lpwstr>0x010100C6D8D2A813084946A095FA90F20C8564</vt:lpwstr>
  </property>
  <property fmtid="{D5CDD505-2E9C-101B-9397-08002B2CF9AE}" pid="7" name="ArticulateGUID">
    <vt:lpwstr>31D311A1-3EE0-4970-BA8E-F58268072F90</vt:lpwstr>
  </property>
  <property fmtid="{D5CDD505-2E9C-101B-9397-08002B2CF9AE}" pid="8" name="ArticulatePath">
    <vt:lpwstr>RGR Promotion 1819 ceout</vt:lpwstr>
  </property>
</Properties>
</file>