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6" r:id="rId2"/>
    <p:sldMasterId id="2147483708" r:id="rId3"/>
  </p:sldMasterIdLst>
  <p:notesMasterIdLst>
    <p:notesMasterId r:id="rId17"/>
  </p:notesMasterIdLst>
  <p:sldIdLst>
    <p:sldId id="282" r:id="rId4"/>
    <p:sldId id="269" r:id="rId5"/>
    <p:sldId id="267" r:id="rId6"/>
    <p:sldId id="272" r:id="rId7"/>
    <p:sldId id="276" r:id="rId8"/>
    <p:sldId id="277" r:id="rId9"/>
    <p:sldId id="278" r:id="rId10"/>
    <p:sldId id="279" r:id="rId11"/>
    <p:sldId id="275" r:id="rId12"/>
    <p:sldId id="280" r:id="rId13"/>
    <p:sldId id="281" r:id="rId14"/>
    <p:sldId id="283" r:id="rId15"/>
    <p:sldId id="270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cho, David Vincent" initials="BDV" lastIdx="2" clrIdx="0">
    <p:extLst/>
  </p:cmAuthor>
  <p:cmAuthor id="2" name="Heather Antti" initials="HJA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A"/>
    <a:srgbClr val="585858"/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561"/>
    <p:restoredTop sz="94586"/>
  </p:normalViewPr>
  <p:slideViewPr>
    <p:cSldViewPr snapToGrid="0" snapToObjects="1">
      <p:cViewPr>
        <p:scale>
          <a:sx n="70" d="100"/>
          <a:sy n="70" d="100"/>
        </p:scale>
        <p:origin x="232" y="7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notesMaster" Target="notesMasters/notesMaster1.xml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25695-A450-5F4F-B509-76EE004A5FF5}" type="datetimeFigureOut">
              <a:rPr lang="bg-BG" smtClean="0"/>
              <a:t>28.05.18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C181F-52C6-6A42-9BE3-84C065416EA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70033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52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Relationship Id="rId3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6" descr="RotaryMoE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596900"/>
            <a:ext cx="3679825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taryMBS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287463"/>
          </a:xfrm>
          <a:prstGeom prst="rect">
            <a:avLst/>
          </a:prstGeom>
          <a:solidFill>
            <a:srgbClr val="005DAA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RotaryMBS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2pPr>
      <a:lvl3pPr marL="9144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3pPr>
      <a:lvl4pPr marL="1371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4pPr>
      <a:lvl5pPr marL="18288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eao@rotary.org" TargetMode="External"/><Relationship Id="rId4" Type="http://schemas.openxmlformats.org/officeDocument/2006/relationships/hyperlink" Target="mailto:aj.angelov@gmail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bit.ly/2GLy660" TargetMode="Externa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2177479" y="2207944"/>
            <a:ext cx="4808537" cy="388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1200"/>
              </a:spcAft>
            </a:pPr>
            <a:r>
              <a:rPr lang="bg-BG" sz="4200" dirty="0" smtClean="0">
                <a:solidFill>
                  <a:srgbClr val="585858"/>
                </a:solidFill>
                <a:latin typeface="Georgia" pitchFamily="18" charset="0"/>
              </a:rPr>
              <a:t>Как да направим дарение през сайта на Ротари Интернешънъл?</a:t>
            </a:r>
            <a:endParaRPr lang="is-IS" sz="4200" dirty="0">
              <a:solidFill>
                <a:srgbClr val="585858"/>
              </a:solidFill>
              <a:latin typeface="Georgia" pitchFamily="18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is-IS" sz="4200" dirty="0">
              <a:solidFill>
                <a:srgbClr val="585858"/>
              </a:solidFill>
              <a:latin typeface="Georgia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bg-BG" sz="3600" b="1" dirty="0">
                <a:solidFill>
                  <a:schemeClr val="bg1"/>
                </a:solidFill>
                <a:latin typeface="Arial Narrow Bold" pitchFamily="-84" charset="0"/>
              </a:rPr>
              <a:t>Нашите проекти и нашите дарения са израз на нашите ценности</a:t>
            </a:r>
            <a:endParaRPr lang="en-US" sz="3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1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22" y="1408404"/>
            <a:ext cx="7483881" cy="4586664"/>
          </a:xfrm>
          <a:prstGeom prst="rect">
            <a:avLst/>
          </a:prstGeom>
        </p:spPr>
      </p:pic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bg-BG" sz="3600" b="1" dirty="0" smtClean="0">
                <a:solidFill>
                  <a:schemeClr val="bg1"/>
                </a:solidFill>
                <a:latin typeface="Arial Narrow Bold" pitchFamily="-84" charset="0"/>
              </a:rPr>
              <a:t>Практически съвети</a:t>
            </a:r>
            <a:endParaRPr lang="en-US" sz="3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82862" y="2029968"/>
            <a:ext cx="5776305" cy="3472954"/>
            <a:chOff x="8247888" y="1175964"/>
            <a:chExt cx="1044612" cy="652836"/>
          </a:xfrm>
        </p:grpSpPr>
        <p:sp>
          <p:nvSpPr>
            <p:cNvPr id="6" name="Oval 5"/>
            <p:cNvSpPr/>
            <p:nvPr/>
          </p:nvSpPr>
          <p:spPr>
            <a:xfrm>
              <a:off x="8247888" y="1175964"/>
              <a:ext cx="902399" cy="6528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9150287" y="1175964"/>
              <a:ext cx="142213" cy="7906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783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040" y="1386877"/>
            <a:ext cx="6254496" cy="3749380"/>
          </a:xfrm>
          <a:prstGeom prst="rect">
            <a:avLst/>
          </a:prstGeom>
        </p:spPr>
      </p:pic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bg-BG" sz="3600" b="1" dirty="0" smtClean="0">
                <a:solidFill>
                  <a:schemeClr val="bg1"/>
                </a:solidFill>
                <a:latin typeface="Arial Narrow Bold" pitchFamily="-84" charset="0"/>
              </a:rPr>
              <a:t>Практически съвети</a:t>
            </a:r>
            <a:endParaRPr lang="en-US" sz="3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8313" y="5136257"/>
            <a:ext cx="5145786" cy="149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9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13" y="1544742"/>
            <a:ext cx="7346324" cy="2222791"/>
          </a:xfrm>
          <a:prstGeom prst="rect">
            <a:avLst/>
          </a:prstGeom>
        </p:spPr>
      </p:pic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bg-BG" sz="3600" b="1" dirty="0" smtClean="0">
                <a:solidFill>
                  <a:schemeClr val="bg1"/>
                </a:solidFill>
                <a:latin typeface="Arial Narrow Bold" pitchFamily="-84" charset="0"/>
              </a:rPr>
              <a:t>Практически съвети</a:t>
            </a:r>
            <a:endParaRPr lang="en-US" sz="3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83572" y="1353311"/>
            <a:ext cx="4755066" cy="1599335"/>
            <a:chOff x="8247888" y="1175964"/>
            <a:chExt cx="1044612" cy="652836"/>
          </a:xfrm>
        </p:grpSpPr>
        <p:sp>
          <p:nvSpPr>
            <p:cNvPr id="5" name="Oval 4"/>
            <p:cNvSpPr/>
            <p:nvPr/>
          </p:nvSpPr>
          <p:spPr>
            <a:xfrm>
              <a:off x="8247888" y="1298448"/>
              <a:ext cx="705612" cy="5303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9006364" y="1175964"/>
              <a:ext cx="286136" cy="24852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66928" y="3598062"/>
            <a:ext cx="8368602" cy="311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bg-BG" sz="2800" dirty="0" smtClean="0">
                <a:solidFill>
                  <a:srgbClr val="585858"/>
                </a:solidFill>
                <a:latin typeface="Georgia" pitchFamily="18" charset="0"/>
              </a:rPr>
              <a:t>Когато </a:t>
            </a:r>
            <a:r>
              <a:rPr lang="bg-BG" sz="2800" dirty="0" smtClean="0">
                <a:solidFill>
                  <a:srgbClr val="585858"/>
                </a:solidFill>
                <a:latin typeface="Georgia" pitchFamily="18" charset="0"/>
              </a:rPr>
              <a:t>натис</a:t>
            </a:r>
            <a:r>
              <a:rPr lang="bg-BG" sz="2800" dirty="0" smtClean="0">
                <a:solidFill>
                  <a:srgbClr val="585858"/>
                </a:solidFill>
                <a:latin typeface="Georgia" pitchFamily="18" charset="0"/>
              </a:rPr>
              <a:t>нете</a:t>
            </a:r>
            <a:r>
              <a:rPr lang="bg-BG" sz="2800" dirty="0" smtClean="0">
                <a:solidFill>
                  <a:srgbClr val="585858"/>
                </a:solidFill>
                <a:latin typeface="Georgia" pitchFamily="18" charset="0"/>
              </a:rPr>
              <a:t> </a:t>
            </a:r>
            <a:r>
              <a:rPr lang="bg-BG" sz="2800" dirty="0" smtClean="0">
                <a:solidFill>
                  <a:srgbClr val="585858"/>
                </a:solidFill>
                <a:latin typeface="Georgia" pitchFamily="18" charset="0"/>
              </a:rPr>
              <a:t>бутона </a:t>
            </a:r>
            <a:r>
              <a:rPr lang="bg-BG" sz="2800" dirty="0" smtClean="0">
                <a:solidFill>
                  <a:srgbClr val="585858"/>
                </a:solidFill>
                <a:latin typeface="Georgia" pitchFamily="18" charset="0"/>
              </a:rPr>
              <a:t>“Потвърди” излиза екран, на който </a:t>
            </a:r>
            <a:r>
              <a:rPr lang="bg-BG" sz="2800" dirty="0" smtClean="0">
                <a:solidFill>
                  <a:srgbClr val="585858"/>
                </a:solidFill>
                <a:latin typeface="Georgia" pitchFamily="18" charset="0"/>
              </a:rPr>
              <a:t>правите </a:t>
            </a:r>
            <a:r>
              <a:rPr lang="bg-BG" sz="2800" dirty="0" err="1" smtClean="0">
                <a:solidFill>
                  <a:srgbClr val="585858"/>
                </a:solidFill>
                <a:latin typeface="Georgia" pitchFamily="18" charset="0"/>
              </a:rPr>
              <a:t>принт-скрийн</a:t>
            </a:r>
            <a:r>
              <a:rPr lang="bg-BG" sz="2800" dirty="0" smtClean="0">
                <a:solidFill>
                  <a:srgbClr val="585858"/>
                </a:solidFill>
                <a:latin typeface="Georgia" pitchFamily="18" charset="0"/>
              </a:rPr>
              <a:t> </a:t>
            </a:r>
            <a:r>
              <a:rPr lang="bg-BG" sz="2800" dirty="0" smtClean="0">
                <a:solidFill>
                  <a:srgbClr val="585858"/>
                </a:solidFill>
                <a:latin typeface="Georgia" pitchFamily="18" charset="0"/>
              </a:rPr>
              <a:t>с </a:t>
            </a:r>
            <a:r>
              <a:rPr lang="bg-BG" sz="2800" dirty="0" smtClean="0">
                <a:solidFill>
                  <a:srgbClr val="585858"/>
                </a:solidFill>
                <a:latin typeface="Georgia" pitchFamily="18" charset="0"/>
              </a:rPr>
              <a:t>потвърждението.</a:t>
            </a:r>
            <a:endParaRPr lang="bg-BG" sz="2800" dirty="0" smtClean="0">
              <a:solidFill>
                <a:srgbClr val="585858"/>
              </a:solidFill>
              <a:latin typeface="Georgia" pitchFamily="18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bg-BG" sz="2800" dirty="0" smtClean="0">
                <a:solidFill>
                  <a:srgbClr val="585858"/>
                </a:solidFill>
                <a:latin typeface="Georgia" pitchFamily="18" charset="0"/>
              </a:rPr>
              <a:t>Попълвате форма 123_</a:t>
            </a:r>
            <a:r>
              <a:rPr lang="en-US" sz="2800" dirty="0" err="1" smtClean="0">
                <a:solidFill>
                  <a:srgbClr val="585858"/>
                </a:solidFill>
                <a:latin typeface="Georgia" pitchFamily="18" charset="0"/>
              </a:rPr>
              <a:t>en</a:t>
            </a:r>
            <a:r>
              <a:rPr lang="bg-BG" sz="2800" dirty="0" smtClean="0">
                <a:solidFill>
                  <a:srgbClr val="585858"/>
                </a:solidFill>
                <a:latin typeface="Georgia" pitchFamily="18" charset="0"/>
              </a:rPr>
              <a:t> и я изпращате до </a:t>
            </a:r>
            <a:r>
              <a:rPr lang="en-US" sz="2800" dirty="0" smtClean="0">
                <a:solidFill>
                  <a:srgbClr val="585858"/>
                </a:solidFill>
                <a:latin typeface="Georgia" pitchFamily="18" charset="0"/>
              </a:rPr>
              <a:t>							</a:t>
            </a:r>
            <a:r>
              <a:rPr lang="en-US" sz="2800" dirty="0" smtClean="0">
                <a:solidFill>
                  <a:srgbClr val="585858"/>
                </a:solidFill>
                <a:latin typeface="Georgia" pitchFamily="18" charset="0"/>
                <a:hlinkClick r:id="rId3"/>
              </a:rPr>
              <a:t>eao@rotary.org</a:t>
            </a:r>
            <a:r>
              <a:rPr lang="en-US" sz="2800" dirty="0" smtClean="0">
                <a:solidFill>
                  <a:srgbClr val="585858"/>
                </a:solidFill>
                <a:latin typeface="Georgia" pitchFamily="18" charset="0"/>
              </a:rPr>
              <a:t> </a:t>
            </a:r>
            <a:r>
              <a:rPr lang="bg-BG" sz="2800" dirty="0" smtClean="0">
                <a:solidFill>
                  <a:srgbClr val="585858"/>
                </a:solidFill>
                <a:latin typeface="Georgia" pitchFamily="18" charset="0"/>
              </a:rPr>
              <a:t>с копие до </a:t>
            </a:r>
            <a:r>
              <a:rPr lang="en-US" sz="2800" dirty="0" smtClean="0">
                <a:solidFill>
                  <a:srgbClr val="585858"/>
                </a:solidFill>
                <a:latin typeface="Georgia" pitchFamily="18" charset="0"/>
              </a:rPr>
              <a:t>								</a:t>
            </a:r>
            <a:r>
              <a:rPr lang="en-US" sz="2800" dirty="0" smtClean="0">
                <a:solidFill>
                  <a:srgbClr val="585858"/>
                </a:solidFill>
                <a:latin typeface="Georgia" pitchFamily="18" charset="0"/>
                <a:hlinkClick r:id="rId4"/>
              </a:rPr>
              <a:t>aj.angelov@gmail.com</a:t>
            </a:r>
            <a:r>
              <a:rPr lang="en-US" sz="2800" dirty="0" smtClean="0">
                <a:solidFill>
                  <a:srgbClr val="585858"/>
                </a:solidFill>
                <a:latin typeface="Georgia" pitchFamily="18" charset="0"/>
              </a:rPr>
              <a:t>.</a:t>
            </a:r>
            <a:endParaRPr lang="bg-BG" sz="2800" dirty="0" smtClean="0">
              <a:solidFill>
                <a:srgbClr val="585858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04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bg-BG" sz="3600" b="1" dirty="0" smtClean="0">
                <a:solidFill>
                  <a:schemeClr val="bg1"/>
                </a:solidFill>
                <a:latin typeface="Arial Narrow Bold" pitchFamily="-84" charset="0"/>
              </a:rPr>
              <a:t>Въпроси?</a:t>
            </a:r>
            <a:endParaRPr lang="en-US" sz="3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1435164"/>
            <a:ext cx="56388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endParaRPr lang="bg-BG" altLang="en-US" sz="2800" dirty="0" smtClean="0">
              <a:solidFill>
                <a:srgbClr val="585858"/>
              </a:solidFill>
              <a:latin typeface="Georgia" pitchFamily="18" charset="0"/>
            </a:endParaRPr>
          </a:p>
          <a:p>
            <a:pPr>
              <a:buFont typeface="Arial" charset="0"/>
              <a:buNone/>
            </a:pPr>
            <a:r>
              <a:rPr lang="bg-BG" altLang="en-US" sz="2800" dirty="0" smtClean="0">
                <a:solidFill>
                  <a:srgbClr val="585858"/>
                </a:solidFill>
                <a:latin typeface="Georgia" pitchFamily="18" charset="0"/>
              </a:rPr>
              <a:t>За </a:t>
            </a:r>
            <a:r>
              <a:rPr lang="bg-BG" altLang="en-US" sz="2800" dirty="0">
                <a:solidFill>
                  <a:srgbClr val="585858"/>
                </a:solidFill>
                <a:latin typeface="Georgia" pitchFamily="18" charset="0"/>
              </a:rPr>
              <a:t>още въпроси:</a:t>
            </a:r>
            <a:endParaRPr lang="en-US" altLang="en-US" sz="2800" dirty="0">
              <a:solidFill>
                <a:srgbClr val="585858"/>
              </a:solidFill>
              <a:latin typeface="Georgia" pitchFamily="18" charset="0"/>
            </a:endParaRPr>
          </a:p>
          <a:p>
            <a:pPr>
              <a:buFont typeface="Arial" pitchFamily="34" charset="0"/>
              <a:buNone/>
            </a:pPr>
            <a:r>
              <a:rPr lang="en-US" altLang="en-US" sz="2800" dirty="0">
                <a:solidFill>
                  <a:srgbClr val="585858"/>
                </a:solidFill>
                <a:latin typeface="Georgia" pitchFamily="18" charset="0"/>
                <a:hlinkClick r:id="rId2"/>
              </a:rPr>
              <a:t>http://</a:t>
            </a:r>
            <a:r>
              <a:rPr lang="en-US" altLang="en-US" sz="2800" dirty="0" smtClean="0">
                <a:solidFill>
                  <a:srgbClr val="585858"/>
                </a:solidFill>
                <a:latin typeface="Georgia" pitchFamily="18" charset="0"/>
                <a:hlinkClick r:id="rId2"/>
              </a:rPr>
              <a:t>bit.ly/2GLy660</a:t>
            </a:r>
            <a:r>
              <a:rPr lang="en-US" altLang="en-US" sz="2800" dirty="0" smtClean="0">
                <a:solidFill>
                  <a:srgbClr val="585858"/>
                </a:solidFill>
                <a:latin typeface="Georgia" pitchFamily="18" charset="0"/>
              </a:rPr>
              <a:t> </a:t>
            </a:r>
            <a:endParaRPr lang="bg-BG" altLang="en-US" sz="2800" dirty="0">
              <a:solidFill>
                <a:srgbClr val="585858"/>
              </a:solidFill>
              <a:latin typeface="Georgia" pitchFamily="18" charset="0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5864" y="1712976"/>
            <a:ext cx="3297936" cy="329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3400" y="3841750"/>
            <a:ext cx="487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bg-BG" altLang="en-US" sz="2800" b="1" dirty="0">
                <a:solidFill>
                  <a:srgbClr val="585858"/>
                </a:solidFill>
                <a:latin typeface="Georgia" pitchFamily="18" charset="0"/>
                <a:ea typeface="MS PGothic" pitchFamily="34" charset="-128"/>
              </a:rPr>
              <a:t>Алекс Ангелов, </a:t>
            </a:r>
            <a:r>
              <a:rPr lang="en-US" altLang="en-US" sz="2800" b="1" dirty="0">
                <a:solidFill>
                  <a:srgbClr val="585858"/>
                </a:solidFill>
                <a:latin typeface="Georgia" pitchFamily="18" charset="0"/>
                <a:ea typeface="MS PGothic" pitchFamily="34" charset="-128"/>
              </a:rPr>
              <a:t>PHF</a:t>
            </a:r>
            <a:r>
              <a:rPr lang="bg-BG" altLang="en-US" sz="2800" b="1" dirty="0">
                <a:solidFill>
                  <a:srgbClr val="585858"/>
                </a:solidFill>
                <a:latin typeface="Georgia" pitchFamily="18" charset="0"/>
                <a:ea typeface="MS PGothic" pitchFamily="34" charset="-128"/>
              </a:rPr>
              <a:t/>
            </a:r>
            <a:br>
              <a:rPr lang="bg-BG" altLang="en-US" sz="2800" b="1" dirty="0">
                <a:solidFill>
                  <a:srgbClr val="585858"/>
                </a:solidFill>
                <a:latin typeface="Georgia" pitchFamily="18" charset="0"/>
                <a:ea typeface="MS PGothic" pitchFamily="34" charset="-128"/>
              </a:rPr>
            </a:br>
            <a:r>
              <a:rPr lang="bg-BG" altLang="en-US" sz="2800" b="1" dirty="0">
                <a:solidFill>
                  <a:srgbClr val="585858"/>
                </a:solidFill>
                <a:latin typeface="Georgia" pitchFamily="18" charset="0"/>
                <a:ea typeface="MS PGothic" pitchFamily="34" charset="-128"/>
              </a:rPr>
              <a:t>РК София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bg-BG" altLang="en-US" sz="2800" b="1" dirty="0">
                <a:solidFill>
                  <a:srgbClr val="585858"/>
                </a:solidFill>
                <a:latin typeface="Georgia" pitchFamily="18" charset="0"/>
                <a:ea typeface="MS PGothic" pitchFamily="34" charset="-128"/>
              </a:rPr>
              <a:t>+359 885 534 410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2800" b="1" dirty="0" err="1">
                <a:solidFill>
                  <a:srgbClr val="585858"/>
                </a:solidFill>
                <a:latin typeface="Georgia" pitchFamily="18" charset="0"/>
                <a:ea typeface="MS PGothic" pitchFamily="34" charset="-128"/>
              </a:rPr>
              <a:t>aj.angelov</a:t>
            </a:r>
            <a:r>
              <a:rPr lang="en-US" altLang="en-US" sz="2800" b="1" dirty="0">
                <a:solidFill>
                  <a:srgbClr val="585858"/>
                </a:solidFill>
                <a:latin typeface="Georgia" pitchFamily="18" charset="0"/>
                <a:ea typeface="MS PGothic" pitchFamily="34" charset="-128"/>
              </a:rPr>
              <a:t>(at)</a:t>
            </a:r>
            <a:r>
              <a:rPr lang="en-US" altLang="en-US" sz="2800" b="1" dirty="0" err="1">
                <a:solidFill>
                  <a:srgbClr val="585858"/>
                </a:solidFill>
                <a:latin typeface="Georgia" pitchFamily="18" charset="0"/>
                <a:ea typeface="MS PGothic" pitchFamily="34" charset="-128"/>
              </a:rPr>
              <a:t>gmail.com</a:t>
            </a:r>
            <a:endParaRPr lang="en-US" altLang="en-US" sz="2800" b="1" dirty="0">
              <a:solidFill>
                <a:srgbClr val="585858"/>
              </a:solidFill>
              <a:latin typeface="Georgia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7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20663" y="1403272"/>
            <a:ext cx="8732837" cy="442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is-IS" sz="2800" dirty="0">
                <a:solidFill>
                  <a:srgbClr val="585858"/>
                </a:solidFill>
                <a:latin typeface="Georgia" pitchFamily="18" charset="0"/>
              </a:rPr>
              <a:t>Даряването не е само даването на пари, а споделяне на ценности, обща визия и решения</a:t>
            </a:r>
            <a:r>
              <a:rPr lang="is-IS" sz="2800" dirty="0" smtClean="0">
                <a:solidFill>
                  <a:srgbClr val="585858"/>
                </a:solidFill>
                <a:latin typeface="Georgia" pitchFamily="18" charset="0"/>
              </a:rPr>
              <a:t>.”</a:t>
            </a:r>
            <a:r>
              <a:rPr lang="bg-BG" sz="2800" dirty="0">
                <a:solidFill>
                  <a:srgbClr val="585858"/>
                </a:solidFill>
                <a:latin typeface="Georgia" pitchFamily="18" charset="0"/>
              </a:rPr>
              <a:t/>
            </a:r>
            <a:br>
              <a:rPr lang="bg-BG" sz="2800" dirty="0">
                <a:solidFill>
                  <a:srgbClr val="585858"/>
                </a:solidFill>
                <a:latin typeface="Georgia" pitchFamily="18" charset="0"/>
              </a:rPr>
            </a:br>
            <a:r>
              <a:rPr lang="bg-BG" sz="2800" dirty="0">
                <a:solidFill>
                  <a:srgbClr val="585858"/>
                </a:solidFill>
                <a:latin typeface="Georgia" pitchFamily="18" charset="0"/>
              </a:rPr>
              <a:t/>
            </a:r>
            <a:br>
              <a:rPr lang="bg-BG" sz="2800" dirty="0">
                <a:solidFill>
                  <a:srgbClr val="585858"/>
                </a:solidFill>
                <a:latin typeface="Georgia" pitchFamily="18" charset="0"/>
              </a:rPr>
            </a:br>
            <a:r>
              <a:rPr lang="is-IS" sz="2800" dirty="0" smtClean="0">
                <a:solidFill>
                  <a:srgbClr val="585858"/>
                </a:solidFill>
                <a:latin typeface="Georgia" pitchFamily="18" charset="0"/>
              </a:rPr>
              <a:t>Красимира Чахова</a:t>
            </a:r>
            <a:r>
              <a:rPr lang="bg-BG" sz="2800" dirty="0" smtClean="0">
                <a:solidFill>
                  <a:srgbClr val="585858"/>
                </a:solidFill>
                <a:latin typeface="Georgia" pitchFamily="18" charset="0"/>
              </a:rPr>
              <a:t/>
            </a:r>
            <a:br>
              <a:rPr lang="bg-BG" sz="2800" dirty="0" smtClean="0">
                <a:solidFill>
                  <a:srgbClr val="585858"/>
                </a:solidFill>
                <a:latin typeface="Georgia" pitchFamily="18" charset="0"/>
              </a:rPr>
            </a:br>
            <a:r>
              <a:rPr lang="is-IS" sz="2800" dirty="0" smtClean="0">
                <a:solidFill>
                  <a:srgbClr val="585858"/>
                </a:solidFill>
                <a:latin typeface="Georgia" pitchFamily="18" charset="0"/>
              </a:rPr>
              <a:t>Дарител </a:t>
            </a:r>
            <a:r>
              <a:rPr lang="is-IS" sz="2800" dirty="0">
                <a:solidFill>
                  <a:srgbClr val="585858"/>
                </a:solidFill>
                <a:latin typeface="Georgia" pitchFamily="18" charset="0"/>
              </a:rPr>
              <a:t>на </a:t>
            </a:r>
            <a:r>
              <a:rPr lang="is-IS" sz="2800" dirty="0" smtClean="0">
                <a:solidFill>
                  <a:srgbClr val="585858"/>
                </a:solidFill>
                <a:latin typeface="Georgia" pitchFamily="18" charset="0"/>
              </a:rPr>
              <a:t>годин</a:t>
            </a:r>
            <a:r>
              <a:rPr lang="bg-BG" sz="2800" dirty="0" smtClean="0">
                <a:solidFill>
                  <a:srgbClr val="585858"/>
                </a:solidFill>
                <a:latin typeface="Georgia" pitchFamily="18" charset="0"/>
              </a:rPr>
              <a:t>ата</a:t>
            </a:r>
            <a:endParaRPr lang="is-IS" sz="2800" dirty="0">
              <a:solidFill>
                <a:srgbClr val="585858"/>
              </a:solidFill>
              <a:latin typeface="Georgia" pitchFamily="18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is-IS" sz="2800" dirty="0">
              <a:solidFill>
                <a:srgbClr val="585858"/>
              </a:solidFill>
              <a:latin typeface="Georgia" pitchFamily="18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bg-BG" sz="3600" b="1" dirty="0">
                <a:solidFill>
                  <a:schemeClr val="bg1"/>
                </a:solidFill>
                <a:latin typeface="Arial Narrow Bold" pitchFamily="-84" charset="0"/>
              </a:rPr>
              <a:t>Нашите проекти и нашите дарения са израз на нашите ценности</a:t>
            </a:r>
            <a:endParaRPr lang="en-US" sz="3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pic>
        <p:nvPicPr>
          <p:cNvPr id="5" name="Picture 2" descr="C:\Users\clarkm\Downloads\20050126_TH_0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3145" y="2470150"/>
            <a:ext cx="2925763" cy="43878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6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bg-BG" sz="3600" b="1" dirty="0" smtClean="0">
                <a:solidFill>
                  <a:schemeClr val="bg1"/>
                </a:solidFill>
                <a:latin typeface="Arial Narrow Bold" pitchFamily="-84" charset="0"/>
              </a:rPr>
              <a:t>Практически съвети</a:t>
            </a:r>
            <a:endParaRPr lang="en-US" sz="3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79"/>
          <a:stretch>
            <a:fillRect/>
          </a:stretch>
        </p:blipFill>
        <p:spPr bwMode="auto">
          <a:xfrm>
            <a:off x="188913" y="1553401"/>
            <a:ext cx="4049712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7725" y="1553401"/>
            <a:ext cx="3700463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0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12" y="1460330"/>
            <a:ext cx="8278431" cy="5087075"/>
          </a:xfrm>
          <a:prstGeom prst="rect">
            <a:avLst/>
          </a:prstGeom>
        </p:spPr>
      </p:pic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bg-BG" sz="3600" b="1" dirty="0" smtClean="0">
                <a:solidFill>
                  <a:schemeClr val="bg1"/>
                </a:solidFill>
                <a:latin typeface="Arial Narrow Bold" pitchFamily="-84" charset="0"/>
              </a:rPr>
              <a:t>Практически съвети</a:t>
            </a:r>
            <a:endParaRPr lang="en-US" sz="3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479792" y="1901952"/>
            <a:ext cx="705612" cy="914400"/>
            <a:chOff x="8247888" y="1298448"/>
            <a:chExt cx="705612" cy="914400"/>
          </a:xfrm>
        </p:grpSpPr>
        <p:sp>
          <p:nvSpPr>
            <p:cNvPr id="3" name="Oval 2"/>
            <p:cNvSpPr/>
            <p:nvPr/>
          </p:nvSpPr>
          <p:spPr>
            <a:xfrm>
              <a:off x="8247888" y="1298448"/>
              <a:ext cx="705612" cy="5303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8284464" y="1883664"/>
              <a:ext cx="182880" cy="32918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440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bg-BG" sz="3600" b="1" dirty="0" smtClean="0">
                <a:solidFill>
                  <a:schemeClr val="bg1"/>
                </a:solidFill>
                <a:latin typeface="Arial Narrow Bold" pitchFamily="-84" charset="0"/>
              </a:rPr>
              <a:t>Практически съвети</a:t>
            </a:r>
            <a:endParaRPr lang="en-US" sz="3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26464"/>
            <a:ext cx="9144000" cy="517138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22194" y="4846321"/>
            <a:ext cx="3375662" cy="1424967"/>
            <a:chOff x="7908061" y="990584"/>
            <a:chExt cx="1045439" cy="838216"/>
          </a:xfrm>
        </p:grpSpPr>
        <p:sp>
          <p:nvSpPr>
            <p:cNvPr id="5" name="Oval 4"/>
            <p:cNvSpPr/>
            <p:nvPr/>
          </p:nvSpPr>
          <p:spPr>
            <a:xfrm>
              <a:off x="8247888" y="1298448"/>
              <a:ext cx="705612" cy="5303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7908061" y="990584"/>
              <a:ext cx="231969" cy="50435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74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4100"/>
            <a:ext cx="9144000" cy="4746171"/>
          </a:xfrm>
          <a:prstGeom prst="rect">
            <a:avLst/>
          </a:prstGeom>
        </p:spPr>
      </p:pic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bg-BG" sz="3600" b="1" dirty="0" smtClean="0">
                <a:solidFill>
                  <a:schemeClr val="bg1"/>
                </a:solidFill>
                <a:latin typeface="Arial Narrow Bold" pitchFamily="-84" charset="0"/>
              </a:rPr>
              <a:t>Практически съвети</a:t>
            </a:r>
            <a:endParaRPr lang="en-US" sz="3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31472" y="3170035"/>
            <a:ext cx="3372992" cy="1681398"/>
            <a:chOff x="8247888" y="1175964"/>
            <a:chExt cx="1044612" cy="652836"/>
          </a:xfrm>
        </p:grpSpPr>
        <p:sp>
          <p:nvSpPr>
            <p:cNvPr id="9" name="Oval 8"/>
            <p:cNvSpPr/>
            <p:nvPr/>
          </p:nvSpPr>
          <p:spPr>
            <a:xfrm>
              <a:off x="8247888" y="1298448"/>
              <a:ext cx="705612" cy="5303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9006364" y="1175964"/>
              <a:ext cx="286136" cy="24852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/>
          <p:cNvSpPr/>
          <p:nvPr/>
        </p:nvSpPr>
        <p:spPr>
          <a:xfrm>
            <a:off x="5249202" y="3776282"/>
            <a:ext cx="1660838" cy="3921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666"/>
          <a:stretch/>
        </p:blipFill>
        <p:spPr>
          <a:xfrm>
            <a:off x="2318525" y="5096748"/>
            <a:ext cx="4628091" cy="167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820" y="1472304"/>
            <a:ext cx="6330188" cy="4845638"/>
          </a:xfrm>
          <a:prstGeom prst="rect">
            <a:avLst/>
          </a:prstGeom>
        </p:spPr>
      </p:pic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bg-BG" sz="3600" b="1" dirty="0" smtClean="0">
                <a:solidFill>
                  <a:schemeClr val="bg1"/>
                </a:solidFill>
                <a:latin typeface="Arial Narrow Bold" pitchFamily="-84" charset="0"/>
              </a:rPr>
              <a:t>Практически съвети</a:t>
            </a:r>
            <a:endParaRPr lang="en-US" sz="3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55662" y="1266631"/>
            <a:ext cx="3372992" cy="986454"/>
            <a:chOff x="8247888" y="1175964"/>
            <a:chExt cx="1044612" cy="652836"/>
          </a:xfrm>
        </p:grpSpPr>
        <p:sp>
          <p:nvSpPr>
            <p:cNvPr id="5" name="Oval 4"/>
            <p:cNvSpPr/>
            <p:nvPr/>
          </p:nvSpPr>
          <p:spPr>
            <a:xfrm>
              <a:off x="8247888" y="1298448"/>
              <a:ext cx="705612" cy="5303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9006364" y="1175964"/>
              <a:ext cx="286136" cy="24852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1278820" y="2017278"/>
            <a:ext cx="1804409" cy="1216226"/>
            <a:chOff x="8247888" y="1175964"/>
            <a:chExt cx="1044612" cy="652836"/>
          </a:xfrm>
        </p:grpSpPr>
        <p:sp>
          <p:nvSpPr>
            <p:cNvPr id="8" name="Oval 7"/>
            <p:cNvSpPr/>
            <p:nvPr/>
          </p:nvSpPr>
          <p:spPr>
            <a:xfrm>
              <a:off x="8247888" y="1298448"/>
              <a:ext cx="705612" cy="5303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9006364" y="1175964"/>
              <a:ext cx="286136" cy="24852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805331" y="3253435"/>
            <a:ext cx="2925159" cy="1349779"/>
            <a:chOff x="8247888" y="1175964"/>
            <a:chExt cx="1044612" cy="652836"/>
          </a:xfrm>
        </p:grpSpPr>
        <p:sp>
          <p:nvSpPr>
            <p:cNvPr id="14" name="Oval 13"/>
            <p:cNvSpPr/>
            <p:nvPr/>
          </p:nvSpPr>
          <p:spPr>
            <a:xfrm>
              <a:off x="8247888" y="1298448"/>
              <a:ext cx="705612" cy="5303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9006364" y="1175964"/>
              <a:ext cx="286136" cy="24852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443914" y="4692619"/>
            <a:ext cx="2395728" cy="1645919"/>
            <a:chOff x="8247888" y="1175964"/>
            <a:chExt cx="1044612" cy="652836"/>
          </a:xfrm>
        </p:grpSpPr>
        <p:sp>
          <p:nvSpPr>
            <p:cNvPr id="20" name="Oval 19"/>
            <p:cNvSpPr/>
            <p:nvPr/>
          </p:nvSpPr>
          <p:spPr>
            <a:xfrm>
              <a:off x="8247888" y="1298448"/>
              <a:ext cx="705612" cy="5303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9006364" y="1175964"/>
              <a:ext cx="286136" cy="24852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286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84300"/>
            <a:ext cx="9144000" cy="4089351"/>
          </a:xfrm>
          <a:prstGeom prst="rect">
            <a:avLst/>
          </a:prstGeom>
        </p:spPr>
      </p:pic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bg-BG" sz="3600" b="1" dirty="0" smtClean="0">
                <a:solidFill>
                  <a:schemeClr val="bg1"/>
                </a:solidFill>
                <a:latin typeface="Arial Narrow Bold" pitchFamily="-84" charset="0"/>
              </a:rPr>
              <a:t>Практически съвети</a:t>
            </a:r>
            <a:endParaRPr lang="en-US" sz="3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06774" y="917128"/>
            <a:ext cx="7543450" cy="4556523"/>
            <a:chOff x="8247888" y="1175964"/>
            <a:chExt cx="1044612" cy="652836"/>
          </a:xfrm>
        </p:grpSpPr>
        <p:sp>
          <p:nvSpPr>
            <p:cNvPr id="5" name="Oval 4"/>
            <p:cNvSpPr/>
            <p:nvPr/>
          </p:nvSpPr>
          <p:spPr>
            <a:xfrm>
              <a:off x="8247888" y="1298448"/>
              <a:ext cx="705612" cy="5303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9006364" y="1175964"/>
              <a:ext cx="286136" cy="24852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012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3774"/>
            <a:ext cx="9144000" cy="5357880"/>
          </a:xfrm>
          <a:prstGeom prst="rect">
            <a:avLst/>
          </a:prstGeom>
        </p:spPr>
      </p:pic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bg-BG" sz="3600" b="1" dirty="0" smtClean="0">
                <a:solidFill>
                  <a:schemeClr val="bg1"/>
                </a:solidFill>
                <a:latin typeface="Arial Narrow Bold" pitchFamily="-84" charset="0"/>
              </a:rPr>
              <a:t>Практически съвети</a:t>
            </a:r>
            <a:endParaRPr lang="en-US" sz="3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54620" y="2252484"/>
            <a:ext cx="6350557" cy="1679436"/>
            <a:chOff x="8247888" y="761165"/>
            <a:chExt cx="885770" cy="1067635"/>
          </a:xfrm>
        </p:grpSpPr>
        <p:sp>
          <p:nvSpPr>
            <p:cNvPr id="5" name="Oval 4"/>
            <p:cNvSpPr/>
            <p:nvPr/>
          </p:nvSpPr>
          <p:spPr>
            <a:xfrm>
              <a:off x="8247888" y="1298448"/>
              <a:ext cx="705612" cy="5303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8956107" y="761165"/>
              <a:ext cx="177551" cy="56759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1794875" y="3749040"/>
            <a:ext cx="3083052" cy="1161036"/>
            <a:chOff x="8247888" y="1175964"/>
            <a:chExt cx="1044612" cy="652836"/>
          </a:xfrm>
        </p:grpSpPr>
        <p:sp>
          <p:nvSpPr>
            <p:cNvPr id="8" name="Oval 7"/>
            <p:cNvSpPr/>
            <p:nvPr/>
          </p:nvSpPr>
          <p:spPr>
            <a:xfrm>
              <a:off x="8247888" y="1298448"/>
              <a:ext cx="705612" cy="5303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9006364" y="1175964"/>
              <a:ext cx="286136" cy="24852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632454" y="4617468"/>
            <a:ext cx="3083052" cy="1179828"/>
            <a:chOff x="8247888" y="1175964"/>
            <a:chExt cx="1044612" cy="652836"/>
          </a:xfrm>
        </p:grpSpPr>
        <p:sp>
          <p:nvSpPr>
            <p:cNvPr id="13" name="Oval 12"/>
            <p:cNvSpPr/>
            <p:nvPr/>
          </p:nvSpPr>
          <p:spPr>
            <a:xfrm>
              <a:off x="8247888" y="1298448"/>
              <a:ext cx="705612" cy="5303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9006364" y="1175964"/>
              <a:ext cx="286136" cy="24852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598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dDev-Master_2013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 algn="r">
          <a:defRPr sz="1600" b="1" i="0" dirty="0" smtClean="0">
            <a:solidFill>
              <a:srgbClr val="01B4E7"/>
            </a:solidFill>
            <a:latin typeface="Arial Narrow Bold"/>
            <a:cs typeface="Arial Narrow Bol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LeadDev-Master_2013-NEW</Template>
  <TotalTime>186</TotalTime>
  <Words>105</Words>
  <Application>Microsoft Macintosh PowerPoint</Application>
  <PresentationFormat>On-screen Show (4:3)</PresentationFormat>
  <Paragraphs>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 Narrow Bold</vt:lpstr>
      <vt:lpstr>Calibri</vt:lpstr>
      <vt:lpstr>Georgia</vt:lpstr>
      <vt:lpstr>MS PGothic</vt:lpstr>
      <vt:lpstr>Arial</vt:lpstr>
      <vt:lpstr>LeadDev-Master_2013-NEW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Rotary International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Clark</dc:creator>
  <cp:lastModifiedBy>Alexander Angelov</cp:lastModifiedBy>
  <cp:revision>64</cp:revision>
  <cp:lastPrinted>2013-06-19T15:45:56Z</cp:lastPrinted>
  <dcterms:created xsi:type="dcterms:W3CDTF">2014-10-24T15:47:10Z</dcterms:created>
  <dcterms:modified xsi:type="dcterms:W3CDTF">2018-05-28T12:30:55Z</dcterms:modified>
</cp:coreProperties>
</file>